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notesMasterIdLst>
    <p:notesMasterId r:id="rId18"/>
  </p:notesMasterIdLst>
  <p:handoutMasterIdLst>
    <p:handoutMasterId r:id="rId19"/>
  </p:handoutMasterIdLst>
  <p:sldIdLst>
    <p:sldId id="705" r:id="rId2"/>
    <p:sldId id="706" r:id="rId3"/>
    <p:sldId id="704" r:id="rId4"/>
    <p:sldId id="707" r:id="rId5"/>
    <p:sldId id="708" r:id="rId6"/>
    <p:sldId id="709" r:id="rId7"/>
    <p:sldId id="710" r:id="rId8"/>
    <p:sldId id="723" r:id="rId9"/>
    <p:sldId id="722" r:id="rId10"/>
    <p:sldId id="721" r:id="rId11"/>
    <p:sldId id="714" r:id="rId12"/>
    <p:sldId id="715" r:id="rId13"/>
    <p:sldId id="724" r:id="rId14"/>
    <p:sldId id="718" r:id="rId15"/>
    <p:sldId id="719" r:id="rId16"/>
    <p:sldId id="72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56" userDrawn="1">
          <p15:clr>
            <a:srgbClr val="A4A3A4"/>
          </p15:clr>
        </p15:guide>
        <p15:guide id="2" pos="1752" userDrawn="1">
          <p15:clr>
            <a:srgbClr val="A4A3A4"/>
          </p15:clr>
        </p15:guide>
        <p15:guide id="3" pos="744" userDrawn="1">
          <p15:clr>
            <a:srgbClr val="A4A3A4"/>
          </p15:clr>
        </p15:guide>
        <p15:guide id="4" pos="3336" userDrawn="1">
          <p15:clr>
            <a:srgbClr val="A4A3A4"/>
          </p15:clr>
        </p15:guide>
        <p15:guide id="5" pos="3048" userDrawn="1">
          <p15:clr>
            <a:srgbClr val="A4A3A4"/>
          </p15:clr>
        </p15:guide>
        <p15:guide id="7" pos="4344" userDrawn="1">
          <p15:clr>
            <a:srgbClr val="A4A3A4"/>
          </p15:clr>
        </p15:guide>
        <p15:guide id="8" pos="4632" userDrawn="1">
          <p15:clr>
            <a:srgbClr val="A4A3A4"/>
          </p15:clr>
        </p15:guide>
        <p15:guide id="9" pos="5640" userDrawn="1">
          <p15:clr>
            <a:srgbClr val="A4A3A4"/>
          </p15:clr>
        </p15:guide>
        <p15:guide id="10" pos="5928" userDrawn="1">
          <p15:clr>
            <a:srgbClr val="A4A3A4"/>
          </p15:clr>
        </p15:guide>
        <p15:guide id="11" pos="6936" userDrawn="1">
          <p15:clr>
            <a:srgbClr val="A4A3A4"/>
          </p15:clr>
        </p15:guide>
        <p15:guide id="12" pos="7224" userDrawn="1">
          <p15:clr>
            <a:srgbClr val="A4A3A4"/>
          </p15:clr>
        </p15:guide>
        <p15:guide id="13" orient="horz" pos="576" userDrawn="1">
          <p15:clr>
            <a:srgbClr val="A4A3A4"/>
          </p15:clr>
        </p15:guide>
        <p15:guide id="14" orient="horz" pos="744" userDrawn="1">
          <p15:clr>
            <a:srgbClr val="A4A3A4"/>
          </p15:clr>
        </p15:guide>
        <p15:guide id="15" orient="horz" pos="1320" userDrawn="1">
          <p15:clr>
            <a:srgbClr val="A4A3A4"/>
          </p15:clr>
        </p15:guide>
        <p15:guide id="16" orient="horz" pos="1488" userDrawn="1">
          <p15:clr>
            <a:srgbClr val="A4A3A4"/>
          </p15:clr>
        </p15:guide>
        <p15:guide id="17" orient="horz" pos="2064" userDrawn="1">
          <p15:clr>
            <a:srgbClr val="A4A3A4"/>
          </p15:clr>
        </p15:guide>
        <p15:guide id="18" orient="horz" pos="2232" userDrawn="1">
          <p15:clr>
            <a:srgbClr val="A4A3A4"/>
          </p15:clr>
        </p15:guide>
        <p15:guide id="19" orient="horz" pos="2832" userDrawn="1">
          <p15:clr>
            <a:srgbClr val="A4A3A4"/>
          </p15:clr>
        </p15:guide>
        <p15:guide id="20" orient="horz" pos="3000" userDrawn="1">
          <p15:clr>
            <a:srgbClr val="A4A3A4"/>
          </p15:clr>
        </p15:guide>
        <p15:guide id="21" orient="horz" pos="3576" userDrawn="1">
          <p15:clr>
            <a:srgbClr val="A4A3A4"/>
          </p15:clr>
        </p15:guide>
        <p15:guide id="22" orient="horz" pos="37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8FA"/>
    <a:srgbClr val="FD938D"/>
    <a:srgbClr val="A0DDA2"/>
    <a:srgbClr val="00B050"/>
    <a:srgbClr val="0D30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00"/>
    <p:restoredTop sz="92656"/>
  </p:normalViewPr>
  <p:slideViewPr>
    <p:cSldViewPr snapToGrid="0" snapToObjects="1">
      <p:cViewPr>
        <p:scale>
          <a:sx n="160" d="100"/>
          <a:sy n="160" d="100"/>
        </p:scale>
        <p:origin x="720" y="544"/>
      </p:cViewPr>
      <p:guideLst>
        <p:guide pos="456"/>
        <p:guide pos="1752"/>
        <p:guide pos="744"/>
        <p:guide pos="3336"/>
        <p:guide pos="3048"/>
        <p:guide pos="4344"/>
        <p:guide pos="4632"/>
        <p:guide pos="5640"/>
        <p:guide pos="5928"/>
        <p:guide pos="6936"/>
        <p:guide pos="7224"/>
        <p:guide orient="horz" pos="576"/>
        <p:guide orient="horz" pos="744"/>
        <p:guide orient="horz" pos="1320"/>
        <p:guide orient="horz" pos="1488"/>
        <p:guide orient="horz" pos="2064"/>
        <p:guide orient="horz" pos="2232"/>
        <p:guide orient="horz" pos="2832"/>
        <p:guide orient="horz" pos="3000"/>
        <p:guide orient="horz" pos="3576"/>
        <p:guide orient="horz" pos="374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824"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BA047A-02FA-0346-95C2-02A5158C8F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3261FC08-9983-6341-86FD-8AB5FAD20B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CAC5D0-3844-8A4F-AA11-7E4AC3A2824E}" type="datetimeFigureOut">
              <a:rPr lang="en-US" smtClean="0">
                <a:latin typeface="Arial" panose="020B0604020202020204" pitchFamily="34" charset="0"/>
              </a:rPr>
              <a:t>9/23/19</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838D26CE-7E30-4C47-8D08-1336F3E2360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B39D0F0B-985B-C442-B6F4-64156F2E353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A3402-57A8-5144-97A4-5BAB9C6D6E31}"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71973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669BE831-C5B5-214A-BB7B-A67D55A8692A}" type="datetimeFigureOut">
              <a:rPr lang="en-US" smtClean="0"/>
              <a:pPr/>
              <a:t>9/23/19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6C015D19-1A19-3940-AD3C-B0D2E6166548}" type="slidenum">
              <a:rPr lang="en-US" smtClean="0"/>
              <a:pPr/>
              <a:t>‹#›</a:t>
            </a:fld>
            <a:endParaRPr lang="en-US" dirty="0"/>
          </a:p>
        </p:txBody>
      </p:sp>
    </p:spTree>
    <p:extLst>
      <p:ext uri="{BB962C8B-B14F-4D97-AF65-F5344CB8AC3E}">
        <p14:creationId xmlns:p14="http://schemas.microsoft.com/office/powerpoint/2010/main" val="3776835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1</a:t>
            </a:fld>
            <a:endParaRPr lang="en-US" dirty="0"/>
          </a:p>
        </p:txBody>
      </p:sp>
    </p:spTree>
    <p:extLst>
      <p:ext uri="{BB962C8B-B14F-4D97-AF65-F5344CB8AC3E}">
        <p14:creationId xmlns:p14="http://schemas.microsoft.com/office/powerpoint/2010/main" val="81962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a:t>
            </a:fld>
            <a:endParaRPr lang="en-US" dirty="0"/>
          </a:p>
        </p:txBody>
      </p:sp>
    </p:spTree>
    <p:extLst>
      <p:ext uri="{BB962C8B-B14F-4D97-AF65-F5344CB8AC3E}">
        <p14:creationId xmlns:p14="http://schemas.microsoft.com/office/powerpoint/2010/main" val="3941319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8</a:t>
            </a:fld>
            <a:endParaRPr lang="en-US" dirty="0"/>
          </a:p>
        </p:txBody>
      </p:sp>
    </p:spTree>
    <p:extLst>
      <p:ext uri="{BB962C8B-B14F-4D97-AF65-F5344CB8AC3E}">
        <p14:creationId xmlns:p14="http://schemas.microsoft.com/office/powerpoint/2010/main" val="984974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9</a:t>
            </a:fld>
            <a:endParaRPr lang="en-US" dirty="0"/>
          </a:p>
        </p:txBody>
      </p:sp>
    </p:spTree>
    <p:extLst>
      <p:ext uri="{BB962C8B-B14F-4D97-AF65-F5344CB8AC3E}">
        <p14:creationId xmlns:p14="http://schemas.microsoft.com/office/powerpoint/2010/main" val="311268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10</a:t>
            </a:fld>
            <a:endParaRPr lang="en-US" dirty="0"/>
          </a:p>
        </p:txBody>
      </p:sp>
    </p:spTree>
    <p:extLst>
      <p:ext uri="{BB962C8B-B14F-4D97-AF65-F5344CB8AC3E}">
        <p14:creationId xmlns:p14="http://schemas.microsoft.com/office/powerpoint/2010/main" val="2404449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Tree>
    <p:extLst>
      <p:ext uri="{BB962C8B-B14F-4D97-AF65-F5344CB8AC3E}">
        <p14:creationId xmlns:p14="http://schemas.microsoft.com/office/powerpoint/2010/main" val="347429711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AEBBF354-4C66-E249-BF2F-E1BB1E263897}"/>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2" name="Triangle 11">
            <a:extLst>
              <a:ext uri="{FF2B5EF4-FFF2-40B4-BE49-F238E27FC236}">
                <a16:creationId xmlns:a16="http://schemas.microsoft.com/office/drawing/2014/main" id="{AF578A39-3444-714C-81F0-FB92FFEE0B19}"/>
              </a:ext>
            </a:extLst>
          </p:cNvPr>
          <p:cNvSpPr/>
          <p:nvPr userDrawn="1"/>
        </p:nvSpPr>
        <p:spPr>
          <a:xfrm rot="16200000">
            <a:off x="10914870" y="4142554"/>
            <a:ext cx="1365210" cy="1189053"/>
          </a:xfrm>
          <a:prstGeom prst="triangle">
            <a:avLst>
              <a:gd name="adj" fmla="val 490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8" name="Triangle 7">
            <a:extLst>
              <a:ext uri="{FF2B5EF4-FFF2-40B4-BE49-F238E27FC236}">
                <a16:creationId xmlns:a16="http://schemas.microsoft.com/office/drawing/2014/main" id="{C3071545-00A2-234F-AD10-12324308543B}"/>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0" name="Text Placeholder 9">
            <a:extLst>
              <a:ext uri="{FF2B5EF4-FFF2-40B4-BE49-F238E27FC236}">
                <a16:creationId xmlns:a16="http://schemas.microsoft.com/office/drawing/2014/main" id="{655E4ABA-7F3D-8B46-93BE-1BBBB91EE0F2}"/>
              </a:ext>
            </a:extLst>
          </p:cNvPr>
          <p:cNvSpPr>
            <a:spLocks noGrp="1"/>
          </p:cNvSpPr>
          <p:nvPr>
            <p:ph type="body" sz="quarter" idx="11"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3" name="Text Placeholder 2">
            <a:extLst>
              <a:ext uri="{FF2B5EF4-FFF2-40B4-BE49-F238E27FC236}">
                <a16:creationId xmlns:a16="http://schemas.microsoft.com/office/drawing/2014/main" id="{3993BFD8-592B-EC4F-9A9C-29C10CDF4557}"/>
              </a:ext>
            </a:extLst>
          </p:cNvPr>
          <p:cNvSpPr>
            <a:spLocks noGrp="1"/>
          </p:cNvSpPr>
          <p:nvPr>
            <p:ph type="body" sz="quarter" idx="12"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4" name="Text Placeholder 4">
            <a:extLst>
              <a:ext uri="{FF2B5EF4-FFF2-40B4-BE49-F238E27FC236}">
                <a16:creationId xmlns:a16="http://schemas.microsoft.com/office/drawing/2014/main" id="{60130B16-749B-0E47-AA9D-4599592DE709}"/>
              </a:ext>
            </a:extLst>
          </p:cNvPr>
          <p:cNvSpPr>
            <a:spLocks noGrp="1"/>
          </p:cNvSpPr>
          <p:nvPr>
            <p:ph type="body" sz="quarter" idx="13"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16" name="Picture 15">
            <a:extLst>
              <a:ext uri="{FF2B5EF4-FFF2-40B4-BE49-F238E27FC236}">
                <a16:creationId xmlns:a16="http://schemas.microsoft.com/office/drawing/2014/main" id="{91190331-67E8-1448-BC8D-AD5DA552A5C8}"/>
              </a:ext>
            </a:extLst>
          </p:cNvPr>
          <p:cNvPicPr>
            <a:picLocks noChangeAspect="1"/>
          </p:cNvPicPr>
          <p:nvPr userDrawn="1"/>
        </p:nvPicPr>
        <p:blipFill>
          <a:blip r:embed="rId2"/>
          <a:stretch>
            <a:fillRect/>
          </a:stretch>
        </p:blipFill>
        <p:spPr>
          <a:xfrm>
            <a:off x="9762164" y="5970910"/>
            <a:ext cx="1769597" cy="601663"/>
          </a:xfrm>
          <a:prstGeom prst="rect">
            <a:avLst/>
          </a:prstGeom>
        </p:spPr>
      </p:pic>
    </p:spTree>
    <p:extLst>
      <p:ext uri="{BB962C8B-B14F-4D97-AF65-F5344CB8AC3E}">
        <p14:creationId xmlns:p14="http://schemas.microsoft.com/office/powerpoint/2010/main" val="17193506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CA5BBB60-0138-B342-802D-2F3F41BCE917}"/>
              </a:ext>
            </a:extLst>
          </p:cNvPr>
          <p:cNvSpPr/>
          <p:nvPr userDrawn="1"/>
        </p:nvSpPr>
        <p:spPr>
          <a:xfrm flipH="1">
            <a:off x="8953500" y="4968875"/>
            <a:ext cx="3238500" cy="1889125"/>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8" name="Triangle 7">
            <a:extLst>
              <a:ext uri="{FF2B5EF4-FFF2-40B4-BE49-F238E27FC236}">
                <a16:creationId xmlns:a16="http://schemas.microsoft.com/office/drawing/2014/main" id="{14D28A0F-A823-8541-B696-E740619828FB}"/>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0" name="Text Placeholder 9">
            <a:extLst>
              <a:ext uri="{FF2B5EF4-FFF2-40B4-BE49-F238E27FC236}">
                <a16:creationId xmlns:a16="http://schemas.microsoft.com/office/drawing/2014/main" id="{40B86BA4-CF48-5A49-A3EC-A78D4F88A1D5}"/>
              </a:ext>
            </a:extLst>
          </p:cNvPr>
          <p:cNvSpPr>
            <a:spLocks noGrp="1"/>
          </p:cNvSpPr>
          <p:nvPr>
            <p:ph type="body" sz="quarter" idx="11"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pic>
        <p:nvPicPr>
          <p:cNvPr id="9" name="Picture 8">
            <a:extLst>
              <a:ext uri="{FF2B5EF4-FFF2-40B4-BE49-F238E27FC236}">
                <a16:creationId xmlns:a16="http://schemas.microsoft.com/office/drawing/2014/main" id="{CB193C62-C1D1-814C-8570-C29A2C456888}"/>
              </a:ext>
            </a:extLst>
          </p:cNvPr>
          <p:cNvPicPr>
            <a:picLocks noChangeAspect="1"/>
          </p:cNvPicPr>
          <p:nvPr userDrawn="1"/>
        </p:nvPicPr>
        <p:blipFill>
          <a:blip r:embed="rId2"/>
          <a:stretch>
            <a:fillRect/>
          </a:stretch>
        </p:blipFill>
        <p:spPr>
          <a:xfrm>
            <a:off x="10289895" y="6100103"/>
            <a:ext cx="1696010" cy="576644"/>
          </a:xfrm>
          <a:prstGeom prst="rect">
            <a:avLst/>
          </a:prstGeom>
        </p:spPr>
      </p:pic>
    </p:spTree>
    <p:extLst>
      <p:ext uri="{BB962C8B-B14F-4D97-AF65-F5344CB8AC3E}">
        <p14:creationId xmlns:p14="http://schemas.microsoft.com/office/powerpoint/2010/main" val="108461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 Break slide 1">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43DE66BE-D7C8-F44E-8CEC-5468546F7999}"/>
              </a:ext>
            </a:extLst>
          </p:cNvPr>
          <p:cNvSpPr>
            <a:spLocks noGrp="1"/>
          </p:cNvSpPr>
          <p:nvPr>
            <p:ph type="body" sz="quarter" idx="12" hasCustomPrompt="1"/>
          </p:nvPr>
        </p:nvSpPr>
        <p:spPr>
          <a:xfrm>
            <a:off x="2781300" y="2373775"/>
            <a:ext cx="6629400" cy="2346796"/>
          </a:xfrm>
          <a:prstGeom prst="rect">
            <a:avLst/>
          </a:prstGeom>
        </p:spPr>
        <p:txBody>
          <a:bodyPr wrap="square" lIns="0" tIns="0" rIns="0" bIns="0" anchor="ctr" anchorCtr="0">
            <a:spAutoFit/>
          </a:bodyPr>
          <a:lstStyle>
            <a:lvl1pPr marL="0" indent="0">
              <a:lnSpc>
                <a:spcPts val="6000"/>
              </a:lnSpc>
              <a:spcBef>
                <a:spcPts val="0"/>
              </a:spcBef>
              <a:buFontTx/>
              <a:buNone/>
              <a:defRPr sz="6000" b="1" i="0">
                <a:solidFill>
                  <a:schemeClr val="tx1"/>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Title Goes Here Edit Master text styles</a:t>
            </a:r>
          </a:p>
        </p:txBody>
      </p:sp>
      <p:sp>
        <p:nvSpPr>
          <p:cNvPr id="5" name="Freeform 4">
            <a:extLst>
              <a:ext uri="{FF2B5EF4-FFF2-40B4-BE49-F238E27FC236}">
                <a16:creationId xmlns:a16="http://schemas.microsoft.com/office/drawing/2014/main" id="{FED05638-AB48-A044-888A-3B37B6D2587A}"/>
              </a:ext>
            </a:extLst>
          </p:cNvPr>
          <p:cNvSpPr/>
          <p:nvPr userDrawn="1"/>
        </p:nvSpPr>
        <p:spPr>
          <a:xfrm>
            <a:off x="4834444" y="3303038"/>
            <a:ext cx="7355799" cy="3560899"/>
          </a:xfrm>
          <a:custGeom>
            <a:avLst/>
            <a:gdLst>
              <a:gd name="connsiteX0" fmla="*/ 0 w 7345680"/>
              <a:gd name="connsiteY0" fmla="*/ 3556000 h 3556000"/>
              <a:gd name="connsiteX1" fmla="*/ 2062480 w 7345680"/>
              <a:gd name="connsiteY1" fmla="*/ 2367280 h 3556000"/>
              <a:gd name="connsiteX2" fmla="*/ 6177280 w 7345680"/>
              <a:gd name="connsiteY2" fmla="*/ 2367280 h 3556000"/>
              <a:gd name="connsiteX3" fmla="*/ 6177280 w 7345680"/>
              <a:gd name="connsiteY3" fmla="*/ 0 h 3556000"/>
              <a:gd name="connsiteX4" fmla="*/ 7345680 w 7345680"/>
              <a:gd name="connsiteY4" fmla="*/ 0 h 3556000"/>
              <a:gd name="connsiteX5" fmla="*/ 7345680 w 7345680"/>
              <a:gd name="connsiteY5" fmla="*/ 3556000 h 3556000"/>
              <a:gd name="connsiteX6" fmla="*/ 0 w 7345680"/>
              <a:gd name="connsiteY6" fmla="*/ 3556000 h 355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5680" h="3556000">
                <a:moveTo>
                  <a:pt x="0" y="3556000"/>
                </a:moveTo>
                <a:lnTo>
                  <a:pt x="2062480" y="2367280"/>
                </a:lnTo>
                <a:lnTo>
                  <a:pt x="6177280" y="2367280"/>
                </a:lnTo>
                <a:lnTo>
                  <a:pt x="6177280" y="0"/>
                </a:lnTo>
                <a:lnTo>
                  <a:pt x="7345680" y="0"/>
                </a:lnTo>
                <a:lnTo>
                  <a:pt x="7345680" y="3556000"/>
                </a:lnTo>
                <a:lnTo>
                  <a:pt x="0" y="3556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riangle 8">
            <a:extLst>
              <a:ext uri="{FF2B5EF4-FFF2-40B4-BE49-F238E27FC236}">
                <a16:creationId xmlns:a16="http://schemas.microsoft.com/office/drawing/2014/main" id="{55F0C4FB-75DA-1144-A285-791F13B13D45}"/>
              </a:ext>
            </a:extLst>
          </p:cNvPr>
          <p:cNvSpPr/>
          <p:nvPr userDrawn="1"/>
        </p:nvSpPr>
        <p:spPr>
          <a:xfrm rot="16200000">
            <a:off x="10923812" y="2715201"/>
            <a:ext cx="1357182" cy="117567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F2C6B6D1-537A-E744-B16E-8B0C0AAB6DE6}"/>
              </a:ext>
            </a:extLst>
          </p:cNvPr>
          <p:cNvSpPr/>
          <p:nvPr userDrawn="1"/>
        </p:nvSpPr>
        <p:spPr>
          <a:xfrm rot="10800000">
            <a:off x="-2499" y="1"/>
            <a:ext cx="7355799" cy="3560899"/>
          </a:xfrm>
          <a:custGeom>
            <a:avLst/>
            <a:gdLst>
              <a:gd name="connsiteX0" fmla="*/ 0 w 7345680"/>
              <a:gd name="connsiteY0" fmla="*/ 3556000 h 3556000"/>
              <a:gd name="connsiteX1" fmla="*/ 2062480 w 7345680"/>
              <a:gd name="connsiteY1" fmla="*/ 2367280 h 3556000"/>
              <a:gd name="connsiteX2" fmla="*/ 6177280 w 7345680"/>
              <a:gd name="connsiteY2" fmla="*/ 2367280 h 3556000"/>
              <a:gd name="connsiteX3" fmla="*/ 6177280 w 7345680"/>
              <a:gd name="connsiteY3" fmla="*/ 0 h 3556000"/>
              <a:gd name="connsiteX4" fmla="*/ 7345680 w 7345680"/>
              <a:gd name="connsiteY4" fmla="*/ 0 h 3556000"/>
              <a:gd name="connsiteX5" fmla="*/ 7345680 w 7345680"/>
              <a:gd name="connsiteY5" fmla="*/ 3556000 h 3556000"/>
              <a:gd name="connsiteX6" fmla="*/ 0 w 7345680"/>
              <a:gd name="connsiteY6" fmla="*/ 3556000 h 355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5680" h="3556000">
                <a:moveTo>
                  <a:pt x="0" y="3556000"/>
                </a:moveTo>
                <a:lnTo>
                  <a:pt x="2062480" y="2367280"/>
                </a:lnTo>
                <a:lnTo>
                  <a:pt x="6177280" y="2367280"/>
                </a:lnTo>
                <a:lnTo>
                  <a:pt x="6177280" y="0"/>
                </a:lnTo>
                <a:lnTo>
                  <a:pt x="7345680" y="0"/>
                </a:lnTo>
                <a:lnTo>
                  <a:pt x="7345680" y="3556000"/>
                </a:lnTo>
                <a:lnTo>
                  <a:pt x="0" y="3556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10">
            <a:extLst>
              <a:ext uri="{FF2B5EF4-FFF2-40B4-BE49-F238E27FC236}">
                <a16:creationId xmlns:a16="http://schemas.microsoft.com/office/drawing/2014/main" id="{67CE0FD0-9A76-244C-88CD-38265EFC04B0}"/>
              </a:ext>
            </a:extLst>
          </p:cNvPr>
          <p:cNvSpPr/>
          <p:nvPr userDrawn="1"/>
        </p:nvSpPr>
        <p:spPr>
          <a:xfrm rot="5400000">
            <a:off x="-93250" y="2973062"/>
            <a:ext cx="1357182" cy="117567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92615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 Break slide 2">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09876535-6396-9045-8F1F-9FBBF0E8A61D}"/>
              </a:ext>
            </a:extLst>
          </p:cNvPr>
          <p:cNvSpPr/>
          <p:nvPr userDrawn="1"/>
        </p:nvSpPr>
        <p:spPr>
          <a:xfrm>
            <a:off x="3246474" y="2367517"/>
            <a:ext cx="8959703" cy="4494027"/>
          </a:xfrm>
          <a:custGeom>
            <a:avLst/>
            <a:gdLst>
              <a:gd name="connsiteX0" fmla="*/ 0 w 8959703"/>
              <a:gd name="connsiteY0" fmla="*/ 6195237 h 6195237"/>
              <a:gd name="connsiteX1" fmla="*/ 8959703 w 8959703"/>
              <a:gd name="connsiteY1" fmla="*/ 6195237 h 6195237"/>
              <a:gd name="connsiteX2" fmla="*/ 8959703 w 8959703"/>
              <a:gd name="connsiteY2" fmla="*/ 2147777 h 6195237"/>
              <a:gd name="connsiteX3" fmla="*/ 4805917 w 8959703"/>
              <a:gd name="connsiteY3" fmla="*/ 0 h 6195237"/>
              <a:gd name="connsiteX4" fmla="*/ 0 w 8959703"/>
              <a:gd name="connsiteY4" fmla="*/ 6195237 h 6195237"/>
              <a:gd name="connsiteX0" fmla="*/ 0 w 8959703"/>
              <a:gd name="connsiteY0" fmla="*/ 4295553 h 4295553"/>
              <a:gd name="connsiteX1" fmla="*/ 8959703 w 8959703"/>
              <a:gd name="connsiteY1" fmla="*/ 4295553 h 4295553"/>
              <a:gd name="connsiteX2" fmla="*/ 8959703 w 8959703"/>
              <a:gd name="connsiteY2" fmla="*/ 248093 h 4295553"/>
              <a:gd name="connsiteX3" fmla="*/ 6053470 w 8959703"/>
              <a:gd name="connsiteY3" fmla="*/ 0 h 4295553"/>
              <a:gd name="connsiteX4" fmla="*/ 0 w 8959703"/>
              <a:gd name="connsiteY4" fmla="*/ 4295553 h 4295553"/>
              <a:gd name="connsiteX0" fmla="*/ 0 w 8959703"/>
              <a:gd name="connsiteY0" fmla="*/ 5869172 h 5869172"/>
              <a:gd name="connsiteX1" fmla="*/ 8959703 w 8959703"/>
              <a:gd name="connsiteY1" fmla="*/ 5869172 h 5869172"/>
              <a:gd name="connsiteX2" fmla="*/ 8959703 w 8959703"/>
              <a:gd name="connsiteY2" fmla="*/ 1821712 h 5869172"/>
              <a:gd name="connsiteX3" fmla="*/ 5365898 w 8959703"/>
              <a:gd name="connsiteY3" fmla="*/ 0 h 5869172"/>
              <a:gd name="connsiteX4" fmla="*/ 0 w 8959703"/>
              <a:gd name="connsiteY4" fmla="*/ 5869172 h 5869172"/>
              <a:gd name="connsiteX0" fmla="*/ 0 w 8959703"/>
              <a:gd name="connsiteY0" fmla="*/ 5869172 h 5869172"/>
              <a:gd name="connsiteX1" fmla="*/ 8959703 w 8959703"/>
              <a:gd name="connsiteY1" fmla="*/ 5869172 h 5869172"/>
              <a:gd name="connsiteX2" fmla="*/ 8832112 w 8959703"/>
              <a:gd name="connsiteY2" fmla="*/ 2254102 h 5869172"/>
              <a:gd name="connsiteX3" fmla="*/ 5365898 w 8959703"/>
              <a:gd name="connsiteY3" fmla="*/ 0 h 5869172"/>
              <a:gd name="connsiteX4" fmla="*/ 0 w 8959703"/>
              <a:gd name="connsiteY4" fmla="*/ 5869172 h 5869172"/>
              <a:gd name="connsiteX0" fmla="*/ 0 w 8959703"/>
              <a:gd name="connsiteY0" fmla="*/ 5869172 h 5869172"/>
              <a:gd name="connsiteX1" fmla="*/ 8959703 w 8959703"/>
              <a:gd name="connsiteY1" fmla="*/ 5869172 h 5869172"/>
              <a:gd name="connsiteX2" fmla="*/ 8938438 w 8959703"/>
              <a:gd name="connsiteY2" fmla="*/ 2048540 h 5869172"/>
              <a:gd name="connsiteX3" fmla="*/ 5365898 w 8959703"/>
              <a:gd name="connsiteY3" fmla="*/ 0 h 5869172"/>
              <a:gd name="connsiteX4" fmla="*/ 0 w 8959703"/>
              <a:gd name="connsiteY4" fmla="*/ 5869172 h 5869172"/>
              <a:gd name="connsiteX0" fmla="*/ 0 w 8959703"/>
              <a:gd name="connsiteY0" fmla="*/ 4338083 h 4338083"/>
              <a:gd name="connsiteX1" fmla="*/ 8959703 w 8959703"/>
              <a:gd name="connsiteY1" fmla="*/ 4338083 h 4338083"/>
              <a:gd name="connsiteX2" fmla="*/ 8938438 w 8959703"/>
              <a:gd name="connsiteY2" fmla="*/ 517451 h 4338083"/>
              <a:gd name="connsiteX3" fmla="*/ 7386084 w 8959703"/>
              <a:gd name="connsiteY3" fmla="*/ 0 h 4338083"/>
              <a:gd name="connsiteX4" fmla="*/ 0 w 8959703"/>
              <a:gd name="connsiteY4" fmla="*/ 4338083 h 4338083"/>
              <a:gd name="connsiteX0" fmla="*/ 0 w 8959703"/>
              <a:gd name="connsiteY0" fmla="*/ 4494027 h 4494027"/>
              <a:gd name="connsiteX1" fmla="*/ 8959703 w 8959703"/>
              <a:gd name="connsiteY1" fmla="*/ 4494027 h 4494027"/>
              <a:gd name="connsiteX2" fmla="*/ 8938438 w 8959703"/>
              <a:gd name="connsiteY2" fmla="*/ 673395 h 4494027"/>
              <a:gd name="connsiteX3" fmla="*/ 7761767 w 8959703"/>
              <a:gd name="connsiteY3" fmla="*/ 0 h 4494027"/>
              <a:gd name="connsiteX4" fmla="*/ 0 w 8959703"/>
              <a:gd name="connsiteY4" fmla="*/ 4494027 h 4494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59703" h="4494027">
                <a:moveTo>
                  <a:pt x="0" y="4494027"/>
                </a:moveTo>
                <a:lnTo>
                  <a:pt x="8959703" y="4494027"/>
                </a:lnTo>
                <a:lnTo>
                  <a:pt x="8938438" y="673395"/>
                </a:lnTo>
                <a:lnTo>
                  <a:pt x="7761767" y="0"/>
                </a:lnTo>
                <a:lnTo>
                  <a:pt x="0" y="4494027"/>
                </a:lnTo>
                <a:close/>
              </a:path>
            </a:pathLst>
          </a:custGeom>
          <a:solidFill>
            <a:srgbClr val="0D30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CC4A3030-29C2-B64F-9095-3C891A4CD351}"/>
              </a:ext>
            </a:extLst>
          </p:cNvPr>
          <p:cNvSpPr/>
          <p:nvPr userDrawn="1"/>
        </p:nvSpPr>
        <p:spPr>
          <a:xfrm>
            <a:off x="0" y="-14177"/>
            <a:ext cx="11015330" cy="6875721"/>
          </a:xfrm>
          <a:custGeom>
            <a:avLst/>
            <a:gdLst>
              <a:gd name="connsiteX0" fmla="*/ 0 w 11015330"/>
              <a:gd name="connsiteY0" fmla="*/ 0 h 6875721"/>
              <a:gd name="connsiteX1" fmla="*/ 0 w 11015330"/>
              <a:gd name="connsiteY1" fmla="*/ 6875721 h 6875721"/>
              <a:gd name="connsiteX2" fmla="*/ 198474 w 11015330"/>
              <a:gd name="connsiteY2" fmla="*/ 6875721 h 6875721"/>
              <a:gd name="connsiteX3" fmla="*/ 3239386 w 11015330"/>
              <a:gd name="connsiteY3" fmla="*/ 6875721 h 6875721"/>
              <a:gd name="connsiteX4" fmla="*/ 11015330 w 11015330"/>
              <a:gd name="connsiteY4" fmla="*/ 2381693 h 6875721"/>
              <a:gd name="connsiteX5" fmla="*/ 6896986 w 11015330"/>
              <a:gd name="connsiteY5" fmla="*/ 14177 h 6875721"/>
              <a:gd name="connsiteX6" fmla="*/ 0 w 11015330"/>
              <a:gd name="connsiteY6" fmla="*/ 0 h 6875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15330" h="6875721">
                <a:moveTo>
                  <a:pt x="0" y="0"/>
                </a:moveTo>
                <a:lnTo>
                  <a:pt x="0" y="6875721"/>
                </a:lnTo>
                <a:lnTo>
                  <a:pt x="198474" y="6875721"/>
                </a:lnTo>
                <a:lnTo>
                  <a:pt x="3239386" y="6875721"/>
                </a:lnTo>
                <a:lnTo>
                  <a:pt x="11015330" y="2381693"/>
                </a:lnTo>
                <a:lnTo>
                  <a:pt x="6896986" y="14177"/>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4B4D73B-2328-9748-B77F-2CCC9D5631F7}"/>
              </a:ext>
            </a:extLst>
          </p:cNvPr>
          <p:cNvPicPr>
            <a:picLocks noChangeAspect="1"/>
          </p:cNvPicPr>
          <p:nvPr userDrawn="1"/>
        </p:nvPicPr>
        <p:blipFill>
          <a:blip r:embed="rId2"/>
          <a:stretch>
            <a:fillRect/>
          </a:stretch>
        </p:blipFill>
        <p:spPr>
          <a:xfrm>
            <a:off x="8035443" y="5413390"/>
            <a:ext cx="2975457" cy="794493"/>
          </a:xfrm>
          <a:prstGeom prst="rect">
            <a:avLst/>
          </a:prstGeom>
        </p:spPr>
      </p:pic>
      <p:sp>
        <p:nvSpPr>
          <p:cNvPr id="9" name="Text Placeholder 2">
            <a:extLst>
              <a:ext uri="{FF2B5EF4-FFF2-40B4-BE49-F238E27FC236}">
                <a16:creationId xmlns:a16="http://schemas.microsoft.com/office/drawing/2014/main" id="{BC1F84A6-AD4F-7746-BCC0-F49B18EF5809}"/>
              </a:ext>
            </a:extLst>
          </p:cNvPr>
          <p:cNvSpPr>
            <a:spLocks noGrp="1"/>
          </p:cNvSpPr>
          <p:nvPr>
            <p:ph type="body" sz="quarter" idx="12" hasCustomPrompt="1"/>
          </p:nvPr>
        </p:nvSpPr>
        <p:spPr>
          <a:xfrm>
            <a:off x="1117302" y="868778"/>
            <a:ext cx="6172200" cy="2308324"/>
          </a:xfrm>
          <a:prstGeom prst="rect">
            <a:avLst/>
          </a:prstGeom>
        </p:spPr>
        <p:txBody>
          <a:bodyPr wrap="square" lIns="0" tIns="0" rIns="0" bIns="0" anchor="t" anchorCtr="0">
            <a:spAutoFit/>
          </a:bodyPr>
          <a:lstStyle>
            <a:lvl1pPr marL="0" indent="0">
              <a:lnSpc>
                <a:spcPts val="9000"/>
              </a:lnSpc>
              <a:spcBef>
                <a:spcPts val="0"/>
              </a:spcBef>
              <a:buFontTx/>
              <a:buNone/>
              <a:defRPr sz="9000" b="1" i="0">
                <a:solidFill>
                  <a:schemeClr val="bg1"/>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Marketing</a:t>
            </a:r>
          </a:p>
          <a:p>
            <a:pPr lvl="0"/>
            <a:r>
              <a:rPr lang="en-US" dirty="0"/>
              <a:t>Plan</a:t>
            </a:r>
          </a:p>
        </p:txBody>
      </p:sp>
      <p:sp>
        <p:nvSpPr>
          <p:cNvPr id="10" name="Text Placeholder 2">
            <a:extLst>
              <a:ext uri="{FF2B5EF4-FFF2-40B4-BE49-F238E27FC236}">
                <a16:creationId xmlns:a16="http://schemas.microsoft.com/office/drawing/2014/main" id="{D7CA661E-C7CE-D545-A5B5-1B1F1BFF91A4}"/>
              </a:ext>
            </a:extLst>
          </p:cNvPr>
          <p:cNvSpPr>
            <a:spLocks noGrp="1"/>
          </p:cNvSpPr>
          <p:nvPr>
            <p:ph type="body" sz="quarter" idx="13" hasCustomPrompt="1"/>
          </p:nvPr>
        </p:nvSpPr>
        <p:spPr>
          <a:xfrm>
            <a:off x="1181100" y="3428451"/>
            <a:ext cx="6172200" cy="553998"/>
          </a:xfrm>
          <a:prstGeom prst="rect">
            <a:avLst/>
          </a:prstGeom>
        </p:spPr>
        <p:txBody>
          <a:bodyPr wrap="square" lIns="0" tIns="0" rIns="0" bIns="0" anchor="ctr" anchorCtr="0">
            <a:spAutoFit/>
          </a:bodyPr>
          <a:lstStyle>
            <a:lvl1pPr marL="0" indent="0">
              <a:lnSpc>
                <a:spcPct val="100000"/>
              </a:lnSpc>
              <a:spcBef>
                <a:spcPts val="0"/>
              </a:spcBef>
              <a:buFontTx/>
              <a:buNone/>
              <a:defRPr sz="3600" b="0" i="0">
                <a:solidFill>
                  <a:schemeClr val="bg1"/>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Year</a:t>
            </a:r>
          </a:p>
        </p:txBody>
      </p:sp>
    </p:spTree>
    <p:extLst>
      <p:ext uri="{BB962C8B-B14F-4D97-AF65-F5344CB8AC3E}">
        <p14:creationId xmlns:p14="http://schemas.microsoft.com/office/powerpoint/2010/main" val="478295092"/>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E5D2F21-85D4-0B43-8929-D5A497451776}"/>
              </a:ext>
            </a:extLst>
          </p:cNvPr>
          <p:cNvSpPr>
            <a:spLocks noGrp="1"/>
          </p:cNvSpPr>
          <p:nvPr>
            <p:ph type="body" sz="quarter" idx="12" hasCustomPrompt="1"/>
          </p:nvPr>
        </p:nvSpPr>
        <p:spPr>
          <a:xfrm>
            <a:off x="4838700" y="1200336"/>
            <a:ext cx="6172200" cy="1538883"/>
          </a:xfrm>
          <a:prstGeom prst="rect">
            <a:avLst/>
          </a:prstGeom>
        </p:spPr>
        <p:txBody>
          <a:bodyPr wrap="square" lIns="0" tIns="0" rIns="0" bIns="0" anchor="ctr" anchorCtr="0">
            <a:spAutoFit/>
          </a:bodyPr>
          <a:lstStyle>
            <a:lvl1pPr marL="0" indent="0" algn="r">
              <a:lnSpc>
                <a:spcPts val="6000"/>
              </a:lnSpc>
              <a:spcBef>
                <a:spcPts val="0"/>
              </a:spcBef>
              <a:buFontTx/>
              <a:buNone/>
              <a:defRPr sz="6000" b="1" i="0">
                <a:solidFill>
                  <a:schemeClr val="tx1"/>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Marketing</a:t>
            </a:r>
          </a:p>
          <a:p>
            <a:pPr lvl="0"/>
            <a:r>
              <a:rPr lang="en-US" dirty="0"/>
              <a:t>Plan</a:t>
            </a:r>
          </a:p>
        </p:txBody>
      </p:sp>
      <p:sp>
        <p:nvSpPr>
          <p:cNvPr id="17" name="Text Placeholder 2">
            <a:extLst>
              <a:ext uri="{FF2B5EF4-FFF2-40B4-BE49-F238E27FC236}">
                <a16:creationId xmlns:a16="http://schemas.microsoft.com/office/drawing/2014/main" id="{FD4984B9-E14B-C34A-A15D-9646F385FF99}"/>
              </a:ext>
            </a:extLst>
          </p:cNvPr>
          <p:cNvSpPr>
            <a:spLocks noGrp="1"/>
          </p:cNvSpPr>
          <p:nvPr>
            <p:ph type="body" sz="quarter" idx="13" hasCustomPrompt="1"/>
          </p:nvPr>
        </p:nvSpPr>
        <p:spPr>
          <a:xfrm>
            <a:off x="4838700" y="2875002"/>
            <a:ext cx="6172200" cy="553998"/>
          </a:xfrm>
          <a:prstGeom prst="rect">
            <a:avLst/>
          </a:prstGeom>
        </p:spPr>
        <p:txBody>
          <a:bodyPr wrap="square" lIns="0" tIns="0" rIns="0" bIns="0" anchor="ctr" anchorCtr="0">
            <a:spAutoFit/>
          </a:bodyPr>
          <a:lstStyle>
            <a:lvl1pPr marL="0" indent="0" algn="r">
              <a:lnSpc>
                <a:spcPct val="100000"/>
              </a:lnSpc>
              <a:spcBef>
                <a:spcPts val="0"/>
              </a:spcBef>
              <a:buFontTx/>
              <a:buNone/>
              <a:defRPr sz="36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Year</a:t>
            </a:r>
          </a:p>
        </p:txBody>
      </p:sp>
      <p:pic>
        <p:nvPicPr>
          <p:cNvPr id="6" name="Picture 5">
            <a:extLst>
              <a:ext uri="{FF2B5EF4-FFF2-40B4-BE49-F238E27FC236}">
                <a16:creationId xmlns:a16="http://schemas.microsoft.com/office/drawing/2014/main" id="{8EF6EC95-DF39-1442-9BD9-FE24CCEE65EA}"/>
              </a:ext>
            </a:extLst>
          </p:cNvPr>
          <p:cNvPicPr>
            <a:picLocks noChangeAspect="1"/>
          </p:cNvPicPr>
          <p:nvPr userDrawn="1"/>
        </p:nvPicPr>
        <p:blipFill>
          <a:blip r:embed="rId2"/>
          <a:stretch>
            <a:fillRect/>
          </a:stretch>
        </p:blipFill>
        <p:spPr>
          <a:xfrm>
            <a:off x="8955602" y="4950206"/>
            <a:ext cx="2044665" cy="545958"/>
          </a:xfrm>
          <a:prstGeom prst="rect">
            <a:avLst/>
          </a:prstGeom>
        </p:spPr>
      </p:pic>
      <p:sp>
        <p:nvSpPr>
          <p:cNvPr id="9" name="Freeform 8">
            <a:extLst>
              <a:ext uri="{FF2B5EF4-FFF2-40B4-BE49-F238E27FC236}">
                <a16:creationId xmlns:a16="http://schemas.microsoft.com/office/drawing/2014/main" id="{9BF8AB9C-73F2-294B-BA22-72FF46B486C1}"/>
              </a:ext>
            </a:extLst>
          </p:cNvPr>
          <p:cNvSpPr/>
          <p:nvPr userDrawn="1"/>
        </p:nvSpPr>
        <p:spPr>
          <a:xfrm flipV="1">
            <a:off x="-2499" y="1428947"/>
            <a:ext cx="9479714" cy="5456621"/>
          </a:xfrm>
          <a:custGeom>
            <a:avLst/>
            <a:gdLst>
              <a:gd name="connsiteX0" fmla="*/ 0 w 4846320"/>
              <a:gd name="connsiteY0" fmla="*/ 2770632 h 2770632"/>
              <a:gd name="connsiteX1" fmla="*/ 4846320 w 4846320"/>
              <a:gd name="connsiteY1" fmla="*/ 0 h 2770632"/>
              <a:gd name="connsiteX2" fmla="*/ 18288 w 4846320"/>
              <a:gd name="connsiteY2" fmla="*/ 0 h 2770632"/>
              <a:gd name="connsiteX3" fmla="*/ 0 w 4846320"/>
              <a:gd name="connsiteY3" fmla="*/ 2770632 h 2770632"/>
              <a:gd name="connsiteX0" fmla="*/ 0 w 4846320"/>
              <a:gd name="connsiteY0" fmla="*/ 2770632 h 2770632"/>
              <a:gd name="connsiteX1" fmla="*/ 4846320 w 4846320"/>
              <a:gd name="connsiteY1" fmla="*/ 0 h 2770632"/>
              <a:gd name="connsiteX2" fmla="*/ 493776 w 4846320"/>
              <a:gd name="connsiteY2" fmla="*/ 0 h 2770632"/>
              <a:gd name="connsiteX3" fmla="*/ 0 w 4846320"/>
              <a:gd name="connsiteY3" fmla="*/ 2770632 h 2770632"/>
              <a:gd name="connsiteX0" fmla="*/ 0 w 4846320"/>
              <a:gd name="connsiteY0" fmla="*/ 2770632 h 2770632"/>
              <a:gd name="connsiteX1" fmla="*/ 4846320 w 4846320"/>
              <a:gd name="connsiteY1" fmla="*/ 0 h 2770632"/>
              <a:gd name="connsiteX2" fmla="*/ 0 w 4846320"/>
              <a:gd name="connsiteY2" fmla="*/ 9144 h 2770632"/>
              <a:gd name="connsiteX3" fmla="*/ 0 w 4846320"/>
              <a:gd name="connsiteY3" fmla="*/ 2770632 h 2770632"/>
              <a:gd name="connsiteX0" fmla="*/ 0 w 4846320"/>
              <a:gd name="connsiteY0" fmla="*/ 2770632 h 2770632"/>
              <a:gd name="connsiteX1" fmla="*/ 4846320 w 4846320"/>
              <a:gd name="connsiteY1" fmla="*/ 0 h 2770632"/>
              <a:gd name="connsiteX2" fmla="*/ 384717 w 4846320"/>
              <a:gd name="connsiteY2" fmla="*/ 360407 h 2770632"/>
              <a:gd name="connsiteX3" fmla="*/ 0 w 4846320"/>
              <a:gd name="connsiteY3" fmla="*/ 2770632 h 2770632"/>
              <a:gd name="connsiteX0" fmla="*/ 0 w 4846320"/>
              <a:gd name="connsiteY0" fmla="*/ 2778215 h 2778215"/>
              <a:gd name="connsiteX1" fmla="*/ 4846320 w 4846320"/>
              <a:gd name="connsiteY1" fmla="*/ 7583 h 2778215"/>
              <a:gd name="connsiteX2" fmla="*/ 11152 w 4846320"/>
              <a:gd name="connsiteY2" fmla="*/ 0 h 2778215"/>
              <a:gd name="connsiteX3" fmla="*/ 0 w 4846320"/>
              <a:gd name="connsiteY3" fmla="*/ 2778215 h 2778215"/>
              <a:gd name="connsiteX0" fmla="*/ 368018 w 4835196"/>
              <a:gd name="connsiteY0" fmla="*/ 2945483 h 2945483"/>
              <a:gd name="connsiteX1" fmla="*/ 4835196 w 4835196"/>
              <a:gd name="connsiteY1" fmla="*/ 7583 h 2945483"/>
              <a:gd name="connsiteX2" fmla="*/ 28 w 4835196"/>
              <a:gd name="connsiteY2" fmla="*/ 0 h 2945483"/>
              <a:gd name="connsiteX3" fmla="*/ 368018 w 4835196"/>
              <a:gd name="connsiteY3" fmla="*/ 2945483 h 2945483"/>
              <a:gd name="connsiteX0" fmla="*/ 1073 w 4836241"/>
              <a:gd name="connsiteY0" fmla="*/ 2783790 h 2783790"/>
              <a:gd name="connsiteX1" fmla="*/ 4836241 w 4836241"/>
              <a:gd name="connsiteY1" fmla="*/ 7583 h 2783790"/>
              <a:gd name="connsiteX2" fmla="*/ 1073 w 4836241"/>
              <a:gd name="connsiteY2" fmla="*/ 0 h 2783790"/>
              <a:gd name="connsiteX3" fmla="*/ 1073 w 4836241"/>
              <a:gd name="connsiteY3" fmla="*/ 2783790 h 2783790"/>
            </a:gdLst>
            <a:ahLst/>
            <a:cxnLst>
              <a:cxn ang="0">
                <a:pos x="connsiteX0" y="connsiteY0"/>
              </a:cxn>
              <a:cxn ang="0">
                <a:pos x="connsiteX1" y="connsiteY1"/>
              </a:cxn>
              <a:cxn ang="0">
                <a:pos x="connsiteX2" y="connsiteY2"/>
              </a:cxn>
              <a:cxn ang="0">
                <a:pos x="connsiteX3" y="connsiteY3"/>
              </a:cxn>
            </a:cxnLst>
            <a:rect l="l" t="t" r="r" b="b"/>
            <a:pathLst>
              <a:path w="4836241" h="2783790">
                <a:moveTo>
                  <a:pt x="1073" y="2783790"/>
                </a:moveTo>
                <a:lnTo>
                  <a:pt x="4836241" y="7583"/>
                </a:lnTo>
                <a:lnTo>
                  <a:pt x="1073" y="0"/>
                </a:lnTo>
                <a:cubicBezTo>
                  <a:pt x="-2644" y="926072"/>
                  <a:pt x="4790" y="1857718"/>
                  <a:pt x="1073" y="278379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a:extLst>
              <a:ext uri="{FF2B5EF4-FFF2-40B4-BE49-F238E27FC236}">
                <a16:creationId xmlns:a16="http://schemas.microsoft.com/office/drawing/2014/main" id="{9AFFFE9C-A656-F148-B30F-1E2153355BD0}"/>
              </a:ext>
            </a:extLst>
          </p:cNvPr>
          <p:cNvSpPr/>
          <p:nvPr userDrawn="1"/>
        </p:nvSpPr>
        <p:spPr>
          <a:xfrm>
            <a:off x="934" y="-7584"/>
            <a:ext cx="4836241" cy="2783790"/>
          </a:xfrm>
          <a:custGeom>
            <a:avLst/>
            <a:gdLst>
              <a:gd name="connsiteX0" fmla="*/ 0 w 4846320"/>
              <a:gd name="connsiteY0" fmla="*/ 2770632 h 2770632"/>
              <a:gd name="connsiteX1" fmla="*/ 4846320 w 4846320"/>
              <a:gd name="connsiteY1" fmla="*/ 0 h 2770632"/>
              <a:gd name="connsiteX2" fmla="*/ 18288 w 4846320"/>
              <a:gd name="connsiteY2" fmla="*/ 0 h 2770632"/>
              <a:gd name="connsiteX3" fmla="*/ 0 w 4846320"/>
              <a:gd name="connsiteY3" fmla="*/ 2770632 h 2770632"/>
              <a:gd name="connsiteX0" fmla="*/ 0 w 4846320"/>
              <a:gd name="connsiteY0" fmla="*/ 2770632 h 2770632"/>
              <a:gd name="connsiteX1" fmla="*/ 4846320 w 4846320"/>
              <a:gd name="connsiteY1" fmla="*/ 0 h 2770632"/>
              <a:gd name="connsiteX2" fmla="*/ 493776 w 4846320"/>
              <a:gd name="connsiteY2" fmla="*/ 0 h 2770632"/>
              <a:gd name="connsiteX3" fmla="*/ 0 w 4846320"/>
              <a:gd name="connsiteY3" fmla="*/ 2770632 h 2770632"/>
              <a:gd name="connsiteX0" fmla="*/ 0 w 4846320"/>
              <a:gd name="connsiteY0" fmla="*/ 2770632 h 2770632"/>
              <a:gd name="connsiteX1" fmla="*/ 4846320 w 4846320"/>
              <a:gd name="connsiteY1" fmla="*/ 0 h 2770632"/>
              <a:gd name="connsiteX2" fmla="*/ 0 w 4846320"/>
              <a:gd name="connsiteY2" fmla="*/ 9144 h 2770632"/>
              <a:gd name="connsiteX3" fmla="*/ 0 w 4846320"/>
              <a:gd name="connsiteY3" fmla="*/ 2770632 h 2770632"/>
              <a:gd name="connsiteX0" fmla="*/ 0 w 4846320"/>
              <a:gd name="connsiteY0" fmla="*/ 2770632 h 2770632"/>
              <a:gd name="connsiteX1" fmla="*/ 4846320 w 4846320"/>
              <a:gd name="connsiteY1" fmla="*/ 0 h 2770632"/>
              <a:gd name="connsiteX2" fmla="*/ 384717 w 4846320"/>
              <a:gd name="connsiteY2" fmla="*/ 360407 h 2770632"/>
              <a:gd name="connsiteX3" fmla="*/ 0 w 4846320"/>
              <a:gd name="connsiteY3" fmla="*/ 2770632 h 2770632"/>
              <a:gd name="connsiteX0" fmla="*/ 0 w 4846320"/>
              <a:gd name="connsiteY0" fmla="*/ 2778215 h 2778215"/>
              <a:gd name="connsiteX1" fmla="*/ 4846320 w 4846320"/>
              <a:gd name="connsiteY1" fmla="*/ 7583 h 2778215"/>
              <a:gd name="connsiteX2" fmla="*/ 11152 w 4846320"/>
              <a:gd name="connsiteY2" fmla="*/ 0 h 2778215"/>
              <a:gd name="connsiteX3" fmla="*/ 0 w 4846320"/>
              <a:gd name="connsiteY3" fmla="*/ 2778215 h 2778215"/>
              <a:gd name="connsiteX0" fmla="*/ 368018 w 4835196"/>
              <a:gd name="connsiteY0" fmla="*/ 2945483 h 2945483"/>
              <a:gd name="connsiteX1" fmla="*/ 4835196 w 4835196"/>
              <a:gd name="connsiteY1" fmla="*/ 7583 h 2945483"/>
              <a:gd name="connsiteX2" fmla="*/ 28 w 4835196"/>
              <a:gd name="connsiteY2" fmla="*/ 0 h 2945483"/>
              <a:gd name="connsiteX3" fmla="*/ 368018 w 4835196"/>
              <a:gd name="connsiteY3" fmla="*/ 2945483 h 2945483"/>
              <a:gd name="connsiteX0" fmla="*/ 1073 w 4836241"/>
              <a:gd name="connsiteY0" fmla="*/ 2783790 h 2783790"/>
              <a:gd name="connsiteX1" fmla="*/ 4836241 w 4836241"/>
              <a:gd name="connsiteY1" fmla="*/ 7583 h 2783790"/>
              <a:gd name="connsiteX2" fmla="*/ 1073 w 4836241"/>
              <a:gd name="connsiteY2" fmla="*/ 0 h 2783790"/>
              <a:gd name="connsiteX3" fmla="*/ 1073 w 4836241"/>
              <a:gd name="connsiteY3" fmla="*/ 2783790 h 2783790"/>
            </a:gdLst>
            <a:ahLst/>
            <a:cxnLst>
              <a:cxn ang="0">
                <a:pos x="connsiteX0" y="connsiteY0"/>
              </a:cxn>
              <a:cxn ang="0">
                <a:pos x="connsiteX1" y="connsiteY1"/>
              </a:cxn>
              <a:cxn ang="0">
                <a:pos x="connsiteX2" y="connsiteY2"/>
              </a:cxn>
              <a:cxn ang="0">
                <a:pos x="connsiteX3" y="connsiteY3"/>
              </a:cxn>
            </a:cxnLst>
            <a:rect l="l" t="t" r="r" b="b"/>
            <a:pathLst>
              <a:path w="4836241" h="2783790">
                <a:moveTo>
                  <a:pt x="1073" y="2783790"/>
                </a:moveTo>
                <a:lnTo>
                  <a:pt x="4836241" y="7583"/>
                </a:lnTo>
                <a:lnTo>
                  <a:pt x="1073" y="0"/>
                </a:lnTo>
                <a:cubicBezTo>
                  <a:pt x="-2644" y="926072"/>
                  <a:pt x="4790" y="1857718"/>
                  <a:pt x="1073" y="278379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6">
            <a:extLst>
              <a:ext uri="{FF2B5EF4-FFF2-40B4-BE49-F238E27FC236}">
                <a16:creationId xmlns:a16="http://schemas.microsoft.com/office/drawing/2014/main" id="{96F2457C-390B-1344-8093-E713A326266E}"/>
              </a:ext>
            </a:extLst>
          </p:cNvPr>
          <p:cNvSpPr/>
          <p:nvPr userDrawn="1"/>
        </p:nvSpPr>
        <p:spPr>
          <a:xfrm rot="5400000">
            <a:off x="-85875" y="1500285"/>
            <a:ext cx="1357182" cy="1190429"/>
          </a:xfrm>
          <a:custGeom>
            <a:avLst/>
            <a:gdLst>
              <a:gd name="connsiteX0" fmla="*/ 0 w 1357182"/>
              <a:gd name="connsiteY0" fmla="*/ 1175675 h 1175675"/>
              <a:gd name="connsiteX1" fmla="*/ 678591 w 1357182"/>
              <a:gd name="connsiteY1" fmla="*/ 0 h 1175675"/>
              <a:gd name="connsiteX2" fmla="*/ 1357182 w 1357182"/>
              <a:gd name="connsiteY2" fmla="*/ 1175675 h 1175675"/>
              <a:gd name="connsiteX3" fmla="*/ 0 w 1357182"/>
              <a:gd name="connsiteY3" fmla="*/ 1175675 h 1175675"/>
              <a:gd name="connsiteX0" fmla="*/ 0 w 1357182"/>
              <a:gd name="connsiteY0" fmla="*/ 1430272 h 1430272"/>
              <a:gd name="connsiteX1" fmla="*/ 1044354 w 1357182"/>
              <a:gd name="connsiteY1" fmla="*/ 0 h 1430272"/>
              <a:gd name="connsiteX2" fmla="*/ 1357182 w 1357182"/>
              <a:gd name="connsiteY2" fmla="*/ 1430272 h 1430272"/>
              <a:gd name="connsiteX3" fmla="*/ 0 w 1357182"/>
              <a:gd name="connsiteY3" fmla="*/ 1430272 h 1430272"/>
              <a:gd name="connsiteX0" fmla="*/ 0 w 1357182"/>
              <a:gd name="connsiteY0" fmla="*/ 1193604 h 1193604"/>
              <a:gd name="connsiteX1" fmla="*/ 678594 w 1357182"/>
              <a:gd name="connsiteY1" fmla="*/ 0 h 1193604"/>
              <a:gd name="connsiteX2" fmla="*/ 1357182 w 1357182"/>
              <a:gd name="connsiteY2" fmla="*/ 1193604 h 1193604"/>
              <a:gd name="connsiteX3" fmla="*/ 0 w 1357182"/>
              <a:gd name="connsiteY3" fmla="*/ 1193604 h 1193604"/>
              <a:gd name="connsiteX0" fmla="*/ 0 w 1357182"/>
              <a:gd name="connsiteY0" fmla="*/ 1196779 h 1196779"/>
              <a:gd name="connsiteX1" fmla="*/ 783369 w 1357182"/>
              <a:gd name="connsiteY1" fmla="*/ 0 h 1196779"/>
              <a:gd name="connsiteX2" fmla="*/ 1357182 w 1357182"/>
              <a:gd name="connsiteY2" fmla="*/ 1196779 h 1196779"/>
              <a:gd name="connsiteX3" fmla="*/ 0 w 1357182"/>
              <a:gd name="connsiteY3" fmla="*/ 1196779 h 1196779"/>
              <a:gd name="connsiteX0" fmla="*/ 0 w 1357182"/>
              <a:gd name="connsiteY0" fmla="*/ 1190429 h 1190429"/>
              <a:gd name="connsiteX1" fmla="*/ 681772 w 1357182"/>
              <a:gd name="connsiteY1" fmla="*/ 0 h 1190429"/>
              <a:gd name="connsiteX2" fmla="*/ 1357182 w 1357182"/>
              <a:gd name="connsiteY2" fmla="*/ 1190429 h 1190429"/>
              <a:gd name="connsiteX3" fmla="*/ 0 w 1357182"/>
              <a:gd name="connsiteY3" fmla="*/ 1190429 h 1190429"/>
            </a:gdLst>
            <a:ahLst/>
            <a:cxnLst>
              <a:cxn ang="0">
                <a:pos x="connsiteX0" y="connsiteY0"/>
              </a:cxn>
              <a:cxn ang="0">
                <a:pos x="connsiteX1" y="connsiteY1"/>
              </a:cxn>
              <a:cxn ang="0">
                <a:pos x="connsiteX2" y="connsiteY2"/>
              </a:cxn>
              <a:cxn ang="0">
                <a:pos x="connsiteX3" y="connsiteY3"/>
              </a:cxn>
            </a:cxnLst>
            <a:rect l="l" t="t" r="r" b="b"/>
            <a:pathLst>
              <a:path w="1357182" h="1190429">
                <a:moveTo>
                  <a:pt x="0" y="1190429"/>
                </a:moveTo>
                <a:lnTo>
                  <a:pt x="681772" y="0"/>
                </a:lnTo>
                <a:lnTo>
                  <a:pt x="1357182" y="1190429"/>
                </a:lnTo>
                <a:lnTo>
                  <a:pt x="0" y="119042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953825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6CFB13CA-D408-B344-B5BE-DC203D7F1283}"/>
              </a:ext>
            </a:extLst>
          </p:cNvPr>
          <p:cNvSpPr/>
          <p:nvPr userDrawn="1"/>
        </p:nvSpPr>
        <p:spPr>
          <a:xfrm>
            <a:off x="3246474" y="2367517"/>
            <a:ext cx="8959703" cy="4494027"/>
          </a:xfrm>
          <a:custGeom>
            <a:avLst/>
            <a:gdLst>
              <a:gd name="connsiteX0" fmla="*/ 0 w 8959703"/>
              <a:gd name="connsiteY0" fmla="*/ 6195237 h 6195237"/>
              <a:gd name="connsiteX1" fmla="*/ 8959703 w 8959703"/>
              <a:gd name="connsiteY1" fmla="*/ 6195237 h 6195237"/>
              <a:gd name="connsiteX2" fmla="*/ 8959703 w 8959703"/>
              <a:gd name="connsiteY2" fmla="*/ 2147777 h 6195237"/>
              <a:gd name="connsiteX3" fmla="*/ 4805917 w 8959703"/>
              <a:gd name="connsiteY3" fmla="*/ 0 h 6195237"/>
              <a:gd name="connsiteX4" fmla="*/ 0 w 8959703"/>
              <a:gd name="connsiteY4" fmla="*/ 6195237 h 6195237"/>
              <a:gd name="connsiteX0" fmla="*/ 0 w 8959703"/>
              <a:gd name="connsiteY0" fmla="*/ 4295553 h 4295553"/>
              <a:gd name="connsiteX1" fmla="*/ 8959703 w 8959703"/>
              <a:gd name="connsiteY1" fmla="*/ 4295553 h 4295553"/>
              <a:gd name="connsiteX2" fmla="*/ 8959703 w 8959703"/>
              <a:gd name="connsiteY2" fmla="*/ 248093 h 4295553"/>
              <a:gd name="connsiteX3" fmla="*/ 6053470 w 8959703"/>
              <a:gd name="connsiteY3" fmla="*/ 0 h 4295553"/>
              <a:gd name="connsiteX4" fmla="*/ 0 w 8959703"/>
              <a:gd name="connsiteY4" fmla="*/ 4295553 h 4295553"/>
              <a:gd name="connsiteX0" fmla="*/ 0 w 8959703"/>
              <a:gd name="connsiteY0" fmla="*/ 5869172 h 5869172"/>
              <a:gd name="connsiteX1" fmla="*/ 8959703 w 8959703"/>
              <a:gd name="connsiteY1" fmla="*/ 5869172 h 5869172"/>
              <a:gd name="connsiteX2" fmla="*/ 8959703 w 8959703"/>
              <a:gd name="connsiteY2" fmla="*/ 1821712 h 5869172"/>
              <a:gd name="connsiteX3" fmla="*/ 5365898 w 8959703"/>
              <a:gd name="connsiteY3" fmla="*/ 0 h 5869172"/>
              <a:gd name="connsiteX4" fmla="*/ 0 w 8959703"/>
              <a:gd name="connsiteY4" fmla="*/ 5869172 h 5869172"/>
              <a:gd name="connsiteX0" fmla="*/ 0 w 8959703"/>
              <a:gd name="connsiteY0" fmla="*/ 5869172 h 5869172"/>
              <a:gd name="connsiteX1" fmla="*/ 8959703 w 8959703"/>
              <a:gd name="connsiteY1" fmla="*/ 5869172 h 5869172"/>
              <a:gd name="connsiteX2" fmla="*/ 8832112 w 8959703"/>
              <a:gd name="connsiteY2" fmla="*/ 2254102 h 5869172"/>
              <a:gd name="connsiteX3" fmla="*/ 5365898 w 8959703"/>
              <a:gd name="connsiteY3" fmla="*/ 0 h 5869172"/>
              <a:gd name="connsiteX4" fmla="*/ 0 w 8959703"/>
              <a:gd name="connsiteY4" fmla="*/ 5869172 h 5869172"/>
              <a:gd name="connsiteX0" fmla="*/ 0 w 8959703"/>
              <a:gd name="connsiteY0" fmla="*/ 5869172 h 5869172"/>
              <a:gd name="connsiteX1" fmla="*/ 8959703 w 8959703"/>
              <a:gd name="connsiteY1" fmla="*/ 5869172 h 5869172"/>
              <a:gd name="connsiteX2" fmla="*/ 8938438 w 8959703"/>
              <a:gd name="connsiteY2" fmla="*/ 2048540 h 5869172"/>
              <a:gd name="connsiteX3" fmla="*/ 5365898 w 8959703"/>
              <a:gd name="connsiteY3" fmla="*/ 0 h 5869172"/>
              <a:gd name="connsiteX4" fmla="*/ 0 w 8959703"/>
              <a:gd name="connsiteY4" fmla="*/ 5869172 h 5869172"/>
              <a:gd name="connsiteX0" fmla="*/ 0 w 8959703"/>
              <a:gd name="connsiteY0" fmla="*/ 4338083 h 4338083"/>
              <a:gd name="connsiteX1" fmla="*/ 8959703 w 8959703"/>
              <a:gd name="connsiteY1" fmla="*/ 4338083 h 4338083"/>
              <a:gd name="connsiteX2" fmla="*/ 8938438 w 8959703"/>
              <a:gd name="connsiteY2" fmla="*/ 517451 h 4338083"/>
              <a:gd name="connsiteX3" fmla="*/ 7386084 w 8959703"/>
              <a:gd name="connsiteY3" fmla="*/ 0 h 4338083"/>
              <a:gd name="connsiteX4" fmla="*/ 0 w 8959703"/>
              <a:gd name="connsiteY4" fmla="*/ 4338083 h 4338083"/>
              <a:gd name="connsiteX0" fmla="*/ 0 w 8959703"/>
              <a:gd name="connsiteY0" fmla="*/ 4494027 h 4494027"/>
              <a:gd name="connsiteX1" fmla="*/ 8959703 w 8959703"/>
              <a:gd name="connsiteY1" fmla="*/ 4494027 h 4494027"/>
              <a:gd name="connsiteX2" fmla="*/ 8938438 w 8959703"/>
              <a:gd name="connsiteY2" fmla="*/ 673395 h 4494027"/>
              <a:gd name="connsiteX3" fmla="*/ 7761767 w 8959703"/>
              <a:gd name="connsiteY3" fmla="*/ 0 h 4494027"/>
              <a:gd name="connsiteX4" fmla="*/ 0 w 8959703"/>
              <a:gd name="connsiteY4" fmla="*/ 4494027 h 4494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59703" h="4494027">
                <a:moveTo>
                  <a:pt x="0" y="4494027"/>
                </a:moveTo>
                <a:lnTo>
                  <a:pt x="8959703" y="4494027"/>
                </a:lnTo>
                <a:lnTo>
                  <a:pt x="8938438" y="673395"/>
                </a:lnTo>
                <a:lnTo>
                  <a:pt x="7761767" y="0"/>
                </a:lnTo>
                <a:lnTo>
                  <a:pt x="0" y="4494027"/>
                </a:lnTo>
                <a:close/>
              </a:path>
            </a:pathLst>
          </a:custGeom>
          <a:solidFill>
            <a:srgbClr val="0D30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id="{426C2A33-E593-204F-9B91-39569AEDCEE7}"/>
              </a:ext>
            </a:extLst>
          </p:cNvPr>
          <p:cNvSpPr/>
          <p:nvPr userDrawn="1"/>
        </p:nvSpPr>
        <p:spPr>
          <a:xfrm>
            <a:off x="0" y="-14177"/>
            <a:ext cx="11015330" cy="6875721"/>
          </a:xfrm>
          <a:custGeom>
            <a:avLst/>
            <a:gdLst>
              <a:gd name="connsiteX0" fmla="*/ 0 w 11015330"/>
              <a:gd name="connsiteY0" fmla="*/ 0 h 6875721"/>
              <a:gd name="connsiteX1" fmla="*/ 0 w 11015330"/>
              <a:gd name="connsiteY1" fmla="*/ 6875721 h 6875721"/>
              <a:gd name="connsiteX2" fmla="*/ 198474 w 11015330"/>
              <a:gd name="connsiteY2" fmla="*/ 6875721 h 6875721"/>
              <a:gd name="connsiteX3" fmla="*/ 3239386 w 11015330"/>
              <a:gd name="connsiteY3" fmla="*/ 6875721 h 6875721"/>
              <a:gd name="connsiteX4" fmla="*/ 11015330 w 11015330"/>
              <a:gd name="connsiteY4" fmla="*/ 2381693 h 6875721"/>
              <a:gd name="connsiteX5" fmla="*/ 6896986 w 11015330"/>
              <a:gd name="connsiteY5" fmla="*/ 14177 h 6875721"/>
              <a:gd name="connsiteX6" fmla="*/ 0 w 11015330"/>
              <a:gd name="connsiteY6" fmla="*/ 0 h 6875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15330" h="6875721">
                <a:moveTo>
                  <a:pt x="0" y="0"/>
                </a:moveTo>
                <a:lnTo>
                  <a:pt x="0" y="6875721"/>
                </a:lnTo>
                <a:lnTo>
                  <a:pt x="198474" y="6875721"/>
                </a:lnTo>
                <a:lnTo>
                  <a:pt x="3239386" y="6875721"/>
                </a:lnTo>
                <a:lnTo>
                  <a:pt x="11015330" y="2381693"/>
                </a:lnTo>
                <a:lnTo>
                  <a:pt x="6896986" y="14177"/>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AD1F612-8598-2249-8025-FE1DCAEEB681}"/>
              </a:ext>
            </a:extLst>
          </p:cNvPr>
          <p:cNvPicPr>
            <a:picLocks noChangeAspect="1"/>
          </p:cNvPicPr>
          <p:nvPr userDrawn="1"/>
        </p:nvPicPr>
        <p:blipFill>
          <a:blip r:embed="rId2"/>
          <a:stretch>
            <a:fillRect/>
          </a:stretch>
        </p:blipFill>
        <p:spPr>
          <a:xfrm>
            <a:off x="8035443" y="5413390"/>
            <a:ext cx="2975457" cy="794493"/>
          </a:xfrm>
          <a:prstGeom prst="rect">
            <a:avLst/>
          </a:prstGeom>
        </p:spPr>
      </p:pic>
      <p:sp>
        <p:nvSpPr>
          <p:cNvPr id="8" name="Text Placeholder 2">
            <a:extLst>
              <a:ext uri="{FF2B5EF4-FFF2-40B4-BE49-F238E27FC236}">
                <a16:creationId xmlns:a16="http://schemas.microsoft.com/office/drawing/2014/main" id="{43DE66BE-D7C8-F44E-8CEC-5468546F7999}"/>
              </a:ext>
            </a:extLst>
          </p:cNvPr>
          <p:cNvSpPr>
            <a:spLocks noGrp="1"/>
          </p:cNvSpPr>
          <p:nvPr>
            <p:ph type="body" sz="quarter" idx="12" hasCustomPrompt="1"/>
          </p:nvPr>
        </p:nvSpPr>
        <p:spPr>
          <a:xfrm>
            <a:off x="1181100" y="1181100"/>
            <a:ext cx="6172200" cy="1577355"/>
          </a:xfrm>
          <a:prstGeom prst="rect">
            <a:avLst/>
          </a:prstGeom>
        </p:spPr>
        <p:txBody>
          <a:bodyPr wrap="square" lIns="0" tIns="0" rIns="0" bIns="0" anchor="ctr" anchorCtr="0">
            <a:spAutoFit/>
          </a:bodyPr>
          <a:lstStyle>
            <a:lvl1pPr marL="0" indent="0">
              <a:lnSpc>
                <a:spcPts val="6000"/>
              </a:lnSpc>
              <a:spcBef>
                <a:spcPts val="0"/>
              </a:spcBef>
              <a:buFontTx/>
              <a:buNone/>
              <a:defRPr sz="6000" b="1" i="0">
                <a:solidFill>
                  <a:schemeClr val="bg1"/>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Presentation Title Goes Here</a:t>
            </a:r>
          </a:p>
        </p:txBody>
      </p:sp>
      <p:sp>
        <p:nvSpPr>
          <p:cNvPr id="10" name="Text Placeholder 2">
            <a:extLst>
              <a:ext uri="{FF2B5EF4-FFF2-40B4-BE49-F238E27FC236}">
                <a16:creationId xmlns:a16="http://schemas.microsoft.com/office/drawing/2014/main" id="{95979DB6-E6F8-C745-940F-BA51D60A8FEA}"/>
              </a:ext>
            </a:extLst>
          </p:cNvPr>
          <p:cNvSpPr>
            <a:spLocks noGrp="1"/>
          </p:cNvSpPr>
          <p:nvPr>
            <p:ph type="body" sz="quarter" idx="13" hasCustomPrompt="1"/>
          </p:nvPr>
        </p:nvSpPr>
        <p:spPr>
          <a:xfrm>
            <a:off x="1181100" y="3152001"/>
            <a:ext cx="6172200" cy="553998"/>
          </a:xfrm>
          <a:prstGeom prst="rect">
            <a:avLst/>
          </a:prstGeom>
        </p:spPr>
        <p:txBody>
          <a:bodyPr wrap="square" lIns="0" tIns="0" rIns="0" bIns="0" anchor="ctr" anchorCtr="0">
            <a:spAutoFit/>
          </a:bodyPr>
          <a:lstStyle>
            <a:lvl1pPr marL="0" indent="0">
              <a:lnSpc>
                <a:spcPct val="100000"/>
              </a:lnSpc>
              <a:spcBef>
                <a:spcPts val="0"/>
              </a:spcBef>
              <a:buFontTx/>
              <a:buNone/>
              <a:defRPr sz="3600" b="0" i="0">
                <a:solidFill>
                  <a:schemeClr val="bg1"/>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Subhead Goes Here</a:t>
            </a:r>
          </a:p>
        </p:txBody>
      </p:sp>
    </p:spTree>
    <p:extLst>
      <p:ext uri="{BB962C8B-B14F-4D97-AF65-F5344CB8AC3E}">
        <p14:creationId xmlns:p14="http://schemas.microsoft.com/office/powerpoint/2010/main" val="179474024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5685598"/>
      </p:ext>
    </p:extLst>
  </p:cSld>
  <p:clrMap bg1="lt1" tx1="dk1" bg2="lt2" tx2="dk2" accent1="accent1" accent2="accent2" accent3="accent3" accent4="accent4" accent5="accent5" accent6="accent6" hlink="hlink" folHlink="folHlink"/>
  <p:sldLayoutIdLst>
    <p:sldLayoutId id="2147483688" r:id="rId1"/>
    <p:sldLayoutId id="2147483693" r:id="rId2"/>
    <p:sldLayoutId id="2147483654" r:id="rId3"/>
    <p:sldLayoutId id="2147483662" r:id="rId4"/>
    <p:sldLayoutId id="2147483707" r:id="rId5"/>
    <p:sldLayoutId id="2147483716" r:id="rId6"/>
    <p:sldLayoutId id="2147483710" r:id="rId7"/>
    <p:sldLayoutId id="214748370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36">
          <p15:clr>
            <a:srgbClr val="F26B43"/>
          </p15:clr>
        </p15:guide>
        <p15:guide id="2" orient="horz" pos="2232">
          <p15:clr>
            <a:srgbClr val="F26B43"/>
          </p15:clr>
        </p15:guide>
        <p15:guide id="3" pos="3048">
          <p15:clr>
            <a:srgbClr val="F26B43"/>
          </p15:clr>
        </p15:guide>
        <p15:guide id="4" pos="2040">
          <p15:clr>
            <a:srgbClr val="F26B43"/>
          </p15:clr>
        </p15:guide>
        <p15:guide id="5" pos="1752">
          <p15:clr>
            <a:srgbClr val="F26B43"/>
          </p15:clr>
        </p15:guide>
        <p15:guide id="6" pos="744">
          <p15:clr>
            <a:srgbClr val="F26B43"/>
          </p15:clr>
        </p15:guide>
        <p15:guide id="7" pos="456">
          <p15:clr>
            <a:srgbClr val="F26B43"/>
          </p15:clr>
        </p15:guide>
        <p15:guide id="8" orient="horz" pos="2064">
          <p15:clr>
            <a:srgbClr val="F26B43"/>
          </p15:clr>
        </p15:guide>
        <p15:guide id="9" orient="horz" pos="1488">
          <p15:clr>
            <a:srgbClr val="F26B43"/>
          </p15:clr>
        </p15:guide>
        <p15:guide id="10" orient="horz" pos="1320">
          <p15:clr>
            <a:srgbClr val="F26B43"/>
          </p15:clr>
        </p15:guide>
        <p15:guide id="11" orient="horz" pos="744">
          <p15:clr>
            <a:srgbClr val="F26B43"/>
          </p15:clr>
        </p15:guide>
        <p15:guide id="12" orient="horz" pos="576">
          <p15:clr>
            <a:srgbClr val="F26B43"/>
          </p15:clr>
        </p15:guide>
        <p15:guide id="13" orient="horz" pos="2832">
          <p15:clr>
            <a:srgbClr val="F26B43"/>
          </p15:clr>
        </p15:guide>
        <p15:guide id="14" orient="horz" pos="3000">
          <p15:clr>
            <a:srgbClr val="F26B43"/>
          </p15:clr>
        </p15:guide>
        <p15:guide id="15" orient="horz" pos="3576">
          <p15:clr>
            <a:srgbClr val="F26B43"/>
          </p15:clr>
        </p15:guide>
        <p15:guide id="16" orient="horz" pos="3744">
          <p15:clr>
            <a:srgbClr val="F26B43"/>
          </p15:clr>
        </p15:guide>
        <p15:guide id="17" pos="4344">
          <p15:clr>
            <a:srgbClr val="F26B43"/>
          </p15:clr>
        </p15:guide>
        <p15:guide id="18" pos="4632">
          <p15:clr>
            <a:srgbClr val="F26B43"/>
          </p15:clr>
        </p15:guide>
        <p15:guide id="19" pos="5640">
          <p15:clr>
            <a:srgbClr val="F26B43"/>
          </p15:clr>
        </p15:guide>
        <p15:guide id="20" pos="5928">
          <p15:clr>
            <a:srgbClr val="F26B43"/>
          </p15:clr>
        </p15:guide>
        <p15:guide id="21" pos="6936">
          <p15:clr>
            <a:srgbClr val="F26B43"/>
          </p15:clr>
        </p15:guide>
        <p15:guide id="22" pos="722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3C0D00E0-E372-C74D-9EBC-96B84C4C9557}"/>
              </a:ext>
            </a:extLst>
          </p:cNvPr>
          <p:cNvSpPr txBox="1">
            <a:spLocks/>
          </p:cNvSpPr>
          <p:nvPr/>
        </p:nvSpPr>
        <p:spPr>
          <a:xfrm>
            <a:off x="723900" y="934496"/>
            <a:ext cx="10744200" cy="581439"/>
          </a:xfrm>
          <a:prstGeom prst="rect">
            <a:avLst/>
          </a:prstGeom>
        </p:spPr>
        <p:txBody>
          <a:bodyPr lIns="0" tIns="0" rIns="0" bIns="0"/>
          <a:lstStyle>
            <a:lvl1pPr algn="l" defTabSz="914400" rtl="0" eaLnBrk="1" latinLnBrk="0" hangingPunct="1">
              <a:lnSpc>
                <a:spcPct val="80000"/>
              </a:lnSpc>
              <a:spcBef>
                <a:spcPct val="0"/>
              </a:spcBef>
              <a:buNone/>
              <a:defRPr sz="4800" b="0" i="0" kern="1200">
                <a:solidFill>
                  <a:srgbClr val="0D304A"/>
                </a:solidFill>
                <a:latin typeface="Helvetica Neue LT Std 65 Medium" panose="020B0604020202020204" pitchFamily="34" charset="0"/>
                <a:ea typeface="Helvetica Neue Medium" panose="02000503000000020004" pitchFamily="2" charset="0"/>
                <a:cs typeface="Helvetica Neue Medium" panose="02000503000000020004" pitchFamily="2" charset="0"/>
              </a:defRPr>
            </a:lvl1pPr>
          </a:lstStyle>
          <a:p>
            <a:r>
              <a:rPr lang="en-US" b="1" dirty="0">
                <a:latin typeface="Arial" panose="020B0604020202020204" pitchFamily="34" charset="0"/>
              </a:rPr>
              <a:t>Instructions for Using This Template</a:t>
            </a:r>
          </a:p>
        </p:txBody>
      </p:sp>
      <p:sp>
        <p:nvSpPr>
          <p:cNvPr id="5" name="Text Placeholder 9">
            <a:extLst>
              <a:ext uri="{FF2B5EF4-FFF2-40B4-BE49-F238E27FC236}">
                <a16:creationId xmlns:a16="http://schemas.microsoft.com/office/drawing/2014/main" id="{B793310F-25BF-C74C-8777-B84A1F63A282}"/>
              </a:ext>
            </a:extLst>
          </p:cNvPr>
          <p:cNvSpPr txBox="1">
            <a:spLocks/>
          </p:cNvSpPr>
          <p:nvPr/>
        </p:nvSpPr>
        <p:spPr>
          <a:xfrm>
            <a:off x="1181100" y="2095500"/>
            <a:ext cx="9829800" cy="3848100"/>
          </a:xfrm>
          <a:prstGeom prst="rect">
            <a:avLst/>
          </a:prstGeom>
        </p:spPr>
        <p:txBody>
          <a:bodyPr lIns="0" tIns="0" rIns="0" bIns="0" numCol="1" spcCol="457200"/>
          <a:lstStyle>
            <a:lvl1pPr marL="460375" indent="-460375" algn="l" defTabSz="914400" rtl="0" eaLnBrk="1" latinLnBrk="0" hangingPunct="1">
              <a:lnSpc>
                <a:spcPct val="90000"/>
              </a:lnSpc>
              <a:spcBef>
                <a:spcPts val="1000"/>
              </a:spcBef>
              <a:buClr>
                <a:schemeClr val="tx2"/>
              </a:buClr>
              <a:buSzPct val="80000"/>
              <a:buFont typeface="Lucida Grande" panose="020B0600040502020204" pitchFamily="34" charset="0"/>
              <a:buChar char="▶"/>
              <a:tabLst/>
              <a:defRPr sz="2400" b="0" i="0" kern="1200" cap="none" spc="0">
                <a:ln>
                  <a:noFill/>
                </a:ln>
                <a:solidFill>
                  <a:schemeClr val="tx1"/>
                </a:solidFill>
                <a:effectLst/>
                <a:latin typeface="Helvetica Neue LT Pro 65 Medium" panose="020B0604020202020204" pitchFamily="34" charset="77"/>
                <a:ea typeface="+mn-ea"/>
                <a:cs typeface="+mn-cs"/>
              </a:defRPr>
            </a:lvl1pPr>
            <a:lvl2pPr marL="457200" indent="0" algn="l" defTabSz="914400" rtl="0" eaLnBrk="1" latinLnBrk="0" hangingPunct="1">
              <a:lnSpc>
                <a:spcPct val="90000"/>
              </a:lnSpc>
              <a:spcBef>
                <a:spcPts val="500"/>
              </a:spcBef>
              <a:buFontTx/>
              <a:buNone/>
              <a:defRPr sz="2400" b="0" i="0" kern="1200">
                <a:solidFill>
                  <a:schemeClr val="tx1"/>
                </a:solidFill>
                <a:latin typeface="Helvetica Neue LT Pro 65 Medium" panose="020B0604020202020204" pitchFamily="34" charset="77"/>
                <a:ea typeface="+mn-ea"/>
                <a:cs typeface="+mn-cs"/>
              </a:defRPr>
            </a:lvl2pPr>
            <a:lvl3pPr marL="914400" indent="0" algn="l" defTabSz="914400" rtl="0" eaLnBrk="1" latinLnBrk="0" hangingPunct="1">
              <a:lnSpc>
                <a:spcPct val="90000"/>
              </a:lnSpc>
              <a:spcBef>
                <a:spcPts val="500"/>
              </a:spcBef>
              <a:buFontTx/>
              <a:buNone/>
              <a:defRPr sz="2000" b="0" i="0" kern="1200">
                <a:solidFill>
                  <a:schemeClr val="tx1"/>
                </a:solidFill>
                <a:latin typeface="Helvetica Neue LT Pro 65 Medium" panose="020B0604020202020204" pitchFamily="34" charset="77"/>
                <a:ea typeface="+mn-ea"/>
                <a:cs typeface="+mn-cs"/>
              </a:defRPr>
            </a:lvl3pPr>
            <a:lvl4pPr marL="1371600" indent="0" algn="l" defTabSz="914400" rtl="0" eaLnBrk="1" latinLnBrk="0" hangingPunct="1">
              <a:lnSpc>
                <a:spcPct val="90000"/>
              </a:lnSpc>
              <a:spcBef>
                <a:spcPts val="500"/>
              </a:spcBef>
              <a:buFontTx/>
              <a:buNone/>
              <a:defRPr sz="1800" b="0" i="0" kern="1200">
                <a:solidFill>
                  <a:schemeClr val="tx1"/>
                </a:solidFill>
                <a:latin typeface="Helvetica Neue LT Pro 65 Medium" panose="020B0604020202020204" pitchFamily="34" charset="77"/>
                <a:ea typeface="+mn-ea"/>
                <a:cs typeface="+mn-cs"/>
              </a:defRPr>
            </a:lvl4pPr>
            <a:lvl5pPr marL="1828800" indent="0" algn="l" defTabSz="914400" rtl="0" eaLnBrk="1" latinLnBrk="0" hangingPunct="1">
              <a:lnSpc>
                <a:spcPct val="90000"/>
              </a:lnSpc>
              <a:spcBef>
                <a:spcPts val="500"/>
              </a:spcBef>
              <a:buFontTx/>
              <a:buNone/>
              <a:defRPr sz="1800" b="0" i="0" kern="1200">
                <a:solidFill>
                  <a:schemeClr val="tx1"/>
                </a:solidFill>
                <a:latin typeface="Helvetica Neue LT Pro 65 Medium" panose="020B06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350" indent="0">
              <a:lnSpc>
                <a:spcPct val="125000"/>
              </a:lnSpc>
              <a:spcBef>
                <a:spcPts val="0"/>
              </a:spcBef>
              <a:spcAft>
                <a:spcPts val="1200"/>
              </a:spcAft>
              <a:buSzPct val="100000"/>
              <a:buNone/>
            </a:pPr>
            <a:r>
              <a:rPr lang="en-US" sz="1800" dirty="0">
                <a:solidFill>
                  <a:schemeClr val="accent1"/>
                </a:solidFill>
                <a:latin typeface="Arial" panose="020B0604020202020204" pitchFamily="34" charset="0"/>
              </a:rPr>
              <a:t>This document template can be used to create a marketing plan for your financial advisory business. This marketing plan is designed to be used for the day-to-day practical application of your marketing initiatives, rather than as a philosophical or abstract discussion. As such, it does not call for detailed or lengthy discussion in each section, but rather focuses on actions, tactics and implementation. This template is intended as a guide to using best practices; you can add or delete pages as needed to fit your unique circumstances. Specific, defined actions with owners and deadlines are the key to completing your initiatives.</a:t>
            </a:r>
          </a:p>
          <a:p>
            <a:pPr marL="6350" indent="0">
              <a:lnSpc>
                <a:spcPct val="100000"/>
              </a:lnSpc>
              <a:spcBef>
                <a:spcPts val="0"/>
              </a:spcBef>
              <a:spcAft>
                <a:spcPts val="1200"/>
              </a:spcAft>
              <a:buSzPct val="100000"/>
              <a:buNone/>
            </a:pPr>
            <a:endParaRPr lang="en-US" sz="1800" dirty="0">
              <a:solidFill>
                <a:schemeClr val="accent1"/>
              </a:solidFill>
              <a:latin typeface="Arial" panose="020B0604020202020204" pitchFamily="34" charset="0"/>
            </a:endParaRPr>
          </a:p>
          <a:p>
            <a:pPr marL="6350" indent="0">
              <a:lnSpc>
                <a:spcPct val="100000"/>
              </a:lnSpc>
              <a:spcBef>
                <a:spcPts val="0"/>
              </a:spcBef>
              <a:spcAft>
                <a:spcPts val="1200"/>
              </a:spcAft>
              <a:buSzPct val="100000"/>
              <a:buNone/>
            </a:pPr>
            <a:r>
              <a:rPr lang="en-US" sz="3200" b="1" dirty="0">
                <a:solidFill>
                  <a:schemeClr val="tx2"/>
                </a:solidFill>
                <a:latin typeface="Arial" panose="020B0604020202020204" pitchFamily="34" charset="0"/>
                <a:cs typeface="Arial" panose="020B0604020202020204" pitchFamily="34" charset="0"/>
              </a:rPr>
              <a:t>The best marketing plan is not one that gets done, but one that gets </a:t>
            </a:r>
            <a:r>
              <a:rPr lang="en-US" sz="3200" b="1" i="1" dirty="0">
                <a:solidFill>
                  <a:schemeClr val="tx2"/>
                </a:solidFill>
                <a:latin typeface="Arial" panose="020B0604020202020204" pitchFamily="34" charset="0"/>
                <a:cs typeface="Arial" panose="020B0604020202020204" pitchFamily="34" charset="0"/>
              </a:rPr>
              <a:t>implemented</a:t>
            </a:r>
            <a:r>
              <a:rPr lang="en-US" sz="3200" b="1" dirty="0">
                <a:solidFill>
                  <a:schemeClr val="tx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73312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5  Marketing Initiatives</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100" y="1838616"/>
            <a:ext cx="7422574" cy="1752275"/>
          </a:xfrm>
        </p:spPr>
        <p:txBody>
          <a:bodyPr/>
          <a:lstStyle/>
          <a:p>
            <a:r>
              <a:rPr lang="en-US" b="1" dirty="0">
                <a:solidFill>
                  <a:schemeClr val="tx2"/>
                </a:solidFill>
              </a:rPr>
              <a:t>Initiative 3</a:t>
            </a:r>
          </a:p>
          <a:p>
            <a:r>
              <a:rPr lang="en-US" sz="1400" dirty="0"/>
              <a:t>What key marketing initiatives will you need to undertake to help you reach the strategic objectives you identified in step 4? What individual tactics or activities will you use to complete each initiative? Depending on the maturity of your firm and  scope and complexity of your marketing plan, you should aim for 3-5 marketing initiatives, with no more than 10 activities for each. Remember, more does not equal better…</a:t>
            </a:r>
            <a:r>
              <a:rPr lang="en-US" sz="1400" i="1" dirty="0"/>
              <a:t>targeted and completed</a:t>
            </a:r>
            <a:r>
              <a:rPr lang="en-US" sz="1400" dirty="0"/>
              <a:t> equals better!</a:t>
            </a:r>
          </a:p>
          <a:p>
            <a:r>
              <a:rPr lang="en-US" sz="1400" dirty="0"/>
              <a:t>**Duplicate or delete pages as needed.</a:t>
            </a:r>
          </a:p>
        </p:txBody>
      </p:sp>
      <p:graphicFrame>
        <p:nvGraphicFramePr>
          <p:cNvPr id="3" name="Table 2">
            <a:extLst>
              <a:ext uri="{FF2B5EF4-FFF2-40B4-BE49-F238E27FC236}">
                <a16:creationId xmlns:a16="http://schemas.microsoft.com/office/drawing/2014/main" id="{7D5A4657-D49B-2042-B484-CE79E54587BB}"/>
              </a:ext>
            </a:extLst>
          </p:cNvPr>
          <p:cNvGraphicFramePr>
            <a:graphicFrameLocks noGrp="1"/>
          </p:cNvGraphicFramePr>
          <p:nvPr>
            <p:extLst>
              <p:ext uri="{D42A27DB-BD31-4B8C-83A1-F6EECF244321}">
                <p14:modId xmlns:p14="http://schemas.microsoft.com/office/powerpoint/2010/main" val="3925832609"/>
              </p:ext>
            </p:extLst>
          </p:nvPr>
        </p:nvGraphicFramePr>
        <p:xfrm>
          <a:off x="1181101" y="3887325"/>
          <a:ext cx="7422574" cy="2595880"/>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7422574">
                  <a:extLst>
                    <a:ext uri="{9D8B030D-6E8A-4147-A177-3AD203B41FA5}">
                      <a16:colId xmlns:a16="http://schemas.microsoft.com/office/drawing/2014/main" val="3695235543"/>
                    </a:ext>
                  </a:extLst>
                </a:gridCol>
              </a:tblGrid>
              <a:tr h="370840">
                <a:tc>
                  <a:txBody>
                    <a:bodyPr/>
                    <a:lstStyle/>
                    <a:p>
                      <a:r>
                        <a:rPr lang="en-US" dirty="0"/>
                        <a:t>Tactics / Activities</a:t>
                      </a:r>
                    </a:p>
                  </a:txBody>
                  <a:tcPr anchor="ctr">
                    <a:solidFill>
                      <a:schemeClr val="tx1"/>
                    </a:solidFill>
                  </a:tcPr>
                </a:tc>
                <a:extLst>
                  <a:ext uri="{0D108BD9-81ED-4DB2-BD59-A6C34878D82A}">
                    <a16:rowId xmlns:a16="http://schemas.microsoft.com/office/drawing/2014/main" val="1749782253"/>
                  </a:ext>
                </a:extLst>
              </a:tr>
              <a:tr h="370840">
                <a:tc>
                  <a:txBody>
                    <a:bodyPr/>
                    <a:lstStyle/>
                    <a:p>
                      <a:r>
                        <a:rPr lang="en-US" dirty="0">
                          <a:solidFill>
                            <a:schemeClr val="accent1"/>
                          </a:solidFill>
                        </a:rPr>
                        <a:t>Duplicate or delete rows as needed for activities</a:t>
                      </a:r>
                    </a:p>
                  </a:txBody>
                  <a:tcPr anchor="ctr">
                    <a:solidFill>
                      <a:schemeClr val="bg1"/>
                    </a:solidFill>
                  </a:tcPr>
                </a:tc>
                <a:extLst>
                  <a:ext uri="{0D108BD9-81ED-4DB2-BD59-A6C34878D82A}">
                    <a16:rowId xmlns:a16="http://schemas.microsoft.com/office/drawing/2014/main" val="3024653040"/>
                  </a:ext>
                </a:extLst>
              </a:tr>
              <a:tr h="370840">
                <a:tc>
                  <a:txBody>
                    <a:bodyPr/>
                    <a:lstStyle/>
                    <a:p>
                      <a:endParaRPr lang="en-US" dirty="0"/>
                    </a:p>
                  </a:txBody>
                  <a:tcPr anchor="ctr"/>
                </a:tc>
                <a:extLst>
                  <a:ext uri="{0D108BD9-81ED-4DB2-BD59-A6C34878D82A}">
                    <a16:rowId xmlns:a16="http://schemas.microsoft.com/office/drawing/2014/main" val="2042031043"/>
                  </a:ext>
                </a:extLst>
              </a:tr>
              <a:tr h="370840">
                <a:tc>
                  <a:txBody>
                    <a:bodyPr/>
                    <a:lstStyle/>
                    <a:p>
                      <a:endParaRPr lang="en-US" dirty="0"/>
                    </a:p>
                  </a:txBody>
                  <a:tcPr anchor="ctr">
                    <a:solidFill>
                      <a:schemeClr val="bg1"/>
                    </a:solidFill>
                  </a:tcPr>
                </a:tc>
                <a:extLst>
                  <a:ext uri="{0D108BD9-81ED-4DB2-BD59-A6C34878D82A}">
                    <a16:rowId xmlns:a16="http://schemas.microsoft.com/office/drawing/2014/main" val="3015185730"/>
                  </a:ext>
                </a:extLst>
              </a:tr>
              <a:tr h="370840">
                <a:tc>
                  <a:txBody>
                    <a:bodyPr/>
                    <a:lstStyle/>
                    <a:p>
                      <a:endParaRPr lang="en-US" dirty="0"/>
                    </a:p>
                  </a:txBody>
                  <a:tcPr anchor="ctr"/>
                </a:tc>
                <a:extLst>
                  <a:ext uri="{0D108BD9-81ED-4DB2-BD59-A6C34878D82A}">
                    <a16:rowId xmlns:a16="http://schemas.microsoft.com/office/drawing/2014/main" val="2907946986"/>
                  </a:ext>
                </a:extLst>
              </a:tr>
              <a:tr h="370840">
                <a:tc>
                  <a:txBody>
                    <a:bodyPr/>
                    <a:lstStyle/>
                    <a:p>
                      <a:endParaRPr lang="en-US" dirty="0"/>
                    </a:p>
                  </a:txBody>
                  <a:tcPr anchor="ctr">
                    <a:solidFill>
                      <a:schemeClr val="bg1"/>
                    </a:solidFill>
                  </a:tcPr>
                </a:tc>
                <a:extLst>
                  <a:ext uri="{0D108BD9-81ED-4DB2-BD59-A6C34878D82A}">
                    <a16:rowId xmlns:a16="http://schemas.microsoft.com/office/drawing/2014/main" val="4144444023"/>
                  </a:ext>
                </a:extLst>
              </a:tr>
              <a:tr h="370840">
                <a:tc>
                  <a:txBody>
                    <a:bodyPr/>
                    <a:lstStyle/>
                    <a:p>
                      <a:endParaRPr lang="en-US" dirty="0"/>
                    </a:p>
                  </a:txBody>
                  <a:tcPr anchor="ctr"/>
                </a:tc>
                <a:extLst>
                  <a:ext uri="{0D108BD9-81ED-4DB2-BD59-A6C34878D82A}">
                    <a16:rowId xmlns:a16="http://schemas.microsoft.com/office/drawing/2014/main" val="3595085324"/>
                  </a:ext>
                </a:extLst>
              </a:tr>
            </a:tbl>
          </a:graphicData>
        </a:graphic>
      </p:graphicFrame>
      <p:graphicFrame>
        <p:nvGraphicFramePr>
          <p:cNvPr id="8" name="Table 7">
            <a:extLst>
              <a:ext uri="{FF2B5EF4-FFF2-40B4-BE49-F238E27FC236}">
                <a16:creationId xmlns:a16="http://schemas.microsoft.com/office/drawing/2014/main" id="{5EE30029-5741-9042-8313-56AACBFDF518}"/>
              </a:ext>
            </a:extLst>
          </p:cNvPr>
          <p:cNvGraphicFramePr>
            <a:graphicFrameLocks noGrp="1"/>
          </p:cNvGraphicFramePr>
          <p:nvPr>
            <p:extLst>
              <p:ext uri="{D42A27DB-BD31-4B8C-83A1-F6EECF244321}">
                <p14:modId xmlns:p14="http://schemas.microsoft.com/office/powerpoint/2010/main" val="2881698772"/>
              </p:ext>
            </p:extLst>
          </p:nvPr>
        </p:nvGraphicFramePr>
        <p:xfrm>
          <a:off x="9213273" y="914400"/>
          <a:ext cx="2140525" cy="466898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2140525">
                  <a:extLst>
                    <a:ext uri="{9D8B030D-6E8A-4147-A177-3AD203B41FA5}">
                      <a16:colId xmlns:a16="http://schemas.microsoft.com/office/drawing/2014/main" val="3695235543"/>
                    </a:ext>
                  </a:extLst>
                </a:gridCol>
              </a:tblGrid>
              <a:tr h="1359896">
                <a:tc>
                  <a:txBody>
                    <a:bodyPr/>
                    <a:lstStyle/>
                    <a:p>
                      <a:pPr algn="ctr"/>
                      <a:r>
                        <a:rPr lang="en-US" dirty="0"/>
                        <a:t>Strategic Objectives Addressed:</a:t>
                      </a:r>
                    </a:p>
                  </a:txBody>
                  <a:tcPr anchor="ctr">
                    <a:solidFill>
                      <a:schemeClr val="tx1"/>
                    </a:solidFill>
                  </a:tcPr>
                </a:tc>
                <a:extLst>
                  <a:ext uri="{0D108BD9-81ED-4DB2-BD59-A6C34878D82A}">
                    <a16:rowId xmlns:a16="http://schemas.microsoft.com/office/drawing/2014/main" val="1749782253"/>
                  </a:ext>
                </a:extLst>
              </a:tr>
              <a:tr h="3309085">
                <a:tc>
                  <a:txBody>
                    <a:bodyPr/>
                    <a:lstStyle/>
                    <a:p>
                      <a:pPr algn="ctr"/>
                      <a:r>
                        <a:rPr lang="en-US" dirty="0">
                          <a:solidFill>
                            <a:schemeClr val="accent1"/>
                          </a:solidFill>
                        </a:rPr>
                        <a:t>Objective 1</a:t>
                      </a:r>
                    </a:p>
                    <a:p>
                      <a:pPr algn="ctr"/>
                      <a:r>
                        <a:rPr lang="en-US" dirty="0">
                          <a:solidFill>
                            <a:schemeClr val="accent1"/>
                          </a:solidFill>
                        </a:rPr>
                        <a:t>Objective 2</a:t>
                      </a:r>
                    </a:p>
                    <a:p>
                      <a:pPr algn="ctr"/>
                      <a:r>
                        <a:rPr lang="en-US" dirty="0">
                          <a:solidFill>
                            <a:schemeClr val="accent1"/>
                          </a:solidFill>
                        </a:rPr>
                        <a:t>Objective 3</a:t>
                      </a:r>
                    </a:p>
                  </a:txBody>
                  <a:tcPr>
                    <a:solidFill>
                      <a:schemeClr val="bg1"/>
                    </a:solidFill>
                  </a:tcPr>
                </a:tc>
                <a:extLst>
                  <a:ext uri="{0D108BD9-81ED-4DB2-BD59-A6C34878D82A}">
                    <a16:rowId xmlns:a16="http://schemas.microsoft.com/office/drawing/2014/main" val="3024653040"/>
                  </a:ext>
                </a:extLst>
              </a:tr>
            </a:tbl>
          </a:graphicData>
        </a:graphic>
      </p:graphicFrame>
      <p:sp>
        <p:nvSpPr>
          <p:cNvPr id="9" name="TextBox 8">
            <a:extLst>
              <a:ext uri="{FF2B5EF4-FFF2-40B4-BE49-F238E27FC236}">
                <a16:creationId xmlns:a16="http://schemas.microsoft.com/office/drawing/2014/main" id="{63384285-17EA-5A4F-8E2B-73CCB3B1D48C}"/>
              </a:ext>
            </a:extLst>
          </p:cNvPr>
          <p:cNvSpPr txBox="1"/>
          <p:nvPr/>
        </p:nvSpPr>
        <p:spPr>
          <a:xfrm>
            <a:off x="9213273" y="4543076"/>
            <a:ext cx="2140525" cy="892552"/>
          </a:xfrm>
          <a:prstGeom prst="rect">
            <a:avLst/>
          </a:prstGeom>
          <a:noFill/>
        </p:spPr>
        <p:txBody>
          <a:bodyPr wrap="square" lIns="0" tIns="0" rIns="0" bIns="0" rtlCol="0">
            <a:spAutoFit/>
          </a:bodyPr>
          <a:lstStyle/>
          <a:p>
            <a:pPr algn="ctr"/>
            <a:r>
              <a:rPr lang="en-US" sz="1400" dirty="0">
                <a:latin typeface="Arial" panose="020B0604020202020204" pitchFamily="34" charset="0"/>
                <a:cs typeface="Arial" panose="020B0604020202020204" pitchFamily="34" charset="0"/>
              </a:rPr>
              <a:t>How much will this contribute to revenue/profitability?</a:t>
            </a:r>
          </a:p>
          <a:p>
            <a:pPr algn="ctr"/>
            <a:r>
              <a:rPr lang="en-US" sz="1600" b="1" dirty="0">
                <a:latin typeface="Arial" panose="020B0604020202020204" pitchFamily="34" charset="0"/>
                <a:cs typeface="Arial" panose="020B0604020202020204" pitchFamily="34" charset="0"/>
              </a:rPr>
              <a:t>XX%</a:t>
            </a:r>
          </a:p>
        </p:txBody>
      </p:sp>
    </p:spTree>
    <p:extLst>
      <p:ext uri="{BB962C8B-B14F-4D97-AF65-F5344CB8AC3E}">
        <p14:creationId xmlns:p14="http://schemas.microsoft.com/office/powerpoint/2010/main" val="926262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5  Marketing Initiatives</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100" y="1838616"/>
            <a:ext cx="7422574" cy="1558375"/>
          </a:xfrm>
        </p:spPr>
        <p:txBody>
          <a:bodyPr/>
          <a:lstStyle/>
          <a:p>
            <a:r>
              <a:rPr lang="en-US" b="1" dirty="0">
                <a:solidFill>
                  <a:schemeClr val="tx2"/>
                </a:solidFill>
              </a:rPr>
              <a:t>Initiative 4</a:t>
            </a:r>
          </a:p>
          <a:p>
            <a:r>
              <a:rPr lang="en-US" sz="1400" dirty="0"/>
              <a:t>What key marketing initiatives will you need to undertake to help you reach the strategic objectives you identified in step 4? What individual tactics or activities will you use to complete each initiative? Depending on the maturity of your firm and  scope and complexity of your marketing plan, you should aim for 3-5 marketing initiatives, with no more than 10 activities for each. Remember, more does not equal better…</a:t>
            </a:r>
            <a:r>
              <a:rPr lang="en-US" sz="1400" i="1" dirty="0"/>
              <a:t>targeted and completed</a:t>
            </a:r>
            <a:r>
              <a:rPr lang="en-US" sz="1400" dirty="0"/>
              <a:t> equals better!</a:t>
            </a:r>
          </a:p>
          <a:p>
            <a:r>
              <a:rPr lang="en-US" sz="1400" dirty="0"/>
              <a:t>**Duplicate or delete pages as needed.</a:t>
            </a:r>
          </a:p>
        </p:txBody>
      </p:sp>
      <p:graphicFrame>
        <p:nvGraphicFramePr>
          <p:cNvPr id="3" name="Table 2">
            <a:extLst>
              <a:ext uri="{FF2B5EF4-FFF2-40B4-BE49-F238E27FC236}">
                <a16:creationId xmlns:a16="http://schemas.microsoft.com/office/drawing/2014/main" id="{7D5A4657-D49B-2042-B484-CE79E54587BB}"/>
              </a:ext>
            </a:extLst>
          </p:cNvPr>
          <p:cNvGraphicFramePr>
            <a:graphicFrameLocks noGrp="1"/>
          </p:cNvGraphicFramePr>
          <p:nvPr>
            <p:extLst>
              <p:ext uri="{D42A27DB-BD31-4B8C-83A1-F6EECF244321}">
                <p14:modId xmlns:p14="http://schemas.microsoft.com/office/powerpoint/2010/main" val="2941234773"/>
              </p:ext>
            </p:extLst>
          </p:nvPr>
        </p:nvGraphicFramePr>
        <p:xfrm>
          <a:off x="1181101" y="3887325"/>
          <a:ext cx="7422574" cy="2595880"/>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7422574">
                  <a:extLst>
                    <a:ext uri="{9D8B030D-6E8A-4147-A177-3AD203B41FA5}">
                      <a16:colId xmlns:a16="http://schemas.microsoft.com/office/drawing/2014/main" val="3695235543"/>
                    </a:ext>
                  </a:extLst>
                </a:gridCol>
              </a:tblGrid>
              <a:tr h="370840">
                <a:tc>
                  <a:txBody>
                    <a:bodyPr/>
                    <a:lstStyle/>
                    <a:p>
                      <a:r>
                        <a:rPr lang="en-US" dirty="0"/>
                        <a:t>Tactics / Activities</a:t>
                      </a:r>
                    </a:p>
                  </a:txBody>
                  <a:tcPr anchor="ctr">
                    <a:solidFill>
                      <a:schemeClr val="tx1"/>
                    </a:solidFill>
                  </a:tcPr>
                </a:tc>
                <a:extLst>
                  <a:ext uri="{0D108BD9-81ED-4DB2-BD59-A6C34878D82A}">
                    <a16:rowId xmlns:a16="http://schemas.microsoft.com/office/drawing/2014/main" val="1749782253"/>
                  </a:ext>
                </a:extLst>
              </a:tr>
              <a:tr h="370840">
                <a:tc>
                  <a:txBody>
                    <a:bodyPr/>
                    <a:lstStyle/>
                    <a:p>
                      <a:r>
                        <a:rPr lang="en-US" dirty="0">
                          <a:solidFill>
                            <a:schemeClr val="accent1"/>
                          </a:solidFill>
                        </a:rPr>
                        <a:t>Duplicate or delete rows as needed for activities</a:t>
                      </a:r>
                    </a:p>
                  </a:txBody>
                  <a:tcPr anchor="ctr">
                    <a:solidFill>
                      <a:schemeClr val="bg1"/>
                    </a:solidFill>
                  </a:tcPr>
                </a:tc>
                <a:extLst>
                  <a:ext uri="{0D108BD9-81ED-4DB2-BD59-A6C34878D82A}">
                    <a16:rowId xmlns:a16="http://schemas.microsoft.com/office/drawing/2014/main" val="3024653040"/>
                  </a:ext>
                </a:extLst>
              </a:tr>
              <a:tr h="370840">
                <a:tc>
                  <a:txBody>
                    <a:bodyPr/>
                    <a:lstStyle/>
                    <a:p>
                      <a:endParaRPr lang="en-US" dirty="0"/>
                    </a:p>
                  </a:txBody>
                  <a:tcPr anchor="ctr"/>
                </a:tc>
                <a:extLst>
                  <a:ext uri="{0D108BD9-81ED-4DB2-BD59-A6C34878D82A}">
                    <a16:rowId xmlns:a16="http://schemas.microsoft.com/office/drawing/2014/main" val="2042031043"/>
                  </a:ext>
                </a:extLst>
              </a:tr>
              <a:tr h="370840">
                <a:tc>
                  <a:txBody>
                    <a:bodyPr/>
                    <a:lstStyle/>
                    <a:p>
                      <a:endParaRPr lang="en-US" dirty="0"/>
                    </a:p>
                  </a:txBody>
                  <a:tcPr anchor="ctr">
                    <a:solidFill>
                      <a:schemeClr val="bg1"/>
                    </a:solidFill>
                  </a:tcPr>
                </a:tc>
                <a:extLst>
                  <a:ext uri="{0D108BD9-81ED-4DB2-BD59-A6C34878D82A}">
                    <a16:rowId xmlns:a16="http://schemas.microsoft.com/office/drawing/2014/main" val="3015185730"/>
                  </a:ext>
                </a:extLst>
              </a:tr>
              <a:tr h="370840">
                <a:tc>
                  <a:txBody>
                    <a:bodyPr/>
                    <a:lstStyle/>
                    <a:p>
                      <a:endParaRPr lang="en-US" dirty="0"/>
                    </a:p>
                  </a:txBody>
                  <a:tcPr anchor="ctr"/>
                </a:tc>
                <a:extLst>
                  <a:ext uri="{0D108BD9-81ED-4DB2-BD59-A6C34878D82A}">
                    <a16:rowId xmlns:a16="http://schemas.microsoft.com/office/drawing/2014/main" val="2907946986"/>
                  </a:ext>
                </a:extLst>
              </a:tr>
              <a:tr h="370840">
                <a:tc>
                  <a:txBody>
                    <a:bodyPr/>
                    <a:lstStyle/>
                    <a:p>
                      <a:endParaRPr lang="en-US" dirty="0"/>
                    </a:p>
                  </a:txBody>
                  <a:tcPr anchor="ctr">
                    <a:solidFill>
                      <a:schemeClr val="bg1"/>
                    </a:solidFill>
                  </a:tcPr>
                </a:tc>
                <a:extLst>
                  <a:ext uri="{0D108BD9-81ED-4DB2-BD59-A6C34878D82A}">
                    <a16:rowId xmlns:a16="http://schemas.microsoft.com/office/drawing/2014/main" val="4144444023"/>
                  </a:ext>
                </a:extLst>
              </a:tr>
              <a:tr h="370840">
                <a:tc>
                  <a:txBody>
                    <a:bodyPr/>
                    <a:lstStyle/>
                    <a:p>
                      <a:endParaRPr lang="en-US" dirty="0"/>
                    </a:p>
                  </a:txBody>
                  <a:tcPr anchor="ctr"/>
                </a:tc>
                <a:extLst>
                  <a:ext uri="{0D108BD9-81ED-4DB2-BD59-A6C34878D82A}">
                    <a16:rowId xmlns:a16="http://schemas.microsoft.com/office/drawing/2014/main" val="3595085324"/>
                  </a:ext>
                </a:extLst>
              </a:tr>
            </a:tbl>
          </a:graphicData>
        </a:graphic>
      </p:graphicFrame>
      <p:graphicFrame>
        <p:nvGraphicFramePr>
          <p:cNvPr id="5" name="Table 4">
            <a:extLst>
              <a:ext uri="{FF2B5EF4-FFF2-40B4-BE49-F238E27FC236}">
                <a16:creationId xmlns:a16="http://schemas.microsoft.com/office/drawing/2014/main" id="{639690B3-C9E1-264B-8E10-081CF7979AF7}"/>
              </a:ext>
            </a:extLst>
          </p:cNvPr>
          <p:cNvGraphicFramePr>
            <a:graphicFrameLocks noGrp="1"/>
          </p:cNvGraphicFramePr>
          <p:nvPr>
            <p:extLst>
              <p:ext uri="{D42A27DB-BD31-4B8C-83A1-F6EECF244321}">
                <p14:modId xmlns:p14="http://schemas.microsoft.com/office/powerpoint/2010/main" val="325721376"/>
              </p:ext>
            </p:extLst>
          </p:nvPr>
        </p:nvGraphicFramePr>
        <p:xfrm>
          <a:off x="9213273" y="914400"/>
          <a:ext cx="2140525" cy="466898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2140525">
                  <a:extLst>
                    <a:ext uri="{9D8B030D-6E8A-4147-A177-3AD203B41FA5}">
                      <a16:colId xmlns:a16="http://schemas.microsoft.com/office/drawing/2014/main" val="3695235543"/>
                    </a:ext>
                  </a:extLst>
                </a:gridCol>
              </a:tblGrid>
              <a:tr h="1359896">
                <a:tc>
                  <a:txBody>
                    <a:bodyPr/>
                    <a:lstStyle/>
                    <a:p>
                      <a:pPr algn="ctr"/>
                      <a:r>
                        <a:rPr lang="en-US" dirty="0"/>
                        <a:t>Strategic Objectives Addressed:</a:t>
                      </a:r>
                    </a:p>
                  </a:txBody>
                  <a:tcPr anchor="ctr">
                    <a:solidFill>
                      <a:schemeClr val="tx1"/>
                    </a:solidFill>
                  </a:tcPr>
                </a:tc>
                <a:extLst>
                  <a:ext uri="{0D108BD9-81ED-4DB2-BD59-A6C34878D82A}">
                    <a16:rowId xmlns:a16="http://schemas.microsoft.com/office/drawing/2014/main" val="1749782253"/>
                  </a:ext>
                </a:extLst>
              </a:tr>
              <a:tr h="3309085">
                <a:tc>
                  <a:txBody>
                    <a:bodyPr/>
                    <a:lstStyle/>
                    <a:p>
                      <a:pPr algn="ctr">
                        <a:spcBef>
                          <a:spcPts val="600"/>
                        </a:spcBef>
                      </a:pPr>
                      <a:r>
                        <a:rPr lang="en-US" dirty="0">
                          <a:solidFill>
                            <a:schemeClr val="accent1"/>
                          </a:solidFill>
                        </a:rPr>
                        <a:t>Objective 1</a:t>
                      </a:r>
                    </a:p>
                    <a:p>
                      <a:pPr algn="ctr"/>
                      <a:r>
                        <a:rPr lang="en-US" dirty="0">
                          <a:solidFill>
                            <a:schemeClr val="accent1"/>
                          </a:solidFill>
                        </a:rPr>
                        <a:t>Objective 2</a:t>
                      </a:r>
                    </a:p>
                    <a:p>
                      <a:pPr algn="ctr"/>
                      <a:r>
                        <a:rPr lang="en-US" dirty="0">
                          <a:solidFill>
                            <a:schemeClr val="accent1"/>
                          </a:solidFill>
                        </a:rPr>
                        <a:t>Objective 3</a:t>
                      </a:r>
                    </a:p>
                  </a:txBody>
                  <a:tcPr>
                    <a:solidFill>
                      <a:schemeClr val="bg1"/>
                    </a:solidFill>
                  </a:tcPr>
                </a:tc>
                <a:extLst>
                  <a:ext uri="{0D108BD9-81ED-4DB2-BD59-A6C34878D82A}">
                    <a16:rowId xmlns:a16="http://schemas.microsoft.com/office/drawing/2014/main" val="3024653040"/>
                  </a:ext>
                </a:extLst>
              </a:tr>
            </a:tbl>
          </a:graphicData>
        </a:graphic>
      </p:graphicFrame>
      <p:sp>
        <p:nvSpPr>
          <p:cNvPr id="2" name="TextBox 1">
            <a:extLst>
              <a:ext uri="{FF2B5EF4-FFF2-40B4-BE49-F238E27FC236}">
                <a16:creationId xmlns:a16="http://schemas.microsoft.com/office/drawing/2014/main" id="{33162917-4693-5648-A332-1D3AD86074E2}"/>
              </a:ext>
            </a:extLst>
          </p:cNvPr>
          <p:cNvSpPr txBox="1"/>
          <p:nvPr/>
        </p:nvSpPr>
        <p:spPr>
          <a:xfrm>
            <a:off x="9213273" y="4543076"/>
            <a:ext cx="2140525" cy="892552"/>
          </a:xfrm>
          <a:prstGeom prst="rect">
            <a:avLst/>
          </a:prstGeom>
          <a:noFill/>
        </p:spPr>
        <p:txBody>
          <a:bodyPr wrap="square" lIns="0" tIns="0" rIns="0" bIns="0" rtlCol="0">
            <a:spAutoFit/>
          </a:bodyPr>
          <a:lstStyle/>
          <a:p>
            <a:pPr algn="ctr"/>
            <a:r>
              <a:rPr lang="en-US" sz="1400" dirty="0">
                <a:latin typeface="Arial" panose="020B0604020202020204" pitchFamily="34" charset="0"/>
                <a:cs typeface="Arial" panose="020B0604020202020204" pitchFamily="34" charset="0"/>
              </a:rPr>
              <a:t>How much will this contribute to revenue/profitability?</a:t>
            </a:r>
          </a:p>
          <a:p>
            <a:pPr algn="ctr"/>
            <a:r>
              <a:rPr lang="en-US" sz="1600" b="1" dirty="0">
                <a:latin typeface="Arial" panose="020B0604020202020204" pitchFamily="34" charset="0"/>
                <a:cs typeface="Arial" panose="020B0604020202020204" pitchFamily="34" charset="0"/>
              </a:rPr>
              <a:t>XX%</a:t>
            </a:r>
          </a:p>
        </p:txBody>
      </p:sp>
    </p:spTree>
    <p:extLst>
      <p:ext uri="{BB962C8B-B14F-4D97-AF65-F5344CB8AC3E}">
        <p14:creationId xmlns:p14="http://schemas.microsoft.com/office/powerpoint/2010/main" val="261696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6  Marketing Project Outline</a:t>
            </a:r>
          </a:p>
        </p:txBody>
      </p:sp>
      <p:graphicFrame>
        <p:nvGraphicFramePr>
          <p:cNvPr id="9" name="Table 8">
            <a:extLst>
              <a:ext uri="{FF2B5EF4-FFF2-40B4-BE49-F238E27FC236}">
                <a16:creationId xmlns:a16="http://schemas.microsoft.com/office/drawing/2014/main" id="{A9916B5B-3B1F-1749-AC9D-D8C635B4A4B6}"/>
              </a:ext>
            </a:extLst>
          </p:cNvPr>
          <p:cNvGraphicFramePr>
            <a:graphicFrameLocks noGrp="1"/>
          </p:cNvGraphicFramePr>
          <p:nvPr>
            <p:extLst>
              <p:ext uri="{D42A27DB-BD31-4B8C-83A1-F6EECF244321}">
                <p14:modId xmlns:p14="http://schemas.microsoft.com/office/powerpoint/2010/main" val="237899374"/>
              </p:ext>
            </p:extLst>
          </p:nvPr>
        </p:nvGraphicFramePr>
        <p:xfrm>
          <a:off x="1179907" y="1918081"/>
          <a:ext cx="10000200" cy="3928541"/>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4916093">
                  <a:extLst>
                    <a:ext uri="{9D8B030D-6E8A-4147-A177-3AD203B41FA5}">
                      <a16:colId xmlns:a16="http://schemas.microsoft.com/office/drawing/2014/main" val="2111947139"/>
                    </a:ext>
                  </a:extLst>
                </a:gridCol>
                <a:gridCol w="1565564">
                  <a:extLst>
                    <a:ext uri="{9D8B030D-6E8A-4147-A177-3AD203B41FA5}">
                      <a16:colId xmlns:a16="http://schemas.microsoft.com/office/drawing/2014/main" val="1134637198"/>
                    </a:ext>
                  </a:extLst>
                </a:gridCol>
                <a:gridCol w="1939636">
                  <a:extLst>
                    <a:ext uri="{9D8B030D-6E8A-4147-A177-3AD203B41FA5}">
                      <a16:colId xmlns:a16="http://schemas.microsoft.com/office/drawing/2014/main" val="786500749"/>
                    </a:ext>
                  </a:extLst>
                </a:gridCol>
                <a:gridCol w="1578907">
                  <a:extLst>
                    <a:ext uri="{9D8B030D-6E8A-4147-A177-3AD203B41FA5}">
                      <a16:colId xmlns:a16="http://schemas.microsoft.com/office/drawing/2014/main" val="3227044143"/>
                    </a:ext>
                  </a:extLst>
                </a:gridCol>
              </a:tblGrid>
              <a:tr h="474453">
                <a:tc>
                  <a:txBody>
                    <a:bodyPr/>
                    <a:lstStyle/>
                    <a:p>
                      <a:r>
                        <a:rPr lang="en-US" sz="2200" dirty="0"/>
                        <a:t>Initiative / Actions</a:t>
                      </a:r>
                    </a:p>
                  </a:txBody>
                  <a:tcPr marL="112502" marR="112502" marT="56252" marB="56252" anchor="ctr">
                    <a:solidFill>
                      <a:schemeClr val="tx1"/>
                    </a:solidFill>
                  </a:tcPr>
                </a:tc>
                <a:tc>
                  <a:txBody>
                    <a:bodyPr/>
                    <a:lstStyle/>
                    <a:p>
                      <a:r>
                        <a:rPr lang="en-US" sz="2200" dirty="0"/>
                        <a:t>By Who</a:t>
                      </a:r>
                    </a:p>
                  </a:txBody>
                  <a:tcPr marL="112502" marR="112502" marT="56252" marB="56252" anchor="ctr">
                    <a:solidFill>
                      <a:schemeClr val="tx1"/>
                    </a:solidFill>
                  </a:tcPr>
                </a:tc>
                <a:tc>
                  <a:txBody>
                    <a:bodyPr/>
                    <a:lstStyle/>
                    <a:p>
                      <a:r>
                        <a:rPr lang="en-US" sz="2200" dirty="0"/>
                        <a:t>By When</a:t>
                      </a:r>
                    </a:p>
                  </a:txBody>
                  <a:tcPr marL="112502" marR="112502" marT="56252" marB="56252" anchor="ctr">
                    <a:solidFill>
                      <a:schemeClr val="tx1"/>
                    </a:solidFill>
                  </a:tcPr>
                </a:tc>
                <a:tc>
                  <a:txBody>
                    <a:bodyPr/>
                    <a:lstStyle/>
                    <a:p>
                      <a:r>
                        <a:rPr lang="en-US" sz="2200" dirty="0"/>
                        <a:t>Cost</a:t>
                      </a:r>
                    </a:p>
                  </a:txBody>
                  <a:tcPr marL="112502" marR="112502" marT="56252" marB="56252" anchor="ctr">
                    <a:solidFill>
                      <a:schemeClr val="tx1"/>
                    </a:solidFill>
                  </a:tcPr>
                </a:tc>
                <a:extLst>
                  <a:ext uri="{0D108BD9-81ED-4DB2-BD59-A6C34878D82A}">
                    <a16:rowId xmlns:a16="http://schemas.microsoft.com/office/drawing/2014/main" val="3502653131"/>
                  </a:ext>
                </a:extLst>
              </a:tr>
              <a:tr h="431761">
                <a:tc gridSpan="4">
                  <a:txBody>
                    <a:bodyPr/>
                    <a:lstStyle/>
                    <a:p>
                      <a:r>
                        <a:rPr lang="en-US" sz="1800" b="1" i="0" dirty="0">
                          <a:solidFill>
                            <a:schemeClr val="tx2"/>
                          </a:solidFill>
                          <a:latin typeface="Arial" panose="020B0604020202020204" pitchFamily="34" charset="0"/>
                          <a:cs typeface="Arial" panose="020B0604020202020204" pitchFamily="34" charset="0"/>
                        </a:rPr>
                        <a:t>Initiative 1</a:t>
                      </a:r>
                    </a:p>
                  </a:txBody>
                  <a:tcPr marL="112502" marR="112502" marT="56252" marB="56252" anchor="ctr">
                    <a:solidFill>
                      <a:srgbClr val="F6F8FA"/>
                    </a:solidFill>
                  </a:tcPr>
                </a:tc>
                <a:tc hMerge="1">
                  <a:txBody>
                    <a:bodyPr/>
                    <a:lstStyle/>
                    <a:p>
                      <a:endParaRPr lang="en-US"/>
                    </a:p>
                  </a:txBody>
                  <a:tcPr/>
                </a:tc>
                <a:tc hMerge="1">
                  <a:txBody>
                    <a:bodyPr/>
                    <a:lstStyle/>
                    <a:p>
                      <a:endParaRPr lang="en-US"/>
                    </a:p>
                  </a:txBody>
                  <a:tcPr/>
                </a:tc>
                <a:tc hMerge="1">
                  <a:txBody>
                    <a:bodyPr/>
                    <a:lstStyle/>
                    <a:p>
                      <a:endParaRPr lang="en-US" sz="2200" dirty="0">
                        <a:solidFill>
                          <a:schemeClr val="accent1"/>
                        </a:solidFill>
                      </a:endParaRPr>
                    </a:p>
                  </a:txBody>
                  <a:tcPr marL="112502" marR="112502" marT="56252" marB="56252"/>
                </a:tc>
                <a:extLst>
                  <a:ext uri="{0D108BD9-81ED-4DB2-BD59-A6C34878D82A}">
                    <a16:rowId xmlns:a16="http://schemas.microsoft.com/office/drawing/2014/main" val="2269398319"/>
                  </a:ext>
                </a:extLst>
              </a:tr>
              <a:tr h="431761">
                <a:tc>
                  <a:txBody>
                    <a:bodyPr/>
                    <a:lstStyle/>
                    <a:p>
                      <a:r>
                        <a:rPr lang="en-US" sz="1400" dirty="0">
                          <a:solidFill>
                            <a:schemeClr val="accent1"/>
                          </a:solidFill>
                        </a:rPr>
                        <a:t>Action 1-1</a:t>
                      </a:r>
                    </a:p>
                  </a:txBody>
                  <a:tcPr marL="112502" marR="112502" marT="56252" marB="56252" anchor="ctr">
                    <a:solidFill>
                      <a:schemeClr val="bg1"/>
                    </a:solidFill>
                  </a:tcPr>
                </a:tc>
                <a:tc>
                  <a:txBody>
                    <a:bodyPr/>
                    <a:lstStyle/>
                    <a:p>
                      <a:r>
                        <a:rPr lang="en-US" sz="1400">
                          <a:solidFill>
                            <a:schemeClr val="accent1"/>
                          </a:solidFill>
                        </a:rPr>
                        <a:t>Name</a:t>
                      </a:r>
                      <a:endParaRPr lang="en-US" sz="1400" dirty="0">
                        <a:solidFill>
                          <a:schemeClr val="accent1"/>
                        </a:solidFill>
                      </a:endParaRPr>
                    </a:p>
                  </a:txBody>
                  <a:tcPr marL="112502" marR="112502" marT="56252" marB="56252" anchor="ctr">
                    <a:solidFill>
                      <a:schemeClr val="bg1"/>
                    </a:solidFill>
                  </a:tcPr>
                </a:tc>
                <a:tc>
                  <a:txBody>
                    <a:bodyPr/>
                    <a:lstStyle/>
                    <a:p>
                      <a:r>
                        <a:rPr lang="en-US" sz="1400">
                          <a:solidFill>
                            <a:schemeClr val="accent1"/>
                          </a:solidFill>
                        </a:rPr>
                        <a:t>Date</a:t>
                      </a:r>
                      <a:endParaRPr lang="en-US" sz="1400" dirty="0">
                        <a:solidFill>
                          <a:schemeClr val="accent1"/>
                        </a:solidFill>
                      </a:endParaRPr>
                    </a:p>
                  </a:txBody>
                  <a:tcPr marL="112502" marR="112502" marT="56252" marB="56252" anchor="ctr">
                    <a:solidFill>
                      <a:schemeClr val="bg1"/>
                    </a:solidFill>
                  </a:tcPr>
                </a:tc>
                <a:tc>
                  <a:txBody>
                    <a:bodyPr/>
                    <a:lstStyle/>
                    <a:p>
                      <a:r>
                        <a:rPr lang="en-US" sz="1400">
                          <a:solidFill>
                            <a:schemeClr val="accent1"/>
                          </a:solidFill>
                        </a:rPr>
                        <a:t>$</a:t>
                      </a:r>
                      <a:endParaRPr lang="en-US" sz="1400" dirty="0">
                        <a:solidFill>
                          <a:schemeClr val="accent1"/>
                        </a:solidFill>
                      </a:endParaRPr>
                    </a:p>
                  </a:txBody>
                  <a:tcPr marL="112502" marR="112502" marT="56252" marB="56252" anchor="ctr">
                    <a:solidFill>
                      <a:schemeClr val="bg1"/>
                    </a:solidFill>
                  </a:tcPr>
                </a:tc>
                <a:extLst>
                  <a:ext uri="{0D108BD9-81ED-4DB2-BD59-A6C34878D82A}">
                    <a16:rowId xmlns:a16="http://schemas.microsoft.com/office/drawing/2014/main" val="1473827400"/>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1-2</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val="1789986804"/>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1-3</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val="2498044581"/>
                  </a:ext>
                </a:extLst>
              </a:tr>
              <a:tr h="43176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Arial" panose="020B0604020202020204" pitchFamily="34" charset="0"/>
                          <a:cs typeface="Arial" panose="020B0604020202020204" pitchFamily="34" charset="0"/>
                        </a:rPr>
                        <a:t>Initiative 2</a:t>
                      </a:r>
                    </a:p>
                  </a:txBody>
                  <a:tcPr marL="112502" marR="112502" marT="56252" marB="56252" anchor="ctr">
                    <a:solidFill>
                      <a:srgbClr val="F6F8FA"/>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200" dirty="0">
                        <a:solidFill>
                          <a:schemeClr val="accent1"/>
                        </a:solidFill>
                      </a:endParaRPr>
                    </a:p>
                  </a:txBody>
                  <a:tcPr marL="112502" marR="112502" marT="56252" marB="56252"/>
                </a:tc>
                <a:extLst>
                  <a:ext uri="{0D108BD9-81ED-4DB2-BD59-A6C34878D82A}">
                    <a16:rowId xmlns:a16="http://schemas.microsoft.com/office/drawing/2014/main" val="3018020903"/>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2-1</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accent1"/>
                          </a:solidFill>
                        </a:rPr>
                        <a:t>Name</a:t>
                      </a:r>
                      <a:endParaRPr lang="en-US" sz="1400" dirty="0">
                        <a:solidFill>
                          <a:schemeClr val="accent1"/>
                        </a:solidFill>
                      </a:endParaRP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a:solidFill>
                            <a:schemeClr val="accent1"/>
                          </a:solidFill>
                        </a:rPr>
                        <a:t>$</a:t>
                      </a:r>
                      <a:endParaRPr lang="en-US" sz="1400" dirty="0">
                        <a:solidFill>
                          <a:schemeClr val="accent1"/>
                        </a:solidFill>
                      </a:endParaRPr>
                    </a:p>
                  </a:txBody>
                  <a:tcPr marL="112502" marR="112502" marT="56252" marB="56252" anchor="ctr">
                    <a:solidFill>
                      <a:schemeClr val="bg1"/>
                    </a:solidFill>
                  </a:tcPr>
                </a:tc>
                <a:extLst>
                  <a:ext uri="{0D108BD9-81ED-4DB2-BD59-A6C34878D82A}">
                    <a16:rowId xmlns:a16="http://schemas.microsoft.com/office/drawing/2014/main" val="76104317"/>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2-2</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val="1051925174"/>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2-3</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val="3692301890"/>
                  </a:ext>
                </a:extLst>
              </a:tr>
            </a:tbl>
          </a:graphicData>
        </a:graphic>
      </p:graphicFrame>
      <p:sp>
        <p:nvSpPr>
          <p:cNvPr id="4" name="TextBox 3">
            <a:extLst>
              <a:ext uri="{FF2B5EF4-FFF2-40B4-BE49-F238E27FC236}">
                <a16:creationId xmlns:a16="http://schemas.microsoft.com/office/drawing/2014/main" id="{FEB3AA30-23FC-9B47-9927-0BB672ECE1D8}"/>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1017859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6  Marketing Project Outline</a:t>
            </a:r>
          </a:p>
        </p:txBody>
      </p:sp>
      <p:graphicFrame>
        <p:nvGraphicFramePr>
          <p:cNvPr id="9" name="Table 8">
            <a:extLst>
              <a:ext uri="{FF2B5EF4-FFF2-40B4-BE49-F238E27FC236}">
                <a16:creationId xmlns:a16="http://schemas.microsoft.com/office/drawing/2014/main" id="{A9916B5B-3B1F-1749-AC9D-D8C635B4A4B6}"/>
              </a:ext>
            </a:extLst>
          </p:cNvPr>
          <p:cNvGraphicFramePr>
            <a:graphicFrameLocks noGrp="1"/>
          </p:cNvGraphicFramePr>
          <p:nvPr>
            <p:extLst>
              <p:ext uri="{D42A27DB-BD31-4B8C-83A1-F6EECF244321}">
                <p14:modId xmlns:p14="http://schemas.microsoft.com/office/powerpoint/2010/main" val="1353551196"/>
              </p:ext>
            </p:extLst>
          </p:nvPr>
        </p:nvGraphicFramePr>
        <p:xfrm>
          <a:off x="1179907" y="1918081"/>
          <a:ext cx="10000200" cy="3928541"/>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4916093">
                  <a:extLst>
                    <a:ext uri="{9D8B030D-6E8A-4147-A177-3AD203B41FA5}">
                      <a16:colId xmlns:a16="http://schemas.microsoft.com/office/drawing/2014/main" val="2111947139"/>
                    </a:ext>
                  </a:extLst>
                </a:gridCol>
                <a:gridCol w="1565564">
                  <a:extLst>
                    <a:ext uri="{9D8B030D-6E8A-4147-A177-3AD203B41FA5}">
                      <a16:colId xmlns:a16="http://schemas.microsoft.com/office/drawing/2014/main" val="1134637198"/>
                    </a:ext>
                  </a:extLst>
                </a:gridCol>
                <a:gridCol w="1939636">
                  <a:extLst>
                    <a:ext uri="{9D8B030D-6E8A-4147-A177-3AD203B41FA5}">
                      <a16:colId xmlns:a16="http://schemas.microsoft.com/office/drawing/2014/main" val="786500749"/>
                    </a:ext>
                  </a:extLst>
                </a:gridCol>
                <a:gridCol w="1578907">
                  <a:extLst>
                    <a:ext uri="{9D8B030D-6E8A-4147-A177-3AD203B41FA5}">
                      <a16:colId xmlns:a16="http://schemas.microsoft.com/office/drawing/2014/main" val="3227044143"/>
                    </a:ext>
                  </a:extLst>
                </a:gridCol>
              </a:tblGrid>
              <a:tr h="474453">
                <a:tc>
                  <a:txBody>
                    <a:bodyPr/>
                    <a:lstStyle/>
                    <a:p>
                      <a:r>
                        <a:rPr lang="en-US" sz="2200" dirty="0"/>
                        <a:t>Initiative / Actions</a:t>
                      </a:r>
                    </a:p>
                  </a:txBody>
                  <a:tcPr marL="112502" marR="112502" marT="56252" marB="56252" anchor="ctr">
                    <a:solidFill>
                      <a:schemeClr val="tx1"/>
                    </a:solidFill>
                  </a:tcPr>
                </a:tc>
                <a:tc>
                  <a:txBody>
                    <a:bodyPr/>
                    <a:lstStyle/>
                    <a:p>
                      <a:r>
                        <a:rPr lang="en-US" sz="2200" dirty="0"/>
                        <a:t>By Who</a:t>
                      </a:r>
                    </a:p>
                  </a:txBody>
                  <a:tcPr marL="112502" marR="112502" marT="56252" marB="56252" anchor="ctr">
                    <a:solidFill>
                      <a:schemeClr val="tx1"/>
                    </a:solidFill>
                  </a:tcPr>
                </a:tc>
                <a:tc>
                  <a:txBody>
                    <a:bodyPr/>
                    <a:lstStyle/>
                    <a:p>
                      <a:r>
                        <a:rPr lang="en-US" sz="2200" dirty="0"/>
                        <a:t>By When</a:t>
                      </a:r>
                    </a:p>
                  </a:txBody>
                  <a:tcPr marL="112502" marR="112502" marT="56252" marB="56252" anchor="ctr">
                    <a:solidFill>
                      <a:schemeClr val="tx1"/>
                    </a:solidFill>
                  </a:tcPr>
                </a:tc>
                <a:tc>
                  <a:txBody>
                    <a:bodyPr/>
                    <a:lstStyle/>
                    <a:p>
                      <a:r>
                        <a:rPr lang="en-US" sz="2200" dirty="0"/>
                        <a:t>Cost</a:t>
                      </a:r>
                    </a:p>
                  </a:txBody>
                  <a:tcPr marL="112502" marR="112502" marT="56252" marB="56252" anchor="ctr">
                    <a:solidFill>
                      <a:schemeClr val="tx1"/>
                    </a:solidFill>
                  </a:tcPr>
                </a:tc>
                <a:extLst>
                  <a:ext uri="{0D108BD9-81ED-4DB2-BD59-A6C34878D82A}">
                    <a16:rowId xmlns:a16="http://schemas.microsoft.com/office/drawing/2014/main" val="3502653131"/>
                  </a:ext>
                </a:extLst>
              </a:tr>
              <a:tr h="431761">
                <a:tc gridSpan="4">
                  <a:txBody>
                    <a:bodyPr/>
                    <a:lstStyle/>
                    <a:p>
                      <a:r>
                        <a:rPr lang="en-US" sz="1800" b="1" i="0" dirty="0">
                          <a:solidFill>
                            <a:schemeClr val="tx2"/>
                          </a:solidFill>
                          <a:latin typeface="Arial" panose="020B0604020202020204" pitchFamily="34" charset="0"/>
                          <a:cs typeface="Arial" panose="020B0604020202020204" pitchFamily="34" charset="0"/>
                        </a:rPr>
                        <a:t>Initiative 3</a:t>
                      </a:r>
                    </a:p>
                  </a:txBody>
                  <a:tcPr marL="112502" marR="112502" marT="56252" marB="56252" anchor="ctr">
                    <a:solidFill>
                      <a:srgbClr val="F6F8FA"/>
                    </a:solidFill>
                  </a:tcPr>
                </a:tc>
                <a:tc hMerge="1">
                  <a:txBody>
                    <a:bodyPr/>
                    <a:lstStyle/>
                    <a:p>
                      <a:endParaRPr lang="en-US"/>
                    </a:p>
                  </a:txBody>
                  <a:tcPr/>
                </a:tc>
                <a:tc hMerge="1">
                  <a:txBody>
                    <a:bodyPr/>
                    <a:lstStyle/>
                    <a:p>
                      <a:endParaRPr lang="en-US"/>
                    </a:p>
                  </a:txBody>
                  <a:tcPr/>
                </a:tc>
                <a:tc hMerge="1">
                  <a:txBody>
                    <a:bodyPr/>
                    <a:lstStyle/>
                    <a:p>
                      <a:endParaRPr lang="en-US" sz="2200" dirty="0">
                        <a:solidFill>
                          <a:schemeClr val="accent1"/>
                        </a:solidFill>
                      </a:endParaRPr>
                    </a:p>
                  </a:txBody>
                  <a:tcPr marL="112502" marR="112502" marT="56252" marB="56252"/>
                </a:tc>
                <a:extLst>
                  <a:ext uri="{0D108BD9-81ED-4DB2-BD59-A6C34878D82A}">
                    <a16:rowId xmlns:a16="http://schemas.microsoft.com/office/drawing/2014/main" val="2269398319"/>
                  </a:ext>
                </a:extLst>
              </a:tr>
              <a:tr h="431761">
                <a:tc>
                  <a:txBody>
                    <a:bodyPr/>
                    <a:lstStyle/>
                    <a:p>
                      <a:r>
                        <a:rPr lang="en-US" sz="1400" dirty="0">
                          <a:solidFill>
                            <a:schemeClr val="accent1"/>
                          </a:solidFill>
                        </a:rPr>
                        <a:t>Action 3-1</a:t>
                      </a:r>
                    </a:p>
                  </a:txBody>
                  <a:tcPr marL="112502" marR="112502" marT="56252" marB="56252" anchor="ctr">
                    <a:solidFill>
                      <a:schemeClr val="bg1"/>
                    </a:solidFill>
                  </a:tcPr>
                </a:tc>
                <a:tc>
                  <a:txBody>
                    <a:bodyPr/>
                    <a:lstStyle/>
                    <a:p>
                      <a:r>
                        <a:rPr lang="en-US" sz="1400">
                          <a:solidFill>
                            <a:schemeClr val="accent1"/>
                          </a:solidFill>
                        </a:rPr>
                        <a:t>Name</a:t>
                      </a:r>
                      <a:endParaRPr lang="en-US" sz="1400" dirty="0">
                        <a:solidFill>
                          <a:schemeClr val="accent1"/>
                        </a:solidFill>
                      </a:endParaRPr>
                    </a:p>
                  </a:txBody>
                  <a:tcPr marL="112502" marR="112502" marT="56252" marB="56252" anchor="ctr">
                    <a:solidFill>
                      <a:schemeClr val="bg1"/>
                    </a:solidFill>
                  </a:tcPr>
                </a:tc>
                <a:tc>
                  <a:txBody>
                    <a:bodyPr/>
                    <a:lstStyle/>
                    <a:p>
                      <a:r>
                        <a:rPr lang="en-US" sz="1400">
                          <a:solidFill>
                            <a:schemeClr val="accent1"/>
                          </a:solidFill>
                        </a:rPr>
                        <a:t>Date</a:t>
                      </a:r>
                      <a:endParaRPr lang="en-US" sz="1400" dirty="0">
                        <a:solidFill>
                          <a:schemeClr val="accent1"/>
                        </a:solidFill>
                      </a:endParaRPr>
                    </a:p>
                  </a:txBody>
                  <a:tcPr marL="112502" marR="112502" marT="56252" marB="56252" anchor="ctr">
                    <a:solidFill>
                      <a:schemeClr val="bg1"/>
                    </a:solidFill>
                  </a:tcPr>
                </a:tc>
                <a:tc>
                  <a:txBody>
                    <a:bodyPr/>
                    <a:lstStyle/>
                    <a:p>
                      <a:r>
                        <a:rPr lang="en-US" sz="1400">
                          <a:solidFill>
                            <a:schemeClr val="accent1"/>
                          </a:solidFill>
                        </a:rPr>
                        <a:t>$</a:t>
                      </a:r>
                      <a:endParaRPr lang="en-US" sz="1400" dirty="0">
                        <a:solidFill>
                          <a:schemeClr val="accent1"/>
                        </a:solidFill>
                      </a:endParaRPr>
                    </a:p>
                  </a:txBody>
                  <a:tcPr marL="112502" marR="112502" marT="56252" marB="56252" anchor="ctr">
                    <a:solidFill>
                      <a:schemeClr val="bg1"/>
                    </a:solidFill>
                  </a:tcPr>
                </a:tc>
                <a:extLst>
                  <a:ext uri="{0D108BD9-81ED-4DB2-BD59-A6C34878D82A}">
                    <a16:rowId xmlns:a16="http://schemas.microsoft.com/office/drawing/2014/main" val="1473827400"/>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3-2</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val="1789986804"/>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3-3</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val="2498044581"/>
                  </a:ext>
                </a:extLst>
              </a:tr>
              <a:tr h="43176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Arial" panose="020B0604020202020204" pitchFamily="34" charset="0"/>
                          <a:cs typeface="Arial" panose="020B0604020202020204" pitchFamily="34" charset="0"/>
                        </a:rPr>
                        <a:t>Initiative 4</a:t>
                      </a:r>
                    </a:p>
                  </a:txBody>
                  <a:tcPr marL="112502" marR="112502" marT="56252" marB="56252" anchor="ctr">
                    <a:solidFill>
                      <a:srgbClr val="F6F8FA"/>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200" dirty="0">
                        <a:solidFill>
                          <a:schemeClr val="accent1"/>
                        </a:solidFill>
                      </a:endParaRPr>
                    </a:p>
                  </a:txBody>
                  <a:tcPr marL="112502" marR="112502" marT="56252" marB="56252"/>
                </a:tc>
                <a:extLst>
                  <a:ext uri="{0D108BD9-81ED-4DB2-BD59-A6C34878D82A}">
                    <a16:rowId xmlns:a16="http://schemas.microsoft.com/office/drawing/2014/main" val="3018020903"/>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4-1</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accent1"/>
                          </a:solidFill>
                        </a:rPr>
                        <a:t>Name</a:t>
                      </a:r>
                      <a:endParaRPr lang="en-US" sz="1400" dirty="0">
                        <a:solidFill>
                          <a:schemeClr val="accent1"/>
                        </a:solidFill>
                      </a:endParaRP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a:solidFill>
                            <a:schemeClr val="accent1"/>
                          </a:solidFill>
                        </a:rPr>
                        <a:t>$</a:t>
                      </a:r>
                      <a:endParaRPr lang="en-US" sz="1400" dirty="0">
                        <a:solidFill>
                          <a:schemeClr val="accent1"/>
                        </a:solidFill>
                      </a:endParaRPr>
                    </a:p>
                  </a:txBody>
                  <a:tcPr marL="112502" marR="112502" marT="56252" marB="56252" anchor="ctr">
                    <a:solidFill>
                      <a:schemeClr val="bg1"/>
                    </a:solidFill>
                  </a:tcPr>
                </a:tc>
                <a:extLst>
                  <a:ext uri="{0D108BD9-81ED-4DB2-BD59-A6C34878D82A}">
                    <a16:rowId xmlns:a16="http://schemas.microsoft.com/office/drawing/2014/main" val="76104317"/>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4-2</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val="1051925174"/>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4-3</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val="3692301890"/>
                  </a:ext>
                </a:extLst>
              </a:tr>
            </a:tbl>
          </a:graphicData>
        </a:graphic>
      </p:graphicFrame>
      <p:sp>
        <p:nvSpPr>
          <p:cNvPr id="4" name="TextBox 3">
            <a:extLst>
              <a:ext uri="{FF2B5EF4-FFF2-40B4-BE49-F238E27FC236}">
                <a16:creationId xmlns:a16="http://schemas.microsoft.com/office/drawing/2014/main" id="{3710FB1D-CC24-204B-B965-EC5392614AFF}"/>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2597377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7  Budget</a:t>
            </a:r>
          </a:p>
        </p:txBody>
      </p:sp>
      <p:graphicFrame>
        <p:nvGraphicFramePr>
          <p:cNvPr id="9" name="Table 8">
            <a:extLst>
              <a:ext uri="{FF2B5EF4-FFF2-40B4-BE49-F238E27FC236}">
                <a16:creationId xmlns:a16="http://schemas.microsoft.com/office/drawing/2014/main" id="{A9916B5B-3B1F-1749-AC9D-D8C635B4A4B6}"/>
              </a:ext>
            </a:extLst>
          </p:cNvPr>
          <p:cNvGraphicFramePr>
            <a:graphicFrameLocks noGrp="1"/>
          </p:cNvGraphicFramePr>
          <p:nvPr>
            <p:extLst>
              <p:ext uri="{D42A27DB-BD31-4B8C-83A1-F6EECF244321}">
                <p14:modId xmlns:p14="http://schemas.microsoft.com/office/powerpoint/2010/main" val="3520247042"/>
              </p:ext>
            </p:extLst>
          </p:nvPr>
        </p:nvGraphicFramePr>
        <p:xfrm>
          <a:off x="1179907" y="1931935"/>
          <a:ext cx="10000200" cy="387312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5428711">
                  <a:extLst>
                    <a:ext uri="{9D8B030D-6E8A-4147-A177-3AD203B41FA5}">
                      <a16:colId xmlns:a16="http://schemas.microsoft.com/office/drawing/2014/main" val="2111947139"/>
                    </a:ext>
                  </a:extLst>
                </a:gridCol>
                <a:gridCol w="2258291">
                  <a:extLst>
                    <a:ext uri="{9D8B030D-6E8A-4147-A177-3AD203B41FA5}">
                      <a16:colId xmlns:a16="http://schemas.microsoft.com/office/drawing/2014/main" val="2798340460"/>
                    </a:ext>
                  </a:extLst>
                </a:gridCol>
                <a:gridCol w="2313198">
                  <a:extLst>
                    <a:ext uri="{9D8B030D-6E8A-4147-A177-3AD203B41FA5}">
                      <a16:colId xmlns:a16="http://schemas.microsoft.com/office/drawing/2014/main" val="1078345269"/>
                    </a:ext>
                  </a:extLst>
                </a:gridCol>
              </a:tblGrid>
              <a:tr h="553303">
                <a:tc>
                  <a:txBody>
                    <a:bodyPr/>
                    <a:lstStyle/>
                    <a:p>
                      <a:r>
                        <a:rPr lang="en-US" sz="2200" dirty="0"/>
                        <a:t>Initiative </a:t>
                      </a:r>
                      <a:r>
                        <a:rPr lang="en-US" sz="1600" b="0" i="1" dirty="0"/>
                        <a:t>(roll up costs for associated actions)</a:t>
                      </a:r>
                      <a:endParaRPr lang="en-US" sz="2200" b="0" i="1" dirty="0"/>
                    </a:p>
                  </a:txBody>
                  <a:tcPr marL="112502" marR="112502" marT="56252" marB="56252" anchor="ctr">
                    <a:solidFill>
                      <a:schemeClr val="tx1"/>
                    </a:solidFill>
                  </a:tcPr>
                </a:tc>
                <a:tc>
                  <a:txBody>
                    <a:bodyPr/>
                    <a:lstStyle/>
                    <a:p>
                      <a:r>
                        <a:rPr lang="en-US" sz="2200" dirty="0"/>
                        <a:t>How Much</a:t>
                      </a:r>
                    </a:p>
                  </a:txBody>
                  <a:tcPr marL="112502" marR="112502" marT="56252" marB="56252" anchor="ctr">
                    <a:solidFill>
                      <a:schemeClr val="tx1"/>
                    </a:solidFill>
                  </a:tcPr>
                </a:tc>
                <a:tc>
                  <a:txBody>
                    <a:bodyPr/>
                    <a:lstStyle/>
                    <a:p>
                      <a:r>
                        <a:rPr lang="en-US" sz="2200" dirty="0"/>
                        <a:t>When</a:t>
                      </a:r>
                    </a:p>
                  </a:txBody>
                  <a:tcPr marL="112502" marR="112502" marT="56252" marB="56252" anchor="ctr">
                    <a:solidFill>
                      <a:schemeClr val="tx1"/>
                    </a:solidFill>
                  </a:tcPr>
                </a:tc>
                <a:extLst>
                  <a:ext uri="{0D108BD9-81ED-4DB2-BD59-A6C34878D82A}">
                    <a16:rowId xmlns:a16="http://schemas.microsoft.com/office/drawing/2014/main" val="3502653131"/>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1</a:t>
                      </a:r>
                    </a:p>
                  </a:txBody>
                  <a:tcPr marL="112502" marR="112502" marT="56252" marB="56252" anchor="ctr">
                    <a:solidFill>
                      <a:schemeClr val="bg1"/>
                    </a:solidFill>
                  </a:tcPr>
                </a:tc>
                <a:tc>
                  <a:txBody>
                    <a:bodyPr/>
                    <a:lstStyle/>
                    <a:p>
                      <a:r>
                        <a:rPr lang="en-US" sz="2000" dirty="0">
                          <a:solidFill>
                            <a:schemeClr val="accent1"/>
                          </a:solidFill>
                        </a:rPr>
                        <a:t>$</a:t>
                      </a:r>
                    </a:p>
                  </a:txBody>
                  <a:tcPr marL="112502" marR="112502" marT="56252" marB="56252" anchor="ctr">
                    <a:solidFill>
                      <a:schemeClr val="bg1"/>
                    </a:solidFill>
                  </a:tcPr>
                </a:tc>
                <a:tc>
                  <a:txBody>
                    <a:bodyPr/>
                    <a:lstStyle/>
                    <a:p>
                      <a:r>
                        <a:rPr lang="en-US" sz="2000" dirty="0">
                          <a:solidFill>
                            <a:schemeClr val="accent1"/>
                          </a:solidFill>
                        </a:rPr>
                        <a:t>Est. Spend Date</a:t>
                      </a:r>
                    </a:p>
                  </a:txBody>
                  <a:tcPr marL="112502" marR="112502" marT="56252" marB="56252" anchor="ctr">
                    <a:solidFill>
                      <a:schemeClr val="bg1"/>
                    </a:solidFill>
                  </a:tcPr>
                </a:tc>
                <a:extLst>
                  <a:ext uri="{0D108BD9-81ED-4DB2-BD59-A6C34878D82A}">
                    <a16:rowId xmlns:a16="http://schemas.microsoft.com/office/drawing/2014/main" val="1473827400"/>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2</a:t>
                      </a:r>
                    </a:p>
                  </a:txBody>
                  <a:tcPr marL="112502" marR="112502" marT="56252" marB="56252" anchor="ctr">
                    <a:solidFill>
                      <a:srgbClr val="F6F8FA"/>
                    </a:solidFill>
                  </a:tcPr>
                </a:tc>
                <a:tc>
                  <a:txBody>
                    <a:bodyPr/>
                    <a:lstStyle/>
                    <a:p>
                      <a:r>
                        <a:rPr lang="en-US" sz="2000" dirty="0">
                          <a:solidFill>
                            <a:schemeClr val="accent1"/>
                          </a:solidFill>
                        </a:rPr>
                        <a:t>$</a:t>
                      </a:r>
                    </a:p>
                  </a:txBody>
                  <a:tcPr marL="112502" marR="112502" marT="56252" marB="56252" anchor="ctr"/>
                </a:tc>
                <a:tc>
                  <a:txBody>
                    <a:bodyPr/>
                    <a:lstStyle/>
                    <a:p>
                      <a:r>
                        <a:rPr lang="en-US" sz="2000" dirty="0">
                          <a:solidFill>
                            <a:schemeClr val="accent1"/>
                          </a:solidFill>
                        </a:rPr>
                        <a:t>Est. Spend Date</a:t>
                      </a:r>
                    </a:p>
                  </a:txBody>
                  <a:tcPr marL="112502" marR="112502" marT="56252" marB="56252" anchor="ctr"/>
                </a:tc>
                <a:extLst>
                  <a:ext uri="{0D108BD9-81ED-4DB2-BD59-A6C34878D82A}">
                    <a16:rowId xmlns:a16="http://schemas.microsoft.com/office/drawing/2014/main" val="1789986804"/>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3</a:t>
                      </a:r>
                    </a:p>
                  </a:txBody>
                  <a:tcPr marL="112502" marR="112502" marT="56252" marB="56252" anchor="ctr">
                    <a:solidFill>
                      <a:schemeClr val="bg1"/>
                    </a:solidFill>
                  </a:tcPr>
                </a:tc>
                <a:tc>
                  <a:txBody>
                    <a:bodyPr/>
                    <a:lstStyle/>
                    <a:p>
                      <a:r>
                        <a:rPr lang="en-US" sz="2000" dirty="0">
                          <a:solidFill>
                            <a:schemeClr val="accent1"/>
                          </a:solidFill>
                        </a:rPr>
                        <a:t>$</a:t>
                      </a:r>
                    </a:p>
                  </a:txBody>
                  <a:tcPr marL="112502" marR="112502" marT="56252" marB="56252" anchor="ctr">
                    <a:solidFill>
                      <a:schemeClr val="bg1"/>
                    </a:solidFill>
                  </a:tcPr>
                </a:tc>
                <a:tc>
                  <a:txBody>
                    <a:bodyPr/>
                    <a:lstStyle/>
                    <a:p>
                      <a:r>
                        <a:rPr lang="en-US" sz="2000" dirty="0">
                          <a:solidFill>
                            <a:schemeClr val="accent1"/>
                          </a:solidFill>
                        </a:rPr>
                        <a:t>Est. Spend Date</a:t>
                      </a:r>
                    </a:p>
                  </a:txBody>
                  <a:tcPr marL="112502" marR="112502" marT="56252" marB="56252" anchor="ctr">
                    <a:solidFill>
                      <a:schemeClr val="bg1"/>
                    </a:solidFill>
                  </a:tcPr>
                </a:tc>
                <a:extLst>
                  <a:ext uri="{0D108BD9-81ED-4DB2-BD59-A6C34878D82A}">
                    <a16:rowId xmlns:a16="http://schemas.microsoft.com/office/drawing/2014/main" val="2498044581"/>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4</a:t>
                      </a:r>
                    </a:p>
                  </a:txBody>
                  <a:tcPr marL="112502" marR="112502" marT="56252" marB="56252" anchor="ctr">
                    <a:solidFill>
                      <a:srgbClr val="F6F8FA"/>
                    </a:solidFill>
                  </a:tcPr>
                </a:tc>
                <a:tc>
                  <a:txBody>
                    <a:bodyPr/>
                    <a:lstStyle/>
                    <a:p>
                      <a:r>
                        <a:rPr lang="en-US" sz="2000" dirty="0">
                          <a:solidFill>
                            <a:schemeClr val="accent1"/>
                          </a:solidFill>
                        </a:rPr>
                        <a:t>$</a:t>
                      </a:r>
                    </a:p>
                  </a:txBody>
                  <a:tcPr marL="112502" marR="112502" marT="56252" marB="56252" anchor="ctr">
                    <a:solidFill>
                      <a:srgbClr val="F6F8FA"/>
                    </a:solidFill>
                  </a:tcPr>
                </a:tc>
                <a:tc>
                  <a:txBody>
                    <a:bodyPr/>
                    <a:lstStyle/>
                    <a:p>
                      <a:r>
                        <a:rPr lang="en-US" sz="2000" dirty="0">
                          <a:solidFill>
                            <a:schemeClr val="accent1"/>
                          </a:solidFill>
                        </a:rPr>
                        <a:t>Est. Spend Date</a:t>
                      </a:r>
                    </a:p>
                  </a:txBody>
                  <a:tcPr marL="112502" marR="112502" marT="56252" marB="56252" anchor="ctr">
                    <a:solidFill>
                      <a:srgbClr val="F6F8FA"/>
                    </a:solidFill>
                  </a:tcPr>
                </a:tc>
                <a:extLst>
                  <a:ext uri="{0D108BD9-81ED-4DB2-BD59-A6C34878D82A}">
                    <a16:rowId xmlns:a16="http://schemas.microsoft.com/office/drawing/2014/main" val="212867570"/>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5</a:t>
                      </a:r>
                    </a:p>
                  </a:txBody>
                  <a:tcPr marL="112502" marR="112502" marT="56252" marB="56252" anchor="ctr">
                    <a:solidFill>
                      <a:schemeClr val="bg1"/>
                    </a:solidFill>
                  </a:tcPr>
                </a:tc>
                <a:tc>
                  <a:txBody>
                    <a:bodyPr/>
                    <a:lstStyle/>
                    <a:p>
                      <a:r>
                        <a:rPr lang="en-US" sz="2000" dirty="0">
                          <a:solidFill>
                            <a:schemeClr val="accent1"/>
                          </a:solidFill>
                        </a:rPr>
                        <a:t>$</a:t>
                      </a:r>
                    </a:p>
                  </a:txBody>
                  <a:tcPr marL="112502" marR="112502" marT="56252" marB="56252" anchor="ctr">
                    <a:solidFill>
                      <a:schemeClr val="bg1"/>
                    </a:solidFill>
                  </a:tcPr>
                </a:tc>
                <a:tc>
                  <a:txBody>
                    <a:bodyPr/>
                    <a:lstStyle/>
                    <a:p>
                      <a:r>
                        <a:rPr lang="en-US" sz="2000" dirty="0">
                          <a:solidFill>
                            <a:schemeClr val="accent1"/>
                          </a:solidFill>
                        </a:rPr>
                        <a:t>Est. Spend Date</a:t>
                      </a:r>
                    </a:p>
                  </a:txBody>
                  <a:tcPr marL="112502" marR="112502" marT="56252" marB="56252" anchor="ctr">
                    <a:solidFill>
                      <a:schemeClr val="bg1"/>
                    </a:solidFill>
                  </a:tcPr>
                </a:tc>
                <a:extLst>
                  <a:ext uri="{0D108BD9-81ED-4DB2-BD59-A6C34878D82A}">
                    <a16:rowId xmlns:a16="http://schemas.microsoft.com/office/drawing/2014/main" val="76104317"/>
                  </a:ext>
                </a:extLst>
              </a:tr>
              <a:tr h="553303">
                <a:tc gridSpan="3">
                  <a:txBody>
                    <a:bodyPr/>
                    <a:lstStyle/>
                    <a:p>
                      <a:pPr marL="3657600" marR="0" lvl="8"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accent1"/>
                          </a:solidFill>
                        </a:rPr>
                        <a:t>                </a:t>
                      </a:r>
                      <a:r>
                        <a:rPr lang="en-US" sz="2000" b="1" dirty="0">
                          <a:solidFill>
                            <a:schemeClr val="tx1"/>
                          </a:solidFill>
                        </a:rPr>
                        <a:t>Total </a:t>
                      </a:r>
                      <a:r>
                        <a:rPr kumimoji="0" lang="en-US" sz="2000" b="1" u="none" strike="noStrike" kern="1200" cap="none" spc="0" normalizeH="0" baseline="0" noProof="0" dirty="0">
                          <a:ln>
                            <a:noFill/>
                          </a:ln>
                          <a:solidFill>
                            <a:schemeClr val="tx1"/>
                          </a:solidFill>
                          <a:effectLst/>
                          <a:uLnTx/>
                          <a:uFillTx/>
                        </a:rPr>
                        <a:t>$ </a:t>
                      </a:r>
                      <a:endParaRPr kumimoji="0" lang="en-US" sz="2000" b="1" i="0" u="none" strike="noStrike" kern="1200" cap="none" spc="0" normalizeH="0" baseline="0" noProof="0" dirty="0">
                        <a:ln>
                          <a:noFill/>
                        </a:ln>
                        <a:solidFill>
                          <a:schemeClr val="tx1"/>
                        </a:solidFill>
                        <a:effectLst/>
                        <a:uLnTx/>
                        <a:uFillTx/>
                        <a:latin typeface="Arial" panose="020B0604020202020204"/>
                        <a:ea typeface="+mn-ea"/>
                        <a:cs typeface="+mn-cs"/>
                      </a:endParaRPr>
                    </a:p>
                  </a:txBody>
                  <a:tcPr marL="112502" marR="112502" marT="56252" marB="56252"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6E7B82"/>
                        </a:solidFill>
                        <a:effectLst/>
                        <a:uLnTx/>
                        <a:uFillTx/>
                        <a:latin typeface="Arial" panose="020B0604020202020204"/>
                        <a:ea typeface="+mn-ea"/>
                        <a:cs typeface="+mn-cs"/>
                      </a:endParaRPr>
                    </a:p>
                  </a:txBody>
                  <a:tcPr marL="112502" marR="112502" marT="56252" marB="56252"/>
                </a:tc>
                <a:tc hMerge="1">
                  <a:txBody>
                    <a:bodyPr/>
                    <a:lstStyle/>
                    <a:p>
                      <a:endParaRPr lang="en-US" sz="2200" dirty="0">
                        <a:solidFill>
                          <a:schemeClr val="accent1"/>
                        </a:solidFill>
                      </a:endParaRPr>
                    </a:p>
                  </a:txBody>
                  <a:tcPr marL="112502" marR="112502" marT="56252" marB="56252"/>
                </a:tc>
                <a:extLst>
                  <a:ext uri="{0D108BD9-81ED-4DB2-BD59-A6C34878D82A}">
                    <a16:rowId xmlns:a16="http://schemas.microsoft.com/office/drawing/2014/main" val="1051925174"/>
                  </a:ext>
                </a:extLst>
              </a:tr>
            </a:tbl>
          </a:graphicData>
        </a:graphic>
      </p:graphicFrame>
      <p:sp>
        <p:nvSpPr>
          <p:cNvPr id="4" name="TextBox 3">
            <a:extLst>
              <a:ext uri="{FF2B5EF4-FFF2-40B4-BE49-F238E27FC236}">
                <a16:creationId xmlns:a16="http://schemas.microsoft.com/office/drawing/2014/main" id="{9D7AFDF9-296A-634F-AAA2-FB4554EA78E8}"/>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508562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8  Success Metrics</a:t>
            </a:r>
          </a:p>
        </p:txBody>
      </p:sp>
      <p:graphicFrame>
        <p:nvGraphicFramePr>
          <p:cNvPr id="9" name="Table 8">
            <a:extLst>
              <a:ext uri="{FF2B5EF4-FFF2-40B4-BE49-F238E27FC236}">
                <a16:creationId xmlns:a16="http://schemas.microsoft.com/office/drawing/2014/main" id="{A9916B5B-3B1F-1749-AC9D-D8C635B4A4B6}"/>
              </a:ext>
            </a:extLst>
          </p:cNvPr>
          <p:cNvGraphicFramePr>
            <a:graphicFrameLocks noGrp="1"/>
          </p:cNvGraphicFramePr>
          <p:nvPr>
            <p:extLst>
              <p:ext uri="{D42A27DB-BD31-4B8C-83A1-F6EECF244321}">
                <p14:modId xmlns:p14="http://schemas.microsoft.com/office/powerpoint/2010/main" val="1860919183"/>
              </p:ext>
            </p:extLst>
          </p:nvPr>
        </p:nvGraphicFramePr>
        <p:xfrm>
          <a:off x="1181099" y="2794034"/>
          <a:ext cx="9829799" cy="3019629"/>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6638696">
                  <a:extLst>
                    <a:ext uri="{9D8B030D-6E8A-4147-A177-3AD203B41FA5}">
                      <a16:colId xmlns:a16="http://schemas.microsoft.com/office/drawing/2014/main" val="2111947139"/>
                    </a:ext>
                  </a:extLst>
                </a:gridCol>
                <a:gridCol w="1633845">
                  <a:extLst>
                    <a:ext uri="{9D8B030D-6E8A-4147-A177-3AD203B41FA5}">
                      <a16:colId xmlns:a16="http://schemas.microsoft.com/office/drawing/2014/main" val="3572862466"/>
                    </a:ext>
                  </a:extLst>
                </a:gridCol>
                <a:gridCol w="1557258">
                  <a:extLst>
                    <a:ext uri="{9D8B030D-6E8A-4147-A177-3AD203B41FA5}">
                      <a16:colId xmlns:a16="http://schemas.microsoft.com/office/drawing/2014/main" val="1078345269"/>
                    </a:ext>
                  </a:extLst>
                </a:gridCol>
              </a:tblGrid>
              <a:tr h="303873">
                <a:tc>
                  <a:txBody>
                    <a:bodyPr/>
                    <a:lstStyle/>
                    <a:p>
                      <a:r>
                        <a:rPr lang="en-US" sz="1400" dirty="0"/>
                        <a:t>Measure of Success</a:t>
                      </a:r>
                    </a:p>
                  </a:txBody>
                  <a:tcPr marL="71411" marR="71411" marT="35706" marB="35706" anchor="ctr">
                    <a:solidFill>
                      <a:schemeClr val="tx1"/>
                    </a:solidFill>
                  </a:tcPr>
                </a:tc>
                <a:tc gridSpan="2">
                  <a:txBody>
                    <a:bodyPr/>
                    <a:lstStyle/>
                    <a:p>
                      <a:r>
                        <a:rPr lang="en-US" sz="1400" dirty="0"/>
                        <a:t>On Target?</a:t>
                      </a:r>
                      <a:endParaRPr lang="en-US" sz="1100" dirty="0"/>
                    </a:p>
                  </a:txBody>
                  <a:tcPr marL="71411" marR="71411" marT="35706" marB="35706" anchor="ctr">
                    <a:solidFill>
                      <a:schemeClr val="tx1"/>
                    </a:solidFill>
                  </a:tcPr>
                </a:tc>
                <a:tc hMerge="1">
                  <a:txBody>
                    <a:bodyPr/>
                    <a:lstStyle/>
                    <a:p>
                      <a:endParaRPr lang="en-US" sz="2200" dirty="0"/>
                    </a:p>
                  </a:txBody>
                  <a:tcPr marL="112502" marR="112502" marT="56252" marB="56252">
                    <a:solidFill>
                      <a:schemeClr val="tx1"/>
                    </a:solidFill>
                  </a:tcPr>
                </a:tc>
                <a:extLst>
                  <a:ext uri="{0D108BD9-81ED-4DB2-BD59-A6C34878D82A}">
                    <a16:rowId xmlns:a16="http://schemas.microsoft.com/office/drawing/2014/main" val="3502653131"/>
                  </a:ext>
                </a:extLst>
              </a:tr>
              <a:tr h="268748">
                <a:tc gridSpan="3">
                  <a:txBody>
                    <a:bodyPr/>
                    <a:lstStyle/>
                    <a:p>
                      <a:r>
                        <a:rPr lang="en-US" sz="1400" b="1" i="0" dirty="0">
                          <a:latin typeface="Arial" panose="020B0604020202020204" pitchFamily="34" charset="0"/>
                          <a:cs typeface="Arial" panose="020B0604020202020204" pitchFamily="34" charset="0"/>
                        </a:rPr>
                        <a:t>                                                                                                                                                  </a:t>
                      </a:r>
                      <a:r>
                        <a:rPr lang="en-US" sz="1400" b="1" i="0" dirty="0">
                          <a:solidFill>
                            <a:srgbClr val="00B050"/>
                          </a:solidFill>
                          <a:latin typeface="Arial" panose="020B0604020202020204" pitchFamily="34" charset="0"/>
                          <a:cs typeface="Arial" panose="020B0604020202020204" pitchFamily="34" charset="0"/>
                        </a:rPr>
                        <a:t>Yes</a:t>
                      </a:r>
                      <a:r>
                        <a:rPr lang="en-US" sz="1400" b="1" i="0" dirty="0">
                          <a:latin typeface="Arial" panose="020B0604020202020204" pitchFamily="34" charset="0"/>
                          <a:cs typeface="Arial" panose="020B0604020202020204" pitchFamily="34" charset="0"/>
                        </a:rPr>
                        <a:t>                           </a:t>
                      </a:r>
                      <a:r>
                        <a:rPr lang="en-US" sz="1400" b="1" i="0" dirty="0">
                          <a:solidFill>
                            <a:srgbClr val="C00000"/>
                          </a:solidFill>
                          <a:latin typeface="Arial" panose="020B0604020202020204" pitchFamily="34" charset="0"/>
                          <a:cs typeface="Arial" panose="020B0604020202020204" pitchFamily="34" charset="0"/>
                        </a:rPr>
                        <a:t>No</a:t>
                      </a:r>
                    </a:p>
                  </a:txBody>
                  <a:tcPr marL="71411" marR="71411" marT="35706" marB="35706" anchor="ctr">
                    <a:solidFill>
                      <a:schemeClr val="bg1"/>
                    </a:solidFill>
                  </a:tcPr>
                </a:tc>
                <a:tc hMerge="1">
                  <a:txBody>
                    <a:bodyPr/>
                    <a:lstStyle/>
                    <a:p>
                      <a:endParaRPr lang="en-US"/>
                    </a:p>
                  </a:txBody>
                  <a:tcPr/>
                </a:tc>
                <a:tc hMerge="1">
                  <a:txBody>
                    <a:bodyPr/>
                    <a:lstStyle/>
                    <a:p>
                      <a:endParaRPr lang="en-US" sz="2200" dirty="0"/>
                    </a:p>
                  </a:txBody>
                  <a:tcPr marL="112502" marR="112502" marT="56252" marB="56252"/>
                </a:tc>
                <a:extLst>
                  <a:ext uri="{0D108BD9-81ED-4DB2-BD59-A6C34878D82A}">
                    <a16:rowId xmlns:a16="http://schemas.microsoft.com/office/drawing/2014/main" val="2269398319"/>
                  </a:ext>
                </a:extLst>
              </a:tr>
              <a:tr h="303873">
                <a:tc>
                  <a:txBody>
                    <a:bodyPr/>
                    <a:lstStyle/>
                    <a:p>
                      <a:r>
                        <a:rPr lang="en-US" sz="1400" b="0" i="0" dirty="0">
                          <a:solidFill>
                            <a:schemeClr val="accent1"/>
                          </a:solidFill>
                          <a:latin typeface="Arial" panose="020B0604020202020204" pitchFamily="34" charset="0"/>
                          <a:cs typeface="Arial" panose="020B0604020202020204" pitchFamily="34" charset="0"/>
                        </a:rPr>
                        <a:t>Examples metrics: ROI</a:t>
                      </a:r>
                    </a:p>
                  </a:txBody>
                  <a:tcPr marL="71411" marR="71411" marT="35706" marB="35706" anchor="ctr"/>
                </a:tc>
                <a:tc>
                  <a:txBody>
                    <a:bodyPr/>
                    <a:lstStyle/>
                    <a:p>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val="1473827400"/>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Increased Revenue/Profit/AUM per Client</a:t>
                      </a:r>
                    </a:p>
                  </a:txBody>
                  <a:tcPr marL="71411" marR="71411" marT="35706" marB="3570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val="1789986804"/>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Number of new leads</a:t>
                      </a:r>
                    </a:p>
                  </a:txBody>
                  <a:tcPr marL="71411" marR="71411" marT="35706" marB="3570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val="2498044581"/>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Number of qualified leads</a:t>
                      </a:r>
                    </a:p>
                  </a:txBody>
                  <a:tcPr marL="71411" marR="71411" marT="35706" marB="3570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val="76104317"/>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Number of new clients</a:t>
                      </a:r>
                    </a:p>
                  </a:txBody>
                  <a:tcPr marL="71411" marR="71411" marT="35706" marB="3570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val="1051925174"/>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Increased Net New Assets</a:t>
                      </a:r>
                    </a:p>
                  </a:txBody>
                  <a:tcPr marL="71411" marR="71411" marT="35706" marB="3570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val="3692301890"/>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Increased Client Referrals</a:t>
                      </a:r>
                    </a:p>
                  </a:txBody>
                  <a:tcPr marL="71411" marR="71411" marT="35706" marB="3570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val="2072049515"/>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Increased Client Retention Rate</a:t>
                      </a:r>
                    </a:p>
                  </a:txBody>
                  <a:tcPr marL="71411" marR="71411" marT="35706" marB="3570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val="1502884539"/>
                  </a:ext>
                </a:extLst>
              </a:tr>
            </a:tbl>
          </a:graphicData>
        </a:graphic>
      </p:graphicFrame>
      <p:sp>
        <p:nvSpPr>
          <p:cNvPr id="4" name="Text Placeholder 5">
            <a:extLst>
              <a:ext uri="{FF2B5EF4-FFF2-40B4-BE49-F238E27FC236}">
                <a16:creationId xmlns:a16="http://schemas.microsoft.com/office/drawing/2014/main" id="{68CA6F9E-3E90-E744-A498-92B229F74550}"/>
              </a:ext>
            </a:extLst>
          </p:cNvPr>
          <p:cNvSpPr txBox="1">
            <a:spLocks/>
          </p:cNvSpPr>
          <p:nvPr/>
        </p:nvSpPr>
        <p:spPr>
          <a:xfrm>
            <a:off x="1181099" y="1905000"/>
            <a:ext cx="9829799" cy="581698"/>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Tx/>
              <a:buNone/>
              <a:defRPr sz="2400" b="0" i="0" kern="1200">
                <a:solidFill>
                  <a:schemeClr val="accent1"/>
                </a:solidFill>
                <a:latin typeface="Arial" panose="020B0604020202020204" pitchFamily="34" charset="0"/>
                <a:ea typeface="+mn-ea"/>
                <a:cs typeface="+mn-cs"/>
              </a:defRPr>
            </a:lvl1pPr>
            <a:lvl2pPr marL="457200" indent="0" algn="l" defTabSz="914400" rtl="0" eaLnBrk="1" latinLnBrk="0" hangingPunct="1">
              <a:lnSpc>
                <a:spcPct val="90000"/>
              </a:lnSpc>
              <a:spcBef>
                <a:spcPts val="500"/>
              </a:spcBef>
              <a:buFontTx/>
              <a:buNone/>
              <a:defRPr sz="2400" b="0" i="0" kern="1200">
                <a:solidFill>
                  <a:schemeClr val="tx1"/>
                </a:solidFill>
                <a:latin typeface="Helvetica Neue LT Pro 45 Light" panose="020B0403020202020204" pitchFamily="34" charset="77"/>
                <a:ea typeface="+mn-ea"/>
                <a:cs typeface="+mn-cs"/>
              </a:defRPr>
            </a:lvl2pPr>
            <a:lvl3pPr marL="914400" indent="0" algn="l" defTabSz="914400" rtl="0" eaLnBrk="1" latinLnBrk="0" hangingPunct="1">
              <a:lnSpc>
                <a:spcPct val="90000"/>
              </a:lnSpc>
              <a:spcBef>
                <a:spcPts val="500"/>
              </a:spcBef>
              <a:buFontTx/>
              <a:buNone/>
              <a:defRPr sz="2000" b="0" i="0" kern="1200">
                <a:solidFill>
                  <a:schemeClr val="tx1"/>
                </a:solidFill>
                <a:latin typeface="Helvetica Neue LT Pro 45 Light" panose="020B0403020202020204" pitchFamily="34" charset="77"/>
                <a:ea typeface="+mn-ea"/>
                <a:cs typeface="+mn-cs"/>
              </a:defRPr>
            </a:lvl3pPr>
            <a:lvl4pPr marL="1371600" indent="0" algn="l" defTabSz="914400" rtl="0" eaLnBrk="1" latinLnBrk="0" hangingPunct="1">
              <a:lnSpc>
                <a:spcPct val="90000"/>
              </a:lnSpc>
              <a:spcBef>
                <a:spcPts val="500"/>
              </a:spcBef>
              <a:buFontTx/>
              <a:buNone/>
              <a:defRPr sz="1800" b="0" i="0" kern="1200">
                <a:solidFill>
                  <a:schemeClr val="tx1"/>
                </a:solidFill>
                <a:latin typeface="Helvetica Neue LT Pro 45 Light" panose="020B0403020202020204" pitchFamily="34" charset="77"/>
                <a:ea typeface="+mn-ea"/>
                <a:cs typeface="+mn-cs"/>
              </a:defRPr>
            </a:lvl4pPr>
            <a:lvl5pPr marL="1828800" indent="0" algn="l" defTabSz="914400" rtl="0" eaLnBrk="1" latinLnBrk="0" hangingPunct="1">
              <a:lnSpc>
                <a:spcPct val="90000"/>
              </a:lnSpc>
              <a:spcBef>
                <a:spcPts val="500"/>
              </a:spcBef>
              <a:buFontTx/>
              <a:buNone/>
              <a:defRPr sz="1800" b="0" i="0" kern="1200">
                <a:solidFill>
                  <a:schemeClr val="tx1"/>
                </a:solidFill>
                <a:latin typeface="Helvetica Neue LT Pro 45 Light" panose="020B0403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How will you measure whether your actions and initiatives are successful? What key metrics do you need to track to ensure you are achieving your business objectives? How often will you check in on progress? How will you make adjustments if results are not what you anticipated?</a:t>
            </a:r>
          </a:p>
        </p:txBody>
      </p:sp>
      <p:sp>
        <p:nvSpPr>
          <p:cNvPr id="5" name="TextBox 4">
            <a:extLst>
              <a:ext uri="{FF2B5EF4-FFF2-40B4-BE49-F238E27FC236}">
                <a16:creationId xmlns:a16="http://schemas.microsoft.com/office/drawing/2014/main" id="{0107F5A4-51AB-564B-94D0-3354ABA830ED}"/>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2507339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Annual Marketing Calendar</a:t>
            </a:r>
          </a:p>
        </p:txBody>
      </p:sp>
      <p:graphicFrame>
        <p:nvGraphicFramePr>
          <p:cNvPr id="2" name="Table 1">
            <a:extLst>
              <a:ext uri="{FF2B5EF4-FFF2-40B4-BE49-F238E27FC236}">
                <a16:creationId xmlns:a16="http://schemas.microsoft.com/office/drawing/2014/main" id="{9FD334E0-E296-2E42-8261-6B617DA489EF}"/>
              </a:ext>
            </a:extLst>
          </p:cNvPr>
          <p:cNvGraphicFramePr>
            <a:graphicFrameLocks noGrp="1"/>
          </p:cNvGraphicFramePr>
          <p:nvPr>
            <p:extLst>
              <p:ext uri="{D42A27DB-BD31-4B8C-83A1-F6EECF244321}">
                <p14:modId xmlns:p14="http://schemas.microsoft.com/office/powerpoint/2010/main" val="1442605288"/>
              </p:ext>
            </p:extLst>
          </p:nvPr>
        </p:nvGraphicFramePr>
        <p:xfrm>
          <a:off x="1177636" y="1814175"/>
          <a:ext cx="9833264" cy="4160520"/>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3079328">
                  <a:extLst>
                    <a:ext uri="{9D8B030D-6E8A-4147-A177-3AD203B41FA5}">
                      <a16:colId xmlns:a16="http://schemas.microsoft.com/office/drawing/2014/main" val="1685726869"/>
                    </a:ext>
                  </a:extLst>
                </a:gridCol>
                <a:gridCol w="562828">
                  <a:extLst>
                    <a:ext uri="{9D8B030D-6E8A-4147-A177-3AD203B41FA5}">
                      <a16:colId xmlns:a16="http://schemas.microsoft.com/office/drawing/2014/main" val="1809324820"/>
                    </a:ext>
                  </a:extLst>
                </a:gridCol>
                <a:gridCol w="562828">
                  <a:extLst>
                    <a:ext uri="{9D8B030D-6E8A-4147-A177-3AD203B41FA5}">
                      <a16:colId xmlns:a16="http://schemas.microsoft.com/office/drawing/2014/main" val="407385592"/>
                    </a:ext>
                  </a:extLst>
                </a:gridCol>
                <a:gridCol w="562828">
                  <a:extLst>
                    <a:ext uri="{9D8B030D-6E8A-4147-A177-3AD203B41FA5}">
                      <a16:colId xmlns:a16="http://schemas.microsoft.com/office/drawing/2014/main" val="2861546045"/>
                    </a:ext>
                  </a:extLst>
                </a:gridCol>
                <a:gridCol w="562828">
                  <a:extLst>
                    <a:ext uri="{9D8B030D-6E8A-4147-A177-3AD203B41FA5}">
                      <a16:colId xmlns:a16="http://schemas.microsoft.com/office/drawing/2014/main" val="3585573990"/>
                    </a:ext>
                  </a:extLst>
                </a:gridCol>
                <a:gridCol w="562828">
                  <a:extLst>
                    <a:ext uri="{9D8B030D-6E8A-4147-A177-3AD203B41FA5}">
                      <a16:colId xmlns:a16="http://schemas.microsoft.com/office/drawing/2014/main" val="2997418968"/>
                    </a:ext>
                  </a:extLst>
                </a:gridCol>
                <a:gridCol w="562828">
                  <a:extLst>
                    <a:ext uri="{9D8B030D-6E8A-4147-A177-3AD203B41FA5}">
                      <a16:colId xmlns:a16="http://schemas.microsoft.com/office/drawing/2014/main" val="2700654407"/>
                    </a:ext>
                  </a:extLst>
                </a:gridCol>
                <a:gridCol w="562828">
                  <a:extLst>
                    <a:ext uri="{9D8B030D-6E8A-4147-A177-3AD203B41FA5}">
                      <a16:colId xmlns:a16="http://schemas.microsoft.com/office/drawing/2014/main" val="3300893199"/>
                    </a:ext>
                  </a:extLst>
                </a:gridCol>
                <a:gridCol w="562828">
                  <a:extLst>
                    <a:ext uri="{9D8B030D-6E8A-4147-A177-3AD203B41FA5}">
                      <a16:colId xmlns:a16="http://schemas.microsoft.com/office/drawing/2014/main" val="281569774"/>
                    </a:ext>
                  </a:extLst>
                </a:gridCol>
                <a:gridCol w="562828">
                  <a:extLst>
                    <a:ext uri="{9D8B030D-6E8A-4147-A177-3AD203B41FA5}">
                      <a16:colId xmlns:a16="http://schemas.microsoft.com/office/drawing/2014/main" val="167339179"/>
                    </a:ext>
                  </a:extLst>
                </a:gridCol>
                <a:gridCol w="562828">
                  <a:extLst>
                    <a:ext uri="{9D8B030D-6E8A-4147-A177-3AD203B41FA5}">
                      <a16:colId xmlns:a16="http://schemas.microsoft.com/office/drawing/2014/main" val="2761799603"/>
                    </a:ext>
                  </a:extLst>
                </a:gridCol>
                <a:gridCol w="562828">
                  <a:extLst>
                    <a:ext uri="{9D8B030D-6E8A-4147-A177-3AD203B41FA5}">
                      <a16:colId xmlns:a16="http://schemas.microsoft.com/office/drawing/2014/main" val="1513157198"/>
                    </a:ext>
                  </a:extLst>
                </a:gridCol>
                <a:gridCol w="562828">
                  <a:extLst>
                    <a:ext uri="{9D8B030D-6E8A-4147-A177-3AD203B41FA5}">
                      <a16:colId xmlns:a16="http://schemas.microsoft.com/office/drawing/2014/main" val="545665046"/>
                    </a:ext>
                  </a:extLst>
                </a:gridCol>
              </a:tblGrid>
              <a:tr h="258567">
                <a:tc>
                  <a:txBody>
                    <a:bodyPr/>
                    <a:lstStyle/>
                    <a:p>
                      <a:r>
                        <a:rPr lang="en-US" sz="1200" dirty="0"/>
                        <a:t>Delivery</a:t>
                      </a:r>
                    </a:p>
                  </a:txBody>
                  <a:tcPr anchor="ctr">
                    <a:solidFill>
                      <a:schemeClr val="tx1"/>
                    </a:solidFill>
                  </a:tcPr>
                </a:tc>
                <a:tc>
                  <a:txBody>
                    <a:bodyPr/>
                    <a:lstStyle/>
                    <a:p>
                      <a:pPr algn="ctr"/>
                      <a:r>
                        <a:rPr lang="en-US" sz="1200" dirty="0"/>
                        <a:t>Jan</a:t>
                      </a:r>
                    </a:p>
                  </a:txBody>
                  <a:tcPr anchor="ctr">
                    <a:solidFill>
                      <a:schemeClr val="tx1"/>
                    </a:solidFill>
                  </a:tcPr>
                </a:tc>
                <a:tc>
                  <a:txBody>
                    <a:bodyPr/>
                    <a:lstStyle/>
                    <a:p>
                      <a:pPr algn="ctr"/>
                      <a:r>
                        <a:rPr lang="en-US" sz="1200" dirty="0"/>
                        <a:t>Feb</a:t>
                      </a:r>
                    </a:p>
                  </a:txBody>
                  <a:tcPr anchor="ctr">
                    <a:solidFill>
                      <a:schemeClr val="tx1"/>
                    </a:solidFill>
                  </a:tcPr>
                </a:tc>
                <a:tc>
                  <a:txBody>
                    <a:bodyPr/>
                    <a:lstStyle/>
                    <a:p>
                      <a:pPr algn="ctr"/>
                      <a:r>
                        <a:rPr lang="en-US" sz="1200" dirty="0"/>
                        <a:t>Mar</a:t>
                      </a:r>
                    </a:p>
                  </a:txBody>
                  <a:tcPr anchor="ctr">
                    <a:solidFill>
                      <a:schemeClr val="tx1"/>
                    </a:solidFill>
                  </a:tcPr>
                </a:tc>
                <a:tc>
                  <a:txBody>
                    <a:bodyPr/>
                    <a:lstStyle/>
                    <a:p>
                      <a:pPr algn="ctr"/>
                      <a:r>
                        <a:rPr lang="en-US" sz="1200" dirty="0"/>
                        <a:t>Apr</a:t>
                      </a:r>
                    </a:p>
                  </a:txBody>
                  <a:tcPr anchor="ctr">
                    <a:solidFill>
                      <a:schemeClr val="tx1"/>
                    </a:solidFill>
                  </a:tcPr>
                </a:tc>
                <a:tc>
                  <a:txBody>
                    <a:bodyPr/>
                    <a:lstStyle/>
                    <a:p>
                      <a:pPr algn="ctr"/>
                      <a:r>
                        <a:rPr lang="en-US" sz="1200" dirty="0"/>
                        <a:t>May</a:t>
                      </a:r>
                    </a:p>
                  </a:txBody>
                  <a:tcPr anchor="ctr">
                    <a:solidFill>
                      <a:schemeClr val="tx1"/>
                    </a:solidFill>
                  </a:tcPr>
                </a:tc>
                <a:tc>
                  <a:txBody>
                    <a:bodyPr/>
                    <a:lstStyle/>
                    <a:p>
                      <a:pPr algn="ctr"/>
                      <a:r>
                        <a:rPr lang="en-US" sz="1200" dirty="0"/>
                        <a:t>Jun</a:t>
                      </a:r>
                    </a:p>
                  </a:txBody>
                  <a:tcPr anchor="ctr">
                    <a:solidFill>
                      <a:schemeClr val="tx1"/>
                    </a:solidFill>
                  </a:tcPr>
                </a:tc>
                <a:tc>
                  <a:txBody>
                    <a:bodyPr/>
                    <a:lstStyle/>
                    <a:p>
                      <a:pPr algn="ctr"/>
                      <a:r>
                        <a:rPr lang="en-US" sz="1200" dirty="0"/>
                        <a:t>Jul</a:t>
                      </a:r>
                    </a:p>
                  </a:txBody>
                  <a:tcPr anchor="ctr">
                    <a:solidFill>
                      <a:schemeClr val="tx1"/>
                    </a:solidFill>
                  </a:tcPr>
                </a:tc>
                <a:tc>
                  <a:txBody>
                    <a:bodyPr/>
                    <a:lstStyle/>
                    <a:p>
                      <a:pPr algn="ctr"/>
                      <a:r>
                        <a:rPr lang="en-US" sz="1200" dirty="0"/>
                        <a:t>Aug</a:t>
                      </a:r>
                    </a:p>
                  </a:txBody>
                  <a:tcPr anchor="ctr">
                    <a:solidFill>
                      <a:schemeClr val="tx1"/>
                    </a:solidFill>
                  </a:tcPr>
                </a:tc>
                <a:tc>
                  <a:txBody>
                    <a:bodyPr/>
                    <a:lstStyle/>
                    <a:p>
                      <a:pPr algn="ctr"/>
                      <a:r>
                        <a:rPr lang="en-US" sz="1200" dirty="0"/>
                        <a:t>Sep</a:t>
                      </a:r>
                    </a:p>
                  </a:txBody>
                  <a:tcPr anchor="ctr">
                    <a:solidFill>
                      <a:schemeClr val="tx1"/>
                    </a:solidFill>
                  </a:tcPr>
                </a:tc>
                <a:tc>
                  <a:txBody>
                    <a:bodyPr/>
                    <a:lstStyle/>
                    <a:p>
                      <a:pPr algn="ctr"/>
                      <a:r>
                        <a:rPr lang="en-US" sz="1200" dirty="0"/>
                        <a:t>Oct</a:t>
                      </a:r>
                    </a:p>
                  </a:txBody>
                  <a:tcPr anchor="ctr">
                    <a:solidFill>
                      <a:schemeClr val="tx1"/>
                    </a:solidFill>
                  </a:tcPr>
                </a:tc>
                <a:tc>
                  <a:txBody>
                    <a:bodyPr/>
                    <a:lstStyle/>
                    <a:p>
                      <a:pPr algn="ctr"/>
                      <a:r>
                        <a:rPr lang="en-US" sz="1200" dirty="0"/>
                        <a:t>Nov</a:t>
                      </a:r>
                    </a:p>
                  </a:txBody>
                  <a:tcPr anchor="ctr">
                    <a:solidFill>
                      <a:schemeClr val="tx1"/>
                    </a:solidFill>
                  </a:tcPr>
                </a:tc>
                <a:tc>
                  <a:txBody>
                    <a:bodyPr/>
                    <a:lstStyle/>
                    <a:p>
                      <a:pPr algn="ctr"/>
                      <a:r>
                        <a:rPr lang="en-US" sz="1200" dirty="0"/>
                        <a:t>Dec</a:t>
                      </a:r>
                    </a:p>
                  </a:txBody>
                  <a:tcPr anchor="ctr">
                    <a:solidFill>
                      <a:schemeClr val="tx1"/>
                    </a:solidFill>
                  </a:tcPr>
                </a:tc>
                <a:extLst>
                  <a:ext uri="{0D108BD9-81ED-4DB2-BD59-A6C34878D82A}">
                    <a16:rowId xmlns:a16="http://schemas.microsoft.com/office/drawing/2014/main" val="645229238"/>
                  </a:ext>
                </a:extLst>
              </a:tr>
              <a:tr h="244203">
                <a:tc gridSpan="13">
                  <a:txBody>
                    <a:bodyPr/>
                    <a:lstStyle/>
                    <a:p>
                      <a:r>
                        <a:rPr lang="en-US" sz="1100" b="1" i="0" dirty="0">
                          <a:solidFill>
                            <a:schemeClr val="tx2"/>
                          </a:solidFill>
                          <a:latin typeface="Arial" panose="020B0604020202020204" pitchFamily="34" charset="0"/>
                          <a:cs typeface="Arial" panose="020B0604020202020204" pitchFamily="34" charset="0"/>
                        </a:rPr>
                        <a:t>Initiative 1</a:t>
                      </a:r>
                    </a:p>
                  </a:txBody>
                  <a:tcPr anchor="ctr">
                    <a:solidFill>
                      <a:schemeClr val="bg1"/>
                    </a:solidFill>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extLst>
                  <a:ext uri="{0D108BD9-81ED-4DB2-BD59-A6C34878D82A}">
                    <a16:rowId xmlns:a16="http://schemas.microsoft.com/office/drawing/2014/main" val="882774575"/>
                  </a:ext>
                </a:extLst>
              </a:tr>
              <a:tr h="244203">
                <a:tc>
                  <a:txBody>
                    <a:bodyPr/>
                    <a:lstStyle/>
                    <a:p>
                      <a:r>
                        <a:rPr lang="en-US" sz="1100" dirty="0">
                          <a:solidFill>
                            <a:schemeClr val="accent1"/>
                          </a:solidFill>
                        </a:rPr>
                        <a:t>Action 1</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extLst>
                  <a:ext uri="{0D108BD9-81ED-4DB2-BD59-A6C34878D82A}">
                    <a16:rowId xmlns:a16="http://schemas.microsoft.com/office/drawing/2014/main" val="529724729"/>
                  </a:ext>
                </a:extLst>
              </a:tr>
              <a:tr h="244203">
                <a:tc>
                  <a:txBody>
                    <a:bodyPr/>
                    <a:lstStyle/>
                    <a:p>
                      <a:r>
                        <a:rPr lang="en-US" sz="1100" dirty="0">
                          <a:solidFill>
                            <a:schemeClr val="accent1"/>
                          </a:solidFill>
                        </a:rPr>
                        <a:t>Action 2</a:t>
                      </a: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extLst>
                  <a:ext uri="{0D108BD9-81ED-4DB2-BD59-A6C34878D82A}">
                    <a16:rowId xmlns:a16="http://schemas.microsoft.com/office/drawing/2014/main" val="1201315048"/>
                  </a:ext>
                </a:extLst>
              </a:tr>
              <a:tr h="244203">
                <a:tc>
                  <a:txBody>
                    <a:bodyPr/>
                    <a:lstStyle/>
                    <a:p>
                      <a:r>
                        <a:rPr lang="en-US" sz="1100" dirty="0">
                          <a:solidFill>
                            <a:schemeClr val="accent1"/>
                          </a:solidFill>
                        </a:rPr>
                        <a:t>Action 3</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val="1938486224"/>
                  </a:ext>
                </a:extLst>
              </a:tr>
              <a:tr h="24420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dirty="0">
                          <a:solidFill>
                            <a:schemeClr val="tx2"/>
                          </a:solidFill>
                          <a:latin typeface="Arial" panose="020B0604020202020204" pitchFamily="34" charset="0"/>
                          <a:cs typeface="Arial" panose="020B0604020202020204" pitchFamily="34" charset="0"/>
                        </a:rPr>
                        <a:t>Initiative 2</a:t>
                      </a:r>
                    </a:p>
                  </a:txBody>
                  <a:tcPr anchor="ctr">
                    <a:solidFill>
                      <a:schemeClr val="bg1"/>
                    </a:solidFill>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extLst>
                  <a:ext uri="{0D108BD9-81ED-4DB2-BD59-A6C34878D82A}">
                    <a16:rowId xmlns:a16="http://schemas.microsoft.com/office/drawing/2014/main" val="93841646"/>
                  </a:ext>
                </a:extLst>
              </a:tr>
              <a:tr h="244203">
                <a:tc>
                  <a:txBody>
                    <a:bodyPr/>
                    <a:lstStyle/>
                    <a:p>
                      <a:r>
                        <a:rPr lang="en-US" sz="1100" dirty="0">
                          <a:solidFill>
                            <a:schemeClr val="accent1"/>
                          </a:solidFill>
                        </a:rPr>
                        <a:t>Action 1</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extLst>
                  <a:ext uri="{0D108BD9-81ED-4DB2-BD59-A6C34878D82A}">
                    <a16:rowId xmlns:a16="http://schemas.microsoft.com/office/drawing/2014/main" val="1172362662"/>
                  </a:ext>
                </a:extLst>
              </a:tr>
              <a:tr h="244203">
                <a:tc>
                  <a:txBody>
                    <a:bodyPr/>
                    <a:lstStyle/>
                    <a:p>
                      <a:r>
                        <a:rPr lang="en-US" sz="1100" dirty="0">
                          <a:solidFill>
                            <a:schemeClr val="accent1"/>
                          </a:solidFill>
                        </a:rPr>
                        <a:t>Action 2</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val="793726270"/>
                  </a:ext>
                </a:extLst>
              </a:tr>
              <a:tr h="244203">
                <a:tc>
                  <a:txBody>
                    <a:bodyPr/>
                    <a:lstStyle/>
                    <a:p>
                      <a:r>
                        <a:rPr lang="en-US" sz="1100" dirty="0">
                          <a:solidFill>
                            <a:schemeClr val="accent1"/>
                          </a:solidFill>
                        </a:rPr>
                        <a:t>Action 3</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val="3181839120"/>
                  </a:ext>
                </a:extLst>
              </a:tr>
              <a:tr h="24420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dirty="0">
                          <a:solidFill>
                            <a:schemeClr val="tx2"/>
                          </a:solidFill>
                          <a:latin typeface="Arial" panose="020B0604020202020204" pitchFamily="34" charset="0"/>
                          <a:cs typeface="Arial" panose="020B0604020202020204" pitchFamily="34" charset="0"/>
                        </a:rPr>
                        <a:t>Initiative 3</a:t>
                      </a:r>
                    </a:p>
                  </a:txBody>
                  <a:tcPr anchor="ctr">
                    <a:solidFill>
                      <a:schemeClr val="bg1"/>
                    </a:solidFill>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extLst>
                  <a:ext uri="{0D108BD9-81ED-4DB2-BD59-A6C34878D82A}">
                    <a16:rowId xmlns:a16="http://schemas.microsoft.com/office/drawing/2014/main" val="850840594"/>
                  </a:ext>
                </a:extLst>
              </a:tr>
              <a:tr h="244203">
                <a:tc>
                  <a:txBody>
                    <a:bodyPr/>
                    <a:lstStyle/>
                    <a:p>
                      <a:r>
                        <a:rPr lang="en-US" sz="1100" dirty="0">
                          <a:solidFill>
                            <a:schemeClr val="accent1"/>
                          </a:solidFill>
                        </a:rPr>
                        <a:t>Action 1</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extLst>
                  <a:ext uri="{0D108BD9-81ED-4DB2-BD59-A6C34878D82A}">
                    <a16:rowId xmlns:a16="http://schemas.microsoft.com/office/drawing/2014/main" val="102988238"/>
                  </a:ext>
                </a:extLst>
              </a:tr>
              <a:tr h="244203">
                <a:tc>
                  <a:txBody>
                    <a:bodyPr/>
                    <a:lstStyle/>
                    <a:p>
                      <a:r>
                        <a:rPr lang="en-US" sz="1100" dirty="0">
                          <a:solidFill>
                            <a:schemeClr val="accent1"/>
                          </a:solidFill>
                        </a:rPr>
                        <a:t>Action 2</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val="4258953244"/>
                  </a:ext>
                </a:extLst>
              </a:tr>
              <a:tr h="244203">
                <a:tc>
                  <a:txBody>
                    <a:bodyPr/>
                    <a:lstStyle/>
                    <a:p>
                      <a:r>
                        <a:rPr lang="en-US" sz="1100" dirty="0">
                          <a:solidFill>
                            <a:schemeClr val="accent1"/>
                          </a:solidFill>
                        </a:rPr>
                        <a:t>Action 3</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val="1008744588"/>
                  </a:ext>
                </a:extLst>
              </a:tr>
              <a:tr h="24420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dirty="0">
                          <a:solidFill>
                            <a:schemeClr val="tx2"/>
                          </a:solidFill>
                          <a:latin typeface="Arial" panose="020B0604020202020204" pitchFamily="34" charset="0"/>
                          <a:cs typeface="Arial" panose="020B0604020202020204" pitchFamily="34" charset="0"/>
                        </a:rPr>
                        <a:t>Initiative 4</a:t>
                      </a:r>
                    </a:p>
                  </a:txBody>
                  <a:tcPr anchor="ctr">
                    <a:solidFill>
                      <a:schemeClr val="bg1"/>
                    </a:solidFill>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extLst>
                  <a:ext uri="{0D108BD9-81ED-4DB2-BD59-A6C34878D82A}">
                    <a16:rowId xmlns:a16="http://schemas.microsoft.com/office/drawing/2014/main" val="3827620626"/>
                  </a:ext>
                </a:extLst>
              </a:tr>
              <a:tr h="244203">
                <a:tc>
                  <a:txBody>
                    <a:bodyPr/>
                    <a:lstStyle/>
                    <a:p>
                      <a:r>
                        <a:rPr lang="en-US" sz="1100" dirty="0">
                          <a:solidFill>
                            <a:schemeClr val="accent1"/>
                          </a:solidFill>
                        </a:rPr>
                        <a:t>Action 1</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val="529452173"/>
                  </a:ext>
                </a:extLst>
              </a:tr>
              <a:tr h="244203">
                <a:tc>
                  <a:txBody>
                    <a:bodyPr/>
                    <a:lstStyle/>
                    <a:p>
                      <a:r>
                        <a:rPr lang="en-US" sz="1100" dirty="0">
                          <a:solidFill>
                            <a:schemeClr val="accent1"/>
                          </a:solidFill>
                        </a:rPr>
                        <a:t>Action 2</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val="1605582301"/>
                  </a:ext>
                </a:extLst>
              </a:tr>
            </a:tbl>
          </a:graphicData>
        </a:graphic>
      </p:graphicFrame>
      <p:sp>
        <p:nvSpPr>
          <p:cNvPr id="4" name="TextBox 3">
            <a:extLst>
              <a:ext uri="{FF2B5EF4-FFF2-40B4-BE49-F238E27FC236}">
                <a16:creationId xmlns:a16="http://schemas.microsoft.com/office/drawing/2014/main" id="{3F153419-0671-2843-A0BE-0147E8EC6677}"/>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309881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496071-3AA7-A24E-B474-CD13DCBDC897}"/>
              </a:ext>
            </a:extLst>
          </p:cNvPr>
          <p:cNvSpPr>
            <a:spLocks noGrp="1"/>
          </p:cNvSpPr>
          <p:nvPr>
            <p:ph type="body" sz="quarter" idx="12"/>
          </p:nvPr>
        </p:nvSpPr>
        <p:spPr/>
        <p:txBody>
          <a:bodyPr/>
          <a:lstStyle/>
          <a:p>
            <a:r>
              <a:rPr lang="en-US" b="1" dirty="0"/>
              <a:t>Marketing</a:t>
            </a:r>
          </a:p>
          <a:p>
            <a:r>
              <a:rPr lang="en-US" b="1" dirty="0"/>
              <a:t>Plan</a:t>
            </a:r>
          </a:p>
        </p:txBody>
      </p:sp>
      <p:sp>
        <p:nvSpPr>
          <p:cNvPr id="4" name="Text Placeholder 3">
            <a:extLst>
              <a:ext uri="{FF2B5EF4-FFF2-40B4-BE49-F238E27FC236}">
                <a16:creationId xmlns:a16="http://schemas.microsoft.com/office/drawing/2014/main" id="{0C232F1B-0CFB-324B-9C1B-F55E22310414}"/>
              </a:ext>
            </a:extLst>
          </p:cNvPr>
          <p:cNvSpPr>
            <a:spLocks noGrp="1"/>
          </p:cNvSpPr>
          <p:nvPr>
            <p:ph type="body" sz="quarter" idx="13"/>
          </p:nvPr>
        </p:nvSpPr>
        <p:spPr/>
        <p:txBody>
          <a:bodyPr/>
          <a:lstStyle/>
          <a:p>
            <a:endParaRPr lang="en-US" dirty="0"/>
          </a:p>
        </p:txBody>
      </p:sp>
      <p:sp>
        <p:nvSpPr>
          <p:cNvPr id="5" name="Picture Placeholder 4">
            <a:extLst>
              <a:ext uri="{FF2B5EF4-FFF2-40B4-BE49-F238E27FC236}">
                <a16:creationId xmlns:a16="http://schemas.microsoft.com/office/drawing/2014/main" id="{BBD2E9C9-42E5-7844-B498-3D8F330DEDCE}"/>
              </a:ext>
            </a:extLst>
          </p:cNvPr>
          <p:cNvSpPr>
            <a:spLocks noGrp="1"/>
          </p:cNvSpPr>
          <p:nvPr>
            <p:ph type="pic" sz="quarter" idx="4294967295"/>
          </p:nvPr>
        </p:nvSpPr>
        <p:spPr>
          <a:xfrm>
            <a:off x="1191733" y="4515300"/>
            <a:ext cx="2577800" cy="1275906"/>
          </a:xfrm>
          <a:prstGeom prst="rect">
            <a:avLst/>
          </a:prstGeom>
        </p:spPr>
      </p:sp>
    </p:spTree>
    <p:extLst>
      <p:ext uri="{BB962C8B-B14F-4D97-AF65-F5344CB8AC3E}">
        <p14:creationId xmlns:p14="http://schemas.microsoft.com/office/powerpoint/2010/main" val="43607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A932D9E-D6CA-E34E-B400-F481CED1203B}"/>
              </a:ext>
            </a:extLst>
          </p:cNvPr>
          <p:cNvSpPr/>
          <p:nvPr/>
        </p:nvSpPr>
        <p:spPr>
          <a:xfrm>
            <a:off x="1181100" y="1841500"/>
            <a:ext cx="9829798" cy="4102100"/>
          </a:xfrm>
          <a:prstGeom prst="rect">
            <a:avLst/>
          </a:prstGeom>
          <a:solidFill>
            <a:schemeClr val="bg1"/>
          </a:solidFill>
          <a:ln>
            <a:noFill/>
          </a:ln>
          <a:effectLst>
            <a:outerShdw blurRad="254000" algn="ctr"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1  Firm Background</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099" y="1841500"/>
            <a:ext cx="9829799" cy="4102100"/>
          </a:xfrm>
        </p:spPr>
        <p:txBody>
          <a:bodyPr lIns="182880" tIns="182880" rIns="182880" bIns="182880"/>
          <a:lstStyle/>
          <a:p>
            <a:r>
              <a:rPr lang="en-US" sz="2000" dirty="0"/>
              <a:t>Answer the question, “What is my firm’s reason for existing?”</a:t>
            </a:r>
          </a:p>
          <a:p>
            <a:endParaRPr lang="en-US" dirty="0"/>
          </a:p>
        </p:txBody>
      </p:sp>
      <p:sp>
        <p:nvSpPr>
          <p:cNvPr id="5" name="TextBox 4">
            <a:extLst>
              <a:ext uri="{FF2B5EF4-FFF2-40B4-BE49-F238E27FC236}">
                <a16:creationId xmlns:a16="http://schemas.microsoft.com/office/drawing/2014/main" id="{BE26AF96-9A58-C040-AE11-D82619A655D0}"/>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220063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2  Target Market</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099" y="1905000"/>
            <a:ext cx="9829799" cy="646331"/>
          </a:xfrm>
        </p:spPr>
        <p:txBody>
          <a:bodyPr/>
          <a:lstStyle/>
          <a:p>
            <a:pPr>
              <a:lnSpc>
                <a:spcPct val="100000"/>
              </a:lnSpc>
            </a:pPr>
            <a:r>
              <a:rPr lang="en-US" sz="1400" dirty="0"/>
              <a:t>What is your target market? Who is your ideal client? If you don’t know your audience, how can you craft effective messages, tactics and activities? Message and medium are defined by audience; the more specific you can define your market niche and ideal client, the more effective your marketing tactics will be and the greater your ROI.</a:t>
            </a:r>
          </a:p>
        </p:txBody>
      </p:sp>
      <p:graphicFrame>
        <p:nvGraphicFramePr>
          <p:cNvPr id="2" name="Table 1">
            <a:extLst>
              <a:ext uri="{FF2B5EF4-FFF2-40B4-BE49-F238E27FC236}">
                <a16:creationId xmlns:a16="http://schemas.microsoft.com/office/drawing/2014/main" id="{910853F0-6DB3-944C-9B2D-F8C544B839DE}"/>
              </a:ext>
            </a:extLst>
          </p:cNvPr>
          <p:cNvGraphicFramePr>
            <a:graphicFrameLocks noGrp="1"/>
          </p:cNvGraphicFramePr>
          <p:nvPr>
            <p:extLst>
              <p:ext uri="{D42A27DB-BD31-4B8C-83A1-F6EECF244321}">
                <p14:modId xmlns:p14="http://schemas.microsoft.com/office/powerpoint/2010/main" val="2874937493"/>
              </p:ext>
            </p:extLst>
          </p:nvPr>
        </p:nvGraphicFramePr>
        <p:xfrm>
          <a:off x="1181099" y="2858667"/>
          <a:ext cx="8406246" cy="3613770"/>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8406246">
                  <a:extLst>
                    <a:ext uri="{9D8B030D-6E8A-4147-A177-3AD203B41FA5}">
                      <a16:colId xmlns:a16="http://schemas.microsoft.com/office/drawing/2014/main" val="2040089548"/>
                    </a:ext>
                  </a:extLst>
                </a:gridCol>
              </a:tblGrid>
              <a:tr h="401530">
                <a:tc>
                  <a:txBody>
                    <a:bodyPr/>
                    <a:lstStyle/>
                    <a:p>
                      <a:r>
                        <a:rPr lang="en-US" dirty="0"/>
                        <a:t>Ideal Client</a:t>
                      </a:r>
                    </a:p>
                  </a:txBody>
                  <a:tcPr anchor="ctr">
                    <a:solidFill>
                      <a:schemeClr val="tx1"/>
                    </a:solidFill>
                  </a:tcPr>
                </a:tc>
                <a:extLst>
                  <a:ext uri="{0D108BD9-81ED-4DB2-BD59-A6C34878D82A}">
                    <a16:rowId xmlns:a16="http://schemas.microsoft.com/office/drawing/2014/main" val="3256363637"/>
                  </a:ext>
                </a:extLst>
              </a:tr>
              <a:tr h="401530">
                <a:tc>
                  <a:txBody>
                    <a:bodyPr/>
                    <a:lstStyle/>
                    <a:p>
                      <a:r>
                        <a:rPr lang="en-US" sz="1200" dirty="0">
                          <a:solidFill>
                            <a:schemeClr val="accent1"/>
                          </a:solidFill>
                        </a:rPr>
                        <a:t>Age, gender, life stage: </a:t>
                      </a:r>
                    </a:p>
                  </a:txBody>
                  <a:tcPr anchor="ctr">
                    <a:solidFill>
                      <a:schemeClr val="bg1"/>
                    </a:solidFill>
                  </a:tcPr>
                </a:tc>
                <a:extLst>
                  <a:ext uri="{0D108BD9-81ED-4DB2-BD59-A6C34878D82A}">
                    <a16:rowId xmlns:a16="http://schemas.microsoft.com/office/drawing/2014/main" val="2478023293"/>
                  </a:ext>
                </a:extLst>
              </a:tr>
              <a:tr h="401530">
                <a:tc>
                  <a:txBody>
                    <a:bodyPr/>
                    <a:lstStyle/>
                    <a:p>
                      <a:r>
                        <a:rPr lang="en-US" sz="1200" dirty="0">
                          <a:solidFill>
                            <a:schemeClr val="accent1"/>
                          </a:solidFill>
                        </a:rPr>
                        <a:t>Job title/role: </a:t>
                      </a:r>
                    </a:p>
                  </a:txBody>
                  <a:tcPr anchor="ctr"/>
                </a:tc>
                <a:extLst>
                  <a:ext uri="{0D108BD9-81ED-4DB2-BD59-A6C34878D82A}">
                    <a16:rowId xmlns:a16="http://schemas.microsoft.com/office/drawing/2014/main" val="4173371822"/>
                  </a:ext>
                </a:extLst>
              </a:tr>
              <a:tr h="401530">
                <a:tc>
                  <a:txBody>
                    <a:bodyPr/>
                    <a:lstStyle/>
                    <a:p>
                      <a:r>
                        <a:rPr lang="en-US" sz="1200" dirty="0">
                          <a:solidFill>
                            <a:schemeClr val="accent1"/>
                          </a:solidFill>
                        </a:rPr>
                        <a:t>Profession or industry: </a:t>
                      </a:r>
                    </a:p>
                  </a:txBody>
                  <a:tcPr anchor="ctr">
                    <a:solidFill>
                      <a:schemeClr val="bg1"/>
                    </a:solidFill>
                  </a:tcPr>
                </a:tc>
                <a:extLst>
                  <a:ext uri="{0D108BD9-81ED-4DB2-BD59-A6C34878D82A}">
                    <a16:rowId xmlns:a16="http://schemas.microsoft.com/office/drawing/2014/main" val="396319695"/>
                  </a:ext>
                </a:extLst>
              </a:tr>
              <a:tr h="401530">
                <a:tc>
                  <a:txBody>
                    <a:bodyPr/>
                    <a:lstStyle/>
                    <a:p>
                      <a:r>
                        <a:rPr lang="en-US" sz="1200" dirty="0">
                          <a:solidFill>
                            <a:schemeClr val="accent1"/>
                          </a:solidFill>
                        </a:rPr>
                        <a:t>Net Worth, Investable Assets or Income: </a:t>
                      </a:r>
                    </a:p>
                  </a:txBody>
                  <a:tcPr anchor="ctr"/>
                </a:tc>
                <a:extLst>
                  <a:ext uri="{0D108BD9-81ED-4DB2-BD59-A6C34878D82A}">
                    <a16:rowId xmlns:a16="http://schemas.microsoft.com/office/drawing/2014/main" val="3938262251"/>
                  </a:ext>
                </a:extLst>
              </a:tr>
              <a:tr h="401530">
                <a:tc>
                  <a:txBody>
                    <a:bodyPr/>
                    <a:lstStyle/>
                    <a:p>
                      <a:r>
                        <a:rPr lang="en-US" sz="1200" dirty="0">
                          <a:solidFill>
                            <a:schemeClr val="accent1"/>
                          </a:solidFill>
                        </a:rPr>
                        <a:t>Core values: </a:t>
                      </a:r>
                    </a:p>
                  </a:txBody>
                  <a:tcPr anchor="ctr">
                    <a:solidFill>
                      <a:schemeClr val="bg1"/>
                    </a:solidFill>
                  </a:tcPr>
                </a:tc>
                <a:extLst>
                  <a:ext uri="{0D108BD9-81ED-4DB2-BD59-A6C34878D82A}">
                    <a16:rowId xmlns:a16="http://schemas.microsoft.com/office/drawing/2014/main" val="4063188233"/>
                  </a:ext>
                </a:extLst>
              </a:tr>
              <a:tr h="401530">
                <a:tc>
                  <a:txBody>
                    <a:bodyPr/>
                    <a:lstStyle/>
                    <a:p>
                      <a:r>
                        <a:rPr lang="en-US" sz="1200" dirty="0">
                          <a:solidFill>
                            <a:schemeClr val="accent1"/>
                          </a:solidFill>
                        </a:rPr>
                        <a:t>Passions/Hobbies: </a:t>
                      </a:r>
                    </a:p>
                  </a:txBody>
                  <a:tcPr anchor="ctr"/>
                </a:tc>
                <a:extLst>
                  <a:ext uri="{0D108BD9-81ED-4DB2-BD59-A6C34878D82A}">
                    <a16:rowId xmlns:a16="http://schemas.microsoft.com/office/drawing/2014/main" val="862200094"/>
                  </a:ext>
                </a:extLst>
              </a:tr>
              <a:tr h="401530">
                <a:tc>
                  <a:txBody>
                    <a:bodyPr/>
                    <a:lstStyle/>
                    <a:p>
                      <a:r>
                        <a:rPr lang="en-US" sz="1200" dirty="0">
                          <a:solidFill>
                            <a:schemeClr val="accent1"/>
                          </a:solidFill>
                        </a:rPr>
                        <a:t>Organizations or groups: </a:t>
                      </a:r>
                    </a:p>
                  </a:txBody>
                  <a:tcPr anchor="ctr">
                    <a:solidFill>
                      <a:schemeClr val="bg1"/>
                    </a:solidFill>
                  </a:tcPr>
                </a:tc>
                <a:extLst>
                  <a:ext uri="{0D108BD9-81ED-4DB2-BD59-A6C34878D82A}">
                    <a16:rowId xmlns:a16="http://schemas.microsoft.com/office/drawing/2014/main" val="1792891695"/>
                  </a:ext>
                </a:extLst>
              </a:tr>
              <a:tr h="401530">
                <a:tc>
                  <a:txBody>
                    <a:bodyPr/>
                    <a:lstStyle/>
                    <a:p>
                      <a:r>
                        <a:rPr lang="en-US" sz="1200" dirty="0">
                          <a:solidFill>
                            <a:schemeClr val="accent1"/>
                          </a:solidFill>
                        </a:rPr>
                        <a:t>Primary concern about wealth</a:t>
                      </a:r>
                    </a:p>
                  </a:txBody>
                  <a:tcPr anchor="ctr"/>
                </a:tc>
                <a:extLst>
                  <a:ext uri="{0D108BD9-81ED-4DB2-BD59-A6C34878D82A}">
                    <a16:rowId xmlns:a16="http://schemas.microsoft.com/office/drawing/2014/main" val="3984922365"/>
                  </a:ext>
                </a:extLst>
              </a:tr>
            </a:tbl>
          </a:graphicData>
        </a:graphic>
      </p:graphicFrame>
    </p:spTree>
    <p:extLst>
      <p:ext uri="{BB962C8B-B14F-4D97-AF65-F5344CB8AC3E}">
        <p14:creationId xmlns:p14="http://schemas.microsoft.com/office/powerpoint/2010/main" val="3136470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2  Target Market</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099" y="1905000"/>
            <a:ext cx="9829799" cy="1077218"/>
          </a:xfrm>
        </p:spPr>
        <p:txBody>
          <a:bodyPr/>
          <a:lstStyle/>
          <a:p>
            <a:pPr>
              <a:lnSpc>
                <a:spcPct val="100000"/>
              </a:lnSpc>
            </a:pPr>
            <a:r>
              <a:rPr lang="en-US" sz="1400" dirty="0"/>
              <a:t>Using what you defined as your ideal client, build a 2-3 sentence description of your firm’s market niche. Defining your niche is important to refine your brand; if you are trying to market to everyone, you probably aren’t resonating with anyone. Use your ideal client profile and market niche description as a touchstone when making decisions about marketing tactics: does the tactic address your ideal client or market niche? Are they likely to encounter your marketing piece or activity in their daily activities? If not, then go back to the drawing board until you hit upon tactics and activities that do.</a:t>
            </a:r>
          </a:p>
        </p:txBody>
      </p:sp>
      <p:graphicFrame>
        <p:nvGraphicFramePr>
          <p:cNvPr id="2" name="Table 1">
            <a:extLst>
              <a:ext uri="{FF2B5EF4-FFF2-40B4-BE49-F238E27FC236}">
                <a16:creationId xmlns:a16="http://schemas.microsoft.com/office/drawing/2014/main" id="{910853F0-6DB3-944C-9B2D-F8C544B839DE}"/>
              </a:ext>
            </a:extLst>
          </p:cNvPr>
          <p:cNvGraphicFramePr>
            <a:graphicFrameLocks noGrp="1"/>
          </p:cNvGraphicFramePr>
          <p:nvPr>
            <p:extLst>
              <p:ext uri="{D42A27DB-BD31-4B8C-83A1-F6EECF244321}">
                <p14:modId xmlns:p14="http://schemas.microsoft.com/office/powerpoint/2010/main" val="2516000199"/>
              </p:ext>
            </p:extLst>
          </p:nvPr>
        </p:nvGraphicFramePr>
        <p:xfrm>
          <a:off x="1181098" y="3289554"/>
          <a:ext cx="9829799" cy="2473937"/>
        </p:xfrm>
        <a:graphic>
          <a:graphicData uri="http://schemas.openxmlformats.org/drawingml/2006/table">
            <a:tbl>
              <a:tblPr firstRow="1" bandRow="1">
                <a:effectLst>
                  <a:outerShdw blurRad="254000" algn="ctr" rotWithShape="0">
                    <a:schemeClr val="accent1">
                      <a:alpha val="40000"/>
                    </a:schemeClr>
                  </a:outerShdw>
                </a:effectLst>
                <a:tableStyleId>{5C22544A-7EE6-4342-B048-85BDC9FD1C3A}</a:tableStyleId>
              </a:tblPr>
              <a:tblGrid>
                <a:gridCol w="9829799">
                  <a:extLst>
                    <a:ext uri="{9D8B030D-6E8A-4147-A177-3AD203B41FA5}">
                      <a16:colId xmlns:a16="http://schemas.microsoft.com/office/drawing/2014/main" val="2040089548"/>
                    </a:ext>
                  </a:extLst>
                </a:gridCol>
              </a:tblGrid>
              <a:tr h="400117">
                <a:tc>
                  <a:txBody>
                    <a:bodyPr/>
                    <a:lstStyle/>
                    <a:p>
                      <a:r>
                        <a:rPr lang="en-US" dirty="0"/>
                        <a:t>Market Niche Profile</a:t>
                      </a:r>
                    </a:p>
                  </a:txBody>
                  <a:tcPr anchor="ctr">
                    <a:solidFill>
                      <a:schemeClr val="tx1"/>
                    </a:solidFill>
                  </a:tcPr>
                </a:tc>
                <a:extLst>
                  <a:ext uri="{0D108BD9-81ED-4DB2-BD59-A6C34878D82A}">
                    <a16:rowId xmlns:a16="http://schemas.microsoft.com/office/drawing/2014/main" val="3256363637"/>
                  </a:ext>
                </a:extLst>
              </a:tr>
              <a:tr h="2073820">
                <a:tc>
                  <a:txBody>
                    <a:bodyPr/>
                    <a:lstStyle/>
                    <a:p>
                      <a:endParaRPr lang="en-US" sz="1600" dirty="0">
                        <a:solidFill>
                          <a:schemeClr val="accent1"/>
                        </a:solidFill>
                      </a:endParaRPr>
                    </a:p>
                  </a:txBody>
                  <a:tcPr>
                    <a:solidFill>
                      <a:schemeClr val="bg1"/>
                    </a:solidFill>
                  </a:tcPr>
                </a:tc>
                <a:extLst>
                  <a:ext uri="{0D108BD9-81ED-4DB2-BD59-A6C34878D82A}">
                    <a16:rowId xmlns:a16="http://schemas.microsoft.com/office/drawing/2014/main" val="2478023293"/>
                  </a:ext>
                </a:extLst>
              </a:tr>
            </a:tbl>
          </a:graphicData>
        </a:graphic>
      </p:graphicFrame>
      <p:sp>
        <p:nvSpPr>
          <p:cNvPr id="5" name="TextBox 4">
            <a:extLst>
              <a:ext uri="{FF2B5EF4-FFF2-40B4-BE49-F238E27FC236}">
                <a16:creationId xmlns:a16="http://schemas.microsoft.com/office/drawing/2014/main" id="{392D9FCE-6623-6A4C-8817-5154C8527EC0}"/>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330339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3  Competitive Advantages</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099" y="1905000"/>
            <a:ext cx="9829799" cy="581698"/>
          </a:xfrm>
        </p:spPr>
        <p:txBody>
          <a:bodyPr/>
          <a:lstStyle/>
          <a:p>
            <a:r>
              <a:rPr lang="en-US" sz="1400" dirty="0"/>
              <a:t>What sets your business apart from others? What do you do that no other firm can do? What differentiates you from other advisors that your clients may buy from? What is your story? Determining your competitive advantages will define your unique value proposition to prospects and clients.</a:t>
            </a:r>
          </a:p>
        </p:txBody>
      </p:sp>
      <p:graphicFrame>
        <p:nvGraphicFramePr>
          <p:cNvPr id="3" name="Table 2">
            <a:extLst>
              <a:ext uri="{FF2B5EF4-FFF2-40B4-BE49-F238E27FC236}">
                <a16:creationId xmlns:a16="http://schemas.microsoft.com/office/drawing/2014/main" id="{7D5A4657-D49B-2042-B484-CE79E54587BB}"/>
              </a:ext>
            </a:extLst>
          </p:cNvPr>
          <p:cNvGraphicFramePr>
            <a:graphicFrameLocks noGrp="1"/>
          </p:cNvGraphicFramePr>
          <p:nvPr>
            <p:extLst>
              <p:ext uri="{D42A27DB-BD31-4B8C-83A1-F6EECF244321}">
                <p14:modId xmlns:p14="http://schemas.microsoft.com/office/powerpoint/2010/main" val="2501257012"/>
              </p:ext>
            </p:extLst>
          </p:nvPr>
        </p:nvGraphicFramePr>
        <p:xfrm>
          <a:off x="1181099" y="2911033"/>
          <a:ext cx="9829799" cy="2852458"/>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3280065">
                  <a:extLst>
                    <a:ext uri="{9D8B030D-6E8A-4147-A177-3AD203B41FA5}">
                      <a16:colId xmlns:a16="http://schemas.microsoft.com/office/drawing/2014/main" val="3695235543"/>
                    </a:ext>
                  </a:extLst>
                </a:gridCol>
                <a:gridCol w="6549734">
                  <a:extLst>
                    <a:ext uri="{9D8B030D-6E8A-4147-A177-3AD203B41FA5}">
                      <a16:colId xmlns:a16="http://schemas.microsoft.com/office/drawing/2014/main" val="679617250"/>
                    </a:ext>
                  </a:extLst>
                </a:gridCol>
              </a:tblGrid>
              <a:tr h="407494">
                <a:tc>
                  <a:txBody>
                    <a:bodyPr/>
                    <a:lstStyle/>
                    <a:p>
                      <a:r>
                        <a:rPr lang="en-US" dirty="0"/>
                        <a:t>Brand Feature</a:t>
                      </a:r>
                    </a:p>
                  </a:txBody>
                  <a:tcPr anchor="ctr">
                    <a:solidFill>
                      <a:schemeClr val="tx1"/>
                    </a:solidFill>
                  </a:tcPr>
                </a:tc>
                <a:tc>
                  <a:txBody>
                    <a:bodyPr/>
                    <a:lstStyle/>
                    <a:p>
                      <a:r>
                        <a:rPr lang="en-US" dirty="0"/>
                        <a:t>Brand Promise</a:t>
                      </a:r>
                    </a:p>
                  </a:txBody>
                  <a:tcPr anchor="ctr">
                    <a:solidFill>
                      <a:schemeClr val="tx1"/>
                    </a:solidFill>
                  </a:tcPr>
                </a:tc>
                <a:extLst>
                  <a:ext uri="{0D108BD9-81ED-4DB2-BD59-A6C34878D82A}">
                    <a16:rowId xmlns:a16="http://schemas.microsoft.com/office/drawing/2014/main" val="1749782253"/>
                  </a:ext>
                </a:extLst>
              </a:tr>
              <a:tr h="407494">
                <a:tc>
                  <a:txBody>
                    <a:bodyPr/>
                    <a:lstStyle/>
                    <a:p>
                      <a:r>
                        <a:rPr lang="en-US" sz="1400" dirty="0">
                          <a:solidFill>
                            <a:schemeClr val="accent1"/>
                          </a:solidFill>
                        </a:rPr>
                        <a:t>Unique product or service you provide</a:t>
                      </a:r>
                    </a:p>
                  </a:txBody>
                  <a:tcPr>
                    <a:solidFill>
                      <a:schemeClr val="bg1"/>
                    </a:solidFill>
                  </a:tcPr>
                </a:tc>
                <a:tc>
                  <a:txBody>
                    <a:bodyPr/>
                    <a:lstStyle/>
                    <a:p>
                      <a:r>
                        <a:rPr lang="en-US" sz="1400" dirty="0">
                          <a:solidFill>
                            <a:schemeClr val="accent1"/>
                          </a:solidFill>
                        </a:rPr>
                        <a:t>Benefit to your ideal clients &amp; market niche: What’s In It For Them</a:t>
                      </a:r>
                    </a:p>
                  </a:txBody>
                  <a:tcPr>
                    <a:solidFill>
                      <a:schemeClr val="bg1"/>
                    </a:solidFill>
                  </a:tcPr>
                </a:tc>
                <a:extLst>
                  <a:ext uri="{0D108BD9-81ED-4DB2-BD59-A6C34878D82A}">
                    <a16:rowId xmlns:a16="http://schemas.microsoft.com/office/drawing/2014/main" val="3024653040"/>
                  </a:ext>
                </a:extLst>
              </a:tr>
              <a:tr h="407494">
                <a:tc>
                  <a:txBody>
                    <a:bodyPr/>
                    <a:lstStyle/>
                    <a:p>
                      <a:endParaRPr lang="en-US" dirty="0">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val="2042031043"/>
                  </a:ext>
                </a:extLst>
              </a:tr>
              <a:tr h="407494">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val="3015185730"/>
                  </a:ext>
                </a:extLst>
              </a:tr>
              <a:tr h="407494">
                <a:tc>
                  <a:txBody>
                    <a:bodyPr/>
                    <a:lstStyle/>
                    <a:p>
                      <a:endParaRPr lang="en-US" dirty="0">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val="2907946986"/>
                  </a:ext>
                </a:extLst>
              </a:tr>
              <a:tr h="407494">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val="4144444023"/>
                  </a:ext>
                </a:extLst>
              </a:tr>
              <a:tr h="407494">
                <a:tc>
                  <a:txBody>
                    <a:bodyPr/>
                    <a:lstStyle/>
                    <a:p>
                      <a:endParaRPr lang="en-US">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val="3595085324"/>
                  </a:ext>
                </a:extLst>
              </a:tr>
            </a:tbl>
          </a:graphicData>
        </a:graphic>
      </p:graphicFrame>
      <p:sp>
        <p:nvSpPr>
          <p:cNvPr id="5" name="TextBox 4">
            <a:extLst>
              <a:ext uri="{FF2B5EF4-FFF2-40B4-BE49-F238E27FC236}">
                <a16:creationId xmlns:a16="http://schemas.microsoft.com/office/drawing/2014/main" id="{33722A6D-62D5-8B48-B3C4-9F87EE992BFC}"/>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7818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4  Strategic Objectives</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099" y="1905000"/>
            <a:ext cx="9829799" cy="903837"/>
          </a:xfrm>
        </p:spPr>
        <p:txBody>
          <a:bodyPr/>
          <a:lstStyle/>
          <a:p>
            <a:r>
              <a:rPr lang="en-US" sz="1400" dirty="0"/>
              <a:t>Answer the question, “What do I want to achieve this year?” </a:t>
            </a:r>
          </a:p>
          <a:p>
            <a:r>
              <a:rPr lang="en-US" sz="1400" dirty="0"/>
              <a:t>What high-level business objectives do you want to achieve for your business through your marketing plan? Measurable objectives are best, follow the SMART format: </a:t>
            </a:r>
            <a:r>
              <a:rPr lang="en-US" sz="1400" b="1" dirty="0"/>
              <a:t>S</a:t>
            </a:r>
            <a:r>
              <a:rPr lang="en-US" sz="1400" dirty="0"/>
              <a:t>pecific, </a:t>
            </a:r>
            <a:r>
              <a:rPr lang="en-US" sz="1400" b="1" dirty="0"/>
              <a:t>M</a:t>
            </a:r>
            <a:r>
              <a:rPr lang="en-US" sz="1400" dirty="0"/>
              <a:t>easurable, </a:t>
            </a:r>
            <a:r>
              <a:rPr lang="en-US" sz="1400" b="1" dirty="0"/>
              <a:t>A</a:t>
            </a:r>
            <a:r>
              <a:rPr lang="en-US" sz="1400" dirty="0"/>
              <a:t>chievable, </a:t>
            </a:r>
            <a:r>
              <a:rPr lang="en-US" sz="1400" b="1" dirty="0"/>
              <a:t>R</a:t>
            </a:r>
            <a:r>
              <a:rPr lang="en-US" sz="1400" dirty="0"/>
              <a:t>elevant and </a:t>
            </a:r>
            <a:r>
              <a:rPr lang="en-US" sz="1400" b="1" dirty="0"/>
              <a:t>T</a:t>
            </a:r>
            <a:r>
              <a:rPr lang="en-US" sz="1400" dirty="0"/>
              <a:t>ime-based. Choose your top 3-5 strategic objectives and when you want to complete them during the year.</a:t>
            </a:r>
          </a:p>
        </p:txBody>
      </p:sp>
      <p:graphicFrame>
        <p:nvGraphicFramePr>
          <p:cNvPr id="3" name="Table 2">
            <a:extLst>
              <a:ext uri="{FF2B5EF4-FFF2-40B4-BE49-F238E27FC236}">
                <a16:creationId xmlns:a16="http://schemas.microsoft.com/office/drawing/2014/main" id="{7D5A4657-D49B-2042-B484-CE79E54587BB}"/>
              </a:ext>
            </a:extLst>
          </p:cNvPr>
          <p:cNvGraphicFramePr>
            <a:graphicFrameLocks noGrp="1"/>
          </p:cNvGraphicFramePr>
          <p:nvPr>
            <p:extLst>
              <p:ext uri="{D42A27DB-BD31-4B8C-83A1-F6EECF244321}">
                <p14:modId xmlns:p14="http://schemas.microsoft.com/office/powerpoint/2010/main" val="3554548947"/>
              </p:ext>
            </p:extLst>
          </p:nvPr>
        </p:nvGraphicFramePr>
        <p:xfrm>
          <a:off x="1181098" y="3143882"/>
          <a:ext cx="9829800" cy="2661176"/>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7242466">
                  <a:extLst>
                    <a:ext uri="{9D8B030D-6E8A-4147-A177-3AD203B41FA5}">
                      <a16:colId xmlns:a16="http://schemas.microsoft.com/office/drawing/2014/main" val="3695235543"/>
                    </a:ext>
                  </a:extLst>
                </a:gridCol>
                <a:gridCol w="2587334">
                  <a:extLst>
                    <a:ext uri="{9D8B030D-6E8A-4147-A177-3AD203B41FA5}">
                      <a16:colId xmlns:a16="http://schemas.microsoft.com/office/drawing/2014/main" val="679617250"/>
                    </a:ext>
                  </a:extLst>
                </a:gridCol>
              </a:tblGrid>
              <a:tr h="380168">
                <a:tc>
                  <a:txBody>
                    <a:bodyPr/>
                    <a:lstStyle/>
                    <a:p>
                      <a:r>
                        <a:rPr lang="en-US" dirty="0"/>
                        <a:t>What</a:t>
                      </a:r>
                    </a:p>
                  </a:txBody>
                  <a:tcPr>
                    <a:solidFill>
                      <a:schemeClr val="tx1"/>
                    </a:solidFill>
                  </a:tcPr>
                </a:tc>
                <a:tc>
                  <a:txBody>
                    <a:bodyPr/>
                    <a:lstStyle/>
                    <a:p>
                      <a:r>
                        <a:rPr lang="en-US" dirty="0"/>
                        <a:t>By When?</a:t>
                      </a:r>
                    </a:p>
                  </a:txBody>
                  <a:tcPr>
                    <a:solidFill>
                      <a:schemeClr val="tx1"/>
                    </a:solidFill>
                  </a:tcPr>
                </a:tc>
                <a:extLst>
                  <a:ext uri="{0D108BD9-81ED-4DB2-BD59-A6C34878D82A}">
                    <a16:rowId xmlns:a16="http://schemas.microsoft.com/office/drawing/2014/main" val="1749782253"/>
                  </a:ext>
                </a:extLst>
              </a:tr>
              <a:tr h="380168">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val="3024653040"/>
                  </a:ext>
                </a:extLst>
              </a:tr>
              <a:tr h="380168">
                <a:tc>
                  <a:txBody>
                    <a:bodyPr/>
                    <a:lstStyle/>
                    <a:p>
                      <a:endParaRPr lang="en-US" dirty="0">
                        <a:solidFill>
                          <a:schemeClr val="accent1"/>
                        </a:solidFill>
                      </a:endParaRPr>
                    </a:p>
                  </a:txBody>
                  <a:tcPr/>
                </a:tc>
                <a:tc>
                  <a:txBody>
                    <a:bodyPr/>
                    <a:lstStyle/>
                    <a:p>
                      <a:endParaRPr lang="en-US">
                        <a:solidFill>
                          <a:schemeClr val="accent1"/>
                        </a:solidFill>
                      </a:endParaRPr>
                    </a:p>
                  </a:txBody>
                  <a:tcPr/>
                </a:tc>
                <a:extLst>
                  <a:ext uri="{0D108BD9-81ED-4DB2-BD59-A6C34878D82A}">
                    <a16:rowId xmlns:a16="http://schemas.microsoft.com/office/drawing/2014/main" val="2042031043"/>
                  </a:ext>
                </a:extLst>
              </a:tr>
              <a:tr h="380168">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val="3015185730"/>
                  </a:ext>
                </a:extLst>
              </a:tr>
              <a:tr h="380168">
                <a:tc>
                  <a:txBody>
                    <a:bodyPr/>
                    <a:lstStyle/>
                    <a:p>
                      <a:endParaRPr lang="en-US" dirty="0">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val="2907946986"/>
                  </a:ext>
                </a:extLst>
              </a:tr>
              <a:tr h="380168">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val="4144444023"/>
                  </a:ext>
                </a:extLst>
              </a:tr>
              <a:tr h="380168">
                <a:tc>
                  <a:txBody>
                    <a:bodyPr/>
                    <a:lstStyle/>
                    <a:p>
                      <a:endParaRPr lang="en-US" dirty="0">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val="3595085324"/>
                  </a:ext>
                </a:extLst>
              </a:tr>
            </a:tbl>
          </a:graphicData>
        </a:graphic>
      </p:graphicFrame>
      <p:sp>
        <p:nvSpPr>
          <p:cNvPr id="5" name="TextBox 4">
            <a:extLst>
              <a:ext uri="{FF2B5EF4-FFF2-40B4-BE49-F238E27FC236}">
                <a16:creationId xmlns:a16="http://schemas.microsoft.com/office/drawing/2014/main" id="{173BF025-5CE2-1C47-9251-7FC1A58E5ABA}"/>
              </a:ext>
            </a:extLst>
          </p:cNvPr>
          <p:cNvSpPr txBox="1"/>
          <p:nvPr/>
        </p:nvSpPr>
        <p:spPr>
          <a:xfrm>
            <a:off x="1181100" y="6191314"/>
            <a:ext cx="6547568" cy="369332"/>
          </a:xfrm>
          <a:prstGeom prst="rect">
            <a:avLst/>
          </a:prstGeom>
          <a:noFill/>
        </p:spPr>
        <p:txBody>
          <a:bodyPr wrap="square" lIns="0" tIns="0" rIns="0" bIns="0" rtlCol="0">
            <a:spAutoFit/>
          </a:bodyPr>
          <a:lstStyle/>
          <a:p>
            <a:pPr algn="just"/>
            <a:r>
              <a:rPr lang="en-US" sz="800" b="0" i="0" kern="1200" dirty="0">
                <a:solidFill>
                  <a:schemeClr val="accent1"/>
                </a:solidFill>
                <a:effectLst/>
                <a:latin typeface="+mn-lt"/>
                <a:ea typeface="+mn-ea"/>
                <a:cs typeface="+mn-cs"/>
              </a:rPr>
              <a:t>The information included herein is for informational purposes and is intended for use by advisors only, not for public distribution. Carson Partners offers investment advisory services through CWM, LLC, an SEC Registered Investment Advisor. Carson Coaching and CWM, LLC are separate but affiliated companies and wholly-owned subsidiaries of Carson Holdings, LLC. Carson Coaching does not provide advisory services.</a:t>
            </a:r>
            <a:endParaRPr lang="en-US" sz="200" dirty="0">
              <a:solidFill>
                <a:schemeClr val="accent1"/>
              </a:solidFill>
            </a:endParaRPr>
          </a:p>
        </p:txBody>
      </p:sp>
    </p:spTree>
    <p:extLst>
      <p:ext uri="{BB962C8B-B14F-4D97-AF65-F5344CB8AC3E}">
        <p14:creationId xmlns:p14="http://schemas.microsoft.com/office/powerpoint/2010/main" val="198509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5  Marketing Initiatives</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100" y="1838616"/>
            <a:ext cx="7422574" cy="1752275"/>
          </a:xfrm>
        </p:spPr>
        <p:txBody>
          <a:bodyPr/>
          <a:lstStyle/>
          <a:p>
            <a:r>
              <a:rPr lang="en-US" b="1" dirty="0">
                <a:solidFill>
                  <a:schemeClr val="tx2"/>
                </a:solidFill>
              </a:rPr>
              <a:t>Initiative 1</a:t>
            </a:r>
          </a:p>
          <a:p>
            <a:r>
              <a:rPr lang="en-US" sz="1400" dirty="0"/>
              <a:t>What key marketing initiatives will you need to undertake to help you reach the strategic objectives you identified in step 4? What individual tactics or activities will you use to complete each initiative? Depending on the maturity of your firm and  scope and complexity of your marketing plan, you should aim for 3-5 marketing initiatives, with no more than 10 activities for each. Remember, more does not equal better…</a:t>
            </a:r>
            <a:r>
              <a:rPr lang="en-US" sz="1400" i="1" dirty="0"/>
              <a:t>targeted and completed</a:t>
            </a:r>
            <a:r>
              <a:rPr lang="en-US" sz="1400" dirty="0"/>
              <a:t> equals better!</a:t>
            </a:r>
          </a:p>
          <a:p>
            <a:r>
              <a:rPr lang="en-US" sz="1400" dirty="0"/>
              <a:t>**Duplicate or delete pages as needed.</a:t>
            </a:r>
          </a:p>
        </p:txBody>
      </p:sp>
      <p:graphicFrame>
        <p:nvGraphicFramePr>
          <p:cNvPr id="3" name="Table 2">
            <a:extLst>
              <a:ext uri="{FF2B5EF4-FFF2-40B4-BE49-F238E27FC236}">
                <a16:creationId xmlns:a16="http://schemas.microsoft.com/office/drawing/2014/main" id="{7D5A4657-D49B-2042-B484-CE79E54587BB}"/>
              </a:ext>
            </a:extLst>
          </p:cNvPr>
          <p:cNvGraphicFramePr>
            <a:graphicFrameLocks noGrp="1"/>
          </p:cNvGraphicFramePr>
          <p:nvPr/>
        </p:nvGraphicFramePr>
        <p:xfrm>
          <a:off x="1181101" y="3887325"/>
          <a:ext cx="7422574" cy="2595880"/>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7422574">
                  <a:extLst>
                    <a:ext uri="{9D8B030D-6E8A-4147-A177-3AD203B41FA5}">
                      <a16:colId xmlns:a16="http://schemas.microsoft.com/office/drawing/2014/main" val="3695235543"/>
                    </a:ext>
                  </a:extLst>
                </a:gridCol>
              </a:tblGrid>
              <a:tr h="370840">
                <a:tc>
                  <a:txBody>
                    <a:bodyPr/>
                    <a:lstStyle/>
                    <a:p>
                      <a:r>
                        <a:rPr lang="en-US" dirty="0"/>
                        <a:t>Tactics / Activities</a:t>
                      </a:r>
                    </a:p>
                  </a:txBody>
                  <a:tcPr anchor="ctr">
                    <a:solidFill>
                      <a:schemeClr val="tx1"/>
                    </a:solidFill>
                  </a:tcPr>
                </a:tc>
                <a:extLst>
                  <a:ext uri="{0D108BD9-81ED-4DB2-BD59-A6C34878D82A}">
                    <a16:rowId xmlns:a16="http://schemas.microsoft.com/office/drawing/2014/main" val="1749782253"/>
                  </a:ext>
                </a:extLst>
              </a:tr>
              <a:tr h="370840">
                <a:tc>
                  <a:txBody>
                    <a:bodyPr/>
                    <a:lstStyle/>
                    <a:p>
                      <a:r>
                        <a:rPr lang="en-US" dirty="0">
                          <a:solidFill>
                            <a:schemeClr val="accent1"/>
                          </a:solidFill>
                        </a:rPr>
                        <a:t>Duplicate or delete rows as needed for activities</a:t>
                      </a:r>
                    </a:p>
                  </a:txBody>
                  <a:tcPr anchor="ctr">
                    <a:solidFill>
                      <a:schemeClr val="bg1"/>
                    </a:solidFill>
                  </a:tcPr>
                </a:tc>
                <a:extLst>
                  <a:ext uri="{0D108BD9-81ED-4DB2-BD59-A6C34878D82A}">
                    <a16:rowId xmlns:a16="http://schemas.microsoft.com/office/drawing/2014/main" val="3024653040"/>
                  </a:ext>
                </a:extLst>
              </a:tr>
              <a:tr h="370840">
                <a:tc>
                  <a:txBody>
                    <a:bodyPr/>
                    <a:lstStyle/>
                    <a:p>
                      <a:endParaRPr lang="en-US" dirty="0"/>
                    </a:p>
                  </a:txBody>
                  <a:tcPr anchor="ctr"/>
                </a:tc>
                <a:extLst>
                  <a:ext uri="{0D108BD9-81ED-4DB2-BD59-A6C34878D82A}">
                    <a16:rowId xmlns:a16="http://schemas.microsoft.com/office/drawing/2014/main" val="2042031043"/>
                  </a:ext>
                </a:extLst>
              </a:tr>
              <a:tr h="370840">
                <a:tc>
                  <a:txBody>
                    <a:bodyPr/>
                    <a:lstStyle/>
                    <a:p>
                      <a:endParaRPr lang="en-US" dirty="0"/>
                    </a:p>
                  </a:txBody>
                  <a:tcPr anchor="ctr">
                    <a:solidFill>
                      <a:schemeClr val="bg1"/>
                    </a:solidFill>
                  </a:tcPr>
                </a:tc>
                <a:extLst>
                  <a:ext uri="{0D108BD9-81ED-4DB2-BD59-A6C34878D82A}">
                    <a16:rowId xmlns:a16="http://schemas.microsoft.com/office/drawing/2014/main" val="3015185730"/>
                  </a:ext>
                </a:extLst>
              </a:tr>
              <a:tr h="370840">
                <a:tc>
                  <a:txBody>
                    <a:bodyPr/>
                    <a:lstStyle/>
                    <a:p>
                      <a:endParaRPr lang="en-US" dirty="0"/>
                    </a:p>
                  </a:txBody>
                  <a:tcPr anchor="ctr"/>
                </a:tc>
                <a:extLst>
                  <a:ext uri="{0D108BD9-81ED-4DB2-BD59-A6C34878D82A}">
                    <a16:rowId xmlns:a16="http://schemas.microsoft.com/office/drawing/2014/main" val="2907946986"/>
                  </a:ext>
                </a:extLst>
              </a:tr>
              <a:tr h="370840">
                <a:tc>
                  <a:txBody>
                    <a:bodyPr/>
                    <a:lstStyle/>
                    <a:p>
                      <a:endParaRPr lang="en-US" dirty="0"/>
                    </a:p>
                  </a:txBody>
                  <a:tcPr anchor="ctr">
                    <a:solidFill>
                      <a:schemeClr val="bg1"/>
                    </a:solidFill>
                  </a:tcPr>
                </a:tc>
                <a:extLst>
                  <a:ext uri="{0D108BD9-81ED-4DB2-BD59-A6C34878D82A}">
                    <a16:rowId xmlns:a16="http://schemas.microsoft.com/office/drawing/2014/main" val="4144444023"/>
                  </a:ext>
                </a:extLst>
              </a:tr>
              <a:tr h="370840">
                <a:tc>
                  <a:txBody>
                    <a:bodyPr/>
                    <a:lstStyle/>
                    <a:p>
                      <a:endParaRPr lang="en-US" dirty="0"/>
                    </a:p>
                  </a:txBody>
                  <a:tcPr anchor="ctr"/>
                </a:tc>
                <a:extLst>
                  <a:ext uri="{0D108BD9-81ED-4DB2-BD59-A6C34878D82A}">
                    <a16:rowId xmlns:a16="http://schemas.microsoft.com/office/drawing/2014/main" val="3595085324"/>
                  </a:ext>
                </a:extLst>
              </a:tr>
            </a:tbl>
          </a:graphicData>
        </a:graphic>
      </p:graphicFrame>
      <p:graphicFrame>
        <p:nvGraphicFramePr>
          <p:cNvPr id="8" name="Table 7">
            <a:extLst>
              <a:ext uri="{FF2B5EF4-FFF2-40B4-BE49-F238E27FC236}">
                <a16:creationId xmlns:a16="http://schemas.microsoft.com/office/drawing/2014/main" id="{5EE30029-5741-9042-8313-56AACBFDF518}"/>
              </a:ext>
            </a:extLst>
          </p:cNvPr>
          <p:cNvGraphicFramePr>
            <a:graphicFrameLocks noGrp="1"/>
          </p:cNvGraphicFramePr>
          <p:nvPr/>
        </p:nvGraphicFramePr>
        <p:xfrm>
          <a:off x="9213273" y="914400"/>
          <a:ext cx="2140525" cy="466898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2140525">
                  <a:extLst>
                    <a:ext uri="{9D8B030D-6E8A-4147-A177-3AD203B41FA5}">
                      <a16:colId xmlns:a16="http://schemas.microsoft.com/office/drawing/2014/main" val="3695235543"/>
                    </a:ext>
                  </a:extLst>
                </a:gridCol>
              </a:tblGrid>
              <a:tr h="1359896">
                <a:tc>
                  <a:txBody>
                    <a:bodyPr/>
                    <a:lstStyle/>
                    <a:p>
                      <a:pPr algn="ctr"/>
                      <a:r>
                        <a:rPr lang="en-US" dirty="0"/>
                        <a:t>Strategic Objectives Addressed:</a:t>
                      </a:r>
                    </a:p>
                  </a:txBody>
                  <a:tcPr anchor="ctr">
                    <a:solidFill>
                      <a:schemeClr val="tx1"/>
                    </a:solidFill>
                  </a:tcPr>
                </a:tc>
                <a:extLst>
                  <a:ext uri="{0D108BD9-81ED-4DB2-BD59-A6C34878D82A}">
                    <a16:rowId xmlns:a16="http://schemas.microsoft.com/office/drawing/2014/main" val="1749782253"/>
                  </a:ext>
                </a:extLst>
              </a:tr>
              <a:tr h="3309085">
                <a:tc>
                  <a:txBody>
                    <a:bodyPr/>
                    <a:lstStyle/>
                    <a:p>
                      <a:pPr algn="ctr"/>
                      <a:r>
                        <a:rPr lang="en-US" dirty="0">
                          <a:solidFill>
                            <a:schemeClr val="accent1"/>
                          </a:solidFill>
                        </a:rPr>
                        <a:t>Objective 1</a:t>
                      </a:r>
                    </a:p>
                    <a:p>
                      <a:pPr algn="ctr"/>
                      <a:r>
                        <a:rPr lang="en-US" dirty="0">
                          <a:solidFill>
                            <a:schemeClr val="accent1"/>
                          </a:solidFill>
                        </a:rPr>
                        <a:t>Objective 2</a:t>
                      </a:r>
                    </a:p>
                    <a:p>
                      <a:pPr algn="ctr"/>
                      <a:r>
                        <a:rPr lang="en-US" dirty="0">
                          <a:solidFill>
                            <a:schemeClr val="accent1"/>
                          </a:solidFill>
                        </a:rPr>
                        <a:t>Objective 3</a:t>
                      </a:r>
                    </a:p>
                  </a:txBody>
                  <a:tcPr>
                    <a:solidFill>
                      <a:schemeClr val="bg1"/>
                    </a:solidFill>
                  </a:tcPr>
                </a:tc>
                <a:extLst>
                  <a:ext uri="{0D108BD9-81ED-4DB2-BD59-A6C34878D82A}">
                    <a16:rowId xmlns:a16="http://schemas.microsoft.com/office/drawing/2014/main" val="3024653040"/>
                  </a:ext>
                </a:extLst>
              </a:tr>
            </a:tbl>
          </a:graphicData>
        </a:graphic>
      </p:graphicFrame>
      <p:sp>
        <p:nvSpPr>
          <p:cNvPr id="9" name="TextBox 8">
            <a:extLst>
              <a:ext uri="{FF2B5EF4-FFF2-40B4-BE49-F238E27FC236}">
                <a16:creationId xmlns:a16="http://schemas.microsoft.com/office/drawing/2014/main" id="{63384285-17EA-5A4F-8E2B-73CCB3B1D48C}"/>
              </a:ext>
            </a:extLst>
          </p:cNvPr>
          <p:cNvSpPr txBox="1"/>
          <p:nvPr/>
        </p:nvSpPr>
        <p:spPr>
          <a:xfrm>
            <a:off x="9213273" y="4543076"/>
            <a:ext cx="2140525" cy="892552"/>
          </a:xfrm>
          <a:prstGeom prst="rect">
            <a:avLst/>
          </a:prstGeom>
          <a:noFill/>
        </p:spPr>
        <p:txBody>
          <a:bodyPr wrap="square" lIns="0" tIns="0" rIns="0" bIns="0" rtlCol="0">
            <a:spAutoFit/>
          </a:bodyPr>
          <a:lstStyle/>
          <a:p>
            <a:pPr algn="ctr"/>
            <a:r>
              <a:rPr lang="en-US" sz="1400" dirty="0">
                <a:latin typeface="Arial" panose="020B0604020202020204" pitchFamily="34" charset="0"/>
                <a:cs typeface="Arial" panose="020B0604020202020204" pitchFamily="34" charset="0"/>
              </a:rPr>
              <a:t>How much will this contribute to revenue/profitability?</a:t>
            </a:r>
          </a:p>
          <a:p>
            <a:pPr algn="ctr"/>
            <a:r>
              <a:rPr lang="en-US" sz="1600" b="1" dirty="0">
                <a:latin typeface="Arial" panose="020B0604020202020204" pitchFamily="34" charset="0"/>
                <a:cs typeface="Arial" panose="020B0604020202020204" pitchFamily="34" charset="0"/>
              </a:rPr>
              <a:t>XX%</a:t>
            </a:r>
          </a:p>
        </p:txBody>
      </p:sp>
    </p:spTree>
    <p:extLst>
      <p:ext uri="{BB962C8B-B14F-4D97-AF65-F5344CB8AC3E}">
        <p14:creationId xmlns:p14="http://schemas.microsoft.com/office/powerpoint/2010/main" val="57652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9520445-052B-0F4C-BB4F-36FB2E34462B}"/>
              </a:ext>
            </a:extLst>
          </p:cNvPr>
          <p:cNvSpPr>
            <a:spLocks noGrp="1"/>
          </p:cNvSpPr>
          <p:nvPr>
            <p:ph type="body" sz="quarter" idx="13"/>
          </p:nvPr>
        </p:nvSpPr>
        <p:spPr/>
        <p:txBody>
          <a:bodyPr/>
          <a:lstStyle/>
          <a:p>
            <a:r>
              <a:rPr lang="en-US" dirty="0"/>
              <a:t>5  Marketing Initiatives</a:t>
            </a:r>
          </a:p>
        </p:txBody>
      </p:sp>
      <p:sp>
        <p:nvSpPr>
          <p:cNvPr id="6" name="Text Placeholder 5">
            <a:extLst>
              <a:ext uri="{FF2B5EF4-FFF2-40B4-BE49-F238E27FC236}">
                <a16:creationId xmlns:a16="http://schemas.microsoft.com/office/drawing/2014/main" id="{9620F748-469A-DE4C-8D5F-35E1D123FAA3}"/>
              </a:ext>
            </a:extLst>
          </p:cNvPr>
          <p:cNvSpPr>
            <a:spLocks noGrp="1"/>
          </p:cNvSpPr>
          <p:nvPr>
            <p:ph type="body" sz="quarter" idx="12"/>
          </p:nvPr>
        </p:nvSpPr>
        <p:spPr>
          <a:xfrm>
            <a:off x="1181100" y="1838616"/>
            <a:ext cx="7422574" cy="1752275"/>
          </a:xfrm>
        </p:spPr>
        <p:txBody>
          <a:bodyPr/>
          <a:lstStyle/>
          <a:p>
            <a:r>
              <a:rPr lang="en-US" b="1" dirty="0">
                <a:solidFill>
                  <a:schemeClr val="tx2"/>
                </a:solidFill>
              </a:rPr>
              <a:t>Initiative 2</a:t>
            </a:r>
          </a:p>
          <a:p>
            <a:r>
              <a:rPr lang="en-US" sz="1400" dirty="0"/>
              <a:t>What key marketing initiatives will you need to undertake to help you reach the strategic objectives you identified in step 4? What individual tactics or activities will you use to complete each initiative? Depending on the maturity of your firm and  scope and complexity of your marketing plan, you should aim for 3-5 marketing initiatives, with no more than 10 activities for each. Remember, more does not equal better…</a:t>
            </a:r>
            <a:r>
              <a:rPr lang="en-US" sz="1400" i="1" dirty="0"/>
              <a:t>targeted and completed</a:t>
            </a:r>
            <a:r>
              <a:rPr lang="en-US" sz="1400" dirty="0"/>
              <a:t> equals better!</a:t>
            </a:r>
          </a:p>
          <a:p>
            <a:r>
              <a:rPr lang="en-US" sz="1400" dirty="0"/>
              <a:t>**Duplicate or delete pages as needed.</a:t>
            </a:r>
          </a:p>
        </p:txBody>
      </p:sp>
      <p:graphicFrame>
        <p:nvGraphicFramePr>
          <p:cNvPr id="3" name="Table 2">
            <a:extLst>
              <a:ext uri="{FF2B5EF4-FFF2-40B4-BE49-F238E27FC236}">
                <a16:creationId xmlns:a16="http://schemas.microsoft.com/office/drawing/2014/main" id="{7D5A4657-D49B-2042-B484-CE79E54587BB}"/>
              </a:ext>
            </a:extLst>
          </p:cNvPr>
          <p:cNvGraphicFramePr>
            <a:graphicFrameLocks noGrp="1"/>
          </p:cNvGraphicFramePr>
          <p:nvPr/>
        </p:nvGraphicFramePr>
        <p:xfrm>
          <a:off x="1181101" y="3887325"/>
          <a:ext cx="7422574" cy="2595880"/>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7422574">
                  <a:extLst>
                    <a:ext uri="{9D8B030D-6E8A-4147-A177-3AD203B41FA5}">
                      <a16:colId xmlns:a16="http://schemas.microsoft.com/office/drawing/2014/main" val="3695235543"/>
                    </a:ext>
                  </a:extLst>
                </a:gridCol>
              </a:tblGrid>
              <a:tr h="370840">
                <a:tc>
                  <a:txBody>
                    <a:bodyPr/>
                    <a:lstStyle/>
                    <a:p>
                      <a:r>
                        <a:rPr lang="en-US" dirty="0"/>
                        <a:t>Tactics / Activities</a:t>
                      </a:r>
                    </a:p>
                  </a:txBody>
                  <a:tcPr anchor="ctr">
                    <a:solidFill>
                      <a:schemeClr val="tx1"/>
                    </a:solidFill>
                  </a:tcPr>
                </a:tc>
                <a:extLst>
                  <a:ext uri="{0D108BD9-81ED-4DB2-BD59-A6C34878D82A}">
                    <a16:rowId xmlns:a16="http://schemas.microsoft.com/office/drawing/2014/main" val="1749782253"/>
                  </a:ext>
                </a:extLst>
              </a:tr>
              <a:tr h="370840">
                <a:tc>
                  <a:txBody>
                    <a:bodyPr/>
                    <a:lstStyle/>
                    <a:p>
                      <a:r>
                        <a:rPr lang="en-US" dirty="0">
                          <a:solidFill>
                            <a:schemeClr val="accent1"/>
                          </a:solidFill>
                        </a:rPr>
                        <a:t>Duplicate or delete rows as needed for activities</a:t>
                      </a:r>
                    </a:p>
                  </a:txBody>
                  <a:tcPr anchor="ctr">
                    <a:solidFill>
                      <a:schemeClr val="bg1"/>
                    </a:solidFill>
                  </a:tcPr>
                </a:tc>
                <a:extLst>
                  <a:ext uri="{0D108BD9-81ED-4DB2-BD59-A6C34878D82A}">
                    <a16:rowId xmlns:a16="http://schemas.microsoft.com/office/drawing/2014/main" val="3024653040"/>
                  </a:ext>
                </a:extLst>
              </a:tr>
              <a:tr h="370840">
                <a:tc>
                  <a:txBody>
                    <a:bodyPr/>
                    <a:lstStyle/>
                    <a:p>
                      <a:endParaRPr lang="en-US" dirty="0"/>
                    </a:p>
                  </a:txBody>
                  <a:tcPr anchor="ctr"/>
                </a:tc>
                <a:extLst>
                  <a:ext uri="{0D108BD9-81ED-4DB2-BD59-A6C34878D82A}">
                    <a16:rowId xmlns:a16="http://schemas.microsoft.com/office/drawing/2014/main" val="2042031043"/>
                  </a:ext>
                </a:extLst>
              </a:tr>
              <a:tr h="370840">
                <a:tc>
                  <a:txBody>
                    <a:bodyPr/>
                    <a:lstStyle/>
                    <a:p>
                      <a:endParaRPr lang="en-US" dirty="0"/>
                    </a:p>
                  </a:txBody>
                  <a:tcPr anchor="ctr">
                    <a:solidFill>
                      <a:schemeClr val="bg1"/>
                    </a:solidFill>
                  </a:tcPr>
                </a:tc>
                <a:extLst>
                  <a:ext uri="{0D108BD9-81ED-4DB2-BD59-A6C34878D82A}">
                    <a16:rowId xmlns:a16="http://schemas.microsoft.com/office/drawing/2014/main" val="3015185730"/>
                  </a:ext>
                </a:extLst>
              </a:tr>
              <a:tr h="370840">
                <a:tc>
                  <a:txBody>
                    <a:bodyPr/>
                    <a:lstStyle/>
                    <a:p>
                      <a:endParaRPr lang="en-US" dirty="0"/>
                    </a:p>
                  </a:txBody>
                  <a:tcPr anchor="ctr"/>
                </a:tc>
                <a:extLst>
                  <a:ext uri="{0D108BD9-81ED-4DB2-BD59-A6C34878D82A}">
                    <a16:rowId xmlns:a16="http://schemas.microsoft.com/office/drawing/2014/main" val="2907946986"/>
                  </a:ext>
                </a:extLst>
              </a:tr>
              <a:tr h="370840">
                <a:tc>
                  <a:txBody>
                    <a:bodyPr/>
                    <a:lstStyle/>
                    <a:p>
                      <a:endParaRPr lang="en-US" dirty="0"/>
                    </a:p>
                  </a:txBody>
                  <a:tcPr anchor="ctr">
                    <a:solidFill>
                      <a:schemeClr val="bg1"/>
                    </a:solidFill>
                  </a:tcPr>
                </a:tc>
                <a:extLst>
                  <a:ext uri="{0D108BD9-81ED-4DB2-BD59-A6C34878D82A}">
                    <a16:rowId xmlns:a16="http://schemas.microsoft.com/office/drawing/2014/main" val="4144444023"/>
                  </a:ext>
                </a:extLst>
              </a:tr>
              <a:tr h="370840">
                <a:tc>
                  <a:txBody>
                    <a:bodyPr/>
                    <a:lstStyle/>
                    <a:p>
                      <a:endParaRPr lang="en-US" dirty="0"/>
                    </a:p>
                  </a:txBody>
                  <a:tcPr anchor="ctr"/>
                </a:tc>
                <a:extLst>
                  <a:ext uri="{0D108BD9-81ED-4DB2-BD59-A6C34878D82A}">
                    <a16:rowId xmlns:a16="http://schemas.microsoft.com/office/drawing/2014/main" val="3595085324"/>
                  </a:ext>
                </a:extLst>
              </a:tr>
            </a:tbl>
          </a:graphicData>
        </a:graphic>
      </p:graphicFrame>
      <p:graphicFrame>
        <p:nvGraphicFramePr>
          <p:cNvPr id="8" name="Table 7">
            <a:extLst>
              <a:ext uri="{FF2B5EF4-FFF2-40B4-BE49-F238E27FC236}">
                <a16:creationId xmlns:a16="http://schemas.microsoft.com/office/drawing/2014/main" id="{5EE30029-5741-9042-8313-56AACBFDF518}"/>
              </a:ext>
            </a:extLst>
          </p:cNvPr>
          <p:cNvGraphicFramePr>
            <a:graphicFrameLocks noGrp="1"/>
          </p:cNvGraphicFramePr>
          <p:nvPr/>
        </p:nvGraphicFramePr>
        <p:xfrm>
          <a:off x="9213273" y="914400"/>
          <a:ext cx="2140525" cy="466898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2140525">
                  <a:extLst>
                    <a:ext uri="{9D8B030D-6E8A-4147-A177-3AD203B41FA5}">
                      <a16:colId xmlns:a16="http://schemas.microsoft.com/office/drawing/2014/main" val="3695235543"/>
                    </a:ext>
                  </a:extLst>
                </a:gridCol>
              </a:tblGrid>
              <a:tr h="1359896">
                <a:tc>
                  <a:txBody>
                    <a:bodyPr/>
                    <a:lstStyle/>
                    <a:p>
                      <a:pPr algn="ctr"/>
                      <a:r>
                        <a:rPr lang="en-US" dirty="0"/>
                        <a:t>Strategic Objectives Addressed:</a:t>
                      </a:r>
                    </a:p>
                  </a:txBody>
                  <a:tcPr anchor="ctr">
                    <a:solidFill>
                      <a:schemeClr val="tx1"/>
                    </a:solidFill>
                  </a:tcPr>
                </a:tc>
                <a:extLst>
                  <a:ext uri="{0D108BD9-81ED-4DB2-BD59-A6C34878D82A}">
                    <a16:rowId xmlns:a16="http://schemas.microsoft.com/office/drawing/2014/main" val="1749782253"/>
                  </a:ext>
                </a:extLst>
              </a:tr>
              <a:tr h="3309085">
                <a:tc>
                  <a:txBody>
                    <a:bodyPr/>
                    <a:lstStyle/>
                    <a:p>
                      <a:pPr algn="ctr"/>
                      <a:r>
                        <a:rPr lang="en-US" dirty="0">
                          <a:solidFill>
                            <a:schemeClr val="accent1"/>
                          </a:solidFill>
                        </a:rPr>
                        <a:t>Objective 1</a:t>
                      </a:r>
                    </a:p>
                    <a:p>
                      <a:pPr algn="ctr"/>
                      <a:r>
                        <a:rPr lang="en-US" dirty="0">
                          <a:solidFill>
                            <a:schemeClr val="accent1"/>
                          </a:solidFill>
                        </a:rPr>
                        <a:t>Objective 2</a:t>
                      </a:r>
                    </a:p>
                    <a:p>
                      <a:pPr algn="ctr"/>
                      <a:r>
                        <a:rPr lang="en-US" dirty="0">
                          <a:solidFill>
                            <a:schemeClr val="accent1"/>
                          </a:solidFill>
                        </a:rPr>
                        <a:t>Objective 3</a:t>
                      </a:r>
                    </a:p>
                  </a:txBody>
                  <a:tcPr>
                    <a:solidFill>
                      <a:schemeClr val="bg1"/>
                    </a:solidFill>
                  </a:tcPr>
                </a:tc>
                <a:extLst>
                  <a:ext uri="{0D108BD9-81ED-4DB2-BD59-A6C34878D82A}">
                    <a16:rowId xmlns:a16="http://schemas.microsoft.com/office/drawing/2014/main" val="3024653040"/>
                  </a:ext>
                </a:extLst>
              </a:tr>
            </a:tbl>
          </a:graphicData>
        </a:graphic>
      </p:graphicFrame>
      <p:sp>
        <p:nvSpPr>
          <p:cNvPr id="9" name="TextBox 8">
            <a:extLst>
              <a:ext uri="{FF2B5EF4-FFF2-40B4-BE49-F238E27FC236}">
                <a16:creationId xmlns:a16="http://schemas.microsoft.com/office/drawing/2014/main" id="{63384285-17EA-5A4F-8E2B-73CCB3B1D48C}"/>
              </a:ext>
            </a:extLst>
          </p:cNvPr>
          <p:cNvSpPr txBox="1"/>
          <p:nvPr/>
        </p:nvSpPr>
        <p:spPr>
          <a:xfrm>
            <a:off x="9213273" y="4543076"/>
            <a:ext cx="2140525" cy="892552"/>
          </a:xfrm>
          <a:prstGeom prst="rect">
            <a:avLst/>
          </a:prstGeom>
          <a:noFill/>
        </p:spPr>
        <p:txBody>
          <a:bodyPr wrap="square" lIns="0" tIns="0" rIns="0" bIns="0" rtlCol="0">
            <a:spAutoFit/>
          </a:bodyPr>
          <a:lstStyle/>
          <a:p>
            <a:pPr algn="ctr"/>
            <a:r>
              <a:rPr lang="en-US" sz="1400" dirty="0">
                <a:latin typeface="Arial" panose="020B0604020202020204" pitchFamily="34" charset="0"/>
                <a:cs typeface="Arial" panose="020B0604020202020204" pitchFamily="34" charset="0"/>
              </a:rPr>
              <a:t>How much will this contribute to revenue/profitability?</a:t>
            </a:r>
          </a:p>
          <a:p>
            <a:pPr algn="ctr"/>
            <a:r>
              <a:rPr lang="en-US" sz="1600" b="1" dirty="0">
                <a:latin typeface="Arial" panose="020B0604020202020204" pitchFamily="34" charset="0"/>
                <a:cs typeface="Arial" panose="020B0604020202020204" pitchFamily="34" charset="0"/>
              </a:rPr>
              <a:t>XX%</a:t>
            </a:r>
          </a:p>
        </p:txBody>
      </p:sp>
    </p:spTree>
    <p:extLst>
      <p:ext uri="{BB962C8B-B14F-4D97-AF65-F5344CB8AC3E}">
        <p14:creationId xmlns:p14="http://schemas.microsoft.com/office/powerpoint/2010/main" val="2111774248"/>
      </p:ext>
    </p:extLst>
  </p:cSld>
  <p:clrMapOvr>
    <a:masterClrMapping/>
  </p:clrMapOvr>
</p:sld>
</file>

<file path=ppt/theme/theme1.xml><?xml version="1.0" encoding="utf-8"?>
<a:theme xmlns:a="http://schemas.openxmlformats.org/drawingml/2006/main" name="Carson Master">
  <a:themeElements>
    <a:clrScheme name="Coaching">
      <a:dk1>
        <a:srgbClr val="0D3049"/>
      </a:dk1>
      <a:lt1>
        <a:srgbClr val="FFFFFF"/>
      </a:lt1>
      <a:dk2>
        <a:srgbClr val="24AB76"/>
      </a:dk2>
      <a:lt2>
        <a:srgbClr val="34DB86"/>
      </a:lt2>
      <a:accent1>
        <a:srgbClr val="6E7B82"/>
      </a:accent1>
      <a:accent2>
        <a:srgbClr val="AFBDC7"/>
      </a:accent2>
      <a:accent3>
        <a:srgbClr val="9AEDC3"/>
      </a:accent3>
      <a:accent4>
        <a:srgbClr val="CCF6E1"/>
      </a:accent4>
      <a:accent5>
        <a:srgbClr val="D9F0FF"/>
      </a:accent5>
      <a:accent6>
        <a:srgbClr val="F3FAFF"/>
      </a:accent6>
      <a:hlink>
        <a:srgbClr val="34DB86"/>
      </a:hlink>
      <a:folHlink>
        <a:srgbClr val="34DB86"/>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2172</TotalTime>
  <Words>1973</Words>
  <Application>Microsoft Macintosh PowerPoint</Application>
  <PresentationFormat>Widescreen</PresentationFormat>
  <Paragraphs>252</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Helvetica Neue LT Pro 45 Light</vt:lpstr>
      <vt:lpstr>Helvetica Neue LT Pro 65 Medium</vt:lpstr>
      <vt:lpstr>Lucida Grande</vt:lpstr>
      <vt:lpstr>Carson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McIntyre</dc:creator>
  <cp:lastModifiedBy>Connor Brandt</cp:lastModifiedBy>
  <cp:revision>346</cp:revision>
  <dcterms:created xsi:type="dcterms:W3CDTF">2019-01-10T22:24:40Z</dcterms:created>
  <dcterms:modified xsi:type="dcterms:W3CDTF">2019-09-23T18:29:54Z</dcterms:modified>
</cp:coreProperties>
</file>