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7"/>
  </p:notesMasterIdLst>
  <p:handoutMasterIdLst>
    <p:handoutMasterId r:id="rId68"/>
  </p:handoutMasterIdLst>
  <p:sldIdLst>
    <p:sldId id="2383" r:id="rId5"/>
    <p:sldId id="2147378033" r:id="rId6"/>
    <p:sldId id="2147378034" r:id="rId7"/>
    <p:sldId id="2147378035" r:id="rId8"/>
    <p:sldId id="2147377950" r:id="rId9"/>
    <p:sldId id="2147378036" r:id="rId10"/>
    <p:sldId id="2147377946" r:id="rId11"/>
    <p:sldId id="2147377990" r:id="rId12"/>
    <p:sldId id="2147377992" r:id="rId13"/>
    <p:sldId id="2147377952" r:id="rId14"/>
    <p:sldId id="2147377953" r:id="rId15"/>
    <p:sldId id="2147377954" r:id="rId16"/>
    <p:sldId id="2147377947" r:id="rId17"/>
    <p:sldId id="2147377991" r:id="rId18"/>
    <p:sldId id="2147377983" r:id="rId19"/>
    <p:sldId id="2147377984" r:id="rId20"/>
    <p:sldId id="2147377993" r:id="rId21"/>
    <p:sldId id="2147378004" r:id="rId22"/>
    <p:sldId id="2147377985" r:id="rId23"/>
    <p:sldId id="2147377994" r:id="rId24"/>
    <p:sldId id="2147378000" r:id="rId25"/>
    <p:sldId id="2147377999" r:id="rId26"/>
    <p:sldId id="2147377998" r:id="rId27"/>
    <p:sldId id="2147377997" r:id="rId28"/>
    <p:sldId id="2147378002" r:id="rId29"/>
    <p:sldId id="2147378001" r:id="rId30"/>
    <p:sldId id="2147378003" r:id="rId31"/>
    <p:sldId id="2147378005" r:id="rId32"/>
    <p:sldId id="2147378028" r:id="rId33"/>
    <p:sldId id="2147378029" r:id="rId34"/>
    <p:sldId id="2147378041" r:id="rId35"/>
    <p:sldId id="2147378045" r:id="rId36"/>
    <p:sldId id="2147378022" r:id="rId37"/>
    <p:sldId id="2147378012" r:id="rId38"/>
    <p:sldId id="2147378010" r:id="rId39"/>
    <p:sldId id="2147378011" r:id="rId40"/>
    <p:sldId id="2147378030" r:id="rId41"/>
    <p:sldId id="2147378007" r:id="rId42"/>
    <p:sldId id="2147378038" r:id="rId43"/>
    <p:sldId id="2147378037" r:id="rId44"/>
    <p:sldId id="2147378046" r:id="rId45"/>
    <p:sldId id="2147378008" r:id="rId46"/>
    <p:sldId id="2147378006" r:id="rId47"/>
    <p:sldId id="2147378013" r:id="rId48"/>
    <p:sldId id="2147378014" r:id="rId49"/>
    <p:sldId id="2147377989" r:id="rId50"/>
    <p:sldId id="2147378015" r:id="rId51"/>
    <p:sldId id="2147378025" r:id="rId52"/>
    <p:sldId id="2147378016" r:id="rId53"/>
    <p:sldId id="2147378026" r:id="rId54"/>
    <p:sldId id="2147378042" r:id="rId55"/>
    <p:sldId id="2147378047" r:id="rId56"/>
    <p:sldId id="2147378027" r:id="rId57"/>
    <p:sldId id="2147378043" r:id="rId58"/>
    <p:sldId id="2147378032" r:id="rId59"/>
    <p:sldId id="2147378019" r:id="rId60"/>
    <p:sldId id="2147377988" r:id="rId61"/>
    <p:sldId id="2147378023" r:id="rId62"/>
    <p:sldId id="2147378024" r:id="rId63"/>
    <p:sldId id="2147378020" r:id="rId64"/>
    <p:sldId id="2147378044" r:id="rId65"/>
    <p:sldId id="2449" r:id="rId6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F68686-198F-9A6B-442E-7E05A243A9B5}" name="Meridith Wortman" initials="MW" userId="S::mwortman@carsongroup.com::942a49b8-ff4b-45a3-98a4-590d6cafa235" providerId="AD"/>
  <p188:author id="{D143829F-2EBA-1E06-1D2D-BE72B4CCB286}" name="mary@toolebertz.net" initials="ma" userId="S::urn:spo:guest#mary@toolebertz.net::" providerId="AD"/>
  <p188:author id="{2F90F3C7-EF2A-9970-7807-64BBDFB77A53}" name="Greg Opitz" initials="GO" userId="S::gopitz@carsongroup.com::e35e0384-9702-4ff0-b34e-b861f55d83e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ud Mackrill" initials="JM" lastIdx="51" clrIdx="0">
    <p:extLst>
      <p:ext uri="{19B8F6BF-5375-455C-9EA6-DF929625EA0E}">
        <p15:presenceInfo xmlns:p15="http://schemas.microsoft.com/office/powerpoint/2012/main" userId="S::jmackrill@carsongroup.com::8cd62ddf-9baf-4535-b54b-b038ef67424e" providerId="AD"/>
      </p:ext>
    </p:extLst>
  </p:cmAuthor>
  <p:cmAuthor id="2" name="Scott McIntyre" initials="SM" lastIdx="26" clrIdx="1">
    <p:extLst>
      <p:ext uri="{19B8F6BF-5375-455C-9EA6-DF929625EA0E}">
        <p15:presenceInfo xmlns:p15="http://schemas.microsoft.com/office/powerpoint/2012/main" userId="S::smcintyre@carsongroup.com::04999e38-680f-423c-aa7e-e5f3b7ef4856" providerId="AD"/>
      </p:ext>
    </p:extLst>
  </p:cmAuthor>
  <p:cmAuthor id="3" name="Cameron Carlow" initials="CC" lastIdx="27" clrIdx="2">
    <p:extLst>
      <p:ext uri="{19B8F6BF-5375-455C-9EA6-DF929625EA0E}">
        <p15:presenceInfo xmlns:p15="http://schemas.microsoft.com/office/powerpoint/2012/main" userId="S::ccarlow@carsongroup.com::90fe75a8-c989-49ff-8cc4-897528c17b8d" providerId="AD"/>
      </p:ext>
    </p:extLst>
  </p:cmAuthor>
  <p:cmAuthor id="4" name="Justin Starnes" initials="JS" lastIdx="4" clrIdx="3">
    <p:extLst>
      <p:ext uri="{19B8F6BF-5375-455C-9EA6-DF929625EA0E}">
        <p15:presenceInfo xmlns:p15="http://schemas.microsoft.com/office/powerpoint/2012/main" userId="S::jstarnes@carsongroup.com::b4c76d21-1353-48f1-8448-3d9ad487b1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BA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A47F62-18AF-4035-9DAC-5B45EC517D35}" v="1" dt="2023-07-11T17:11:42.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50" autoAdjust="0"/>
  </p:normalViewPr>
  <p:slideViewPr>
    <p:cSldViewPr snapToGrid="0">
      <p:cViewPr varScale="1">
        <p:scale>
          <a:sx n="73" d="100"/>
          <a:sy n="73" d="100"/>
        </p:scale>
        <p:origin x="1042"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 Mathias" userId="e52cf4d7-b6e0-43d1-b1aa-c611a88fd7c4" providerId="ADAL" clId="{0FA47F62-18AF-4035-9DAC-5B45EC517D35}"/>
    <pc:docChg chg="modSld">
      <pc:chgData name="Kait Mathias" userId="e52cf4d7-b6e0-43d1-b1aa-c611a88fd7c4" providerId="ADAL" clId="{0FA47F62-18AF-4035-9DAC-5B45EC517D35}" dt="2023-07-11T17:12:24.758" v="87" actId="20577"/>
      <pc:docMkLst>
        <pc:docMk/>
      </pc:docMkLst>
      <pc:sldChg chg="addSp modSp mod modNotesTx">
        <pc:chgData name="Kait Mathias" userId="e52cf4d7-b6e0-43d1-b1aa-c611a88fd7c4" providerId="ADAL" clId="{0FA47F62-18AF-4035-9DAC-5B45EC517D35}" dt="2023-07-11T17:12:24.758" v="87" actId="20577"/>
        <pc:sldMkLst>
          <pc:docMk/>
          <pc:sldMk cId="1367283074" sldId="2147377950"/>
        </pc:sldMkLst>
        <pc:spChg chg="mod">
          <ac:chgData name="Kait Mathias" userId="e52cf4d7-b6e0-43d1-b1aa-c611a88fd7c4" providerId="ADAL" clId="{0FA47F62-18AF-4035-9DAC-5B45EC517D35}" dt="2023-07-11T17:12:05.623" v="54" actId="1076"/>
          <ac:spMkLst>
            <pc:docMk/>
            <pc:sldMk cId="1367283074" sldId="2147377950"/>
            <ac:spMk id="3" creationId="{D2827680-A3CD-954A-B610-F23A6FC22081}"/>
          </ac:spMkLst>
        </pc:spChg>
        <pc:spChg chg="add mod">
          <ac:chgData name="Kait Mathias" userId="e52cf4d7-b6e0-43d1-b1aa-c611a88fd7c4" providerId="ADAL" clId="{0FA47F62-18AF-4035-9DAC-5B45EC517D35}" dt="2023-07-11T17:11:59.471" v="53" actId="20577"/>
          <ac:spMkLst>
            <pc:docMk/>
            <pc:sldMk cId="1367283074" sldId="2147377950"/>
            <ac:spMk id="4" creationId="{CA20F4A6-3024-9403-6CEB-413BB61FF1D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07BD59-3A14-4686-B2DE-5F66B67B30D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C7F97F94-91CE-41F0-9E07-6E6283C6468A}">
      <dgm:prSet/>
      <dgm:spPr/>
      <dgm:t>
        <a:bodyPr/>
        <a:lstStyle/>
        <a:p>
          <a:r>
            <a:rPr lang="en-US" b="1"/>
            <a:t>M1: </a:t>
          </a:r>
          <a:r>
            <a:rPr lang="en-US"/>
            <a:t>cash, coins, deposits, and anything that can be spent right now</a:t>
          </a:r>
        </a:p>
      </dgm:t>
    </dgm:pt>
    <dgm:pt modelId="{DB53F696-93F4-40D8-A69B-5646B3BA751F}" type="parTrans" cxnId="{4F0CF0C0-E65D-4A1C-B9CF-C8353010DCCD}">
      <dgm:prSet/>
      <dgm:spPr/>
      <dgm:t>
        <a:bodyPr/>
        <a:lstStyle/>
        <a:p>
          <a:endParaRPr lang="en-US"/>
        </a:p>
      </dgm:t>
    </dgm:pt>
    <dgm:pt modelId="{3999D036-630B-4F6D-9CD5-0CCFC00BC9C9}" type="sibTrans" cxnId="{4F0CF0C0-E65D-4A1C-B9CF-C8353010DCCD}">
      <dgm:prSet/>
      <dgm:spPr/>
      <dgm:t>
        <a:bodyPr/>
        <a:lstStyle/>
        <a:p>
          <a:endParaRPr lang="en-US"/>
        </a:p>
      </dgm:t>
    </dgm:pt>
    <dgm:pt modelId="{AF1C6B09-E195-4A9E-B036-FA38D202F5AD}">
      <dgm:prSet/>
      <dgm:spPr/>
      <dgm:t>
        <a:bodyPr/>
        <a:lstStyle/>
        <a:p>
          <a:r>
            <a:rPr lang="en-US" b="1"/>
            <a:t>M2:</a:t>
          </a:r>
          <a:r>
            <a:rPr lang="en-US"/>
            <a:t> M1+ savings accounts, money markets, CDs</a:t>
          </a:r>
        </a:p>
      </dgm:t>
    </dgm:pt>
    <dgm:pt modelId="{19F6C1A9-853F-49DF-8E4E-5B1B9C54C3D6}" type="parTrans" cxnId="{67D3588D-3D14-407A-B910-D8C863BAD43D}">
      <dgm:prSet/>
      <dgm:spPr/>
      <dgm:t>
        <a:bodyPr/>
        <a:lstStyle/>
        <a:p>
          <a:endParaRPr lang="en-US"/>
        </a:p>
      </dgm:t>
    </dgm:pt>
    <dgm:pt modelId="{8C3C4DBA-261A-425F-BAF8-9C9338659941}" type="sibTrans" cxnId="{67D3588D-3D14-407A-B910-D8C863BAD43D}">
      <dgm:prSet/>
      <dgm:spPr/>
      <dgm:t>
        <a:bodyPr/>
        <a:lstStyle/>
        <a:p>
          <a:endParaRPr lang="en-US"/>
        </a:p>
      </dgm:t>
    </dgm:pt>
    <dgm:pt modelId="{6A9ECACC-9933-4BBF-8707-8D913DA89069}" type="pres">
      <dgm:prSet presAssocID="{A707BD59-3A14-4686-B2DE-5F66B67B30D4}" presName="linear" presStyleCnt="0">
        <dgm:presLayoutVars>
          <dgm:animLvl val="lvl"/>
          <dgm:resizeHandles val="exact"/>
        </dgm:presLayoutVars>
      </dgm:prSet>
      <dgm:spPr/>
    </dgm:pt>
    <dgm:pt modelId="{A48C1FBF-09F0-4A5B-A0CA-8C6B52173653}" type="pres">
      <dgm:prSet presAssocID="{C7F97F94-91CE-41F0-9E07-6E6283C6468A}" presName="parentText" presStyleLbl="node1" presStyleIdx="0" presStyleCnt="2">
        <dgm:presLayoutVars>
          <dgm:chMax val="0"/>
          <dgm:bulletEnabled val="1"/>
        </dgm:presLayoutVars>
      </dgm:prSet>
      <dgm:spPr/>
    </dgm:pt>
    <dgm:pt modelId="{3BA6B2D2-07C9-470F-913D-91C8DD019630}" type="pres">
      <dgm:prSet presAssocID="{3999D036-630B-4F6D-9CD5-0CCFC00BC9C9}" presName="spacer" presStyleCnt="0"/>
      <dgm:spPr/>
    </dgm:pt>
    <dgm:pt modelId="{69A4DD51-2DB3-402E-9516-211529F2A45F}" type="pres">
      <dgm:prSet presAssocID="{AF1C6B09-E195-4A9E-B036-FA38D202F5AD}" presName="parentText" presStyleLbl="node1" presStyleIdx="1" presStyleCnt="2">
        <dgm:presLayoutVars>
          <dgm:chMax val="0"/>
          <dgm:bulletEnabled val="1"/>
        </dgm:presLayoutVars>
      </dgm:prSet>
      <dgm:spPr/>
    </dgm:pt>
  </dgm:ptLst>
  <dgm:cxnLst>
    <dgm:cxn modelId="{6FCD2763-BA7C-4F83-A500-E34A9882A13F}" type="presOf" srcId="{AF1C6B09-E195-4A9E-B036-FA38D202F5AD}" destId="{69A4DD51-2DB3-402E-9516-211529F2A45F}" srcOrd="0" destOrd="0" presId="urn:microsoft.com/office/officeart/2005/8/layout/vList2"/>
    <dgm:cxn modelId="{8DD5BC66-293E-4968-A903-1BAEF3AF15CD}" type="presOf" srcId="{A707BD59-3A14-4686-B2DE-5F66B67B30D4}" destId="{6A9ECACC-9933-4BBF-8707-8D913DA89069}" srcOrd="0" destOrd="0" presId="urn:microsoft.com/office/officeart/2005/8/layout/vList2"/>
    <dgm:cxn modelId="{67D3588D-3D14-407A-B910-D8C863BAD43D}" srcId="{A707BD59-3A14-4686-B2DE-5F66B67B30D4}" destId="{AF1C6B09-E195-4A9E-B036-FA38D202F5AD}" srcOrd="1" destOrd="0" parTransId="{19F6C1A9-853F-49DF-8E4E-5B1B9C54C3D6}" sibTransId="{8C3C4DBA-261A-425F-BAF8-9C9338659941}"/>
    <dgm:cxn modelId="{29C7B290-F85D-47E9-91AA-637C9384F0A2}" type="presOf" srcId="{C7F97F94-91CE-41F0-9E07-6E6283C6468A}" destId="{A48C1FBF-09F0-4A5B-A0CA-8C6B52173653}" srcOrd="0" destOrd="0" presId="urn:microsoft.com/office/officeart/2005/8/layout/vList2"/>
    <dgm:cxn modelId="{4F0CF0C0-E65D-4A1C-B9CF-C8353010DCCD}" srcId="{A707BD59-3A14-4686-B2DE-5F66B67B30D4}" destId="{C7F97F94-91CE-41F0-9E07-6E6283C6468A}" srcOrd="0" destOrd="0" parTransId="{DB53F696-93F4-40D8-A69B-5646B3BA751F}" sibTransId="{3999D036-630B-4F6D-9CD5-0CCFC00BC9C9}"/>
    <dgm:cxn modelId="{0E9081E6-9C50-4D4E-92E2-11B278B9A0DA}" type="presParOf" srcId="{6A9ECACC-9933-4BBF-8707-8D913DA89069}" destId="{A48C1FBF-09F0-4A5B-A0CA-8C6B52173653}" srcOrd="0" destOrd="0" presId="urn:microsoft.com/office/officeart/2005/8/layout/vList2"/>
    <dgm:cxn modelId="{75210942-6BF2-4692-AD05-637343BFCB4F}" type="presParOf" srcId="{6A9ECACC-9933-4BBF-8707-8D913DA89069}" destId="{3BA6B2D2-07C9-470F-913D-91C8DD019630}" srcOrd="1" destOrd="0" presId="urn:microsoft.com/office/officeart/2005/8/layout/vList2"/>
    <dgm:cxn modelId="{44A850E9-7F24-4799-BBED-D1C7BBD7D859}" type="presParOf" srcId="{6A9ECACC-9933-4BBF-8707-8D913DA89069}" destId="{69A4DD51-2DB3-402E-9516-211529F2A45F}"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D5D54C-FE8B-9F48-83CA-BDF85847C627}"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E21B5FA0-B0DF-DE4E-9A57-CB1CD61D4A3E}">
      <dgm:prSet phldrT="[Text]" custT="1"/>
      <dgm:spPr>
        <a:solidFill>
          <a:schemeClr val="tx1"/>
        </a:solidFill>
      </dgm:spPr>
      <dgm:t>
        <a:bodyPr/>
        <a:lstStyle/>
        <a:p>
          <a:pPr rtl="0"/>
          <a:r>
            <a:rPr lang="en-US" sz="2800"/>
            <a:t> Value of earnings</a:t>
          </a:r>
        </a:p>
      </dgm:t>
    </dgm:pt>
    <dgm:pt modelId="{EDB19547-6EAA-824A-8F6E-9F5D2E6A6EEB}" type="parTrans" cxnId="{80EC02A1-1477-354C-89DC-F54D7F70057E}">
      <dgm:prSet/>
      <dgm:spPr/>
      <dgm:t>
        <a:bodyPr/>
        <a:lstStyle/>
        <a:p>
          <a:endParaRPr lang="en-US"/>
        </a:p>
      </dgm:t>
    </dgm:pt>
    <dgm:pt modelId="{7F12D05F-E2D2-E243-AED7-C72DA5950707}" type="sibTrans" cxnId="{80EC02A1-1477-354C-89DC-F54D7F70057E}">
      <dgm:prSet/>
      <dgm:spPr/>
      <dgm:t>
        <a:bodyPr/>
        <a:lstStyle/>
        <a:p>
          <a:endParaRPr lang="en-US"/>
        </a:p>
      </dgm:t>
    </dgm:pt>
    <dgm:pt modelId="{DE960777-73DA-5F4C-ADB8-BDC2051572E7}">
      <dgm:prSet phldrT="[Text]" custT="1"/>
      <dgm:spPr>
        <a:solidFill>
          <a:schemeClr val="tx1"/>
        </a:solidFill>
      </dgm:spPr>
      <dgm:t>
        <a:bodyPr/>
        <a:lstStyle/>
        <a:p>
          <a:r>
            <a:rPr lang="en-US" sz="2800"/>
            <a:t>Historic average: 17.03</a:t>
          </a:r>
        </a:p>
      </dgm:t>
    </dgm:pt>
    <dgm:pt modelId="{B780E1D9-EF53-6E40-887C-A5984AD1854E}" type="parTrans" cxnId="{D6A90E8D-DD40-8446-9C5C-8A3F39E1E8D3}">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BA44192D-96D3-334B-9238-96EB18DF0BD3}" type="sibTrans" cxnId="{D6A90E8D-DD40-8446-9C5C-8A3F39E1E8D3}">
      <dgm:prSet/>
      <dgm:spPr/>
      <dgm:t>
        <a:bodyPr/>
        <a:lstStyle/>
        <a:p>
          <a:endParaRPr lang="en-US"/>
        </a:p>
      </dgm:t>
    </dgm:pt>
    <dgm:pt modelId="{94E18DA8-DCE0-3F49-A0CC-DCB0455D9795}">
      <dgm:prSet phldrT="[Text]" custT="1"/>
      <dgm:spPr>
        <a:solidFill>
          <a:schemeClr val="tx1"/>
        </a:solidFill>
      </dgm:spPr>
      <dgm:t>
        <a:bodyPr/>
        <a:lstStyle/>
        <a:p>
          <a:r>
            <a:rPr lang="en-US" sz="2800"/>
            <a:t>June 30, 2023: </a:t>
          </a:r>
          <a:r>
            <a:rPr lang="en-US" sz="2800">
              <a:latin typeface="Arial" panose="020B0604020202020204"/>
            </a:rPr>
            <a:t>31.1</a:t>
          </a:r>
          <a:endParaRPr lang="en-US" sz="2800"/>
        </a:p>
      </dgm:t>
    </dgm:pt>
    <dgm:pt modelId="{91B0ADC6-BD7E-0641-AE09-31CBC222B690}" type="parTrans" cxnId="{EAC75A5B-5A1C-A641-8D5D-E9F7E1000B61}">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9A3BA5EB-B1EA-E242-99A6-6DD799613AC6}" type="sibTrans" cxnId="{EAC75A5B-5A1C-A641-8D5D-E9F7E1000B61}">
      <dgm:prSet/>
      <dgm:spPr/>
      <dgm:t>
        <a:bodyPr/>
        <a:lstStyle/>
        <a:p>
          <a:endParaRPr lang="en-US"/>
        </a:p>
      </dgm:t>
    </dgm:pt>
    <dgm:pt modelId="{8E4F4099-FE9E-0E4F-A584-C07E3456F8E2}" type="pres">
      <dgm:prSet presAssocID="{96D5D54C-FE8B-9F48-83CA-BDF85847C627}" presName="diagram" presStyleCnt="0">
        <dgm:presLayoutVars>
          <dgm:chPref val="1"/>
          <dgm:dir/>
          <dgm:animOne val="branch"/>
          <dgm:animLvl val="lvl"/>
          <dgm:resizeHandles val="exact"/>
        </dgm:presLayoutVars>
      </dgm:prSet>
      <dgm:spPr/>
    </dgm:pt>
    <dgm:pt modelId="{E12F7FBB-1291-D249-92CC-D81F476A1B00}" type="pres">
      <dgm:prSet presAssocID="{E21B5FA0-B0DF-DE4E-9A57-CB1CD61D4A3E}" presName="root1" presStyleCnt="0"/>
      <dgm:spPr/>
    </dgm:pt>
    <dgm:pt modelId="{32F15E7B-13E1-B349-A891-DEBF698C54B8}" type="pres">
      <dgm:prSet presAssocID="{E21B5FA0-B0DF-DE4E-9A57-CB1CD61D4A3E}" presName="LevelOneTextNode" presStyleLbl="node0" presStyleIdx="0" presStyleCnt="1">
        <dgm:presLayoutVars>
          <dgm:chPref val="3"/>
        </dgm:presLayoutVars>
      </dgm:prSet>
      <dgm:spPr/>
    </dgm:pt>
    <dgm:pt modelId="{360D8F3F-0A5C-E04A-A15D-D762B7054A6D}" type="pres">
      <dgm:prSet presAssocID="{E21B5FA0-B0DF-DE4E-9A57-CB1CD61D4A3E}" presName="level2hierChild" presStyleCnt="0"/>
      <dgm:spPr/>
    </dgm:pt>
    <dgm:pt modelId="{BA2ADB89-73D5-3042-8188-D4DF4B52B9E2}" type="pres">
      <dgm:prSet presAssocID="{B780E1D9-EF53-6E40-887C-A5984AD1854E}" presName="conn2-1" presStyleLbl="parChTrans1D2" presStyleIdx="0" presStyleCnt="2"/>
      <dgm:spPr/>
    </dgm:pt>
    <dgm:pt modelId="{70734773-D4F7-744E-93D7-75203A94FFCD}" type="pres">
      <dgm:prSet presAssocID="{B780E1D9-EF53-6E40-887C-A5984AD1854E}" presName="connTx" presStyleLbl="parChTrans1D2" presStyleIdx="0" presStyleCnt="2"/>
      <dgm:spPr/>
    </dgm:pt>
    <dgm:pt modelId="{66BF5367-14A4-E648-94AD-1B5FACA89204}" type="pres">
      <dgm:prSet presAssocID="{DE960777-73DA-5F4C-ADB8-BDC2051572E7}" presName="root2" presStyleCnt="0"/>
      <dgm:spPr/>
    </dgm:pt>
    <dgm:pt modelId="{5CE44459-97BB-4A49-879E-D4EFDFB0D2BB}" type="pres">
      <dgm:prSet presAssocID="{DE960777-73DA-5F4C-ADB8-BDC2051572E7}" presName="LevelTwoTextNode" presStyleLbl="node2" presStyleIdx="0" presStyleCnt="2" custScaleY="92219">
        <dgm:presLayoutVars>
          <dgm:chPref val="3"/>
        </dgm:presLayoutVars>
      </dgm:prSet>
      <dgm:spPr/>
    </dgm:pt>
    <dgm:pt modelId="{D60D8573-C853-B54E-806D-10C4B4A86F6B}" type="pres">
      <dgm:prSet presAssocID="{DE960777-73DA-5F4C-ADB8-BDC2051572E7}" presName="level3hierChild" presStyleCnt="0"/>
      <dgm:spPr/>
    </dgm:pt>
    <dgm:pt modelId="{B5445588-79D6-BB43-BAE5-B7DB3B744C9F}" type="pres">
      <dgm:prSet presAssocID="{91B0ADC6-BD7E-0641-AE09-31CBC222B690}" presName="conn2-1" presStyleLbl="parChTrans1D2" presStyleIdx="1" presStyleCnt="2"/>
      <dgm:spPr/>
    </dgm:pt>
    <dgm:pt modelId="{280EF5C6-9EFE-9F4B-B6A5-5C8E08B11FAF}" type="pres">
      <dgm:prSet presAssocID="{91B0ADC6-BD7E-0641-AE09-31CBC222B690}" presName="connTx" presStyleLbl="parChTrans1D2" presStyleIdx="1" presStyleCnt="2"/>
      <dgm:spPr/>
    </dgm:pt>
    <dgm:pt modelId="{649EBDFF-C4D0-AA4A-9272-1C569B50CE01}" type="pres">
      <dgm:prSet presAssocID="{94E18DA8-DCE0-3F49-A0CC-DCB0455D9795}" presName="root2" presStyleCnt="0"/>
      <dgm:spPr/>
    </dgm:pt>
    <dgm:pt modelId="{BC4E38A8-F31C-4E4A-91D4-4DDF8D9F2D07}" type="pres">
      <dgm:prSet presAssocID="{94E18DA8-DCE0-3F49-A0CC-DCB0455D9795}" presName="LevelTwoTextNode" presStyleLbl="node2" presStyleIdx="1" presStyleCnt="2">
        <dgm:presLayoutVars>
          <dgm:chPref val="3"/>
        </dgm:presLayoutVars>
      </dgm:prSet>
      <dgm:spPr/>
    </dgm:pt>
    <dgm:pt modelId="{87BDDB70-2ABC-5848-AD60-9D9CD2AB82CA}" type="pres">
      <dgm:prSet presAssocID="{94E18DA8-DCE0-3F49-A0CC-DCB0455D9795}" presName="level3hierChild" presStyleCnt="0"/>
      <dgm:spPr/>
    </dgm:pt>
  </dgm:ptLst>
  <dgm:cxnLst>
    <dgm:cxn modelId="{E3509506-907D-C34C-86B9-FD1AAF2D6E66}" type="presOf" srcId="{DE960777-73DA-5F4C-ADB8-BDC2051572E7}" destId="{5CE44459-97BB-4A49-879E-D4EFDFB0D2BB}" srcOrd="0" destOrd="0" presId="urn:microsoft.com/office/officeart/2005/8/layout/hierarchy2"/>
    <dgm:cxn modelId="{EAC75A5B-5A1C-A641-8D5D-E9F7E1000B61}" srcId="{E21B5FA0-B0DF-DE4E-9A57-CB1CD61D4A3E}" destId="{94E18DA8-DCE0-3F49-A0CC-DCB0455D9795}" srcOrd="1" destOrd="0" parTransId="{91B0ADC6-BD7E-0641-AE09-31CBC222B690}" sibTransId="{9A3BA5EB-B1EA-E242-99A6-6DD799613AC6}"/>
    <dgm:cxn modelId="{AA17DD60-614A-8949-957E-72C2C344EA40}" type="presOf" srcId="{91B0ADC6-BD7E-0641-AE09-31CBC222B690}" destId="{280EF5C6-9EFE-9F4B-B6A5-5C8E08B11FAF}" srcOrd="1" destOrd="0" presId="urn:microsoft.com/office/officeart/2005/8/layout/hierarchy2"/>
    <dgm:cxn modelId="{E331E364-396D-654A-BC64-18C110FF8AE5}" type="presOf" srcId="{B780E1D9-EF53-6E40-887C-A5984AD1854E}" destId="{70734773-D4F7-744E-93D7-75203A94FFCD}" srcOrd="1" destOrd="0" presId="urn:microsoft.com/office/officeart/2005/8/layout/hierarchy2"/>
    <dgm:cxn modelId="{E8B0A64D-D3A3-A84F-95D0-6449D8BCFA62}" type="presOf" srcId="{94E18DA8-DCE0-3F49-A0CC-DCB0455D9795}" destId="{BC4E38A8-F31C-4E4A-91D4-4DDF8D9F2D07}" srcOrd="0" destOrd="0" presId="urn:microsoft.com/office/officeart/2005/8/layout/hierarchy2"/>
    <dgm:cxn modelId="{8D227577-B0D4-E74E-A89C-422A156A72EC}" type="presOf" srcId="{91B0ADC6-BD7E-0641-AE09-31CBC222B690}" destId="{B5445588-79D6-BB43-BAE5-B7DB3B744C9F}" srcOrd="0" destOrd="0" presId="urn:microsoft.com/office/officeart/2005/8/layout/hierarchy2"/>
    <dgm:cxn modelId="{93193887-A6DF-8049-9482-6FF2E4B64193}" type="presOf" srcId="{96D5D54C-FE8B-9F48-83CA-BDF85847C627}" destId="{8E4F4099-FE9E-0E4F-A584-C07E3456F8E2}" srcOrd="0" destOrd="0" presId="urn:microsoft.com/office/officeart/2005/8/layout/hierarchy2"/>
    <dgm:cxn modelId="{D6A90E8D-DD40-8446-9C5C-8A3F39E1E8D3}" srcId="{E21B5FA0-B0DF-DE4E-9A57-CB1CD61D4A3E}" destId="{DE960777-73DA-5F4C-ADB8-BDC2051572E7}" srcOrd="0" destOrd="0" parTransId="{B780E1D9-EF53-6E40-887C-A5984AD1854E}" sibTransId="{BA44192D-96D3-334B-9238-96EB18DF0BD3}"/>
    <dgm:cxn modelId="{80EC02A1-1477-354C-89DC-F54D7F70057E}" srcId="{96D5D54C-FE8B-9F48-83CA-BDF85847C627}" destId="{E21B5FA0-B0DF-DE4E-9A57-CB1CD61D4A3E}" srcOrd="0" destOrd="0" parTransId="{EDB19547-6EAA-824A-8F6E-9F5D2E6A6EEB}" sibTransId="{7F12D05F-E2D2-E243-AED7-C72DA5950707}"/>
    <dgm:cxn modelId="{F05B87D1-9FBD-A04A-961B-EA4D17A1F14A}" type="presOf" srcId="{E21B5FA0-B0DF-DE4E-9A57-CB1CD61D4A3E}" destId="{32F15E7B-13E1-B349-A891-DEBF698C54B8}" srcOrd="0" destOrd="0" presId="urn:microsoft.com/office/officeart/2005/8/layout/hierarchy2"/>
    <dgm:cxn modelId="{091D3AE8-41BA-054A-8915-65B603B35AD6}" type="presOf" srcId="{B780E1D9-EF53-6E40-887C-A5984AD1854E}" destId="{BA2ADB89-73D5-3042-8188-D4DF4B52B9E2}" srcOrd="0" destOrd="0" presId="urn:microsoft.com/office/officeart/2005/8/layout/hierarchy2"/>
    <dgm:cxn modelId="{8C521C84-7CE4-EA41-8608-0DE1A4A76B87}" type="presParOf" srcId="{8E4F4099-FE9E-0E4F-A584-C07E3456F8E2}" destId="{E12F7FBB-1291-D249-92CC-D81F476A1B00}" srcOrd="0" destOrd="0" presId="urn:microsoft.com/office/officeart/2005/8/layout/hierarchy2"/>
    <dgm:cxn modelId="{A49ADF36-96E7-614D-9C14-1A60FBF30B78}" type="presParOf" srcId="{E12F7FBB-1291-D249-92CC-D81F476A1B00}" destId="{32F15E7B-13E1-B349-A891-DEBF698C54B8}" srcOrd="0" destOrd="0" presId="urn:microsoft.com/office/officeart/2005/8/layout/hierarchy2"/>
    <dgm:cxn modelId="{72CD2A8B-D587-A545-BDFE-D6DCCBCBCE57}" type="presParOf" srcId="{E12F7FBB-1291-D249-92CC-D81F476A1B00}" destId="{360D8F3F-0A5C-E04A-A15D-D762B7054A6D}" srcOrd="1" destOrd="0" presId="urn:microsoft.com/office/officeart/2005/8/layout/hierarchy2"/>
    <dgm:cxn modelId="{7D1CCBA5-3A07-1E46-9754-BF0FD7AAA5DB}" type="presParOf" srcId="{360D8F3F-0A5C-E04A-A15D-D762B7054A6D}" destId="{BA2ADB89-73D5-3042-8188-D4DF4B52B9E2}" srcOrd="0" destOrd="0" presId="urn:microsoft.com/office/officeart/2005/8/layout/hierarchy2"/>
    <dgm:cxn modelId="{1C7B71FB-8053-574E-942C-31C446102E9A}" type="presParOf" srcId="{BA2ADB89-73D5-3042-8188-D4DF4B52B9E2}" destId="{70734773-D4F7-744E-93D7-75203A94FFCD}" srcOrd="0" destOrd="0" presId="urn:microsoft.com/office/officeart/2005/8/layout/hierarchy2"/>
    <dgm:cxn modelId="{4F2F6363-17CD-D249-844B-0F36CEB59932}" type="presParOf" srcId="{360D8F3F-0A5C-E04A-A15D-D762B7054A6D}" destId="{66BF5367-14A4-E648-94AD-1B5FACA89204}" srcOrd="1" destOrd="0" presId="urn:microsoft.com/office/officeart/2005/8/layout/hierarchy2"/>
    <dgm:cxn modelId="{123B40AF-4B2A-5242-AFC2-9A5F4F6410D5}" type="presParOf" srcId="{66BF5367-14A4-E648-94AD-1B5FACA89204}" destId="{5CE44459-97BB-4A49-879E-D4EFDFB0D2BB}" srcOrd="0" destOrd="0" presId="urn:microsoft.com/office/officeart/2005/8/layout/hierarchy2"/>
    <dgm:cxn modelId="{212B528E-DB73-E146-8070-E3F370DAC4D4}" type="presParOf" srcId="{66BF5367-14A4-E648-94AD-1B5FACA89204}" destId="{D60D8573-C853-B54E-806D-10C4B4A86F6B}" srcOrd="1" destOrd="0" presId="urn:microsoft.com/office/officeart/2005/8/layout/hierarchy2"/>
    <dgm:cxn modelId="{3EFC4931-6E07-2847-ADC1-D36179BE35F5}" type="presParOf" srcId="{360D8F3F-0A5C-E04A-A15D-D762B7054A6D}" destId="{B5445588-79D6-BB43-BAE5-B7DB3B744C9F}" srcOrd="2" destOrd="0" presId="urn:microsoft.com/office/officeart/2005/8/layout/hierarchy2"/>
    <dgm:cxn modelId="{CA71F45C-99B3-C74E-AEC1-029AC8DD98BB}" type="presParOf" srcId="{B5445588-79D6-BB43-BAE5-B7DB3B744C9F}" destId="{280EF5C6-9EFE-9F4B-B6A5-5C8E08B11FAF}" srcOrd="0" destOrd="0" presId="urn:microsoft.com/office/officeart/2005/8/layout/hierarchy2"/>
    <dgm:cxn modelId="{82ECD4F2-285E-634A-8CC6-074858C6BF43}" type="presParOf" srcId="{360D8F3F-0A5C-E04A-A15D-D762B7054A6D}" destId="{649EBDFF-C4D0-AA4A-9272-1C569B50CE01}" srcOrd="3" destOrd="0" presId="urn:microsoft.com/office/officeart/2005/8/layout/hierarchy2"/>
    <dgm:cxn modelId="{3872C234-4444-A648-9EB5-573E49D03127}" type="presParOf" srcId="{649EBDFF-C4D0-AA4A-9272-1C569B50CE01}" destId="{BC4E38A8-F31C-4E4A-91D4-4DDF8D9F2D07}" srcOrd="0" destOrd="0" presId="urn:microsoft.com/office/officeart/2005/8/layout/hierarchy2"/>
    <dgm:cxn modelId="{D3AB4F8E-238E-3744-9F71-CABD33D72BDD}" type="presParOf" srcId="{649EBDFF-C4D0-AA4A-9272-1C569B50CE01}" destId="{87BDDB70-2ABC-5848-AD60-9D9CD2AB82C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1E4023-C761-9D45-824C-9E8099531E39}" type="doc">
      <dgm:prSet loTypeId="urn:microsoft.com/office/officeart/2008/layout/VerticalCurvedList" loCatId="" qsTypeId="urn:microsoft.com/office/officeart/2005/8/quickstyle/simple1" qsCatId="simple" csTypeId="urn:microsoft.com/office/officeart/2005/8/colors/colorful1" csCatId="colorful" phldr="1"/>
      <dgm:spPr/>
      <dgm:t>
        <a:bodyPr/>
        <a:lstStyle/>
        <a:p>
          <a:endParaRPr lang="en-US"/>
        </a:p>
      </dgm:t>
    </dgm:pt>
    <dgm:pt modelId="{744642BC-5082-004A-8C98-65B51911D156}">
      <dgm:prSet phldrT="[Text]"/>
      <dgm:spPr>
        <a:solidFill>
          <a:schemeClr val="tx1"/>
        </a:solidFill>
      </dgm:spPr>
      <dgm:t>
        <a:bodyPr/>
        <a:lstStyle/>
        <a:p>
          <a:r>
            <a:rPr lang="en-US"/>
            <a:t>Immortality for sale</a:t>
          </a:r>
        </a:p>
      </dgm:t>
    </dgm:pt>
    <dgm:pt modelId="{3FDC3B92-8C9B-6B40-9D96-5F91B99C4733}" type="parTrans" cxnId="{D56EEFA9-A598-C243-8D2D-646D250F7C02}">
      <dgm:prSet/>
      <dgm:spPr/>
      <dgm:t>
        <a:bodyPr/>
        <a:lstStyle/>
        <a:p>
          <a:endParaRPr lang="en-US"/>
        </a:p>
      </dgm:t>
    </dgm:pt>
    <dgm:pt modelId="{D2EA8BCE-E159-6840-8526-515F25BFB2A2}" type="sibTrans" cxnId="{D56EEFA9-A598-C243-8D2D-646D250F7C02}">
      <dgm:prSet/>
      <dgm:spPr/>
      <dgm:t>
        <a:bodyPr/>
        <a:lstStyle/>
        <a:p>
          <a:endParaRPr lang="en-US"/>
        </a:p>
      </dgm:t>
    </dgm:pt>
    <dgm:pt modelId="{3F0D21C1-6AE7-F944-9B53-AA6C16A6E1DE}">
      <dgm:prSet phldrT="[Text]"/>
      <dgm:spPr>
        <a:solidFill>
          <a:schemeClr val="tx1">
            <a:lumMod val="90000"/>
            <a:lumOff val="10000"/>
          </a:schemeClr>
        </a:solidFill>
        <a:ln>
          <a:noFill/>
        </a:ln>
      </dgm:spPr>
      <dgm:t>
        <a:bodyPr/>
        <a:lstStyle/>
        <a:p>
          <a:r>
            <a:rPr lang="en-US"/>
            <a:t>Digital olfaction</a:t>
          </a:r>
        </a:p>
      </dgm:t>
    </dgm:pt>
    <dgm:pt modelId="{A8B1F3E6-8A82-E44B-8F4A-802A832682FB}" type="parTrans" cxnId="{7024ED3B-EBE2-C049-B082-2B1BCE75C174}">
      <dgm:prSet/>
      <dgm:spPr/>
      <dgm:t>
        <a:bodyPr/>
        <a:lstStyle/>
        <a:p>
          <a:endParaRPr lang="en-US"/>
        </a:p>
      </dgm:t>
    </dgm:pt>
    <dgm:pt modelId="{8F15F2AE-ECF8-5144-9544-584F4344E5D3}" type="sibTrans" cxnId="{7024ED3B-EBE2-C049-B082-2B1BCE75C174}">
      <dgm:prSet/>
      <dgm:spPr/>
      <dgm:t>
        <a:bodyPr/>
        <a:lstStyle/>
        <a:p>
          <a:endParaRPr lang="en-US"/>
        </a:p>
      </dgm:t>
    </dgm:pt>
    <dgm:pt modelId="{F53C89A4-7C95-D047-863D-DB1E8DB02DF7}">
      <dgm:prSet phldrT="[Text]"/>
      <dgm:spPr>
        <a:solidFill>
          <a:schemeClr val="tx1">
            <a:lumMod val="75000"/>
            <a:lumOff val="25000"/>
          </a:schemeClr>
        </a:solidFill>
      </dgm:spPr>
      <dgm:t>
        <a:bodyPr/>
        <a:lstStyle/>
        <a:p>
          <a:r>
            <a:rPr lang="en-US"/>
            <a:t>Super app domination</a:t>
          </a:r>
        </a:p>
      </dgm:t>
    </dgm:pt>
    <dgm:pt modelId="{6A052617-7633-2944-9448-CDBC39A62E1D}" type="parTrans" cxnId="{9C606A3C-3931-D147-BA9D-2666134B9A99}">
      <dgm:prSet/>
      <dgm:spPr/>
      <dgm:t>
        <a:bodyPr/>
        <a:lstStyle/>
        <a:p>
          <a:endParaRPr lang="en-US"/>
        </a:p>
      </dgm:t>
    </dgm:pt>
    <dgm:pt modelId="{0C1FFF73-0FAD-3645-8A0B-40C1CEBF2540}" type="sibTrans" cxnId="{9C606A3C-3931-D147-BA9D-2666134B9A99}">
      <dgm:prSet/>
      <dgm:spPr/>
      <dgm:t>
        <a:bodyPr/>
        <a:lstStyle/>
        <a:p>
          <a:endParaRPr lang="en-US"/>
        </a:p>
      </dgm:t>
    </dgm:pt>
    <dgm:pt modelId="{938E3688-B2BD-2145-9441-3F58363ABFCA}">
      <dgm:prSet phldrT="[Text]"/>
      <dgm:spPr>
        <a:solidFill>
          <a:schemeClr val="tx1">
            <a:lumMod val="50000"/>
            <a:lumOff val="50000"/>
          </a:schemeClr>
        </a:solidFill>
      </dgm:spPr>
      <dgm:t>
        <a:bodyPr/>
        <a:lstStyle/>
        <a:p>
          <a:r>
            <a:rPr lang="en-US"/>
            <a:t>Virtual power plants</a:t>
          </a:r>
        </a:p>
      </dgm:t>
    </dgm:pt>
    <dgm:pt modelId="{3CD95049-63F4-BC4F-98A4-D09A9BBF5376}" type="parTrans" cxnId="{47ABF915-21EA-B843-AF00-C6E94CFD62A8}">
      <dgm:prSet/>
      <dgm:spPr/>
      <dgm:t>
        <a:bodyPr/>
        <a:lstStyle/>
        <a:p>
          <a:endParaRPr lang="en-US"/>
        </a:p>
      </dgm:t>
    </dgm:pt>
    <dgm:pt modelId="{ACF5BBDA-30E9-5E40-9307-8EA9CB664EFF}" type="sibTrans" cxnId="{47ABF915-21EA-B843-AF00-C6E94CFD62A8}">
      <dgm:prSet/>
      <dgm:spPr/>
      <dgm:t>
        <a:bodyPr/>
        <a:lstStyle/>
        <a:p>
          <a:endParaRPr lang="en-US"/>
        </a:p>
      </dgm:t>
    </dgm:pt>
    <dgm:pt modelId="{D3BE9351-CD43-F34F-B168-386A34F2C429}" type="pres">
      <dgm:prSet presAssocID="{161E4023-C761-9D45-824C-9E8099531E39}" presName="Name0" presStyleCnt="0">
        <dgm:presLayoutVars>
          <dgm:chMax val="7"/>
          <dgm:chPref val="7"/>
          <dgm:dir/>
        </dgm:presLayoutVars>
      </dgm:prSet>
      <dgm:spPr/>
    </dgm:pt>
    <dgm:pt modelId="{9777DF47-856E-DE43-B463-5760263DAD20}" type="pres">
      <dgm:prSet presAssocID="{161E4023-C761-9D45-824C-9E8099531E39}" presName="Name1" presStyleCnt="0"/>
      <dgm:spPr/>
    </dgm:pt>
    <dgm:pt modelId="{6018B538-3080-C742-AF84-F1BA621228B9}" type="pres">
      <dgm:prSet presAssocID="{161E4023-C761-9D45-824C-9E8099531E39}" presName="cycle" presStyleCnt="0"/>
      <dgm:spPr/>
    </dgm:pt>
    <dgm:pt modelId="{A2A0C151-BF1C-0948-B4E1-1865B9ACD4B3}" type="pres">
      <dgm:prSet presAssocID="{161E4023-C761-9D45-824C-9E8099531E39}" presName="srcNode" presStyleLbl="node1" presStyleIdx="0" presStyleCnt="4"/>
      <dgm:spPr/>
    </dgm:pt>
    <dgm:pt modelId="{9B2B45B8-3610-7D4D-AD4C-6EA9DBC1689D}" type="pres">
      <dgm:prSet presAssocID="{161E4023-C761-9D45-824C-9E8099531E39}" presName="conn" presStyleLbl="parChTrans1D2" presStyleIdx="0" presStyleCnt="1"/>
      <dgm:spPr/>
    </dgm:pt>
    <dgm:pt modelId="{2618A34F-4B36-4D4D-89C4-F897B2D6E4C9}" type="pres">
      <dgm:prSet presAssocID="{161E4023-C761-9D45-824C-9E8099531E39}" presName="extraNode" presStyleLbl="node1" presStyleIdx="0" presStyleCnt="4"/>
      <dgm:spPr/>
    </dgm:pt>
    <dgm:pt modelId="{448B22D2-7DEC-6240-88FF-233738B5BECE}" type="pres">
      <dgm:prSet presAssocID="{161E4023-C761-9D45-824C-9E8099531E39}" presName="dstNode" presStyleLbl="node1" presStyleIdx="0" presStyleCnt="4"/>
      <dgm:spPr/>
    </dgm:pt>
    <dgm:pt modelId="{BC768015-8EFC-914F-A5D2-08CC84EEB088}" type="pres">
      <dgm:prSet presAssocID="{744642BC-5082-004A-8C98-65B51911D156}" presName="text_1" presStyleLbl="node1" presStyleIdx="0" presStyleCnt="4">
        <dgm:presLayoutVars>
          <dgm:bulletEnabled val="1"/>
        </dgm:presLayoutVars>
      </dgm:prSet>
      <dgm:spPr/>
    </dgm:pt>
    <dgm:pt modelId="{743972F4-A9A4-9E4A-B2F7-BB4941302C1B}" type="pres">
      <dgm:prSet presAssocID="{744642BC-5082-004A-8C98-65B51911D156}" presName="accent_1" presStyleCnt="0"/>
      <dgm:spPr/>
    </dgm:pt>
    <dgm:pt modelId="{ABBB39D2-1872-D644-80CF-FE031178ACD8}" type="pres">
      <dgm:prSet presAssocID="{744642BC-5082-004A-8C98-65B51911D156}" presName="accentRepeatNode" presStyleLbl="solidFgAcc1" presStyleIdx="0" presStyleCnt="4"/>
      <dgm:spPr>
        <a:ln>
          <a:solidFill>
            <a:schemeClr val="tx1"/>
          </a:solidFill>
        </a:ln>
      </dgm:spPr>
    </dgm:pt>
    <dgm:pt modelId="{A542E1C2-F35C-1F46-93C2-0F3647E25929}" type="pres">
      <dgm:prSet presAssocID="{3F0D21C1-6AE7-F944-9B53-AA6C16A6E1DE}" presName="text_2" presStyleLbl="node1" presStyleIdx="1" presStyleCnt="4">
        <dgm:presLayoutVars>
          <dgm:bulletEnabled val="1"/>
        </dgm:presLayoutVars>
      </dgm:prSet>
      <dgm:spPr/>
    </dgm:pt>
    <dgm:pt modelId="{DFBB40EB-7129-BF41-8FAF-AA60E0BC12E1}" type="pres">
      <dgm:prSet presAssocID="{3F0D21C1-6AE7-F944-9B53-AA6C16A6E1DE}" presName="accent_2" presStyleCnt="0"/>
      <dgm:spPr/>
    </dgm:pt>
    <dgm:pt modelId="{155CC05F-73B6-EB48-A7B8-61E2BA60E5DA}" type="pres">
      <dgm:prSet presAssocID="{3F0D21C1-6AE7-F944-9B53-AA6C16A6E1DE}" presName="accentRepeatNode" presStyleLbl="solidFgAcc1" presStyleIdx="1" presStyleCnt="4"/>
      <dgm:spPr>
        <a:ln>
          <a:solidFill>
            <a:schemeClr val="tx1">
              <a:lumMod val="90000"/>
              <a:lumOff val="10000"/>
            </a:schemeClr>
          </a:solidFill>
        </a:ln>
      </dgm:spPr>
    </dgm:pt>
    <dgm:pt modelId="{08E887FB-BA81-0949-9144-8FA684FC57BA}" type="pres">
      <dgm:prSet presAssocID="{F53C89A4-7C95-D047-863D-DB1E8DB02DF7}" presName="text_3" presStyleLbl="node1" presStyleIdx="2" presStyleCnt="4">
        <dgm:presLayoutVars>
          <dgm:bulletEnabled val="1"/>
        </dgm:presLayoutVars>
      </dgm:prSet>
      <dgm:spPr/>
    </dgm:pt>
    <dgm:pt modelId="{D15EC293-4BE6-E440-AABB-3CD70E29206C}" type="pres">
      <dgm:prSet presAssocID="{F53C89A4-7C95-D047-863D-DB1E8DB02DF7}" presName="accent_3" presStyleCnt="0"/>
      <dgm:spPr/>
    </dgm:pt>
    <dgm:pt modelId="{9501CEA5-1610-9140-8764-AAD22D5827EA}" type="pres">
      <dgm:prSet presAssocID="{F53C89A4-7C95-D047-863D-DB1E8DB02DF7}" presName="accentRepeatNode" presStyleLbl="solidFgAcc1" presStyleIdx="2" presStyleCnt="4"/>
      <dgm:spPr>
        <a:ln>
          <a:solidFill>
            <a:schemeClr val="tx1">
              <a:lumMod val="75000"/>
              <a:lumOff val="25000"/>
            </a:schemeClr>
          </a:solidFill>
        </a:ln>
      </dgm:spPr>
    </dgm:pt>
    <dgm:pt modelId="{A34EB469-25F9-1B44-8B27-A4E524999A2A}" type="pres">
      <dgm:prSet presAssocID="{938E3688-B2BD-2145-9441-3F58363ABFCA}" presName="text_4" presStyleLbl="node1" presStyleIdx="3" presStyleCnt="4">
        <dgm:presLayoutVars>
          <dgm:bulletEnabled val="1"/>
        </dgm:presLayoutVars>
      </dgm:prSet>
      <dgm:spPr/>
    </dgm:pt>
    <dgm:pt modelId="{0B563613-BED6-AF4D-AD9F-48898CA84196}" type="pres">
      <dgm:prSet presAssocID="{938E3688-B2BD-2145-9441-3F58363ABFCA}" presName="accent_4" presStyleCnt="0"/>
      <dgm:spPr/>
    </dgm:pt>
    <dgm:pt modelId="{75C1D3C4-F2B9-974B-B030-5BD3329014A0}" type="pres">
      <dgm:prSet presAssocID="{938E3688-B2BD-2145-9441-3F58363ABFCA}" presName="accentRepeatNode" presStyleLbl="solidFgAcc1" presStyleIdx="3" presStyleCnt="4"/>
      <dgm:spPr>
        <a:ln>
          <a:solidFill>
            <a:schemeClr val="tx1">
              <a:lumMod val="50000"/>
              <a:lumOff val="50000"/>
            </a:schemeClr>
          </a:solidFill>
        </a:ln>
      </dgm:spPr>
    </dgm:pt>
  </dgm:ptLst>
  <dgm:cxnLst>
    <dgm:cxn modelId="{47ABF915-21EA-B843-AF00-C6E94CFD62A8}" srcId="{161E4023-C761-9D45-824C-9E8099531E39}" destId="{938E3688-B2BD-2145-9441-3F58363ABFCA}" srcOrd="3" destOrd="0" parTransId="{3CD95049-63F4-BC4F-98A4-D09A9BBF5376}" sibTransId="{ACF5BBDA-30E9-5E40-9307-8EA9CB664EFF}"/>
    <dgm:cxn modelId="{18F9CD26-734D-824E-95A7-474EE5A5955A}" type="presOf" srcId="{744642BC-5082-004A-8C98-65B51911D156}" destId="{BC768015-8EFC-914F-A5D2-08CC84EEB088}" srcOrd="0" destOrd="0" presId="urn:microsoft.com/office/officeart/2008/layout/VerticalCurvedList"/>
    <dgm:cxn modelId="{0852D628-BCDB-F645-BD50-2AA8D4F77A8F}" type="presOf" srcId="{3F0D21C1-6AE7-F944-9B53-AA6C16A6E1DE}" destId="{A542E1C2-F35C-1F46-93C2-0F3647E25929}" srcOrd="0" destOrd="0" presId="urn:microsoft.com/office/officeart/2008/layout/VerticalCurvedList"/>
    <dgm:cxn modelId="{7024ED3B-EBE2-C049-B082-2B1BCE75C174}" srcId="{161E4023-C761-9D45-824C-9E8099531E39}" destId="{3F0D21C1-6AE7-F944-9B53-AA6C16A6E1DE}" srcOrd="1" destOrd="0" parTransId="{A8B1F3E6-8A82-E44B-8F4A-802A832682FB}" sibTransId="{8F15F2AE-ECF8-5144-9544-584F4344E5D3}"/>
    <dgm:cxn modelId="{9C606A3C-3931-D147-BA9D-2666134B9A99}" srcId="{161E4023-C761-9D45-824C-9E8099531E39}" destId="{F53C89A4-7C95-D047-863D-DB1E8DB02DF7}" srcOrd="2" destOrd="0" parTransId="{6A052617-7633-2944-9448-CDBC39A62E1D}" sibTransId="{0C1FFF73-0FAD-3645-8A0B-40C1CEBF2540}"/>
    <dgm:cxn modelId="{37680D57-9940-CD48-8C50-596B8F2EF869}" type="presOf" srcId="{938E3688-B2BD-2145-9441-3F58363ABFCA}" destId="{A34EB469-25F9-1B44-8B27-A4E524999A2A}" srcOrd="0" destOrd="0" presId="urn:microsoft.com/office/officeart/2008/layout/VerticalCurvedList"/>
    <dgm:cxn modelId="{D56EEFA9-A598-C243-8D2D-646D250F7C02}" srcId="{161E4023-C761-9D45-824C-9E8099531E39}" destId="{744642BC-5082-004A-8C98-65B51911D156}" srcOrd="0" destOrd="0" parTransId="{3FDC3B92-8C9B-6B40-9D96-5F91B99C4733}" sibTransId="{D2EA8BCE-E159-6840-8526-515F25BFB2A2}"/>
    <dgm:cxn modelId="{2263B9B7-0974-2141-B262-8C9B8787EA53}" type="presOf" srcId="{F53C89A4-7C95-D047-863D-DB1E8DB02DF7}" destId="{08E887FB-BA81-0949-9144-8FA684FC57BA}" srcOrd="0" destOrd="0" presId="urn:microsoft.com/office/officeart/2008/layout/VerticalCurvedList"/>
    <dgm:cxn modelId="{4774D0EC-D301-6D4B-A687-43FAFB53244E}" type="presOf" srcId="{161E4023-C761-9D45-824C-9E8099531E39}" destId="{D3BE9351-CD43-F34F-B168-386A34F2C429}" srcOrd="0" destOrd="0" presId="urn:microsoft.com/office/officeart/2008/layout/VerticalCurvedList"/>
    <dgm:cxn modelId="{13C6F4F0-4F43-604B-980E-0DD0D4602B47}" type="presOf" srcId="{D2EA8BCE-E159-6840-8526-515F25BFB2A2}" destId="{9B2B45B8-3610-7D4D-AD4C-6EA9DBC1689D}" srcOrd="0" destOrd="0" presId="urn:microsoft.com/office/officeart/2008/layout/VerticalCurvedList"/>
    <dgm:cxn modelId="{6B5D0E50-AE2B-5B4A-A1B4-BC0170EF87E4}" type="presParOf" srcId="{D3BE9351-CD43-F34F-B168-386A34F2C429}" destId="{9777DF47-856E-DE43-B463-5760263DAD20}" srcOrd="0" destOrd="0" presId="urn:microsoft.com/office/officeart/2008/layout/VerticalCurvedList"/>
    <dgm:cxn modelId="{7A07CDFC-CBAA-2C4F-BDF4-E5F8E97EE33F}" type="presParOf" srcId="{9777DF47-856E-DE43-B463-5760263DAD20}" destId="{6018B538-3080-C742-AF84-F1BA621228B9}" srcOrd="0" destOrd="0" presId="urn:microsoft.com/office/officeart/2008/layout/VerticalCurvedList"/>
    <dgm:cxn modelId="{4794DAE6-1CE9-7744-BE7B-05D9636C4001}" type="presParOf" srcId="{6018B538-3080-C742-AF84-F1BA621228B9}" destId="{A2A0C151-BF1C-0948-B4E1-1865B9ACD4B3}" srcOrd="0" destOrd="0" presId="urn:microsoft.com/office/officeart/2008/layout/VerticalCurvedList"/>
    <dgm:cxn modelId="{29CEE4B8-D584-9B45-AD72-2AF875CA1E20}" type="presParOf" srcId="{6018B538-3080-C742-AF84-F1BA621228B9}" destId="{9B2B45B8-3610-7D4D-AD4C-6EA9DBC1689D}" srcOrd="1" destOrd="0" presId="urn:microsoft.com/office/officeart/2008/layout/VerticalCurvedList"/>
    <dgm:cxn modelId="{00936101-6DB5-2643-A585-2592BA71440F}" type="presParOf" srcId="{6018B538-3080-C742-AF84-F1BA621228B9}" destId="{2618A34F-4B36-4D4D-89C4-F897B2D6E4C9}" srcOrd="2" destOrd="0" presId="urn:microsoft.com/office/officeart/2008/layout/VerticalCurvedList"/>
    <dgm:cxn modelId="{6ABCC77A-8091-614C-B9C8-6A6750966152}" type="presParOf" srcId="{6018B538-3080-C742-AF84-F1BA621228B9}" destId="{448B22D2-7DEC-6240-88FF-233738B5BECE}" srcOrd="3" destOrd="0" presId="urn:microsoft.com/office/officeart/2008/layout/VerticalCurvedList"/>
    <dgm:cxn modelId="{AAFC69AE-4350-4246-B6CE-A59C92C9896D}" type="presParOf" srcId="{9777DF47-856E-DE43-B463-5760263DAD20}" destId="{BC768015-8EFC-914F-A5D2-08CC84EEB088}" srcOrd="1" destOrd="0" presId="urn:microsoft.com/office/officeart/2008/layout/VerticalCurvedList"/>
    <dgm:cxn modelId="{D7BCCDE7-DAFB-C541-9CC7-04D28BBB8054}" type="presParOf" srcId="{9777DF47-856E-DE43-B463-5760263DAD20}" destId="{743972F4-A9A4-9E4A-B2F7-BB4941302C1B}" srcOrd="2" destOrd="0" presId="urn:microsoft.com/office/officeart/2008/layout/VerticalCurvedList"/>
    <dgm:cxn modelId="{D1BFB4BC-9044-8E42-8E98-BEEE1CF8F247}" type="presParOf" srcId="{743972F4-A9A4-9E4A-B2F7-BB4941302C1B}" destId="{ABBB39D2-1872-D644-80CF-FE031178ACD8}" srcOrd="0" destOrd="0" presId="urn:microsoft.com/office/officeart/2008/layout/VerticalCurvedList"/>
    <dgm:cxn modelId="{7826FFA7-D1BA-C642-BCA5-A0C0403D5E13}" type="presParOf" srcId="{9777DF47-856E-DE43-B463-5760263DAD20}" destId="{A542E1C2-F35C-1F46-93C2-0F3647E25929}" srcOrd="3" destOrd="0" presId="urn:microsoft.com/office/officeart/2008/layout/VerticalCurvedList"/>
    <dgm:cxn modelId="{1768BD2C-EBC7-B641-B82D-8CE6490F34DA}" type="presParOf" srcId="{9777DF47-856E-DE43-B463-5760263DAD20}" destId="{DFBB40EB-7129-BF41-8FAF-AA60E0BC12E1}" srcOrd="4" destOrd="0" presId="urn:microsoft.com/office/officeart/2008/layout/VerticalCurvedList"/>
    <dgm:cxn modelId="{BF9AB326-147A-1A4C-8074-243F38152EAE}" type="presParOf" srcId="{DFBB40EB-7129-BF41-8FAF-AA60E0BC12E1}" destId="{155CC05F-73B6-EB48-A7B8-61E2BA60E5DA}" srcOrd="0" destOrd="0" presId="urn:microsoft.com/office/officeart/2008/layout/VerticalCurvedList"/>
    <dgm:cxn modelId="{CCFED994-E400-794C-8E0D-D3C870055F5E}" type="presParOf" srcId="{9777DF47-856E-DE43-B463-5760263DAD20}" destId="{08E887FB-BA81-0949-9144-8FA684FC57BA}" srcOrd="5" destOrd="0" presId="urn:microsoft.com/office/officeart/2008/layout/VerticalCurvedList"/>
    <dgm:cxn modelId="{B4EE8F3F-D799-A14F-94AB-9314CBDAE298}" type="presParOf" srcId="{9777DF47-856E-DE43-B463-5760263DAD20}" destId="{D15EC293-4BE6-E440-AABB-3CD70E29206C}" srcOrd="6" destOrd="0" presId="urn:microsoft.com/office/officeart/2008/layout/VerticalCurvedList"/>
    <dgm:cxn modelId="{18D3F5D6-18A6-4940-AE99-A22C157B9677}" type="presParOf" srcId="{D15EC293-4BE6-E440-AABB-3CD70E29206C}" destId="{9501CEA5-1610-9140-8764-AAD22D5827EA}" srcOrd="0" destOrd="0" presId="urn:microsoft.com/office/officeart/2008/layout/VerticalCurvedList"/>
    <dgm:cxn modelId="{87420B23-9291-E645-8135-B30155259EC8}" type="presParOf" srcId="{9777DF47-856E-DE43-B463-5760263DAD20}" destId="{A34EB469-25F9-1B44-8B27-A4E524999A2A}" srcOrd="7" destOrd="0" presId="urn:microsoft.com/office/officeart/2008/layout/VerticalCurvedList"/>
    <dgm:cxn modelId="{782AFF4C-67E4-7449-B2E3-483AEEFC2114}" type="presParOf" srcId="{9777DF47-856E-DE43-B463-5760263DAD20}" destId="{0B563613-BED6-AF4D-AD9F-48898CA84196}" srcOrd="8" destOrd="0" presId="urn:microsoft.com/office/officeart/2008/layout/VerticalCurvedList"/>
    <dgm:cxn modelId="{3C8AE3D3-0A34-C544-9921-C70A8BA95037}" type="presParOf" srcId="{0B563613-BED6-AF4D-AD9F-48898CA84196}" destId="{75C1D3C4-F2B9-974B-B030-5BD3329014A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8C1FBF-09F0-4A5B-A0CA-8C6B52173653}">
      <dsp:nvSpPr>
        <dsp:cNvPr id="0" name=""/>
        <dsp:cNvSpPr/>
      </dsp:nvSpPr>
      <dsp:spPr>
        <a:xfrm>
          <a:off x="0" y="368103"/>
          <a:ext cx="4507433" cy="14742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M1: </a:t>
          </a:r>
          <a:r>
            <a:rPr lang="en-US" sz="2800" kern="1200"/>
            <a:t>cash, coins, deposits, and anything that can be spent right now</a:t>
          </a:r>
        </a:p>
      </dsp:txBody>
      <dsp:txXfrm>
        <a:off x="71965" y="440068"/>
        <a:ext cx="4363503" cy="1330270"/>
      </dsp:txXfrm>
    </dsp:sp>
    <dsp:sp modelId="{69A4DD51-2DB3-402E-9516-211529F2A45F}">
      <dsp:nvSpPr>
        <dsp:cNvPr id="0" name=""/>
        <dsp:cNvSpPr/>
      </dsp:nvSpPr>
      <dsp:spPr>
        <a:xfrm>
          <a:off x="0" y="1922943"/>
          <a:ext cx="4507433" cy="1474200"/>
        </a:xfrm>
        <a:prstGeom prst="roundRect">
          <a:avLst/>
        </a:prstGeom>
        <a:solidFill>
          <a:schemeClr val="accent2">
            <a:hueOff val="-2939921"/>
            <a:satOff val="47573"/>
            <a:lumOff val="-32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a:t>M2:</a:t>
          </a:r>
          <a:r>
            <a:rPr lang="en-US" sz="2800" kern="1200"/>
            <a:t> M1+ savings accounts, money markets, CDs</a:t>
          </a:r>
        </a:p>
      </dsp:txBody>
      <dsp:txXfrm>
        <a:off x="71965" y="1994908"/>
        <a:ext cx="4363503" cy="13302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15E7B-13E1-B349-A891-DEBF698C54B8}">
      <dsp:nvSpPr>
        <dsp:cNvPr id="0" name=""/>
        <dsp:cNvSpPr/>
      </dsp:nvSpPr>
      <dsp:spPr>
        <a:xfrm>
          <a:off x="77716" y="821449"/>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a:t> Value of earnings</a:t>
          </a:r>
        </a:p>
      </dsp:txBody>
      <dsp:txXfrm>
        <a:off x="122566" y="866299"/>
        <a:ext cx="2972911" cy="1441605"/>
      </dsp:txXfrm>
    </dsp:sp>
    <dsp:sp modelId="{BA2ADB89-73D5-3042-8188-D4DF4B52B9E2}">
      <dsp:nvSpPr>
        <dsp:cNvPr id="0" name=""/>
        <dsp:cNvSpPr/>
      </dsp:nvSpPr>
      <dsp:spPr>
        <a:xfrm rot="19457599">
          <a:off x="2998526" y="1103434"/>
          <a:ext cx="1508647" cy="86835"/>
        </a:xfrm>
        <a:custGeom>
          <a:avLst/>
          <a:gdLst/>
          <a:ahLst/>
          <a:cxnLst/>
          <a:rect l="0" t="0" r="0" b="0"/>
          <a:pathLst>
            <a:path>
              <a:moveTo>
                <a:pt x="0" y="43417"/>
              </a:moveTo>
              <a:lnTo>
                <a:pt x="1508647"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134" y="1109135"/>
        <a:ext cx="75432" cy="75432"/>
      </dsp:txXfrm>
    </dsp:sp>
    <dsp:sp modelId="{5CE44459-97BB-4A49-879E-D4EFDFB0D2BB}">
      <dsp:nvSpPr>
        <dsp:cNvPr id="0" name=""/>
        <dsp:cNvSpPr/>
      </dsp:nvSpPr>
      <dsp:spPr>
        <a:xfrm>
          <a:off x="4365372" y="524"/>
          <a:ext cx="3062611" cy="141215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Historic average: 17.03</a:t>
          </a:r>
        </a:p>
      </dsp:txBody>
      <dsp:txXfrm>
        <a:off x="4406733" y="41885"/>
        <a:ext cx="2979889" cy="1329433"/>
      </dsp:txXfrm>
    </dsp:sp>
    <dsp:sp modelId="{B5445588-79D6-BB43-BAE5-B7DB3B744C9F}">
      <dsp:nvSpPr>
        <dsp:cNvPr id="0" name=""/>
        <dsp:cNvSpPr/>
      </dsp:nvSpPr>
      <dsp:spPr>
        <a:xfrm rot="2029607">
          <a:off x="3015515" y="1954147"/>
          <a:ext cx="1474670" cy="86835"/>
        </a:xfrm>
        <a:custGeom>
          <a:avLst/>
          <a:gdLst/>
          <a:ahLst/>
          <a:cxnLst/>
          <a:rect l="0" t="0" r="0" b="0"/>
          <a:pathLst>
            <a:path>
              <a:moveTo>
                <a:pt x="0" y="43417"/>
              </a:moveTo>
              <a:lnTo>
                <a:pt x="1474670" y="4341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715983" y="1960698"/>
        <a:ext cx="73733" cy="73733"/>
      </dsp:txXfrm>
    </dsp:sp>
    <dsp:sp modelId="{BC4E38A8-F31C-4E4A-91D4-4DDF8D9F2D07}">
      <dsp:nvSpPr>
        <dsp:cNvPr id="0" name=""/>
        <dsp:cNvSpPr/>
      </dsp:nvSpPr>
      <dsp:spPr>
        <a:xfrm>
          <a:off x="4365372" y="1642374"/>
          <a:ext cx="3062611" cy="1531305"/>
        </a:xfrm>
        <a:prstGeom prst="roundRect">
          <a:avLst>
            <a:gd name="adj" fmla="val 10000"/>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a:t>June 30, 2023: </a:t>
          </a:r>
          <a:r>
            <a:rPr lang="en-US" sz="2800" kern="1200">
              <a:latin typeface="Arial" panose="020B0604020202020204"/>
            </a:rPr>
            <a:t>31.1</a:t>
          </a:r>
          <a:endParaRPr lang="en-US" sz="2800" kern="1200"/>
        </a:p>
      </dsp:txBody>
      <dsp:txXfrm>
        <a:off x="4410222" y="1687224"/>
        <a:ext cx="2972911" cy="14416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B45B8-3610-7D4D-AD4C-6EA9DBC1689D}">
      <dsp:nvSpPr>
        <dsp:cNvPr id="0" name=""/>
        <dsp:cNvSpPr/>
      </dsp:nvSpPr>
      <dsp:spPr>
        <a:xfrm>
          <a:off x="-4432173" y="-679755"/>
          <a:ext cx="5280179" cy="5280179"/>
        </a:xfrm>
        <a:prstGeom prst="blockArc">
          <a:avLst>
            <a:gd name="adj1" fmla="val 18900000"/>
            <a:gd name="adj2" fmla="val 2700000"/>
            <a:gd name="adj3" fmla="val 40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768015-8EFC-914F-A5D2-08CC84EEB088}">
      <dsp:nvSpPr>
        <dsp:cNvPr id="0" name=""/>
        <dsp:cNvSpPr/>
      </dsp:nvSpPr>
      <dsp:spPr>
        <a:xfrm>
          <a:off x="444218" y="301421"/>
          <a:ext cx="9502521" cy="603155"/>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Immortality for sale</a:t>
          </a:r>
        </a:p>
      </dsp:txBody>
      <dsp:txXfrm>
        <a:off x="444218" y="301421"/>
        <a:ext cx="9502521" cy="603155"/>
      </dsp:txXfrm>
    </dsp:sp>
    <dsp:sp modelId="{ABBB39D2-1872-D644-80CF-FE031178ACD8}">
      <dsp:nvSpPr>
        <dsp:cNvPr id="0" name=""/>
        <dsp:cNvSpPr/>
      </dsp:nvSpPr>
      <dsp:spPr>
        <a:xfrm>
          <a:off x="67245" y="226026"/>
          <a:ext cx="753944" cy="753944"/>
        </a:xfrm>
        <a:prstGeom prst="ellipse">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A542E1C2-F35C-1F46-93C2-0F3647E25929}">
      <dsp:nvSpPr>
        <dsp:cNvPr id="0" name=""/>
        <dsp:cNvSpPr/>
      </dsp:nvSpPr>
      <dsp:spPr>
        <a:xfrm>
          <a:off x="790021" y="1206311"/>
          <a:ext cx="9156718" cy="603155"/>
        </a:xfrm>
        <a:prstGeom prst="rect">
          <a:avLst/>
        </a:prstGeom>
        <a:solidFill>
          <a:schemeClr val="tx1">
            <a:lumMod val="90000"/>
            <a:lumOff val="1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Digital olfaction</a:t>
          </a:r>
        </a:p>
      </dsp:txBody>
      <dsp:txXfrm>
        <a:off x="790021" y="1206311"/>
        <a:ext cx="9156718" cy="603155"/>
      </dsp:txXfrm>
    </dsp:sp>
    <dsp:sp modelId="{155CC05F-73B6-EB48-A7B8-61E2BA60E5DA}">
      <dsp:nvSpPr>
        <dsp:cNvPr id="0" name=""/>
        <dsp:cNvSpPr/>
      </dsp:nvSpPr>
      <dsp:spPr>
        <a:xfrm>
          <a:off x="413048" y="1130916"/>
          <a:ext cx="753944" cy="753944"/>
        </a:xfrm>
        <a:prstGeom prst="ellipse">
          <a:avLst/>
        </a:prstGeom>
        <a:solidFill>
          <a:schemeClr val="lt1">
            <a:hueOff val="0"/>
            <a:satOff val="0"/>
            <a:lumOff val="0"/>
            <a:alphaOff val="0"/>
          </a:schemeClr>
        </a:solidFill>
        <a:ln w="12700" cap="flat" cmpd="sng" algn="ctr">
          <a:solidFill>
            <a:schemeClr val="tx1">
              <a:lumMod val="90000"/>
              <a:lumOff val="10000"/>
            </a:schemeClr>
          </a:solidFill>
          <a:prstDash val="solid"/>
          <a:miter lim="800000"/>
        </a:ln>
        <a:effectLst/>
      </dsp:spPr>
      <dsp:style>
        <a:lnRef idx="2">
          <a:scrgbClr r="0" g="0" b="0"/>
        </a:lnRef>
        <a:fillRef idx="1">
          <a:scrgbClr r="0" g="0" b="0"/>
        </a:fillRef>
        <a:effectRef idx="0">
          <a:scrgbClr r="0" g="0" b="0"/>
        </a:effectRef>
        <a:fontRef idx="minor"/>
      </dsp:style>
    </dsp:sp>
    <dsp:sp modelId="{08E887FB-BA81-0949-9144-8FA684FC57BA}">
      <dsp:nvSpPr>
        <dsp:cNvPr id="0" name=""/>
        <dsp:cNvSpPr/>
      </dsp:nvSpPr>
      <dsp:spPr>
        <a:xfrm>
          <a:off x="790021" y="2111201"/>
          <a:ext cx="9156718" cy="603155"/>
        </a:xfrm>
        <a:prstGeom prst="rect">
          <a:avLst/>
        </a:prstGeom>
        <a:solidFill>
          <a:schemeClr val="tx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Super app domination</a:t>
          </a:r>
        </a:p>
      </dsp:txBody>
      <dsp:txXfrm>
        <a:off x="790021" y="2111201"/>
        <a:ext cx="9156718" cy="603155"/>
      </dsp:txXfrm>
    </dsp:sp>
    <dsp:sp modelId="{9501CEA5-1610-9140-8764-AAD22D5827EA}">
      <dsp:nvSpPr>
        <dsp:cNvPr id="0" name=""/>
        <dsp:cNvSpPr/>
      </dsp:nvSpPr>
      <dsp:spPr>
        <a:xfrm>
          <a:off x="413048" y="2035807"/>
          <a:ext cx="753944" cy="753944"/>
        </a:xfrm>
        <a:prstGeom prst="ellipse">
          <a:avLst/>
        </a:prstGeom>
        <a:solidFill>
          <a:schemeClr val="lt1">
            <a:hueOff val="0"/>
            <a:satOff val="0"/>
            <a:lumOff val="0"/>
            <a:alphaOff val="0"/>
          </a:schemeClr>
        </a:solidFill>
        <a:ln w="12700" cap="flat" cmpd="sng" algn="ctr">
          <a:solidFill>
            <a:schemeClr val="tx1">
              <a:lumMod val="75000"/>
              <a:lumOff val="25000"/>
            </a:schemeClr>
          </a:solidFill>
          <a:prstDash val="solid"/>
          <a:miter lim="800000"/>
        </a:ln>
        <a:effectLst/>
      </dsp:spPr>
      <dsp:style>
        <a:lnRef idx="2">
          <a:scrgbClr r="0" g="0" b="0"/>
        </a:lnRef>
        <a:fillRef idx="1">
          <a:scrgbClr r="0" g="0" b="0"/>
        </a:fillRef>
        <a:effectRef idx="0">
          <a:scrgbClr r="0" g="0" b="0"/>
        </a:effectRef>
        <a:fontRef idx="minor"/>
      </dsp:style>
    </dsp:sp>
    <dsp:sp modelId="{A34EB469-25F9-1B44-8B27-A4E524999A2A}">
      <dsp:nvSpPr>
        <dsp:cNvPr id="0" name=""/>
        <dsp:cNvSpPr/>
      </dsp:nvSpPr>
      <dsp:spPr>
        <a:xfrm>
          <a:off x="444218" y="3016092"/>
          <a:ext cx="9502521" cy="603155"/>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8755"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a:t>Virtual power plants</a:t>
          </a:r>
        </a:p>
      </dsp:txBody>
      <dsp:txXfrm>
        <a:off x="444218" y="3016092"/>
        <a:ext cx="9502521" cy="603155"/>
      </dsp:txXfrm>
    </dsp:sp>
    <dsp:sp modelId="{75C1D3C4-F2B9-974B-B030-5BD3329014A0}">
      <dsp:nvSpPr>
        <dsp:cNvPr id="0" name=""/>
        <dsp:cNvSpPr/>
      </dsp:nvSpPr>
      <dsp:spPr>
        <a:xfrm>
          <a:off x="67245" y="2940697"/>
          <a:ext cx="753944" cy="753944"/>
        </a:xfrm>
        <a:prstGeom prst="ellipse">
          <a:avLst/>
        </a:prstGeom>
        <a:solidFill>
          <a:schemeClr val="lt1">
            <a:hueOff val="0"/>
            <a:satOff val="0"/>
            <a:lumOff val="0"/>
            <a:alphaOff val="0"/>
          </a:schemeClr>
        </a:solidFill>
        <a:ln w="127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0F7053-13D0-9D49-B19D-45207D51892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DB22CB10-6833-E044-B6B1-2D6530675FA8}"/>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F3FED85-615D-4340-A51F-606476F1067C}" type="datetimeFigureOut">
              <a:rPr lang="en-US" smtClean="0">
                <a:latin typeface="Arial" panose="020B0604020202020204" pitchFamily="34" charset="0"/>
              </a:rPr>
              <a:t>7/11/2023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717E777-872C-954C-AC00-3D19CC5CDFAF}"/>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A909B505-9B4D-DE4C-9869-C9FF1B1F71CD}"/>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87B80BC-433A-2E4F-A25F-9F8CF4B0A56F}"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4065999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b="0" i="0">
                <a:latin typeface="Arial" panose="020B0604020202020204" pitchFamily="34" charset="0"/>
              </a:defRPr>
            </a:lvl1pPr>
          </a:lstStyle>
          <a:p>
            <a:fld id="{E2B35CFB-FE90-5D49-B719-B70F41887AE7}" type="datetimeFigureOut">
              <a:rPr lang="en-US" smtClean="0"/>
              <a:pPr/>
              <a:t>7/11/2023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B19FA42-5024-7C4A-A1E9-2BADC9AB4546}" type="slidenum">
              <a:rPr lang="en-US" smtClean="0"/>
              <a:pPr/>
              <a:t>‹#›</a:t>
            </a:fld>
            <a:endParaRPr lang="en-US"/>
          </a:p>
        </p:txBody>
      </p:sp>
    </p:spTree>
    <p:extLst>
      <p:ext uri="{BB962C8B-B14F-4D97-AF65-F5344CB8AC3E}">
        <p14:creationId xmlns:p14="http://schemas.microsoft.com/office/powerpoint/2010/main" val="235433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red.stlouisfed.org/series/FEDFUND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witter.com/SPGlobalPMI/status/1675895924894101504"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twitter.com/SPGlobalPMI?ref_src=twsrc%5Etfw%7Ctwcamp%5Eembeddedtimeline%7Ctwterm%5Escreen-name%3ASPGlobalPMI%7Ctwcon%5Es1_c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ettyimages.com/photos/small-house?assettype=image&amp;sort=mostpopular&amp;phrase=small%20house&amp;license=rf,r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resources.carsongroup.com/hubfs/Carson%20Coaching%20Online/Market%20Commentary/Presentations/2023/Half-Time%202023%20Sources/27_Halftime%202023_Barrons_The%20Housing%20Market%20is%20Heating%20Up.pdf" TargetMode="External"/><Relationship Id="rId5" Type="http://schemas.openxmlformats.org/officeDocument/2006/relationships/hyperlink" Target="https://www.barrons.com/articles/housing-market-interest-mortgage-rates-fed-2bd4b18a" TargetMode="External"/><Relationship Id="rId4" Type="http://schemas.openxmlformats.org/officeDocument/2006/relationships/hyperlink" Target="https://usafacts.org/data-projects/housing-cost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ettyimages.com/detail/photo/different-approach-different-direction-royalty-free-image/1175911351?adppopup=tru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fool.com/investing/2023/06/04/money-supply-since-great-depression-big-for-stocks/"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www.federalreserve.gov/releases/h6/current/default.htm" TargetMode="External"/><Relationship Id="rId4" Type="http://schemas.openxmlformats.org/officeDocument/2006/relationships/hyperlink" Target="https://twitter.com/nickgerli1/status/1633536085308366866?ref_src=twsrc%5Etfw%7Ctwcamp%5Etweetembed%7Ctwterm%5E1633536085308366866%7Ctwgr%5E7234a550257d5f8d38350e68f3e452b004a45c0e%7Ctwcon%5Es1_&amp;ref_url=https%3A%2F%2F%20www.fool.com%2Finvesting%2F2023%2F06%2F04%2Fmoney-supply-since-great-depression-big-for-stocks%2F"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aaii.com/sentimentsurvey"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resources.carsongroup.com/hubfs/Carson%20Coaching%20Online/Market%20Commentary/Presentations/2023/Half-Time%202023%20Sources/43_Halftime%202023_Barrons_Consumer%20Confidence%20Has%20Plunged%20That%20Could%20Be%20Good%20for%20Stocks.pdf" TargetMode="External"/><Relationship Id="rId4" Type="http://schemas.openxmlformats.org/officeDocument/2006/relationships/hyperlink" Target="https://www.barrons.com/articles/consumer-confidence-michigan-stock-market-43b6a113"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multpl.com/shiller-pe"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4_Halftime%202023_Schiller%20PE%20Ratio.pdf"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fred.stlouisfed.org/series/DGS10"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binsights.com/research-top-tech-trends"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resources.carsongroup.com/hubfs/Carson%20Coaching%20Online/Market%20Commentary/Presentations/2023/Half-Time%202023%20Sources/49_Halftime%202023_CB%20Insights_11%20Tech%20Trends%20to%20Watch.pdf"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fiscaldata.treasury.gov/americas-finance-guide/national-debt/"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pewresearch.org/short-reads/2023/02/14/facts-about-the-us-national-debt/#:~:text=That%20made%20Social%20Security%2C%20for,holder%20of%20U.S.%20government%20debt"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carsongroup.com/insights/blog/government-debt-has-exploded-higher-should-we-worry/"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fred.stlouisfed.org/series/A091RC1Q027SBEA"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inance.yahoo.com/news/billionaire-investor-stanley-druckenmiller-warns-200255702.html"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bloomberg.com/news/articles/2023-06-26/morgan-stanley-s-wilson-says-stock-risks-have-rarely-been-higher-ljcjlbkk"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twitter.com/Markzandi/status/1667862150784638976"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https://www.gettyimages.com/detail/photo/two-road-in-forest-royalty-free-image/690192102?adppopup=true</a:t>
            </a: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a:t>
            </a:fld>
            <a:endParaRPr lang="en-US"/>
          </a:p>
        </p:txBody>
      </p:sp>
    </p:spTree>
    <p:extLst>
      <p:ext uri="{BB962C8B-B14F-4D97-AF65-F5344CB8AC3E}">
        <p14:creationId xmlns:p14="http://schemas.microsoft.com/office/powerpoint/2010/main" val="2603449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 https://</a:t>
            </a:r>
            <a:r>
              <a:rPr lang="en-US" err="1">
                <a:latin typeface="Calibri"/>
                <a:cs typeface="Calibri"/>
              </a:rPr>
              <a:t>www.gettyimages.com</a:t>
            </a:r>
            <a:r>
              <a:rPr lang="en-US">
                <a:latin typeface="Calibri"/>
                <a:cs typeface="Calibri"/>
              </a:rPr>
              <a:t>/detail/photo/dog-boss-royalty-free-image/1142921692?phrase=</a:t>
            </a:r>
            <a:r>
              <a:rPr lang="en-US" err="1">
                <a:latin typeface="Calibri"/>
                <a:cs typeface="Calibri"/>
              </a:rPr>
              <a:t>dogs+working&amp;adppopup</a:t>
            </a:r>
            <a:r>
              <a:rPr lang="en-US">
                <a:latin typeface="Calibri"/>
                <a:cs typeface="Calibri"/>
              </a:rPr>
              <a:t>=true</a:t>
            </a:r>
          </a:p>
          <a:p>
            <a:r>
              <a:rPr lang="en-US">
                <a:latin typeface="Calibri"/>
                <a:cs typeface="Calibri"/>
              </a:rPr>
              <a:t>Source: https://</a:t>
            </a:r>
            <a:r>
              <a:rPr lang="en-US" err="1">
                <a:latin typeface="Calibri"/>
                <a:cs typeface="Calibri"/>
              </a:rPr>
              <a:t>www.audacy.com</a:t>
            </a:r>
            <a:r>
              <a:rPr lang="en-US">
                <a:latin typeface="Calibri"/>
                <a:cs typeface="Calibri"/>
              </a:rPr>
              <a:t>/</a:t>
            </a:r>
            <a:r>
              <a:rPr lang="en-US" err="1">
                <a:latin typeface="Calibri"/>
                <a:cs typeface="Calibri"/>
              </a:rPr>
              <a:t>kluv</a:t>
            </a:r>
            <a:r>
              <a:rPr lang="en-US">
                <a:latin typeface="Calibri"/>
                <a:cs typeface="Calibri"/>
              </a:rPr>
              <a:t>/latest/25-of-pet-owners-trying-to-turn-animals-into-influencers</a:t>
            </a:r>
          </a:p>
          <a:p>
            <a:endParaRPr lang="en-US">
              <a:latin typeface="Calibri"/>
              <a:cs typeface="Calibri"/>
            </a:endParaRPr>
          </a:p>
          <a:p>
            <a:r>
              <a:rPr lang="en-US"/>
              <a:t>What percentage of pet owners would like to make their pets stars on social media?</a:t>
            </a:r>
          </a:p>
          <a:p>
            <a:pPr marL="457200" indent="-457200">
              <a:buFont typeface="+mj-lt"/>
              <a:buAutoNum type="arabicPeriod"/>
            </a:pPr>
            <a:r>
              <a:rPr lang="en-US" sz="1200"/>
              <a:t>25%</a:t>
            </a:r>
          </a:p>
          <a:p>
            <a:pPr marL="457200" indent="-457200">
              <a:buFont typeface="+mj-lt"/>
              <a:buAutoNum type="arabicPeriod"/>
            </a:pPr>
            <a:r>
              <a:rPr lang="en-US" sz="1200"/>
              <a:t>50%</a:t>
            </a:r>
          </a:p>
          <a:p>
            <a:pPr marL="457200" indent="-457200">
              <a:buFont typeface="+mj-lt"/>
              <a:buAutoNum type="arabicPeriod"/>
            </a:pPr>
            <a:r>
              <a:rPr lang="en-US" sz="1200"/>
              <a:t>75%</a:t>
            </a:r>
          </a:p>
          <a:p>
            <a:pPr marL="457200" indent="-457200">
              <a:buFont typeface="+mj-lt"/>
              <a:buAutoNum type="arabicPeriod"/>
            </a:pPr>
            <a:r>
              <a:rPr lang="en-US" sz="1200"/>
              <a:t>95%</a:t>
            </a:r>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11</a:t>
            </a:fld>
            <a:endParaRPr lang="en-US"/>
          </a:p>
        </p:txBody>
      </p:sp>
    </p:spTree>
    <p:extLst>
      <p:ext uri="{BB962C8B-B14F-4D97-AF65-F5344CB8AC3E}">
        <p14:creationId xmlns:p14="http://schemas.microsoft.com/office/powerpoint/2010/main" val="377665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 https://</a:t>
            </a:r>
            <a:r>
              <a:rPr lang="en-US" err="1">
                <a:latin typeface="Calibri"/>
                <a:cs typeface="Calibri"/>
              </a:rPr>
              <a:t>www.gettyimages.com</a:t>
            </a:r>
            <a:r>
              <a:rPr lang="en-US">
                <a:latin typeface="Calibri"/>
                <a:cs typeface="Calibri"/>
              </a:rPr>
              <a:t>/detail/photo/crazy-cat-lady-selfie-royalty-free-image/875017268?phrase=</a:t>
            </a:r>
            <a:r>
              <a:rPr lang="en-US" err="1">
                <a:latin typeface="Calibri"/>
                <a:cs typeface="Calibri"/>
              </a:rPr>
              <a:t>cats+with+camera&amp;adppopup</a:t>
            </a:r>
            <a:r>
              <a:rPr lang="en-US">
                <a:latin typeface="Calibri"/>
                <a:cs typeface="Calibri"/>
              </a:rPr>
              <a:t>=true</a:t>
            </a:r>
          </a:p>
          <a:p>
            <a:endParaRPr lang="en-US">
              <a:latin typeface="Calibri"/>
              <a:cs typeface="Calibri"/>
            </a:endParaRPr>
          </a:p>
          <a:p>
            <a:r>
              <a:rPr lang="en-US">
                <a:latin typeface="Calibri"/>
                <a:cs typeface="Calibri"/>
              </a:rPr>
              <a:t>The answer is 25%. One in four pet owners would like their animals to become influential.</a:t>
            </a:r>
          </a:p>
        </p:txBody>
      </p:sp>
      <p:sp>
        <p:nvSpPr>
          <p:cNvPr id="4" name="Slide Number Placeholder 3"/>
          <p:cNvSpPr>
            <a:spLocks noGrp="1"/>
          </p:cNvSpPr>
          <p:nvPr>
            <p:ph type="sldNum" sz="quarter" idx="5"/>
          </p:nvPr>
        </p:nvSpPr>
        <p:spPr/>
        <p:txBody>
          <a:bodyPr/>
          <a:lstStyle/>
          <a:p>
            <a:fld id="{DB19FA42-5024-7C4A-A1E9-2BADC9AB4546}" type="slidenum">
              <a:rPr lang="en-US" smtClean="0"/>
              <a:pPr/>
              <a:t>12</a:t>
            </a:fld>
            <a:endParaRPr lang="en-US"/>
          </a:p>
        </p:txBody>
      </p:sp>
    </p:spTree>
    <p:extLst>
      <p:ext uri="{BB962C8B-B14F-4D97-AF65-F5344CB8AC3E}">
        <p14:creationId xmlns:p14="http://schemas.microsoft.com/office/powerpoint/2010/main" val="1393801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Image: https://</a:t>
            </a:r>
            <a:r>
              <a:rPr lang="en-US" err="1">
                <a:latin typeface="Calibri"/>
                <a:cs typeface="Calibri"/>
              </a:rPr>
              <a:t>www.gettyimages.com</a:t>
            </a:r>
            <a:r>
              <a:rPr lang="en-US">
                <a:latin typeface="Calibri"/>
                <a:cs typeface="Calibri"/>
              </a:rPr>
              <a:t>/detail/photo/cool-dog-royalty-free-image/1049869360?phrase=</a:t>
            </a:r>
            <a:r>
              <a:rPr lang="en-US" err="1">
                <a:latin typeface="Calibri"/>
                <a:cs typeface="Calibri"/>
              </a:rPr>
              <a:t>husky+dog&amp;adppopup</a:t>
            </a:r>
            <a:r>
              <a:rPr lang="en-US">
                <a:latin typeface="Calibri"/>
                <a:cs typeface="Calibri"/>
              </a:rPr>
              <a:t>=true</a:t>
            </a:r>
          </a:p>
          <a:p>
            <a:endParaRPr lang="en-US">
              <a:latin typeface="Calibri"/>
              <a:cs typeface="Calibri"/>
            </a:endParaRPr>
          </a:p>
          <a:p>
            <a:r>
              <a:rPr lang="en-US">
                <a:latin typeface="Calibri"/>
                <a:cs typeface="Calibri"/>
              </a:rPr>
              <a:t>The answer is </a:t>
            </a:r>
            <a:r>
              <a:rPr lang="en-US" err="1">
                <a:latin typeface="Calibri"/>
                <a:cs typeface="Calibri"/>
              </a:rPr>
              <a:t>Swaggy</a:t>
            </a:r>
            <a:r>
              <a:rPr lang="en-US">
                <a:latin typeface="Calibri"/>
                <a:cs typeface="Calibri"/>
              </a:rPr>
              <a:t> Wolfdog, who may resemble the pup in this picture. (We can’t use a picture because of copyright.) He has 7.5 million followers on one social media site. Pet influencers – like human influencers – are participating in and contributing to the global economy.</a:t>
            </a:r>
          </a:p>
          <a:p>
            <a:endParaRPr lang="en-US">
              <a:latin typeface="Calibri"/>
              <a:cs typeface="Calibri"/>
            </a:endParaRPr>
          </a:p>
          <a:p>
            <a:r>
              <a:rPr lang="en-US">
                <a:latin typeface="Calibri"/>
                <a:cs typeface="Calibri"/>
              </a:rPr>
              <a:t>Let’s turn our attention to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13</a:t>
            </a:fld>
            <a:endParaRPr lang="en-US"/>
          </a:p>
        </p:txBody>
      </p:sp>
    </p:spTree>
    <p:extLst>
      <p:ext uri="{BB962C8B-B14F-4D97-AF65-F5344CB8AC3E}">
        <p14:creationId xmlns:p14="http://schemas.microsoft.com/office/powerpoint/2010/main" val="154726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https://www.gettyimages.com/detail/news-photo/various-breeds-of-dog-being-walked-on-the-upper-west-side-news-photo/1465694881?adppopup=true</a:t>
            </a:r>
          </a:p>
          <a:p>
            <a:r>
              <a:rPr lang="en-US"/>
              <a:t>Source: https://techcrunch.com/2023/04/08/pet-influencer-taxes/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Last April,  Amanada </a:t>
            </a:r>
            <a:r>
              <a:rPr lang="en-US" err="1"/>
              <a:t>Silbering</a:t>
            </a:r>
            <a:r>
              <a:rPr lang="en-US"/>
              <a:t> described a pet influencer this way, “</a:t>
            </a:r>
            <a:r>
              <a:rPr lang="en-US" sz="1200"/>
              <a:t>“A dog-tired husky with bright pink ears rests on the marble hotel floor, napping before his next meet-and-greet. The stone resting spot isn’t as comfortable as the luxury pet bed he’s accustomed to, but the pup’s plush Louis Vuitton doggie vest cushions him as he recovers from the packed routine of an elite dog influencer.”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Which pet influencer was she describing?</a:t>
            </a:r>
          </a:p>
          <a:p>
            <a:pPr marL="457200" indent="-457200">
              <a:buFont typeface="+mj-lt"/>
              <a:buAutoNum type="arabicPeriod"/>
            </a:pPr>
            <a:r>
              <a:rPr lang="en-US"/>
              <a:t>Dylan the Wonder Wolf</a:t>
            </a:r>
          </a:p>
          <a:p>
            <a:pPr marL="457200" indent="-457200">
              <a:buFont typeface="+mj-lt"/>
              <a:buAutoNum type="arabicPeriod"/>
            </a:pPr>
            <a:r>
              <a:rPr lang="en-US"/>
              <a:t>Loki the Wolfdog</a:t>
            </a:r>
          </a:p>
          <a:p>
            <a:pPr marL="457200" indent="-457200">
              <a:buFont typeface="+mj-lt"/>
              <a:buAutoNum type="arabicPeriod"/>
            </a:pPr>
            <a:r>
              <a:rPr lang="en-US" err="1"/>
              <a:t>Swaggy</a:t>
            </a:r>
            <a:r>
              <a:rPr lang="en-US"/>
              <a:t> Wolfdog</a:t>
            </a:r>
          </a:p>
          <a:p>
            <a:pPr marL="457200" indent="-457200">
              <a:buFont typeface="+mj-lt"/>
              <a:buAutoNum type="arabicPeriod"/>
            </a:pPr>
            <a:r>
              <a:rPr lang="en-US" err="1"/>
              <a:t>Vulric</a:t>
            </a:r>
            <a:r>
              <a:rPr lang="en-US"/>
              <a:t>, the wolfdog of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14</a:t>
            </a:fld>
            <a:endParaRPr lang="en-US"/>
          </a:p>
        </p:txBody>
      </p:sp>
    </p:spTree>
    <p:extLst>
      <p:ext uri="{BB962C8B-B14F-4D97-AF65-F5344CB8AC3E}">
        <p14:creationId xmlns:p14="http://schemas.microsoft.com/office/powerpoint/2010/main" val="463192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Photo source: https://www.gettyimages.com/detail/photo/passenger-airplane-getting-ready-for-flight-royalty-free-image/1149089650?adppopup=true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 United States economy has continued to confound many economists and analysts by performing better than expected. If you think of the </a:t>
            </a:r>
            <a:r>
              <a:rPr lang="en-US" sz="1800">
                <a:effectLst/>
                <a:latin typeface="Calibri"/>
                <a:ea typeface="Calibri"/>
                <a:cs typeface="Calibri"/>
              </a:rPr>
              <a:t>economy as a jumbo jet, when the pandemic ended and restrictions were lifted in the third quarter of 2020, a lot of people thought the economy would be parked at the gate or, at best, trundling down a taxiway. But that wasn’t the case. The economy had already taken off.</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15</a:t>
            </a:fld>
            <a:endParaRPr lang="en-US"/>
          </a:p>
        </p:txBody>
      </p:sp>
    </p:spTree>
    <p:extLst>
      <p:ext uri="{BB962C8B-B14F-4D97-AF65-F5344CB8AC3E}">
        <p14:creationId xmlns:p14="http://schemas.microsoft.com/office/powerpoint/2010/main" val="37724483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Source: U.S. Bureau of Economic Analysis, Gross Domestic Product [GDP], Real Gross Domestic Product [GDPC1], retrieved from FRED, Federal Reserve Bank of St. Louis; https://fred.stlouisfed.org/series/GDP, June 5, 2023.</a:t>
            </a:r>
          </a:p>
          <a:p>
            <a:endParaRPr lang="en-US">
              <a:latin typeface="Calibri"/>
              <a:cs typeface="Calibri"/>
            </a:endParaRPr>
          </a:p>
          <a:p>
            <a:r>
              <a:rPr lang="en-US" sz="1800">
                <a:effectLst/>
                <a:latin typeface="Calibri"/>
                <a:ea typeface="Calibri"/>
                <a:cs typeface="Calibri"/>
              </a:rPr>
              <a:t>Pandemic stimulus had put money in the pockets of people and businesses, and they were ready to spend</a:t>
            </a:r>
            <a:r>
              <a:rPr lang="en-US" sz="1800">
                <a:latin typeface="Calibri"/>
                <a:ea typeface="Calibri"/>
                <a:cs typeface="Calibri"/>
              </a:rPr>
              <a:t> it</a:t>
            </a:r>
            <a:r>
              <a:rPr lang="en-US" sz="1800">
                <a:effectLst/>
                <a:latin typeface="Calibri"/>
                <a:ea typeface="Calibri"/>
                <a:cs typeface="Calibri"/>
              </a:rPr>
              <a:t>. Since consumer spending is the economic fuel that powers the U.S. economy, the economy soared. It wasn’t a smooth flight. The world wasn’t producing enough goods to meet high demand and prices began to rise. Here you see economic growth measured using gross domestic product, which is the value of all goods and services produced each quarter. GDP is the dark blue line. Real GDP, which is economic growth after inflation, is the light blue line. The dark blue line shows the economy rebounded and then continued to grow after the pandemic. The light blue line shows how inflation affected economic growth. In 2022, the economy contracted after inflation was factored in. That spurred the Federal Reserve to take action. In March of 2022, the Fed began aggressively raising the federal funds rate to slow overall economic growth and bring inflation down. As this shows, economic growth has slowly been losing altitude, indicating the economy may be ready for landing.</a:t>
            </a:r>
            <a:r>
              <a:rPr lang="en-US" sz="1800">
                <a:latin typeface="Calibri"/>
                <a:ea typeface="Calibri"/>
                <a:cs typeface="Calibri"/>
              </a:rPr>
              <a:t>  </a:t>
            </a:r>
            <a:endParaRPr lang="en-US" sz="180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16</a:t>
            </a:fld>
            <a:endParaRPr lang="en-US"/>
          </a:p>
        </p:txBody>
      </p:sp>
    </p:spTree>
    <p:extLst>
      <p:ext uri="{BB962C8B-B14F-4D97-AF65-F5344CB8AC3E}">
        <p14:creationId xmlns:p14="http://schemas.microsoft.com/office/powerpoint/2010/main" val="839637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Source: Carson Investment Research, FactSet Research Systems</a:t>
            </a:r>
          </a:p>
          <a:p>
            <a:r>
              <a:rPr lang="en-US" sz="1800">
                <a:latin typeface="Calibri"/>
                <a:cs typeface="Calibri"/>
              </a:rPr>
              <a:t>https://www.newyorkfed.org/markets/reference-rates/effr</a:t>
            </a:r>
          </a:p>
          <a:p>
            <a:endParaRPr lang="en-US"/>
          </a:p>
          <a:p>
            <a:pPr>
              <a:defRPr/>
            </a:pPr>
            <a:r>
              <a:rPr lang="en-US" sz="1800">
                <a:effectLst/>
                <a:latin typeface="Calibri"/>
                <a:ea typeface="Calibri"/>
                <a:cs typeface="Calibri"/>
              </a:rPr>
              <a:t>The Fed</a:t>
            </a:r>
            <a:r>
              <a:rPr lang="en-US" sz="1800">
                <a:latin typeface="Calibri"/>
                <a:cs typeface="Calibri"/>
              </a:rPr>
              <a:t> guided the U.S. economy to its current state primarily using the blunt instrument of interest rate changes. </a:t>
            </a:r>
            <a:r>
              <a:rPr lang="en-US" sz="1800">
                <a:effectLst/>
                <a:latin typeface="Calibri"/>
                <a:ea typeface="Calibri"/>
                <a:cs typeface="Calibri"/>
              </a:rPr>
              <a:t>Since March of last year, it has raised rates 10 times</a:t>
            </a:r>
            <a:r>
              <a:rPr lang="en-US" sz="1800">
                <a:latin typeface="Calibri"/>
                <a:ea typeface="Calibri"/>
                <a:cs typeface="Calibri"/>
              </a:rPr>
              <a:t> as it worked to bring inflation down. Currently, the federal funds rate is 5.00 percent to 5.25 percent.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17</a:t>
            </a:fld>
            <a:endParaRPr lang="en-US"/>
          </a:p>
        </p:txBody>
      </p:sp>
    </p:spTree>
    <p:extLst>
      <p:ext uri="{BB962C8B-B14F-4D97-AF65-F5344CB8AC3E}">
        <p14:creationId xmlns:p14="http://schemas.microsoft.com/office/powerpoint/2010/main" val="3960321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Investment Research, Bureau of Labor Statistics</a:t>
            </a:r>
          </a:p>
          <a:p>
            <a:endParaRPr lang="en-US">
              <a:latin typeface="Calibri"/>
              <a:cs typeface="Calibri"/>
            </a:endParaRPr>
          </a:p>
          <a:p>
            <a:pPr>
              <a:defRPr/>
            </a:pPr>
            <a:r>
              <a:rPr lang="en-US">
                <a:latin typeface="Calibri"/>
                <a:cs typeface="Calibri"/>
              </a:rPr>
              <a:t>The aggressive hikes have helped quell inflation. Here you see inflation since the pandemic ended. The headline inflation rate – in blue – peaked in June of last year and headed lower. </a:t>
            </a:r>
          </a:p>
        </p:txBody>
      </p:sp>
      <p:sp>
        <p:nvSpPr>
          <p:cNvPr id="4" name="Slide Number Placeholder 3"/>
          <p:cNvSpPr>
            <a:spLocks noGrp="1"/>
          </p:cNvSpPr>
          <p:nvPr>
            <p:ph type="sldNum" sz="quarter" idx="5"/>
          </p:nvPr>
        </p:nvSpPr>
        <p:spPr/>
        <p:txBody>
          <a:bodyPr/>
          <a:lstStyle/>
          <a:p>
            <a:fld id="{DB19FA42-5024-7C4A-A1E9-2BADC9AB4546}" type="slidenum">
              <a:rPr lang="en-US" smtClean="0"/>
              <a:pPr/>
              <a:t>18</a:t>
            </a:fld>
            <a:endParaRPr lang="en-US"/>
          </a:p>
        </p:txBody>
      </p:sp>
    </p:spTree>
    <p:extLst>
      <p:ext uri="{BB962C8B-B14F-4D97-AF65-F5344CB8AC3E}">
        <p14:creationId xmlns:p14="http://schemas.microsoft.com/office/powerpoint/2010/main" val="866094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Photo source:</a:t>
            </a:r>
          </a:p>
          <a:p>
            <a:r>
              <a:rPr lang="en-US">
                <a:latin typeface="Calibri"/>
                <a:cs typeface="Calibri"/>
              </a:rPr>
              <a:t>https://www.gettyimages.com/detail/photo/wright-brothers-royalty-free-image/458134215?phrase=the+wright+brothers&amp;adppopup=true</a:t>
            </a:r>
          </a:p>
          <a:p>
            <a:r>
              <a:rPr lang="en-US">
                <a:latin typeface="Calibri"/>
                <a:cs typeface="Calibri"/>
              </a:rPr>
              <a:t>Sources: </a:t>
            </a:r>
            <a:r>
              <a:rPr lang="en-US">
                <a:latin typeface="Arial"/>
                <a:cs typeface="Arial"/>
              </a:rPr>
              <a:t>https://www.stlouisfed.org/en/on-the-economy/2017/october/increases-fed-funds-rate-impact-other-interest-rates</a:t>
            </a:r>
            <a:endParaRPr lang="en-US">
              <a:latin typeface="Arial"/>
              <a:ea typeface="Calibri"/>
              <a:cs typeface="Arial"/>
            </a:endParaRPr>
          </a:p>
          <a:p>
            <a:r>
              <a:rPr lang="en-US">
                <a:latin typeface="Calibri"/>
                <a:cs typeface="Calibri"/>
              </a:rPr>
              <a:t>Board of Governors of the Federal Reserve System (US), Federal Funds Effective Rate [FEDFUNDS], retrieved from FRED, Federal Reserve Bank of St. Louis; </a:t>
            </a:r>
            <a:r>
              <a:rPr lang="en-US">
                <a:latin typeface="Calibri"/>
                <a:cs typeface="Calibri"/>
                <a:hlinkClick r:id="rId3">
                  <a:extLst>
                    <a:ext uri="{A12FA001-AC4F-418D-AE19-62706E023703}">
                      <ahyp:hlinkClr xmlns:ahyp="http://schemas.microsoft.com/office/drawing/2018/hyperlinkcolor" val="tx"/>
                    </a:ext>
                  </a:extLst>
                </a:hlinkClick>
              </a:rPr>
              <a:t>https://fred.stlouisfed.org/series/FEDFUNDS</a:t>
            </a:r>
            <a:r>
              <a:rPr lang="en-US">
                <a:latin typeface="Calibri"/>
                <a:cs typeface="Calibri"/>
              </a:rPr>
              <a:t>, July 3, 2023.</a:t>
            </a:r>
          </a:p>
          <a:p>
            <a:endParaRPr lang="en-US"/>
          </a:p>
          <a:p>
            <a:r>
              <a:rPr lang="en-US">
                <a:latin typeface="Calibri"/>
                <a:cs typeface="Calibri"/>
              </a:rPr>
              <a:t>While prices are rising more slowly, rate hikes are not precision instruments. The Federal Reserve's tools are a bit like the Wright brothers rudimentary flight controls. When the Fed raises the federal funds rate, other rates tend to move higher. The federal funds rate is the dotted blue line on this chart. As it rose, the rates on 30-year fixed mortgages, auto loans, and business and personal loans increased, too. Typically, when rates rise, demand for goods and services falls because borrowing becomes more expensive—and that slows economic growth, which is the Fed's goal.</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19</a:t>
            </a:fld>
            <a:endParaRPr lang="en-US"/>
          </a:p>
        </p:txBody>
      </p:sp>
    </p:spTree>
    <p:extLst>
      <p:ext uri="{BB962C8B-B14F-4D97-AF65-F5344CB8AC3E}">
        <p14:creationId xmlns:p14="http://schemas.microsoft.com/office/powerpoint/2010/main" val="2671582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panose="020F0502020204030204" pitchFamily="34" charset="0"/>
                <a:cs typeface="Times New Roman" panose="02020603050405020304" pitchFamily="18" charset="0"/>
              </a:rPr>
              <a:t>Photo source: https://www.gettyimages.com/detail/photo/funny-dog-with-orange-glasses-royalty-free-image/1263850669?adppopup=true</a:t>
            </a:r>
          </a:p>
          <a:p>
            <a:r>
              <a:rPr lang="en-US">
                <a:latin typeface="Calibri" panose="020F0502020204030204" pitchFamily="34" charset="0"/>
                <a:cs typeface="Times New Roman" panose="02020603050405020304" pitchFamily="18" charset="0"/>
              </a:rPr>
              <a:t>Source: https://www.blackrock.com/us/individual/insights/fed-pivot</a:t>
            </a:r>
          </a:p>
          <a:p>
            <a:endParaRPr lang="en-US">
              <a:latin typeface="Calibri" panose="020F0502020204030204" pitchFamily="34" charset="0"/>
              <a:cs typeface="Times New Roman" panose="02020603050405020304" pitchFamily="18" charset="0"/>
            </a:endParaRPr>
          </a:p>
          <a:p>
            <a:pPr>
              <a:defRPr/>
            </a:pPr>
            <a:r>
              <a:rPr lang="en-US">
                <a:latin typeface="Calibri"/>
                <a:cs typeface="Calibri"/>
              </a:rPr>
              <a:t>Justin </a:t>
            </a:r>
            <a:r>
              <a:rPr lang="en-US" err="1">
                <a:latin typeface="Calibri"/>
                <a:cs typeface="Calibri"/>
              </a:rPr>
              <a:t>Christofel</a:t>
            </a:r>
            <a:r>
              <a:rPr lang="en-US">
                <a:latin typeface="Calibri"/>
                <a:cs typeface="Calibri"/>
              </a:rPr>
              <a:t> and Michael Fredericks of BlackRock explained, “…</a:t>
            </a:r>
            <a:r>
              <a:rPr lang="en-US" sz="1200">
                <a:effectLst/>
                <a:latin typeface="Calibri"/>
                <a:ea typeface="Calibri" panose="020F0502020204030204" pitchFamily="34" charset="0"/>
                <a:cs typeface="Calibri"/>
              </a:rPr>
              <a:t>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a:t>
            </a:r>
            <a:r>
              <a:rPr lang="en-US">
                <a:latin typeface="Calibri"/>
                <a:cs typeface="Calibri"/>
              </a:rPr>
              <a:t>hiking.”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Their point is that rate hikes are blunt tools that don’t have an immediate effect. It typically takes 12 to 18 months for higher rates to affect consumer spending and slow the economy.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20</a:t>
            </a:fld>
            <a:endParaRPr lang="en-US"/>
          </a:p>
        </p:txBody>
      </p:sp>
    </p:spTree>
    <p:extLst>
      <p:ext uri="{BB962C8B-B14F-4D97-AF65-F5344CB8AC3E}">
        <p14:creationId xmlns:p14="http://schemas.microsoft.com/office/powerpoint/2010/main" val="4042915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https://www.gettyimages.com/detail/photo/car-trip-royalty-free-image/1098303850?adppopup=true</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a:t>
            </a:fld>
            <a:endParaRPr lang="en-US"/>
          </a:p>
        </p:txBody>
      </p:sp>
    </p:spTree>
    <p:extLst>
      <p:ext uri="{BB962C8B-B14F-4D97-AF65-F5344CB8AC3E}">
        <p14:creationId xmlns:p14="http://schemas.microsoft.com/office/powerpoint/2010/main" val="382818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Board of Governors of the Federal Reserve System (US), Federal Funds Effective Rate [FEDFUNDS], retrieved from FRED, Federal Reserve Bank of St. Louis; </a:t>
            </a:r>
            <a:r>
              <a:rPr lang="en-US">
                <a:latin typeface="Arial"/>
                <a:cs typeface="Arial"/>
                <a:hlinkClick r:id="rId3">
                  <a:extLst>
                    <a:ext uri="{A12FA001-AC4F-418D-AE19-62706E023703}">
                      <ahyp:hlinkClr xmlns:ahyp="http://schemas.microsoft.com/office/drawing/2018/hyperlinkcolor" val="tx"/>
                    </a:ext>
                  </a:extLst>
                </a:hlinkClick>
              </a:rPr>
              <a:t>https://fred.stlouisfed.org/series/FEDFUNDS</a:t>
            </a:r>
            <a:r>
              <a:rPr lang="en-US">
                <a:latin typeface="Arial"/>
                <a:cs typeface="Arial"/>
              </a:rPr>
              <a:t>, July 3, 2023. Board of Governors of the Federal Reserve System (US), Market Yield on U.S. Treasury Securities at 10-Year Constant Maturity, Quoted on an Investment Basis [DGS10], retrieved from FRED, Federal Reserve Bank of St. Louis; https://fred.stlouisfed.org/series/DGS10, July 3, 2023.</a:t>
            </a:r>
          </a:p>
          <a:p>
            <a:endParaRPr lang="en-US">
              <a:latin typeface="Arial"/>
              <a:cs typeface="Arial"/>
            </a:endParaRPr>
          </a:p>
          <a:p>
            <a:r>
              <a:rPr lang="en-US">
                <a:latin typeface="Arial"/>
                <a:cs typeface="Arial"/>
              </a:rPr>
              <a:t>Rapid Federal Reserve rate hikes also affect bond yields. The chart shows the federal funds rate in blue and the yield on the benchmark 10-year U.S. Treasury in orange. We experienced a multi-decade bull market in bonds. In July 2020, the 10-year Treasury yielded less than one percent. Today, it yields more than 4 percent. It’s notable that, in recent months, Treasury rates have not been moving in tandem with the federal funds rate. This suggests that the bond market thought inflation had peaked, economic growth was slowing, and the Fed's rate hiking cycle was near an end. </a:t>
            </a:r>
          </a:p>
        </p:txBody>
      </p:sp>
      <p:sp>
        <p:nvSpPr>
          <p:cNvPr id="4" name="Slide Number Placeholder 3"/>
          <p:cNvSpPr>
            <a:spLocks noGrp="1"/>
          </p:cNvSpPr>
          <p:nvPr>
            <p:ph type="sldNum" sz="quarter" idx="5"/>
          </p:nvPr>
        </p:nvSpPr>
        <p:spPr/>
        <p:txBody>
          <a:bodyPr/>
          <a:lstStyle/>
          <a:p>
            <a:fld id="{DB19FA42-5024-7C4A-A1E9-2BADC9AB4546}" type="slidenum">
              <a:rPr lang="en-US" smtClean="0"/>
              <a:pPr/>
              <a:t>21</a:t>
            </a:fld>
            <a:endParaRPr lang="en-US"/>
          </a:p>
        </p:txBody>
      </p:sp>
    </p:spTree>
    <p:extLst>
      <p:ext uri="{BB962C8B-B14F-4D97-AF65-F5344CB8AC3E}">
        <p14:creationId xmlns:p14="http://schemas.microsoft.com/office/powerpoint/2010/main" val="198117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https://www.gettyimages.com/detail/photo/bank-collapse-background-royalty-free-image/1473486720?phrase=bank+collapse&amp;adppopup=true</a:t>
            </a:r>
          </a:p>
          <a:p>
            <a:r>
              <a:rPr lang="en-US">
                <a:latin typeface="Arial"/>
                <a:cs typeface="Arial"/>
              </a:rPr>
              <a:t>Source: https://www.bloomberg.com/news/articles/2023-03-29/svb-collapse-shows-us-treasuries-aren-t-a-risk-free-asset</a:t>
            </a:r>
          </a:p>
          <a:p>
            <a:r>
              <a:rPr lang="en-US">
                <a:latin typeface="Arial"/>
                <a:cs typeface="Arial"/>
              </a:rPr>
              <a:t>https://www.npr.org/2023/04/09/1168746307/credit-crackdown-weighs-on-businesses</a:t>
            </a:r>
          </a:p>
          <a:p>
            <a:endParaRPr lang="en-US"/>
          </a:p>
          <a:p>
            <a:r>
              <a:rPr lang="en-US">
                <a:latin typeface="Arial"/>
                <a:cs typeface="Arial"/>
              </a:rPr>
              <a:t>The idea that the Fed is ready to pause rate hikes was reinforced by the March banking crisis. The rapid rise in the Fed funds rate and the corresponding rise in Treasury rates contributed to the banking crisis. Earlier this year, four U.S. banks ran into trouble, and a Swiss bank was taken over by another bank. Some of the banks held longer-maturity Treasuries that were purchased when rates were ultra low. Do you know what happens to the value of a bond when rates rise? [Wait for answers] The value of the bond falls. If you hold to maturity, you can expect to receive a return of principal. But one of the U.S. banks had to sell the bonds before maturity to raise cash to pay depositors, this concerned depositors, and there was a run on the bank. The Federal Reserve and U.S. Treasury acted quickly to support banks and provide market liquidity; however, bank lending standards tightened, making loans more expensive and harder to get. This should cool business spending and help slow economic growth, moving us closer to an economic landing.</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22</a:t>
            </a:fld>
            <a:endParaRPr lang="en-US"/>
          </a:p>
        </p:txBody>
      </p:sp>
    </p:spTree>
    <p:extLst>
      <p:ext uri="{BB962C8B-B14F-4D97-AF65-F5344CB8AC3E}">
        <p14:creationId xmlns:p14="http://schemas.microsoft.com/office/powerpoint/2010/main" val="2997843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https://www.gettyimages.com/detail/photo/small-airplane-wheel-on-the-airport-runway-royalty-free-image/879264490?phrase=Airplane+landing&amp;adppopup=true</a:t>
            </a:r>
          </a:p>
          <a:p>
            <a:r>
              <a:rPr lang="en-US">
                <a:latin typeface="Arial"/>
                <a:cs typeface="Arial"/>
              </a:rPr>
              <a:t>Source: https://www.investopedia.com/terms/s/softlanding.asp</a:t>
            </a:r>
          </a:p>
          <a:p>
            <a:r>
              <a:rPr lang="en-US">
                <a:latin typeface="Arial"/>
                <a:cs typeface="Arial"/>
              </a:rPr>
              <a:t>https://finance.yahoo.com/news/heres-why-investors-far-too-024424431.html</a:t>
            </a:r>
          </a:p>
          <a:p>
            <a:r>
              <a:rPr lang="en-US">
                <a:latin typeface="Arial"/>
                <a:cs typeface="Arial"/>
              </a:rPr>
              <a:t>https://www.reuters.com/markets/europe/hopes-economic-soft-landing-re-emerge-after-stormy-descent-2023-06-02/</a:t>
            </a:r>
          </a:p>
          <a:p>
            <a:endParaRPr lang="en-US">
              <a:cs typeface="Arial" panose="020B0604020202020204" pitchFamily="34" charset="0"/>
            </a:endParaRPr>
          </a:p>
          <a:p>
            <a:r>
              <a:rPr lang="en-US" sz="1800">
                <a:effectLst/>
                <a:latin typeface="Calibri"/>
                <a:ea typeface="Calibri"/>
                <a:cs typeface="Calibri"/>
              </a:rPr>
              <a:t>If </a:t>
            </a:r>
            <a:r>
              <a:rPr lang="en-US" sz="1800">
                <a:latin typeface="Calibri"/>
                <a:ea typeface="Calibri"/>
                <a:cs typeface="Calibri"/>
              </a:rPr>
              <a:t>there is a</a:t>
            </a:r>
            <a:r>
              <a:rPr lang="en-US" sz="1800">
                <a:effectLst/>
                <a:latin typeface="Calibri"/>
                <a:ea typeface="Calibri"/>
                <a:cs typeface="Calibri"/>
              </a:rPr>
              <a:t> soft landing, economic growth </a:t>
            </a:r>
            <a:r>
              <a:rPr lang="en-US" sz="1800">
                <a:latin typeface="Calibri"/>
                <a:ea typeface="Calibri"/>
                <a:cs typeface="Calibri"/>
              </a:rPr>
              <a:t>will slow</a:t>
            </a:r>
            <a:r>
              <a:rPr lang="en-US" sz="1800">
                <a:effectLst/>
                <a:latin typeface="Calibri"/>
                <a:ea typeface="Calibri"/>
                <a:cs typeface="Calibri"/>
              </a:rPr>
              <a:t>, and inflation </a:t>
            </a:r>
            <a:r>
              <a:rPr lang="en-US" sz="1800">
                <a:latin typeface="Calibri"/>
                <a:ea typeface="Calibri"/>
                <a:cs typeface="Calibri"/>
              </a:rPr>
              <a:t>will drop</a:t>
            </a:r>
            <a:r>
              <a:rPr lang="en-US" sz="1800">
                <a:effectLst/>
                <a:latin typeface="Calibri"/>
                <a:ea typeface="Calibri"/>
                <a:cs typeface="Calibri"/>
              </a:rPr>
              <a:t>. </a:t>
            </a:r>
            <a:r>
              <a:rPr lang="en-US" sz="1800">
                <a:latin typeface="Calibri"/>
                <a:ea typeface="Calibri"/>
                <a:cs typeface="Calibri"/>
              </a:rPr>
              <a:t>There is no</a:t>
            </a:r>
            <a:r>
              <a:rPr lang="en-US" sz="1800">
                <a:effectLst/>
                <a:latin typeface="Calibri"/>
                <a:ea typeface="Calibri"/>
                <a:cs typeface="Calibri"/>
              </a:rPr>
              <a:t> recession, and the Fed holds rates </a:t>
            </a:r>
            <a:r>
              <a:rPr lang="en-US" sz="1800">
                <a:latin typeface="Calibri"/>
                <a:ea typeface="Calibri"/>
                <a:cs typeface="Calibri"/>
              </a:rPr>
              <a:t>steady. It may, eventually, </a:t>
            </a:r>
            <a:r>
              <a:rPr lang="en-US" sz="1800">
                <a:effectLst/>
                <a:latin typeface="Calibri"/>
                <a:ea typeface="Calibri"/>
                <a:cs typeface="Calibri"/>
              </a:rPr>
              <a:t>lower rates to support stronger economic growth. If </a:t>
            </a:r>
            <a:r>
              <a:rPr lang="en-US" sz="1800">
                <a:latin typeface="Calibri"/>
                <a:ea typeface="Calibri"/>
                <a:cs typeface="Calibri"/>
              </a:rPr>
              <a:t>there is a </a:t>
            </a:r>
            <a:r>
              <a:rPr lang="en-US" sz="1800">
                <a:effectLst/>
                <a:latin typeface="Calibri"/>
                <a:ea typeface="Calibri"/>
                <a:cs typeface="Calibri"/>
              </a:rPr>
              <a:t>hard landing, the </a:t>
            </a:r>
            <a:r>
              <a:rPr lang="en-US" sz="1800">
                <a:latin typeface="Calibri"/>
                <a:ea typeface="Calibri"/>
                <a:cs typeface="Calibri"/>
              </a:rPr>
              <a:t>economy will</a:t>
            </a:r>
            <a:r>
              <a:rPr lang="en-US" sz="1800">
                <a:effectLst/>
                <a:latin typeface="Calibri"/>
                <a:ea typeface="Calibri"/>
                <a:cs typeface="Calibri"/>
              </a:rPr>
              <a:t> </a:t>
            </a:r>
            <a:r>
              <a:rPr lang="en-US" sz="1800">
                <a:latin typeface="Calibri"/>
                <a:ea typeface="Calibri"/>
                <a:cs typeface="Calibri"/>
              </a:rPr>
              <a:t>contract and there will be a recession and prices may fall. Typically</a:t>
            </a:r>
            <a:r>
              <a:rPr lang="en-US" sz="1800">
                <a:effectLst/>
                <a:latin typeface="Calibri"/>
                <a:ea typeface="Calibri"/>
                <a:cs typeface="Calibri"/>
              </a:rPr>
              <a:t>, the Federal Reserve lowers rates during a recession to encourage economic growth</a:t>
            </a:r>
            <a:r>
              <a:rPr lang="en-US" sz="1800">
                <a:latin typeface="Calibri"/>
                <a:ea typeface="Calibri"/>
                <a:cs typeface="Calibri"/>
              </a:rPr>
              <a:t>.</a:t>
            </a:r>
            <a:endParaRPr lang="en-US" sz="1800">
              <a:effectLst/>
              <a:latin typeface="Calibri"/>
              <a:ea typeface="Calibri"/>
              <a:cs typeface="Calibri"/>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23</a:t>
            </a:fld>
            <a:endParaRPr lang="en-US"/>
          </a:p>
        </p:txBody>
      </p:sp>
    </p:spTree>
    <p:extLst>
      <p:ext uri="{BB962C8B-B14F-4D97-AF65-F5344CB8AC3E}">
        <p14:creationId xmlns:p14="http://schemas.microsoft.com/office/powerpoint/2010/main" val="904978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Sources: https://www.bls.gov/news.release/empsit.nr0.htm</a:t>
            </a:r>
          </a:p>
          <a:p>
            <a:r>
              <a:rPr lang="en-US" dirty="0">
                <a:latin typeface="Arial"/>
                <a:cs typeface="Arial"/>
              </a:rPr>
              <a:t>https://www.bls.gov/news.release/jolts.nr0.htm</a:t>
            </a:r>
          </a:p>
          <a:p>
            <a:r>
              <a:rPr lang="en-US" dirty="0">
                <a:latin typeface="Arial"/>
                <a:cs typeface="Arial"/>
              </a:rPr>
              <a:t>https://www.spglobal.com/marketintelligence/en/news-insights/latest-news-headlines/employers-hoard-labor-as-economy-weakens-boosting-odds-of-a-job-loss-wave-75601612</a:t>
            </a:r>
          </a:p>
          <a:p>
            <a:pPr>
              <a:defRPr/>
            </a:pPr>
            <a:endParaRPr lang="en-US" sz="1200" dirty="0">
              <a:effectLst/>
              <a:latin typeface="Arial" panose="020B0604020202020204" pitchFamily="34" charset="0"/>
              <a:cs typeface="Arial"/>
            </a:endParaRPr>
          </a:p>
          <a:p>
            <a:r>
              <a:rPr lang="en-US" sz="1800" dirty="0">
                <a:effectLst/>
                <a:latin typeface="Calibri"/>
                <a:ea typeface="Calibri"/>
                <a:cs typeface="Calibri"/>
              </a:rPr>
              <a:t>It’s possible </a:t>
            </a:r>
            <a:r>
              <a:rPr lang="en-US" sz="1800" dirty="0">
                <a:latin typeface="Calibri"/>
                <a:ea typeface="Calibri"/>
                <a:cs typeface="Calibri"/>
              </a:rPr>
              <a:t>the</a:t>
            </a:r>
            <a:r>
              <a:rPr lang="en-US" sz="1800" dirty="0">
                <a:effectLst/>
                <a:latin typeface="Calibri"/>
                <a:ea typeface="Calibri"/>
                <a:cs typeface="Calibri"/>
              </a:rPr>
              <a:t> </a:t>
            </a:r>
            <a:r>
              <a:rPr lang="en-US" sz="1800" dirty="0">
                <a:latin typeface="Calibri"/>
                <a:ea typeface="Calibri"/>
                <a:cs typeface="Calibri"/>
              </a:rPr>
              <a:t>U.S. economy </a:t>
            </a:r>
            <a:r>
              <a:rPr lang="en-US" sz="1800" dirty="0">
                <a:effectLst/>
                <a:latin typeface="Calibri"/>
                <a:ea typeface="Calibri"/>
                <a:cs typeface="Calibri"/>
              </a:rPr>
              <a:t>isn’t ready to land yet. Throughout the year, economic data has been mixed</a:t>
            </a:r>
            <a:r>
              <a:rPr lang="en-US" sz="1800" dirty="0">
                <a:latin typeface="Calibri"/>
                <a:ea typeface="Calibri"/>
                <a:cs typeface="Calibri"/>
              </a:rPr>
              <a:t> . </a:t>
            </a:r>
            <a:r>
              <a:rPr lang="en-US" sz="1800" dirty="0">
                <a:effectLst/>
                <a:latin typeface="Calibri"/>
                <a:ea typeface="Calibri"/>
                <a:cs typeface="Calibri"/>
              </a:rPr>
              <a:t>While it appears that inflation peaked in the United States, the strength of economic data</a:t>
            </a:r>
            <a:r>
              <a:rPr lang="en-US" sz="1800" dirty="0">
                <a:latin typeface="Calibri"/>
                <a:ea typeface="Calibri"/>
                <a:cs typeface="Calibri"/>
              </a:rPr>
              <a:t>,</a:t>
            </a:r>
            <a:r>
              <a:rPr lang="en-US" sz="1800" dirty="0">
                <a:effectLst/>
                <a:latin typeface="Calibri"/>
                <a:ea typeface="Calibri"/>
                <a:cs typeface="Calibri"/>
              </a:rPr>
              <a:t> </a:t>
            </a:r>
            <a:r>
              <a:rPr lang="en-US" sz="1800" dirty="0">
                <a:latin typeface="Calibri"/>
                <a:ea typeface="Calibri"/>
                <a:cs typeface="Calibri"/>
              </a:rPr>
              <a:t>and comments from Fed officials, suggest </a:t>
            </a:r>
            <a:r>
              <a:rPr lang="en-US" sz="1800" dirty="0">
                <a:effectLst/>
                <a:latin typeface="Calibri"/>
                <a:ea typeface="Calibri"/>
                <a:cs typeface="Calibri"/>
              </a:rPr>
              <a:t>that getting to the Fed’s target may require rates to remain higher for longer. The </a:t>
            </a:r>
            <a:r>
              <a:rPr lang="en-US" sz="1800" b="0" dirty="0">
                <a:effectLst/>
                <a:latin typeface="Calibri"/>
                <a:ea typeface="Calibri"/>
                <a:cs typeface="Calibri"/>
              </a:rPr>
              <a:t>labor market </a:t>
            </a:r>
            <a:r>
              <a:rPr lang="en-US" sz="1800" dirty="0">
                <a:effectLst/>
                <a:latin typeface="Calibri"/>
                <a:ea typeface="Calibri"/>
                <a:cs typeface="Calibri"/>
              </a:rPr>
              <a:t>has shown remarkable resilience with unemployment at </a:t>
            </a:r>
            <a:r>
              <a:rPr lang="en-US" sz="1800" dirty="0">
                <a:latin typeface="Calibri"/>
                <a:ea typeface="Calibri"/>
                <a:cs typeface="Calibri"/>
              </a:rPr>
              <a:t>3.6</a:t>
            </a:r>
            <a:r>
              <a:rPr lang="en-US" sz="1800" dirty="0">
                <a:effectLst/>
                <a:latin typeface="Calibri"/>
                <a:ea typeface="Calibri"/>
                <a:cs typeface="Calibri"/>
              </a:rPr>
              <a:t> percent in </a:t>
            </a:r>
            <a:r>
              <a:rPr lang="en-US" sz="1800" dirty="0">
                <a:latin typeface="Calibri"/>
                <a:ea typeface="Calibri"/>
                <a:cs typeface="Calibri"/>
              </a:rPr>
              <a:t>June</a:t>
            </a:r>
            <a:r>
              <a:rPr lang="en-US" sz="1800" dirty="0">
                <a:effectLst/>
                <a:latin typeface="Calibri"/>
                <a:ea typeface="Calibri"/>
                <a:cs typeface="Calibri"/>
              </a:rPr>
              <a:t>. Wage growth – which contributes to inflation – slowed in May</a:t>
            </a:r>
            <a:r>
              <a:rPr lang="en-US" sz="1800" dirty="0">
                <a:latin typeface="Calibri"/>
                <a:ea typeface="Calibri"/>
                <a:cs typeface="Calibri"/>
              </a:rPr>
              <a:t> before rising in June</a:t>
            </a:r>
            <a:r>
              <a:rPr lang="en-US" sz="1800" dirty="0">
                <a:effectLst/>
                <a:latin typeface="Calibri"/>
                <a:ea typeface="Calibri"/>
                <a:cs typeface="Calibri"/>
              </a:rPr>
              <a:t>. </a:t>
            </a:r>
            <a:r>
              <a:rPr lang="en-US" sz="1800" dirty="0">
                <a:latin typeface="Calibri"/>
                <a:ea typeface="Calibri"/>
                <a:cs typeface="Calibri"/>
              </a:rPr>
              <a:t>The</a:t>
            </a:r>
            <a:r>
              <a:rPr lang="en-US" sz="1800" dirty="0">
                <a:effectLst/>
                <a:latin typeface="Calibri"/>
                <a:ea typeface="Calibri"/>
                <a:cs typeface="Calibri"/>
              </a:rPr>
              <a:t> number of jobs available </a:t>
            </a:r>
            <a:r>
              <a:rPr lang="en-US" sz="1800" dirty="0">
                <a:latin typeface="Calibri"/>
                <a:ea typeface="Calibri"/>
                <a:cs typeface="Calibri"/>
              </a:rPr>
              <a:t>declined in May </a:t>
            </a:r>
            <a:r>
              <a:rPr lang="en-US" sz="1800" dirty="0">
                <a:effectLst/>
                <a:latin typeface="Calibri"/>
                <a:ea typeface="Calibri"/>
                <a:cs typeface="Calibri"/>
              </a:rPr>
              <a:t>and </a:t>
            </a:r>
            <a:r>
              <a:rPr lang="en-US" sz="1800" dirty="0">
                <a:latin typeface="Calibri"/>
                <a:ea typeface="Calibri"/>
                <a:cs typeface="Calibri"/>
              </a:rPr>
              <a:t>the number of layoffs, quits, and separations remained unchanged from April to May</a:t>
            </a:r>
            <a:r>
              <a:rPr lang="en-US" sz="1800" dirty="0">
                <a:effectLst/>
                <a:latin typeface="Calibri"/>
                <a:ea typeface="Calibri"/>
                <a:cs typeface="Calibri"/>
              </a:rPr>
              <a:t>. </a:t>
            </a:r>
            <a:r>
              <a:rPr lang="en-US" sz="1800" dirty="0">
                <a:latin typeface="Calibri"/>
                <a:ea typeface="Calibri"/>
                <a:cs typeface="Calibri"/>
              </a:rPr>
              <a:t>There is some evidence employers</a:t>
            </a:r>
            <a:r>
              <a:rPr lang="en-US" sz="1800" dirty="0">
                <a:effectLst/>
                <a:latin typeface="Calibri"/>
                <a:ea typeface="Calibri"/>
                <a:cs typeface="Calibri"/>
              </a:rPr>
              <a:t> </a:t>
            </a:r>
            <a:r>
              <a:rPr lang="en-US" sz="1800" dirty="0">
                <a:latin typeface="Calibri"/>
                <a:ea typeface="Calibri"/>
                <a:cs typeface="Calibri"/>
              </a:rPr>
              <a:t>are</a:t>
            </a:r>
            <a:r>
              <a:rPr lang="en-US" sz="1800" dirty="0">
                <a:effectLst/>
                <a:latin typeface="Calibri"/>
                <a:ea typeface="Calibri"/>
                <a:cs typeface="Calibri"/>
              </a:rPr>
              <a:t> hoarding employees because they cannot find enough workers</a:t>
            </a:r>
            <a:r>
              <a:rPr lang="en-US" sz="1800" dirty="0">
                <a:latin typeface="Calibri"/>
                <a:ea typeface="Calibri"/>
                <a:cs typeface="Calibri"/>
              </a:rPr>
              <a:t>.</a:t>
            </a:r>
            <a:endParaRPr lang="en-US" dirty="0">
              <a:ea typeface="Calibri"/>
              <a:cs typeface="Arial"/>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24</a:t>
            </a:fld>
            <a:endParaRPr lang="en-US"/>
          </a:p>
        </p:txBody>
      </p:sp>
    </p:spTree>
    <p:extLst>
      <p:ext uri="{BB962C8B-B14F-4D97-AF65-F5344CB8AC3E}">
        <p14:creationId xmlns:p14="http://schemas.microsoft.com/office/powerpoint/2010/main" val="1768653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https://twitter.com/SPGlobalPMI/status/1675895924894101504</a:t>
            </a:r>
            <a:endParaRPr lang="en-US">
              <a:cs typeface="Arial"/>
            </a:endParaRPr>
          </a:p>
          <a:p>
            <a:r>
              <a:rPr lang="en-US">
                <a:latin typeface="Arial"/>
                <a:cs typeface="Arial"/>
              </a:rPr>
              <a:t>https://www.pmi.spglobal.com/Public/Home/PressRelease/347746d7505243f8b84ca01657a4410a</a:t>
            </a:r>
          </a:p>
          <a:p>
            <a:endParaRPr lang="en-US">
              <a:cs typeface="Arial" panose="020B0604020202020204" pitchFamily="34" charset="0"/>
            </a:endParaRPr>
          </a:p>
          <a:p>
            <a:r>
              <a:rPr lang="en-US">
                <a:latin typeface="Arial"/>
                <a:cs typeface="Arial"/>
              </a:rPr>
              <a:t>Labor signals are mixed and so are the messages from the S&amp;P Global Purchasing Managers' Indices. The indices measure month-over-month change in economic activity. The June report showed manufacturing conditions contracted, globally and in the United States. In a Tweet, S&amp;P Global reported, “</a:t>
            </a:r>
            <a:r>
              <a:rPr lang="en-US" b="0" i="0" u="none" strike="noStrike">
                <a:solidFill>
                  <a:srgbClr val="0F1419"/>
                </a:solidFill>
                <a:effectLst/>
                <a:latin typeface="TwitterChirp"/>
              </a:rPr>
              <a:t>Manufacturing conditions worsened globally </a:t>
            </a:r>
            <a:r>
              <a:rPr lang="en-US">
                <a:solidFill>
                  <a:srgbClr val="0F1419"/>
                </a:solidFill>
                <a:latin typeface="TwitterChirp"/>
              </a:rPr>
              <a:t>as </a:t>
            </a:r>
            <a:r>
              <a:rPr lang="en-US" b="0" i="0" u="none" strike="noStrike">
                <a:solidFill>
                  <a:srgbClr val="0F1419"/>
                </a:solidFill>
                <a:effectLst/>
                <a:latin typeface="TwitterChirp"/>
              </a:rPr>
              <a:t>the PMI </a:t>
            </a:r>
            <a:r>
              <a:rPr lang="en-US">
                <a:solidFill>
                  <a:srgbClr val="0F1419"/>
                </a:solidFill>
                <a:latin typeface="TwitterChirp"/>
              </a:rPr>
              <a:t>fell to a six-month low of 48.8</a:t>
            </a:r>
            <a:r>
              <a:rPr lang="en-US" b="0" i="0" u="none" strike="noStrike">
                <a:solidFill>
                  <a:srgbClr val="0F1419"/>
                </a:solidFill>
                <a:effectLst/>
                <a:latin typeface="TwitterChirp"/>
              </a:rPr>
              <a:t> in </a:t>
            </a:r>
            <a:r>
              <a:rPr lang="en-US">
                <a:solidFill>
                  <a:srgbClr val="0F1419"/>
                </a:solidFill>
                <a:latin typeface="TwitterChirp"/>
              </a:rPr>
              <a:t>June</a:t>
            </a:r>
            <a:r>
              <a:rPr lang="en-US" b="0" i="0" u="none" strike="noStrike">
                <a:solidFill>
                  <a:srgbClr val="0F1419"/>
                </a:solidFill>
                <a:effectLst/>
                <a:latin typeface="TwitterChirp"/>
              </a:rPr>
              <a:t>. </a:t>
            </a:r>
            <a:r>
              <a:rPr lang="en-US">
                <a:solidFill>
                  <a:srgbClr val="0F1419"/>
                </a:solidFill>
                <a:latin typeface="TwitterChirp"/>
              </a:rPr>
              <a:t>The steepening contraction </a:t>
            </a:r>
            <a:r>
              <a:rPr lang="en-US" b="0" i="0" u="none" strike="noStrike">
                <a:solidFill>
                  <a:srgbClr val="0F1419"/>
                </a:solidFill>
                <a:effectLst/>
                <a:latin typeface="TwitterChirp"/>
              </a:rPr>
              <a:t>in new orders</a:t>
            </a:r>
            <a:r>
              <a:rPr lang="en-US">
                <a:solidFill>
                  <a:srgbClr val="0F1419"/>
                </a:solidFill>
                <a:latin typeface="TwitterChirp"/>
              </a:rPr>
              <a:t> fueled the downturn. Moreover, output fell for the first time in five months.” In the United States, declining factory orders were instrumental to the decline in manufacturing.</a:t>
            </a:r>
            <a:endParaRPr lang="en-US">
              <a:cs typeface="Arial"/>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25</a:t>
            </a:fld>
            <a:endParaRPr lang="en-US"/>
          </a:p>
        </p:txBody>
      </p:sp>
    </p:spTree>
    <p:extLst>
      <p:ext uri="{BB962C8B-B14F-4D97-AF65-F5344CB8AC3E}">
        <p14:creationId xmlns:p14="http://schemas.microsoft.com/office/powerpoint/2010/main" val="127248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https://twitter.com/SPGlobalPMI?ref_src=twsrc%5Etfw%7Ctwcamp%5Eembeddedtimeline%7Ctwterm%5Escreen-name%3ASPGlobalPMI%7Ctwcon%5Es1_c1</a:t>
            </a:r>
            <a:endParaRPr lang="en-US"/>
          </a:p>
          <a:p>
            <a:r>
              <a:rPr lang="en-US">
                <a:latin typeface="Arial"/>
                <a:cs typeface="Arial"/>
              </a:rPr>
              <a:t>https://www.pmi.spglobal.com/Public/Home/PressRelease/aa935e0542484ce8b942d07fe9eb55e0</a:t>
            </a:r>
          </a:p>
          <a:p>
            <a:endParaRPr lang="en-US">
              <a:cs typeface="Arial" panose="020B0604020202020204" pitchFamily="34" charset="0"/>
            </a:endParaRPr>
          </a:p>
          <a:p>
            <a:r>
              <a:rPr lang="en-US">
                <a:latin typeface="Arial"/>
                <a:cs typeface="Arial"/>
              </a:rPr>
              <a:t>While manufacturing contracted in the U.S., the services sector expanded with the Index at 54.4. The U.S. services expansion was supported by strong client demand and new business gains. The J.P. Morgan Global Composite Output Index, on the right, reflects manufacturing and services combined. "Global private sector growth cooled in June, the PMI at a four-month low of 52.7. The slowdown resulted from a softer expansion in activity at services providers and a contraction in manufacturing production."</a:t>
            </a:r>
            <a:endParaRPr lang="en-US">
              <a:cs typeface="Arial"/>
            </a:endParaRPr>
          </a:p>
          <a:p>
            <a:endParaRPr lang="en-US">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26</a:t>
            </a:fld>
            <a:endParaRPr lang="en-US"/>
          </a:p>
        </p:txBody>
      </p:sp>
    </p:spTree>
    <p:extLst>
      <p:ext uri="{BB962C8B-B14F-4D97-AF65-F5344CB8AC3E}">
        <p14:creationId xmlns:p14="http://schemas.microsoft.com/office/powerpoint/2010/main" val="2788630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a:t>
            </a:r>
            <a:r>
              <a:rPr lang="en-US">
                <a:latin typeface="Arial"/>
                <a:cs typeface="Arial"/>
                <a:hlinkClick r:id="rId3"/>
              </a:rPr>
              <a:t>https://www.gettyimages.com/photos/small-house?assettype=image&amp;sort=mostpopular&amp;phrase=small%20house&amp;license=rf,rm</a:t>
            </a:r>
            <a:endParaRPr lang="en-US"/>
          </a:p>
          <a:p>
            <a:r>
              <a:rPr lang="en-US">
                <a:latin typeface="Arial"/>
                <a:cs typeface="Arial"/>
              </a:rPr>
              <a:t>Source: </a:t>
            </a:r>
            <a:r>
              <a:rPr lang="en-US">
                <a:latin typeface="Arial"/>
                <a:cs typeface="Arial"/>
                <a:hlinkClick r:id="rId4"/>
              </a:rPr>
              <a:t>https://usafacts.org/data-projects/housing-costs</a:t>
            </a:r>
            <a:endParaRPr lang="en-US">
              <a:cs typeface="Arial" panose="020B0604020202020204" pitchFamily="34" charset="0"/>
            </a:endParaRPr>
          </a:p>
          <a:p>
            <a:r>
              <a:rPr lang="en-US">
                <a:latin typeface="Arial"/>
                <a:cs typeface="Arial"/>
                <a:hlinkClick r:id="rId5"/>
              </a:rPr>
              <a:t>https://www.barrons.com/articles/housing-market-interest-mortgage-rates-fed-2bd4b18a</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6"/>
              </a:rPr>
              <a:t>https://resources.carsongroup.com/hubfs/Carson%20Coaching%20Online/Market%20Commentary/Presentations/2023/Half-Time%202023%20Sources/27_Halftime%202023_Barrons_The%20Housing%20Market%20is%20Heating%20Up.pdf</a:t>
            </a:r>
            <a:r>
              <a:rPr lang="en-US">
                <a:latin typeface="Arial"/>
                <a:cs typeface="Arial"/>
              </a:rPr>
              <a:t>) </a:t>
            </a:r>
          </a:p>
          <a:p>
            <a:endParaRPr lang="en-US">
              <a:latin typeface="Arial"/>
              <a:cs typeface="Arial"/>
            </a:endParaRPr>
          </a:p>
          <a:p>
            <a:r>
              <a:rPr lang="en-US">
                <a:latin typeface="Arial"/>
                <a:cs typeface="Arial"/>
              </a:rPr>
              <a:t>Another important economic indicator is housing, and the market appears to be in the early stages of recovery. In early July, </a:t>
            </a:r>
            <a:r>
              <a:rPr lang="en-US" i="1">
                <a:latin typeface="Arial"/>
                <a:cs typeface="Arial"/>
              </a:rPr>
              <a:t>Barron's</a:t>
            </a:r>
            <a:r>
              <a:rPr lang="en-US">
                <a:latin typeface="Arial"/>
                <a:cs typeface="Arial"/>
              </a:rPr>
              <a:t> reported, "The nascent recovery in the housing market comes sooner than expected, given that mortgage rates more than doubled in the past year and a half...homeowners who locked in record-low rates amid the pandemic are now reluctant to sell.</a:t>
            </a:r>
            <a:r>
              <a:rPr lang="en-US" b="1">
                <a:latin typeface="Arial"/>
                <a:cs typeface="Arial"/>
              </a:rPr>
              <a:t> </a:t>
            </a:r>
            <a:r>
              <a:rPr lang="en-US">
                <a:latin typeface="Arial"/>
                <a:cs typeface="Arial"/>
              </a:rPr>
              <a:t>And</a:t>
            </a:r>
            <a:r>
              <a:rPr lang="en-US" b="1">
                <a:latin typeface="Arial"/>
                <a:cs typeface="Arial"/>
              </a:rPr>
              <a:t> </a:t>
            </a:r>
            <a:r>
              <a:rPr lang="en-US">
                <a:latin typeface="Arial"/>
                <a:cs typeface="Arial"/>
              </a:rPr>
              <a:t>that is squeezing the nation’s supply of single-family homes at the same time that a wave of millennial first-time home buyers—buoyed by strong wage growth and healthy household savings—are looking to put down roots." </a:t>
            </a:r>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27</a:t>
            </a:fld>
            <a:endParaRPr lang="en-US"/>
          </a:p>
        </p:txBody>
      </p:sp>
    </p:spTree>
    <p:extLst>
      <p:ext uri="{BB962C8B-B14F-4D97-AF65-F5344CB8AC3E}">
        <p14:creationId xmlns:p14="http://schemas.microsoft.com/office/powerpoint/2010/main" val="1264973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Calibri"/>
                <a:cs typeface="Calibri"/>
              </a:rPr>
              <a:t>Photo source: https://www.gettyimages.com/detail/photo/man-upset-sad-and-angry-at-the-airport-his-flight-royalty-free-image/821828904?phrase=traveler%2Bat%2Bthe%2Bairport%2Bfrustrated</a:t>
            </a:r>
          </a:p>
          <a:p>
            <a:endParaRPr lang="en-US"/>
          </a:p>
          <a:p>
            <a:pPr>
              <a:defRPr/>
            </a:pPr>
            <a:r>
              <a:rPr lang="en-US" sz="1800">
                <a:latin typeface="Calibri"/>
                <a:ea typeface="Calibri"/>
                <a:cs typeface="Calibri"/>
              </a:rPr>
              <a:t>If the</a:t>
            </a:r>
            <a:r>
              <a:rPr lang="en-US" sz="1800">
                <a:effectLst/>
                <a:latin typeface="Calibri"/>
                <a:ea typeface="Calibri"/>
                <a:cs typeface="Calibri"/>
              </a:rPr>
              <a:t> economy isn’t </a:t>
            </a:r>
            <a:r>
              <a:rPr lang="en-US" sz="1800">
                <a:latin typeface="Calibri"/>
                <a:ea typeface="Calibri"/>
                <a:cs typeface="Calibri"/>
              </a:rPr>
              <a:t>ready to land</a:t>
            </a:r>
            <a:r>
              <a:rPr lang="en-US" sz="1800">
                <a:effectLst/>
                <a:latin typeface="Calibri"/>
                <a:ea typeface="Calibri"/>
                <a:cs typeface="Calibri"/>
              </a:rPr>
              <a:t>, we may see a period of slow economic growth and higher-than-desired inflation. One name for this type of economic holding pattern is stagflation. Typically, it features slow economic growth, inflation above the Fed’s target, steady consumer demand, and continued Fed rate hikes. Eventually, rate hikes should dampen consumer demand. Higher for longer rates are also likely to affect investor sentiment and financial markets.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28</a:t>
            </a:fld>
            <a:endParaRPr lang="en-US"/>
          </a:p>
        </p:txBody>
      </p:sp>
    </p:spTree>
    <p:extLst>
      <p:ext uri="{BB962C8B-B14F-4D97-AF65-F5344CB8AC3E}">
        <p14:creationId xmlns:p14="http://schemas.microsoft.com/office/powerpoint/2010/main" val="1032889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/detail/illustration/bear-holds-onto-a-pole-during-a-bull-run-bar-royalty-free-illustration/1208474154?phrase=</a:t>
            </a:r>
            <a:r>
              <a:rPr lang="en-US" err="1"/>
              <a:t>bears+around+bulls&amp;adppopup</a:t>
            </a:r>
            <a:r>
              <a:rPr lang="en-US"/>
              <a:t>=true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Any questions about the economy? Then, let’s talk about financial markets. 2023 has been a good year for investors. The bulls have been running – although many bearish investors still believe that a recession is likely to be ahead.</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29</a:t>
            </a:fld>
            <a:endParaRPr lang="en-US"/>
          </a:p>
        </p:txBody>
      </p:sp>
    </p:spTree>
    <p:extLst>
      <p:ext uri="{BB962C8B-B14F-4D97-AF65-F5344CB8AC3E}">
        <p14:creationId xmlns:p14="http://schemas.microsoft.com/office/powerpoint/2010/main" val="2917863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Research</a:t>
            </a:r>
          </a:p>
          <a:p>
            <a:endParaRPr lang="en-US"/>
          </a:p>
          <a:p>
            <a:r>
              <a:rPr lang="en-US">
                <a:latin typeface="Arial"/>
                <a:cs typeface="Arial"/>
              </a:rPr>
              <a:t>The Standard &amp; Poor’s 500 Index entered a bull market in June as investors climbed the wall of worry. </a:t>
            </a:r>
            <a:r>
              <a:rPr lang="en-US" sz="1800">
                <a:solidFill>
                  <a:srgbClr val="000000"/>
                </a:solidFill>
                <a:effectLst/>
                <a:latin typeface="Arial"/>
                <a:ea typeface="Times New Roman" panose="02020603050405020304" pitchFamily="18" charset="0"/>
                <a:cs typeface="Arial"/>
              </a:rPr>
              <a:t>The “wall of worry” is an obstacle – or set of obstacles – that investors face. This year, the wall reached a considerable height as inflation, the </a:t>
            </a:r>
            <a:r>
              <a:rPr lang="en-US" sz="1800">
                <a:solidFill>
                  <a:srgbClr val="000000"/>
                </a:solidFill>
                <a:latin typeface="Arial"/>
                <a:ea typeface="Times New Roman" panose="02020603050405020304" pitchFamily="18" charset="0"/>
                <a:cs typeface="Arial"/>
              </a:rPr>
              <a:t>war</a:t>
            </a:r>
            <a:r>
              <a:rPr lang="en-US" sz="1800">
                <a:solidFill>
                  <a:srgbClr val="000000"/>
                </a:solidFill>
                <a:effectLst/>
                <a:latin typeface="Arial"/>
                <a:ea typeface="Times New Roman" panose="02020603050405020304" pitchFamily="18" charset="0"/>
                <a:cs typeface="Arial"/>
              </a:rPr>
              <a:t> in Ukraine, </a:t>
            </a:r>
            <a:r>
              <a:rPr lang="en-US" sz="1800">
                <a:solidFill>
                  <a:srgbClr val="000000"/>
                </a:solidFill>
                <a:latin typeface="Arial"/>
                <a:ea typeface="Times New Roman" panose="02020603050405020304" pitchFamily="18" charset="0"/>
                <a:cs typeface="Arial"/>
              </a:rPr>
              <a:t>U.S.-China</a:t>
            </a:r>
            <a:r>
              <a:rPr lang="en-US" sz="1800">
                <a:solidFill>
                  <a:srgbClr val="000000"/>
                </a:solidFill>
                <a:effectLst/>
                <a:latin typeface="Arial"/>
                <a:ea typeface="Times New Roman" panose="02020603050405020304" pitchFamily="18" charset="0"/>
                <a:cs typeface="Arial"/>
              </a:rPr>
              <a:t> tensions, slower earnings growth, the high cost of residential real estate, low demand for commercial real estate, tightening credit conditions, and other issues weighed on investor confidence and consumer sentiment. But the wall is not as tall as it once was. The banking crisis calmed. Debt-ceiling negotiations </a:t>
            </a:r>
            <a:r>
              <a:rPr lang="en-US" sz="1800">
                <a:solidFill>
                  <a:srgbClr val="000000"/>
                </a:solidFill>
                <a:latin typeface="Arial"/>
                <a:ea typeface="Times New Roman" panose="02020603050405020304" pitchFamily="18" charset="0"/>
                <a:cs typeface="Arial"/>
              </a:rPr>
              <a:t>proved </a:t>
            </a:r>
            <a:r>
              <a:rPr lang="en-US" sz="1800">
                <a:solidFill>
                  <a:srgbClr val="000000"/>
                </a:solidFill>
                <a:effectLst/>
                <a:latin typeface="Arial"/>
                <a:ea typeface="Times New Roman" panose="02020603050405020304" pitchFamily="18" charset="0"/>
                <a:cs typeface="Arial"/>
              </a:rPr>
              <a:t>fruitful. The Federal Reserve may pause rate hikes. That was enough to boost investor optimism and </a:t>
            </a:r>
            <a:r>
              <a:rPr lang="en-US" sz="1800">
                <a:solidFill>
                  <a:srgbClr val="000000"/>
                </a:solidFill>
                <a:latin typeface="Arial"/>
                <a:ea typeface="Times New Roman" panose="02020603050405020304" pitchFamily="18" charset="0"/>
                <a:cs typeface="Arial"/>
              </a:rPr>
              <a:t>cause a rally that lifted the</a:t>
            </a:r>
            <a:r>
              <a:rPr lang="en-US" sz="1800">
                <a:solidFill>
                  <a:srgbClr val="000000"/>
                </a:solidFill>
                <a:effectLst/>
                <a:latin typeface="Arial"/>
                <a:ea typeface="Times New Roman" panose="02020603050405020304" pitchFamily="18" charset="0"/>
                <a:cs typeface="Arial"/>
              </a:rPr>
              <a:t> S&amp;P 500</a:t>
            </a:r>
            <a:r>
              <a:rPr lang="en-US" sz="1800">
                <a:solidFill>
                  <a:srgbClr val="000000"/>
                </a:solidFill>
                <a:latin typeface="Arial"/>
                <a:ea typeface="Times New Roman" panose="02020603050405020304" pitchFamily="18" charset="0"/>
                <a:cs typeface="Arial"/>
              </a:rPr>
              <a:t> Index </a:t>
            </a:r>
            <a:r>
              <a:rPr lang="en-US" sz="1800">
                <a:solidFill>
                  <a:srgbClr val="000000"/>
                </a:solidFill>
                <a:effectLst/>
                <a:latin typeface="Arial"/>
                <a:ea typeface="Times New Roman" panose="02020603050405020304" pitchFamily="18" charset="0"/>
                <a:cs typeface="Arial"/>
              </a:rPr>
              <a:t>20 percent </a:t>
            </a:r>
            <a:r>
              <a:rPr lang="en-US" sz="1800">
                <a:solidFill>
                  <a:srgbClr val="000000"/>
                </a:solidFill>
                <a:latin typeface="Arial"/>
                <a:ea typeface="Times New Roman" panose="02020603050405020304" pitchFamily="18" charset="0"/>
                <a:cs typeface="Arial"/>
              </a:rPr>
              <a:t>from its</a:t>
            </a:r>
            <a:r>
              <a:rPr lang="en-US" sz="1800">
                <a:solidFill>
                  <a:srgbClr val="000000"/>
                </a:solidFill>
                <a:effectLst/>
                <a:latin typeface="Arial"/>
                <a:ea typeface="Times New Roman" panose="02020603050405020304" pitchFamily="18" charset="0"/>
                <a:cs typeface="Arial"/>
              </a:rPr>
              <a:t> </a:t>
            </a:r>
            <a:r>
              <a:rPr lang="en-US" sz="1800">
                <a:solidFill>
                  <a:srgbClr val="000000"/>
                </a:solidFill>
                <a:latin typeface="Arial"/>
                <a:ea typeface="Times New Roman" panose="02020603050405020304" pitchFamily="18" charset="0"/>
                <a:cs typeface="Arial"/>
              </a:rPr>
              <a:t>October 2022 </a:t>
            </a:r>
            <a:r>
              <a:rPr lang="en-US" sz="1800">
                <a:solidFill>
                  <a:srgbClr val="000000"/>
                </a:solidFill>
                <a:effectLst/>
                <a:latin typeface="Arial"/>
                <a:ea typeface="Times New Roman" panose="02020603050405020304" pitchFamily="18" charset="0"/>
                <a:cs typeface="Arial"/>
              </a:rPr>
              <a:t>low.</a:t>
            </a:r>
            <a:r>
              <a:rPr lang="en-US" sz="1800">
                <a:solidFill>
                  <a:srgbClr val="000000"/>
                </a:solidFill>
                <a:latin typeface="Arial"/>
                <a:ea typeface="Times New Roman" panose="02020603050405020304" pitchFamily="18" charset="0"/>
                <a:cs typeface="Arial"/>
              </a:rPr>
              <a:t> </a:t>
            </a:r>
            <a:endParaRPr lang="en-US" sz="1800">
              <a:effectLst/>
              <a:latin typeface="Times New Roman"/>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30</a:t>
            </a:fld>
            <a:endParaRPr lang="en-US"/>
          </a:p>
        </p:txBody>
      </p:sp>
    </p:spTree>
    <p:extLst>
      <p:ext uri="{BB962C8B-B14F-4D97-AF65-F5344CB8AC3E}">
        <p14:creationId xmlns:p14="http://schemas.microsoft.com/office/powerpoint/2010/main" val="2509394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Image: </a:t>
            </a:r>
            <a:r>
              <a:rPr lang="en-US">
                <a:latin typeface="Arial"/>
                <a:cs typeface="Arial"/>
                <a:hlinkClick r:id="rId3"/>
              </a:rPr>
              <a:t>https://www.gettyimages.com/detail/photo/different-approach-different-direction-royalty-free-image/1175911351?adppopup=true</a:t>
            </a:r>
            <a:endParaRPr lang="en-US">
              <a:latin typeface="Arial"/>
              <a:cs typeface="Arial"/>
            </a:endParaRPr>
          </a:p>
          <a:p>
            <a:endParaRPr lang="en-US">
              <a:cs typeface="Arial"/>
            </a:endParaRPr>
          </a:p>
          <a:p>
            <a:r>
              <a:rPr lang="en-US">
                <a:latin typeface="Arial"/>
                <a:cs typeface="Arial"/>
              </a:rPr>
              <a:t>Welcome to Forecast 2023. We're glad you're here.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a:t>
            </a:fld>
            <a:endParaRPr lang="en-US"/>
          </a:p>
        </p:txBody>
      </p:sp>
    </p:spTree>
    <p:extLst>
      <p:ext uri="{BB962C8B-B14F-4D97-AF65-F5344CB8AC3E}">
        <p14:creationId xmlns:p14="http://schemas.microsoft.com/office/powerpoint/2010/main" val="287448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Carson commentary, June 12, 2023</a:t>
            </a:r>
            <a:endParaRPr lang="en-US" err="1">
              <a:latin typeface="Calibri"/>
              <a:cs typeface="Calibri"/>
            </a:endParaRPr>
          </a:p>
          <a:p>
            <a:endParaRPr lang="en-US">
              <a:latin typeface="Calibri"/>
              <a:cs typeface="Calibri"/>
            </a:endParaRPr>
          </a:p>
          <a:p>
            <a:r>
              <a:rPr lang="en-US">
                <a:latin typeface="Arial"/>
                <a:cs typeface="Arial"/>
              </a:rPr>
              <a:t>The good news is once stocks are up 20 percent off the lows, research shows that continued strength is quite normal. In fact, since 1956 the S&amp;P 500 has been higher 12 times and up a very impressive 17.7 percent on average one year after a 20 percent bounce. The only time stocks were down was during the vicious early 2000s tech bubble bear market. Taking it one step further, new lows were made after the market rose 20 percent only three </a:t>
            </a:r>
            <a:r>
              <a:rPr lang="en-US">
                <a:latin typeface="Calibri"/>
                <a:cs typeface="Calibri"/>
              </a:rPr>
              <a:t>times</a:t>
            </a:r>
            <a:r>
              <a:rPr lang="en-US">
                <a:latin typeface="Arial"/>
                <a:cs typeface="Arial"/>
              </a:rPr>
              <a:t>, while the lows held 10 times. Research found two occasions, both during the tech bubble, when stocks gained 20 percent and again moved to new lows, and it also happened during the global financial crisis of 2007-2009. Fortunately, conditions are not at all similar now to those very bleak times.</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31</a:t>
            </a:fld>
            <a:endParaRPr lang="en-US"/>
          </a:p>
        </p:txBody>
      </p:sp>
    </p:spTree>
    <p:extLst>
      <p:ext uri="{BB962C8B-B14F-4D97-AF65-F5344CB8AC3E}">
        <p14:creationId xmlns:p14="http://schemas.microsoft.com/office/powerpoint/2010/main" val="3729096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commentary, June 22, 2023</a:t>
            </a:r>
          </a:p>
          <a:p>
            <a:endParaRPr lang="en-US">
              <a:latin typeface="Arial"/>
              <a:cs typeface="Arial"/>
            </a:endParaRPr>
          </a:p>
          <a:p>
            <a:r>
              <a:rPr lang="en-US">
                <a:latin typeface="Arial"/>
                <a:cs typeface="Arial"/>
              </a:rPr>
              <a:t>Historically, when the stock market gets off to a good start, it tends to have a pretty good year. Since 1950, the S&amp;P 500’s median return – the blue bar – for the final six months of the year has been 5.0 percent. The right-hand side horizontal axis shows the return for the S&amp;P 500 during the first six months of the year (0-5 percent/5-10 percent/10-15 percent/and more than 15 percent). When stocks have risen 10-15 percent by the end of June, the final six months have seen markets move higher 12 out of 12 times, and they gained close to 11 percent. When they have risen more than 15 percent, they have moved higher 66.7 percent of the time.</a:t>
            </a:r>
            <a:endParaRPr lang="en-US">
              <a:cs typeface="Arial"/>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32</a:t>
            </a:fld>
            <a:endParaRPr lang="en-US"/>
          </a:p>
        </p:txBody>
      </p:sp>
    </p:spTree>
    <p:extLst>
      <p:ext uri="{BB962C8B-B14F-4D97-AF65-F5344CB8AC3E}">
        <p14:creationId xmlns:p14="http://schemas.microsoft.com/office/powerpoint/2010/main" val="3565094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https://www.carsongroup.com/insights/blog/why-stocks-could-make-a-new-high-in-2023/</a:t>
            </a:r>
          </a:p>
          <a:p>
            <a:endParaRPr lang="en-US"/>
          </a:p>
          <a:p>
            <a:r>
              <a:rPr lang="en-US">
                <a:latin typeface="Arial"/>
                <a:cs typeface="Arial"/>
              </a:rPr>
              <a:t>There was tremendous uncertainty around the S&amp;P 500 Index's June rally. Early on, gains were driven by a handful of stocks in a few sectors while the majority of stocks in the Index lagged. The performance gap had some investors questioning whether the market was less resilient than it appeared to be. Others thought it was just a matter of time before gains became more widespread, as they were in markets outside the United States. Then, the S&amp;P 500 Advance-Decline line closed at a new all-time high, a bullish signal that the trend higher is indeed higher. The advance-decline line is a cumulative daily tally of all the stocks that go up versus those that go down each day. When it makes a new high, it is a sign that overall market breadth– the number of stocks gaining during a rally – is quite strong. In general, breadth tends to lead price. At major market peaks, we tend to see stocks make new highs, while breadth weakens. Today, we see breadth making hew highs and price hasn’t yet. The key word being yet. Price will eventually make new highs, along with breadth, just as it has done many times throughout history, and there’s a good chance it’ll happen this year.</a:t>
            </a:r>
          </a:p>
        </p:txBody>
      </p:sp>
      <p:sp>
        <p:nvSpPr>
          <p:cNvPr id="4" name="Slide Number Placeholder 3"/>
          <p:cNvSpPr>
            <a:spLocks noGrp="1"/>
          </p:cNvSpPr>
          <p:nvPr>
            <p:ph type="sldNum" sz="quarter" idx="5"/>
          </p:nvPr>
        </p:nvSpPr>
        <p:spPr/>
        <p:txBody>
          <a:bodyPr/>
          <a:lstStyle/>
          <a:p>
            <a:fld id="{DB19FA42-5024-7C4A-A1E9-2BADC9AB4546}" type="slidenum">
              <a:rPr lang="en-US" smtClean="0"/>
              <a:pPr/>
              <a:t>33</a:t>
            </a:fld>
            <a:endParaRPr lang="en-US"/>
          </a:p>
        </p:txBody>
      </p:sp>
    </p:spTree>
    <p:extLst>
      <p:ext uri="{BB962C8B-B14F-4D97-AF65-F5344CB8AC3E}">
        <p14:creationId xmlns:p14="http://schemas.microsoft.com/office/powerpoint/2010/main" val="403432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Cartoon source: https://www.cartoonstock.com/search?type=images&amp;keyword=artificial+intelligence&amp;page=3&amp;sort=latest_uploads&amp;expanded=KF101412</a:t>
            </a:r>
            <a:endParaRPr lang="en-US">
              <a:solidFill>
                <a:srgbClr val="FF0000"/>
              </a:solidFill>
              <a:latin typeface="Arial"/>
              <a:cs typeface="Arial"/>
            </a:endParaRPr>
          </a:p>
          <a:p>
            <a:r>
              <a:rPr lang="en-US">
                <a:latin typeface="Arial"/>
                <a:cs typeface="Arial"/>
              </a:rPr>
              <a:t>Paid – June 13, 2023</a:t>
            </a:r>
          </a:p>
          <a:p>
            <a:endParaRPr lang="en-US"/>
          </a:p>
          <a:p>
            <a:r>
              <a:rPr lang="en-US">
                <a:latin typeface="Arial"/>
                <a:cs typeface="Arial"/>
              </a:rPr>
              <a:t>Another driver of market performance has been investors’ enthusiasm for artificial intelligence and its many applications. [Read through the cartoon]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34</a:t>
            </a:fld>
            <a:endParaRPr lang="en-US"/>
          </a:p>
        </p:txBody>
      </p:sp>
    </p:spTree>
    <p:extLst>
      <p:ext uri="{BB962C8B-B14F-4D97-AF65-F5344CB8AC3E}">
        <p14:creationId xmlns:p14="http://schemas.microsoft.com/office/powerpoint/2010/main" val="2546049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https://eresearch.fidelity.com/eresearch/markets_sectors/sectors/si_performance.jhtml?tab=siperformance</a:t>
            </a:r>
          </a:p>
          <a:p>
            <a:r>
              <a:rPr lang="en-US">
                <a:latin typeface="Arial"/>
                <a:cs typeface="Arial"/>
              </a:rPr>
              <a:t>https://markets.businessinsider.com/news/stocks/artificial-intelligence-ai-investing-bull-market-meltup-yardeni-tech-stocks-2023-6</a:t>
            </a:r>
          </a:p>
          <a:p>
            <a:r>
              <a:rPr lang="en-US">
                <a:latin typeface="Arial"/>
                <a:cs typeface="Arial"/>
              </a:rPr>
              <a:t>https://www.investopedia.com/terms/m/melt-up.asp#:~:text=A%20melt%2Dup%20is%20a,fundamental%20improvements%20in%20the%20economy.</a:t>
            </a:r>
          </a:p>
          <a:p>
            <a:pPr>
              <a:defRPr/>
            </a:pPr>
            <a:endParaRPr lang="en-US">
              <a:latin typeface="Arial"/>
              <a:cs typeface="Arial"/>
            </a:endParaRPr>
          </a:p>
          <a:p>
            <a:pPr>
              <a:defRPr/>
            </a:pPr>
            <a:r>
              <a:rPr lang="en-US">
                <a:latin typeface="Arial"/>
                <a:cs typeface="Arial"/>
              </a:rPr>
              <a:t>Many expect artificial intelligence to profoundly change the way global businesses operate. We have seen a rally in information technology and communication services sectors this year. However, AI is expected to affect industries and companies far more broadly. When a new technology arrives like this, it can disrupt the world as we know it and lead to melt-ups in markets. A melt-up happens when markets rise unexpectedly due to investor enthusiasm for the innovation. Excitement about AI was apparent when companies reported first quarter earnings, too. A higher number of companies mentioned AI or generative AI than ever have before. </a:t>
            </a:r>
          </a:p>
          <a:p>
            <a:pPr>
              <a:defRPr/>
            </a:pPr>
            <a:endParaRPr lang="en-US" sz="1800">
              <a:effectLst/>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35</a:t>
            </a:fld>
            <a:endParaRPr lang="en-US"/>
          </a:p>
        </p:txBody>
      </p:sp>
    </p:spTree>
    <p:extLst>
      <p:ext uri="{BB962C8B-B14F-4D97-AF65-F5344CB8AC3E}">
        <p14:creationId xmlns:p14="http://schemas.microsoft.com/office/powerpoint/2010/main" val="1489035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https://www.gettyimages.com/detail/photo/digital-stock-chart-royalty-free-image/157483233?phrase=company+profits&amp;adppopup=true</a:t>
            </a:r>
          </a:p>
          <a:p>
            <a:r>
              <a:rPr lang="en-US">
                <a:latin typeface="Arial"/>
                <a:cs typeface="Arial"/>
              </a:rPr>
              <a:t>Source: </a:t>
            </a:r>
            <a:r>
              <a:rPr lang="en-US" sz="1800">
                <a:effectLst/>
                <a:latin typeface="Calibri"/>
                <a:ea typeface="Calibri"/>
                <a:cs typeface="Calibri"/>
              </a:rPr>
              <a:t>https://advantage.factset.com/hubfs/Website/Resources%20Section/Research%20Desk/Earnings%20Insight/EarningsInsight_052623.pdf</a:t>
            </a:r>
            <a:r>
              <a:rPr lang="en-US">
                <a:latin typeface="Arial"/>
                <a:cs typeface="Arial"/>
              </a:rPr>
              <a:t> </a:t>
            </a:r>
          </a:p>
          <a:p>
            <a:r>
              <a:rPr lang="en-US">
                <a:latin typeface="Arial"/>
                <a:cs typeface="Arial"/>
              </a:rPr>
              <a:t>https://advantage.factset.com/hubfs/Website/Resources%20Section/Research%20Desk/Earnings%20Insight/EarningsInsight_060923.pdf</a:t>
            </a:r>
          </a:p>
          <a:p>
            <a:endParaRPr lang="en-US">
              <a:effectLst/>
            </a:endParaRPr>
          </a:p>
          <a:p>
            <a:r>
              <a:rPr lang="en-US" sz="1800">
                <a:effectLst/>
                <a:latin typeface="Calibri"/>
                <a:ea typeface="Calibri"/>
                <a:cs typeface="Calibri"/>
              </a:rPr>
              <a:t>First quarter earnings season was better than expected. While earnings for companies in the Standard &amp; Poor’s 500 Index declined overall, they did better than analysts expected. Seventy-eight percent of companies in the S&amp;P 500 reported </a:t>
            </a:r>
            <a:r>
              <a:rPr lang="en-US" sz="1800">
                <a:latin typeface="Calibri"/>
                <a:ea typeface="Calibri"/>
                <a:cs typeface="Calibri"/>
              </a:rPr>
              <a:t>better-than-expected</a:t>
            </a:r>
            <a:r>
              <a:rPr lang="en-US" sz="1800">
                <a:effectLst/>
                <a:latin typeface="Calibri"/>
                <a:ea typeface="Calibri"/>
                <a:cs typeface="Calibri"/>
              </a:rPr>
              <a:t> earnings.</a:t>
            </a:r>
            <a:r>
              <a:rPr lang="en-US" sz="1800">
                <a:latin typeface="Calibri"/>
                <a:ea typeface="Calibri"/>
                <a:cs typeface="Calibri"/>
              </a:rPr>
              <a:t> </a:t>
            </a:r>
            <a:r>
              <a:rPr lang="en-US" sz="1800">
                <a:effectLst/>
                <a:latin typeface="Calibri"/>
                <a:ea typeface="Calibri"/>
                <a:cs typeface="Calibri"/>
              </a:rPr>
              <a:t> That number was higher than the 10-year average, and so was the magnitude of the earnings surprise. Eight of 11 sectors experienced year-over-year revenue growth and three saw revenue decline (IT, energy and materials). The blended net profit margin for the first quarter for the S&amp;P 500 was 11.5%. </a:t>
            </a:r>
            <a:r>
              <a:rPr lang="en-US" sz="1800">
                <a:latin typeface="Calibri"/>
                <a:ea typeface="Calibri"/>
                <a:cs typeface="Calibri"/>
              </a:rPr>
              <a:t>That was</a:t>
            </a:r>
            <a:r>
              <a:rPr lang="en-US" sz="1800">
                <a:effectLst/>
                <a:latin typeface="Calibri"/>
                <a:ea typeface="Calibri"/>
                <a:cs typeface="Calibri"/>
              </a:rPr>
              <a:t> higher than the previous quarter’s net profit margin, which was 11.3</a:t>
            </a:r>
            <a:r>
              <a:rPr lang="en-US" sz="1800">
                <a:latin typeface="Calibri"/>
                <a:ea typeface="Calibri"/>
                <a:cs typeface="Calibri"/>
              </a:rPr>
              <a:t> percent,</a:t>
            </a:r>
            <a:r>
              <a:rPr lang="en-US" sz="1800">
                <a:effectLst/>
                <a:latin typeface="Calibri"/>
                <a:ea typeface="Calibri"/>
                <a:cs typeface="Calibri"/>
              </a:rPr>
              <a:t> and below the last year’s first quarter net profit margin of 12.2</a:t>
            </a:r>
            <a:r>
              <a:rPr lang="en-US" sz="1800">
                <a:latin typeface="Calibri"/>
                <a:ea typeface="Calibri"/>
                <a:cs typeface="Calibri"/>
              </a:rPr>
              <a:t> percent.</a:t>
            </a:r>
            <a:endParaRPr lang="en-US" sz="1800">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36</a:t>
            </a:fld>
            <a:endParaRPr lang="en-US"/>
          </a:p>
        </p:txBody>
      </p:sp>
    </p:spTree>
    <p:extLst>
      <p:ext uri="{BB962C8B-B14F-4D97-AF65-F5344CB8AC3E}">
        <p14:creationId xmlns:p14="http://schemas.microsoft.com/office/powerpoint/2010/main" val="30187319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Public domain image: https://commons.wikimedia.org/wiki/File:Jerome_H._Powell.jpg</a:t>
            </a:r>
          </a:p>
          <a:p>
            <a:endParaRPr lang="en-US"/>
          </a:p>
          <a:p>
            <a:r>
              <a:rPr lang="en-US">
                <a:latin typeface="Arial"/>
                <a:cs typeface="Arial"/>
              </a:rPr>
              <a:t>Source: https://www.marketwatch.com/story/theres-a-disconnect-between-stock-market-rally-and-fed-pivot-expectations-eccf1237</a:t>
            </a:r>
          </a:p>
          <a:p>
            <a:endParaRPr lang="en-US"/>
          </a:p>
          <a:p>
            <a:r>
              <a:rPr lang="en-US">
                <a:latin typeface="Calibri"/>
                <a:ea typeface="Calibri"/>
                <a:cs typeface="Calibri"/>
              </a:rPr>
              <a:t>One factor</a:t>
            </a:r>
            <a:r>
              <a:rPr lang="en-US" sz="1200">
                <a:effectLst/>
                <a:latin typeface="Calibri"/>
                <a:ea typeface="Calibri"/>
                <a:cs typeface="Calibri"/>
              </a:rPr>
              <a:t> </a:t>
            </a:r>
            <a:r>
              <a:rPr lang="en-US">
                <a:latin typeface="Calibri"/>
                <a:ea typeface="Calibri"/>
                <a:cs typeface="Calibri"/>
              </a:rPr>
              <a:t>that has greatly influenced stock</a:t>
            </a:r>
            <a:r>
              <a:rPr lang="en-US" sz="1200">
                <a:effectLst/>
                <a:latin typeface="Calibri"/>
                <a:ea typeface="Calibri"/>
                <a:cs typeface="Calibri"/>
              </a:rPr>
              <a:t> market performance </a:t>
            </a:r>
            <a:r>
              <a:rPr lang="en-US">
                <a:latin typeface="Calibri"/>
                <a:ea typeface="Calibri"/>
                <a:cs typeface="Calibri"/>
              </a:rPr>
              <a:t>is</a:t>
            </a:r>
            <a:r>
              <a:rPr lang="en-US" sz="1200">
                <a:effectLst/>
                <a:latin typeface="Calibri"/>
                <a:ea typeface="Calibri"/>
                <a:cs typeface="Calibri"/>
              </a:rPr>
              <a:t> the expectation that the Fed will pivot</a:t>
            </a:r>
            <a:r>
              <a:rPr lang="en-US">
                <a:latin typeface="Calibri"/>
                <a:ea typeface="Calibri"/>
                <a:cs typeface="Calibri"/>
              </a:rPr>
              <a:t> – meaning that it will stop raising rates and begin to lower them.</a:t>
            </a:r>
            <a:r>
              <a:rPr lang="en-US" sz="1200">
                <a:effectLst/>
                <a:latin typeface="Calibri"/>
                <a:ea typeface="Calibri"/>
                <a:cs typeface="Calibri"/>
              </a:rPr>
              <a:t> Many </a:t>
            </a:r>
            <a:r>
              <a:rPr lang="en-US">
                <a:latin typeface="Calibri"/>
                <a:ea typeface="Calibri"/>
                <a:cs typeface="Calibri"/>
              </a:rPr>
              <a:t>investors seem to believe</a:t>
            </a:r>
            <a:r>
              <a:rPr lang="en-US" sz="1200">
                <a:effectLst/>
                <a:latin typeface="Calibri"/>
                <a:ea typeface="Calibri"/>
                <a:cs typeface="Calibri"/>
              </a:rPr>
              <a:t> that a pause in rate hikes, or a reversal in Fed policy, will boost corporate profits. The thinking goes something like this: Higher rates usually hurt corporate profits because borrowing becomes more expensive, and companies often choose to spend less. This limits growth and profitability so, if rate hikes stop or rates decline, then corporate profits will get a boost and stocks will gain. Since investors look ahead, current stock market levels reflect investors expectation of a Fed pivot.</a:t>
            </a:r>
            <a:r>
              <a:rPr lang="en-US">
                <a:latin typeface="Calibri"/>
                <a:ea typeface="Calibri"/>
                <a:cs typeface="Calibri"/>
              </a:rPr>
              <a:t> However, Federal Reserve officials have been quite clear that they anticipate more rate hikes in 2023.</a:t>
            </a:r>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37</a:t>
            </a:fld>
            <a:endParaRPr lang="en-US"/>
          </a:p>
        </p:txBody>
      </p:sp>
    </p:spTree>
    <p:extLst>
      <p:ext uri="{BB962C8B-B14F-4D97-AF65-F5344CB8AC3E}">
        <p14:creationId xmlns:p14="http://schemas.microsoft.com/office/powerpoint/2010/main" val="3763281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https://www.gettyimages.com/photos/bunny-face?assettype=image&amp;sort=mostpopular&amp;phrase=bunny%20face&amp;license=rf%2Crm</a:t>
            </a:r>
          </a:p>
          <a:p>
            <a:r>
              <a:rPr lang="en-US" err="1">
                <a:latin typeface="Arial"/>
                <a:cs typeface="Arial"/>
              </a:rPr>
              <a:t>Source:</a:t>
            </a:r>
            <a:r>
              <a:rPr lang="en-US" err="1">
                <a:effectLst/>
                <a:latin typeface="Arial"/>
                <a:cs typeface="Arial"/>
              </a:rPr>
              <a:t>https</a:t>
            </a:r>
            <a:r>
              <a:rPr lang="en-US">
                <a:effectLst/>
                <a:latin typeface="Arial"/>
                <a:cs typeface="Arial"/>
              </a:rPr>
              <a:t>://www.</a:t>
            </a:r>
            <a:r>
              <a:rPr lang="en-US">
                <a:latin typeface="Arial"/>
                <a:cs typeface="Arial"/>
              </a:rPr>
              <a:t>bloomberg</a:t>
            </a:r>
            <a:r>
              <a:rPr lang="en-US">
                <a:effectLst/>
                <a:latin typeface="Arial"/>
                <a:cs typeface="Arial"/>
              </a:rPr>
              <a:t>.com/</a:t>
            </a:r>
            <a:r>
              <a:rPr lang="en-US">
                <a:latin typeface="Arial"/>
                <a:cs typeface="Arial"/>
              </a:rPr>
              <a:t>news</a:t>
            </a:r>
            <a:r>
              <a:rPr lang="en-US">
                <a:effectLst/>
                <a:latin typeface="Arial"/>
                <a:cs typeface="Arial"/>
              </a:rPr>
              <a:t>/</a:t>
            </a:r>
            <a:r>
              <a:rPr lang="en-US">
                <a:latin typeface="Arial"/>
                <a:cs typeface="Arial"/>
              </a:rPr>
              <a:t>articles</a:t>
            </a:r>
            <a:r>
              <a:rPr lang="en-US">
                <a:effectLst/>
                <a:latin typeface="Arial"/>
                <a:cs typeface="Arial"/>
              </a:rPr>
              <a:t>/</a:t>
            </a:r>
            <a:r>
              <a:rPr lang="en-US">
                <a:latin typeface="Arial"/>
                <a:cs typeface="Arial"/>
              </a:rPr>
              <a:t>2023-07-03</a:t>
            </a:r>
            <a:r>
              <a:rPr lang="en-US">
                <a:effectLst/>
                <a:latin typeface="Arial"/>
                <a:cs typeface="Arial"/>
              </a:rPr>
              <a:t>/</a:t>
            </a:r>
            <a:r>
              <a:rPr lang="en-US">
                <a:latin typeface="Arial"/>
                <a:cs typeface="Arial"/>
              </a:rPr>
              <a:t>bridgewater-co-cio-greg-jensen-sees-bad-outlook-for-bonds-and-stocks</a:t>
            </a:r>
          </a:p>
          <a:p>
            <a:endParaRPr lang="en-US"/>
          </a:p>
          <a:p>
            <a:pPr>
              <a:defRPr/>
            </a:pPr>
            <a:r>
              <a:rPr lang="en-US" sz="1800">
                <a:latin typeface="Calibri"/>
                <a:ea typeface="Calibri"/>
                <a:cs typeface="Calibri"/>
              </a:rPr>
              <a:t>As </a:t>
            </a:r>
            <a:r>
              <a:rPr lang="en-US">
                <a:latin typeface="Arial"/>
                <a:cs typeface="Arial"/>
              </a:rPr>
              <a:t>Greg Jensen of Bridgewater told Bloomberg, "The Fed seems a little bit more realistic than the markets do on what it’s going to take…To get an equity rally from here, you have to have lower rates fairly quickly into a world where earnings are pretty good…"</a:t>
            </a:r>
          </a:p>
          <a:p>
            <a:pPr>
              <a:defRPr/>
            </a:pPr>
            <a:endParaRPr lang="en-US" sz="1800">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38</a:t>
            </a:fld>
            <a:endParaRPr lang="en-US"/>
          </a:p>
        </p:txBody>
      </p:sp>
    </p:spTree>
    <p:extLst>
      <p:ext uri="{BB962C8B-B14F-4D97-AF65-F5344CB8AC3E}">
        <p14:creationId xmlns:p14="http://schemas.microsoft.com/office/powerpoint/2010/main" val="35941659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Sources: </a:t>
            </a:r>
            <a:r>
              <a:rPr lang="en-US">
                <a:latin typeface="Arial"/>
                <a:cs typeface="Arial"/>
              </a:rPr>
              <a:t>https://www.barrons.com/articles/m2-money-supply-fed-inflation-262c7234</a:t>
            </a:r>
          </a:p>
          <a:p>
            <a:r>
              <a:rPr lang="en-US">
                <a:latin typeface="Arial"/>
                <a:cs typeface="Arial"/>
                <a:hlinkClick r:id="rId3"/>
              </a:rPr>
              <a:t>https://www.fool.com/investing/2023/06/04/money-supply-since-great-depression-big-for-stocks/</a:t>
            </a:r>
          </a:p>
          <a:p>
            <a:r>
              <a:rPr lang="en-US">
                <a:latin typeface="Arial"/>
                <a:cs typeface="Arial"/>
                <a:hlinkClick r:id="rId4"/>
              </a:rPr>
              <a:t>https://twitter.com/nickgerli1/status/1633536085308366866?ref_src=twsrc%5Etfw%7Ctwcamp%5Etweetembed%7Ctwterm%5E1633536085308366866%7Ctwgr%5E7234a550257d5f8d38350e68f3e452b004a45c0e%7Ctwcon%5Es1_&amp;ref_url=https%3A%2F%2F </a:t>
            </a:r>
          </a:p>
          <a:p>
            <a:r>
              <a:rPr lang="en-US">
                <a:latin typeface="Arial"/>
                <a:cs typeface="Arial"/>
                <a:hlinkClick r:id="rId5"/>
              </a:rPr>
              <a:t>https://www.federalreserve.gov/releases/h6/current/default.htm</a:t>
            </a:r>
          </a:p>
          <a:p>
            <a:endParaRPr lang="en-US">
              <a:latin typeface="Arial"/>
              <a:cs typeface="Arial"/>
            </a:endParaRPr>
          </a:p>
          <a:p>
            <a:r>
              <a:rPr lang="en-US">
                <a:latin typeface="Calibri"/>
                <a:cs typeface="Calibri"/>
              </a:rPr>
              <a:t>The Federal Reserve has also been engaged in quantitative tightening, which is shrinking the money supply in the United States. The U.S. money supply is measured in two ways. M1 includes cash, coins and checking accounts – pretty much anything that can be spent right now. M2 is M1 plus savings accounts, money market funds, and certificates of deposit.  I'm going to share a really ugly piece of data. This Tweet is from Nick Gerli of </a:t>
            </a:r>
            <a:r>
              <a:rPr lang="en-US" err="1">
                <a:latin typeface="Calibri"/>
                <a:cs typeface="Calibri"/>
              </a:rPr>
              <a:t>Reventure</a:t>
            </a:r>
            <a:r>
              <a:rPr lang="en-US">
                <a:latin typeface="Calibri"/>
                <a:cs typeface="Calibri"/>
              </a:rPr>
              <a:t> Consulting. He points out that the U.S. money supply has shrunk by two percent. That's a pretty rare occurrence. Since 1870, the M2 has declined by 2 percent year-over-year on five occasions. Four times between 1870 and 1933, and today. The prior events led to three depressions and a bank panic. </a:t>
            </a:r>
          </a:p>
          <a:p>
            <a:endParaRPr lang="en-US">
              <a:latin typeface="Calibri"/>
              <a:cs typeface="Calibri"/>
            </a:endParaRPr>
          </a:p>
          <a:p>
            <a:r>
              <a:rPr lang="en-US">
                <a:latin typeface="Calibri"/>
                <a:cs typeface="Calibri"/>
              </a:rPr>
              <a:t>While that could be cause for concern, it may not be. The reason is pretty straightforward. The money supply was supercharged during the pandemic years by stimulus and other financially supportive programs. It grew by 267 percent in a single year in the biggest expansion of M2 in 153 years. In the past, contraction of the money supply was not preceded by an exceptional expansion of the money supply. In fact, it's clear that consumer spending has remained strong, despite inflation and the money supply contraction. </a:t>
            </a:r>
          </a:p>
          <a:p>
            <a:endParaRPr lang="en-US">
              <a:latin typeface="Calibri"/>
              <a:cs typeface="Calibri"/>
            </a:endParaRPr>
          </a:p>
          <a:p>
            <a:endParaRPr lang="en-US">
              <a:latin typeface="Calibri"/>
              <a:cs typeface="Calibri"/>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39</a:t>
            </a:fld>
            <a:endParaRPr lang="en-US"/>
          </a:p>
        </p:txBody>
      </p:sp>
    </p:spTree>
    <p:extLst>
      <p:ext uri="{BB962C8B-B14F-4D97-AF65-F5344CB8AC3E}">
        <p14:creationId xmlns:p14="http://schemas.microsoft.com/office/powerpoint/2010/main" val="2177647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https://www.frbsf.org/economic-research/publications/economic-letter/2023/may/rise-and-fall-of-pandemic-excess-savings/</a:t>
            </a:r>
          </a:p>
          <a:p>
            <a:endParaRPr lang="en-US">
              <a:latin typeface="Calibri"/>
              <a:cs typeface="Calibri"/>
            </a:endParaRPr>
          </a:p>
          <a:p>
            <a:r>
              <a:rPr lang="en-US">
                <a:latin typeface="Arial"/>
                <a:cs typeface="Arial"/>
              </a:rPr>
              <a:t>In May, San Francisco Federal Reserve estimated that pandemic stimulus – including stimulus checks, PPP loans, and expanded unemployment benefits – helped Americans accumulate excess savings of about $2.1 trillion through August 2021. So far, Americans have spent about $1.6 trillion of those excess savings. If the drawdown continues at the recent pace, then excess savings are likely to support household spending into the fourth quarter of 2023 and possibly beyond. The chart shows economic growth over last three and a half years, including the COVID-19 pullback and subsequent recovery. Four major categories contribute to economic growth, and the primary contributor is consumer spending. It is clear that the consumer has remained strong over the past year. In fact, consumer indicators have been stronger this year than they were in late 2022.</a:t>
            </a:r>
          </a:p>
          <a:p>
            <a:endParaRPr lang="en-US">
              <a:cs typeface="Arial" panose="020B0604020202020204" pitchFamily="34" charset="0"/>
            </a:endParaRPr>
          </a:p>
          <a:p>
            <a:r>
              <a:rPr lang="en-US">
                <a:latin typeface="Arial"/>
                <a:cs typeface="Arial"/>
              </a:rPr>
              <a:t>So, we're experiencing a market rally, but people have very different opinions about its staying power. </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40</a:t>
            </a:fld>
            <a:endParaRPr lang="en-US"/>
          </a:p>
        </p:txBody>
      </p:sp>
    </p:spTree>
    <p:extLst>
      <p:ext uri="{BB962C8B-B14F-4D97-AF65-F5344CB8AC3E}">
        <p14:creationId xmlns:p14="http://schemas.microsoft.com/office/powerpoint/2010/main" val="391214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50000"/>
              </a:lnSpc>
              <a:spcBef>
                <a:spcPts val="0"/>
              </a:spcBef>
              <a:spcAft>
                <a:spcPts val="0"/>
              </a:spcAft>
              <a:buClr>
                <a:srgbClr val="626262"/>
              </a:buClr>
              <a:buSzPts val="1600"/>
              <a:buFont typeface="Arial"/>
              <a:buNone/>
            </a:pPr>
            <a:r>
              <a:rPr lang="en-US" sz="1200" dirty="0">
                <a:solidFill>
                  <a:srgbClr val="626262"/>
                </a:solidFill>
                <a:latin typeface="Arial"/>
                <a:cs typeface="Arial"/>
              </a:rPr>
              <a:t>*Insert Broker/Dealer Disclosure</a:t>
            </a:r>
          </a:p>
          <a:p>
            <a:pPr marL="0" lvl="0" indent="0" algn="l" rtl="0">
              <a:lnSpc>
                <a:spcPct val="150000"/>
              </a:lnSpc>
              <a:spcBef>
                <a:spcPts val="0"/>
              </a:spcBef>
              <a:spcAft>
                <a:spcPts val="0"/>
              </a:spcAft>
              <a:buClr>
                <a:srgbClr val="626262"/>
              </a:buClr>
              <a:buSzPts val="1600"/>
              <a:buFont typeface="Arial"/>
              <a:buNone/>
            </a:pPr>
            <a:r>
              <a:rPr lang="en-US" sz="1200" dirty="0">
                <a:solidFill>
                  <a:srgbClr val="626262"/>
                </a:solidFill>
                <a:latin typeface="Arial"/>
                <a:cs typeface="Arial"/>
              </a:rPr>
              <a:t>The opinions voiced in this material are for general information only and are not intended to provide specific advice or recommendations for any individual. To determine which investment(s) may be appropriate for you, consult your financial </a:t>
            </a:r>
            <a:r>
              <a:rPr lang="en-US" dirty="0">
                <a:solidFill>
                  <a:srgbClr val="626262"/>
                </a:solidFill>
                <a:latin typeface="Arial"/>
                <a:cs typeface="Arial"/>
              </a:rPr>
              <a:t>professional</a:t>
            </a:r>
            <a:r>
              <a:rPr lang="en-US" sz="1200" dirty="0">
                <a:solidFill>
                  <a:srgbClr val="626262"/>
                </a:solidFill>
                <a:latin typeface="Arial"/>
                <a:cs typeface="Arial"/>
              </a:rPr>
              <a:t> prior to investing. All performance referenced is historical and is no guarantee of future results. All indices are unmanaged and cannot be invested into directly.</a:t>
            </a:r>
          </a:p>
          <a:p>
            <a:pPr marL="0" lvl="0" indent="0" algn="l" rtl="0">
              <a:lnSpc>
                <a:spcPct val="150000"/>
              </a:lnSpc>
              <a:spcBef>
                <a:spcPts val="1800"/>
              </a:spcBef>
              <a:spcAft>
                <a:spcPts val="0"/>
              </a:spcAft>
              <a:buClr>
                <a:srgbClr val="626262"/>
              </a:buClr>
              <a:buSzPts val="1600"/>
              <a:buFont typeface="Arial"/>
              <a:buNone/>
            </a:pPr>
            <a:r>
              <a:rPr lang="en-US" sz="1200" u="sng" dirty="0">
                <a:solidFill>
                  <a:srgbClr val="626262"/>
                </a:solidFill>
                <a:latin typeface="Arial"/>
                <a:cs typeface="Arial"/>
              </a:rPr>
              <a:t>Risk Considerations</a:t>
            </a:r>
            <a:r>
              <a:rPr lang="en-US" sz="1200" dirty="0">
                <a:solidFill>
                  <a:srgbClr val="626262"/>
                </a:solidFill>
                <a:latin typeface="Arial"/>
                <a:cs typeface="Arial"/>
              </a:rPr>
              <a:t>: The economic forecasts set forth in this presentation may not develop as predicted and there can be no guarantee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800" dirty="0">
              <a:solidFill>
                <a:srgbClr val="282828"/>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a:t>
            </a:fld>
            <a:endParaRPr lang="en-US"/>
          </a:p>
        </p:txBody>
      </p:sp>
    </p:spTree>
    <p:extLst>
      <p:ext uri="{BB962C8B-B14F-4D97-AF65-F5344CB8AC3E}">
        <p14:creationId xmlns:p14="http://schemas.microsoft.com/office/powerpoint/2010/main" val="4064387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rPr>
              <a:t>https://www.cnbc.com/2023/06/30/most-investors-believe-we-are-in-a-new-bull-market-and-there-will-be-no-recession-in-2023.html</a:t>
            </a:r>
          </a:p>
          <a:p>
            <a:endParaRPr lang="en-US">
              <a:latin typeface="Calibri"/>
              <a:cs typeface="Calibri"/>
            </a:endParaRPr>
          </a:p>
          <a:p>
            <a:r>
              <a:rPr lang="en-US">
                <a:latin typeface="Calibri"/>
                <a:cs typeface="Calibri"/>
              </a:rPr>
              <a:t>In late June, CNBC </a:t>
            </a:r>
            <a:r>
              <a:rPr lang="en-US">
                <a:latin typeface="Arial"/>
                <a:cs typeface="Arial"/>
              </a:rPr>
              <a:t>polled about 400 chief investment officers, equity strategists, portfolio managers and other people who manage. The majority (61 percent) agreed this is a bull market. Almost one-third were confident we're experiencing a bear market rally. CIOs and equity strategists aren't the only ones who have opinions about the state of the economy and financial markets.</a:t>
            </a:r>
          </a:p>
        </p:txBody>
      </p:sp>
      <p:sp>
        <p:nvSpPr>
          <p:cNvPr id="4" name="Slide Number Placeholder 3"/>
          <p:cNvSpPr>
            <a:spLocks noGrp="1"/>
          </p:cNvSpPr>
          <p:nvPr>
            <p:ph type="sldNum" sz="quarter" idx="5"/>
          </p:nvPr>
        </p:nvSpPr>
        <p:spPr/>
        <p:txBody>
          <a:bodyPr/>
          <a:lstStyle/>
          <a:p>
            <a:fld id="{DB19FA42-5024-7C4A-A1E9-2BADC9AB4546}" type="slidenum">
              <a:rPr lang="en-US" smtClean="0"/>
              <a:pPr/>
              <a:t>41</a:t>
            </a:fld>
            <a:endParaRPr lang="en-US"/>
          </a:p>
        </p:txBody>
      </p:sp>
    </p:spTree>
    <p:extLst>
      <p:ext uri="{BB962C8B-B14F-4D97-AF65-F5344CB8AC3E}">
        <p14:creationId xmlns:p14="http://schemas.microsoft.com/office/powerpoint/2010/main" val="4210311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http://www.sca.isr.umich.edu </a:t>
            </a:r>
            <a:endParaRPr lang="en-US">
              <a:cs typeface="Arial" panose="020B0604020202020204" pitchFamily="34" charset="0"/>
            </a:endParaRPr>
          </a:p>
          <a:p>
            <a:r>
              <a:rPr lang="en-US">
                <a:latin typeface="Arial"/>
                <a:cs typeface="Arial"/>
              </a:rPr>
              <a:t>https://isr.umich.edu/news-events/news-releases/consumer-sentiment-unmoved-amid-persistent-high-prices/#:~:text=April%2028%2C%202023&amp;text=ANN%20ARBOR—Consumer%20sentiment%20was,time%20low%20from%20last%20June.</a:t>
            </a:r>
          </a:p>
          <a:p>
            <a:r>
              <a:rPr lang="en-US">
                <a:latin typeface="Arial"/>
                <a:cs typeface="Arial"/>
                <a:hlinkClick r:id="rId3"/>
              </a:rPr>
              <a:t>https://www.aaii.com/sentimentsurvey</a:t>
            </a:r>
          </a:p>
          <a:p>
            <a:r>
              <a:rPr lang="en-US">
                <a:latin typeface="Arial"/>
                <a:cs typeface="Arial"/>
                <a:hlinkClick r:id="rId4"/>
              </a:rPr>
              <a:t>https://www.barrons.com/articles/consumer-confidence-michigan-stock-market-43b6a113</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5"/>
              </a:rPr>
              <a:t>https://resources.carsongroup.com/hubfs/Carson%20Coaching%20Online/Market%20Commentary/Presentations/2023/Half-Time%202023%20Sources/43_Halftime%202023_Barrons_Consumer%20Confidence%20Has%20Plunged%20That%20Could%20Be%20Good%20for%20Stocks.pdf</a:t>
            </a:r>
            <a:r>
              <a:rPr lang="en-US">
                <a:latin typeface="Arial"/>
                <a:cs typeface="Arial"/>
              </a:rPr>
              <a:t>) </a:t>
            </a:r>
            <a:endParaRPr lang="en-US">
              <a:cs typeface="Arial"/>
            </a:endParaRPr>
          </a:p>
          <a:p>
            <a:pPr>
              <a:defRPr/>
            </a:pPr>
            <a:endParaRPr lang="en-US">
              <a:ea typeface="Calibri" panose="020F0502020204030204" pitchFamily="34" charset="0"/>
              <a:cs typeface="Arial" panose="020B0604020202020204" pitchFamily="34" charset="0"/>
            </a:endParaRPr>
          </a:p>
          <a:p>
            <a:pPr>
              <a:defRPr/>
            </a:pPr>
            <a:r>
              <a:rPr lang="en-US" sz="1800">
                <a:latin typeface="Calibri"/>
                <a:ea typeface="Calibri"/>
                <a:cs typeface="Calibri"/>
              </a:rPr>
              <a:t>Many investors look to consumer</a:t>
            </a:r>
            <a:r>
              <a:rPr lang="en-US" sz="1800">
                <a:effectLst/>
                <a:latin typeface="Calibri"/>
                <a:ea typeface="Calibri"/>
                <a:cs typeface="Calibri"/>
              </a:rPr>
              <a:t> </a:t>
            </a:r>
            <a:r>
              <a:rPr lang="en-US" sz="1800">
                <a:latin typeface="Calibri"/>
                <a:ea typeface="Calibri"/>
                <a:cs typeface="Calibri"/>
              </a:rPr>
              <a:t>and investor sentiment for insight about where the market may be headed. The left-hand table shows consumer sentiment. It dropped</a:t>
            </a:r>
            <a:r>
              <a:rPr lang="en-US" sz="1800">
                <a:effectLst/>
                <a:latin typeface="Calibri"/>
                <a:ea typeface="Calibri"/>
                <a:cs typeface="Calibri"/>
              </a:rPr>
              <a:t> quite low in May, </a:t>
            </a:r>
            <a:r>
              <a:rPr lang="en-US" sz="1800">
                <a:latin typeface="Calibri"/>
                <a:ea typeface="Calibri"/>
                <a:cs typeface="Calibri"/>
              </a:rPr>
              <a:t>falling to 59.2 before rising again in</a:t>
            </a:r>
            <a:r>
              <a:rPr lang="en-US" sz="1800">
                <a:latin typeface="Calibri"/>
                <a:cs typeface="Calibri"/>
              </a:rPr>
              <a:t> June. Some analysts have said that when the consumer sentiment Index drops below 59, it's a buying signal.</a:t>
            </a:r>
          </a:p>
          <a:p>
            <a:pPr>
              <a:defRPr/>
            </a:pPr>
            <a:endParaRPr lang="en-US" sz="1800">
              <a:latin typeface="Calibri"/>
              <a:cs typeface="Calibri"/>
            </a:endParaRPr>
          </a:p>
          <a:p>
            <a:pPr>
              <a:defRPr/>
            </a:pPr>
            <a:r>
              <a:rPr lang="en-US" sz="1800">
                <a:latin typeface="Calibri"/>
                <a:ea typeface="Calibri"/>
                <a:cs typeface="Calibri"/>
              </a:rPr>
              <a:t>The right-hand table shows the</a:t>
            </a:r>
            <a:r>
              <a:rPr lang="en-US" sz="1800">
                <a:effectLst/>
                <a:latin typeface="Calibri"/>
                <a:ea typeface="Calibri"/>
                <a:cs typeface="Calibri"/>
              </a:rPr>
              <a:t> AAII </a:t>
            </a:r>
            <a:r>
              <a:rPr lang="en-US" sz="1800">
                <a:latin typeface="Calibri"/>
                <a:ea typeface="Calibri"/>
                <a:cs typeface="Calibri"/>
              </a:rPr>
              <a:t>Investor</a:t>
            </a:r>
            <a:r>
              <a:rPr lang="en-US" sz="1800">
                <a:effectLst/>
                <a:latin typeface="Calibri"/>
                <a:ea typeface="Calibri"/>
                <a:cs typeface="Calibri"/>
              </a:rPr>
              <a:t> Sentiment </a:t>
            </a:r>
            <a:r>
              <a:rPr lang="en-US" sz="1800">
                <a:latin typeface="Calibri"/>
                <a:ea typeface="Calibri"/>
                <a:cs typeface="Calibri"/>
              </a:rPr>
              <a:t>Survey,</a:t>
            </a:r>
            <a:r>
              <a:rPr lang="en-US" sz="1800">
                <a:effectLst/>
                <a:latin typeface="Calibri"/>
                <a:ea typeface="Calibri"/>
                <a:cs typeface="Calibri"/>
              </a:rPr>
              <a:t> </a:t>
            </a:r>
            <a:r>
              <a:rPr lang="en-US" sz="1800">
                <a:latin typeface="Calibri"/>
                <a:ea typeface="Calibri"/>
                <a:cs typeface="Calibri"/>
              </a:rPr>
              <a:t>which many think is a contrarian indicator. Investors were bearish for most of the first six months of 2023.</a:t>
            </a:r>
            <a:r>
              <a:rPr lang="en-US" sz="1800">
                <a:effectLst/>
                <a:latin typeface="Calibri"/>
                <a:ea typeface="Calibri"/>
                <a:cs typeface="Calibri"/>
              </a:rPr>
              <a:t> </a:t>
            </a:r>
            <a:r>
              <a:rPr lang="en-US" sz="1800">
                <a:latin typeface="Calibri"/>
                <a:ea typeface="Calibri"/>
                <a:cs typeface="Calibri"/>
              </a:rPr>
              <a:t>Then, in June, bullishness rose sharply. </a:t>
            </a:r>
            <a:r>
              <a:rPr lang="en-US" sz="1800">
                <a:effectLst/>
                <a:latin typeface="Calibri"/>
                <a:ea typeface="Calibri"/>
                <a:cs typeface="Calibri"/>
              </a:rPr>
              <a:t>[Review the table</a:t>
            </a:r>
            <a:r>
              <a:rPr lang="en-US" sz="1800">
                <a:latin typeface="Calibri"/>
                <a:ea typeface="Calibri"/>
                <a:cs typeface="Calibri"/>
              </a:rPr>
              <a:t>.]</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42</a:t>
            </a:fld>
            <a:endParaRPr lang="en-US"/>
          </a:p>
        </p:txBody>
      </p:sp>
    </p:spTree>
    <p:extLst>
      <p:ext uri="{BB962C8B-B14F-4D97-AF65-F5344CB8AC3E}">
        <p14:creationId xmlns:p14="http://schemas.microsoft.com/office/powerpoint/2010/main" val="1853189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https://www.multpl.com/shiller-pe</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4"/>
              </a:rPr>
              <a:t>https://resources.carsongroup.com/hubfs/Carson%20Coaching%20Online/Market%20Commentary/Presentations/2023/Half-Time%202023%20Sources/44_Halftime%202023_Schiller%20PE%20Ratio.pdf</a:t>
            </a:r>
            <a:r>
              <a:rPr lang="en-US">
                <a:latin typeface="Arial"/>
                <a:cs typeface="Arial"/>
              </a:rPr>
              <a:t>) </a:t>
            </a:r>
          </a:p>
          <a:p>
            <a:endParaRPr lang="en-US"/>
          </a:p>
          <a:p>
            <a:pPr>
              <a:defRPr/>
            </a:pPr>
            <a:r>
              <a:rPr lang="en-US" sz="1800">
                <a:effectLst/>
                <a:latin typeface="Calibri"/>
                <a:ea typeface="Calibri" panose="020F0502020204030204" pitchFamily="34" charset="0"/>
                <a:cs typeface="Calibri"/>
              </a:rPr>
              <a:t>Sentiment, enthusiasm for AI, and expectations the Fed may soon pause rate hikes have all helped keep price-to-earnings (PE) ratios at lofty levels. PE ratios tell us how much investors are willing to pay for each dollar of earnings. The Schiller CAPE ratio calculates PE using average inflation-adjusted earnings from the previous 10 years. At the end of the second quarter, the Shiller PE ratio was </a:t>
            </a:r>
            <a:r>
              <a:rPr lang="en-US" sz="1800">
                <a:latin typeface="Calibri"/>
                <a:ea typeface="Calibri" panose="020F0502020204030204" pitchFamily="34" charset="0"/>
                <a:cs typeface="Calibri"/>
              </a:rPr>
              <a:t>­­­­31.1. </a:t>
            </a:r>
            <a:r>
              <a:rPr lang="en-US" sz="1800">
                <a:effectLst/>
                <a:latin typeface="Calibri"/>
                <a:ea typeface="Calibri" panose="020F0502020204030204" pitchFamily="34" charset="0"/>
                <a:cs typeface="Calibri"/>
              </a:rPr>
              <a:t>Its historic average is </a:t>
            </a:r>
            <a:r>
              <a:rPr lang="en-US" sz="1800">
                <a:latin typeface="Calibri"/>
                <a:ea typeface="Calibri" panose="020F0502020204030204" pitchFamily="34" charset="0"/>
                <a:cs typeface="Calibri"/>
              </a:rPr>
              <a:t>17.03. </a:t>
            </a:r>
            <a:endParaRPr lang="en-US" sz="1800">
              <a:effectLst/>
              <a:latin typeface="Calibri"/>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Calibri" panose="020F0502020204030204" pitchFamily="34" charset="0"/>
                <a:cs typeface="Calibri"/>
              </a:rPr>
              <a:t>Any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a:ea typeface="Calibri" panose="020F0502020204030204" pitchFamily="34" charset="0"/>
                <a:cs typeface="Calibri"/>
              </a:rPr>
              <a:t>Let’s briefly review bond market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43</a:t>
            </a:fld>
            <a:endParaRPr lang="en-US"/>
          </a:p>
        </p:txBody>
      </p:sp>
    </p:spTree>
    <p:extLst>
      <p:ext uri="{BB962C8B-B14F-4D97-AF65-F5344CB8AC3E}">
        <p14:creationId xmlns:p14="http://schemas.microsoft.com/office/powerpoint/2010/main" val="32316597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Sources: https://www.schwab.com/learn/story/mid-year-outlook-fixed-income</a:t>
            </a:r>
          </a:p>
          <a:p>
            <a:r>
              <a:rPr lang="en-US" i="0" u="none" strike="noStrike">
                <a:solidFill>
                  <a:srgbClr val="333333"/>
                </a:solidFill>
                <a:effectLst/>
                <a:latin typeface="Lucida Sans"/>
              </a:rPr>
              <a:t>Ice Data Indices, LLC, ICE </a:t>
            </a:r>
            <a:r>
              <a:rPr lang="en-US" i="0" u="none" strike="noStrike" err="1">
                <a:solidFill>
                  <a:srgbClr val="333333"/>
                </a:solidFill>
                <a:effectLst/>
                <a:latin typeface="Lucida Sans"/>
              </a:rPr>
              <a:t>BofA</a:t>
            </a:r>
            <a:r>
              <a:rPr lang="en-US" i="0" u="none" strike="noStrike">
                <a:solidFill>
                  <a:srgbClr val="333333"/>
                </a:solidFill>
                <a:effectLst/>
                <a:latin typeface="Lucida Sans"/>
              </a:rPr>
              <a:t> US High Yield Index Effective Yield [BAMLH0A0HYM2EY], ICE </a:t>
            </a:r>
            <a:r>
              <a:rPr lang="en-US" i="0" u="none" strike="noStrike" err="1">
                <a:solidFill>
                  <a:srgbClr val="333333"/>
                </a:solidFill>
                <a:effectLst/>
                <a:latin typeface="Lucida Sans"/>
              </a:rPr>
              <a:t>BofA</a:t>
            </a:r>
            <a:r>
              <a:rPr lang="en-US" i="0" u="none" strike="noStrike">
                <a:solidFill>
                  <a:srgbClr val="333333"/>
                </a:solidFill>
                <a:effectLst/>
                <a:latin typeface="Lucida Sans"/>
              </a:rPr>
              <a:t> AAA US Corporate Index Effective Yield [BAMLC0A1CAAAEY], </a:t>
            </a:r>
            <a:r>
              <a:rPr lang="en-US">
                <a:latin typeface="Arial"/>
                <a:cs typeface="Arial"/>
              </a:rPr>
              <a:t>ICE </a:t>
            </a:r>
            <a:r>
              <a:rPr lang="en-US" err="1">
                <a:latin typeface="Arial"/>
                <a:cs typeface="Arial"/>
              </a:rPr>
              <a:t>BofA</a:t>
            </a:r>
            <a:r>
              <a:rPr lang="en-US">
                <a:latin typeface="Arial"/>
                <a:cs typeface="Arial"/>
              </a:rPr>
              <a:t> BBB US Corporate Index Effective Yield [BAMLC0A4CBBBEY],</a:t>
            </a:r>
            <a:r>
              <a:rPr lang="en-US">
                <a:solidFill>
                  <a:srgbClr val="000000"/>
                </a:solidFill>
                <a:latin typeface="Arial"/>
                <a:cs typeface="Arial"/>
              </a:rPr>
              <a:t> </a:t>
            </a:r>
            <a:r>
              <a:rPr lang="en-US" i="0" u="none" strike="noStrike">
                <a:solidFill>
                  <a:srgbClr val="333333"/>
                </a:solidFill>
                <a:effectLst/>
                <a:latin typeface="Lucida Sans"/>
              </a:rPr>
              <a:t>retrieved from FRED, Federal Reserve Bank of St. Louis; https://fred.stlouisfed.org/series/BAMLH0A0HYM2EY, </a:t>
            </a:r>
            <a:r>
              <a:rPr lang="en-US">
                <a:solidFill>
                  <a:srgbClr val="333333"/>
                </a:solidFill>
                <a:latin typeface="Lucida Sans"/>
              </a:rPr>
              <a:t>July 3</a:t>
            </a:r>
            <a:r>
              <a:rPr lang="en-US" i="0" u="none" strike="noStrike">
                <a:solidFill>
                  <a:srgbClr val="333333"/>
                </a:solidFill>
                <a:effectLst/>
                <a:latin typeface="Lucida Sans"/>
              </a:rPr>
              <a:t>, 2023.</a:t>
            </a:r>
          </a:p>
          <a:p>
            <a:r>
              <a:rPr lang="en-US" b="0" i="0" u="none" strike="noStrike">
                <a:effectLst/>
                <a:latin typeface="Arial"/>
                <a:cs typeface="Arial"/>
              </a:rPr>
              <a:t>Board of Governors of the Federal Reserve System (US), Market Yield on U.S. Treasury Securities at 10-Year Constant Maturity, Quoted on an Investment Basis [DGS10], retrieved from FRED, Federal Reserve Bank of St. Louis; </a:t>
            </a:r>
            <a:r>
              <a:rPr lang="en-US" b="0" i="0" u="none" strike="noStrike">
                <a:effectLst/>
                <a:latin typeface="Arial"/>
                <a:cs typeface="Arial"/>
                <a:hlinkClick r:id="rId3"/>
              </a:rPr>
              <a:t>https://fred.stlouisfed.org/series/DGS10</a:t>
            </a:r>
            <a:r>
              <a:rPr lang="en-US" b="0" i="0" u="none" strike="noStrike">
                <a:effectLst/>
                <a:latin typeface="Arial"/>
                <a:cs typeface="Arial"/>
              </a:rPr>
              <a:t>, </a:t>
            </a:r>
            <a:r>
              <a:rPr lang="en-US">
                <a:latin typeface="Arial"/>
                <a:cs typeface="Arial"/>
              </a:rPr>
              <a:t>July 3</a:t>
            </a:r>
            <a:r>
              <a:rPr lang="en-US" b="0" i="0" u="none" strike="noStrike">
                <a:effectLst/>
                <a:latin typeface="Arial"/>
                <a:cs typeface="Arial"/>
              </a:rPr>
              <a:t>, 2023.</a:t>
            </a:r>
            <a:endParaRPr lang="en-US">
              <a:latin typeface="Arial"/>
              <a:cs typeface="Arial"/>
            </a:endParaRPr>
          </a:p>
          <a:p>
            <a:endParaRPr lang="en-US">
              <a:ea typeface="+mn-ea"/>
              <a:cs typeface="+mn-cs"/>
            </a:endParaRPr>
          </a:p>
          <a:p>
            <a:r>
              <a:rPr lang="en-US">
                <a:latin typeface="Calibri"/>
                <a:ea typeface="Calibri"/>
                <a:cs typeface="Calibri"/>
              </a:rPr>
              <a:t>While stock markets have delivered some attractive gains, it</a:t>
            </a:r>
            <a:r>
              <a:rPr lang="en-US" sz="1200">
                <a:effectLst/>
                <a:latin typeface="Calibri"/>
                <a:ea typeface="Calibri"/>
                <a:cs typeface="Calibri"/>
              </a:rPr>
              <a:t> has been a turbulent year for bonds and a challenging year for bond investors. The </a:t>
            </a:r>
            <a:r>
              <a:rPr lang="en-US" b="0" i="0" u="none" strike="noStrike">
                <a:solidFill>
                  <a:srgbClr val="333333"/>
                </a:solidFill>
                <a:effectLst/>
                <a:latin typeface="CharlesModern-Regular"/>
              </a:rPr>
              <a:t>Fed pushed rates higher. </a:t>
            </a:r>
            <a:r>
              <a:rPr lang="en-US">
                <a:solidFill>
                  <a:srgbClr val="333333"/>
                </a:solidFill>
                <a:latin typeface="CharlesModern-Regular"/>
              </a:rPr>
              <a:t>Then,</a:t>
            </a:r>
            <a:r>
              <a:rPr lang="en-US" b="0" i="0" u="none" strike="noStrike">
                <a:solidFill>
                  <a:srgbClr val="333333"/>
                </a:solidFill>
                <a:effectLst/>
                <a:latin typeface="CharlesModern-Regular"/>
              </a:rPr>
              <a:t> </a:t>
            </a:r>
            <a:r>
              <a:rPr lang="en-US">
                <a:solidFill>
                  <a:srgbClr val="333333"/>
                </a:solidFill>
                <a:latin typeface="CharlesModern-Regular"/>
              </a:rPr>
              <a:t>the </a:t>
            </a:r>
            <a:r>
              <a:rPr lang="en-US" b="0" i="0" u="none" strike="noStrike">
                <a:solidFill>
                  <a:srgbClr val="333333"/>
                </a:solidFill>
                <a:effectLst/>
                <a:latin typeface="CharlesModern-Regular"/>
              </a:rPr>
              <a:t>banking sector crisis sent rates lower as investors fled to perceived safe havens. </a:t>
            </a:r>
            <a:r>
              <a:rPr lang="en-US">
                <a:solidFill>
                  <a:srgbClr val="333333"/>
                </a:solidFill>
                <a:latin typeface="CharlesModern-Regular"/>
              </a:rPr>
              <a:t>Then, the</a:t>
            </a:r>
            <a:r>
              <a:rPr lang="en-US" b="0" i="0" u="none" strike="noStrike">
                <a:solidFill>
                  <a:srgbClr val="333333"/>
                </a:solidFill>
                <a:effectLst/>
                <a:latin typeface="CharlesModern-Regular"/>
              </a:rPr>
              <a:t> debt ceiling standoff pushed rates higher on fears the U.S. government might default on its debt for the first time ever. It’s little surprise</a:t>
            </a:r>
            <a:r>
              <a:rPr lang="en-US">
                <a:solidFill>
                  <a:srgbClr val="333333"/>
                </a:solidFill>
                <a:latin typeface="CharlesModern-Regular"/>
              </a:rPr>
              <a:t> </a:t>
            </a:r>
            <a:r>
              <a:rPr lang="en-US" b="0" i="0" u="none" strike="noStrike">
                <a:solidFill>
                  <a:srgbClr val="333333"/>
                </a:solidFill>
                <a:effectLst/>
                <a:latin typeface="CharlesModern-Regular"/>
              </a:rPr>
              <a:t>that volatility in the bond market, which reflects uncertainty about the direction of interest rates, was up this year.</a:t>
            </a:r>
            <a:r>
              <a:rPr lang="en-US" sz="1200" b="0" i="0" u="none" strike="noStrike">
                <a:solidFill>
                  <a:srgbClr val="333333"/>
                </a:solidFill>
                <a:effectLst/>
                <a:latin typeface="Arial"/>
                <a:cs typeface="Arial"/>
              </a:rPr>
              <a:t> </a:t>
            </a:r>
            <a:r>
              <a:rPr lang="en-US" sz="1200">
                <a:effectLst/>
                <a:latin typeface="Calibri"/>
                <a:ea typeface="Calibri"/>
                <a:cs typeface="Calibri"/>
              </a:rPr>
              <a:t>This chart shows the 10-year Treasury yield along with yields on investment grade and BBB-rated corporate bonds, and high yield bonds.</a:t>
            </a:r>
            <a:r>
              <a:rPr lang="en-US">
                <a:latin typeface="Calibri"/>
                <a:ea typeface="Calibri"/>
                <a:cs typeface="Calibri"/>
              </a:rPr>
              <a:t> </a:t>
            </a:r>
          </a:p>
        </p:txBody>
      </p:sp>
      <p:sp>
        <p:nvSpPr>
          <p:cNvPr id="4" name="Slide Number Placeholder 3"/>
          <p:cNvSpPr>
            <a:spLocks noGrp="1"/>
          </p:cNvSpPr>
          <p:nvPr>
            <p:ph type="sldNum" sz="quarter" idx="5"/>
          </p:nvPr>
        </p:nvSpPr>
        <p:spPr/>
        <p:txBody>
          <a:bodyPr/>
          <a:lstStyle/>
          <a:p>
            <a:fld id="{DB19FA42-5024-7C4A-A1E9-2BADC9AB4546}" type="slidenum">
              <a:rPr lang="en-US" smtClean="0"/>
              <a:pPr/>
              <a:t>44</a:t>
            </a:fld>
            <a:endParaRPr lang="en-US"/>
          </a:p>
        </p:txBody>
      </p:sp>
    </p:spTree>
    <p:extLst>
      <p:ext uri="{BB962C8B-B14F-4D97-AF65-F5344CB8AC3E}">
        <p14:creationId xmlns:p14="http://schemas.microsoft.com/office/powerpoint/2010/main" val="2518461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Federal Reserve Bank of St. Louis, 10-Year Treasury Constant Maturity Minus 2-Year Treasury Constant Maturity [T10Y2Y], retrieved from FRED, Federal Reserve Bank of St. Louis; https://fred.stlouisfed.org/series/T10Y2Y, July 3, 2023.</a:t>
            </a:r>
            <a:endParaRPr lang="en-US" b="0" i="0" u="none" strike="noStrike" dirty="0">
              <a:solidFill>
                <a:srgbClr val="333333"/>
              </a:solidFill>
              <a:effectLst/>
              <a:latin typeface="Arial"/>
              <a:cs typeface="Arial"/>
            </a:endParaRPr>
          </a:p>
          <a:p>
            <a:endParaRPr lang="en-US"/>
          </a:p>
          <a:p>
            <a:pPr>
              <a:defRPr/>
            </a:pPr>
            <a:r>
              <a:rPr lang="en-US" sz="1800" dirty="0">
                <a:effectLst/>
                <a:latin typeface="Calibri"/>
                <a:ea typeface="Calibri"/>
                <a:cs typeface="Calibri"/>
              </a:rPr>
              <a:t>One thing you have </a:t>
            </a:r>
            <a:r>
              <a:rPr lang="en-US" sz="1800" dirty="0">
                <a:latin typeface="Calibri"/>
                <a:ea typeface="Calibri"/>
                <a:cs typeface="Calibri"/>
              </a:rPr>
              <a:t>probably heard</a:t>
            </a:r>
            <a:r>
              <a:rPr lang="en-US" sz="1800" dirty="0">
                <a:effectLst/>
                <a:latin typeface="Calibri"/>
                <a:ea typeface="Calibri"/>
                <a:cs typeface="Calibri"/>
              </a:rPr>
              <a:t> a lot about over the past year is the ”yield curve”. For most of this year, shorter maturity Treasuries have yielded more than longer-maturity Treasuries. It’s </a:t>
            </a:r>
            <a:r>
              <a:rPr lang="en-US" sz="1800" dirty="0">
                <a:latin typeface="Calibri"/>
                <a:ea typeface="Calibri"/>
                <a:cs typeface="Calibri"/>
              </a:rPr>
              <a:t>an</a:t>
            </a:r>
            <a:r>
              <a:rPr lang="en-US" sz="1800" dirty="0">
                <a:effectLst/>
                <a:latin typeface="Calibri"/>
                <a:ea typeface="Calibri"/>
                <a:cs typeface="Calibri"/>
              </a:rPr>
              <a:t> unusual state of affairs because investors usually want to earn higher yields when they lend their money for longer periods. When yields on shorter-maturity Treasuries are higher than yields on longer-maturity Treasuries, we say the yield curve is inverted. This chart shows the difference in yield between </a:t>
            </a:r>
            <a:r>
              <a:rPr lang="en-US" sz="1800" dirty="0">
                <a:latin typeface="Calibri"/>
                <a:ea typeface="Calibri"/>
                <a:cs typeface="Calibri"/>
              </a:rPr>
              <a:t>2-year</a:t>
            </a:r>
            <a:r>
              <a:rPr lang="en-US" sz="1800" dirty="0">
                <a:effectLst/>
                <a:latin typeface="Calibri"/>
                <a:ea typeface="Calibri"/>
                <a:cs typeface="Calibri"/>
              </a:rPr>
              <a:t> U.S. Treasuries and 10-year </a:t>
            </a:r>
            <a:r>
              <a:rPr lang="en-US" sz="1800" dirty="0">
                <a:latin typeface="Calibri"/>
                <a:ea typeface="Calibri"/>
                <a:cs typeface="Calibri"/>
              </a:rPr>
              <a:t>U.S.</a:t>
            </a:r>
            <a:r>
              <a:rPr lang="en-US" sz="1800" dirty="0">
                <a:effectLst/>
                <a:latin typeface="Calibri"/>
                <a:ea typeface="Calibri"/>
                <a:cs typeface="Calibri"/>
              </a:rPr>
              <a:t> Treasuries. In normal times, 10-year Treasuries would yield more than 2-year Treasuries and the difference (or spread) would be positive. Right now, it is negative. Yield inve</a:t>
            </a:r>
            <a:r>
              <a:rPr lang="en-US" sz="1800" dirty="0">
                <a:latin typeface="Calibri"/>
                <a:cs typeface="Calibri"/>
              </a:rPr>
              <a:t>rsions have foreshadowed previous recessions. However, the Cleveland Federal Reserve cautioned that, while “yield curves contain important information for business cycle analysis” it has not always been an accurate predictor.</a:t>
            </a:r>
          </a:p>
        </p:txBody>
      </p:sp>
      <p:sp>
        <p:nvSpPr>
          <p:cNvPr id="4" name="Slide Number Placeholder 3"/>
          <p:cNvSpPr>
            <a:spLocks noGrp="1"/>
          </p:cNvSpPr>
          <p:nvPr>
            <p:ph type="sldNum" sz="quarter" idx="5"/>
          </p:nvPr>
        </p:nvSpPr>
        <p:spPr/>
        <p:txBody>
          <a:bodyPr/>
          <a:lstStyle/>
          <a:p>
            <a:fld id="{DB19FA42-5024-7C4A-A1E9-2BADC9AB4546}" type="slidenum">
              <a:rPr lang="en-US" smtClean="0"/>
              <a:pPr/>
              <a:t>45</a:t>
            </a:fld>
            <a:endParaRPr lang="en-US"/>
          </a:p>
        </p:txBody>
      </p:sp>
    </p:spTree>
    <p:extLst>
      <p:ext uri="{BB962C8B-B14F-4D97-AF65-F5344CB8AC3E}">
        <p14:creationId xmlns:p14="http://schemas.microsoft.com/office/powerpoint/2010/main" val="1745614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Carson Investment Research</a:t>
            </a:r>
            <a:endParaRPr lang="en-US"/>
          </a:p>
          <a:p>
            <a:endParaRPr lang="en-US"/>
          </a:p>
          <a:p>
            <a:r>
              <a:rPr lang="en-US">
                <a:latin typeface="Arial"/>
                <a:cs typeface="Arial"/>
              </a:rPr>
              <a:t> [Review performance]</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46</a:t>
            </a:fld>
            <a:endParaRPr lang="en-US"/>
          </a:p>
        </p:txBody>
      </p:sp>
    </p:spTree>
    <p:extLst>
      <p:ext uri="{BB962C8B-B14F-4D97-AF65-F5344CB8AC3E}">
        <p14:creationId xmlns:p14="http://schemas.microsoft.com/office/powerpoint/2010/main" val="643316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a:t>
            </a:r>
            <a:r>
              <a:rPr lang="en-US" err="1"/>
              <a:t>www.gettyimages.com</a:t>
            </a:r>
            <a:r>
              <a:rPr lang="en-US"/>
              <a:t>/detail/photo/plane-flying-over-buildings-in-london-liverpool-royalty-free-image/1407291748?phrase=airplane%2Bbuildings%2Bfuture</a:t>
            </a:r>
          </a:p>
          <a:p>
            <a:endParaRPr lang="en-US"/>
          </a:p>
          <a:p>
            <a:r>
              <a:rPr lang="en-US"/>
              <a:t>Any questions? Let’s talk about what else may be ahead for markets and the economy.</a:t>
            </a:r>
          </a:p>
        </p:txBody>
      </p:sp>
      <p:sp>
        <p:nvSpPr>
          <p:cNvPr id="4" name="Slide Number Placeholder 3"/>
          <p:cNvSpPr>
            <a:spLocks noGrp="1"/>
          </p:cNvSpPr>
          <p:nvPr>
            <p:ph type="sldNum" sz="quarter" idx="5"/>
          </p:nvPr>
        </p:nvSpPr>
        <p:spPr/>
        <p:txBody>
          <a:bodyPr/>
          <a:lstStyle/>
          <a:p>
            <a:fld id="{DB19FA42-5024-7C4A-A1E9-2BADC9AB4546}" type="slidenum">
              <a:rPr lang="en-US" smtClean="0"/>
              <a:pPr/>
              <a:t>47</a:t>
            </a:fld>
            <a:endParaRPr lang="en-US"/>
          </a:p>
        </p:txBody>
      </p:sp>
    </p:spTree>
    <p:extLst>
      <p:ext uri="{BB962C8B-B14F-4D97-AF65-F5344CB8AC3E}">
        <p14:creationId xmlns:p14="http://schemas.microsoft.com/office/powerpoint/2010/main" val="26145388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https://www.gettyimages.com/photos/virtual-power-plant?assettype=image&amp;phrase=virtual%20power%20plant&amp;sort=mostpopular&amp;license=rf%2Crm</a:t>
            </a:r>
          </a:p>
          <a:p>
            <a:r>
              <a:rPr lang="en-US">
                <a:latin typeface="Arial"/>
                <a:cs typeface="Arial"/>
              </a:rPr>
              <a:t>Source: </a:t>
            </a:r>
            <a:r>
              <a:rPr lang="en-US">
                <a:latin typeface="Arial"/>
                <a:cs typeface="Arial"/>
                <a:hlinkClick r:id="rId3"/>
              </a:rPr>
              <a:t>https://www.cbinsights.com/research-top-tech-trends</a:t>
            </a:r>
            <a:r>
              <a:rPr lang="en-US">
                <a:latin typeface="Arial"/>
                <a:cs typeface="Arial"/>
              </a:rPr>
              <a:t> (</a:t>
            </a:r>
            <a:r>
              <a:rPr lang="en-US" i="1">
                <a:latin typeface="Arial"/>
                <a:cs typeface="Arial"/>
              </a:rPr>
              <a:t>or go to</a:t>
            </a:r>
            <a:r>
              <a:rPr lang="en-US">
                <a:latin typeface="Arial"/>
                <a:cs typeface="Arial"/>
              </a:rPr>
              <a:t> </a:t>
            </a:r>
            <a:r>
              <a:rPr lang="en-US">
                <a:latin typeface="Arial"/>
                <a:cs typeface="Arial"/>
                <a:hlinkClick r:id="rId4"/>
              </a:rPr>
              <a:t>https://resources.carsongroup.com/hubfs/Carson%20Coaching%20Online/Market%20Commentary/Presentations/2023/Half-Time%202023%20Sources/49_Halftime%202023_CB%20Insights_11%20Tech%20Trends%20to%20Watch.pdf</a:t>
            </a:r>
            <a:r>
              <a:rPr lang="en-US">
                <a:latin typeface="Arial"/>
                <a:cs typeface="Arial"/>
              </a:rPr>
              <a:t>) </a:t>
            </a:r>
            <a:endParaRPr lang="en-US">
              <a:cs typeface="Arial"/>
            </a:endParaRPr>
          </a:p>
          <a:p>
            <a:endParaRPr lang="en-US"/>
          </a:p>
          <a:p>
            <a:pPr>
              <a:defRPr/>
            </a:pPr>
            <a:r>
              <a:rPr lang="en-US">
                <a:latin typeface="Arial"/>
                <a:cs typeface="Arial"/>
              </a:rPr>
              <a:t>It looks like rapid change is ahead. The top tech trends for 2023 include: </a:t>
            </a:r>
            <a:r>
              <a:rPr lang="en-US" b="1">
                <a:latin typeface="Arial"/>
                <a:cs typeface="Arial"/>
              </a:rPr>
              <a:t>Immortality for sale</a:t>
            </a:r>
            <a:r>
              <a:rPr lang="en-US">
                <a:latin typeface="Arial"/>
                <a:cs typeface="Arial"/>
              </a:rPr>
              <a:t>: </a:t>
            </a:r>
            <a:r>
              <a:rPr lang="en-US" sz="1800">
                <a:solidFill>
                  <a:srgbClr val="3F3F3F"/>
                </a:solidFill>
                <a:effectLst/>
                <a:latin typeface="Roboto"/>
                <a:ea typeface="Roboto"/>
                <a:cs typeface="Roboto"/>
              </a:rPr>
              <a:t>Tech companies are taking advantage of more powerful AI tools and the ability to analyze and manipulate genetics with an eye toward selling longevity. The services may focus cellular processes, regenerating body parts, anti-aging supplements, and other goods and services designed to extend lifespans.</a:t>
            </a:r>
            <a:r>
              <a:rPr lang="en-US" sz="1800" b="0">
                <a:solidFill>
                  <a:srgbClr val="3F3F3F"/>
                </a:solidFill>
                <a:effectLst/>
                <a:latin typeface="Roboto"/>
                <a:ea typeface="Roboto"/>
                <a:cs typeface="Roboto"/>
              </a:rPr>
              <a:t> </a:t>
            </a:r>
            <a:endParaRPr lang="en-US">
              <a:cs typeface="Arial" panose="020B0604020202020204" pitchFamily="34" charset="0"/>
            </a:endParaRPr>
          </a:p>
          <a:p>
            <a:pPr>
              <a:defRPr/>
            </a:pPr>
            <a:endParaRPr lang="en-US" b="1">
              <a:latin typeface="Arial"/>
              <a:cs typeface="Arial"/>
            </a:endParaRPr>
          </a:p>
          <a:p>
            <a:pPr>
              <a:defRPr/>
            </a:pPr>
            <a:r>
              <a:rPr lang="en-US" b="1">
                <a:latin typeface="Arial"/>
                <a:cs typeface="Arial"/>
              </a:rPr>
              <a:t>Digital olfaction</a:t>
            </a:r>
            <a:r>
              <a:rPr lang="en-US">
                <a:latin typeface="Arial"/>
                <a:cs typeface="Arial"/>
              </a:rPr>
              <a:t>: Surveys have found that scents have a powerful influence on our brains. Some tech companies are working on ways to </a:t>
            </a:r>
            <a:r>
              <a:rPr lang="en-US" b="0" i="0" u="none" strike="noStrike">
                <a:solidFill>
                  <a:srgbClr val="000000"/>
                </a:solidFill>
                <a:effectLst/>
                <a:latin typeface="benton-sans"/>
              </a:rPr>
              <a:t>digitally identify, re-create and transmit scents.</a:t>
            </a:r>
            <a:r>
              <a:rPr lang="en-US">
                <a:solidFill>
                  <a:srgbClr val="000000"/>
                </a:solidFill>
                <a:latin typeface="benton-sans"/>
              </a:rPr>
              <a:t> </a:t>
            </a:r>
            <a:r>
              <a:rPr lang="en-US" b="0" i="0" u="none" strike="noStrike">
                <a:solidFill>
                  <a:srgbClr val="000000"/>
                </a:solidFill>
                <a:effectLst/>
                <a:latin typeface="benton-sans"/>
              </a:rPr>
              <a:t> This could help doctors identify diseases, people assess the freshness of food, and gaming companies offer immersive smell-o-vision experiences. </a:t>
            </a:r>
            <a:endParaRPr lang="en-US">
              <a:cs typeface="Arial"/>
            </a:endParaRPr>
          </a:p>
          <a:p>
            <a:pPr>
              <a:defRPr/>
            </a:pPr>
            <a:endParaRPr lang="en-US" b="1">
              <a:latin typeface="Arial"/>
              <a:cs typeface="Arial"/>
            </a:endParaRPr>
          </a:p>
          <a:p>
            <a:pPr>
              <a:defRPr/>
            </a:pPr>
            <a:r>
              <a:rPr lang="en-US" b="1">
                <a:latin typeface="Arial"/>
                <a:cs typeface="Arial"/>
              </a:rPr>
              <a:t>Super app domination</a:t>
            </a:r>
            <a:r>
              <a:rPr lang="en-US">
                <a:latin typeface="Arial"/>
                <a:cs typeface="Arial"/>
              </a:rPr>
              <a:t>: Many tech companies are developing super apps that combine online activities, such as search, e-commerce, social media, transactions and authentications, and more. The idea is that consumers will love their super apps and develop loyalty to them.  </a:t>
            </a:r>
            <a:endParaRPr lang="en-US">
              <a:cs typeface="Arial"/>
            </a:endParaRPr>
          </a:p>
          <a:p>
            <a:pPr>
              <a:defRPr/>
            </a:pPr>
            <a:endParaRPr lang="en-US" b="1">
              <a:latin typeface="Arial"/>
              <a:cs typeface="Arial"/>
            </a:endParaRPr>
          </a:p>
          <a:p>
            <a:pPr>
              <a:defRPr/>
            </a:pPr>
            <a:r>
              <a:rPr lang="en-US" b="1">
                <a:latin typeface="Arial"/>
                <a:cs typeface="Arial"/>
              </a:rPr>
              <a:t>Virtual power plants</a:t>
            </a:r>
            <a:r>
              <a:rPr lang="en-US">
                <a:latin typeface="Arial"/>
                <a:cs typeface="Arial"/>
              </a:rPr>
              <a:t>: These are decentralized energy systems that cobble together diverse energy sources – residential solar panels, large-capacity batteries, wind farms, and other sources – and use a cloud-based system and AI tools to send energy where it’s needed.  </a:t>
            </a:r>
          </a:p>
          <a:p>
            <a:endParaRPr lang="en-US">
              <a:latin typeface="Arial"/>
              <a:cs typeface="Arial"/>
            </a:endParaRP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48</a:t>
            </a:fld>
            <a:endParaRPr lang="en-US"/>
          </a:p>
        </p:txBody>
      </p:sp>
    </p:spTree>
    <p:extLst>
      <p:ext uri="{BB962C8B-B14F-4D97-AF65-F5344CB8AC3E}">
        <p14:creationId xmlns:p14="http://schemas.microsoft.com/office/powerpoint/2010/main" val="3324768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https://www.oecd.org/newsroom/global-economic-outlook-improving-albeit-to-a-low-growth-recovery.htm </a:t>
            </a:r>
            <a:endParaRPr lang="en-US">
              <a:solidFill>
                <a:srgbClr val="FF0000"/>
              </a:solidFill>
              <a:cs typeface="Arial"/>
            </a:endParaRPr>
          </a:p>
          <a:p>
            <a:endParaRPr lang="en-US">
              <a:latin typeface="Arial"/>
              <a:cs typeface="Arial"/>
            </a:endParaRPr>
          </a:p>
          <a:p>
            <a:r>
              <a:rPr lang="en-US">
                <a:latin typeface="Arial"/>
                <a:cs typeface="Arial"/>
              </a:rPr>
              <a:t>The International Monetary Fund expects economic growth to be uneven through 2023 and into 2024, differing from region to region. [Review slide.] </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49</a:t>
            </a:fld>
            <a:endParaRPr lang="en-US"/>
          </a:p>
        </p:txBody>
      </p:sp>
    </p:spTree>
    <p:extLst>
      <p:ext uri="{BB962C8B-B14F-4D97-AF65-F5344CB8AC3E}">
        <p14:creationId xmlns:p14="http://schemas.microsoft.com/office/powerpoint/2010/main" val="10130444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https://www.gettyimages.com/detail/photo/capitol-in-washington-dc-and-national-debt-text-royalty-free-image/1391625795?phrase=national+debt&amp;adppopup=true</a:t>
            </a:r>
          </a:p>
          <a:p>
            <a:r>
              <a:rPr lang="en-US">
                <a:latin typeface="Arial"/>
                <a:cs typeface="Arial"/>
              </a:rPr>
              <a:t>Source: https://fiscaldata.treasury.gov/americas-finance-guide/</a:t>
            </a:r>
          </a:p>
          <a:p>
            <a:endParaRPr lang="en-US"/>
          </a:p>
          <a:p>
            <a:pPr>
              <a:defRPr/>
            </a:pPr>
            <a:r>
              <a:rPr lang="en-US">
                <a:latin typeface="Arial"/>
                <a:cs typeface="Arial"/>
              </a:rPr>
              <a:t>In the United States, many people are concerned that the size of our national debt could affect economic growth. And the debt has been growing rapidly. From the end of 2019 through the end of 2022, U.S. government debt has increased by 35 percent to $31.4 trillion. That's an increase of $8.2 trillion!</a:t>
            </a:r>
          </a:p>
        </p:txBody>
      </p:sp>
      <p:sp>
        <p:nvSpPr>
          <p:cNvPr id="4" name="Slide Number Placeholder 3"/>
          <p:cNvSpPr>
            <a:spLocks noGrp="1"/>
          </p:cNvSpPr>
          <p:nvPr>
            <p:ph type="sldNum" sz="quarter" idx="5"/>
          </p:nvPr>
        </p:nvSpPr>
        <p:spPr/>
        <p:txBody>
          <a:bodyPr/>
          <a:lstStyle/>
          <a:p>
            <a:fld id="{DB19FA42-5024-7C4A-A1E9-2BADC9AB4546}" type="slidenum">
              <a:rPr lang="en-US" smtClean="0"/>
              <a:pPr/>
              <a:t>50</a:t>
            </a:fld>
            <a:endParaRPr lang="en-US"/>
          </a:p>
        </p:txBody>
      </p:sp>
    </p:spTree>
    <p:extLst>
      <p:ext uri="{BB962C8B-B14F-4D97-AF65-F5344CB8AC3E}">
        <p14:creationId xmlns:p14="http://schemas.microsoft.com/office/powerpoint/2010/main" val="2606991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In 2023, we've seen a variety of factors affect financial markets, but none has had as much influence as rate hikes. Investors' perceptions of the market have been greatly influenced by Federal Reserve policy and expectations around the direction of interest rates. Today, we’re going to talk about investors' expectations, as well as what has happened in the economy and financial markets. We’ll also share our thoughts on what may be ahead. Before we get started, let’s get your brains warmed and find out what you know about pet influencers. </a:t>
            </a:r>
          </a:p>
          <a:p>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a:t>
            </a:fld>
            <a:endParaRPr lang="en-US"/>
          </a:p>
        </p:txBody>
      </p:sp>
    </p:spTree>
    <p:extLst>
      <p:ext uri="{BB962C8B-B14F-4D97-AF65-F5344CB8AC3E}">
        <p14:creationId xmlns:p14="http://schemas.microsoft.com/office/powerpoint/2010/main" val="321386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Source: U.S. Office of Management and Budget, Federal Surplus or Deficit [-] [FYFSD], retrieved from FRED, Federal Reserve Bank of St. Louis; https://fred.stlouisfed.org/series/FYFSD, July 3, 2023.</a:t>
            </a:r>
          </a:p>
          <a:p>
            <a:r>
              <a:rPr lang="en-US" dirty="0">
                <a:latin typeface="Arial"/>
                <a:cs typeface="Arial"/>
              </a:rPr>
              <a:t>https://fiscaldata.treasury.gov/americas-finance-guide/national-debt/</a:t>
            </a:r>
          </a:p>
          <a:p>
            <a:endParaRPr lang="en-US">
              <a:latin typeface="Arial"/>
              <a:cs typeface="Arial"/>
            </a:endParaRPr>
          </a:p>
          <a:p>
            <a:r>
              <a:rPr lang="en-US" dirty="0">
                <a:latin typeface="Arial"/>
                <a:cs typeface="Arial"/>
              </a:rPr>
              <a:t>As a point of clarification, the national debt is the accumulation of all annual deficits. The U.S. government typically runs at a deficit each year, meaning it spends more than it takes in. When you add up all of the deficits (and subtract the very rare surplus) you have the national debt.</a:t>
            </a:r>
            <a:endParaRPr lang="en-US" dirty="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51</a:t>
            </a:fld>
            <a:endParaRPr lang="en-US"/>
          </a:p>
        </p:txBody>
      </p:sp>
    </p:spTree>
    <p:extLst>
      <p:ext uri="{BB962C8B-B14F-4D97-AF65-F5344CB8AC3E}">
        <p14:creationId xmlns:p14="http://schemas.microsoft.com/office/powerpoint/2010/main" val="13485616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a:t>
            </a:r>
            <a:r>
              <a:rPr lang="en-US">
                <a:hlinkClick r:id="rId3"/>
              </a:rPr>
              <a:t>https://fiscaldata.treasury.gov/americas-finance-guide/national-debt/</a:t>
            </a:r>
            <a:endParaRPr lang="en-US"/>
          </a:p>
          <a:p>
            <a:r>
              <a:rPr lang="en-US">
                <a:hlinkClick r:id="rId4"/>
              </a:rPr>
              <a:t>https://www.pewresearch.org/short-reads/2023/02/14/facts-about-the-us-national-debt/#:~:text=That%20made%20Social%20Security%2C%20for,holder%20of%20U.S.%20government%20debt</a:t>
            </a:r>
            <a:r>
              <a:rPr lang="en-US"/>
              <a:t>.</a:t>
            </a:r>
          </a:p>
          <a:p>
            <a:endParaRPr lang="en-US"/>
          </a:p>
          <a:p>
            <a:r>
              <a:rPr lang="en-US">
                <a:latin typeface="Arial"/>
                <a:cs typeface="Arial"/>
              </a:rPr>
              <a:t>Our national debt includes two types of borrowing. </a:t>
            </a:r>
            <a:r>
              <a:rPr lang="en-US" b="1">
                <a:latin typeface="Arial"/>
                <a:cs typeface="Arial"/>
              </a:rPr>
              <a:t>78 percent is publicly held debt</a:t>
            </a:r>
            <a:r>
              <a:rPr lang="en-US">
                <a:latin typeface="Arial"/>
                <a:cs typeface="Arial"/>
              </a:rPr>
              <a:t> ($24.6 billion). This includes Treasury securities sold to investors at home and abroad. One of the biggest owners of public debt is the Federal Reserve system, which holds almost 20 percent of publicly held national debt, according to Pew Research. Publicly held debt has grown by 106% since 2013. </a:t>
            </a:r>
            <a:r>
              <a:rPr lang="en-US" b="1">
                <a:latin typeface="Arial"/>
                <a:cs typeface="Arial"/>
              </a:rPr>
              <a:t>22 percent is intragovernmental debt</a:t>
            </a:r>
            <a:r>
              <a:rPr lang="en-US">
                <a:latin typeface="Arial"/>
                <a:cs typeface="Arial"/>
              </a:rPr>
              <a:t> ($6.9 trillion). The U.S. government owes this money to federal trust funds and accounts. One of the government’s biggest creditors is the Social Security system. Intragovernmental debt has grown by 40 percent since 2013. </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52</a:t>
            </a:fld>
            <a:endParaRPr lang="en-US"/>
          </a:p>
        </p:txBody>
      </p:sp>
    </p:spTree>
    <p:extLst>
      <p:ext uri="{BB962C8B-B14F-4D97-AF65-F5344CB8AC3E}">
        <p14:creationId xmlns:p14="http://schemas.microsoft.com/office/powerpoint/2010/main" val="1150638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https://www.brookings.edu/blog/future-development/2023/02/21/government-debt-has-declined-but-dont-celebrate-yet/</a:t>
            </a:r>
          </a:p>
          <a:p>
            <a:endParaRPr lang="en-US"/>
          </a:p>
          <a:p>
            <a:pPr>
              <a:defRPr/>
            </a:pPr>
            <a:r>
              <a:rPr lang="en-US">
                <a:latin typeface="Arial"/>
                <a:cs typeface="Arial"/>
              </a:rPr>
              <a:t>It’s interesting to note that “</a:t>
            </a:r>
            <a:r>
              <a:rPr lang="en-US" sz="1200">
                <a:latin typeface="Arial"/>
                <a:cs typeface="Arial"/>
              </a:rPr>
              <a:t>Government debt declined between 2020 and 2022 in nearly 65 percent of countries, including more than 70 percent of advanced economies and 60 percent of [emerging market economies]…Strong growth and high inflation have played key roles in reducing debt-to-GDP ratios since 2020. Rapid growth and high inflation improve nominal incomes that are subject to taxation.’</a:t>
            </a:r>
            <a:r>
              <a:rPr lang="en-US">
                <a:latin typeface="Arial"/>
                <a:cs typeface="Arial"/>
              </a:rPr>
              <a:t> There are two ways to adjust the debt: austerity and lower spending or more growth. </a:t>
            </a:r>
            <a:endParaRPr lang="en-US" sz="1200">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53</a:t>
            </a:fld>
            <a:endParaRPr lang="en-US"/>
          </a:p>
        </p:txBody>
      </p:sp>
    </p:spTree>
    <p:extLst>
      <p:ext uri="{BB962C8B-B14F-4D97-AF65-F5344CB8AC3E}">
        <p14:creationId xmlns:p14="http://schemas.microsoft.com/office/powerpoint/2010/main" val="929427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Source: </a:t>
            </a:r>
            <a:r>
              <a:rPr lang="en-US">
                <a:latin typeface="Arial"/>
                <a:cs typeface="Arial"/>
                <a:hlinkClick r:id="rId3"/>
              </a:rPr>
              <a:t>https://www.carsongroup.com/insights/blog/government-debt-has-exploded-higher-should-we-worry/</a:t>
            </a:r>
            <a:endParaRPr lang="en-US">
              <a:latin typeface="Calibri"/>
              <a:cs typeface="Calibri"/>
            </a:endParaRPr>
          </a:p>
          <a:p>
            <a:endParaRPr lang="en-US">
              <a:latin typeface="Arial"/>
              <a:cs typeface="Arial"/>
            </a:endParaRPr>
          </a:p>
          <a:p>
            <a:r>
              <a:rPr lang="en-US">
                <a:latin typeface="Arial"/>
                <a:cs typeface="Arial"/>
              </a:rPr>
              <a:t>In the U.S., we've benefitted form strong economic growth. The left hand chart shows that the debt-to-GDP ratio in the U.S. jumped from 108 percent before the pandemic to 120 percent at the end of 2022. The only solace is that it’s fallen from 135 percent in the second quarter of 2020 – primarily because GDP increased by $4.4 trillion since then. Note that the denominator in the ratio is “nominal” GDP, i.e. it’s not adjusted for inflation. Nominal GDP has been increasing rapidly over the past two years thanks to inflation, rising 12 percent in 2021 and 7 percent in 2022. So, one way in which debt-to-GDP can fall is with higher inflation. Here’s the thing though: looking at debt-to-GDP is sort of like calculating your mortgage balance-to-income ratio. Using the average mortgage debt ($346,000 as of September 2021) and median household income of $71,000, the average household's “debt-to-income” ratio would be about 500%! It's not a very useful way of determining whether a family can afford a house. As to whether the government can afford its debt, the government's income is not GDP, its income is tax receipts. So, what really matters in determining the government’s ability to pay its debt are interest rates and tax receipts. Of course, the Fed has been aggressively raising rates to bring inflation down. Higher rates mean higher interest costs for the government, which the middle chart shows. Interest payments on the federal debt rose significantly from the end of the pandemic through the first quarter of this year and so did tax receipts, as the right-hand chart shows. Tax receipts were up, especially in 2021, as capital gains receipts increased, thanks to rising asset prices. In 2022, tax receipts were helped as 4.8 million more people gained jobs.</a:t>
            </a:r>
          </a:p>
        </p:txBody>
      </p:sp>
      <p:sp>
        <p:nvSpPr>
          <p:cNvPr id="4" name="Slide Number Placeholder 3"/>
          <p:cNvSpPr>
            <a:spLocks noGrp="1"/>
          </p:cNvSpPr>
          <p:nvPr>
            <p:ph type="sldNum" sz="quarter" idx="5"/>
          </p:nvPr>
        </p:nvSpPr>
        <p:spPr/>
        <p:txBody>
          <a:bodyPr/>
          <a:lstStyle/>
          <a:p>
            <a:fld id="{DB19FA42-5024-7C4A-A1E9-2BADC9AB4546}" type="slidenum">
              <a:rPr lang="en-US" smtClean="0"/>
              <a:pPr/>
              <a:t>54</a:t>
            </a:fld>
            <a:endParaRPr lang="en-US"/>
          </a:p>
        </p:txBody>
      </p:sp>
    </p:spTree>
    <p:extLst>
      <p:ext uri="{BB962C8B-B14F-4D97-AF65-F5344CB8AC3E}">
        <p14:creationId xmlns:p14="http://schemas.microsoft.com/office/powerpoint/2010/main" val="2093884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333333"/>
                </a:solidFill>
                <a:latin typeface="Arial"/>
                <a:cs typeface="Arial"/>
              </a:rPr>
              <a:t>Sources: </a:t>
            </a:r>
            <a:r>
              <a:rPr lang="en-US">
                <a:latin typeface="Arial"/>
                <a:cs typeface="Arial"/>
              </a:rPr>
              <a:t>U.S. Bureau of Economic Analysis, Federal government current expenditures: Interest payments [A091RC1Q027SBEA], Federal government current tax receipts [W006RC1Q027SBEA], retrieved from FRED, Federal Reserve Bank of St. Louis; </a:t>
            </a:r>
            <a:r>
              <a:rPr lang="en-US">
                <a:latin typeface="Arial"/>
                <a:cs typeface="Arial"/>
                <a:hlinkClick r:id="rId3"/>
              </a:rPr>
              <a:t>https://fred.stlouisfed.org/series/A091RC1Q027SBEA</a:t>
            </a:r>
            <a:r>
              <a:rPr lang="en-US">
                <a:latin typeface="Arial"/>
                <a:cs typeface="Arial"/>
              </a:rPr>
              <a:t>, June 21, 2023.</a:t>
            </a:r>
            <a:endParaRPr lang="en-US">
              <a:solidFill>
                <a:srgbClr val="333333"/>
              </a:solidFill>
              <a:latin typeface="Lucida Sans"/>
              <a:cs typeface="Arial"/>
            </a:endParaRPr>
          </a:p>
          <a:p>
            <a:endParaRPr lang="en-US">
              <a:solidFill>
                <a:srgbClr val="333333"/>
              </a:solidFill>
              <a:latin typeface="Lucida Sans"/>
            </a:endParaRPr>
          </a:p>
          <a:p>
            <a:r>
              <a:rPr lang="en-US">
                <a:solidFill>
                  <a:srgbClr val="000000"/>
                </a:solidFill>
                <a:latin typeface="Arial"/>
                <a:cs typeface="Arial"/>
              </a:rPr>
              <a:t>Interest costs as a percent of tax receipts have moved higher over the last few quarters. At the end of last year, </a:t>
            </a:r>
            <a:r>
              <a:rPr lang="en-US">
                <a:latin typeface="Arial"/>
                <a:cs typeface="Arial"/>
              </a:rPr>
              <a:t>government interest costs as a percent of tax receipts were about 26.6 percent. The cost increased during the first three months of this year, but remains near the historical average of 27.3 percent, and well below previous highs. Ultimately, if the economy is growing, the debt-to-GDP ratio should remain stable (or fall), and tax receipts will continue to rise.</a:t>
            </a:r>
            <a:endParaRPr lang="en-US">
              <a:solidFill>
                <a:srgbClr val="000000"/>
              </a:solidFill>
              <a:latin typeface="Arial"/>
              <a:cs typeface="Arial"/>
            </a:endParaRPr>
          </a:p>
          <a:p>
            <a:endParaRPr lang="en-US">
              <a:solidFill>
                <a:srgbClr val="000000"/>
              </a:solidFill>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55</a:t>
            </a:fld>
            <a:endParaRPr lang="en-US"/>
          </a:p>
        </p:txBody>
      </p:sp>
    </p:spTree>
    <p:extLst>
      <p:ext uri="{BB962C8B-B14F-4D97-AF65-F5344CB8AC3E}">
        <p14:creationId xmlns:p14="http://schemas.microsoft.com/office/powerpoint/2010/main" val="13105533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https://finance.yahoo.com/news/billionaire-investor-stanley-druckenmiller-warns-200255702.html</a:t>
            </a:r>
            <a:endParaRPr lang="en-US">
              <a:latin typeface="Arial"/>
              <a:cs typeface="Arial"/>
            </a:endParaRPr>
          </a:p>
          <a:p>
            <a:endParaRPr lang="en-US">
              <a:cs typeface="Arial"/>
            </a:endParaRPr>
          </a:p>
          <a:p>
            <a:r>
              <a:rPr lang="en-US">
                <a:latin typeface="Arial"/>
                <a:cs typeface="Arial"/>
              </a:rPr>
              <a:t>Legendary investor Stanley Druckenmiller sees potential in artificial intelligence. "</a:t>
            </a:r>
            <a:r>
              <a:rPr lang="en-US" i="1">
                <a:latin typeface="Arial"/>
                <a:cs typeface="Arial"/>
              </a:rPr>
              <a:t>They haven’t separated the wheat from the chaff yet, but I do believe, unlike crypto, that A.I. is real and it could be as transformative as the internet."</a:t>
            </a:r>
            <a:endParaRPr lang="en-US" i="1">
              <a:cs typeface="Arial"/>
            </a:endParaRPr>
          </a:p>
          <a:p>
            <a:endParaRPr lang="en-US">
              <a:cs typeface="Arial" panose="020B0604020202020204" pitchFamily="34" charset="0"/>
            </a:endParaRPr>
          </a:p>
          <a:p>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57</a:t>
            </a:fld>
            <a:endParaRPr lang="en-US"/>
          </a:p>
        </p:txBody>
      </p:sp>
    </p:spTree>
    <p:extLst>
      <p:ext uri="{BB962C8B-B14F-4D97-AF65-F5344CB8AC3E}">
        <p14:creationId xmlns:p14="http://schemas.microsoft.com/office/powerpoint/2010/main" val="3152005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Ryan Detrick, June 25, 2023</a:t>
            </a:r>
            <a:endParaRPr lang="en-US">
              <a:cs typeface="Arial"/>
            </a:endParaRPr>
          </a:p>
          <a:p>
            <a:endParaRPr lang="en-US">
              <a:latin typeface="Arial"/>
              <a:cs typeface="Arial"/>
            </a:endParaRPr>
          </a:p>
          <a:p>
            <a:r>
              <a:rPr lang="en-US">
                <a:latin typeface="Arial"/>
                <a:cs typeface="Arial"/>
              </a:rPr>
              <a:t>Ryan Detrick of Carson Group said, "Nearly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we would avoid a recession in 2023 and others are starting to come around this this realization. Lastly, stocks lead the economy and we think they are indeed suggesting better economic times are coming."</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58</a:t>
            </a:fld>
            <a:endParaRPr lang="en-US"/>
          </a:p>
        </p:txBody>
      </p:sp>
    </p:spTree>
    <p:extLst>
      <p:ext uri="{BB962C8B-B14F-4D97-AF65-F5344CB8AC3E}">
        <p14:creationId xmlns:p14="http://schemas.microsoft.com/office/powerpoint/2010/main" val="4195463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https://www.cnbc.com/video/2023/06/27/charles-schwabs-liz-ann-sonders-weve-been-in-a-rolling-recession-for-years-now.html</a:t>
            </a:r>
          </a:p>
          <a:p>
            <a:endParaRPr lang="en-US">
              <a:latin typeface="Arial"/>
              <a:cs typeface="Arial"/>
            </a:endParaRPr>
          </a:p>
          <a:p>
            <a:r>
              <a:rPr lang="en-US">
                <a:latin typeface="Arial"/>
                <a:cs typeface="Arial"/>
              </a:rPr>
              <a:t>Liz Ann Sonders, Managing Director of Schwab said, "One of our theses around this rolling recession is that best case scenario is not really soft landing in the traditional sense but a continuation of the roll through such that, at some point, that services might start to get hit – you’re seeing some cracks there – or the labor market gets hit, that you’ve got offsetting stability or strength in other areas."</a:t>
            </a:r>
            <a:endParaRPr lang="en-US" i="1">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59</a:t>
            </a:fld>
            <a:endParaRPr lang="en-US"/>
          </a:p>
        </p:txBody>
      </p:sp>
    </p:spTree>
    <p:extLst>
      <p:ext uri="{BB962C8B-B14F-4D97-AF65-F5344CB8AC3E}">
        <p14:creationId xmlns:p14="http://schemas.microsoft.com/office/powerpoint/2010/main" val="2729598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Source: </a:t>
            </a:r>
            <a:r>
              <a:rPr lang="en-US">
                <a:latin typeface="Arial"/>
                <a:cs typeface="Arial"/>
                <a:hlinkClick r:id="rId3"/>
              </a:rPr>
              <a:t>https://www.bloomberg.com/news/articles/2023-06-26/morgan-stanley-s-wilson-says-stock-risks-have-rarely-been-higher-ljcjlbkk</a:t>
            </a:r>
            <a:r>
              <a:rPr lang="en-US">
                <a:latin typeface="Arial"/>
                <a:cs typeface="Arial"/>
              </a:rPr>
              <a:t> [video]</a:t>
            </a:r>
          </a:p>
          <a:p>
            <a:endParaRPr lang="en-US"/>
          </a:p>
          <a:p>
            <a:pPr>
              <a:defRPr/>
            </a:pPr>
            <a:r>
              <a:rPr lang="en-US">
                <a:latin typeface="Arial"/>
                <a:cs typeface="Arial"/>
              </a:rPr>
              <a:t>Mike Wilson of Morgan Stanley told Bloomberg, “</a:t>
            </a:r>
            <a:r>
              <a:rPr lang="en-US" i="1">
                <a:latin typeface="Arial"/>
                <a:cs typeface="Arial"/>
              </a:rPr>
              <a:t>We see the near-term risk-reward as lousy, but if we look out to 2024-2025 – and this is what people are getting excited about – we see capital expenditure boom for reshoring, green energy, traditional energy, refitting buildings and now AI. So, this is exciting. The problem is that it’s a cost first and then it’s a productivity benefit.</a:t>
            </a:r>
            <a:r>
              <a:rPr lang="en-US">
                <a:latin typeface="Arial"/>
                <a:cs typeface="Arial"/>
              </a:rPr>
              <a:t>”</a:t>
            </a:r>
            <a:endParaRPr lang="en-US">
              <a:cs typeface="Arial"/>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60</a:t>
            </a:fld>
            <a:endParaRPr lang="en-US"/>
          </a:p>
        </p:txBody>
      </p:sp>
    </p:spTree>
    <p:extLst>
      <p:ext uri="{BB962C8B-B14F-4D97-AF65-F5344CB8AC3E}">
        <p14:creationId xmlns:p14="http://schemas.microsoft.com/office/powerpoint/2010/main" val="28738629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Source: </a:t>
            </a:r>
            <a:r>
              <a:rPr lang="en-US">
                <a:latin typeface="Arial"/>
                <a:cs typeface="Arial"/>
                <a:hlinkClick r:id="rId3"/>
              </a:rPr>
              <a:t>https://twitter.com/Markzandi/status/1667862150784638976</a:t>
            </a:r>
            <a:endParaRPr lang="en-US">
              <a:latin typeface="Arial"/>
              <a:cs typeface="Arial"/>
            </a:endParaRPr>
          </a:p>
          <a:p>
            <a:endParaRPr lang="en-US">
              <a:latin typeface="Arial"/>
              <a:ea typeface="Calibri"/>
              <a:cs typeface="Arial"/>
            </a:endParaRPr>
          </a:p>
          <a:p>
            <a:r>
              <a:rPr lang="en-US">
                <a:latin typeface="Arial"/>
                <a:cs typeface="Arial"/>
              </a:rPr>
              <a:t>Mark Zandi, Chief Economist of Moody Analytics asked, "What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61</a:t>
            </a:fld>
            <a:endParaRPr lang="en-US"/>
          </a:p>
        </p:txBody>
      </p:sp>
    </p:spTree>
    <p:extLst>
      <p:ext uri="{BB962C8B-B14F-4D97-AF65-F5344CB8AC3E}">
        <p14:creationId xmlns:p14="http://schemas.microsoft.com/office/powerpoint/2010/main" val="150680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https://www.gettyimages.com/detail/photo/many-different-breeds-of-dogs-on-the-grass-royalty-free-image/874937848?phrase=various+dog+breeds&amp;adppopup=true</a:t>
            </a:r>
          </a:p>
          <a:p>
            <a:r>
              <a:rPr lang="en-US"/>
              <a:t>Source: https://www.centurylinkquote.com/resources/dog-breeds-to-become-influencers/</a:t>
            </a:r>
          </a:p>
          <a:p>
            <a:endParaRPr lang="en-US"/>
          </a:p>
          <a:p>
            <a:r>
              <a:rPr lang="en-US"/>
              <a:t>Pet influencers are dogs, cats, bunnies, and other animals that have gathered a following on social media. The pets have gained influence and offer product endorsements. What breed of dog is mostly likely to become an influencer, according to a survey done by Century Link?</a:t>
            </a:r>
          </a:p>
          <a:p>
            <a:pPr marL="457200" indent="-457200">
              <a:buAutoNum type="arabicPeriod"/>
            </a:pPr>
            <a:r>
              <a:rPr lang="en-US"/>
              <a:t>Corgis</a:t>
            </a:r>
          </a:p>
          <a:p>
            <a:pPr marL="457200" indent="-457200">
              <a:buAutoNum type="arabicPeriod"/>
            </a:pPr>
            <a:r>
              <a:rPr lang="en-US"/>
              <a:t>Huskies</a:t>
            </a:r>
          </a:p>
          <a:p>
            <a:pPr marL="457200" indent="-457200">
              <a:buAutoNum type="arabicPeriod"/>
            </a:pPr>
            <a:r>
              <a:rPr lang="en-US"/>
              <a:t>Golden Retrievers</a:t>
            </a:r>
          </a:p>
          <a:p>
            <a:pPr marL="457200" indent="-457200">
              <a:buAutoNum type="arabicPeriod"/>
            </a:pPr>
            <a:r>
              <a:rPr lang="en-US"/>
              <a:t>Mixed breed pups</a:t>
            </a:r>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7</a:t>
            </a:fld>
            <a:endParaRPr lang="en-US"/>
          </a:p>
        </p:txBody>
      </p:sp>
    </p:spTree>
    <p:extLst>
      <p:ext uri="{BB962C8B-B14F-4D97-AF65-F5344CB8AC3E}">
        <p14:creationId xmlns:p14="http://schemas.microsoft.com/office/powerpoint/2010/main" val="1296060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Photo source: https://www.gettyimages.com/detail/photo/goldendoodle-puppy-at-home-royalty-free-image/1169785962?phrase=mix+breed+dog&amp;adppopup=true</a:t>
            </a:r>
          </a:p>
          <a:p>
            <a:r>
              <a:rPr lang="en-US">
                <a:latin typeface="Arial"/>
                <a:cs typeface="Arial"/>
              </a:rPr>
              <a:t>The answer is mixed-breed pups.</a:t>
            </a:r>
          </a:p>
        </p:txBody>
      </p:sp>
      <p:sp>
        <p:nvSpPr>
          <p:cNvPr id="4" name="Slide Number Placeholder 3"/>
          <p:cNvSpPr>
            <a:spLocks noGrp="1"/>
          </p:cNvSpPr>
          <p:nvPr>
            <p:ph type="sldNum" sz="quarter" idx="5"/>
          </p:nvPr>
        </p:nvSpPr>
        <p:spPr/>
        <p:txBody>
          <a:bodyPr/>
          <a:lstStyle/>
          <a:p>
            <a:fld id="{DB19FA42-5024-7C4A-A1E9-2BADC9AB4546}" type="slidenum">
              <a:rPr lang="en-US" smtClean="0"/>
              <a:pPr/>
              <a:t>8</a:t>
            </a:fld>
            <a:endParaRPr lang="en-US"/>
          </a:p>
        </p:txBody>
      </p:sp>
    </p:spTree>
    <p:extLst>
      <p:ext uri="{BB962C8B-B14F-4D97-AF65-F5344CB8AC3E}">
        <p14:creationId xmlns:p14="http://schemas.microsoft.com/office/powerpoint/2010/main" val="1433823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source: https://www.gettyimages.com/detail/photo/close-up-view-of-gray-tabby-cute-kitten-pets-and-royalty-free-image/1185437742?phrase=grey+cat&amp;adppopup=true</a:t>
            </a:r>
          </a:p>
          <a:p>
            <a:r>
              <a:rPr lang="en-US"/>
              <a:t>Source: https://www.statsocial.com/national-pet-day-insights-and-influencers</a:t>
            </a:r>
          </a:p>
          <a:p>
            <a:r>
              <a:rPr lang="en-US"/>
              <a:t>https://www.dailymail.co.uk/femail/article-11798321/Meet-cat-amasses-4-4-million-Instagram-followers-net-worth-100-million.html</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Nala the rescue cat has 4.4 million followers. She holds the Guinness World Record for being the most popular cat on one social media site. (The </a:t>
            </a:r>
            <a:r>
              <a:rPr lang="en-US" err="1"/>
              <a:t>Tabbby</a:t>
            </a:r>
            <a:r>
              <a:rPr lang="en-US"/>
              <a:t>-Siamese mix  resembles the cat pictured here.) Nala has her own line of grain-free cat food. How wealthy is Nala?</a:t>
            </a:r>
          </a:p>
          <a:p>
            <a:pPr marL="457200" indent="-457200">
              <a:buAutoNum type="arabicPeriod"/>
            </a:pPr>
            <a:r>
              <a:rPr lang="en-US"/>
              <a:t>She gets paid in catnip and had to rent an extra-large storage unit for it</a:t>
            </a:r>
          </a:p>
          <a:p>
            <a:pPr marL="457200" indent="-457200">
              <a:buFont typeface="Arial" panose="020B0604020202020204" pitchFamily="34" charset="0"/>
              <a:buAutoNum type="arabicPeriod"/>
            </a:pPr>
            <a:r>
              <a:rPr lang="en-US"/>
              <a:t>She’s as wealthy as the top 1% of Americans</a:t>
            </a:r>
          </a:p>
          <a:p>
            <a:pPr marL="457200" indent="-457200">
              <a:buFont typeface="Arial" panose="020B0604020202020204" pitchFamily="34" charset="0"/>
              <a:buAutoNum type="arabicPeriod"/>
            </a:pPr>
            <a:r>
              <a:rPr lang="en-US"/>
              <a:t>She receives 10 pounds of Yellowfin Tuna loin each week.</a:t>
            </a:r>
          </a:p>
          <a:p>
            <a:pPr marL="457200" indent="-457200">
              <a:buFont typeface="Arial" panose="020B0604020202020204" pitchFamily="34" charset="0"/>
              <a:buAutoNum type="arabicPeriod"/>
            </a:pPr>
            <a:r>
              <a:rPr lang="en-US"/>
              <a:t>She’s richer than Elon Musk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DB19FA42-5024-7C4A-A1E9-2BADC9AB4546}" type="slidenum">
              <a:rPr lang="en-US" smtClean="0"/>
              <a:pPr/>
              <a:t>9</a:t>
            </a:fld>
            <a:endParaRPr lang="en-US"/>
          </a:p>
        </p:txBody>
      </p:sp>
    </p:spTree>
    <p:extLst>
      <p:ext uri="{BB962C8B-B14F-4D97-AF65-F5344CB8AC3E}">
        <p14:creationId xmlns:p14="http://schemas.microsoft.com/office/powerpoint/2010/main" val="2611283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cs typeface="Calibri"/>
              </a:rPr>
              <a:t>Source: </a:t>
            </a:r>
            <a:r>
              <a:rPr lang="en-US"/>
              <a:t>https://www.dailymail.co.uk/femail/article-11798321/Meet-cat-amasses-4-4-million-Instagram-followers-net-worth-100-million.html</a:t>
            </a:r>
          </a:p>
          <a:p>
            <a:endParaRPr lang="en-US">
              <a:latin typeface="Calibri"/>
              <a:cs typeface="Calibri"/>
            </a:endParaRPr>
          </a:p>
          <a:p>
            <a:r>
              <a:rPr lang="en-US">
                <a:latin typeface="Calibri"/>
                <a:cs typeface="Calibri"/>
              </a:rPr>
              <a:t>The answer is b. </a:t>
            </a:r>
            <a:r>
              <a:rPr lang="en-US"/>
              <a:t>Nala the Cat would be among the top 1% of wealthy Americans. </a:t>
            </a:r>
            <a:endParaRPr lang="en-US">
              <a:latin typeface="Calibri"/>
              <a:cs typeface="Calibri"/>
            </a:endParaRPr>
          </a:p>
        </p:txBody>
      </p:sp>
      <p:sp>
        <p:nvSpPr>
          <p:cNvPr id="4" name="Slide Number Placeholder 3"/>
          <p:cNvSpPr>
            <a:spLocks noGrp="1"/>
          </p:cNvSpPr>
          <p:nvPr>
            <p:ph type="sldNum" sz="quarter" idx="5"/>
          </p:nvPr>
        </p:nvSpPr>
        <p:spPr/>
        <p:txBody>
          <a:bodyPr/>
          <a:lstStyle/>
          <a:p>
            <a:fld id="{DB19FA42-5024-7C4A-A1E9-2BADC9AB4546}" type="slidenum">
              <a:rPr lang="en-US" smtClean="0"/>
              <a:pPr/>
              <a:t>10</a:t>
            </a:fld>
            <a:endParaRPr lang="en-US"/>
          </a:p>
        </p:txBody>
      </p:sp>
    </p:spTree>
    <p:extLst>
      <p:ext uri="{BB962C8B-B14F-4D97-AF65-F5344CB8AC3E}">
        <p14:creationId xmlns:p14="http://schemas.microsoft.com/office/powerpoint/2010/main" val="309166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options divider 1">
    <p:bg>
      <p:bgPr>
        <a:solidFill>
          <a:srgbClr val="FFC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8D58F0C-57F0-5447-ABBA-FF30A537D03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Title slides</a:t>
            </a:r>
          </a:p>
        </p:txBody>
      </p:sp>
    </p:spTree>
    <p:extLst>
      <p:ext uri="{BB962C8B-B14F-4D97-AF65-F5344CB8AC3E}">
        <p14:creationId xmlns:p14="http://schemas.microsoft.com/office/powerpoint/2010/main" val="1435015509"/>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in Body Op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502439-3171-6148-8F91-EF44795DE2E4}"/>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Main Body Options</a:t>
            </a:r>
          </a:p>
        </p:txBody>
      </p:sp>
    </p:spTree>
    <p:extLst>
      <p:ext uri="{BB962C8B-B14F-4D97-AF65-F5344CB8AC3E}">
        <p14:creationId xmlns:p14="http://schemas.microsoft.com/office/powerpoint/2010/main" val="817489545"/>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dy Option 1 (1 column) START">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983F1B1C-04C0-1244-9C60-CE9892F27D6B}"/>
              </a:ext>
            </a:extLst>
          </p:cNvPr>
          <p:cNvSpPr/>
          <p:nvPr userDrawn="1"/>
        </p:nvSpPr>
        <p:spPr>
          <a:xfrm>
            <a:off x="-19994" y="631629"/>
            <a:ext cx="6611294" cy="6249462"/>
          </a:xfrm>
          <a:custGeom>
            <a:avLst/>
            <a:gdLst>
              <a:gd name="connsiteX0" fmla="*/ 0 w 6308436"/>
              <a:gd name="connsiteY0" fmla="*/ 0 h 6899564"/>
              <a:gd name="connsiteX1" fmla="*/ 3343563 w 6308436"/>
              <a:gd name="connsiteY1" fmla="*/ 0 h 6899564"/>
              <a:gd name="connsiteX2" fmla="*/ 6308436 w 6308436"/>
              <a:gd name="connsiteY2" fmla="*/ 6899564 h 6899564"/>
              <a:gd name="connsiteX3" fmla="*/ 9236 w 6308436"/>
              <a:gd name="connsiteY3" fmla="*/ 6899564 h 6899564"/>
              <a:gd name="connsiteX4" fmla="*/ 0 w 6308436"/>
              <a:gd name="connsiteY4" fmla="*/ 0 h 6899564"/>
              <a:gd name="connsiteX0" fmla="*/ 0 w 7299036"/>
              <a:gd name="connsiteY0" fmla="*/ 0 h 6899564"/>
              <a:gd name="connsiteX1" fmla="*/ 3343563 w 7299036"/>
              <a:gd name="connsiteY1" fmla="*/ 0 h 6899564"/>
              <a:gd name="connsiteX2" fmla="*/ 7299036 w 7299036"/>
              <a:gd name="connsiteY2" fmla="*/ 6886864 h 6899564"/>
              <a:gd name="connsiteX3" fmla="*/ 9236 w 7299036"/>
              <a:gd name="connsiteY3" fmla="*/ 6899564 h 6899564"/>
              <a:gd name="connsiteX4" fmla="*/ 0 w 7299036"/>
              <a:gd name="connsiteY4" fmla="*/ 0 h 6899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9036" h="6899564">
                <a:moveTo>
                  <a:pt x="0" y="0"/>
                </a:moveTo>
                <a:lnTo>
                  <a:pt x="3343563" y="0"/>
                </a:lnTo>
                <a:lnTo>
                  <a:pt x="7299036" y="6886864"/>
                </a:lnTo>
                <a:lnTo>
                  <a:pt x="9236" y="6899564"/>
                </a:lnTo>
                <a:cubicBezTo>
                  <a:pt x="6157" y="4605867"/>
                  <a:pt x="3079" y="2312170"/>
                  <a:pt x="0" y="0"/>
                </a:cubicBez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3">
            <a:extLst>
              <a:ext uri="{FF2B5EF4-FFF2-40B4-BE49-F238E27FC236}">
                <a16:creationId xmlns:a16="http://schemas.microsoft.com/office/drawing/2014/main" id="{4BAEA600-B321-864B-A900-E3E84895D422}"/>
              </a:ext>
            </a:extLst>
          </p:cNvPr>
          <p:cNvSpPr>
            <a:spLocks noGrp="1"/>
          </p:cNvSpPr>
          <p:nvPr userDrawn="1">
            <p:ph type="body" sz="quarter" idx="10"/>
          </p:nvPr>
        </p:nvSpPr>
        <p:spPr>
          <a:xfrm>
            <a:off x="941389" y="2894163"/>
            <a:ext cx="3240086" cy="1294268"/>
          </a:xfrm>
          <a:prstGeom prst="rect">
            <a:avLst/>
          </a:prstGeom>
        </p:spPr>
        <p:txBody>
          <a:bodyPr lIns="0" tIns="0" rIns="0" bIns="0" anchor="ctr"/>
          <a:lstStyle>
            <a:lvl1pPr marL="0" indent="0">
              <a:lnSpc>
                <a:spcPct val="80000"/>
              </a:lnSpc>
              <a:spcBef>
                <a:spcPts val="0"/>
              </a:spcBef>
              <a:buNone/>
              <a:defRPr sz="4800" b="1" i="0">
                <a:solidFill>
                  <a:schemeClr val="bg1"/>
                </a:solidFill>
                <a:latin typeface="HelveticaNeueLT Pro 55 Roman" panose="020B0604020202020204" pitchFamily="34" charset="77"/>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Text Placeholder 13">
            <a:extLst>
              <a:ext uri="{FF2B5EF4-FFF2-40B4-BE49-F238E27FC236}">
                <a16:creationId xmlns:a16="http://schemas.microsoft.com/office/drawing/2014/main" id="{C73A4C9D-1533-934B-B743-441AD681A3AB}"/>
              </a:ext>
            </a:extLst>
          </p:cNvPr>
          <p:cNvSpPr>
            <a:spLocks noGrp="1"/>
          </p:cNvSpPr>
          <p:nvPr userDrawn="1">
            <p:ph type="body" sz="quarter" idx="11"/>
          </p:nvPr>
        </p:nvSpPr>
        <p:spPr>
          <a:xfrm>
            <a:off x="6232525" y="1409005"/>
            <a:ext cx="4995862" cy="4156362"/>
          </a:xfrm>
          <a:prstGeom prst="rect">
            <a:avLst/>
          </a:prstGeom>
        </p:spPr>
        <p:txBody>
          <a:bodyPr lIns="0" tIns="0" rIns="0" bIns="0" anchor="ctr"/>
          <a:lstStyle>
            <a:lvl1pPr marL="342900" indent="-342900">
              <a:lnSpc>
                <a:spcPct val="90000"/>
              </a:lnSpc>
              <a:spcBef>
                <a:spcPts val="0"/>
              </a:spcBef>
              <a:spcAft>
                <a:spcPts val="1800"/>
              </a:spcAft>
              <a:buClr>
                <a:schemeClr val="tx2"/>
              </a:buClr>
              <a:buFont typeface="Arial" panose="020B0604020202020204" pitchFamily="34" charset="0"/>
              <a:buChar char="•"/>
              <a:defRPr sz="2800" b="0" i="0">
                <a:solidFill>
                  <a:schemeClr val="accent1"/>
                </a:solidFill>
                <a:latin typeface="HelveticaNeueLT Pro 45 Lt" panose="020B0403020202020204" pitchFamily="34" charset="77"/>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53049554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ody Option 2 (1 column)">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831CF2B-B2BA-CF40-A121-55E1A2EDDEFE}"/>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A16A6F1C-D28A-0841-98EC-8B8491FCAC81}"/>
              </a:ext>
            </a:extLst>
          </p:cNvPr>
          <p:cNvSpPr>
            <a:spLocks noGrp="1"/>
          </p:cNvSpPr>
          <p:nvPr>
            <p:ph type="body" sz="quarter" idx="11"/>
          </p:nvPr>
        </p:nvSpPr>
        <p:spPr>
          <a:xfrm>
            <a:off x="947445" y="1941394"/>
            <a:ext cx="10286998" cy="3964106"/>
          </a:xfrm>
          <a:prstGeom prst="rect">
            <a:avLst/>
          </a:prstGeom>
        </p:spPr>
        <p:txBody>
          <a:bodyPr lIns="0" tIns="0" rIns="0" bIns="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3A8DD6E-FF52-E24C-8095-2F5E70473ECA}"/>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CD5D71A2-73F2-8DEE-4AB0-1AE3A1A2ED6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042324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dy Option 2 (2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ED4839B1-BE24-14D6-1F7C-E3BF29CAFD34}"/>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1BE46155-0B1B-345D-54C0-1A59A021B5D2}"/>
              </a:ext>
            </a:extLst>
          </p:cNvPr>
          <p:cNvSpPr>
            <a:spLocks noGrp="1"/>
          </p:cNvSpPr>
          <p:nvPr>
            <p:ph type="body" sz="quarter" idx="11"/>
          </p:nvPr>
        </p:nvSpPr>
        <p:spPr>
          <a:xfrm>
            <a:off x="947445" y="1941394"/>
            <a:ext cx="10286998" cy="3964106"/>
          </a:xfrm>
          <a:prstGeom prst="rect">
            <a:avLst/>
          </a:prstGeom>
        </p:spPr>
        <p:txBody>
          <a:bodyPr lIns="0" tIns="0" rIns="0" bIns="0" numCol="2"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30C30C82-1BF0-3D43-ABE0-9742C5824BB7}"/>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71099F39-7D90-D069-091B-03EC098A04D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570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dy Option 2 (3 column)">
    <p:spTree>
      <p:nvGrpSpPr>
        <p:cNvPr id="1" name=""/>
        <p:cNvGrpSpPr/>
        <p:nvPr/>
      </p:nvGrpSpPr>
      <p:grpSpPr>
        <a:xfrm>
          <a:off x="0" y="0"/>
          <a:ext cx="0" cy="0"/>
          <a:chOff x="0" y="0"/>
          <a:chExt cx="0" cy="0"/>
        </a:xfrm>
      </p:grpSpPr>
      <p:sp>
        <p:nvSpPr>
          <p:cNvPr id="3" name="Text Placeholder 13">
            <a:extLst>
              <a:ext uri="{FF2B5EF4-FFF2-40B4-BE49-F238E27FC236}">
                <a16:creationId xmlns:a16="http://schemas.microsoft.com/office/drawing/2014/main" id="{21CEC1BB-523A-B80B-26F8-C87934D3CC07}"/>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63F67333-7B01-6D3C-8E17-28B82557157E}"/>
              </a:ext>
            </a:extLst>
          </p:cNvPr>
          <p:cNvSpPr>
            <a:spLocks noGrp="1"/>
          </p:cNvSpPr>
          <p:nvPr>
            <p:ph type="body" sz="quarter" idx="11"/>
          </p:nvPr>
        </p:nvSpPr>
        <p:spPr>
          <a:xfrm>
            <a:off x="947445" y="1941394"/>
            <a:ext cx="10286998" cy="3964106"/>
          </a:xfrm>
          <a:prstGeom prst="rect">
            <a:avLst/>
          </a:prstGeom>
        </p:spPr>
        <p:txBody>
          <a:bodyPr lIns="0" tIns="0" rIns="0" bIns="0" numCol="3" spcCol="274320"/>
          <a:lstStyle>
            <a:lvl1pPr marL="0" indent="0">
              <a:lnSpc>
                <a:spcPct val="10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16875984-CF82-51FB-9026-850B27164B03}"/>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872390DD-8B42-A258-D880-4CEB8FAAB20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075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dy option 3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3"/>
            <a:ext cx="3240086" cy="3933827"/>
          </a:xfrm>
          <a:prstGeom prst="rect">
            <a:avLst/>
          </a:prstGeom>
          <a:solidFill>
            <a:schemeClr val="bg1"/>
          </a:solidFill>
          <a:effectLst>
            <a:outerShdw blurRad="38100" algn="ctr" rotWithShape="0">
              <a:prstClr val="black">
                <a:alpha val="40000"/>
              </a:prstClr>
            </a:outerShdw>
          </a:effectLst>
        </p:spPr>
        <p:txBody>
          <a:bodyPr lIns="91440" tIns="91440" rIns="91440" bIns="9144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D0518CC1-1BF3-9FCD-8D01-E2642901498A}"/>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1548AE52-A2C8-F999-BB51-2C1B21FB2405}"/>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51F7445-0113-5300-7984-3684AC9FD494}"/>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08122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dy option 4 (3 boxes)">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F3EEC77E-40EF-3944-B5D6-0A3B6E02681C}"/>
              </a:ext>
            </a:extLst>
          </p:cNvPr>
          <p:cNvSpPr>
            <a:spLocks noGrp="1"/>
          </p:cNvSpPr>
          <p:nvPr>
            <p:ph type="body" sz="quarter" idx="11"/>
          </p:nvPr>
        </p:nvSpPr>
        <p:spPr>
          <a:xfrm>
            <a:off x="94138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0C724B1C-4ED2-054A-859B-D6D310503BBB}"/>
              </a:ext>
            </a:extLst>
          </p:cNvPr>
          <p:cNvSpPr>
            <a:spLocks noGrp="1"/>
          </p:cNvSpPr>
          <p:nvPr>
            <p:ph type="body" sz="quarter" idx="12"/>
          </p:nvPr>
        </p:nvSpPr>
        <p:spPr>
          <a:xfrm>
            <a:off x="4468019"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984A9278-226A-6841-9B2C-8CE5ABC64357}"/>
              </a:ext>
            </a:extLst>
          </p:cNvPr>
          <p:cNvSpPr>
            <a:spLocks noGrp="1"/>
          </p:cNvSpPr>
          <p:nvPr>
            <p:ph type="body" sz="quarter" idx="13"/>
          </p:nvPr>
        </p:nvSpPr>
        <p:spPr>
          <a:xfrm>
            <a:off x="7994650" y="1971675"/>
            <a:ext cx="3240086" cy="3672046"/>
          </a:xfrm>
          <a:prstGeom prst="rect">
            <a:avLst/>
          </a:prstGeom>
          <a:solidFill>
            <a:schemeClr val="bg1"/>
          </a:solidFill>
          <a:effectLst>
            <a:outerShdw blurRad="38100" algn="ctr" rotWithShape="0">
              <a:prstClr val="black">
                <a:alpha val="40000"/>
              </a:prstClr>
            </a:outerShdw>
          </a:effectLst>
        </p:spPr>
        <p:txBody>
          <a:bodyPr lIns="182880" tIns="182880" rIns="182880" bIns="182880" numCol="1" spcCol="274320"/>
          <a:lstStyle>
            <a:lvl1pPr marL="0" indent="0">
              <a:lnSpc>
                <a:spcPct val="90000"/>
              </a:lnSpc>
              <a:spcBef>
                <a:spcPts val="0"/>
              </a:spcBef>
              <a:spcAft>
                <a:spcPts val="1200"/>
              </a:spcAft>
              <a:buNone/>
              <a:defRPr sz="20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Text Placeholder 13">
            <a:extLst>
              <a:ext uri="{FF2B5EF4-FFF2-40B4-BE49-F238E27FC236}">
                <a16:creationId xmlns:a16="http://schemas.microsoft.com/office/drawing/2014/main" id="{D35DD7B2-EEFB-6A48-A016-614C7ABA97D0}"/>
              </a:ext>
            </a:extLst>
          </p:cNvPr>
          <p:cNvSpPr>
            <a:spLocks noGrp="1"/>
          </p:cNvSpPr>
          <p:nvPr>
            <p:ph type="body" sz="quarter" idx="14" hasCustomPrompt="1"/>
          </p:nvPr>
        </p:nvSpPr>
        <p:spPr>
          <a:xfrm>
            <a:off x="946149" y="1710077"/>
            <a:ext cx="3235605"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1" name="Text Placeholder 13">
            <a:extLst>
              <a:ext uri="{FF2B5EF4-FFF2-40B4-BE49-F238E27FC236}">
                <a16:creationId xmlns:a16="http://schemas.microsoft.com/office/drawing/2014/main" id="{F4A85E80-8A56-304E-A99A-AE10072CBE70}"/>
              </a:ext>
            </a:extLst>
          </p:cNvPr>
          <p:cNvSpPr>
            <a:spLocks noGrp="1"/>
          </p:cNvSpPr>
          <p:nvPr>
            <p:ph type="body" sz="quarter" idx="15" hasCustomPrompt="1"/>
          </p:nvPr>
        </p:nvSpPr>
        <p:spPr>
          <a:xfrm>
            <a:off x="4475861"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12" name="Text Placeholder 13">
            <a:extLst>
              <a:ext uri="{FF2B5EF4-FFF2-40B4-BE49-F238E27FC236}">
                <a16:creationId xmlns:a16="http://schemas.microsoft.com/office/drawing/2014/main" id="{93E8E88D-AFF9-044D-BD66-14EA9ECA71B8}"/>
              </a:ext>
            </a:extLst>
          </p:cNvPr>
          <p:cNvSpPr>
            <a:spLocks noGrp="1"/>
          </p:cNvSpPr>
          <p:nvPr>
            <p:ph type="body" sz="quarter" idx="16" hasCustomPrompt="1"/>
          </p:nvPr>
        </p:nvSpPr>
        <p:spPr>
          <a:xfrm>
            <a:off x="7999178" y="1710077"/>
            <a:ext cx="3229210" cy="343989"/>
          </a:xfrm>
          <a:prstGeom prst="rect">
            <a:avLst/>
          </a:prstGeom>
        </p:spPr>
        <p:txBody>
          <a:bodyPr lIns="0" tIns="0" rIns="0" bIns="0" anchor="b" anchorCtr="0">
            <a:noAutofit/>
          </a:bodyPr>
          <a:lstStyle>
            <a:lvl1pPr marL="0" indent="0" algn="l">
              <a:lnSpc>
                <a:spcPct val="100000"/>
              </a:lnSpc>
              <a:spcBef>
                <a:spcPts val="0"/>
              </a:spcBef>
              <a:spcAft>
                <a:spcPts val="0"/>
              </a:spcAft>
              <a:buNone/>
              <a:defRPr sz="3600" b="1" i="0">
                <a:solidFill>
                  <a:schemeClr val="tx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
        <p:nvSpPr>
          <p:cNvPr id="3" name="Text Placeholder 13">
            <a:extLst>
              <a:ext uri="{FF2B5EF4-FFF2-40B4-BE49-F238E27FC236}">
                <a16:creationId xmlns:a16="http://schemas.microsoft.com/office/drawing/2014/main" id="{58DB4C89-751C-6CDB-D510-206761CB90C5}"/>
              </a:ext>
            </a:extLst>
          </p:cNvPr>
          <p:cNvSpPr>
            <a:spLocks noGrp="1"/>
          </p:cNvSpPr>
          <p:nvPr>
            <p:ph type="body" sz="quarter" idx="10"/>
          </p:nvPr>
        </p:nvSpPr>
        <p:spPr>
          <a:xfrm>
            <a:off x="941388" y="836437"/>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8B12FA09-B7CE-71DB-0E2B-806929534DD9}"/>
              </a:ext>
            </a:extLst>
          </p:cNvPr>
          <p:cNvCxnSpPr>
            <a:cxnSpLocks/>
          </p:cNvCxnSpPr>
          <p:nvPr userDrawn="1"/>
        </p:nvCxnSpPr>
        <p:spPr>
          <a:xfrm>
            <a:off x="803082" y="804903"/>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F18307F8-60D2-54A5-8063-E6546E81EA2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72258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 Insert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D63ECC-BCD9-D643-9DC5-CE02E1FDFF1D}"/>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Photo Insert Options</a:t>
            </a:r>
          </a:p>
        </p:txBody>
      </p:sp>
    </p:spTree>
    <p:extLst>
      <p:ext uri="{BB962C8B-B14F-4D97-AF65-F5344CB8AC3E}">
        <p14:creationId xmlns:p14="http://schemas.microsoft.com/office/powerpoint/2010/main" val="2116809338"/>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Pic Option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8159BD-C7A3-FB47-A0CA-F4D803FBD766}"/>
              </a:ext>
            </a:extLst>
          </p:cNvPr>
          <p:cNvSpPr/>
          <p:nvPr userDrawn="1"/>
        </p:nvSpPr>
        <p:spPr>
          <a:xfrm>
            <a:off x="6232525" y="800100"/>
            <a:ext cx="5959475"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3">
            <a:extLst>
              <a:ext uri="{FF2B5EF4-FFF2-40B4-BE49-F238E27FC236}">
                <a16:creationId xmlns:a16="http://schemas.microsoft.com/office/drawing/2014/main" id="{6F2675B3-57EB-F248-8E6E-A298C36E19C8}"/>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0" name="Picture Placeholder 11">
            <a:extLst>
              <a:ext uri="{FF2B5EF4-FFF2-40B4-BE49-F238E27FC236}">
                <a16:creationId xmlns:a16="http://schemas.microsoft.com/office/drawing/2014/main" id="{EA733CE0-BFB9-3B46-8A42-A81EE0FDFB34}"/>
              </a:ext>
            </a:extLst>
          </p:cNvPr>
          <p:cNvSpPr>
            <a:spLocks noGrp="1"/>
          </p:cNvSpPr>
          <p:nvPr>
            <p:ph type="pic" sz="quarter" idx="13"/>
          </p:nvPr>
        </p:nvSpPr>
        <p:spPr>
          <a:xfrm>
            <a:off x="6409038" y="977030"/>
            <a:ext cx="5782962"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cxnSp>
        <p:nvCxnSpPr>
          <p:cNvPr id="10" name="Straight Connector 9">
            <a:extLst>
              <a:ext uri="{FF2B5EF4-FFF2-40B4-BE49-F238E27FC236}">
                <a16:creationId xmlns:a16="http://schemas.microsoft.com/office/drawing/2014/main" id="{CE5D6614-13C9-5047-9E42-81861022F548}"/>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 Placeholder 13">
            <a:extLst>
              <a:ext uri="{FF2B5EF4-FFF2-40B4-BE49-F238E27FC236}">
                <a16:creationId xmlns:a16="http://schemas.microsoft.com/office/drawing/2014/main" id="{BDF32CAC-A324-C094-88A2-C1EB746E847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339566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Pic Option 3 (Ful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D8818AB-25F8-944D-834F-BF78AC254147}"/>
              </a:ext>
            </a:extLst>
          </p:cNvPr>
          <p:cNvSpPr/>
          <p:nvPr userDrawn="1"/>
        </p:nvSpPr>
        <p:spPr>
          <a:xfrm>
            <a:off x="800101" y="631825"/>
            <a:ext cx="11391900" cy="5105400"/>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1">
            <a:extLst>
              <a:ext uri="{FF2B5EF4-FFF2-40B4-BE49-F238E27FC236}">
                <a16:creationId xmlns:a16="http://schemas.microsoft.com/office/drawing/2014/main" id="{F28A8904-0321-D346-ACA3-92D1A9876340}"/>
              </a:ext>
            </a:extLst>
          </p:cNvPr>
          <p:cNvSpPr>
            <a:spLocks noGrp="1"/>
          </p:cNvSpPr>
          <p:nvPr>
            <p:ph type="pic" sz="quarter" idx="13"/>
          </p:nvPr>
        </p:nvSpPr>
        <p:spPr>
          <a:xfrm>
            <a:off x="946150" y="800100"/>
            <a:ext cx="11245850" cy="5105400"/>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05040530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3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759F8E7-26A9-FF4A-846E-FC3D9B196735}"/>
              </a:ext>
            </a:extLst>
          </p:cNvPr>
          <p:cNvSpPr>
            <a:spLocks noGrp="1"/>
          </p:cNvSpPr>
          <p:nvPr>
            <p:ph type="pic" sz="quarter" idx="12"/>
          </p:nvPr>
        </p:nvSpPr>
        <p:spPr>
          <a:xfrm>
            <a:off x="0" y="0"/>
            <a:ext cx="12187238" cy="6276975"/>
          </a:xfrm>
          <a:custGeom>
            <a:avLst/>
            <a:gdLst>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6276975 h 6276975"/>
              <a:gd name="connsiteX4" fmla="*/ 0 w 12187238"/>
              <a:gd name="connsiteY4" fmla="*/ 0 h 6276975"/>
              <a:gd name="connsiteX0" fmla="*/ 0 w 12187238"/>
              <a:gd name="connsiteY0" fmla="*/ 0 h 6276975"/>
              <a:gd name="connsiteX1" fmla="*/ 12187238 w 12187238"/>
              <a:gd name="connsiteY1" fmla="*/ 0 h 6276975"/>
              <a:gd name="connsiteX2" fmla="*/ 12187238 w 12187238"/>
              <a:gd name="connsiteY2" fmla="*/ 6276975 h 6276975"/>
              <a:gd name="connsiteX3" fmla="*/ 0 w 12187238"/>
              <a:gd name="connsiteY3" fmla="*/ 5813512 h 6276975"/>
              <a:gd name="connsiteX4" fmla="*/ 0 w 12187238"/>
              <a:gd name="connsiteY4" fmla="*/ 0 h 627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238" h="6276975">
                <a:moveTo>
                  <a:pt x="0" y="0"/>
                </a:moveTo>
                <a:lnTo>
                  <a:pt x="12187238" y="0"/>
                </a:lnTo>
                <a:lnTo>
                  <a:pt x="12187238" y="6276975"/>
                </a:lnTo>
                <a:lnTo>
                  <a:pt x="0" y="5813512"/>
                </a:lnTo>
                <a:lnTo>
                  <a:pt x="0" y="0"/>
                </a:lnTo>
                <a:close/>
              </a:path>
            </a:pathLst>
          </a:custGeom>
          <a:solidFill>
            <a:schemeClr val="bg1">
              <a:lumMod val="95000"/>
            </a:schemeClr>
          </a:solidFill>
        </p:spPr>
        <p:txBody>
          <a:bodyPr/>
          <a:lstStyle>
            <a:lvl1pPr marL="0" indent="0">
              <a:buNone/>
              <a:defRPr sz="2000"/>
            </a:lvl1pPr>
          </a:lstStyle>
          <a:p>
            <a:endParaRPr lang="en-US"/>
          </a:p>
        </p:txBody>
      </p:sp>
      <p:sp>
        <p:nvSpPr>
          <p:cNvPr id="2" name="Text Placeholder 13">
            <a:extLst>
              <a:ext uri="{FF2B5EF4-FFF2-40B4-BE49-F238E27FC236}">
                <a16:creationId xmlns:a16="http://schemas.microsoft.com/office/drawing/2014/main" id="{A131DC92-7998-2740-8C49-40F9BE7E61E4}"/>
              </a:ext>
            </a:extLst>
          </p:cNvPr>
          <p:cNvSpPr>
            <a:spLocks noGrp="1"/>
          </p:cNvSpPr>
          <p:nvPr>
            <p:ph type="body" sz="quarter" idx="10"/>
          </p:nvPr>
        </p:nvSpPr>
        <p:spPr>
          <a:xfrm>
            <a:off x="941398" y="1288111"/>
            <a:ext cx="10286981" cy="1542772"/>
          </a:xfrm>
          <a:prstGeom prst="rect">
            <a:avLst/>
          </a:prstGeom>
        </p:spPr>
        <p:txBody>
          <a:bodyPr lIns="0" tIns="91440" rIns="0" bIns="0" anchor="t"/>
          <a:lstStyle>
            <a:lvl1pPr marL="0" indent="0" algn="l">
              <a:lnSpc>
                <a:spcPct val="75000"/>
              </a:lnSpc>
              <a:spcBef>
                <a:spcPts val="0"/>
              </a:spcBef>
              <a:buNone/>
              <a:defRPr sz="7200" b="1" i="0">
                <a:solidFill>
                  <a:schemeClr val="tx1"/>
                </a:solidFill>
                <a:latin typeface="Arial Black" panose="020B0604020202020204" pitchFamily="34" charset="0"/>
                <a:ea typeface="Helvetica Neue" panose="02000503000000020004" pitchFamily="2" charset="0"/>
                <a:cs typeface="Arial Black"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C6F72C-7AF9-334F-8664-E560F16EE39C}"/>
              </a:ext>
            </a:extLst>
          </p:cNvPr>
          <p:cNvCxnSpPr>
            <a:cxnSpLocks/>
          </p:cNvCxnSpPr>
          <p:nvPr userDrawn="1"/>
        </p:nvCxnSpPr>
        <p:spPr>
          <a:xfrm>
            <a:off x="803082" y="1281579"/>
            <a:ext cx="0" cy="7035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090BD014-0D3D-58D6-83B4-99E9F631EA31}"/>
              </a:ext>
            </a:extLst>
          </p:cNvPr>
          <p:cNvSpPr>
            <a:spLocks noGrp="1"/>
          </p:cNvSpPr>
          <p:nvPr>
            <p:ph type="body" sz="quarter" idx="11"/>
          </p:nvPr>
        </p:nvSpPr>
        <p:spPr>
          <a:xfrm>
            <a:off x="941398" y="4285034"/>
            <a:ext cx="5002202" cy="887412"/>
          </a:xfrm>
          <a:prstGeom prst="rect">
            <a:avLst/>
          </a:prstGeom>
        </p:spPr>
        <p:txBody>
          <a:bodyPr lIns="0" tIns="0" rIns="0" bIns="0" anchor="ctr"/>
          <a:lstStyle>
            <a:lvl1pPr marL="0" indent="0" algn="l">
              <a:lnSpc>
                <a:spcPct val="100000"/>
              </a:lnSpc>
              <a:spcBef>
                <a:spcPts val="0"/>
              </a:spcBef>
              <a:spcAft>
                <a:spcPts val="600"/>
              </a:spcAft>
              <a:buNone/>
              <a:defRPr sz="2400" b="0" i="0">
                <a:solidFill>
                  <a:schemeClr val="tx1"/>
                </a:solidFill>
                <a:latin typeface="+mn-lt"/>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06977962"/>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Pic Option 1">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D3C12EE-8326-A347-BFA3-9A18E0E72E93}"/>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1">
            <a:extLst>
              <a:ext uri="{FF2B5EF4-FFF2-40B4-BE49-F238E27FC236}">
                <a16:creationId xmlns:a16="http://schemas.microsoft.com/office/drawing/2014/main" id="{C641FF4A-8977-C245-8FCB-19D06BD0CD22}"/>
              </a:ext>
            </a:extLst>
          </p:cNvPr>
          <p:cNvSpPr>
            <a:spLocks noGrp="1"/>
          </p:cNvSpPr>
          <p:nvPr>
            <p:ph type="pic" sz="quarter" idx="14"/>
          </p:nvPr>
        </p:nvSpPr>
        <p:spPr>
          <a:xfrm>
            <a:off x="6576164" y="2957388"/>
            <a:ext cx="4652221"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2" name="Picture Placeholder 11">
            <a:extLst>
              <a:ext uri="{FF2B5EF4-FFF2-40B4-BE49-F238E27FC236}">
                <a16:creationId xmlns:a16="http://schemas.microsoft.com/office/drawing/2014/main" id="{F8343663-7A1E-9C4B-A895-759E199A81F9}"/>
              </a:ext>
            </a:extLst>
          </p:cNvPr>
          <p:cNvSpPr>
            <a:spLocks noGrp="1"/>
          </p:cNvSpPr>
          <p:nvPr>
            <p:ph type="pic" sz="quarter" idx="13"/>
          </p:nvPr>
        </p:nvSpPr>
        <p:spPr>
          <a:xfrm>
            <a:off x="6409038" y="631824"/>
            <a:ext cx="4652219" cy="2505946"/>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D608B98F-5CE2-E5AC-5BCA-89AA6EB19E50}"/>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13">
            <a:extLst>
              <a:ext uri="{FF2B5EF4-FFF2-40B4-BE49-F238E27FC236}">
                <a16:creationId xmlns:a16="http://schemas.microsoft.com/office/drawing/2014/main" id="{4660659B-CC0D-2338-5991-0E0E15C4A7F1}"/>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 name="Straight Connector 3">
            <a:extLst>
              <a:ext uri="{FF2B5EF4-FFF2-40B4-BE49-F238E27FC236}">
                <a16:creationId xmlns:a16="http://schemas.microsoft.com/office/drawing/2014/main" id="{4AE6C8A9-8DD9-1F12-7EAC-ADC413375757}"/>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7419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Pic Option 1">
    <p:spTree>
      <p:nvGrpSpPr>
        <p:cNvPr id="1" name=""/>
        <p:cNvGrpSpPr/>
        <p:nvPr/>
      </p:nvGrpSpPr>
      <p:grpSpPr>
        <a:xfrm>
          <a:off x="0" y="0"/>
          <a:ext cx="0" cy="0"/>
          <a:chOff x="0" y="0"/>
          <a:chExt cx="0" cy="0"/>
        </a:xfrm>
      </p:grpSpPr>
      <p:sp>
        <p:nvSpPr>
          <p:cNvPr id="20" name="Picture Placeholder 11">
            <a:extLst>
              <a:ext uri="{FF2B5EF4-FFF2-40B4-BE49-F238E27FC236}">
                <a16:creationId xmlns:a16="http://schemas.microsoft.com/office/drawing/2014/main" id="{9282D2E8-5EA0-6F48-89DA-3273315C1489}"/>
              </a:ext>
            </a:extLst>
          </p:cNvPr>
          <p:cNvSpPr>
            <a:spLocks noGrp="1"/>
          </p:cNvSpPr>
          <p:nvPr>
            <p:ph type="pic" sz="quarter" idx="15"/>
          </p:nvPr>
        </p:nvSpPr>
        <p:spPr>
          <a:xfrm>
            <a:off x="8624170" y="369518"/>
            <a:ext cx="2604218" cy="2736937"/>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7" name="Rectangle 16">
            <a:extLst>
              <a:ext uri="{FF2B5EF4-FFF2-40B4-BE49-F238E27FC236}">
                <a16:creationId xmlns:a16="http://schemas.microsoft.com/office/drawing/2014/main" id="{D456DCE6-9389-1844-AB54-968AF98881E2}"/>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1">
            <a:extLst>
              <a:ext uri="{FF2B5EF4-FFF2-40B4-BE49-F238E27FC236}">
                <a16:creationId xmlns:a16="http://schemas.microsoft.com/office/drawing/2014/main" id="{7F1425CD-FF7E-B144-882E-2F7C5B9A3FC1}"/>
              </a:ext>
            </a:extLst>
          </p:cNvPr>
          <p:cNvSpPr>
            <a:spLocks noGrp="1"/>
          </p:cNvSpPr>
          <p:nvPr>
            <p:ph type="pic" sz="quarter" idx="13"/>
          </p:nvPr>
        </p:nvSpPr>
        <p:spPr>
          <a:xfrm>
            <a:off x="6409039" y="631824"/>
            <a:ext cx="2409284" cy="215698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9" name="Picture Placeholder 11">
            <a:extLst>
              <a:ext uri="{FF2B5EF4-FFF2-40B4-BE49-F238E27FC236}">
                <a16:creationId xmlns:a16="http://schemas.microsoft.com/office/drawing/2014/main" id="{CD22E7B0-FD78-9C40-9615-C801F82A9574}"/>
              </a:ext>
            </a:extLst>
          </p:cNvPr>
          <p:cNvSpPr>
            <a:spLocks noGrp="1"/>
          </p:cNvSpPr>
          <p:nvPr>
            <p:ph type="pic" sz="quarter" idx="14"/>
          </p:nvPr>
        </p:nvSpPr>
        <p:spPr>
          <a:xfrm>
            <a:off x="6409039" y="2957388"/>
            <a:ext cx="4638917" cy="2948112"/>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33EF0A91-CCC0-D00D-A66C-D765B55F6C0C}"/>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0AE92167-F678-02B7-FFC3-80CD13E4F629}"/>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13">
            <a:extLst>
              <a:ext uri="{FF2B5EF4-FFF2-40B4-BE49-F238E27FC236}">
                <a16:creationId xmlns:a16="http://schemas.microsoft.com/office/drawing/2014/main" id="{2CDC450F-D84B-EAC3-997D-B6D0BB296C7F}"/>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736848568"/>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Pic Option 3 (Ful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C31866-EA45-BF4B-BA21-5A1F720D947E}"/>
              </a:ext>
            </a:extLst>
          </p:cNvPr>
          <p:cNvSpPr/>
          <p:nvPr userDrawn="1"/>
        </p:nvSpPr>
        <p:spPr>
          <a:xfrm>
            <a:off x="800101" y="816577"/>
            <a:ext cx="10575924" cy="4521542"/>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EB684B1A-058F-9845-B19F-C05B350DA114}"/>
              </a:ext>
            </a:extLst>
          </p:cNvPr>
          <p:cNvSpPr>
            <a:spLocks noGrp="1"/>
          </p:cNvSpPr>
          <p:nvPr>
            <p:ph type="pic" sz="quarter" idx="15"/>
          </p:nvPr>
        </p:nvSpPr>
        <p:spPr>
          <a:xfrm>
            <a:off x="609600" y="630364"/>
            <a:ext cx="3571875" cy="4536622"/>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0" name="Picture Placeholder 11">
            <a:extLst>
              <a:ext uri="{FF2B5EF4-FFF2-40B4-BE49-F238E27FC236}">
                <a16:creationId xmlns:a16="http://schemas.microsoft.com/office/drawing/2014/main" id="{403E75A8-BEB2-2B4E-BAC9-C99A6BA15D9B}"/>
              </a:ext>
            </a:extLst>
          </p:cNvPr>
          <p:cNvSpPr>
            <a:spLocks noGrp="1"/>
          </p:cNvSpPr>
          <p:nvPr>
            <p:ph type="pic" sz="quarter" idx="17"/>
          </p:nvPr>
        </p:nvSpPr>
        <p:spPr>
          <a:xfrm>
            <a:off x="7992041" y="630364"/>
            <a:ext cx="3571875" cy="4536622"/>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Picture Placeholder 11">
            <a:extLst>
              <a:ext uri="{FF2B5EF4-FFF2-40B4-BE49-F238E27FC236}">
                <a16:creationId xmlns:a16="http://schemas.microsoft.com/office/drawing/2014/main" id="{D5678881-D34D-3B40-9FB4-E778F4689C77}"/>
              </a:ext>
            </a:extLst>
          </p:cNvPr>
          <p:cNvSpPr>
            <a:spLocks noGrp="1"/>
          </p:cNvSpPr>
          <p:nvPr>
            <p:ph type="pic" sz="quarter" idx="16"/>
          </p:nvPr>
        </p:nvSpPr>
        <p:spPr>
          <a:xfrm>
            <a:off x="3989541" y="1008344"/>
            <a:ext cx="4208744" cy="4515987"/>
          </a:xfrm>
          <a:prstGeom prst="rect">
            <a:avLst/>
          </a:prstGeom>
          <a:solidFill>
            <a:schemeClr val="bg1">
              <a:lumMod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171860652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Pic Option 1">
    <p:spTree>
      <p:nvGrpSpPr>
        <p:cNvPr id="1" name=""/>
        <p:cNvGrpSpPr/>
        <p:nvPr/>
      </p:nvGrpSpPr>
      <p:grpSpPr>
        <a:xfrm>
          <a:off x="0" y="0"/>
          <a:ext cx="0" cy="0"/>
          <a:chOff x="0" y="0"/>
          <a:chExt cx="0" cy="0"/>
        </a:xfrm>
      </p:grpSpPr>
      <p:sp>
        <p:nvSpPr>
          <p:cNvPr id="17" name="Picture Placeholder 11">
            <a:extLst>
              <a:ext uri="{FF2B5EF4-FFF2-40B4-BE49-F238E27FC236}">
                <a16:creationId xmlns:a16="http://schemas.microsoft.com/office/drawing/2014/main" id="{D158AD37-A7FD-2A40-9DF4-7E0BA1193226}"/>
              </a:ext>
            </a:extLst>
          </p:cNvPr>
          <p:cNvSpPr>
            <a:spLocks noGrp="1"/>
          </p:cNvSpPr>
          <p:nvPr>
            <p:ph type="pic" sz="quarter" idx="15"/>
          </p:nvPr>
        </p:nvSpPr>
        <p:spPr>
          <a:xfrm>
            <a:off x="8989400" y="0"/>
            <a:ext cx="2238988"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6" name="Picture Placeholder 11">
            <a:extLst>
              <a:ext uri="{FF2B5EF4-FFF2-40B4-BE49-F238E27FC236}">
                <a16:creationId xmlns:a16="http://schemas.microsoft.com/office/drawing/2014/main" id="{E3D64006-1C6F-FF41-8272-DE339AF51F94}"/>
              </a:ext>
            </a:extLst>
          </p:cNvPr>
          <p:cNvSpPr>
            <a:spLocks noGrp="1"/>
          </p:cNvSpPr>
          <p:nvPr>
            <p:ph type="pic" sz="quarter" idx="14"/>
          </p:nvPr>
        </p:nvSpPr>
        <p:spPr>
          <a:xfrm>
            <a:off x="6588689" y="2561573"/>
            <a:ext cx="2599151"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4" name="Rectangle 13">
            <a:extLst>
              <a:ext uri="{FF2B5EF4-FFF2-40B4-BE49-F238E27FC236}">
                <a16:creationId xmlns:a16="http://schemas.microsoft.com/office/drawing/2014/main" id="{120183C2-AC0A-0246-BAFB-C3C6CE20E11D}"/>
              </a:ext>
            </a:extLst>
          </p:cNvPr>
          <p:cNvSpPr/>
          <p:nvPr userDrawn="1"/>
        </p:nvSpPr>
        <p:spPr>
          <a:xfrm>
            <a:off x="6232525" y="800100"/>
            <a:ext cx="5143501"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11">
            <a:extLst>
              <a:ext uri="{FF2B5EF4-FFF2-40B4-BE49-F238E27FC236}">
                <a16:creationId xmlns:a16="http://schemas.microsoft.com/office/drawing/2014/main" id="{F5150625-7274-F941-83E9-EBEC5C18FE8A}"/>
              </a:ext>
            </a:extLst>
          </p:cNvPr>
          <p:cNvSpPr>
            <a:spLocks noGrp="1"/>
          </p:cNvSpPr>
          <p:nvPr>
            <p:ph type="pic" sz="quarter" idx="13"/>
          </p:nvPr>
        </p:nvSpPr>
        <p:spPr>
          <a:xfrm>
            <a:off x="6409039" y="631824"/>
            <a:ext cx="2409284" cy="2111375"/>
          </a:xfrm>
          <a:prstGeom prst="rect">
            <a:avLst/>
          </a:prstGeom>
          <a:solidFill>
            <a:schemeClr val="bg1">
              <a:lumMod val="9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18" name="Picture Placeholder 11">
            <a:extLst>
              <a:ext uri="{FF2B5EF4-FFF2-40B4-BE49-F238E27FC236}">
                <a16:creationId xmlns:a16="http://schemas.microsoft.com/office/drawing/2014/main" id="{0E47DDD3-D81A-F44D-A3C1-23EDF879B37F}"/>
              </a:ext>
            </a:extLst>
          </p:cNvPr>
          <p:cNvSpPr>
            <a:spLocks noGrp="1"/>
          </p:cNvSpPr>
          <p:nvPr>
            <p:ph type="pic" sz="quarter" idx="16"/>
          </p:nvPr>
        </p:nvSpPr>
        <p:spPr>
          <a:xfrm>
            <a:off x="8989400" y="2957388"/>
            <a:ext cx="3202600" cy="2616693"/>
          </a:xfrm>
          <a:prstGeom prst="rect">
            <a:avLst/>
          </a:prstGeom>
          <a:solidFill>
            <a:schemeClr val="bg1">
              <a:lumMod val="95000"/>
              <a:alpha val="85000"/>
            </a:schemeClr>
          </a:solidFill>
          <a:effectLst>
            <a:outerShdw blurRad="76200" algn="ctr" rotWithShape="0">
              <a:prstClr val="black">
                <a:alpha val="40000"/>
              </a:prstClr>
            </a:outerShdw>
          </a:effectLst>
        </p:spPr>
        <p:txBody>
          <a:bodyPr anchor="ctr"/>
          <a:lstStyle>
            <a:lvl1pPr marL="0" indent="0" algn="ctr">
              <a:buNone/>
              <a:defRPr sz="2000"/>
            </a:lvl1pPr>
          </a:lstStyle>
          <a:p>
            <a:endParaRPr lang="en-US"/>
          </a:p>
        </p:txBody>
      </p:sp>
      <p:sp>
        <p:nvSpPr>
          <p:cNvPr id="2" name="Text Placeholder 13">
            <a:extLst>
              <a:ext uri="{FF2B5EF4-FFF2-40B4-BE49-F238E27FC236}">
                <a16:creationId xmlns:a16="http://schemas.microsoft.com/office/drawing/2014/main" id="{77A69B94-6A23-A5EC-AC4F-B536FF3ACEA4}"/>
              </a:ext>
            </a:extLst>
          </p:cNvPr>
          <p:cNvSpPr>
            <a:spLocks noGrp="1"/>
          </p:cNvSpPr>
          <p:nvPr>
            <p:ph type="body" sz="quarter" idx="11"/>
          </p:nvPr>
        </p:nvSpPr>
        <p:spPr>
          <a:xfrm>
            <a:off x="941389" y="831851"/>
            <a:ext cx="5002212"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3CA02985-EF98-8A61-A666-904A262D340C}"/>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13">
            <a:extLst>
              <a:ext uri="{FF2B5EF4-FFF2-40B4-BE49-F238E27FC236}">
                <a16:creationId xmlns:a16="http://schemas.microsoft.com/office/drawing/2014/main" id="{F82A5103-20D8-A7E0-8E69-A186D3329B05}"/>
              </a:ext>
            </a:extLst>
          </p:cNvPr>
          <p:cNvSpPr>
            <a:spLocks noGrp="1"/>
          </p:cNvSpPr>
          <p:nvPr>
            <p:ph type="body" sz="quarter" idx="12"/>
          </p:nvPr>
        </p:nvSpPr>
        <p:spPr>
          <a:xfrm>
            <a:off x="941389" y="1971674"/>
            <a:ext cx="5002211" cy="3765247"/>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005772953"/>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Pic Option 2">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4628367" y="2561573"/>
            <a:ext cx="4559473"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4470405" y="800100"/>
            <a:ext cx="6905622"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797473" y="156575"/>
            <a:ext cx="4020850"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DC06BDC0-1BB7-7465-1E5B-AFC544457F86}"/>
              </a:ext>
            </a:extLst>
          </p:cNvPr>
          <p:cNvSpPr>
            <a:spLocks noGrp="1"/>
          </p:cNvSpPr>
          <p:nvPr>
            <p:ph type="body" sz="quarter" idx="11"/>
          </p:nvPr>
        </p:nvSpPr>
        <p:spPr>
          <a:xfrm>
            <a:off x="941389" y="831851"/>
            <a:ext cx="3240083" cy="387349"/>
          </a:xfrm>
          <a:prstGeom prst="rect">
            <a:avLst/>
          </a:prstGeom>
        </p:spPr>
        <p:txBody>
          <a:bodyPr lIns="0" tIns="0" rIns="0" bIns="0" anchor="t"/>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3" name="Straight Connector 12">
            <a:extLst>
              <a:ext uri="{FF2B5EF4-FFF2-40B4-BE49-F238E27FC236}">
                <a16:creationId xmlns:a16="http://schemas.microsoft.com/office/drawing/2014/main" id="{C8B416E2-1F9A-DBF0-4E35-9BFCD77EDDF1}"/>
              </a:ext>
            </a:extLst>
          </p:cNvPr>
          <p:cNvCxnSpPr>
            <a:cxnSpLocks/>
          </p:cNvCxnSpPr>
          <p:nvPr userDrawn="1"/>
        </p:nvCxnSpPr>
        <p:spPr>
          <a:xfrm>
            <a:off x="803082" y="805727"/>
            <a:ext cx="0" cy="33727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13">
            <a:extLst>
              <a:ext uri="{FF2B5EF4-FFF2-40B4-BE49-F238E27FC236}">
                <a16:creationId xmlns:a16="http://schemas.microsoft.com/office/drawing/2014/main" id="{9DAA1017-823B-A889-017E-3CB5576D8F04}"/>
              </a:ext>
            </a:extLst>
          </p:cNvPr>
          <p:cNvSpPr>
            <a:spLocks noGrp="1"/>
          </p:cNvSpPr>
          <p:nvPr>
            <p:ph type="body" sz="quarter" idx="12"/>
          </p:nvPr>
        </p:nvSpPr>
        <p:spPr>
          <a:xfrm>
            <a:off x="941389" y="1971674"/>
            <a:ext cx="3240083" cy="3765247"/>
          </a:xfrm>
          <a:prstGeom prst="rect">
            <a:avLst/>
          </a:prstGeom>
        </p:spPr>
        <p:txBody>
          <a:bodyPr lIns="0" tIns="0" rIns="0" bIns="0" anchor="ctr"/>
          <a:lstStyle>
            <a:lvl1pPr marL="0" indent="0">
              <a:lnSpc>
                <a:spcPct val="90000"/>
              </a:lnSpc>
              <a:spcBef>
                <a:spcPts val="0"/>
              </a:spcBef>
              <a:spcAft>
                <a:spcPts val="1800"/>
              </a:spcAft>
              <a:buNone/>
              <a:defRPr sz="20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83961286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Pic Option 3">
    <p:spTree>
      <p:nvGrpSpPr>
        <p:cNvPr id="1" name=""/>
        <p:cNvGrpSpPr/>
        <p:nvPr/>
      </p:nvGrpSpPr>
      <p:grpSpPr>
        <a:xfrm>
          <a:off x="0" y="0"/>
          <a:ext cx="0" cy="0"/>
          <a:chOff x="0" y="0"/>
          <a:chExt cx="0" cy="0"/>
        </a:xfrm>
      </p:grpSpPr>
      <p:sp>
        <p:nvSpPr>
          <p:cNvPr id="2" name="Picture Placeholder 11">
            <a:extLst>
              <a:ext uri="{FF2B5EF4-FFF2-40B4-BE49-F238E27FC236}">
                <a16:creationId xmlns:a16="http://schemas.microsoft.com/office/drawing/2014/main" id="{B71FA8A6-6E75-6F41-AD6F-5A43848BAB9D}"/>
              </a:ext>
            </a:extLst>
          </p:cNvPr>
          <p:cNvSpPr>
            <a:spLocks noGrp="1"/>
          </p:cNvSpPr>
          <p:nvPr>
            <p:ph type="pic" sz="quarter" idx="15"/>
          </p:nvPr>
        </p:nvSpPr>
        <p:spPr>
          <a:xfrm>
            <a:off x="8989399" y="0"/>
            <a:ext cx="2713695" cy="2743199"/>
          </a:xfrm>
          <a:prstGeom prst="rect">
            <a:avLst/>
          </a:prstGeom>
          <a:solidFill>
            <a:schemeClr val="bg1">
              <a:lumMod val="7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3" name="Picture Placeholder 11">
            <a:extLst>
              <a:ext uri="{FF2B5EF4-FFF2-40B4-BE49-F238E27FC236}">
                <a16:creationId xmlns:a16="http://schemas.microsoft.com/office/drawing/2014/main" id="{CBD92D9B-D17B-6048-9F50-936B5C9C2004}"/>
              </a:ext>
            </a:extLst>
          </p:cNvPr>
          <p:cNvSpPr>
            <a:spLocks noGrp="1"/>
          </p:cNvSpPr>
          <p:nvPr>
            <p:ph type="pic" sz="quarter" idx="14"/>
          </p:nvPr>
        </p:nvSpPr>
        <p:spPr>
          <a:xfrm>
            <a:off x="3910915" y="2561573"/>
            <a:ext cx="5276926" cy="3343927"/>
          </a:xfrm>
          <a:prstGeom prst="rect">
            <a:avLst/>
          </a:prstGeom>
          <a:solidFill>
            <a:schemeClr val="bg1">
              <a:lumMod val="8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9" name="Rectangle 8">
            <a:extLst>
              <a:ext uri="{FF2B5EF4-FFF2-40B4-BE49-F238E27FC236}">
                <a16:creationId xmlns:a16="http://schemas.microsoft.com/office/drawing/2014/main" id="{7156B0DF-B6C5-884A-9AA8-4F845872ADF3}"/>
              </a:ext>
            </a:extLst>
          </p:cNvPr>
          <p:cNvSpPr/>
          <p:nvPr userDrawn="1"/>
        </p:nvSpPr>
        <p:spPr>
          <a:xfrm>
            <a:off x="3758142" y="800100"/>
            <a:ext cx="7617885" cy="4936821"/>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1">
            <a:extLst>
              <a:ext uri="{FF2B5EF4-FFF2-40B4-BE49-F238E27FC236}">
                <a16:creationId xmlns:a16="http://schemas.microsoft.com/office/drawing/2014/main" id="{A94695A5-A692-D045-9B26-EDBC10BFF776}"/>
              </a:ext>
            </a:extLst>
          </p:cNvPr>
          <p:cNvSpPr>
            <a:spLocks noGrp="1"/>
          </p:cNvSpPr>
          <p:nvPr>
            <p:ph type="pic" sz="quarter" idx="13"/>
          </p:nvPr>
        </p:nvSpPr>
        <p:spPr>
          <a:xfrm>
            <a:off x="4059195" y="156575"/>
            <a:ext cx="4759128" cy="2743199"/>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11" name="Picture Placeholder 11">
            <a:extLst>
              <a:ext uri="{FF2B5EF4-FFF2-40B4-BE49-F238E27FC236}">
                <a16:creationId xmlns:a16="http://schemas.microsoft.com/office/drawing/2014/main" id="{6ADB9448-96E7-AF4B-B1C9-61393DE2662F}"/>
              </a:ext>
            </a:extLst>
          </p:cNvPr>
          <p:cNvSpPr>
            <a:spLocks noGrp="1"/>
          </p:cNvSpPr>
          <p:nvPr>
            <p:ph type="pic" sz="quarter" idx="16"/>
          </p:nvPr>
        </p:nvSpPr>
        <p:spPr>
          <a:xfrm>
            <a:off x="8989400" y="2957388"/>
            <a:ext cx="2544589" cy="2616693"/>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
        <p:nvSpPr>
          <p:cNvPr id="4" name="Text Placeholder 13">
            <a:extLst>
              <a:ext uri="{FF2B5EF4-FFF2-40B4-BE49-F238E27FC236}">
                <a16:creationId xmlns:a16="http://schemas.microsoft.com/office/drawing/2014/main" id="{261C3B2B-64DE-94DF-4F4C-66AD9B87080F}"/>
              </a:ext>
            </a:extLst>
          </p:cNvPr>
          <p:cNvSpPr>
            <a:spLocks noGrp="1"/>
          </p:cNvSpPr>
          <p:nvPr>
            <p:ph type="body" sz="quarter" idx="11"/>
          </p:nvPr>
        </p:nvSpPr>
        <p:spPr>
          <a:xfrm>
            <a:off x="941389" y="3034843"/>
            <a:ext cx="2811556" cy="915987"/>
          </a:xfrm>
          <a:prstGeom prst="rect">
            <a:avLst/>
          </a:prstGeom>
        </p:spPr>
        <p:txBody>
          <a:bodyPr lIns="0" tIns="0" rIns="0" bIns="0" anchor="ctr"/>
          <a:lstStyle>
            <a:lvl1pPr marL="0" indent="0">
              <a:lnSpc>
                <a:spcPct val="80000"/>
              </a:lnSpc>
              <a:spcBef>
                <a:spcPts val="0"/>
              </a:spcBef>
              <a:buNone/>
              <a:defRPr sz="36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03E72DD5-DDF4-DA0F-BB9D-D593F9B71295}"/>
              </a:ext>
            </a:extLst>
          </p:cNvPr>
          <p:cNvCxnSpPr>
            <a:cxnSpLocks/>
          </p:cNvCxnSpPr>
          <p:nvPr userDrawn="1"/>
        </p:nvCxnSpPr>
        <p:spPr>
          <a:xfrm>
            <a:off x="803082" y="3220335"/>
            <a:ext cx="0" cy="358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898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Mockup Option 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351397A-D740-D841-A325-30C330613476}"/>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bg1">
              <a:lumMod val="95000"/>
            </a:schemeClr>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3">
            <a:extLst>
              <a:ext uri="{FF2B5EF4-FFF2-40B4-BE49-F238E27FC236}">
                <a16:creationId xmlns:a16="http://schemas.microsoft.com/office/drawing/2014/main" id="{4D73EA3B-C779-EB4A-93EF-BF79AA2F1BB4}"/>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307B3702-35B0-C649-9463-78812CA27E4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C58986B1-2C35-824A-9FD1-B75A36CAF890}"/>
              </a:ext>
            </a:extLst>
          </p:cNvPr>
          <p:cNvCxnSpPr>
            <a:cxnSpLocks/>
          </p:cNvCxnSpPr>
          <p:nvPr userDrawn="1"/>
        </p:nvCxnSpPr>
        <p:spPr>
          <a:xfrm>
            <a:off x="803082" y="1129937"/>
            <a:ext cx="0" cy="2952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3573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Mockup Option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59250C87-BE05-5147-AC79-C44461A38B48}"/>
              </a:ext>
            </a:extLst>
          </p:cNvPr>
          <p:cNvSpPr/>
          <p:nvPr userDrawn="1"/>
        </p:nvSpPr>
        <p:spPr>
          <a:xfrm>
            <a:off x="-8238" y="560173"/>
            <a:ext cx="12216714" cy="6310184"/>
          </a:xfrm>
          <a:custGeom>
            <a:avLst/>
            <a:gdLst>
              <a:gd name="connsiteX0" fmla="*/ 8238 w 12216714"/>
              <a:gd name="connsiteY0" fmla="*/ 0 h 6310184"/>
              <a:gd name="connsiteX1" fmla="*/ 12216714 w 12216714"/>
              <a:gd name="connsiteY1" fmla="*/ 494270 h 6310184"/>
              <a:gd name="connsiteX2" fmla="*/ 12216714 w 12216714"/>
              <a:gd name="connsiteY2" fmla="*/ 6310184 h 6310184"/>
              <a:gd name="connsiteX3" fmla="*/ 0 w 12216714"/>
              <a:gd name="connsiteY3" fmla="*/ 6310184 h 6310184"/>
              <a:gd name="connsiteX4" fmla="*/ 8238 w 12216714"/>
              <a:gd name="connsiteY4" fmla="*/ 0 h 63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6714" h="6310184">
                <a:moveTo>
                  <a:pt x="8238" y="0"/>
                </a:moveTo>
                <a:lnTo>
                  <a:pt x="12216714" y="494270"/>
                </a:lnTo>
                <a:lnTo>
                  <a:pt x="12216714" y="6310184"/>
                </a:lnTo>
                <a:lnTo>
                  <a:pt x="0" y="6310184"/>
                </a:lnTo>
                <a:lnTo>
                  <a:pt x="8238" y="0"/>
                </a:lnTo>
                <a:close/>
              </a:path>
            </a:pathLst>
          </a:custGeom>
          <a:solidFill>
            <a:schemeClr val="tx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3">
            <a:extLst>
              <a:ext uri="{FF2B5EF4-FFF2-40B4-BE49-F238E27FC236}">
                <a16:creationId xmlns:a16="http://schemas.microsoft.com/office/drawing/2014/main" id="{A8457715-DA8E-084F-94DB-EAFD22D4628C}"/>
              </a:ext>
            </a:extLst>
          </p:cNvPr>
          <p:cNvSpPr>
            <a:spLocks noGrp="1"/>
          </p:cNvSpPr>
          <p:nvPr>
            <p:ph type="body" sz="quarter" idx="10"/>
          </p:nvPr>
        </p:nvSpPr>
        <p:spPr>
          <a:xfrm>
            <a:off x="941388" y="1150921"/>
            <a:ext cx="3240087" cy="1171574"/>
          </a:xfrm>
          <a:prstGeom prst="rect">
            <a:avLst/>
          </a:prstGeom>
        </p:spPr>
        <p:txBody>
          <a:bodyPr lIns="0" tIns="0" rIns="0" bIns="0" anchor="t"/>
          <a:lstStyle>
            <a:lvl1pPr marL="0" indent="0">
              <a:lnSpc>
                <a:spcPct val="80000"/>
              </a:lnSpc>
              <a:spcBef>
                <a:spcPts val="0"/>
              </a:spcBef>
              <a:buNone/>
              <a:defRPr sz="3200" b="1" i="0">
                <a:solidFill>
                  <a:schemeClr val="bg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3BA8AF9-A107-0941-865D-1E6EA52947F3}"/>
              </a:ext>
            </a:extLst>
          </p:cNvPr>
          <p:cNvSpPr>
            <a:spLocks noGrp="1"/>
          </p:cNvSpPr>
          <p:nvPr>
            <p:ph type="body" sz="quarter" idx="11"/>
          </p:nvPr>
        </p:nvSpPr>
        <p:spPr>
          <a:xfrm>
            <a:off x="946149" y="2513014"/>
            <a:ext cx="3235325" cy="3392486"/>
          </a:xfrm>
          <a:prstGeom prst="rect">
            <a:avLst/>
          </a:prstGeom>
        </p:spPr>
        <p:txBody>
          <a:bodyPr lIns="0" tIns="0" rIns="0" bIns="0" anchor="ctr"/>
          <a:lstStyle>
            <a:lvl1pPr marL="0" indent="0">
              <a:lnSpc>
                <a:spcPct val="90000"/>
              </a:lnSpc>
              <a:spcBef>
                <a:spcPts val="0"/>
              </a:spcBef>
              <a:spcAft>
                <a:spcPts val="1200"/>
              </a:spcAft>
              <a:buNone/>
              <a:defRPr sz="2400" b="0"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980F962-F604-D44D-BE42-6FC38B255F41}"/>
              </a:ext>
            </a:extLst>
          </p:cNvPr>
          <p:cNvCxnSpPr>
            <a:cxnSpLocks/>
          </p:cNvCxnSpPr>
          <p:nvPr userDrawn="1"/>
        </p:nvCxnSpPr>
        <p:spPr>
          <a:xfrm>
            <a:off x="803082" y="1129937"/>
            <a:ext cx="0" cy="29520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371464"/>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i="0">
                <a:solidFill>
                  <a:schemeClr val="accent1"/>
                </a:solidFill>
                <a:latin typeface="HelveticaNeueLT Pro 55 Roman" panose="020B0604020202020204" pitchFamily="34" charset="77"/>
              </a:rPr>
              <a:t>Statement / Quote Options</a:t>
            </a:r>
          </a:p>
        </p:txBody>
      </p:sp>
    </p:spTree>
    <p:extLst>
      <p:ext uri="{BB962C8B-B14F-4D97-AF65-F5344CB8AC3E}">
        <p14:creationId xmlns:p14="http://schemas.microsoft.com/office/powerpoint/2010/main" val="223117994"/>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ement Option 1">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21270"/>
            <a:ext cx="10282235" cy="4641273"/>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55957"/>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050144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Slide General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CD738C-4342-AE4D-AF4F-5F39FACDF52E}"/>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Section slides</a:t>
            </a:r>
          </a:p>
        </p:txBody>
      </p:sp>
    </p:spTree>
    <p:extLst>
      <p:ext uri="{BB962C8B-B14F-4D97-AF65-F5344CB8AC3E}">
        <p14:creationId xmlns:p14="http://schemas.microsoft.com/office/powerpoint/2010/main" val="162155001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Option 1 (Bold)">
    <p:spTree>
      <p:nvGrpSpPr>
        <p:cNvPr id="1" name=""/>
        <p:cNvGrpSpPr/>
        <p:nvPr/>
      </p:nvGrpSpPr>
      <p:grpSpPr>
        <a:xfrm>
          <a:off x="0" y="0"/>
          <a:ext cx="0" cy="0"/>
          <a:chOff x="0" y="0"/>
          <a:chExt cx="0" cy="0"/>
        </a:xfrm>
      </p:grpSpPr>
      <p:sp>
        <p:nvSpPr>
          <p:cNvPr id="20" name="Text Placeholder 13">
            <a:extLst>
              <a:ext uri="{FF2B5EF4-FFF2-40B4-BE49-F238E27FC236}">
                <a16:creationId xmlns:a16="http://schemas.microsoft.com/office/drawing/2014/main" id="{3A25CE67-05C1-2846-9B38-CC8CE99D4151}"/>
              </a:ext>
            </a:extLst>
          </p:cNvPr>
          <p:cNvSpPr>
            <a:spLocks noGrp="1"/>
          </p:cNvSpPr>
          <p:nvPr>
            <p:ph type="body" sz="quarter" idx="11"/>
          </p:nvPr>
        </p:nvSpPr>
        <p:spPr>
          <a:xfrm>
            <a:off x="946153" y="1130234"/>
            <a:ext cx="10282235" cy="4641273"/>
          </a:xfrm>
          <a:prstGeom prst="rect">
            <a:avLst/>
          </a:prstGeom>
        </p:spPr>
        <p:txBody>
          <a:bodyPr lIns="0" tIns="182880" rIns="0" bIns="0" anchor="ctr"/>
          <a:lstStyle>
            <a:lvl1pPr marL="0" indent="0">
              <a:lnSpc>
                <a:spcPct val="85000"/>
              </a:lnSpc>
              <a:spcBef>
                <a:spcPts val="0"/>
              </a:spcBef>
              <a:spcAft>
                <a:spcPts val="1200"/>
              </a:spcAft>
              <a:buNone/>
              <a:defRPr sz="6600" b="1"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77563A99-3B3C-AD41-B70A-806AE231C9C8}"/>
              </a:ext>
            </a:extLst>
          </p:cNvPr>
          <p:cNvCxnSpPr>
            <a:cxnSpLocks/>
          </p:cNvCxnSpPr>
          <p:nvPr userDrawn="1"/>
        </p:nvCxnSpPr>
        <p:spPr>
          <a:xfrm>
            <a:off x="803082" y="2664921"/>
            <a:ext cx="0" cy="147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956927"/>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ement Option 3 (pic)">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224C93FE-BCDA-6442-AB4B-EFAD2C6A3E28}"/>
              </a:ext>
            </a:extLst>
          </p:cNvPr>
          <p:cNvSpPr>
            <a:spLocks noGrp="1"/>
          </p:cNvSpPr>
          <p:nvPr>
            <p:ph type="body" sz="quarter" idx="11"/>
          </p:nvPr>
        </p:nvSpPr>
        <p:spPr>
          <a:xfrm>
            <a:off x="4470403" y="1527279"/>
            <a:ext cx="6757985" cy="3835763"/>
          </a:xfrm>
          <a:prstGeom prst="rect">
            <a:avLst/>
          </a:prstGeom>
        </p:spPr>
        <p:txBody>
          <a:bodyPr lIns="0" tIns="182880" rIns="0" bIns="0" anchor="ctr"/>
          <a:lstStyle>
            <a:lvl1pPr marL="0" indent="0">
              <a:lnSpc>
                <a:spcPct val="85000"/>
              </a:lnSpc>
              <a:spcBef>
                <a:spcPts val="0"/>
              </a:spcBef>
              <a:spcAft>
                <a:spcPts val="1200"/>
              </a:spcAft>
              <a:buNone/>
              <a:defRPr sz="5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Rectangle 6">
            <a:extLst>
              <a:ext uri="{FF2B5EF4-FFF2-40B4-BE49-F238E27FC236}">
                <a16:creationId xmlns:a16="http://schemas.microsoft.com/office/drawing/2014/main" id="{7ECEC5D3-ABEC-654C-A853-5517D2C4F654}"/>
              </a:ext>
            </a:extLst>
          </p:cNvPr>
          <p:cNvSpPr/>
          <p:nvPr userDrawn="1"/>
        </p:nvSpPr>
        <p:spPr>
          <a:xfrm>
            <a:off x="1" y="800100"/>
            <a:ext cx="4181474" cy="4538019"/>
          </a:xfrm>
          <a:prstGeom prst="rect">
            <a:avLst/>
          </a:prstGeom>
          <a:noFill/>
          <a:ln w="50800">
            <a:solidFill>
              <a:schemeClr val="tx2">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1">
            <a:extLst>
              <a:ext uri="{FF2B5EF4-FFF2-40B4-BE49-F238E27FC236}">
                <a16:creationId xmlns:a16="http://schemas.microsoft.com/office/drawing/2014/main" id="{398088F4-929B-EE49-9377-CB0289DD570A}"/>
              </a:ext>
            </a:extLst>
          </p:cNvPr>
          <p:cNvSpPr>
            <a:spLocks noGrp="1"/>
          </p:cNvSpPr>
          <p:nvPr>
            <p:ph type="pic" sz="quarter" idx="13"/>
          </p:nvPr>
        </p:nvSpPr>
        <p:spPr>
          <a:xfrm>
            <a:off x="0" y="977030"/>
            <a:ext cx="4002898" cy="4565737"/>
          </a:xfrm>
          <a:prstGeom prst="rect">
            <a:avLst/>
          </a:prstGeom>
          <a:solidFill>
            <a:schemeClr val="bg1">
              <a:lumMod val="95000"/>
              <a:alpha val="85000"/>
            </a:schemeClr>
          </a:solidFill>
          <a:effectLst>
            <a:outerShdw blurRad="38100" algn="ctr" rotWithShape="0">
              <a:prstClr val="black">
                <a:alpha val="40000"/>
              </a:prstClr>
            </a:outerShdw>
          </a:effectLst>
        </p:spPr>
        <p:txBody>
          <a:bodyPr anchor="ctr"/>
          <a:lstStyle>
            <a:lvl1pPr marL="0" indent="0" algn="ctr">
              <a:buNone/>
              <a:defRPr sz="2000"/>
            </a:lvl1pPr>
          </a:lstStyle>
          <a:p>
            <a:endParaRPr lang="en-US"/>
          </a:p>
        </p:txBody>
      </p:sp>
    </p:spTree>
    <p:extLst>
      <p:ext uri="{BB962C8B-B14F-4D97-AF65-F5344CB8AC3E}">
        <p14:creationId xmlns:p14="http://schemas.microsoft.com/office/powerpoint/2010/main" val="216384102"/>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 Option 3 (number)">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6F6FF399-19A9-DA40-AC29-68D82B1CC655}"/>
              </a:ext>
            </a:extLst>
          </p:cNvPr>
          <p:cNvSpPr>
            <a:spLocks noGrp="1"/>
          </p:cNvSpPr>
          <p:nvPr>
            <p:ph type="body" sz="quarter" idx="11"/>
          </p:nvPr>
        </p:nvSpPr>
        <p:spPr>
          <a:xfrm>
            <a:off x="2709865" y="1342288"/>
            <a:ext cx="8518523" cy="4219339"/>
          </a:xfrm>
          <a:prstGeom prst="rect">
            <a:avLst/>
          </a:prstGeom>
        </p:spPr>
        <p:txBody>
          <a:bodyPr lIns="0" tIns="182880" rIns="0" bIns="0" anchor="ctr"/>
          <a:lstStyle>
            <a:lvl1pPr marL="0" indent="0">
              <a:lnSpc>
                <a:spcPct val="85000"/>
              </a:lnSpc>
              <a:spcBef>
                <a:spcPts val="0"/>
              </a:spcBef>
              <a:spcAft>
                <a:spcPts val="1200"/>
              </a:spcAft>
              <a:buNone/>
              <a:defRPr sz="66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8" name="Text Placeholder 13">
            <a:extLst>
              <a:ext uri="{FF2B5EF4-FFF2-40B4-BE49-F238E27FC236}">
                <a16:creationId xmlns:a16="http://schemas.microsoft.com/office/drawing/2014/main" id="{3778C6FA-D1B2-C34A-8C1D-AC143C8C6BB8}"/>
              </a:ext>
            </a:extLst>
          </p:cNvPr>
          <p:cNvSpPr>
            <a:spLocks noGrp="1"/>
          </p:cNvSpPr>
          <p:nvPr>
            <p:ph type="body" sz="quarter" idx="12" hasCustomPrompt="1"/>
          </p:nvPr>
        </p:nvSpPr>
        <p:spPr>
          <a:xfrm>
            <a:off x="946149" y="1342288"/>
            <a:ext cx="1474789" cy="4219339"/>
          </a:xfrm>
          <a:prstGeom prst="rect">
            <a:avLst/>
          </a:prstGeom>
        </p:spPr>
        <p:txBody>
          <a:bodyPr lIns="0" tIns="182880" rIns="0" bIns="0" anchor="ctr"/>
          <a:lstStyle>
            <a:lvl1pPr marL="0" indent="0" algn="r">
              <a:lnSpc>
                <a:spcPct val="85000"/>
              </a:lnSpc>
              <a:spcBef>
                <a:spcPts val="0"/>
              </a:spcBef>
              <a:spcAft>
                <a:spcPts val="0"/>
              </a:spcAft>
              <a:buNone/>
              <a:defRPr sz="6600" b="1" i="0">
                <a:solidFill>
                  <a:schemeClr val="tx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a:t>
            </a:r>
          </a:p>
        </p:txBody>
      </p:sp>
    </p:spTree>
    <p:extLst>
      <p:ext uri="{BB962C8B-B14F-4D97-AF65-F5344CB8AC3E}">
        <p14:creationId xmlns:p14="http://schemas.microsoft.com/office/powerpoint/2010/main" val="211376270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Option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91380"/>
            <a:ext cx="7334249" cy="3065717"/>
          </a:xfrm>
          <a:prstGeom prst="rect">
            <a:avLst/>
          </a:prstGeom>
        </p:spPr>
        <p:txBody>
          <a:bodyPr lIns="0" tIns="182880" rIns="0" bIns="0" anchor="ctr"/>
          <a:lstStyle>
            <a:lvl1pPr marL="0" indent="0">
              <a:lnSpc>
                <a:spcPct val="85000"/>
              </a:lnSpc>
              <a:spcBef>
                <a:spcPts val="0"/>
              </a:spcBef>
              <a:buNone/>
              <a:defRPr sz="5400" b="0" i="0">
                <a:solidFill>
                  <a:schemeClr val="bg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2420937" y="4957097"/>
            <a:ext cx="7334249"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accent2"/>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accent2"/>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939107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Option 2 (pic)">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428CFC-7289-3C45-B767-31ED6A9CF0B9}"/>
              </a:ext>
            </a:extLst>
          </p:cNvPr>
          <p:cNvSpPr/>
          <p:nvPr userDrawn="1"/>
        </p:nvSpPr>
        <p:spPr>
          <a:xfrm>
            <a:off x="946150" y="800100"/>
            <a:ext cx="10282238" cy="5114385"/>
          </a:xfrm>
          <a:prstGeom prst="rect">
            <a:avLst/>
          </a:prstGeom>
          <a:solidFill>
            <a:schemeClr val="bg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39A5DBA-99CE-8F4E-906F-D9F473867AE3}"/>
              </a:ext>
            </a:extLst>
          </p:cNvPr>
          <p:cNvSpPr/>
          <p:nvPr userDrawn="1"/>
        </p:nvSpPr>
        <p:spPr>
          <a:xfrm>
            <a:off x="0" y="4719070"/>
            <a:ext cx="12192000" cy="2138930"/>
          </a:xfrm>
          <a:prstGeom prst="rect">
            <a:avLst/>
          </a:prstGeom>
          <a:solidFill>
            <a:schemeClr val="tx1">
              <a:alpha val="7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221090C8-4E25-AD49-A1CE-2D302451961C}"/>
              </a:ext>
            </a:extLst>
          </p:cNvPr>
          <p:cNvSpPr>
            <a:spLocks noGrp="1"/>
          </p:cNvSpPr>
          <p:nvPr>
            <p:ph type="body" sz="quarter" idx="10"/>
          </p:nvPr>
        </p:nvSpPr>
        <p:spPr>
          <a:xfrm>
            <a:off x="2420939" y="1821045"/>
            <a:ext cx="7334249" cy="2898026"/>
          </a:xfrm>
          <a:prstGeom prst="rect">
            <a:avLst/>
          </a:prstGeom>
        </p:spPr>
        <p:txBody>
          <a:bodyPr lIns="0" tIns="182880" rIns="0" bIns="0" anchor="t"/>
          <a:lstStyle>
            <a:lvl1pPr marL="0" indent="0">
              <a:lnSpc>
                <a:spcPct val="85000"/>
              </a:lnSpc>
              <a:spcBef>
                <a:spcPts val="0"/>
              </a:spcBef>
              <a:buNone/>
              <a:defRPr sz="5400" b="0" i="0">
                <a:solidFill>
                  <a:schemeClr val="accent1"/>
                </a:solidFill>
                <a:latin typeface="+mn-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1" name="Text Placeholder 13">
            <a:extLst>
              <a:ext uri="{FF2B5EF4-FFF2-40B4-BE49-F238E27FC236}">
                <a16:creationId xmlns:a16="http://schemas.microsoft.com/office/drawing/2014/main" id="{55362FC4-C546-2547-AC09-BE3C103EC1CB}"/>
              </a:ext>
            </a:extLst>
          </p:cNvPr>
          <p:cNvSpPr>
            <a:spLocks noGrp="1"/>
          </p:cNvSpPr>
          <p:nvPr>
            <p:ph type="body" sz="quarter" idx="11"/>
          </p:nvPr>
        </p:nvSpPr>
        <p:spPr>
          <a:xfrm>
            <a:off x="3295623" y="5198007"/>
            <a:ext cx="4290913" cy="244476"/>
          </a:xfrm>
          <a:prstGeom prst="rect">
            <a:avLst/>
          </a:prstGeom>
        </p:spPr>
        <p:txBody>
          <a:bodyPr lIns="0" tIns="0" rIns="0" bIns="0" anchor="ctr"/>
          <a:lstStyle>
            <a:lvl1pPr marL="0" indent="0">
              <a:lnSpc>
                <a:spcPct val="100000"/>
              </a:lnSpc>
              <a:spcBef>
                <a:spcPts val="0"/>
              </a:spcBef>
              <a:spcAft>
                <a:spcPts val="0"/>
              </a:spcAft>
              <a:buNone/>
              <a:defRPr sz="2000" b="1" i="0">
                <a:solidFill>
                  <a:schemeClr val="bg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7" name="Group 6">
            <a:extLst>
              <a:ext uri="{FF2B5EF4-FFF2-40B4-BE49-F238E27FC236}">
                <a16:creationId xmlns:a16="http://schemas.microsoft.com/office/drawing/2014/main" id="{4AFD3F6A-0D3B-4445-8100-98964FD92EC8}"/>
              </a:ext>
            </a:extLst>
          </p:cNvPr>
          <p:cNvGrpSpPr/>
          <p:nvPr userDrawn="1"/>
        </p:nvGrpSpPr>
        <p:grpSpPr>
          <a:xfrm>
            <a:off x="2420938" y="327648"/>
            <a:ext cx="977998" cy="892223"/>
            <a:chOff x="1489710" y="2911118"/>
            <a:chExt cx="483119" cy="440747"/>
          </a:xfrm>
          <a:solidFill>
            <a:schemeClr val="tx1"/>
          </a:solidFill>
          <a:effectLst>
            <a:outerShdw blurRad="25400" algn="ctr" rotWithShape="0">
              <a:prstClr val="black">
                <a:alpha val="40000"/>
              </a:prstClr>
            </a:outerShdw>
          </a:effectLst>
        </p:grpSpPr>
        <p:sp>
          <p:nvSpPr>
            <p:cNvPr id="8" name="Freeform 7">
              <a:extLst>
                <a:ext uri="{FF2B5EF4-FFF2-40B4-BE49-F238E27FC236}">
                  <a16:creationId xmlns:a16="http://schemas.microsoft.com/office/drawing/2014/main" id="{8D1EFCD2-9863-DD4E-8E60-7DA60AEFBD56}"/>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CFDAEAA-EB55-1444-9022-C1BBFD6A4846}"/>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C498835D-6523-DA4D-9970-21C0FA76AC10}"/>
              </a:ext>
            </a:extLst>
          </p:cNvPr>
          <p:cNvGrpSpPr/>
          <p:nvPr userDrawn="1"/>
        </p:nvGrpSpPr>
        <p:grpSpPr>
          <a:xfrm rot="10800000">
            <a:off x="8777190" y="5494714"/>
            <a:ext cx="977998" cy="892223"/>
            <a:chOff x="1489710" y="2911118"/>
            <a:chExt cx="483119" cy="440747"/>
          </a:xfrm>
          <a:solidFill>
            <a:schemeClr val="tx1"/>
          </a:solidFill>
          <a:effectLst>
            <a:outerShdw blurRad="25400" algn="ctr" rotWithShape="0">
              <a:prstClr val="black">
                <a:alpha val="40000"/>
              </a:prstClr>
            </a:outerShdw>
          </a:effectLst>
        </p:grpSpPr>
        <p:sp>
          <p:nvSpPr>
            <p:cNvPr id="16" name="Freeform 15">
              <a:extLst>
                <a:ext uri="{FF2B5EF4-FFF2-40B4-BE49-F238E27FC236}">
                  <a16:creationId xmlns:a16="http://schemas.microsoft.com/office/drawing/2014/main" id="{3BE74A60-C4B8-FF4A-889A-DD09246460B5}"/>
                </a:ext>
              </a:extLst>
            </p:cNvPr>
            <p:cNvSpPr/>
            <p:nvPr userDrawn="1"/>
          </p:nvSpPr>
          <p:spPr>
            <a:xfrm>
              <a:off x="148971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9F411669-85D6-EC43-912E-E6C5BD4A55C7}"/>
                </a:ext>
              </a:extLst>
            </p:cNvPr>
            <p:cNvSpPr/>
            <p:nvPr userDrawn="1"/>
          </p:nvSpPr>
          <p:spPr>
            <a:xfrm>
              <a:off x="1775460" y="2911118"/>
              <a:ext cx="197369" cy="440747"/>
            </a:xfrm>
            <a:custGeom>
              <a:avLst/>
              <a:gdLst>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24 w 191124"/>
                <a:gd name="connsiteY0" fmla="*/ 427219 h 427219"/>
                <a:gd name="connsiteX1" fmla="*/ 0 w 191124"/>
                <a:gd name="connsiteY1" fmla="*/ 427219 h 427219"/>
                <a:gd name="connsiteX2" fmla="*/ 0 w 191124"/>
                <a:gd name="connsiteY2" fmla="*/ 217357 h 427219"/>
                <a:gd name="connsiteX3" fmla="*/ 187377 w 191124"/>
                <a:gd name="connsiteY3" fmla="*/ 0 h 427219"/>
                <a:gd name="connsiteX4" fmla="*/ 187377 w 191124"/>
                <a:gd name="connsiteY4" fmla="*/ 89941 h 427219"/>
                <a:gd name="connsiteX5" fmla="*/ 101183 w 191124"/>
                <a:gd name="connsiteY5" fmla="*/ 224852 h 427219"/>
                <a:gd name="connsiteX6" fmla="*/ 191124 w 191124"/>
                <a:gd name="connsiteY6" fmla="*/ 224852 h 427219"/>
                <a:gd name="connsiteX7" fmla="*/ 191124 w 191124"/>
                <a:gd name="connsiteY7" fmla="*/ 427219 h 427219"/>
                <a:gd name="connsiteX0" fmla="*/ 191130 w 191130"/>
                <a:gd name="connsiteY0" fmla="*/ 427219 h 427219"/>
                <a:gd name="connsiteX1" fmla="*/ 6 w 191130"/>
                <a:gd name="connsiteY1" fmla="*/ 427219 h 427219"/>
                <a:gd name="connsiteX2" fmla="*/ 6 w 191130"/>
                <a:gd name="connsiteY2" fmla="*/ 217357 h 427219"/>
                <a:gd name="connsiteX3" fmla="*/ 187383 w 191130"/>
                <a:gd name="connsiteY3" fmla="*/ 0 h 427219"/>
                <a:gd name="connsiteX4" fmla="*/ 187383 w 191130"/>
                <a:gd name="connsiteY4" fmla="*/ 89941 h 427219"/>
                <a:gd name="connsiteX5" fmla="*/ 101189 w 191130"/>
                <a:gd name="connsiteY5" fmla="*/ 224852 h 427219"/>
                <a:gd name="connsiteX6" fmla="*/ 191130 w 191130"/>
                <a:gd name="connsiteY6" fmla="*/ 224852 h 427219"/>
                <a:gd name="connsiteX7" fmla="*/ 191130 w 191130"/>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34 w 191134"/>
                <a:gd name="connsiteY0" fmla="*/ 427219 h 427219"/>
                <a:gd name="connsiteX1" fmla="*/ 10 w 191134"/>
                <a:gd name="connsiteY1" fmla="*/ 427219 h 427219"/>
                <a:gd name="connsiteX2" fmla="*/ 10 w 191134"/>
                <a:gd name="connsiteY2" fmla="*/ 217357 h 427219"/>
                <a:gd name="connsiteX3" fmla="*/ 187387 w 191134"/>
                <a:gd name="connsiteY3" fmla="*/ 0 h 427219"/>
                <a:gd name="connsiteX4" fmla="*/ 187387 w 191134"/>
                <a:gd name="connsiteY4" fmla="*/ 89941 h 427219"/>
                <a:gd name="connsiteX5" fmla="*/ 101193 w 191134"/>
                <a:gd name="connsiteY5" fmla="*/ 224852 h 427219"/>
                <a:gd name="connsiteX6" fmla="*/ 191134 w 191134"/>
                <a:gd name="connsiteY6" fmla="*/ 224852 h 427219"/>
                <a:gd name="connsiteX7" fmla="*/ 191134 w 191134"/>
                <a:gd name="connsiteY7" fmla="*/ 427219 h 427219"/>
                <a:gd name="connsiteX0" fmla="*/ 191125 w 191125"/>
                <a:gd name="connsiteY0" fmla="*/ 427219 h 427219"/>
                <a:gd name="connsiteX1" fmla="*/ 1 w 191125"/>
                <a:gd name="connsiteY1" fmla="*/ 427219 h 427219"/>
                <a:gd name="connsiteX2" fmla="*/ 1 w 191125"/>
                <a:gd name="connsiteY2" fmla="*/ 217357 h 427219"/>
                <a:gd name="connsiteX3" fmla="*/ 187378 w 191125"/>
                <a:gd name="connsiteY3" fmla="*/ 0 h 427219"/>
                <a:gd name="connsiteX4" fmla="*/ 187378 w 191125"/>
                <a:gd name="connsiteY4" fmla="*/ 89941 h 427219"/>
                <a:gd name="connsiteX5" fmla="*/ 101184 w 191125"/>
                <a:gd name="connsiteY5" fmla="*/ 224852 h 427219"/>
                <a:gd name="connsiteX6" fmla="*/ 191125 w 191125"/>
                <a:gd name="connsiteY6" fmla="*/ 224852 h 427219"/>
                <a:gd name="connsiteX7" fmla="*/ 191125 w 191125"/>
                <a:gd name="connsiteY7" fmla="*/ 427219 h 427219"/>
                <a:gd name="connsiteX0" fmla="*/ 191125 w 191697"/>
                <a:gd name="connsiteY0" fmla="*/ 428083 h 428083"/>
                <a:gd name="connsiteX1" fmla="*/ 1 w 191697"/>
                <a:gd name="connsiteY1" fmla="*/ 428083 h 428083"/>
                <a:gd name="connsiteX2" fmla="*/ 1 w 191697"/>
                <a:gd name="connsiteY2" fmla="*/ 218221 h 428083"/>
                <a:gd name="connsiteX3" fmla="*/ 191697 w 191697"/>
                <a:gd name="connsiteY3" fmla="*/ 0 h 428083"/>
                <a:gd name="connsiteX4" fmla="*/ 187378 w 191697"/>
                <a:gd name="connsiteY4" fmla="*/ 90805 h 428083"/>
                <a:gd name="connsiteX5" fmla="*/ 101184 w 191697"/>
                <a:gd name="connsiteY5" fmla="*/ 225716 h 428083"/>
                <a:gd name="connsiteX6" fmla="*/ 191125 w 191697"/>
                <a:gd name="connsiteY6" fmla="*/ 225716 h 428083"/>
                <a:gd name="connsiteX7" fmla="*/ 191125 w 191697"/>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 name="connsiteX0" fmla="*/ 191125 w 191698"/>
                <a:gd name="connsiteY0" fmla="*/ 428083 h 428083"/>
                <a:gd name="connsiteX1" fmla="*/ 1 w 191698"/>
                <a:gd name="connsiteY1" fmla="*/ 428083 h 428083"/>
                <a:gd name="connsiteX2" fmla="*/ 1 w 191698"/>
                <a:gd name="connsiteY2" fmla="*/ 218221 h 428083"/>
                <a:gd name="connsiteX3" fmla="*/ 191697 w 191698"/>
                <a:gd name="connsiteY3" fmla="*/ 0 h 428083"/>
                <a:gd name="connsiteX4" fmla="*/ 191698 w 191698"/>
                <a:gd name="connsiteY4" fmla="*/ 89941 h 428083"/>
                <a:gd name="connsiteX5" fmla="*/ 101184 w 191698"/>
                <a:gd name="connsiteY5" fmla="*/ 225716 h 428083"/>
                <a:gd name="connsiteX6" fmla="*/ 191125 w 191698"/>
                <a:gd name="connsiteY6" fmla="*/ 225716 h 428083"/>
                <a:gd name="connsiteX7" fmla="*/ 191125 w 191698"/>
                <a:gd name="connsiteY7" fmla="*/ 428083 h 42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698" h="428083">
                  <a:moveTo>
                    <a:pt x="191125" y="428083"/>
                  </a:moveTo>
                  <a:lnTo>
                    <a:pt x="1" y="428083"/>
                  </a:lnTo>
                  <a:lnTo>
                    <a:pt x="1" y="218221"/>
                  </a:lnTo>
                  <a:cubicBezTo>
                    <a:pt x="-176" y="103608"/>
                    <a:pt x="78438" y="17030"/>
                    <a:pt x="191697" y="0"/>
                  </a:cubicBezTo>
                  <a:cubicBezTo>
                    <a:pt x="191697" y="29980"/>
                    <a:pt x="191698" y="59961"/>
                    <a:pt x="191698" y="89941"/>
                  </a:cubicBezTo>
                  <a:cubicBezTo>
                    <a:pt x="122275" y="112989"/>
                    <a:pt x="102743" y="153618"/>
                    <a:pt x="101184" y="225716"/>
                  </a:cubicBezTo>
                  <a:lnTo>
                    <a:pt x="191125" y="225716"/>
                  </a:lnTo>
                  <a:lnTo>
                    <a:pt x="191125" y="42808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Picture Placeholder 2">
            <a:extLst>
              <a:ext uri="{FF2B5EF4-FFF2-40B4-BE49-F238E27FC236}">
                <a16:creationId xmlns:a16="http://schemas.microsoft.com/office/drawing/2014/main" id="{3360DB76-2297-D549-8692-3FE2B85C0E54}"/>
              </a:ext>
            </a:extLst>
          </p:cNvPr>
          <p:cNvSpPr>
            <a:spLocks noGrp="1"/>
          </p:cNvSpPr>
          <p:nvPr>
            <p:ph type="pic" sz="quarter" idx="12"/>
          </p:nvPr>
        </p:nvSpPr>
        <p:spPr>
          <a:xfrm>
            <a:off x="2443624" y="5015732"/>
            <a:ext cx="596930" cy="595185"/>
          </a:xfrm>
          <a:prstGeom prst="ellipse">
            <a:avLst/>
          </a:prstGeom>
          <a:solidFill>
            <a:schemeClr val="bg1"/>
          </a:solidFill>
          <a:ln w="25400">
            <a:solidFill>
              <a:schemeClr val="accent2"/>
            </a:solidFill>
          </a:ln>
          <a:effectLst>
            <a:outerShdw blurRad="63500" algn="ctr" rotWithShape="0">
              <a:prstClr val="black">
                <a:alpha val="40000"/>
              </a:prstClr>
            </a:outerShdw>
          </a:effectLst>
        </p:spPr>
        <p:txBody>
          <a:bodyPr anchor="ctr"/>
          <a:lstStyle>
            <a:lvl1pPr marL="0" indent="0">
              <a:buNone/>
              <a:defRPr sz="800"/>
            </a:lvl1pPr>
          </a:lstStyle>
          <a:p>
            <a:endParaRPr lang="en-US"/>
          </a:p>
        </p:txBody>
      </p:sp>
    </p:spTree>
    <p:extLst>
      <p:ext uri="{BB962C8B-B14F-4D97-AF65-F5344CB8AC3E}">
        <p14:creationId xmlns:p14="http://schemas.microsoft.com/office/powerpoint/2010/main" val="4012046010"/>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graphic/Table/Map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i="0">
                <a:solidFill>
                  <a:schemeClr val="accent1"/>
                </a:solidFill>
                <a:latin typeface="HelveticaNeueLT Pro 55 Roman" panose="020B0604020202020204" pitchFamily="34" charset="77"/>
              </a:rPr>
              <a:t>Info / Table / Map</a:t>
            </a:r>
          </a:p>
          <a:p>
            <a:pPr algn="ctr"/>
            <a:r>
              <a:rPr lang="en-US" sz="6600" b="1" i="0">
                <a:solidFill>
                  <a:schemeClr val="accent1"/>
                </a:solidFill>
                <a:latin typeface="HelveticaNeueLT Pro 55 Roman" panose="020B0604020202020204" pitchFamily="34" charset="77"/>
              </a:rPr>
              <a:t>Options</a:t>
            </a:r>
          </a:p>
        </p:txBody>
      </p:sp>
    </p:spTree>
    <p:extLst>
      <p:ext uri="{BB962C8B-B14F-4D97-AF65-F5344CB8AC3E}">
        <p14:creationId xmlns:p14="http://schemas.microsoft.com/office/powerpoint/2010/main" val="215089994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nfographic/Table/Map Option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C353D7F-7A9B-5E4B-8055-9D817A80F73C}"/>
              </a:ext>
            </a:extLst>
          </p:cNvPr>
          <p:cNvSpPr/>
          <p:nvPr userDrawn="1"/>
        </p:nvSpPr>
        <p:spPr>
          <a:xfrm>
            <a:off x="4470399" y="0"/>
            <a:ext cx="6757989"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2AB3FFD-DCE1-ED4E-A829-AD666AE1393B}"/>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3">
            <a:extLst>
              <a:ext uri="{FF2B5EF4-FFF2-40B4-BE49-F238E27FC236}">
                <a16:creationId xmlns:a16="http://schemas.microsoft.com/office/drawing/2014/main" id="{5FACE0DA-0FCD-A549-A280-70F881013448}"/>
              </a:ext>
            </a:extLst>
          </p:cNvPr>
          <p:cNvSpPr>
            <a:spLocks noGrp="1"/>
          </p:cNvSpPr>
          <p:nvPr>
            <p:ph type="body" sz="quarter" idx="10"/>
          </p:nvPr>
        </p:nvSpPr>
        <p:spPr>
          <a:xfrm>
            <a:off x="941388" y="826996"/>
            <a:ext cx="3240087" cy="1171574"/>
          </a:xfrm>
          <a:prstGeom prst="rect">
            <a:avLst/>
          </a:prstGeom>
        </p:spPr>
        <p:txBody>
          <a:bodyPr lIns="0" tIns="0" rIns="0" bIns="0" anchor="t"/>
          <a:lstStyle>
            <a:lvl1pPr marL="0" indent="0">
              <a:lnSpc>
                <a:spcPct val="80000"/>
              </a:lnSpc>
              <a:spcBef>
                <a:spcPts val="0"/>
              </a:spcBef>
              <a:buNone/>
              <a:defRPr sz="32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3">
            <a:extLst>
              <a:ext uri="{FF2B5EF4-FFF2-40B4-BE49-F238E27FC236}">
                <a16:creationId xmlns:a16="http://schemas.microsoft.com/office/drawing/2014/main" id="{FF018C3C-279C-1342-872F-F5170210F88E}"/>
              </a:ext>
            </a:extLst>
          </p:cNvPr>
          <p:cNvSpPr>
            <a:spLocks noGrp="1"/>
          </p:cNvSpPr>
          <p:nvPr>
            <p:ph type="body" sz="quarter" idx="11"/>
          </p:nvPr>
        </p:nvSpPr>
        <p:spPr>
          <a:xfrm>
            <a:off x="946149" y="1971675"/>
            <a:ext cx="3235325" cy="2985807"/>
          </a:xfrm>
          <a:prstGeom prst="rect">
            <a:avLst/>
          </a:prstGeom>
        </p:spPr>
        <p:txBody>
          <a:bodyPr lIns="0" tIns="0" rIns="0" bIns="0" anchor="ctr"/>
          <a:lstStyle>
            <a:lvl1pPr marL="0" indent="0">
              <a:lnSpc>
                <a:spcPct val="90000"/>
              </a:lnSpc>
              <a:spcBef>
                <a:spcPts val="0"/>
              </a:spcBef>
              <a:spcAft>
                <a:spcPts val="12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7" name="Straight Connector 6">
            <a:extLst>
              <a:ext uri="{FF2B5EF4-FFF2-40B4-BE49-F238E27FC236}">
                <a16:creationId xmlns:a16="http://schemas.microsoft.com/office/drawing/2014/main" id="{5128F383-43BD-534B-B8F2-6D1F74EF8F35}"/>
              </a:ext>
            </a:extLst>
          </p:cNvPr>
          <p:cNvCxnSpPr>
            <a:cxnSpLocks/>
          </p:cNvCxnSpPr>
          <p:nvPr userDrawn="1"/>
        </p:nvCxnSpPr>
        <p:spPr>
          <a:xfrm>
            <a:off x="803082" y="807403"/>
            <a:ext cx="0" cy="30370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13">
            <a:extLst>
              <a:ext uri="{FF2B5EF4-FFF2-40B4-BE49-F238E27FC236}">
                <a16:creationId xmlns:a16="http://schemas.microsoft.com/office/drawing/2014/main" id="{F8B6E9ED-3AD6-974F-A886-6D0BCB5FFFB8}"/>
              </a:ext>
            </a:extLst>
          </p:cNvPr>
          <p:cNvSpPr>
            <a:spLocks noGrp="1"/>
          </p:cNvSpPr>
          <p:nvPr>
            <p:ph type="body" sz="quarter" idx="12"/>
          </p:nvPr>
        </p:nvSpPr>
        <p:spPr>
          <a:xfrm>
            <a:off x="4780094" y="807403"/>
            <a:ext cx="6138601" cy="174842"/>
          </a:xfrm>
          <a:prstGeom prst="rect">
            <a:avLst/>
          </a:prstGeom>
        </p:spPr>
        <p:txBody>
          <a:bodyPr lIns="0" tIns="0" rIns="0" bIns="0"/>
          <a:lstStyle>
            <a:lvl1pPr marL="0" indent="0" algn="ctr">
              <a:lnSpc>
                <a:spcPct val="90000"/>
              </a:lnSpc>
              <a:spcBef>
                <a:spcPts val="0"/>
              </a:spcBef>
              <a:spcAft>
                <a:spcPts val="1200"/>
              </a:spcAft>
              <a:buNone/>
              <a:defRPr sz="1600" b="0" i="0" spc="30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94352335"/>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graphic/Table/Map Optio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44926"/>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Text Placeholder 13">
            <a:extLst>
              <a:ext uri="{FF2B5EF4-FFF2-40B4-BE49-F238E27FC236}">
                <a16:creationId xmlns:a16="http://schemas.microsoft.com/office/drawing/2014/main" id="{805E2D8E-8E10-8D4F-BF4F-28A9A73955EA}"/>
              </a:ext>
            </a:extLst>
          </p:cNvPr>
          <p:cNvSpPr>
            <a:spLocks noGrp="1"/>
          </p:cNvSpPr>
          <p:nvPr>
            <p:ph type="body" sz="quarter" idx="11"/>
          </p:nvPr>
        </p:nvSpPr>
        <p:spPr>
          <a:xfrm>
            <a:off x="946149" y="1740769"/>
            <a:ext cx="10282238" cy="355887"/>
          </a:xfrm>
          <a:prstGeom prst="rect">
            <a:avLst/>
          </a:prstGeom>
        </p:spPr>
        <p:txBody>
          <a:bodyPr lIns="0" tIns="0" rIns="0" bIns="0"/>
          <a:lstStyle>
            <a:lvl1pPr marL="0" indent="0">
              <a:lnSpc>
                <a:spcPct val="90000"/>
              </a:lnSpc>
              <a:spcBef>
                <a:spcPts val="0"/>
              </a:spcBef>
              <a:spcAft>
                <a:spcPts val="1200"/>
              </a:spcAft>
              <a:buNone/>
              <a:defRPr sz="2400" b="0" i="0">
                <a:solidFill>
                  <a:schemeClr val="tx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D95FDA36-52F1-DF41-BD67-503EE70692E3}"/>
              </a:ext>
            </a:extLst>
          </p:cNvPr>
          <p:cNvCxnSpPr>
            <a:cxnSpLocks/>
          </p:cNvCxnSpPr>
          <p:nvPr userDrawn="1"/>
        </p:nvCxnSpPr>
        <p:spPr>
          <a:xfrm>
            <a:off x="803082" y="813392"/>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576441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graphic/Table/Map Option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060051"/>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graphic/Table/Map Option 5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214586"/>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Option 3 (pic backgroun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F859484-6A54-24D3-104D-9FF17DA4C80A}"/>
              </a:ext>
            </a:extLst>
          </p:cNvPr>
          <p:cNvSpPr>
            <a:spLocks noGrp="1"/>
          </p:cNvSpPr>
          <p:nvPr>
            <p:ph type="pic" sz="quarter" idx="11"/>
          </p:nvPr>
        </p:nvSpPr>
        <p:spPr>
          <a:xfrm>
            <a:off x="946150" y="882268"/>
            <a:ext cx="10282238" cy="5081503"/>
          </a:xfrm>
          <a:custGeom>
            <a:avLst/>
            <a:gdLst>
              <a:gd name="connsiteX0" fmla="*/ 0 w 10282238"/>
              <a:gd name="connsiteY0" fmla="*/ 0 h 5081503"/>
              <a:gd name="connsiteX1" fmla="*/ 10282238 w 10282238"/>
              <a:gd name="connsiteY1" fmla="*/ 405299 h 5081503"/>
              <a:gd name="connsiteX2" fmla="*/ 10282238 w 10282238"/>
              <a:gd name="connsiteY2" fmla="*/ 4695267 h 5081503"/>
              <a:gd name="connsiteX3" fmla="*/ 30189 w 10282238"/>
              <a:gd name="connsiteY3" fmla="*/ 5081503 h 5081503"/>
              <a:gd name="connsiteX4" fmla="*/ 0 w 10282238"/>
              <a:gd name="connsiteY4" fmla="*/ 5081503 h 508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081503">
                <a:moveTo>
                  <a:pt x="0" y="0"/>
                </a:moveTo>
                <a:lnTo>
                  <a:pt x="10282238" y="405299"/>
                </a:lnTo>
                <a:lnTo>
                  <a:pt x="10282238" y="4695267"/>
                </a:lnTo>
                <a:lnTo>
                  <a:pt x="30189" y="5081503"/>
                </a:lnTo>
                <a:lnTo>
                  <a:pt x="0" y="5081503"/>
                </a:lnTo>
                <a:close/>
              </a:path>
            </a:pathLst>
          </a:custGeom>
          <a:solidFill>
            <a:schemeClr val="bg1">
              <a:lumMod val="95000"/>
            </a:schemeClr>
          </a:solidFill>
        </p:spPr>
        <p:txBody>
          <a:bodyPr wrap="square" anchor="ctr">
            <a:noAutofit/>
          </a:bodyPr>
          <a:lstStyle>
            <a:lvl1pPr marL="0" indent="0" algn="r">
              <a:buNone/>
              <a:defRPr/>
            </a:lvl1pPr>
          </a:lstStyle>
          <a:p>
            <a:endParaRPr lang="en-US"/>
          </a:p>
        </p:txBody>
      </p:sp>
      <p:sp>
        <p:nvSpPr>
          <p:cNvPr id="17" name="Text Placeholder 16">
            <a:extLst>
              <a:ext uri="{FF2B5EF4-FFF2-40B4-BE49-F238E27FC236}">
                <a16:creationId xmlns:a16="http://schemas.microsoft.com/office/drawing/2014/main" id="{D9964ECB-81E1-6F60-D758-0BE8C5A27386}"/>
              </a:ext>
            </a:extLst>
          </p:cNvPr>
          <p:cNvSpPr>
            <a:spLocks noGrp="1"/>
          </p:cNvSpPr>
          <p:nvPr>
            <p:ph type="body" sz="quarter" idx="12"/>
          </p:nvPr>
        </p:nvSpPr>
        <p:spPr>
          <a:xfrm>
            <a:off x="1311229" y="1819647"/>
            <a:ext cx="9473312" cy="3379788"/>
          </a:xfrm>
          <a:prstGeom prst="rect">
            <a:avLst/>
          </a:prstGeom>
          <a:effectLst>
            <a:outerShdw blurRad="63500" algn="ctr" rotWithShape="0">
              <a:prstClr val="black">
                <a:alpha val="40000"/>
              </a:prstClr>
            </a:outerShdw>
          </a:effectLst>
        </p:spPr>
        <p:txBody>
          <a:bodyPr anchor="ctr"/>
          <a:lstStyle>
            <a:lvl1pPr marL="0" indent="0" algn="ctr">
              <a:lnSpc>
                <a:spcPct val="100000"/>
              </a:lnSpc>
              <a:spcBef>
                <a:spcPts val="0"/>
              </a:spcBef>
              <a:buNone/>
              <a:defRPr sz="5400" b="1" i="0">
                <a:solidFill>
                  <a:schemeClr val="bg1"/>
                </a:solidFill>
                <a:latin typeface="HelveticaNeueLT Pro 55 Roman" panose="020B0604020202020204" pitchFamily="34" charset="77"/>
              </a:defRPr>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a:t>Click to edit Master text styles</a:t>
            </a:r>
          </a:p>
        </p:txBody>
      </p:sp>
    </p:spTree>
    <p:extLst>
      <p:ext uri="{BB962C8B-B14F-4D97-AF65-F5344CB8AC3E}">
        <p14:creationId xmlns:p14="http://schemas.microsoft.com/office/powerpoint/2010/main" val="320664733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fographic/Table/Map Option 5 (side b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D3F412-C4F1-8B42-B531-485DE444D1B4}"/>
              </a:ext>
            </a:extLst>
          </p:cNvPr>
          <p:cNvSpPr/>
          <p:nvPr userDrawn="1"/>
        </p:nvSpPr>
        <p:spPr>
          <a:xfrm>
            <a:off x="0" y="0"/>
            <a:ext cx="12192000" cy="6857999"/>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5">
            <a:extLst>
              <a:ext uri="{FF2B5EF4-FFF2-40B4-BE49-F238E27FC236}">
                <a16:creationId xmlns:a16="http://schemas.microsoft.com/office/drawing/2014/main" id="{95941158-A4FF-D847-BD10-E407F0E53788}"/>
              </a:ext>
            </a:extLst>
          </p:cNvPr>
          <p:cNvSpPr>
            <a:spLocks noGrp="1"/>
          </p:cNvSpPr>
          <p:nvPr>
            <p:ph type="body" sz="quarter" idx="11" hasCustomPrompt="1"/>
          </p:nvPr>
        </p:nvSpPr>
        <p:spPr>
          <a:xfrm rot="5400000">
            <a:off x="-2922572" y="2922572"/>
            <a:ext cx="6045200" cy="200056"/>
          </a:xfrm>
          <a:prstGeom prst="rect">
            <a:avLst/>
          </a:prstGeom>
          <a:solidFill>
            <a:schemeClr val="tx1"/>
          </a:solidFill>
          <a:effectLst>
            <a:innerShdw blurRad="38100">
              <a:prstClr val="black">
                <a:alpha val="20000"/>
              </a:prstClr>
            </a:innerShdw>
          </a:effectLst>
        </p:spPr>
        <p:txBody>
          <a:bodyPr tIns="0" bIns="0" anchor="ctr"/>
          <a:lstStyle>
            <a:lvl1pPr marL="0" indent="0" algn="ctr">
              <a:buNone/>
              <a:defRPr sz="900" b="1" i="0" spc="800" baseline="0">
                <a:solidFill>
                  <a:schemeClr val="bg1"/>
                </a:solidFill>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TEXT</a:t>
            </a:r>
          </a:p>
        </p:txBody>
      </p:sp>
      <p:sp>
        <p:nvSpPr>
          <p:cNvPr id="3" name="Rectangle 2">
            <a:extLst>
              <a:ext uri="{FF2B5EF4-FFF2-40B4-BE49-F238E27FC236}">
                <a16:creationId xmlns:a16="http://schemas.microsoft.com/office/drawing/2014/main" id="{CF76AA2F-4A7C-7D4F-83ED-52106C7A4405}"/>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08BE6AD-E2B7-9641-B947-4EAA0AACD598}"/>
              </a:ext>
            </a:extLst>
          </p:cNvPr>
          <p:cNvSpPr>
            <a:spLocks noGrp="1"/>
          </p:cNvSpPr>
          <p:nvPr>
            <p:ph type="body" sz="quarter" idx="10"/>
          </p:nvPr>
        </p:nvSpPr>
        <p:spPr>
          <a:xfrm>
            <a:off x="941388" y="835961"/>
            <a:ext cx="10286999" cy="426685"/>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79C5ACBB-7D39-4A45-A541-9E41D1C30FEE}"/>
              </a:ext>
            </a:extLst>
          </p:cNvPr>
          <p:cNvCxnSpPr>
            <a:cxnSpLocks/>
          </p:cNvCxnSpPr>
          <p:nvPr userDrawn="1"/>
        </p:nvCxnSpPr>
        <p:spPr>
          <a:xfrm>
            <a:off x="803082" y="80442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7317629"/>
      </p:ext>
    </p:extLst>
  </p:cSld>
  <p:clrMapOvr>
    <a:masterClrMapping/>
  </p:clrMapOvr>
  <p:transition spd="slow">
    <p:push dir="u"/>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isc Optio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solidFill>
                  <a:schemeClr val="accent1"/>
                </a:solidFill>
                <a:latin typeface="HelveticaNeueLT Pro 55 Roman" panose="020B0604020202020204" pitchFamily="34" charset="77"/>
              </a:rPr>
              <a:t>Timeline Options</a:t>
            </a:r>
          </a:p>
        </p:txBody>
      </p:sp>
    </p:spTree>
    <p:extLst>
      <p:ext uri="{BB962C8B-B14F-4D97-AF65-F5344CB8AC3E}">
        <p14:creationId xmlns:p14="http://schemas.microsoft.com/office/powerpoint/2010/main" val="171931294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 Outline Option 1 (start)">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7B8F2CDB-2A0D-0840-A324-2947743C77A9}"/>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7" name="Text Placeholder 13">
            <a:extLst>
              <a:ext uri="{FF2B5EF4-FFF2-40B4-BE49-F238E27FC236}">
                <a16:creationId xmlns:a16="http://schemas.microsoft.com/office/drawing/2014/main" id="{D18E2F9F-AC12-FD48-867E-0391C7313232}"/>
              </a:ext>
            </a:extLst>
          </p:cNvPr>
          <p:cNvSpPr>
            <a:spLocks noGrp="1"/>
          </p:cNvSpPr>
          <p:nvPr>
            <p:ph type="body" sz="quarter" idx="11"/>
          </p:nvPr>
        </p:nvSpPr>
        <p:spPr>
          <a:xfrm>
            <a:off x="2709863" y="1971674"/>
            <a:ext cx="8518524" cy="3933826"/>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 name="Straight Connector 2">
            <a:extLst>
              <a:ext uri="{FF2B5EF4-FFF2-40B4-BE49-F238E27FC236}">
                <a16:creationId xmlns:a16="http://schemas.microsoft.com/office/drawing/2014/main" id="{7B15767B-614A-5547-94B1-76E59B0938E3}"/>
              </a:ext>
            </a:extLst>
          </p:cNvPr>
          <p:cNvCxnSpPr>
            <a:cxnSpLocks/>
          </p:cNvCxnSpPr>
          <p:nvPr userDrawn="1"/>
        </p:nvCxnSpPr>
        <p:spPr>
          <a:xfrm>
            <a:off x="2420938" y="1971675"/>
            <a:ext cx="0" cy="48863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E5DEEF4-B6CB-DB40-BFCD-C1A1FE8AE34A}"/>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04362"/>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 Outline Option 2 (continue)">
    <p:spTree>
      <p:nvGrpSpPr>
        <p:cNvPr id="1" name=""/>
        <p:cNvGrpSpPr/>
        <p:nvPr/>
      </p:nvGrpSpPr>
      <p:grpSpPr>
        <a:xfrm>
          <a:off x="0" y="0"/>
          <a:ext cx="0" cy="0"/>
          <a:chOff x="0" y="0"/>
          <a:chExt cx="0" cy="0"/>
        </a:xfrm>
      </p:grpSpPr>
      <p:sp>
        <p:nvSpPr>
          <p:cNvPr id="7" name="Text Placeholder 13">
            <a:extLst>
              <a:ext uri="{FF2B5EF4-FFF2-40B4-BE49-F238E27FC236}">
                <a16:creationId xmlns:a16="http://schemas.microsoft.com/office/drawing/2014/main" id="{865A3896-F1D5-5140-8DC0-E988B1D8B382}"/>
              </a:ext>
            </a:extLst>
          </p:cNvPr>
          <p:cNvSpPr>
            <a:spLocks noGrp="1"/>
          </p:cNvSpPr>
          <p:nvPr>
            <p:ph type="body" sz="quarter" idx="11"/>
          </p:nvPr>
        </p:nvSpPr>
        <p:spPr>
          <a:xfrm>
            <a:off x="2709863" y="631826"/>
            <a:ext cx="8518523" cy="5413374"/>
          </a:xfrm>
          <a:prstGeom prst="rect">
            <a:avLst/>
          </a:prstGeom>
        </p:spPr>
        <p:txBody>
          <a:bodyPr lIns="0" tIns="0" rIns="0" bIns="0" anchor="ctr"/>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6" name="Straight Connector 5">
            <a:extLst>
              <a:ext uri="{FF2B5EF4-FFF2-40B4-BE49-F238E27FC236}">
                <a16:creationId xmlns:a16="http://schemas.microsoft.com/office/drawing/2014/main" id="{5E4DDA87-A4EB-DE44-AA59-9648C99C0B6C}"/>
              </a:ext>
            </a:extLst>
          </p:cNvPr>
          <p:cNvCxnSpPr>
            <a:cxnSpLocks/>
          </p:cNvCxnSpPr>
          <p:nvPr userDrawn="1"/>
        </p:nvCxnSpPr>
        <p:spPr>
          <a:xfrm>
            <a:off x="2420938" y="0"/>
            <a:ext cx="0" cy="6858000"/>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80954"/>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Outline Option 3 (en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A42CBAB-1154-3D4F-AE35-2D5E703AC72A}"/>
              </a:ext>
            </a:extLst>
          </p:cNvPr>
          <p:cNvCxnSpPr>
            <a:cxnSpLocks/>
          </p:cNvCxnSpPr>
          <p:nvPr userDrawn="1"/>
        </p:nvCxnSpPr>
        <p:spPr>
          <a:xfrm>
            <a:off x="2420938" y="0"/>
            <a:ext cx="0" cy="5829300"/>
          </a:xfrm>
          <a:prstGeom prst="line">
            <a:avLst/>
          </a:prstGeom>
          <a:ln w="19050">
            <a:solidFill>
              <a:schemeClr val="accent1"/>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47A88E9-DD30-B844-A816-A15F3EE7EDF7}"/>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AF36FA75-A4E5-0645-AB47-C936052CDAF2}"/>
              </a:ext>
            </a:extLst>
          </p:cNvPr>
          <p:cNvSpPr>
            <a:spLocks noGrp="1"/>
          </p:cNvSpPr>
          <p:nvPr>
            <p:ph type="body" sz="quarter" idx="11"/>
          </p:nvPr>
        </p:nvSpPr>
        <p:spPr>
          <a:xfrm>
            <a:off x="2709863" y="800100"/>
            <a:ext cx="8518524" cy="5105400"/>
          </a:xfrm>
          <a:prstGeom prst="rect">
            <a:avLst/>
          </a:prstGeom>
        </p:spPr>
        <p:txBody>
          <a:bodyPr lIns="0" tIns="0" rIns="0" bIns="0" anchor="ctr" anchorCtr="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Octagon 9">
            <a:extLst>
              <a:ext uri="{FF2B5EF4-FFF2-40B4-BE49-F238E27FC236}">
                <a16:creationId xmlns:a16="http://schemas.microsoft.com/office/drawing/2014/main" id="{5A66188E-170C-8B46-AB7D-AFD9977570C5}"/>
              </a:ext>
            </a:extLst>
          </p:cNvPr>
          <p:cNvSpPr/>
          <p:nvPr userDrawn="1"/>
        </p:nvSpPr>
        <p:spPr>
          <a:xfrm>
            <a:off x="2331444" y="5731455"/>
            <a:ext cx="191514" cy="191514"/>
          </a:xfrm>
          <a:prstGeom prst="octagon">
            <a:avLst/>
          </a:prstGeom>
          <a:solidFill>
            <a:schemeClr val="accent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82521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 Outline Option 4 (singl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70B4E60-27D5-3A46-842B-EB2A39B7619D}"/>
              </a:ext>
            </a:extLst>
          </p:cNvPr>
          <p:cNvCxnSpPr>
            <a:cxnSpLocks/>
          </p:cNvCxnSpPr>
          <p:nvPr userDrawn="1"/>
        </p:nvCxnSpPr>
        <p:spPr>
          <a:xfrm>
            <a:off x="2420938" y="1971675"/>
            <a:ext cx="0" cy="3933825"/>
          </a:xfrm>
          <a:prstGeom prst="line">
            <a:avLst/>
          </a:prstGeom>
          <a:ln w="19050">
            <a:solidFill>
              <a:schemeClr val="accent1"/>
            </a:solidFill>
            <a:prstDash val="sysDash"/>
            <a:headEnd type="non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E782DC-C95F-8A43-8258-F1DE4F9A6F80}"/>
              </a:ext>
            </a:extLst>
          </p:cNvPr>
          <p:cNvSpPr/>
          <p:nvPr userDrawn="1"/>
        </p:nvSpPr>
        <p:spPr>
          <a:xfrm>
            <a:off x="0" y="6045200"/>
            <a:ext cx="12192000" cy="812800"/>
          </a:xfrm>
          <a:prstGeom prst="rect">
            <a:avLst/>
          </a:prstGeom>
          <a:solidFill>
            <a:schemeClr val="bg1"/>
          </a:solidFill>
          <a:ln>
            <a:noFill/>
          </a:ln>
          <a:effectLst>
            <a:outerShdw blurRad="63500" algn="c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AF47B956-C529-5348-A540-F7F695934F20}"/>
              </a:ext>
            </a:extLst>
          </p:cNvPr>
          <p:cNvSpPr>
            <a:spLocks noGrp="1"/>
          </p:cNvSpPr>
          <p:nvPr>
            <p:ph type="body" sz="quarter" idx="10"/>
          </p:nvPr>
        </p:nvSpPr>
        <p:spPr>
          <a:xfrm>
            <a:off x="941388" y="839012"/>
            <a:ext cx="10286999" cy="426686"/>
          </a:xfrm>
          <a:prstGeom prst="rect">
            <a:avLst/>
          </a:prstGeom>
        </p:spPr>
        <p:txBody>
          <a:bodyPr lIns="0" tIns="0" rIns="0" bIns="0" anchor="t"/>
          <a:lstStyle>
            <a:lvl1pPr marL="0" indent="0">
              <a:lnSpc>
                <a:spcPct val="80000"/>
              </a:lnSpc>
              <a:spcBef>
                <a:spcPts val="0"/>
              </a:spcBef>
              <a:buNone/>
              <a:defRPr sz="4400" b="1" i="0">
                <a:solidFill>
                  <a:schemeClr val="tx1"/>
                </a:solidFill>
                <a:latin typeface="+mj-lt"/>
                <a:ea typeface="Helvetica Neue" panose="020005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6EFFE876-F30A-1241-8AB4-15A94AFEFB2F}"/>
              </a:ext>
            </a:extLst>
          </p:cNvPr>
          <p:cNvSpPr>
            <a:spLocks noGrp="1"/>
          </p:cNvSpPr>
          <p:nvPr>
            <p:ph type="body" sz="quarter" idx="11"/>
          </p:nvPr>
        </p:nvSpPr>
        <p:spPr>
          <a:xfrm>
            <a:off x="2709863" y="1971674"/>
            <a:ext cx="8518524" cy="3933825"/>
          </a:xfrm>
          <a:prstGeom prst="rect">
            <a:avLst/>
          </a:prstGeom>
        </p:spPr>
        <p:txBody>
          <a:bodyPr lIns="0" tIns="0" rIns="0" bIns="0"/>
          <a:lstStyle>
            <a:lvl1pPr marL="0" indent="0">
              <a:lnSpc>
                <a:spcPct val="90000"/>
              </a:lnSpc>
              <a:spcBef>
                <a:spcPts val="0"/>
              </a:spcBef>
              <a:spcAft>
                <a:spcPts val="1800"/>
              </a:spcAft>
              <a:buNone/>
              <a:defRPr sz="2400" b="0"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F93E7920-E478-0A4B-B0AB-BBC37A9FC46B}"/>
              </a:ext>
            </a:extLst>
          </p:cNvPr>
          <p:cNvCxnSpPr>
            <a:cxnSpLocks/>
          </p:cNvCxnSpPr>
          <p:nvPr userDrawn="1"/>
        </p:nvCxnSpPr>
        <p:spPr>
          <a:xfrm>
            <a:off x="803082" y="807477"/>
            <a:ext cx="0" cy="42668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70521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meline / Outline Option 4 (single)">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853394"/>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arker Slide St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rot="10800000">
            <a:off x="4564599" y="4288873"/>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35443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arker Slide End">
    <p:bg>
      <p:bgPr>
        <a:solidFill>
          <a:srgbClr val="FF000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B07008-BA1C-0447-9372-DDEF0CEFF5A8}"/>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i="0">
                <a:latin typeface="HelveticaNeueLT Pro 55 Roman" panose="020B0604020202020204" pitchFamily="34" charset="77"/>
              </a:rPr>
              <a:t>Working Marker</a:t>
            </a:r>
          </a:p>
        </p:txBody>
      </p:sp>
      <p:sp>
        <p:nvSpPr>
          <p:cNvPr id="3" name="Triangle 2">
            <a:extLst>
              <a:ext uri="{FF2B5EF4-FFF2-40B4-BE49-F238E27FC236}">
                <a16:creationId xmlns:a16="http://schemas.microsoft.com/office/drawing/2014/main" id="{03EA1AA3-280C-4345-9EC6-90EF2CF12F65}"/>
              </a:ext>
            </a:extLst>
          </p:cNvPr>
          <p:cNvSpPr>
            <a:spLocks noChangeAspect="1"/>
          </p:cNvSpPr>
          <p:nvPr userDrawn="1"/>
        </p:nvSpPr>
        <p:spPr>
          <a:xfrm>
            <a:off x="4564599" y="0"/>
            <a:ext cx="3062803" cy="2579204"/>
          </a:xfrm>
          <a:prstGeom prst="triangle">
            <a:avLst/>
          </a:prstGeom>
          <a:solidFill>
            <a:schemeClr val="bg1"/>
          </a:solidFill>
          <a:ln>
            <a:noFill/>
          </a:ln>
          <a:effectLst>
            <a:outerShdw blurRad="101600" dist="254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397231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Option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0" i="0">
                <a:solidFill>
                  <a:schemeClr val="bg1"/>
                </a:solidFill>
                <a:latin typeface="+mn-lt"/>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53109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Option 1 - alt 1">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0" y="875511"/>
            <a:ext cx="10282238" cy="5105400"/>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401507"/>
                </a:lnTo>
                <a:lnTo>
                  <a:pt x="10282238" y="4717738"/>
                </a:lnTo>
                <a:lnTo>
                  <a:pt x="0" y="5105400"/>
                </a:lnTo>
                <a:lnTo>
                  <a:pt x="0" y="0"/>
                </a:lnTo>
                <a:close/>
              </a:path>
            </a:pathLst>
          </a:custGeom>
          <a:solidFill>
            <a:schemeClr val="tx1"/>
          </a:solidFill>
          <a:effectLst>
            <a:outerShdw blurRad="63500" algn="ctr" rotWithShape="0">
              <a:prstClr val="black">
                <a:alpha val="40000"/>
              </a:prstClr>
            </a:outerShdw>
          </a:effectLst>
        </p:spPr>
        <p:txBody>
          <a:bodyPr lIns="731520" tIns="274320" rIns="731520" bIns="0" anchor="ctr"/>
          <a:lstStyle>
            <a:lvl1pPr marL="0" indent="0" algn="ctr">
              <a:lnSpc>
                <a:spcPct val="85000"/>
              </a:lnSpc>
              <a:spcBef>
                <a:spcPts val="0"/>
              </a:spcBef>
              <a:buNone/>
              <a:defRPr sz="7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5209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Option 4 - pi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7D88DD-9CC9-DD46-9E7A-27E79DA4DB5F}"/>
              </a:ext>
            </a:extLst>
          </p:cNvPr>
          <p:cNvSpPr>
            <a:spLocks noGrp="1"/>
          </p:cNvSpPr>
          <p:nvPr>
            <p:ph type="body" sz="quarter" idx="10"/>
          </p:nvPr>
        </p:nvSpPr>
        <p:spPr>
          <a:xfrm>
            <a:off x="946151" y="1431727"/>
            <a:ext cx="10282238" cy="3989946"/>
          </a:xfrm>
          <a:custGeom>
            <a:avLst/>
            <a:gdLst>
              <a:gd name="connsiteX0" fmla="*/ 0 w 10282238"/>
              <a:gd name="connsiteY0" fmla="*/ 0 h 5105400"/>
              <a:gd name="connsiteX1" fmla="*/ 10282238 w 10282238"/>
              <a:gd name="connsiteY1" fmla="*/ 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51054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184150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927600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401507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717738 h 5105400"/>
              <a:gd name="connsiteX3" fmla="*/ 0 w 10282238"/>
              <a:gd name="connsiteY3" fmla="*/ 5105400 h 5105400"/>
              <a:gd name="connsiteX4" fmla="*/ 0 w 10282238"/>
              <a:gd name="connsiteY4" fmla="*/ 0 h 5105400"/>
              <a:gd name="connsiteX0" fmla="*/ 0 w 10282238"/>
              <a:gd name="connsiteY0" fmla="*/ 0 h 5105400"/>
              <a:gd name="connsiteX1" fmla="*/ 10282238 w 10282238"/>
              <a:gd name="connsiteY1" fmla="*/ 517680 h 5105400"/>
              <a:gd name="connsiteX2" fmla="*/ 10282238 w 10282238"/>
              <a:gd name="connsiteY2" fmla="*/ 4593266 h 5105400"/>
              <a:gd name="connsiteX3" fmla="*/ 0 w 10282238"/>
              <a:gd name="connsiteY3" fmla="*/ 5105400 h 5105400"/>
              <a:gd name="connsiteX4" fmla="*/ 0 w 10282238"/>
              <a:gd name="connsiteY4" fmla="*/ 0 h 510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2238" h="5105400">
                <a:moveTo>
                  <a:pt x="0" y="0"/>
                </a:moveTo>
                <a:lnTo>
                  <a:pt x="10282238" y="517680"/>
                </a:lnTo>
                <a:lnTo>
                  <a:pt x="10282238" y="4593266"/>
                </a:lnTo>
                <a:lnTo>
                  <a:pt x="0" y="5105400"/>
                </a:lnTo>
                <a:lnTo>
                  <a:pt x="0" y="0"/>
                </a:lnTo>
                <a:close/>
              </a:path>
            </a:pathLst>
          </a:custGeom>
          <a:solidFill>
            <a:schemeClr val="tx1"/>
          </a:solidFill>
          <a:effectLst>
            <a:outerShdw blurRad="63500" algn="ctr" rotWithShape="0">
              <a:prstClr val="black">
                <a:alpha val="40000"/>
              </a:prstClr>
            </a:outerShdw>
          </a:effectLst>
        </p:spPr>
        <p:txBody>
          <a:bodyPr lIns="640080" tIns="91440" rIns="5760720" bIns="0" anchor="ctr"/>
          <a:lstStyle>
            <a:lvl1pPr marL="0" indent="0" algn="l">
              <a:lnSpc>
                <a:spcPct val="85000"/>
              </a:lnSpc>
              <a:spcBef>
                <a:spcPts val="0"/>
              </a:spcBef>
              <a:buNone/>
              <a:defRPr sz="3200" b="1" i="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F096C14-2E28-184E-A9D7-B6FCA0749D76}"/>
              </a:ext>
            </a:extLst>
          </p:cNvPr>
          <p:cNvCxnSpPr/>
          <p:nvPr userDrawn="1"/>
        </p:nvCxnSpPr>
        <p:spPr>
          <a:xfrm flipV="1">
            <a:off x="-4762" y="444439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70E7E5-0918-3F42-B817-17059FA92F66}"/>
              </a:ext>
            </a:extLst>
          </p:cNvPr>
          <p:cNvCxnSpPr>
            <a:cxnSpLocks/>
          </p:cNvCxnSpPr>
          <p:nvPr userDrawn="1"/>
        </p:nvCxnSpPr>
        <p:spPr>
          <a:xfrm>
            <a:off x="-4762" y="1935813"/>
            <a:ext cx="12192000" cy="477795"/>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45A91DC-CA64-86C4-8912-EDBE14D74D33}"/>
              </a:ext>
            </a:extLst>
          </p:cNvPr>
          <p:cNvCxnSpPr/>
          <p:nvPr userDrawn="1"/>
        </p:nvCxnSpPr>
        <p:spPr>
          <a:xfrm flipV="1">
            <a:off x="-4762" y="5553548"/>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C9110F0-E30E-E66F-2387-49B86FF95C32}"/>
              </a:ext>
            </a:extLst>
          </p:cNvPr>
          <p:cNvCxnSpPr>
            <a:cxnSpLocks/>
          </p:cNvCxnSpPr>
          <p:nvPr userDrawn="1"/>
        </p:nvCxnSpPr>
        <p:spPr>
          <a:xfrm>
            <a:off x="-4762" y="825079"/>
            <a:ext cx="12192000" cy="47779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28634D76-619B-3232-886A-3A76F0889FD3}"/>
              </a:ext>
            </a:extLst>
          </p:cNvPr>
          <p:cNvSpPr>
            <a:spLocks noGrp="1"/>
          </p:cNvSpPr>
          <p:nvPr>
            <p:ph type="pic" sz="quarter" idx="11"/>
          </p:nvPr>
        </p:nvSpPr>
        <p:spPr>
          <a:xfrm>
            <a:off x="6232525" y="1470579"/>
            <a:ext cx="4253892" cy="3916842"/>
          </a:xfrm>
          <a:prstGeom prst="rect">
            <a:avLst/>
          </a:prstGeom>
          <a:solidFill>
            <a:schemeClr val="bg1">
              <a:lumMod val="95000"/>
            </a:schemeClr>
          </a:solidFill>
        </p:spPr>
        <p:txBody>
          <a:bodyPr anchor="ctr"/>
          <a:lstStyle>
            <a:lvl1pPr marL="0" indent="0" algn="ctr">
              <a:buNone/>
              <a:defRPr sz="2400"/>
            </a:lvl1pPr>
          </a:lstStyle>
          <a:p>
            <a:endParaRPr lang="en-US"/>
          </a:p>
        </p:txBody>
      </p:sp>
    </p:spTree>
    <p:extLst>
      <p:ext uri="{BB962C8B-B14F-4D97-AF65-F5344CB8AC3E}">
        <p14:creationId xmlns:p14="http://schemas.microsoft.com/office/powerpoint/2010/main" val="40113050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Option 2 - nam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20BD953-BAB0-8E4B-B679-1219A2B3CF41}"/>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BD09A09A-89DC-954A-A928-5812FE11105E}"/>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mj-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Freeform 3">
            <a:extLst>
              <a:ext uri="{FF2B5EF4-FFF2-40B4-BE49-F238E27FC236}">
                <a16:creationId xmlns:a16="http://schemas.microsoft.com/office/drawing/2014/main" id="{05C2563E-7B0D-E24F-9875-C18506F41C81}"/>
              </a:ext>
            </a:extLst>
          </p:cNvPr>
          <p:cNvSpPr/>
          <p:nvPr userDrawn="1"/>
        </p:nvSpPr>
        <p:spPr>
          <a:xfrm>
            <a:off x="1756772" y="494902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A3E73B5E-FD84-0A40-B04B-8B9AED4A548D}"/>
              </a:ext>
            </a:extLst>
          </p:cNvPr>
          <p:cNvSpPr/>
          <p:nvPr userDrawn="1"/>
        </p:nvSpPr>
        <p:spPr>
          <a:xfrm>
            <a:off x="2728163" y="5855107"/>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78EDAFBB-2E9F-A748-8A02-8C214BFB7E55}"/>
              </a:ext>
            </a:extLst>
          </p:cNvPr>
          <p:cNvSpPr/>
          <p:nvPr userDrawn="1"/>
        </p:nvSpPr>
        <p:spPr>
          <a:xfrm>
            <a:off x="952635" y="5683537"/>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6418038-98C4-8044-8421-C2D3264ECF20}"/>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55BB243E-C6DB-DD17-17FA-D4596A23B43A}"/>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bg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9715302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Option 3 - nam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F0FE900-A7EC-8348-8964-3B13DEFC5EAA}"/>
              </a:ext>
            </a:extLst>
          </p:cNvPr>
          <p:cNvSpPr/>
          <p:nvPr userDrawn="1"/>
        </p:nvSpPr>
        <p:spPr>
          <a:xfrm>
            <a:off x="0" y="3507490"/>
            <a:ext cx="12192000" cy="3363210"/>
          </a:xfrm>
          <a:custGeom>
            <a:avLst/>
            <a:gdLst>
              <a:gd name="connsiteX0" fmla="*/ 0 w 12192000"/>
              <a:gd name="connsiteY0" fmla="*/ 3365500 h 3378200"/>
              <a:gd name="connsiteX1" fmla="*/ 0 w 12192000"/>
              <a:gd name="connsiteY1" fmla="*/ 2559050 h 3378200"/>
              <a:gd name="connsiteX2" fmla="*/ 12192000 w 12192000"/>
              <a:gd name="connsiteY2" fmla="*/ 0 h 3378200"/>
              <a:gd name="connsiteX3" fmla="*/ 12192000 w 12192000"/>
              <a:gd name="connsiteY3" fmla="*/ 3378200 h 3378200"/>
              <a:gd name="connsiteX4" fmla="*/ 0 w 12192000"/>
              <a:gd name="connsiteY4" fmla="*/ 3365500 h 3378200"/>
              <a:gd name="connsiteX0" fmla="*/ 0 w 12192000"/>
              <a:gd name="connsiteY0" fmla="*/ 3350510 h 3363210"/>
              <a:gd name="connsiteX1" fmla="*/ 0 w 12192000"/>
              <a:gd name="connsiteY1" fmla="*/ 2544060 h 3363210"/>
              <a:gd name="connsiteX2" fmla="*/ 12192000 w 12192000"/>
              <a:gd name="connsiteY2" fmla="*/ 0 h 3363210"/>
              <a:gd name="connsiteX3" fmla="*/ 12192000 w 12192000"/>
              <a:gd name="connsiteY3" fmla="*/ 3363210 h 3363210"/>
              <a:gd name="connsiteX4" fmla="*/ 0 w 12192000"/>
              <a:gd name="connsiteY4" fmla="*/ 3350510 h 3363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363210">
                <a:moveTo>
                  <a:pt x="0" y="3350510"/>
                </a:moveTo>
                <a:lnTo>
                  <a:pt x="0" y="2544060"/>
                </a:lnTo>
                <a:lnTo>
                  <a:pt x="12192000" y="0"/>
                </a:lnTo>
                <a:lnTo>
                  <a:pt x="12192000" y="3363210"/>
                </a:lnTo>
                <a:lnTo>
                  <a:pt x="0" y="3350510"/>
                </a:lnTo>
                <a:close/>
              </a:path>
            </a:pathLst>
          </a:custGeom>
          <a:solidFill>
            <a:schemeClr val="bg1">
              <a:lumMod val="9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A355C59-4322-DB4B-A723-24FE53AD12B7}"/>
              </a:ext>
            </a:extLst>
          </p:cNvPr>
          <p:cNvSpPr/>
          <p:nvPr userDrawn="1"/>
        </p:nvSpPr>
        <p:spPr>
          <a:xfrm>
            <a:off x="952854" y="5215292"/>
            <a:ext cx="2429602" cy="73483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tx1"/>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7EA36864-89F6-7342-A96C-963A930B88B2}"/>
              </a:ext>
            </a:extLst>
          </p:cNvPr>
          <p:cNvSpPr/>
          <p:nvPr userDrawn="1"/>
        </p:nvSpPr>
        <p:spPr>
          <a:xfrm>
            <a:off x="2047510" y="4705622"/>
            <a:ext cx="1029430" cy="311354"/>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accent2"/>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BEB6EC-90FD-EA4B-8676-F1B06A5BB39B}"/>
              </a:ext>
            </a:extLst>
          </p:cNvPr>
          <p:cNvSpPr/>
          <p:nvPr userDrawn="1"/>
        </p:nvSpPr>
        <p:spPr>
          <a:xfrm>
            <a:off x="963612" y="5833305"/>
            <a:ext cx="1760538" cy="532479"/>
          </a:xfrm>
          <a:custGeom>
            <a:avLst/>
            <a:gdLst>
              <a:gd name="connsiteX0" fmla="*/ 0 w 1766236"/>
              <a:gd name="connsiteY0" fmla="*/ 534202 h 534202"/>
              <a:gd name="connsiteX1" fmla="*/ 0 w 1766236"/>
              <a:gd name="connsiteY1" fmla="*/ 380198 h 534202"/>
              <a:gd name="connsiteX2" fmla="*/ 1766236 w 1766236"/>
              <a:gd name="connsiteY2" fmla="*/ 0 h 534202"/>
              <a:gd name="connsiteX3" fmla="*/ 1766236 w 1766236"/>
              <a:gd name="connsiteY3" fmla="*/ 168442 h 534202"/>
              <a:gd name="connsiteX4" fmla="*/ 0 w 1766236"/>
              <a:gd name="connsiteY4" fmla="*/ 534202 h 534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6236" h="534202">
                <a:moveTo>
                  <a:pt x="0" y="534202"/>
                </a:moveTo>
                <a:lnTo>
                  <a:pt x="0" y="380198"/>
                </a:lnTo>
                <a:lnTo>
                  <a:pt x="1766236" y="0"/>
                </a:lnTo>
                <a:lnTo>
                  <a:pt x="1766236" y="168442"/>
                </a:lnTo>
                <a:lnTo>
                  <a:pt x="0" y="534202"/>
                </a:lnTo>
                <a:close/>
              </a:path>
            </a:pathLst>
          </a:custGeom>
          <a:solidFill>
            <a:schemeClr val="bg1">
              <a:lumMod val="85000"/>
            </a:schemeClr>
          </a:solidFill>
          <a:ln>
            <a:noFill/>
          </a:ln>
          <a:effectLst>
            <a:outerShdw blurRad="381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3">
            <a:extLst>
              <a:ext uri="{FF2B5EF4-FFF2-40B4-BE49-F238E27FC236}">
                <a16:creationId xmlns:a16="http://schemas.microsoft.com/office/drawing/2014/main" id="{7B140407-E658-B339-2E5D-F51A7230BE5B}"/>
              </a:ext>
            </a:extLst>
          </p:cNvPr>
          <p:cNvSpPr>
            <a:spLocks noGrp="1"/>
          </p:cNvSpPr>
          <p:nvPr>
            <p:ph type="body" sz="quarter" idx="12"/>
          </p:nvPr>
        </p:nvSpPr>
        <p:spPr>
          <a:xfrm>
            <a:off x="6232525" y="5043057"/>
            <a:ext cx="4995863" cy="1082169"/>
          </a:xfrm>
          <a:prstGeom prst="rect">
            <a:avLst/>
          </a:prstGeom>
        </p:spPr>
        <p:txBody>
          <a:bodyPr lIns="0" tIns="0" rIns="0" bIns="0" anchor="b" anchorCtr="0"/>
          <a:lstStyle>
            <a:lvl1pPr marL="0" indent="0" algn="r">
              <a:lnSpc>
                <a:spcPct val="90000"/>
              </a:lnSpc>
              <a:spcBef>
                <a:spcPts val="0"/>
              </a:spcBef>
              <a:spcAft>
                <a:spcPts val="600"/>
              </a:spcAft>
              <a:buNone/>
              <a:defRPr sz="2000" b="1" i="0">
                <a:solidFill>
                  <a:schemeClr val="accent1"/>
                </a:solidFill>
                <a:latin typeface="+mn-lt"/>
                <a:ea typeface="Helvetica Neue Light" panose="02000403000000020004" pitchFamily="2" charset="0"/>
                <a:cs typeface="Helvetica Neue" panose="0200050300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Text Placeholder 13">
            <a:extLst>
              <a:ext uri="{FF2B5EF4-FFF2-40B4-BE49-F238E27FC236}">
                <a16:creationId xmlns:a16="http://schemas.microsoft.com/office/drawing/2014/main" id="{BCD233A4-2071-037B-F9F2-043105D49F48}"/>
              </a:ext>
            </a:extLst>
          </p:cNvPr>
          <p:cNvSpPr>
            <a:spLocks noGrp="1"/>
          </p:cNvSpPr>
          <p:nvPr>
            <p:ph type="body" sz="quarter" idx="11"/>
          </p:nvPr>
        </p:nvSpPr>
        <p:spPr>
          <a:xfrm>
            <a:off x="946153" y="1297337"/>
            <a:ext cx="10282235" cy="2131663"/>
          </a:xfrm>
          <a:prstGeom prst="rect">
            <a:avLst/>
          </a:prstGeom>
        </p:spPr>
        <p:txBody>
          <a:bodyPr lIns="0" tIns="0" rIns="0" bIns="0" anchor="t"/>
          <a:lstStyle>
            <a:lvl1pPr marL="0" indent="0">
              <a:lnSpc>
                <a:spcPct val="85000"/>
              </a:lnSpc>
              <a:spcBef>
                <a:spcPts val="0"/>
              </a:spcBef>
              <a:spcAft>
                <a:spcPts val="1200"/>
              </a:spcAft>
              <a:buNone/>
              <a:defRPr sz="7200" b="0" i="0">
                <a:solidFill>
                  <a:schemeClr val="accent1"/>
                </a:solidFill>
                <a:latin typeface="Arial" panose="020B0604020202020204" pitchFamily="34" charset="0"/>
                <a:ea typeface="Helvetica Neue Light" panose="02000403000000020004" pitchFamily="2"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FEF5D463-1983-E013-D52D-21925F2C1D35}"/>
              </a:ext>
            </a:extLst>
          </p:cNvPr>
          <p:cNvCxnSpPr>
            <a:cxnSpLocks/>
          </p:cNvCxnSpPr>
          <p:nvPr userDrawn="1"/>
        </p:nvCxnSpPr>
        <p:spPr>
          <a:xfrm>
            <a:off x="803082" y="1273287"/>
            <a:ext cx="0" cy="6983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199105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2.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Original Grid (Hide when not used" hidden="1">
            <a:extLst>
              <a:ext uri="{FF2B5EF4-FFF2-40B4-BE49-F238E27FC236}">
                <a16:creationId xmlns:a16="http://schemas.microsoft.com/office/drawing/2014/main" id="{6F645227-A7EA-1142-8017-D3505BB868FA}"/>
              </a:ext>
            </a:extLst>
          </p:cNvPr>
          <p:cNvPicPr>
            <a:picLocks noChangeAspect="1"/>
          </p:cNvPicPr>
          <p:nvPr userDrawn="1"/>
        </p:nvPicPr>
        <p:blipFill>
          <a:blip r:embed="rId50">
            <a:alphaModFix amt="5000"/>
          </a:blip>
          <a:stretch>
            <a:fillRect/>
          </a:stretch>
        </p:blipFill>
        <p:spPr>
          <a:xfrm>
            <a:off x="0" y="0"/>
            <a:ext cx="12192000" cy="6858000"/>
          </a:xfrm>
          <a:prstGeom prst="rect">
            <a:avLst/>
          </a:prstGeom>
        </p:spPr>
      </p:pic>
      <p:pic>
        <p:nvPicPr>
          <p:cNvPr id="5" name="Picture 4" hidden="1">
            <a:extLst>
              <a:ext uri="{FF2B5EF4-FFF2-40B4-BE49-F238E27FC236}">
                <a16:creationId xmlns:a16="http://schemas.microsoft.com/office/drawing/2014/main" id="{2388AC47-BD27-0E43-9017-9DA1548374B3}"/>
              </a:ext>
            </a:extLst>
          </p:cNvPr>
          <p:cNvPicPr>
            <a:picLocks noChangeAspect="1"/>
          </p:cNvPicPr>
          <p:nvPr userDrawn="1"/>
        </p:nvPicPr>
        <p:blipFill>
          <a:blip r:embed="rId51"/>
          <a:srcRect/>
          <a:stretch/>
        </p:blipFill>
        <p:spPr>
          <a:xfrm>
            <a:off x="9558" y="4470"/>
            <a:ext cx="12172884" cy="6849060"/>
          </a:xfrm>
          <a:prstGeom prst="rect">
            <a:avLst/>
          </a:prstGeom>
        </p:spPr>
      </p:pic>
      <p:cxnSp>
        <p:nvCxnSpPr>
          <p:cNvPr id="7" name="Straight Connector 6">
            <a:extLst>
              <a:ext uri="{FF2B5EF4-FFF2-40B4-BE49-F238E27FC236}">
                <a16:creationId xmlns:a16="http://schemas.microsoft.com/office/drawing/2014/main" id="{5BB7F8E1-997E-4941-BE13-6E059C035CBE}"/>
              </a:ext>
            </a:extLst>
          </p:cNvPr>
          <p:cNvCxnSpPr/>
          <p:nvPr userDrawn="1"/>
        </p:nvCxnSpPr>
        <p:spPr>
          <a:xfrm>
            <a:off x="800100"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5E4E5DE-6179-8440-842F-28DBCC3D681D}"/>
              </a:ext>
            </a:extLst>
          </p:cNvPr>
          <p:cNvCxnSpPr/>
          <p:nvPr userDrawn="1"/>
        </p:nvCxnSpPr>
        <p:spPr>
          <a:xfrm>
            <a:off x="256838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615384D-E8DA-C647-B710-F4325A19E819}"/>
              </a:ext>
            </a:extLst>
          </p:cNvPr>
          <p:cNvCxnSpPr/>
          <p:nvPr userDrawn="1"/>
        </p:nvCxnSpPr>
        <p:spPr>
          <a:xfrm>
            <a:off x="432322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6949CB-2D6B-0741-938E-688F9C5B37D9}"/>
              </a:ext>
            </a:extLst>
          </p:cNvPr>
          <p:cNvCxnSpPr/>
          <p:nvPr userDrawn="1"/>
        </p:nvCxnSpPr>
        <p:spPr>
          <a:xfrm>
            <a:off x="6091518"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B94FD3-6C84-7C42-9E81-589C254D2F46}"/>
              </a:ext>
            </a:extLst>
          </p:cNvPr>
          <p:cNvCxnSpPr/>
          <p:nvPr userDrawn="1"/>
        </p:nvCxnSpPr>
        <p:spPr>
          <a:xfrm>
            <a:off x="7846359"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A64BE6-F7F3-F14C-89D0-1CE69287C314}"/>
              </a:ext>
            </a:extLst>
          </p:cNvPr>
          <p:cNvCxnSpPr/>
          <p:nvPr userDrawn="1"/>
        </p:nvCxnSpPr>
        <p:spPr>
          <a:xfrm>
            <a:off x="9607924" y="0"/>
            <a:ext cx="0" cy="6853530"/>
          </a:xfrm>
          <a:prstGeom prst="line">
            <a:avLst/>
          </a:prstGeom>
          <a:ln>
            <a:solidFill>
              <a:schemeClr val="bg1">
                <a:lumMod val="9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4BECF89-DF0E-B440-9770-C04349337426}"/>
              </a:ext>
            </a:extLst>
          </p:cNvPr>
          <p:cNvCxnSpPr/>
          <p:nvPr userDrawn="1"/>
        </p:nvCxnSpPr>
        <p:spPr>
          <a:xfrm>
            <a:off x="11376212" y="0"/>
            <a:ext cx="0" cy="685353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879885"/>
      </p:ext>
    </p:extLst>
  </p:cSld>
  <p:clrMap bg1="lt1" tx1="dk1" bg2="lt2" tx2="dk2" accent1="accent1" accent2="accent2" accent3="accent3" accent4="accent4" accent5="accent5" accent6="accent6" hlink="hlink" folHlink="folHlink"/>
  <p:sldLayoutIdLst>
    <p:sldLayoutId id="2147483716" r:id="rId1"/>
    <p:sldLayoutId id="2147483659" r:id="rId2"/>
    <p:sldLayoutId id="2147483717" r:id="rId3"/>
    <p:sldLayoutId id="2147483786" r:id="rId4"/>
    <p:sldLayoutId id="2147483665" r:id="rId5"/>
    <p:sldLayoutId id="2147483778" r:id="rId6"/>
    <p:sldLayoutId id="2147483780" r:id="rId7"/>
    <p:sldLayoutId id="2147483779" r:id="rId8"/>
    <p:sldLayoutId id="2147483729" r:id="rId9"/>
    <p:sldLayoutId id="2147483690" r:id="rId10"/>
    <p:sldLayoutId id="2147483656" r:id="rId11"/>
    <p:sldLayoutId id="2147483680" r:id="rId12"/>
    <p:sldLayoutId id="2147483655" r:id="rId13"/>
    <p:sldLayoutId id="2147483649" r:id="rId14"/>
    <p:sldLayoutId id="2147483736" r:id="rId15"/>
    <p:sldLayoutId id="2147483753" r:id="rId16"/>
    <p:sldLayoutId id="2147483714" r:id="rId17"/>
    <p:sldLayoutId id="2147483658" r:id="rId18"/>
    <p:sldLayoutId id="2147483742" r:id="rId19"/>
    <p:sldLayoutId id="2147483725" r:id="rId20"/>
    <p:sldLayoutId id="2147483663" r:id="rId21"/>
    <p:sldLayoutId id="2147483670" r:id="rId22"/>
    <p:sldLayoutId id="2147483724" r:id="rId23"/>
    <p:sldLayoutId id="2147483669" r:id="rId24"/>
    <p:sldLayoutId id="2147483776" r:id="rId25"/>
    <p:sldLayoutId id="2147483726" r:id="rId26"/>
    <p:sldLayoutId id="2147483671" r:id="rId27"/>
    <p:sldLayoutId id="2147483718" r:id="rId28"/>
    <p:sldLayoutId id="2147483719" r:id="rId29"/>
    <p:sldLayoutId id="2147483783" r:id="rId30"/>
    <p:sldLayoutId id="2147483754" r:id="rId31"/>
    <p:sldLayoutId id="2147483748" r:id="rId32"/>
    <p:sldLayoutId id="2147483713" r:id="rId33"/>
    <p:sldLayoutId id="2147483752" r:id="rId34"/>
    <p:sldLayoutId id="2147483720" r:id="rId35"/>
    <p:sldLayoutId id="2147483730" r:id="rId36"/>
    <p:sldLayoutId id="2147483737" r:id="rId37"/>
    <p:sldLayoutId id="2147483756" r:id="rId38"/>
    <p:sldLayoutId id="2147483766" r:id="rId39"/>
    <p:sldLayoutId id="2147483765" r:id="rId40"/>
    <p:sldLayoutId id="2147483732" r:id="rId41"/>
    <p:sldLayoutId id="2147483721" r:id="rId42"/>
    <p:sldLayoutId id="2147483733" r:id="rId43"/>
    <p:sldLayoutId id="2147483734" r:id="rId44"/>
    <p:sldLayoutId id="2147483735" r:id="rId45"/>
    <p:sldLayoutId id="2147483787" r:id="rId46"/>
    <p:sldLayoutId id="2147483743" r:id="rId47"/>
    <p:sldLayoutId id="2147483744" r:id="rId48"/>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398" userDrawn="1">
          <p15:clr>
            <a:srgbClr val="F26B43"/>
          </p15:clr>
        </p15:guide>
        <p15:guide id="9" orient="horz" pos="504" userDrawn="1">
          <p15:clr>
            <a:srgbClr val="F26B43"/>
          </p15:clr>
        </p15:guide>
        <p15:guide id="12" pos="596" userDrawn="1">
          <p15:clr>
            <a:srgbClr val="F26B43"/>
          </p15:clr>
        </p15:guide>
        <p15:guide id="14" pos="1525" userDrawn="1">
          <p15:clr>
            <a:srgbClr val="F26B43"/>
          </p15:clr>
        </p15:guide>
        <p15:guide id="15" pos="2634" userDrawn="1">
          <p15:clr>
            <a:srgbClr val="F26B43"/>
          </p15:clr>
        </p15:guide>
        <p15:guide id="17" pos="2816" userDrawn="1">
          <p15:clr>
            <a:srgbClr val="F26B43"/>
          </p15:clr>
        </p15:guide>
        <p15:guide id="19" pos="7166" userDrawn="1">
          <p15:clr>
            <a:srgbClr val="F26B43"/>
          </p15:clr>
        </p15:guide>
        <p15:guide id="20" pos="6145" userDrawn="1">
          <p15:clr>
            <a:srgbClr val="F26B43"/>
          </p15:clr>
        </p15:guide>
        <p15:guide id="22" pos="6052" userDrawn="1">
          <p15:clr>
            <a:srgbClr val="F26B43"/>
          </p15:clr>
        </p15:guide>
        <p15:guide id="23" pos="5036" userDrawn="1">
          <p15:clr>
            <a:srgbClr val="F26B43"/>
          </p15:clr>
        </p15:guide>
        <p15:guide id="25" pos="4942">
          <p15:clr>
            <a:srgbClr val="F26B43"/>
          </p15:clr>
        </p15:guide>
        <p15:guide id="26" pos="3926" userDrawn="1">
          <p15:clr>
            <a:srgbClr val="F26B43"/>
          </p15:clr>
        </p15:guide>
        <p15:guide id="27" pos="2723" userDrawn="1">
          <p15:clr>
            <a:srgbClr val="F26B43"/>
          </p15:clr>
        </p15:guide>
        <p15:guide id="39" pos="7073" userDrawn="1">
          <p15:clr>
            <a:srgbClr val="F26B43"/>
          </p15:clr>
        </p15:guide>
        <p15:guide id="41" orient="horz" pos="3808" userDrawn="1">
          <p15:clr>
            <a:srgbClr val="F26B43"/>
          </p15:clr>
        </p15:guide>
        <p15:guide id="42" pos="1614" userDrawn="1">
          <p15:clr>
            <a:srgbClr val="F26B43"/>
          </p15:clr>
        </p15:guide>
        <p15:guide id="43" pos="3744" userDrawn="1">
          <p15:clr>
            <a:srgbClr val="F26B43"/>
          </p15:clr>
        </p15:guide>
        <p15:guide id="45" pos="5963" userDrawn="1">
          <p15:clr>
            <a:srgbClr val="F26B43"/>
          </p15:clr>
        </p15:guide>
        <p15:guide id="47" pos="4854" userDrawn="1">
          <p15:clr>
            <a:srgbClr val="F26B43"/>
          </p15:clr>
        </p15:guide>
        <p15:guide id="48" pos="504" userDrawn="1">
          <p15:clr>
            <a:srgbClr val="F26B43"/>
          </p15:clr>
        </p15:guide>
        <p15:guide id="49" pos="1707" userDrawn="1">
          <p15:clr>
            <a:srgbClr val="F26B43"/>
          </p15:clr>
        </p15:guide>
        <p15:guide id="50" pos="3837" userDrawn="1">
          <p15:clr>
            <a:srgbClr val="F26B43"/>
          </p15:clr>
        </p15:guide>
        <p15:guide id="51" orient="horz" pos="2160" userDrawn="1">
          <p15:clr>
            <a:srgbClr val="F26B43"/>
          </p15:clr>
        </p15:guide>
        <p15:guide id="52" orient="horz" pos="3720" userDrawn="1">
          <p15:clr>
            <a:srgbClr val="F26B43"/>
          </p15:clr>
        </p15:guide>
        <p15:guide id="53" orient="horz" pos="1242" userDrawn="1">
          <p15:clr>
            <a:srgbClr val="F26B43"/>
          </p15:clr>
        </p15:guide>
        <p15:guide id="54" orient="horz" pos="158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0.png"/><Relationship Id="rId7" Type="http://schemas.openxmlformats.org/officeDocument/2006/relationships/diagramColors" Target="../diagrams/colors1.xml"/><Relationship Id="rId2" Type="http://schemas.openxmlformats.org/officeDocument/2006/relationships/notesSlide" Target="../notesSlides/notesSlide38.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Notes to Advisors</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p:txBody>
          <a:bodyPr/>
          <a:lstStyle/>
          <a:p>
            <a:pPr marL="342900" lvl="0" indent="-342900">
              <a:lnSpc>
                <a:spcPct val="100000"/>
              </a:lnSpc>
              <a:spcAft>
                <a:spcPts val="0"/>
              </a:spcAft>
              <a:buClr>
                <a:schemeClr val="accent1"/>
              </a:buClr>
              <a:buSzPts val="1600"/>
              <a:buFont typeface="Arial"/>
              <a:buAutoNum type="arabicPeriod"/>
            </a:pPr>
            <a:r>
              <a:rPr lang="en-US" sz="1400" b="1"/>
              <a:t>Select a Presentation Title Page and End Page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presentation cover from the three options that follow (slides 2-4).</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other options.</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Insert Your Logo into the Cover and Back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the current text box with Insert Logo Here.</a:t>
            </a:r>
            <a:endParaRPr lang="en-US" sz="1400"/>
          </a:p>
          <a:p>
            <a:pPr marL="742950" lvl="1" indent="-285750">
              <a:spcBef>
                <a:spcPts val="1100"/>
              </a:spcBef>
              <a:buClr>
                <a:schemeClr val="accent1"/>
              </a:buClr>
              <a:buSzPts val="1600"/>
              <a:buFont typeface="Arial"/>
              <a:buChar char="•"/>
            </a:pPr>
            <a:r>
              <a:rPr lang="en-US" sz="1400">
                <a:solidFill>
                  <a:schemeClr val="accent1"/>
                </a:solidFill>
              </a:rPr>
              <a:t>Select the Insert Tab &gt; Picture &gt; find the location on your computer and select Insert.</a:t>
            </a:r>
            <a:endParaRPr lang="en-US" sz="1400"/>
          </a:p>
          <a:p>
            <a:pPr marL="742950" lvl="1" indent="-285750">
              <a:spcBef>
                <a:spcPts val="1100"/>
              </a:spcBef>
              <a:buClr>
                <a:schemeClr val="accent1"/>
              </a:buClr>
              <a:buSzPts val="1600"/>
              <a:buFont typeface="Arial"/>
              <a:buChar char="•"/>
            </a:pPr>
            <a:r>
              <a:rPr lang="en-US" sz="1400">
                <a:solidFill>
                  <a:schemeClr val="accent1"/>
                </a:solidFill>
              </a:rPr>
              <a:t>Resize logo by holding down the shift key and dragging one corner in (to make smaller) or out (to make larger). </a:t>
            </a:r>
            <a:endParaRPr lang="en-US" sz="1400"/>
          </a:p>
          <a:p>
            <a:pPr marL="742950" lvl="1" indent="-285750">
              <a:spcBef>
                <a:spcPts val="1100"/>
              </a:spcBef>
              <a:buClr>
                <a:schemeClr val="accent1"/>
              </a:buClr>
              <a:buSzPts val="1600"/>
              <a:buFont typeface="Arial"/>
              <a:buChar char="•"/>
            </a:pPr>
            <a:r>
              <a:rPr lang="en-US" sz="1400">
                <a:solidFill>
                  <a:schemeClr val="accent1"/>
                </a:solidFill>
              </a:rPr>
              <a:t>Note: holding the shift key while dragging will proportionally change the size of your logo and not distort it.</a:t>
            </a:r>
            <a:br>
              <a:rPr lang="en-US" sz="1400"/>
            </a:br>
            <a:endParaRPr lang="en-US" sz="1400"/>
          </a:p>
          <a:p>
            <a:pPr marL="342900" lvl="0" indent="-342900">
              <a:lnSpc>
                <a:spcPct val="100000"/>
              </a:lnSpc>
              <a:spcBef>
                <a:spcPts val="600"/>
              </a:spcBef>
              <a:spcAft>
                <a:spcPts val="0"/>
              </a:spcAft>
              <a:buClr>
                <a:schemeClr val="accent1"/>
              </a:buClr>
              <a:buSzPts val="1600"/>
              <a:buFont typeface="Arial"/>
              <a:buAutoNum type="arabicPeriod"/>
            </a:pPr>
            <a:r>
              <a:rPr lang="en-US" sz="1400" b="1"/>
              <a:t>Delete This Page</a:t>
            </a:r>
            <a:endParaRPr lang="en-US" sz="1400"/>
          </a:p>
          <a:p>
            <a:pPr marL="742950" lvl="1" indent="-285750">
              <a:spcBef>
                <a:spcPts val="1100"/>
              </a:spcBef>
              <a:buClr>
                <a:schemeClr val="accent1"/>
              </a:buClr>
              <a:buSzPts val="1600"/>
              <a:buFont typeface="Arial"/>
              <a:buChar char="•"/>
            </a:pPr>
            <a:r>
              <a:rPr lang="en-US" sz="1400">
                <a:solidFill>
                  <a:schemeClr val="accent1"/>
                </a:solidFill>
              </a:rPr>
              <a:t>Delete this page from your presentation.</a:t>
            </a:r>
            <a:endParaRPr lang="en-US" sz="1400"/>
          </a:p>
        </p:txBody>
      </p:sp>
    </p:spTree>
    <p:extLst>
      <p:ext uri="{BB962C8B-B14F-4D97-AF65-F5344CB8AC3E}">
        <p14:creationId xmlns:p14="http://schemas.microsoft.com/office/powerpoint/2010/main" val="99333091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DAF176-CF02-833A-0755-91D215258C55}"/>
              </a:ext>
            </a:extLst>
          </p:cNvPr>
          <p:cNvSpPr/>
          <p:nvPr/>
        </p:nvSpPr>
        <p:spPr>
          <a:xfrm>
            <a:off x="-11113" y="2846344"/>
            <a:ext cx="12192000" cy="2387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Nala the Cat is among the top 1% of wealthy Americans. Her net worth is:</a:t>
            </a:r>
          </a:p>
          <a:p>
            <a:endParaRPr lang="en-US"/>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1"/>
          </p:nvPr>
        </p:nvSpPr>
        <p:spPr>
          <a:xfrm>
            <a:off x="947444" y="2174789"/>
            <a:ext cx="10482555" cy="3730711"/>
          </a:xfrm>
        </p:spPr>
        <p:txBody>
          <a:bodyPr anchor="ctr"/>
          <a:lstStyle/>
          <a:p>
            <a:pPr algn="ctr"/>
            <a:r>
              <a:rPr lang="en-US" sz="9600">
                <a:solidFill>
                  <a:schemeClr val="bg1"/>
                </a:solidFill>
              </a:rPr>
              <a:t>$100 million+</a:t>
            </a:r>
          </a:p>
        </p:txBody>
      </p:sp>
      <p:cxnSp>
        <p:nvCxnSpPr>
          <p:cNvPr id="4" name="Straight Connector 3">
            <a:extLst>
              <a:ext uri="{FF2B5EF4-FFF2-40B4-BE49-F238E27FC236}">
                <a16:creationId xmlns:a16="http://schemas.microsoft.com/office/drawing/2014/main" id="{605FC3CB-5194-89A4-689C-E5D8E5E5604E}"/>
              </a:ext>
            </a:extLst>
          </p:cNvPr>
          <p:cNvCxnSpPr>
            <a:cxnSpLocks/>
          </p:cNvCxnSpPr>
          <p:nvPr/>
        </p:nvCxnSpPr>
        <p:spPr>
          <a:xfrm>
            <a:off x="803082" y="805726"/>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062902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What percentage of pet owners would like to make their pets stars on social media?</a:t>
            </a:r>
          </a:p>
        </p:txBody>
      </p:sp>
      <p:sp>
        <p:nvSpPr>
          <p:cNvPr id="3" name="Text Placeholder 2">
            <a:extLst>
              <a:ext uri="{FF2B5EF4-FFF2-40B4-BE49-F238E27FC236}">
                <a16:creationId xmlns:a16="http://schemas.microsoft.com/office/drawing/2014/main" id="{6DAD866B-AEA4-BB47-AB69-D3CAB0A458C5}"/>
              </a:ext>
            </a:extLst>
          </p:cNvPr>
          <p:cNvSpPr>
            <a:spLocks noGrp="1"/>
          </p:cNvSpPr>
          <p:nvPr>
            <p:ph type="body" sz="quarter" idx="12"/>
          </p:nvPr>
        </p:nvSpPr>
        <p:spPr>
          <a:xfrm>
            <a:off x="941389" y="3429000"/>
            <a:ext cx="5002211" cy="2616200"/>
          </a:xfrm>
        </p:spPr>
        <p:txBody>
          <a:bodyPr/>
          <a:lstStyle/>
          <a:p>
            <a:pPr marL="457200" indent="-457200">
              <a:buFont typeface="+mj-lt"/>
              <a:buAutoNum type="arabicPeriod"/>
            </a:pPr>
            <a:r>
              <a:rPr lang="en-US" sz="3600"/>
              <a:t>25%</a:t>
            </a:r>
          </a:p>
          <a:p>
            <a:pPr marL="457200" indent="-457200">
              <a:buFont typeface="+mj-lt"/>
              <a:buAutoNum type="arabicPeriod"/>
            </a:pPr>
            <a:r>
              <a:rPr lang="en-US" sz="3600"/>
              <a:t>50%</a:t>
            </a:r>
          </a:p>
          <a:p>
            <a:pPr marL="457200" indent="-457200">
              <a:buFont typeface="+mj-lt"/>
              <a:buAutoNum type="arabicPeriod"/>
            </a:pPr>
            <a:r>
              <a:rPr lang="en-US" sz="3600"/>
              <a:t>75%</a:t>
            </a:r>
          </a:p>
          <a:p>
            <a:pPr marL="457200" indent="-457200">
              <a:buFont typeface="+mj-lt"/>
              <a:buAutoNum type="arabicPeriod"/>
            </a:pPr>
            <a:r>
              <a:rPr lang="en-US" sz="3600"/>
              <a:t>95%</a:t>
            </a:r>
          </a:p>
        </p:txBody>
      </p:sp>
      <p:pic>
        <p:nvPicPr>
          <p:cNvPr id="8" name="Picture Placeholder 7" descr="A dog sitting on a couch with a computer&#10;&#10;Description automatically generated with low confidence">
            <a:extLst>
              <a:ext uri="{FF2B5EF4-FFF2-40B4-BE49-F238E27FC236}">
                <a16:creationId xmlns:a16="http://schemas.microsoft.com/office/drawing/2014/main" id="{A91A7401-7740-4740-1C2F-9E2E0C02ACD4}"/>
              </a:ext>
            </a:extLst>
          </p:cNvPr>
          <p:cNvPicPr>
            <a:picLocks noGrp="1" noChangeAspect="1"/>
          </p:cNvPicPr>
          <p:nvPr>
            <p:ph type="pic" sz="quarter" idx="13"/>
          </p:nvPr>
        </p:nvPicPr>
        <p:blipFill>
          <a:blip r:embed="rId3"/>
          <a:srcRect l="7833" r="7833"/>
          <a:stretch>
            <a:fillRect/>
          </a:stretch>
        </p:blipFill>
        <p:spPr/>
      </p:pic>
      <p:cxnSp>
        <p:nvCxnSpPr>
          <p:cNvPr id="4" name="Straight Connector 3">
            <a:extLst>
              <a:ext uri="{FF2B5EF4-FFF2-40B4-BE49-F238E27FC236}">
                <a16:creationId xmlns:a16="http://schemas.microsoft.com/office/drawing/2014/main" id="{28997BCC-A65A-7C02-21C3-2B640F770178}"/>
              </a:ext>
            </a:extLst>
          </p:cNvPr>
          <p:cNvCxnSpPr>
            <a:cxnSpLocks/>
          </p:cNvCxnSpPr>
          <p:nvPr/>
        </p:nvCxnSpPr>
        <p:spPr>
          <a:xfrm>
            <a:off x="803082" y="805726"/>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33918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taking a selfie with a cat&#10;&#10;Description automatically generated">
            <a:extLst>
              <a:ext uri="{FF2B5EF4-FFF2-40B4-BE49-F238E27FC236}">
                <a16:creationId xmlns:a16="http://schemas.microsoft.com/office/drawing/2014/main" id="{7CA9E0B0-2643-6DE7-452E-4820CED89318}"/>
              </a:ext>
            </a:extLst>
          </p:cNvPr>
          <p:cNvPicPr>
            <a:picLocks noGrp="1" noChangeAspect="1"/>
          </p:cNvPicPr>
          <p:nvPr>
            <p:ph type="pic" sz="quarter" idx="13"/>
          </p:nvPr>
        </p:nvPicPr>
        <p:blipFill rotWithShape="1">
          <a:blip r:embed="rId3"/>
          <a:srcRect l="11484" t="15951" r="7808" b="15951"/>
          <a:stretch/>
        </p:blipFill>
        <p:spPr>
          <a:xfrm>
            <a:off x="0" y="0"/>
            <a:ext cx="12192000" cy="6858000"/>
          </a:xfrm>
        </p:spPr>
      </p:pic>
      <p:sp>
        <p:nvSpPr>
          <p:cNvPr id="9" name="Rectangle 8">
            <a:extLst>
              <a:ext uri="{FF2B5EF4-FFF2-40B4-BE49-F238E27FC236}">
                <a16:creationId xmlns:a16="http://schemas.microsoft.com/office/drawing/2014/main" id="{7EA521BC-CC18-51EB-CC02-9FD078A6C98C}"/>
              </a:ext>
            </a:extLst>
          </p:cNvPr>
          <p:cNvSpPr/>
          <p:nvPr/>
        </p:nvSpPr>
        <p:spPr>
          <a:xfrm>
            <a:off x="7580314" y="4814844"/>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4294967295"/>
          </p:nvPr>
        </p:nvSpPr>
        <p:spPr>
          <a:xfrm>
            <a:off x="8734299" y="4903549"/>
            <a:ext cx="2964874" cy="1624445"/>
          </a:xfrm>
          <a:prstGeom prst="rect">
            <a:avLst/>
          </a:prstGeom>
        </p:spPr>
        <p:txBody>
          <a:bodyPr anchor="ctr"/>
          <a:lstStyle/>
          <a:p>
            <a:pPr marL="0" indent="0" algn="ctr">
              <a:buNone/>
            </a:pPr>
            <a:r>
              <a:rPr lang="en-US" sz="9600" b="1">
                <a:solidFill>
                  <a:schemeClr val="bg1"/>
                </a:solidFill>
              </a:rPr>
              <a:t>25%</a:t>
            </a:r>
          </a:p>
        </p:txBody>
      </p:sp>
    </p:spTree>
    <p:extLst>
      <p:ext uri="{BB962C8B-B14F-4D97-AF65-F5344CB8AC3E}">
        <p14:creationId xmlns:p14="http://schemas.microsoft.com/office/powerpoint/2010/main" val="233908952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dog wearing sunglasses and a red and black flannel shirt&#10;&#10;Description automatically generated with medium confidence">
            <a:extLst>
              <a:ext uri="{FF2B5EF4-FFF2-40B4-BE49-F238E27FC236}">
                <a16:creationId xmlns:a16="http://schemas.microsoft.com/office/drawing/2014/main" id="{001AE3FB-612B-0480-E1C1-8E7C79B0CAE2}"/>
              </a:ext>
            </a:extLst>
          </p:cNvPr>
          <p:cNvPicPr>
            <a:picLocks noGrp="1" noChangeAspect="1"/>
          </p:cNvPicPr>
          <p:nvPr>
            <p:ph type="pic" sz="quarter" idx="13"/>
          </p:nvPr>
        </p:nvPicPr>
        <p:blipFill rotWithShape="1">
          <a:blip r:embed="rId3"/>
          <a:srcRect l="9000" t="15918" r="10293" b="15918"/>
          <a:stretch/>
        </p:blipFill>
        <p:spPr>
          <a:xfrm>
            <a:off x="1" y="0"/>
            <a:ext cx="12192000" cy="6858000"/>
          </a:xfrm>
        </p:spPr>
      </p:pic>
      <p:sp>
        <p:nvSpPr>
          <p:cNvPr id="8" name="Rectangle 7">
            <a:extLst>
              <a:ext uri="{FF2B5EF4-FFF2-40B4-BE49-F238E27FC236}">
                <a16:creationId xmlns:a16="http://schemas.microsoft.com/office/drawing/2014/main" id="{CFCDAB48-97D1-B3E5-60FF-EEE121BDE740}"/>
              </a:ext>
            </a:extLst>
          </p:cNvPr>
          <p:cNvSpPr/>
          <p:nvPr/>
        </p:nvSpPr>
        <p:spPr>
          <a:xfrm>
            <a:off x="0" y="4649744"/>
            <a:ext cx="4611686" cy="180185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9D96E6A-8A17-A1F1-57D0-E564E10E69E9}"/>
              </a:ext>
            </a:extLst>
          </p:cNvPr>
          <p:cNvSpPr txBox="1"/>
          <p:nvPr/>
        </p:nvSpPr>
        <p:spPr>
          <a:xfrm>
            <a:off x="208959" y="5073618"/>
            <a:ext cx="4835611" cy="954107"/>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SWAGGY WOLFDOG</a:t>
            </a:r>
          </a:p>
          <a:p>
            <a:r>
              <a:rPr lang="en-US" sz="2400">
                <a:solidFill>
                  <a:schemeClr val="bg1"/>
                </a:solidFill>
              </a:rPr>
              <a:t>7.5 million followers</a:t>
            </a:r>
          </a:p>
        </p:txBody>
      </p:sp>
    </p:spTree>
    <p:extLst>
      <p:ext uri="{BB962C8B-B14F-4D97-AF65-F5344CB8AC3E}">
        <p14:creationId xmlns:p14="http://schemas.microsoft.com/office/powerpoint/2010/main" val="77005285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9A05BF8C-2C85-4C74-4188-2333E326ED2E}"/>
              </a:ext>
            </a:extLst>
          </p:cNvPr>
          <p:cNvSpPr>
            <a:spLocks noGrp="1"/>
          </p:cNvSpPr>
          <p:nvPr>
            <p:ph type="body" sz="quarter" idx="10"/>
          </p:nvPr>
        </p:nvSpPr>
        <p:spPr/>
        <p:txBody>
          <a:bodyPr/>
          <a:lstStyle/>
          <a:p>
            <a:r>
              <a:rPr lang="en-US"/>
              <a:t>Name that influencer!</a:t>
            </a:r>
          </a:p>
        </p:txBody>
      </p:sp>
      <p:sp>
        <p:nvSpPr>
          <p:cNvPr id="9" name="Text Placeholder 8">
            <a:extLst>
              <a:ext uri="{FF2B5EF4-FFF2-40B4-BE49-F238E27FC236}">
                <a16:creationId xmlns:a16="http://schemas.microsoft.com/office/drawing/2014/main" id="{B66C573E-E379-39DE-88E2-4E2A0C71988D}"/>
              </a:ext>
            </a:extLst>
          </p:cNvPr>
          <p:cNvSpPr>
            <a:spLocks noGrp="1"/>
          </p:cNvSpPr>
          <p:nvPr>
            <p:ph type="body" sz="quarter" idx="11"/>
          </p:nvPr>
        </p:nvSpPr>
        <p:spPr/>
        <p:txBody>
          <a:bodyPr lIns="0" tIns="0" rIns="0" bIns="0" numCol="2" spcCol="914400" anchor="t"/>
          <a:lstStyle/>
          <a:p>
            <a:r>
              <a:rPr lang="en-US" sz="2200" i="1"/>
              <a:t>“[This pet’s] situation isn’t like most influencer dogs. He’s fending off paparazzi on Hollywood Boulevard, throwing pool parties with a horde of bikini-clad models, getting chin scratches from [rappers] and hanging backstage at a music festival…” </a:t>
            </a:r>
          </a:p>
          <a:p>
            <a:pPr algn="r"/>
            <a:r>
              <a:rPr lang="en-US" sz="2200"/>
              <a:t>– Amanda </a:t>
            </a:r>
            <a:r>
              <a:rPr lang="en-US" sz="2200" err="1"/>
              <a:t>Silberling</a:t>
            </a:r>
            <a:r>
              <a:rPr lang="en-US" sz="2200"/>
              <a:t> </a:t>
            </a:r>
            <a:br>
              <a:rPr lang="en-US" sz="2200"/>
            </a:br>
            <a:r>
              <a:rPr lang="en-US" sz="2200"/>
              <a:t>Tech Crunch </a:t>
            </a:r>
            <a:br>
              <a:rPr lang="en-US" sz="2200"/>
            </a:br>
            <a:r>
              <a:rPr lang="en-US" sz="2200"/>
              <a:t>April 8, 2023</a:t>
            </a:r>
          </a:p>
          <a:p>
            <a:r>
              <a:rPr lang="en-US"/>
              <a:t>Who was she describing?</a:t>
            </a:r>
          </a:p>
          <a:p>
            <a:pPr marL="457200" indent="-457200">
              <a:buFont typeface="+mj-lt"/>
              <a:buAutoNum type="arabicPeriod"/>
            </a:pPr>
            <a:r>
              <a:rPr lang="en-US"/>
              <a:t>Dylan the Wonder Wolf</a:t>
            </a:r>
          </a:p>
          <a:p>
            <a:pPr marL="457200" indent="-457200">
              <a:buFont typeface="+mj-lt"/>
              <a:buAutoNum type="arabicPeriod"/>
            </a:pPr>
            <a:r>
              <a:rPr lang="en-US"/>
              <a:t>Loki the Wolfdog</a:t>
            </a:r>
          </a:p>
          <a:p>
            <a:pPr marL="457200" indent="-457200">
              <a:buFont typeface="+mj-lt"/>
              <a:buAutoNum type="arabicPeriod"/>
            </a:pPr>
            <a:r>
              <a:rPr lang="en-US" err="1"/>
              <a:t>Swaggy</a:t>
            </a:r>
            <a:r>
              <a:rPr lang="en-US"/>
              <a:t> Wolfdog</a:t>
            </a:r>
          </a:p>
          <a:p>
            <a:pPr marL="457200" indent="-457200">
              <a:buFont typeface="+mj-lt"/>
              <a:buAutoNum type="arabicPeriod"/>
            </a:pPr>
            <a:r>
              <a:rPr lang="en-US" err="1"/>
              <a:t>Vulric</a:t>
            </a:r>
            <a:r>
              <a:rPr lang="en-US"/>
              <a:t>, the Wolfdog of London</a:t>
            </a:r>
          </a:p>
          <a:p>
            <a:endParaRPr lang="en-US" sz="2000"/>
          </a:p>
        </p:txBody>
      </p:sp>
    </p:spTree>
    <p:extLst>
      <p:ext uri="{BB962C8B-B14F-4D97-AF65-F5344CB8AC3E}">
        <p14:creationId xmlns:p14="http://schemas.microsoft.com/office/powerpoint/2010/main" val="21353545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4A20DD-1B47-1258-E241-4C787B98DEE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A picture containing plane, sky, outdoor, cloud&#10;&#10;Description automatically generated">
            <a:extLst>
              <a:ext uri="{FF2B5EF4-FFF2-40B4-BE49-F238E27FC236}">
                <a16:creationId xmlns:a16="http://schemas.microsoft.com/office/drawing/2014/main" id="{F1B488FD-A8B3-DD86-050A-FF90D6A20416}"/>
              </a:ext>
            </a:extLst>
          </p:cNvPr>
          <p:cNvPicPr>
            <a:picLocks noChangeAspect="1"/>
          </p:cNvPicPr>
          <p:nvPr/>
        </p:nvPicPr>
        <p:blipFill rotWithShape="1">
          <a:blip r:embed="rId3"/>
          <a:srcRect t="10691" b="501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9966C4B-841F-9D73-C153-F5EB6A1F169C}"/>
              </a:ext>
            </a:extLst>
          </p:cNvPr>
          <p:cNvSpPr/>
          <p:nvPr/>
        </p:nvSpPr>
        <p:spPr>
          <a:xfrm>
            <a:off x="0" y="-8223"/>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8C1625E-DE3B-E076-49AA-A45ED5B9D8E4}"/>
              </a:ext>
            </a:extLst>
          </p:cNvPr>
          <p:cNvSpPr>
            <a:spLocks noGrp="1"/>
          </p:cNvSpPr>
          <p:nvPr>
            <p:ph type="body" sz="quarter" idx="10"/>
          </p:nvPr>
        </p:nvSpPr>
        <p:spPr>
          <a:xfrm>
            <a:off x="941389" y="2983063"/>
            <a:ext cx="3240086" cy="1294268"/>
          </a:xfrm>
        </p:spPr>
        <p:txBody>
          <a:bodyPr/>
          <a:lstStyle/>
          <a:p>
            <a:r>
              <a:rPr lang="en-US">
                <a:solidFill>
                  <a:schemeClr val="bg1"/>
                </a:solidFill>
              </a:rPr>
              <a:t>The Economy</a:t>
            </a:r>
          </a:p>
        </p:txBody>
      </p:sp>
    </p:spTree>
    <p:extLst>
      <p:ext uri="{BB962C8B-B14F-4D97-AF65-F5344CB8AC3E}">
        <p14:creationId xmlns:p14="http://schemas.microsoft.com/office/powerpoint/2010/main" val="150600711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0"/>
          </p:nvPr>
        </p:nvSpPr>
        <p:spPr/>
        <p:txBody>
          <a:bodyPr/>
          <a:lstStyle/>
          <a:p>
            <a:r>
              <a:rPr lang="en-US"/>
              <a:t>The United States economy was flying</a:t>
            </a:r>
          </a:p>
        </p:txBody>
      </p:sp>
      <p:grpSp>
        <p:nvGrpSpPr>
          <p:cNvPr id="4" name="Group 3">
            <a:extLst>
              <a:ext uri="{FF2B5EF4-FFF2-40B4-BE49-F238E27FC236}">
                <a16:creationId xmlns:a16="http://schemas.microsoft.com/office/drawing/2014/main" id="{5A55D6B6-CB45-80EB-68F8-1EEA411F121E}"/>
              </a:ext>
            </a:extLst>
          </p:cNvPr>
          <p:cNvGrpSpPr/>
          <p:nvPr/>
        </p:nvGrpSpPr>
        <p:grpSpPr>
          <a:xfrm>
            <a:off x="724208" y="1789045"/>
            <a:ext cx="10743583" cy="4381178"/>
            <a:chOff x="891825" y="2027817"/>
            <a:chExt cx="10408349" cy="4009883"/>
          </a:xfrm>
          <a:effectLst>
            <a:outerShdw blurRad="241300" sx="99000" sy="99000" algn="tl" rotWithShape="0">
              <a:schemeClr val="tx1">
                <a:alpha val="20000"/>
              </a:schemeClr>
            </a:outerShdw>
          </a:effectLst>
        </p:grpSpPr>
        <p:grpSp>
          <p:nvGrpSpPr>
            <p:cNvPr id="22" name="Group 21">
              <a:extLst>
                <a:ext uri="{FF2B5EF4-FFF2-40B4-BE49-F238E27FC236}">
                  <a16:creationId xmlns:a16="http://schemas.microsoft.com/office/drawing/2014/main" id="{B7CD3AFE-416E-BD09-690A-46A069F141DB}"/>
                </a:ext>
              </a:extLst>
            </p:cNvPr>
            <p:cNvGrpSpPr/>
            <p:nvPr/>
          </p:nvGrpSpPr>
          <p:grpSpPr>
            <a:xfrm>
              <a:off x="891825" y="2027817"/>
              <a:ext cx="10408349" cy="4009883"/>
              <a:chOff x="820037" y="2011679"/>
              <a:chExt cx="10408349" cy="4009883"/>
            </a:xfrm>
          </p:grpSpPr>
          <p:grpSp>
            <p:nvGrpSpPr>
              <p:cNvPr id="12" name="Group 11">
                <a:extLst>
                  <a:ext uri="{FF2B5EF4-FFF2-40B4-BE49-F238E27FC236}">
                    <a16:creationId xmlns:a16="http://schemas.microsoft.com/office/drawing/2014/main" id="{F4D473A3-EDE7-494B-BB1F-FE395A90ABF5}"/>
                  </a:ext>
                </a:extLst>
              </p:cNvPr>
              <p:cNvGrpSpPr/>
              <p:nvPr/>
            </p:nvGrpSpPr>
            <p:grpSpPr>
              <a:xfrm>
                <a:off x="820037" y="2011679"/>
                <a:ext cx="10408349" cy="4009883"/>
                <a:chOff x="820038" y="1906763"/>
                <a:chExt cx="10405872" cy="4114800"/>
              </a:xfrm>
            </p:grpSpPr>
            <p:pic>
              <p:nvPicPr>
                <p:cNvPr id="7" name="Picture 6">
                  <a:extLst>
                    <a:ext uri="{FF2B5EF4-FFF2-40B4-BE49-F238E27FC236}">
                      <a16:creationId xmlns:a16="http://schemas.microsoft.com/office/drawing/2014/main" id="{4C749D96-3612-675D-16A6-D2678FFDD040}"/>
                    </a:ext>
                  </a:extLst>
                </p:cNvPr>
                <p:cNvPicPr>
                  <a:picLocks noChangeAspect="1"/>
                </p:cNvPicPr>
                <p:nvPr/>
              </p:nvPicPr>
              <p:blipFill>
                <a:blip r:embed="rId3"/>
                <a:stretch>
                  <a:fillRect/>
                </a:stretch>
              </p:blipFill>
              <p:spPr>
                <a:xfrm>
                  <a:off x="820038" y="1906763"/>
                  <a:ext cx="10405872" cy="4114800"/>
                </a:xfrm>
                <a:prstGeom prst="rect">
                  <a:avLst/>
                </a:prstGeom>
              </p:spPr>
            </p:pic>
            <p:sp>
              <p:nvSpPr>
                <p:cNvPr id="10" name="TextBox 9">
                  <a:extLst>
                    <a:ext uri="{FF2B5EF4-FFF2-40B4-BE49-F238E27FC236}">
                      <a16:creationId xmlns:a16="http://schemas.microsoft.com/office/drawing/2014/main" id="{FEC6FAAB-BD4F-5656-0BF6-6D6A8F1A5B96}"/>
                    </a:ext>
                  </a:extLst>
                </p:cNvPr>
                <p:cNvSpPr txBox="1"/>
                <p:nvPr/>
              </p:nvSpPr>
              <p:spPr>
                <a:xfrm>
                  <a:off x="6552931" y="4629536"/>
                  <a:ext cx="3383726" cy="442161"/>
                </a:xfrm>
                <a:prstGeom prst="rect">
                  <a:avLst/>
                </a:prstGeom>
                <a:noFill/>
              </p:spPr>
              <p:txBody>
                <a:bodyPr wrap="square" rtlCol="0">
                  <a:spAutoFit/>
                </a:bodyPr>
                <a:lstStyle/>
                <a:p>
                  <a:pPr algn="ctr"/>
                  <a:r>
                    <a:rPr lang="en-US" sz="1100" b="1"/>
                    <a:t>Federal Reserve began raising rates, </a:t>
                  </a:r>
                </a:p>
                <a:p>
                  <a:pPr algn="ctr"/>
                  <a:r>
                    <a:rPr lang="en-US" sz="1100" b="1"/>
                    <a:t>March 2022</a:t>
                  </a:r>
                </a:p>
              </p:txBody>
            </p:sp>
            <p:sp>
              <p:nvSpPr>
                <p:cNvPr id="11" name="Down Arrow 10">
                  <a:extLst>
                    <a:ext uri="{FF2B5EF4-FFF2-40B4-BE49-F238E27FC236}">
                      <a16:creationId xmlns:a16="http://schemas.microsoft.com/office/drawing/2014/main" id="{8B1111F3-6A34-6E7B-3596-2B9ACBCC804B}"/>
                    </a:ext>
                  </a:extLst>
                </p:cNvPr>
                <p:cNvSpPr/>
                <p:nvPr/>
              </p:nvSpPr>
              <p:spPr>
                <a:xfrm rot="10800000">
                  <a:off x="8306617" y="4345054"/>
                  <a:ext cx="182836" cy="2814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Graphic 15" descr="Landing outline">
                <a:extLst>
                  <a:ext uri="{FF2B5EF4-FFF2-40B4-BE49-F238E27FC236}">
                    <a16:creationId xmlns:a16="http://schemas.microsoft.com/office/drawing/2014/main" id="{014D098B-A235-1C79-4277-8D1629166A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89384" y="3182090"/>
                <a:ext cx="457200" cy="457200"/>
              </a:xfrm>
              <a:prstGeom prst="rect">
                <a:avLst/>
              </a:prstGeom>
            </p:spPr>
          </p:pic>
          <p:pic>
            <p:nvPicPr>
              <p:cNvPr id="17" name="Graphic 16" descr="Take Off outline">
                <a:extLst>
                  <a:ext uri="{FF2B5EF4-FFF2-40B4-BE49-F238E27FC236}">
                    <a16:creationId xmlns:a16="http://schemas.microsoft.com/office/drawing/2014/main" id="{9D58D348-93AC-FE0D-59FC-015BA2D97F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03430">
                <a:off x="6066330" y="3200400"/>
                <a:ext cx="457200" cy="457200"/>
              </a:xfrm>
              <a:prstGeom prst="rect">
                <a:avLst/>
              </a:prstGeom>
            </p:spPr>
          </p:pic>
          <p:pic>
            <p:nvPicPr>
              <p:cNvPr id="18" name="Graphic 17" descr="Take Off outline">
                <a:extLst>
                  <a:ext uri="{FF2B5EF4-FFF2-40B4-BE49-F238E27FC236}">
                    <a16:creationId xmlns:a16="http://schemas.microsoft.com/office/drawing/2014/main" id="{B6D9B9B6-1654-E796-CAD5-070CA6AC87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6456" y="3044930"/>
                <a:ext cx="457200" cy="457200"/>
              </a:xfrm>
              <a:prstGeom prst="rect">
                <a:avLst/>
              </a:prstGeom>
            </p:spPr>
          </p:pic>
          <p:pic>
            <p:nvPicPr>
              <p:cNvPr id="19" name="Graphic 18" descr="Landing outline">
                <a:extLst>
                  <a:ext uri="{FF2B5EF4-FFF2-40B4-BE49-F238E27FC236}">
                    <a16:creationId xmlns:a16="http://schemas.microsoft.com/office/drawing/2014/main" id="{BD3D4E66-7DB5-8257-3EC9-10A3D4136B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44794" y="3200400"/>
                <a:ext cx="457200" cy="459741"/>
              </a:xfrm>
              <a:prstGeom prst="rect">
                <a:avLst/>
              </a:prstGeom>
            </p:spPr>
          </p:pic>
          <p:pic>
            <p:nvPicPr>
              <p:cNvPr id="20" name="Graphic 19" descr="Take Off outline">
                <a:extLst>
                  <a:ext uri="{FF2B5EF4-FFF2-40B4-BE49-F238E27FC236}">
                    <a16:creationId xmlns:a16="http://schemas.microsoft.com/office/drawing/2014/main" id="{722162AB-422B-9C6E-6BA5-0CF01ABD8F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63132" y="3273530"/>
                <a:ext cx="457200" cy="457200"/>
              </a:xfrm>
              <a:prstGeom prst="rect">
                <a:avLst/>
              </a:prstGeom>
            </p:spPr>
          </p:pic>
          <p:pic>
            <p:nvPicPr>
              <p:cNvPr id="21" name="Graphic 20" descr="Landing outline">
                <a:extLst>
                  <a:ext uri="{FF2B5EF4-FFF2-40B4-BE49-F238E27FC236}">
                    <a16:creationId xmlns:a16="http://schemas.microsoft.com/office/drawing/2014/main" id="{535C2C22-AD2D-BF7D-73C1-A371FBB4C9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52918" y="3287877"/>
                <a:ext cx="457200" cy="459741"/>
              </a:xfrm>
              <a:prstGeom prst="rect">
                <a:avLst/>
              </a:prstGeom>
            </p:spPr>
          </p:pic>
        </p:grpSp>
        <p:pic>
          <p:nvPicPr>
            <p:cNvPr id="3" name="Graphic 2" descr="Take Off outline">
              <a:extLst>
                <a:ext uri="{FF2B5EF4-FFF2-40B4-BE49-F238E27FC236}">
                  <a16:creationId xmlns:a16="http://schemas.microsoft.com/office/drawing/2014/main" id="{30DD30D9-9996-E8FC-DDA0-5FF4E97854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9902" y="2438400"/>
              <a:ext cx="457200" cy="457200"/>
            </a:xfrm>
            <a:prstGeom prst="rect">
              <a:avLst/>
            </a:prstGeom>
          </p:spPr>
        </p:pic>
      </p:grpSp>
      <p:sp>
        <p:nvSpPr>
          <p:cNvPr id="5" name="TextBox 4">
            <a:extLst>
              <a:ext uri="{FF2B5EF4-FFF2-40B4-BE49-F238E27FC236}">
                <a16:creationId xmlns:a16="http://schemas.microsoft.com/office/drawing/2014/main" id="{619C45D7-D184-99A5-4D95-EE5359660B0E}"/>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FRED</a:t>
            </a:r>
            <a:endParaRPr lang="en-US" sz="1400">
              <a:solidFill>
                <a:schemeClr val="accent2"/>
              </a:solidFill>
            </a:endParaRPr>
          </a:p>
        </p:txBody>
      </p:sp>
    </p:spTree>
    <p:extLst>
      <p:ext uri="{BB962C8B-B14F-4D97-AF65-F5344CB8AC3E}">
        <p14:creationId xmlns:p14="http://schemas.microsoft.com/office/powerpoint/2010/main" val="58189988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ED3ACD-B0E0-0071-8EC2-DC191C639E62}"/>
              </a:ext>
            </a:extLst>
          </p:cNvPr>
          <p:cNvSpPr>
            <a:spLocks noGrp="1"/>
          </p:cNvSpPr>
          <p:nvPr>
            <p:ph type="body" sz="quarter" idx="11"/>
          </p:nvPr>
        </p:nvSpPr>
        <p:spPr/>
        <p:txBody>
          <a:bodyPr/>
          <a:lstStyle/>
          <a:p>
            <a:r>
              <a:rPr lang="en-US"/>
              <a:t>The Federal </a:t>
            </a:r>
            <a:br>
              <a:rPr lang="en-US"/>
            </a:br>
            <a:r>
              <a:rPr lang="en-US"/>
              <a:t>Reserve raised </a:t>
            </a:r>
            <a:br>
              <a:rPr lang="en-US"/>
            </a:br>
            <a:r>
              <a:rPr lang="en-US"/>
              <a:t>rates</a:t>
            </a:r>
          </a:p>
        </p:txBody>
      </p:sp>
      <p:sp>
        <p:nvSpPr>
          <p:cNvPr id="7" name="Text Placeholder 6">
            <a:extLst>
              <a:ext uri="{FF2B5EF4-FFF2-40B4-BE49-F238E27FC236}">
                <a16:creationId xmlns:a16="http://schemas.microsoft.com/office/drawing/2014/main" id="{D55D1625-B47C-E0C1-183E-530056EB320A}"/>
              </a:ext>
            </a:extLst>
          </p:cNvPr>
          <p:cNvSpPr>
            <a:spLocks noGrp="1"/>
          </p:cNvSpPr>
          <p:nvPr>
            <p:ph type="body" sz="quarter" idx="12"/>
          </p:nvPr>
        </p:nvSpPr>
        <p:spPr>
          <a:xfrm>
            <a:off x="946150" y="3428999"/>
            <a:ext cx="4049920" cy="2307921"/>
          </a:xfrm>
        </p:spPr>
        <p:txBody>
          <a:bodyPr anchor="t"/>
          <a:lstStyle/>
          <a:p>
            <a:pPr marL="342900" indent="-342900">
              <a:buFont typeface="Arial" panose="020B0604020202020204" pitchFamily="34" charset="0"/>
              <a:buChar char="•"/>
            </a:pPr>
            <a:r>
              <a:rPr lang="en-US">
                <a:latin typeface="Arial"/>
                <a:cs typeface="Arial"/>
              </a:rPr>
              <a:t>10 rate hikes in 14 months</a:t>
            </a:r>
          </a:p>
          <a:p>
            <a:pPr marL="342900" indent="-342900">
              <a:buFont typeface="Arial" panose="020B0604020202020204" pitchFamily="34" charset="0"/>
              <a:buChar char="•"/>
            </a:pPr>
            <a:r>
              <a:rPr lang="en-US">
                <a:latin typeface="Arial"/>
                <a:cs typeface="Arial"/>
              </a:rPr>
              <a:t>From 0.00% to 0.25% in 2022 </a:t>
            </a:r>
          </a:p>
          <a:p>
            <a:pPr marL="342900" indent="-342900">
              <a:buFont typeface="Arial" panose="020B0604020202020204" pitchFamily="34" charset="0"/>
              <a:buChar char="•"/>
            </a:pPr>
            <a:r>
              <a:rPr lang="en-US">
                <a:latin typeface="Arial"/>
                <a:cs typeface="Arial"/>
              </a:rPr>
              <a:t>To 5.00% to 5.25% in 2023</a:t>
            </a:r>
            <a:endParaRPr lang="en-US"/>
          </a:p>
        </p:txBody>
      </p:sp>
      <p:cxnSp>
        <p:nvCxnSpPr>
          <p:cNvPr id="5" name="Straight Connector 4">
            <a:extLst>
              <a:ext uri="{FF2B5EF4-FFF2-40B4-BE49-F238E27FC236}">
                <a16:creationId xmlns:a16="http://schemas.microsoft.com/office/drawing/2014/main" id="{E0A260CD-0155-4EB6-69C3-91F7A2F278A7}"/>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FF6C36F-1AE6-528D-EB1B-5CC4905A8523}"/>
              </a:ext>
            </a:extLst>
          </p:cNvPr>
          <p:cNvSpPr txBox="1"/>
          <p:nvPr/>
        </p:nvSpPr>
        <p:spPr>
          <a:xfrm>
            <a:off x="5404500" y="6340807"/>
            <a:ext cx="65910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Research and FactSet Research Systems</a:t>
            </a:r>
            <a:endParaRPr lang="en-US" sz="1400">
              <a:solidFill>
                <a:schemeClr val="accent2"/>
              </a:solidFill>
            </a:endParaRPr>
          </a:p>
        </p:txBody>
      </p:sp>
      <p:pic>
        <p:nvPicPr>
          <p:cNvPr id="9" name="Picture 9" descr="A picture containing text, diagram, line, parallel&#10;&#10;Description automatically generated">
            <a:extLst>
              <a:ext uri="{FF2B5EF4-FFF2-40B4-BE49-F238E27FC236}">
                <a16:creationId xmlns:a16="http://schemas.microsoft.com/office/drawing/2014/main" id="{BEB7846D-1AF1-4BDB-8C3C-AB6A9F359474}"/>
              </a:ext>
            </a:extLst>
          </p:cNvPr>
          <p:cNvPicPr>
            <a:picLocks noChangeAspect="1"/>
          </p:cNvPicPr>
          <p:nvPr/>
        </p:nvPicPr>
        <p:blipFill>
          <a:blip r:embed="rId3"/>
          <a:stretch>
            <a:fillRect/>
          </a:stretch>
        </p:blipFill>
        <p:spPr>
          <a:xfrm>
            <a:off x="5283421" y="831851"/>
            <a:ext cx="6833198" cy="5321808"/>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936618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 picture containing text, screenshot, font, diagram&#10;&#10;Description automatically generated">
            <a:extLst>
              <a:ext uri="{FF2B5EF4-FFF2-40B4-BE49-F238E27FC236}">
                <a16:creationId xmlns:a16="http://schemas.microsoft.com/office/drawing/2014/main" id="{B6E651DE-EADD-ABE2-F95A-A5925BB30E4C}"/>
              </a:ext>
            </a:extLst>
          </p:cNvPr>
          <p:cNvPicPr>
            <a:picLocks noChangeAspect="1"/>
          </p:cNvPicPr>
          <p:nvPr/>
        </p:nvPicPr>
        <p:blipFill rotWithShape="1">
          <a:blip r:embed="rId3"/>
          <a:srcRect r="-166" b="11142"/>
          <a:stretch/>
        </p:blipFill>
        <p:spPr>
          <a:xfrm>
            <a:off x="1067429" y="0"/>
            <a:ext cx="6393753" cy="6858000"/>
          </a:xfrm>
          <a:prstGeom prst="rect">
            <a:avLst/>
          </a:prstGeom>
          <a:effectLst>
            <a:outerShdw blurRad="241300" sx="99000" sy="99000" algn="tl" rotWithShape="0">
              <a:schemeClr val="tx1">
                <a:alpha val="20000"/>
              </a:schemeClr>
            </a:outerShdw>
          </a:effectLst>
        </p:spPr>
      </p:pic>
      <p:sp>
        <p:nvSpPr>
          <p:cNvPr id="6" name="TextBox 5">
            <a:extLst>
              <a:ext uri="{FF2B5EF4-FFF2-40B4-BE49-F238E27FC236}">
                <a16:creationId xmlns:a16="http://schemas.microsoft.com/office/drawing/2014/main" id="{73B0C03E-B70A-0E3A-BF1F-556FD67D2139}"/>
              </a:ext>
            </a:extLst>
          </p:cNvPr>
          <p:cNvSpPr txBox="1"/>
          <p:nvPr/>
        </p:nvSpPr>
        <p:spPr>
          <a:xfrm>
            <a:off x="7927695" y="2600138"/>
            <a:ext cx="371707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414041"/>
                </a:solidFill>
                <a:cs typeface="Arial"/>
              </a:rPr>
              <a:t>Pandemic-impacted categories include car and truck rentals, furnishings and supplies, apparel, airline fares, lodging away from home including hotels and motels. Housing includes rent of primary residence and owners' equivalent rent. Medical care includes medical care commodities and services.</a:t>
            </a:r>
            <a:endParaRPr lang="en-US" sz="1400">
              <a:solidFill>
                <a:srgbClr val="414041"/>
              </a:solidFill>
            </a:endParaRPr>
          </a:p>
        </p:txBody>
      </p:sp>
    </p:spTree>
    <p:extLst>
      <p:ext uri="{BB962C8B-B14F-4D97-AF65-F5344CB8AC3E}">
        <p14:creationId xmlns:p14="http://schemas.microsoft.com/office/powerpoint/2010/main" val="200289128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4E31C5-492B-1AFA-8E38-CEF0E219B405}"/>
              </a:ext>
            </a:extLst>
          </p:cNvPr>
          <p:cNvSpPr>
            <a:spLocks noGrp="1"/>
          </p:cNvSpPr>
          <p:nvPr>
            <p:ph type="body" sz="quarter" idx="11"/>
          </p:nvPr>
        </p:nvSpPr>
        <p:spPr/>
        <p:txBody>
          <a:bodyPr/>
          <a:lstStyle/>
          <a:p>
            <a:r>
              <a:rPr lang="en-US"/>
              <a:t>Rate hikes are not </a:t>
            </a:r>
          </a:p>
          <a:p>
            <a:r>
              <a:rPr lang="en-US"/>
              <a:t>precision instruments</a:t>
            </a:r>
          </a:p>
        </p:txBody>
      </p:sp>
      <p:pic>
        <p:nvPicPr>
          <p:cNvPr id="9" name="Picture Placeholder 8" descr="A picture containing text, postage stamp, collectable, stamp&#10;&#10;Description automatically generated">
            <a:extLst>
              <a:ext uri="{FF2B5EF4-FFF2-40B4-BE49-F238E27FC236}">
                <a16:creationId xmlns:a16="http://schemas.microsoft.com/office/drawing/2014/main" id="{018000B1-3846-7789-CFFF-8D01B2DE2F2E}"/>
              </a:ext>
            </a:extLst>
          </p:cNvPr>
          <p:cNvPicPr>
            <a:picLocks noGrp="1" noChangeAspect="1"/>
          </p:cNvPicPr>
          <p:nvPr>
            <p:ph type="pic" sz="quarter" idx="13"/>
          </p:nvPr>
        </p:nvPicPr>
        <p:blipFill rotWithShape="1">
          <a:blip r:embed="rId3"/>
          <a:srcRect l="4160" t="5261" r="4028" b="5916"/>
          <a:stretch/>
        </p:blipFill>
        <p:spPr>
          <a:xfrm>
            <a:off x="5937446" y="1080159"/>
            <a:ext cx="6446558" cy="4055422"/>
          </a:xfrm>
        </p:spPr>
      </p:pic>
      <p:cxnSp>
        <p:nvCxnSpPr>
          <p:cNvPr id="4" name="Straight Connector 3">
            <a:extLst>
              <a:ext uri="{FF2B5EF4-FFF2-40B4-BE49-F238E27FC236}">
                <a16:creationId xmlns:a16="http://schemas.microsoft.com/office/drawing/2014/main" id="{7791317E-FC56-99C9-331C-24B53B78BD39}"/>
              </a:ext>
            </a:extLst>
          </p:cNvPr>
          <p:cNvCxnSpPr>
            <a:cxnSpLocks/>
          </p:cNvCxnSpPr>
          <p:nvPr/>
        </p:nvCxnSpPr>
        <p:spPr>
          <a:xfrm>
            <a:off x="803082" y="805726"/>
            <a:ext cx="0" cy="89244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18B113B-7A99-7060-A0A3-901A12A3AF9D}"/>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endParaRPr lang="en-US" sz="1400" dirty="0">
              <a:solidFill>
                <a:schemeClr val="accent2"/>
              </a:solidFill>
            </a:endParaRPr>
          </a:p>
        </p:txBody>
      </p:sp>
      <p:pic>
        <p:nvPicPr>
          <p:cNvPr id="8" name="Picture 9" descr="A picture containing text, diagram, line, screenshot&#10;&#10;Description automatically generated">
            <a:extLst>
              <a:ext uri="{FF2B5EF4-FFF2-40B4-BE49-F238E27FC236}">
                <a16:creationId xmlns:a16="http://schemas.microsoft.com/office/drawing/2014/main" id="{04BE4E41-AEFE-CCCD-5374-054BF93744F7}"/>
              </a:ext>
            </a:extLst>
          </p:cNvPr>
          <p:cNvPicPr>
            <a:picLocks noChangeAspect="1"/>
          </p:cNvPicPr>
          <p:nvPr/>
        </p:nvPicPr>
        <p:blipFill>
          <a:blip r:embed="rId4"/>
          <a:stretch>
            <a:fillRect/>
          </a:stretch>
        </p:blipFill>
        <p:spPr>
          <a:xfrm>
            <a:off x="941389" y="2339731"/>
            <a:ext cx="6798225" cy="415137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83211303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icture containing outdoor, grass, plant, woodland&#10;&#10;Description automatically generated">
            <a:extLst>
              <a:ext uri="{FF2B5EF4-FFF2-40B4-BE49-F238E27FC236}">
                <a16:creationId xmlns:a16="http://schemas.microsoft.com/office/drawing/2014/main" id="{5E1109D9-403C-4460-7C46-84E6623562F0}"/>
              </a:ext>
            </a:extLst>
          </p:cNvPr>
          <p:cNvPicPr>
            <a:picLocks noGrp="1" noChangeAspect="1"/>
          </p:cNvPicPr>
          <p:nvPr>
            <p:ph type="pic" sz="quarter" idx="12"/>
          </p:nvPr>
        </p:nvPicPr>
        <p:blipFill>
          <a:blip r:embed="rId3"/>
          <a:srcRect t="15647" b="15647"/>
          <a:stretch>
            <a:fillRect/>
          </a:stretch>
        </p:blipFill>
        <p:spPr/>
      </p:pic>
      <p:sp>
        <p:nvSpPr>
          <p:cNvPr id="3" name="Text Placeholder 2">
            <a:extLst>
              <a:ext uri="{FF2B5EF4-FFF2-40B4-BE49-F238E27FC236}">
                <a16:creationId xmlns:a16="http://schemas.microsoft.com/office/drawing/2014/main" id="{E0848C43-CBD9-D78A-D3B9-B9D9515057F0}"/>
              </a:ext>
            </a:extLst>
          </p:cNvPr>
          <p:cNvSpPr>
            <a:spLocks noGrp="1"/>
          </p:cNvSpPr>
          <p:nvPr>
            <p:ph type="body" sz="quarter" idx="10"/>
          </p:nvPr>
        </p:nvSpPr>
        <p:spPr>
          <a:xfrm>
            <a:off x="950128" y="712661"/>
            <a:ext cx="10286981" cy="1542772"/>
          </a:xfrm>
        </p:spPr>
        <p:txBody>
          <a:bodyPr/>
          <a:lstStyle/>
          <a:p>
            <a:r>
              <a:rPr lang="en-US">
                <a:solidFill>
                  <a:schemeClr val="accent5"/>
                </a:solidFill>
              </a:rPr>
              <a:t>Half-Time 2023</a:t>
            </a:r>
          </a:p>
        </p:txBody>
      </p:sp>
      <p:sp>
        <p:nvSpPr>
          <p:cNvPr id="5" name="Picture Placeholder 9">
            <a:extLst>
              <a:ext uri="{FF2B5EF4-FFF2-40B4-BE49-F238E27FC236}">
                <a16:creationId xmlns:a16="http://schemas.microsoft.com/office/drawing/2014/main" id="{DECA2776-FBBC-9BB3-52AF-4B56DDA36F51}"/>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11" name="TextBox 10">
            <a:extLst>
              <a:ext uri="{FF2B5EF4-FFF2-40B4-BE49-F238E27FC236}">
                <a16:creationId xmlns:a16="http://schemas.microsoft.com/office/drawing/2014/main" id="{9359B65C-30EC-2958-97BA-A65B0120F7D3}"/>
              </a:ext>
            </a:extLst>
          </p:cNvPr>
          <p:cNvSpPr txBox="1"/>
          <p:nvPr/>
        </p:nvSpPr>
        <p:spPr>
          <a:xfrm>
            <a:off x="1038690" y="4405264"/>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56515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6E00A0-A769-D129-719F-4D28D3652A27}"/>
              </a:ext>
            </a:extLst>
          </p:cNvPr>
          <p:cNvSpPr>
            <a:spLocks noGrp="1"/>
          </p:cNvSpPr>
          <p:nvPr>
            <p:ph type="body" sz="quarter" idx="10"/>
          </p:nvPr>
        </p:nvSpPr>
        <p:spPr/>
        <p:txBody>
          <a:bodyPr anchor="t"/>
          <a:lstStyle/>
          <a:p>
            <a:r>
              <a:rPr lang="en-US" sz="2400" i="1">
                <a:latin typeface="Arial" panose="020B0604020202020204" pitchFamily="34" charset="0"/>
                <a:cs typeface="Arial" panose="020B0604020202020204" pitchFamily="34" charset="0"/>
              </a:rPr>
              <a:t>… the whole reason the Fed hikes rates is to slow a booming economy and prevent overheating. Against this prosperous backdrop while the Fed is hiking, businesses and consumers tend to feel confident spending. Ultimately though, the tighter financial conditions slowly trickle into business decision-making and household spending, which often precipitates the pause in hiking.</a:t>
            </a:r>
          </a:p>
        </p:txBody>
      </p:sp>
      <p:sp>
        <p:nvSpPr>
          <p:cNvPr id="5" name="Text Placeholder 4">
            <a:extLst>
              <a:ext uri="{FF2B5EF4-FFF2-40B4-BE49-F238E27FC236}">
                <a16:creationId xmlns:a16="http://schemas.microsoft.com/office/drawing/2014/main" id="{169B2045-D1A2-CC33-12B7-DE2E5B38DC47}"/>
              </a:ext>
            </a:extLst>
          </p:cNvPr>
          <p:cNvSpPr>
            <a:spLocks noGrp="1"/>
          </p:cNvSpPr>
          <p:nvPr>
            <p:ph type="body" sz="quarter" idx="11"/>
          </p:nvPr>
        </p:nvSpPr>
        <p:spPr/>
        <p:txBody>
          <a:bodyPr/>
          <a:lstStyle/>
          <a:p>
            <a:pPr algn="r"/>
            <a:r>
              <a:rPr lang="en-US"/>
              <a:t>– Justin </a:t>
            </a:r>
            <a:r>
              <a:rPr lang="en-US" err="1"/>
              <a:t>Christofel</a:t>
            </a:r>
            <a:r>
              <a:rPr lang="en-US"/>
              <a:t> and Michael Fredericks, BlackRock</a:t>
            </a:r>
            <a:br>
              <a:rPr lang="en-US"/>
            </a:br>
            <a:r>
              <a:rPr lang="en-US"/>
              <a:t>December 14, 2022</a:t>
            </a:r>
          </a:p>
        </p:txBody>
      </p:sp>
    </p:spTree>
    <p:extLst>
      <p:ext uri="{BB962C8B-B14F-4D97-AF65-F5344CB8AC3E}">
        <p14:creationId xmlns:p14="http://schemas.microsoft.com/office/powerpoint/2010/main" val="265367125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E682B52-5811-C6EF-EF17-03ED84FAE02C}"/>
              </a:ext>
            </a:extLst>
          </p:cNvPr>
          <p:cNvSpPr>
            <a:spLocks noGrp="1"/>
          </p:cNvSpPr>
          <p:nvPr>
            <p:ph type="body" sz="quarter" idx="10"/>
          </p:nvPr>
        </p:nvSpPr>
        <p:spPr>
          <a:prstGeom prst="rect">
            <a:avLst/>
          </a:prstGeom>
        </p:spPr>
        <p:txBody>
          <a:bodyPr/>
          <a:lstStyle/>
          <a:p>
            <a:r>
              <a:rPr lang="en-US"/>
              <a:t>The bond market does not always move in tandem with the Fed</a:t>
            </a:r>
          </a:p>
        </p:txBody>
      </p:sp>
      <p:cxnSp>
        <p:nvCxnSpPr>
          <p:cNvPr id="2" name="Straight Connector 1">
            <a:extLst>
              <a:ext uri="{FF2B5EF4-FFF2-40B4-BE49-F238E27FC236}">
                <a16:creationId xmlns:a16="http://schemas.microsoft.com/office/drawing/2014/main" id="{CE47015B-BC2B-4593-886D-0D2E505E58E2}"/>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1E578AA-A532-55C7-D256-F34238DC3481}"/>
              </a:ext>
            </a:extLst>
          </p:cNvPr>
          <p:cNvSpPr txBox="1"/>
          <p:nvPr/>
        </p:nvSpPr>
        <p:spPr>
          <a:xfrm>
            <a:off x="7449154" y="6340807"/>
            <a:ext cx="45463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p:txBody>
      </p:sp>
      <p:pic>
        <p:nvPicPr>
          <p:cNvPr id="3" name="Picture 5" descr="A picture containing text, screenshot, plot, line&#10;&#10;Description automatically generated">
            <a:extLst>
              <a:ext uri="{FF2B5EF4-FFF2-40B4-BE49-F238E27FC236}">
                <a16:creationId xmlns:a16="http://schemas.microsoft.com/office/drawing/2014/main" id="{01628871-205F-9A96-C4CF-4FE4A08ACB94}"/>
              </a:ext>
            </a:extLst>
          </p:cNvPr>
          <p:cNvPicPr>
            <a:picLocks noChangeAspect="1"/>
          </p:cNvPicPr>
          <p:nvPr/>
        </p:nvPicPr>
        <p:blipFill>
          <a:blip r:embed="rId3"/>
          <a:stretch>
            <a:fillRect/>
          </a:stretch>
        </p:blipFill>
        <p:spPr>
          <a:xfrm>
            <a:off x="940676" y="2142145"/>
            <a:ext cx="10406992" cy="4123985"/>
          </a:xfrm>
          <a:prstGeom prst="rect">
            <a:avLst/>
          </a:prstGeom>
        </p:spPr>
      </p:pic>
    </p:spTree>
    <p:extLst>
      <p:ext uri="{BB962C8B-B14F-4D97-AF65-F5344CB8AC3E}">
        <p14:creationId xmlns:p14="http://schemas.microsoft.com/office/powerpoint/2010/main" val="127283691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8221F8B-E5FF-0DC2-7272-01988DA2A00D}"/>
              </a:ext>
            </a:extLst>
          </p:cNvPr>
          <p:cNvSpPr>
            <a:spLocks noGrp="1"/>
          </p:cNvSpPr>
          <p:nvPr>
            <p:ph type="body" sz="quarter" idx="11"/>
          </p:nvPr>
        </p:nvSpPr>
        <p:spPr/>
        <p:txBody>
          <a:bodyPr/>
          <a:lstStyle/>
          <a:p>
            <a:r>
              <a:rPr lang="en-US"/>
              <a:t>Giving the Federal Reserve reason to pause</a:t>
            </a:r>
          </a:p>
        </p:txBody>
      </p:sp>
      <p:pic>
        <p:nvPicPr>
          <p:cNvPr id="5" name="Picture Placeholder 4" descr="A picture containing laser, neon, colorfulness, magenta&#10;&#10;Description automatically generated">
            <a:extLst>
              <a:ext uri="{FF2B5EF4-FFF2-40B4-BE49-F238E27FC236}">
                <a16:creationId xmlns:a16="http://schemas.microsoft.com/office/drawing/2014/main" id="{1C8B5E3B-D3FC-560F-A41A-6260C339077E}"/>
              </a:ext>
            </a:extLst>
          </p:cNvPr>
          <p:cNvPicPr>
            <a:picLocks noGrp="1" noChangeAspect="1"/>
          </p:cNvPicPr>
          <p:nvPr>
            <p:ph type="pic" sz="quarter" idx="13"/>
          </p:nvPr>
        </p:nvPicPr>
        <p:blipFill>
          <a:blip r:embed="rId3"/>
          <a:srcRect l="7792" r="7792"/>
          <a:stretch>
            <a:fillRect/>
          </a:stretch>
        </p:blipFill>
        <p:spPr/>
      </p:pic>
      <p:sp>
        <p:nvSpPr>
          <p:cNvPr id="10" name="Text Placeholder 9">
            <a:extLst>
              <a:ext uri="{FF2B5EF4-FFF2-40B4-BE49-F238E27FC236}">
                <a16:creationId xmlns:a16="http://schemas.microsoft.com/office/drawing/2014/main" id="{78E29276-6548-0DBF-2691-0C0F2BAC85B3}"/>
              </a:ext>
            </a:extLst>
          </p:cNvPr>
          <p:cNvSpPr>
            <a:spLocks noGrp="1"/>
          </p:cNvSpPr>
          <p:nvPr>
            <p:ph type="body" sz="quarter" idx="12"/>
          </p:nvPr>
        </p:nvSpPr>
        <p:spPr/>
        <p:txBody>
          <a:bodyPr/>
          <a:lstStyle/>
          <a:p>
            <a:pPr marL="342900" indent="-342900">
              <a:buFont typeface="Arial" panose="020B0604020202020204" pitchFamily="34" charset="0"/>
              <a:buChar char="•"/>
            </a:pPr>
            <a:r>
              <a:rPr lang="en-US"/>
              <a:t>Three U.S. banks collapsed</a:t>
            </a:r>
          </a:p>
          <a:p>
            <a:pPr marL="342900" indent="-342900">
              <a:buFont typeface="Arial" panose="020B0604020202020204" pitchFamily="34" charset="0"/>
              <a:buChar char="•"/>
            </a:pPr>
            <a:r>
              <a:rPr lang="en-US"/>
              <a:t>Federal Reserve and U.S. Treasury acted quickly to support banks and provide market liquidity</a:t>
            </a:r>
          </a:p>
          <a:p>
            <a:pPr marL="342900" indent="-342900">
              <a:buFont typeface="Arial" panose="020B0604020202020204" pitchFamily="34" charset="0"/>
              <a:buChar char="•"/>
            </a:pPr>
            <a:r>
              <a:rPr lang="en-US"/>
              <a:t>Bank lending standards tightened, making loans more expensive and harder to get</a:t>
            </a:r>
          </a:p>
        </p:txBody>
      </p:sp>
      <p:cxnSp>
        <p:nvCxnSpPr>
          <p:cNvPr id="3" name="Straight Connector 2">
            <a:extLst>
              <a:ext uri="{FF2B5EF4-FFF2-40B4-BE49-F238E27FC236}">
                <a16:creationId xmlns:a16="http://schemas.microsoft.com/office/drawing/2014/main" id="{A6C6237B-827F-E316-1D3E-BCC4B9F1F395}"/>
              </a:ext>
            </a:extLst>
          </p:cNvPr>
          <p:cNvCxnSpPr>
            <a:cxnSpLocks/>
          </p:cNvCxnSpPr>
          <p:nvPr/>
        </p:nvCxnSpPr>
        <p:spPr>
          <a:xfrm>
            <a:off x="803082" y="805725"/>
            <a:ext cx="0" cy="1371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06647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lose-up of a jet landing gear&#10;&#10;Description automatically generated with medium confidence">
            <a:extLst>
              <a:ext uri="{FF2B5EF4-FFF2-40B4-BE49-F238E27FC236}">
                <a16:creationId xmlns:a16="http://schemas.microsoft.com/office/drawing/2014/main" id="{DF90F643-2CEF-76AB-9B6E-21E3C929381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8828" t="13977"/>
          <a:stretch/>
        </p:blipFill>
        <p:spPr>
          <a:xfrm>
            <a:off x="0" y="0"/>
            <a:ext cx="12192000" cy="7522029"/>
          </a:xfrm>
          <a:prstGeom prst="rect">
            <a:avLst/>
          </a:prstGeom>
        </p:spPr>
      </p:pic>
      <p:sp>
        <p:nvSpPr>
          <p:cNvPr id="6" name="Text Placeholder 5">
            <a:extLst>
              <a:ext uri="{FF2B5EF4-FFF2-40B4-BE49-F238E27FC236}">
                <a16:creationId xmlns:a16="http://schemas.microsoft.com/office/drawing/2014/main" id="{F5BE5F40-6F03-5754-D0BA-AF01C03C3157}"/>
              </a:ext>
            </a:extLst>
          </p:cNvPr>
          <p:cNvSpPr>
            <a:spLocks noGrp="1"/>
          </p:cNvSpPr>
          <p:nvPr>
            <p:ph type="body" sz="quarter" idx="10"/>
          </p:nvPr>
        </p:nvSpPr>
        <p:spPr/>
        <p:txBody>
          <a:bodyPr/>
          <a:lstStyle/>
          <a:p>
            <a:r>
              <a:rPr lang="en-US">
                <a:solidFill>
                  <a:schemeClr val="bg1"/>
                </a:solidFill>
              </a:rPr>
              <a:t>How will the economy land?</a:t>
            </a:r>
          </a:p>
        </p:txBody>
      </p:sp>
      <p:sp>
        <p:nvSpPr>
          <p:cNvPr id="18" name="Text Placeholder 17">
            <a:extLst>
              <a:ext uri="{FF2B5EF4-FFF2-40B4-BE49-F238E27FC236}">
                <a16:creationId xmlns:a16="http://schemas.microsoft.com/office/drawing/2014/main" id="{0B5AF408-443F-DCBD-686F-1B201C4EEF01}"/>
              </a:ext>
            </a:extLst>
          </p:cNvPr>
          <p:cNvSpPr>
            <a:spLocks noGrp="1"/>
          </p:cNvSpPr>
          <p:nvPr>
            <p:ph type="body" sz="quarter" idx="12"/>
          </p:nvPr>
        </p:nvSpPr>
        <p:spPr>
          <a:xfrm>
            <a:off x="8140862" y="2831874"/>
            <a:ext cx="3228931" cy="3202306"/>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latin typeface="Arial"/>
                <a:cs typeface="Arial"/>
              </a:rPr>
              <a:t>Economic growth contracts</a:t>
            </a:r>
          </a:p>
          <a:p>
            <a:pPr marL="342900" indent="-342900">
              <a:buFont typeface="Arial" panose="020B0604020202020204" pitchFamily="34" charset="0"/>
              <a:buChar char="•"/>
            </a:pPr>
            <a:r>
              <a:rPr lang="en-US">
                <a:latin typeface="Arial"/>
                <a:cs typeface="Arial"/>
              </a:rPr>
              <a:t>Inflation drops</a:t>
            </a:r>
          </a:p>
          <a:p>
            <a:pPr marL="342900" indent="-342900">
              <a:buFont typeface="Arial" panose="020B0604020202020204" pitchFamily="34" charset="0"/>
              <a:buChar char="•"/>
            </a:pPr>
            <a:r>
              <a:rPr lang="en-US">
                <a:latin typeface="Arial"/>
                <a:cs typeface="Arial"/>
              </a:rPr>
              <a:t>Recession</a:t>
            </a:r>
          </a:p>
          <a:p>
            <a:pPr marL="342900" indent="-342900">
              <a:buFont typeface="Arial" panose="020B0604020202020204" pitchFamily="34" charset="0"/>
              <a:buChar char="•"/>
            </a:pPr>
            <a:r>
              <a:rPr lang="en-US">
                <a:latin typeface="Arial"/>
                <a:cs typeface="Arial"/>
              </a:rPr>
              <a:t>Fed lowers rates</a:t>
            </a:r>
            <a:endParaRPr lang="en-US"/>
          </a:p>
        </p:txBody>
      </p:sp>
      <p:sp>
        <p:nvSpPr>
          <p:cNvPr id="8" name="Text Placeholder 7">
            <a:extLst>
              <a:ext uri="{FF2B5EF4-FFF2-40B4-BE49-F238E27FC236}">
                <a16:creationId xmlns:a16="http://schemas.microsoft.com/office/drawing/2014/main" id="{51994B7D-AB62-5D7D-418A-C60F9E53C4DE}"/>
              </a:ext>
            </a:extLst>
          </p:cNvPr>
          <p:cNvSpPr>
            <a:spLocks noGrp="1"/>
          </p:cNvSpPr>
          <p:nvPr>
            <p:ph type="body" sz="quarter" idx="15"/>
          </p:nvPr>
        </p:nvSpPr>
        <p:spPr>
          <a:xfrm>
            <a:off x="8140583" y="2100354"/>
            <a:ext cx="3229210"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rPr>
              <a:t>Hard Landing</a:t>
            </a:r>
          </a:p>
        </p:txBody>
      </p:sp>
      <p:sp>
        <p:nvSpPr>
          <p:cNvPr id="20" name="Text Placeholder 19">
            <a:extLst>
              <a:ext uri="{FF2B5EF4-FFF2-40B4-BE49-F238E27FC236}">
                <a16:creationId xmlns:a16="http://schemas.microsoft.com/office/drawing/2014/main" id="{76D984F1-3121-B7FF-2CB2-6E108FAB9BAA}"/>
              </a:ext>
            </a:extLst>
          </p:cNvPr>
          <p:cNvSpPr>
            <a:spLocks noGrp="1"/>
          </p:cNvSpPr>
          <p:nvPr>
            <p:ph type="body" sz="quarter" idx="11"/>
          </p:nvPr>
        </p:nvSpPr>
        <p:spPr>
          <a:xfrm>
            <a:off x="4765438" y="2829030"/>
            <a:ext cx="3236976" cy="3205150"/>
          </a:xfrm>
          <a:effectLst>
            <a:outerShdw blurRad="241300" sx="99000" sy="99000" algn="tl" rotWithShape="0">
              <a:prstClr val="black">
                <a:alpha val="20000"/>
              </a:prstClr>
            </a:outerShdw>
          </a:effectLst>
        </p:spPr>
        <p:txBody>
          <a:bodyPr lIns="182880" tIns="182880" rIns="182880" bIns="182880" numCol="1" spcCol="274320" anchor="t"/>
          <a:lstStyle/>
          <a:p>
            <a:pPr marL="342900" indent="-342900">
              <a:buFont typeface="Arial" panose="020B0604020202020204" pitchFamily="34" charset="0"/>
              <a:buChar char="•"/>
            </a:pPr>
            <a:r>
              <a:rPr lang="en-US"/>
              <a:t>Economic growth slows then picks up</a:t>
            </a:r>
          </a:p>
          <a:p>
            <a:pPr marL="342900" indent="-342900">
              <a:buFont typeface="Arial" panose="020B0604020202020204" pitchFamily="34" charset="0"/>
              <a:buChar char="•"/>
            </a:pPr>
            <a:r>
              <a:rPr lang="en-US"/>
              <a:t>Inflation drops</a:t>
            </a:r>
          </a:p>
          <a:p>
            <a:pPr marL="342900" indent="-342900">
              <a:buFont typeface="Arial" panose="020B0604020202020204" pitchFamily="34" charset="0"/>
              <a:buChar char="•"/>
            </a:pPr>
            <a:r>
              <a:rPr lang="en-US"/>
              <a:t>No recession, economic growth may be steady or pick up</a:t>
            </a:r>
          </a:p>
          <a:p>
            <a:pPr marL="342900" indent="-342900">
              <a:buFont typeface="Arial" panose="020B0604020202020204" pitchFamily="34" charset="0"/>
              <a:buChar char="•"/>
            </a:pPr>
            <a:r>
              <a:rPr lang="en-US"/>
              <a:t>Fed holds steady or lowers rates </a:t>
            </a:r>
          </a:p>
        </p:txBody>
      </p:sp>
      <p:sp>
        <p:nvSpPr>
          <p:cNvPr id="14" name="Text Placeholder 13">
            <a:extLst>
              <a:ext uri="{FF2B5EF4-FFF2-40B4-BE49-F238E27FC236}">
                <a16:creationId xmlns:a16="http://schemas.microsoft.com/office/drawing/2014/main" id="{B4B0A5AD-5ADA-2E61-86F7-740D4673F077}"/>
              </a:ext>
            </a:extLst>
          </p:cNvPr>
          <p:cNvSpPr>
            <a:spLocks noGrp="1"/>
          </p:cNvSpPr>
          <p:nvPr>
            <p:ph type="body" sz="quarter" idx="14"/>
          </p:nvPr>
        </p:nvSpPr>
        <p:spPr>
          <a:xfrm>
            <a:off x="4759045" y="2100354"/>
            <a:ext cx="3235605" cy="731520"/>
          </a:xfrm>
          <a:solidFill>
            <a:schemeClr val="tx1"/>
          </a:solidFill>
          <a:ln>
            <a:solidFill>
              <a:schemeClr val="tx1"/>
            </a:solidFill>
          </a:ln>
          <a:effectLst>
            <a:outerShdw blurRad="241300" sx="99000" sy="99000" algn="tl" rotWithShape="0">
              <a:prstClr val="black">
                <a:alpha val="20000"/>
              </a:prstClr>
            </a:outerShdw>
          </a:effectLst>
        </p:spPr>
        <p:txBody>
          <a:bodyPr anchor="ctr"/>
          <a:lstStyle/>
          <a:p>
            <a:pPr algn="ctr"/>
            <a:r>
              <a:rPr lang="en-US">
                <a:solidFill>
                  <a:schemeClr val="bg1"/>
                </a:solidFill>
                <a:latin typeface="HelveticaNeueLT Pro 55 Roman"/>
              </a:rPr>
              <a:t>Soft Landing</a:t>
            </a:r>
            <a:endParaRPr lang="en-US">
              <a:solidFill>
                <a:schemeClr val="bg1"/>
              </a:solidFill>
            </a:endParaRPr>
          </a:p>
        </p:txBody>
      </p:sp>
    </p:spTree>
    <p:extLst>
      <p:ext uri="{BB962C8B-B14F-4D97-AF65-F5344CB8AC3E}">
        <p14:creationId xmlns:p14="http://schemas.microsoft.com/office/powerpoint/2010/main" val="74931738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526C875-5434-D588-0A65-9FCF59994835}"/>
              </a:ext>
            </a:extLst>
          </p:cNvPr>
          <p:cNvSpPr>
            <a:spLocks noGrp="1"/>
          </p:cNvSpPr>
          <p:nvPr>
            <p:ph type="body" sz="quarter" idx="10"/>
          </p:nvPr>
        </p:nvSpPr>
        <p:spPr/>
        <p:txBody>
          <a:bodyPr/>
          <a:lstStyle/>
          <a:p>
            <a:r>
              <a:rPr lang="en-US"/>
              <a:t>Is the economy ready to land?</a:t>
            </a:r>
          </a:p>
        </p:txBody>
      </p:sp>
      <p:sp>
        <p:nvSpPr>
          <p:cNvPr id="4" name="Rectangle 3">
            <a:extLst>
              <a:ext uri="{FF2B5EF4-FFF2-40B4-BE49-F238E27FC236}">
                <a16:creationId xmlns:a16="http://schemas.microsoft.com/office/drawing/2014/main" id="{BD7BFC30-74B2-D60A-6B14-309CFA4F9487}"/>
              </a:ext>
            </a:extLst>
          </p:cNvPr>
          <p:cNvSpPr/>
          <p:nvPr/>
        </p:nvSpPr>
        <p:spPr>
          <a:xfrm>
            <a:off x="3536083"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FFBE80-75A9-2D6B-ADEE-9866C156AAF6}"/>
              </a:ext>
            </a:extLst>
          </p:cNvPr>
          <p:cNvSpPr txBox="1"/>
          <p:nvPr/>
        </p:nvSpPr>
        <p:spPr>
          <a:xfrm>
            <a:off x="3533504" y="4288819"/>
            <a:ext cx="2286000" cy="677108"/>
          </a:xfrm>
          <a:prstGeom prst="rect">
            <a:avLst/>
          </a:prstGeom>
          <a:noFill/>
          <a:ln>
            <a:noFill/>
          </a:ln>
        </p:spPr>
        <p:txBody>
          <a:bodyPr wrap="square" lIns="91440" tIns="45720" rIns="91440" bIns="45720" rtlCol="0" anchor="t">
            <a:spAutoFit/>
          </a:bodyPr>
          <a:lstStyle/>
          <a:p>
            <a:pPr algn="ctr"/>
            <a:r>
              <a:rPr lang="en-US" sz="2000" b="1" dirty="0"/>
              <a:t>Wage growth</a:t>
            </a:r>
          </a:p>
          <a:p>
            <a:pPr algn="ctr"/>
            <a:r>
              <a:rPr lang="en-US" dirty="0">
                <a:cs typeface="Arial"/>
              </a:rPr>
              <a:t>as of July 7, 2023</a:t>
            </a:r>
          </a:p>
        </p:txBody>
      </p:sp>
      <p:sp>
        <p:nvSpPr>
          <p:cNvPr id="15" name="Rectangle 14">
            <a:extLst>
              <a:ext uri="{FF2B5EF4-FFF2-40B4-BE49-F238E27FC236}">
                <a16:creationId xmlns:a16="http://schemas.microsoft.com/office/drawing/2014/main" id="{E0489446-F833-3902-5F8D-D75CF3CC3A35}"/>
              </a:ext>
            </a:extLst>
          </p:cNvPr>
          <p:cNvSpPr/>
          <p:nvPr/>
        </p:nvSpPr>
        <p:spPr>
          <a:xfrm>
            <a:off x="963613" y="2513012"/>
            <a:ext cx="226522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040897-C986-4338-760A-6EFBB8CAA333}"/>
              </a:ext>
            </a:extLst>
          </p:cNvPr>
          <p:cNvSpPr txBox="1"/>
          <p:nvPr/>
        </p:nvSpPr>
        <p:spPr>
          <a:xfrm>
            <a:off x="964190"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Unemployment </a:t>
            </a:r>
            <a:r>
              <a:rPr lang="en-US" dirty="0">
                <a:cs typeface="Arial"/>
              </a:rPr>
              <a:t>as of July 7, 2023</a:t>
            </a:r>
          </a:p>
        </p:txBody>
      </p:sp>
      <p:sp>
        <p:nvSpPr>
          <p:cNvPr id="26" name="Rectangle 25">
            <a:extLst>
              <a:ext uri="{FF2B5EF4-FFF2-40B4-BE49-F238E27FC236}">
                <a16:creationId xmlns:a16="http://schemas.microsoft.com/office/drawing/2014/main" id="{843DF429-1FC6-4829-3A15-D428CBC7EEAC}"/>
              </a:ext>
            </a:extLst>
          </p:cNvPr>
          <p:cNvSpPr/>
          <p:nvPr/>
        </p:nvSpPr>
        <p:spPr>
          <a:xfrm>
            <a:off x="6166601"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06C3C61-F089-28F7-7D76-276469EA7195}"/>
              </a:ext>
            </a:extLst>
          </p:cNvPr>
          <p:cNvSpPr txBox="1"/>
          <p:nvPr/>
        </p:nvSpPr>
        <p:spPr>
          <a:xfrm>
            <a:off x="6168582" y="4288820"/>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New </a:t>
            </a:r>
            <a:r>
              <a:rPr lang="en-US" sz="2000" b="1">
                <a:cs typeface="Arial"/>
              </a:rPr>
              <a:t>jobs </a:t>
            </a:r>
            <a:endParaRPr lang="en-US">
              <a:solidFill>
                <a:srgbClr val="0D3049"/>
              </a:solidFill>
              <a:cs typeface="Arial"/>
            </a:endParaRPr>
          </a:p>
          <a:p>
            <a:pPr algn="ctr"/>
            <a:r>
              <a:rPr lang="en-US" dirty="0">
                <a:solidFill>
                  <a:srgbClr val="000000"/>
                </a:solidFill>
                <a:cs typeface="Arial"/>
              </a:rPr>
              <a:t>As of July 7, 2023</a:t>
            </a:r>
            <a:endParaRPr lang="en-US" dirty="0">
              <a:cs typeface="Arial"/>
            </a:endParaRPr>
          </a:p>
        </p:txBody>
      </p:sp>
      <p:sp>
        <p:nvSpPr>
          <p:cNvPr id="28" name="TextBox 27">
            <a:extLst>
              <a:ext uri="{FF2B5EF4-FFF2-40B4-BE49-F238E27FC236}">
                <a16:creationId xmlns:a16="http://schemas.microsoft.com/office/drawing/2014/main" id="{0EF3A57C-18CC-7184-DDCF-62B0C6846442}"/>
              </a:ext>
            </a:extLst>
          </p:cNvPr>
          <p:cNvSpPr txBox="1"/>
          <p:nvPr/>
        </p:nvSpPr>
        <p:spPr>
          <a:xfrm>
            <a:off x="1107543" y="2806120"/>
            <a:ext cx="1890584" cy="1046440"/>
          </a:xfrm>
          <a:prstGeom prst="rect">
            <a:avLst/>
          </a:prstGeom>
          <a:noFill/>
        </p:spPr>
        <p:txBody>
          <a:bodyPr wrap="square" lIns="91440" tIns="45720" rIns="91440" bIns="45720" rtlCol="0" anchor="t">
            <a:spAutoFit/>
          </a:bodyPr>
          <a:lstStyle/>
          <a:p>
            <a:pPr algn="ctr"/>
            <a:r>
              <a:rPr lang="en-US" sz="4400" dirty="0"/>
              <a:t>3.6%</a:t>
            </a:r>
            <a:endParaRPr lang="en-US" sz="4400" dirty="0">
              <a:cs typeface="Arial"/>
            </a:endParaRPr>
          </a:p>
          <a:p>
            <a:pPr algn="ctr"/>
            <a:r>
              <a:rPr lang="en-US" dirty="0"/>
              <a:t> June 2023</a:t>
            </a:r>
            <a:endParaRPr lang="en-US" dirty="0">
              <a:cs typeface="Arial"/>
            </a:endParaRPr>
          </a:p>
        </p:txBody>
      </p:sp>
      <p:sp>
        <p:nvSpPr>
          <p:cNvPr id="29" name="TextBox 28">
            <a:extLst>
              <a:ext uri="{FF2B5EF4-FFF2-40B4-BE49-F238E27FC236}">
                <a16:creationId xmlns:a16="http://schemas.microsoft.com/office/drawing/2014/main" id="{9F904C0E-F40E-8E2D-0CCD-408D6779EB3A}"/>
              </a:ext>
            </a:extLst>
          </p:cNvPr>
          <p:cNvSpPr txBox="1"/>
          <p:nvPr/>
        </p:nvSpPr>
        <p:spPr>
          <a:xfrm>
            <a:off x="6359744" y="2787590"/>
            <a:ext cx="1890584" cy="1323439"/>
          </a:xfrm>
          <a:prstGeom prst="rect">
            <a:avLst/>
          </a:prstGeom>
          <a:noFill/>
        </p:spPr>
        <p:txBody>
          <a:bodyPr wrap="square" lIns="91440" tIns="45720" rIns="91440" bIns="45720" rtlCol="0" anchor="t">
            <a:spAutoFit/>
          </a:bodyPr>
          <a:lstStyle/>
          <a:p>
            <a:pPr algn="ctr"/>
            <a:r>
              <a:rPr lang="en-US" sz="4400" dirty="0">
                <a:cs typeface="Arial"/>
              </a:rPr>
              <a:t>Fewer</a:t>
            </a:r>
          </a:p>
          <a:p>
            <a:pPr algn="ctr"/>
            <a:r>
              <a:rPr lang="en-US" dirty="0">
                <a:cs typeface="Arial"/>
              </a:rPr>
              <a:t>May to June 2023</a:t>
            </a:r>
          </a:p>
        </p:txBody>
      </p:sp>
      <p:sp>
        <p:nvSpPr>
          <p:cNvPr id="30" name="Rectangle 29">
            <a:extLst>
              <a:ext uri="{FF2B5EF4-FFF2-40B4-BE49-F238E27FC236}">
                <a16:creationId xmlns:a16="http://schemas.microsoft.com/office/drawing/2014/main" id="{E9BD3E0E-8CBA-2D18-92E2-887365E794AF}"/>
              </a:ext>
            </a:extLst>
          </p:cNvPr>
          <p:cNvSpPr/>
          <p:nvPr/>
        </p:nvSpPr>
        <p:spPr>
          <a:xfrm>
            <a:off x="8942387" y="2513012"/>
            <a:ext cx="2286000" cy="2471852"/>
          </a:xfrm>
          <a:prstGeom prst="rect">
            <a:avLst/>
          </a:prstGeom>
          <a:solidFill>
            <a:schemeClr val="bg1"/>
          </a:solidFill>
          <a:ln>
            <a:noFill/>
          </a:ln>
          <a:effectLst>
            <a:outerShdw blurRad="241300" sx="99000" sy="99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3F18848-7B36-252D-D705-AB98485E6B24}"/>
              </a:ext>
            </a:extLst>
          </p:cNvPr>
          <p:cNvSpPr txBox="1"/>
          <p:nvPr/>
        </p:nvSpPr>
        <p:spPr>
          <a:xfrm>
            <a:off x="8937822" y="4288819"/>
            <a:ext cx="2286000" cy="677108"/>
          </a:xfrm>
          <a:prstGeom prst="rect">
            <a:avLst/>
          </a:prstGeom>
          <a:noFill/>
          <a:ln>
            <a:noFill/>
          </a:ln>
        </p:spPr>
        <p:txBody>
          <a:bodyPr wrap="square" lIns="91440" tIns="45720" rIns="91440" bIns="45720" rtlCol="0" anchor="t">
            <a:spAutoFit/>
          </a:bodyPr>
          <a:lstStyle/>
          <a:p>
            <a:pPr algn="ctr"/>
            <a:r>
              <a:rPr lang="en-US" sz="2000" b="1" dirty="0">
                <a:cs typeface="Arial"/>
              </a:rPr>
              <a:t>Layoffs/Quits </a:t>
            </a:r>
          </a:p>
          <a:p>
            <a:pPr algn="ctr"/>
            <a:r>
              <a:rPr lang="en-US" dirty="0">
                <a:solidFill>
                  <a:srgbClr val="000000"/>
                </a:solidFill>
                <a:cs typeface="Arial"/>
              </a:rPr>
              <a:t>As of July 6, 2023</a:t>
            </a:r>
            <a:endParaRPr lang="en-US" dirty="0"/>
          </a:p>
        </p:txBody>
      </p:sp>
      <p:sp>
        <p:nvSpPr>
          <p:cNvPr id="33" name="TextBox 32">
            <a:extLst>
              <a:ext uri="{FF2B5EF4-FFF2-40B4-BE49-F238E27FC236}">
                <a16:creationId xmlns:a16="http://schemas.microsoft.com/office/drawing/2014/main" id="{EC119E0E-601C-C265-A630-C06D156AAAFD}"/>
              </a:ext>
            </a:extLst>
          </p:cNvPr>
          <p:cNvSpPr txBox="1"/>
          <p:nvPr/>
        </p:nvSpPr>
        <p:spPr>
          <a:xfrm>
            <a:off x="9135530" y="2622833"/>
            <a:ext cx="1918462" cy="1877437"/>
          </a:xfrm>
          <a:prstGeom prst="rect">
            <a:avLst/>
          </a:prstGeom>
          <a:noFill/>
        </p:spPr>
        <p:txBody>
          <a:bodyPr wrap="square" lIns="91440" tIns="45720" rIns="91440" bIns="45720" rtlCol="0" anchor="t">
            <a:spAutoFit/>
          </a:bodyPr>
          <a:lstStyle/>
          <a:p>
            <a:pPr algn="ctr"/>
            <a:r>
              <a:rPr lang="en-US" sz="4000" dirty="0">
                <a:cs typeface="Arial"/>
              </a:rPr>
              <a:t>No change</a:t>
            </a:r>
            <a:endParaRPr lang="en-US" sz="4000" dirty="0"/>
          </a:p>
          <a:p>
            <a:pPr algn="ctr"/>
            <a:r>
              <a:rPr lang="en-US" dirty="0">
                <a:cs typeface="Arial"/>
              </a:rPr>
              <a:t>April to May 2023</a:t>
            </a:r>
          </a:p>
        </p:txBody>
      </p:sp>
      <p:sp>
        <p:nvSpPr>
          <p:cNvPr id="34" name="TextBox 33">
            <a:extLst>
              <a:ext uri="{FF2B5EF4-FFF2-40B4-BE49-F238E27FC236}">
                <a16:creationId xmlns:a16="http://schemas.microsoft.com/office/drawing/2014/main" id="{F0EA9154-9AB5-6AAA-39EC-772F8D02D685}"/>
              </a:ext>
            </a:extLst>
          </p:cNvPr>
          <p:cNvSpPr txBox="1"/>
          <p:nvPr/>
        </p:nvSpPr>
        <p:spPr>
          <a:xfrm>
            <a:off x="3676786" y="2835090"/>
            <a:ext cx="1995464" cy="1323439"/>
          </a:xfrm>
          <a:prstGeom prst="rect">
            <a:avLst/>
          </a:prstGeom>
          <a:noFill/>
        </p:spPr>
        <p:txBody>
          <a:bodyPr wrap="square" lIns="91440" tIns="45720" rIns="91440" bIns="45720" rtlCol="0" anchor="t">
            <a:spAutoFit/>
          </a:bodyPr>
          <a:lstStyle/>
          <a:p>
            <a:pPr algn="ctr"/>
            <a:r>
              <a:rPr lang="en-US" sz="4400" dirty="0"/>
              <a:t>Faster</a:t>
            </a:r>
          </a:p>
          <a:p>
            <a:pPr algn="ctr"/>
            <a:r>
              <a:rPr lang="en-US" dirty="0"/>
              <a:t> May to June 2023</a:t>
            </a:r>
            <a:endParaRPr lang="en-US" dirty="0">
              <a:cs typeface="Arial"/>
            </a:endParaRPr>
          </a:p>
        </p:txBody>
      </p:sp>
      <p:sp>
        <p:nvSpPr>
          <p:cNvPr id="36" name="TextBox 35">
            <a:extLst>
              <a:ext uri="{FF2B5EF4-FFF2-40B4-BE49-F238E27FC236}">
                <a16:creationId xmlns:a16="http://schemas.microsoft.com/office/drawing/2014/main" id="{E07D3D72-042A-5D1F-8BE2-5F7A3968829E}"/>
              </a:ext>
            </a:extLst>
          </p:cNvPr>
          <p:cNvSpPr txBox="1"/>
          <p:nvPr/>
        </p:nvSpPr>
        <p:spPr>
          <a:xfrm>
            <a:off x="951499" y="1482811"/>
            <a:ext cx="10441431" cy="523220"/>
          </a:xfrm>
          <a:prstGeom prst="rect">
            <a:avLst/>
          </a:prstGeom>
          <a:noFill/>
        </p:spPr>
        <p:txBody>
          <a:bodyPr wrap="square" rtlCol="0">
            <a:spAutoFit/>
          </a:bodyPr>
          <a:lstStyle/>
          <a:p>
            <a:r>
              <a:rPr lang="en-US" sz="2800"/>
              <a:t>Economic data is mixed. The labor market remains resilient.</a:t>
            </a:r>
          </a:p>
        </p:txBody>
      </p:sp>
      <p:sp>
        <p:nvSpPr>
          <p:cNvPr id="2" name="TextBox 1">
            <a:extLst>
              <a:ext uri="{FF2B5EF4-FFF2-40B4-BE49-F238E27FC236}">
                <a16:creationId xmlns:a16="http://schemas.microsoft.com/office/drawing/2014/main" id="{48B5F49F-77B0-3A4B-F153-69AED0F36B59}"/>
              </a:ext>
            </a:extLst>
          </p:cNvPr>
          <p:cNvSpPr txBox="1"/>
          <p:nvPr/>
        </p:nvSpPr>
        <p:spPr>
          <a:xfrm>
            <a:off x="7369439" y="6272247"/>
            <a:ext cx="473744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2"/>
                </a:solidFill>
                <a:cs typeface="Arial"/>
              </a:rPr>
              <a:t>Source: U.S. Bureau of Labor Statistics</a:t>
            </a:r>
          </a:p>
        </p:txBody>
      </p:sp>
    </p:spTree>
    <p:extLst>
      <p:ext uri="{BB962C8B-B14F-4D97-AF65-F5344CB8AC3E}">
        <p14:creationId xmlns:p14="http://schemas.microsoft.com/office/powerpoint/2010/main" val="17031563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BA440D-936C-0012-131E-4422041F378B}"/>
              </a:ext>
            </a:extLst>
          </p:cNvPr>
          <p:cNvSpPr>
            <a:spLocks noGrp="1"/>
          </p:cNvSpPr>
          <p:nvPr>
            <p:ph type="body" sz="quarter" idx="10"/>
          </p:nvPr>
        </p:nvSpPr>
        <p:spPr/>
        <p:txBody>
          <a:bodyPr/>
          <a:lstStyle/>
          <a:p>
            <a:r>
              <a:rPr lang="en-US" sz="3200"/>
              <a:t>Global and U.S. manufacturing have been contracting</a:t>
            </a:r>
          </a:p>
        </p:txBody>
      </p:sp>
      <p:cxnSp>
        <p:nvCxnSpPr>
          <p:cNvPr id="3" name="Straight Connector 2">
            <a:extLst>
              <a:ext uri="{FF2B5EF4-FFF2-40B4-BE49-F238E27FC236}">
                <a16:creationId xmlns:a16="http://schemas.microsoft.com/office/drawing/2014/main" id="{B4CEEB5B-B60A-974D-9CC1-0AEDC3FFABA7}"/>
              </a:ext>
            </a:extLst>
          </p:cNvPr>
          <p:cNvCxnSpPr>
            <a:cxnSpLocks/>
          </p:cNvCxnSpPr>
          <p:nvPr/>
        </p:nvCxnSpPr>
        <p:spPr>
          <a:xfrm>
            <a:off x="803082" y="805725"/>
            <a:ext cx="0" cy="8198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5" descr="A picture containing text, screenshot, font, line&#10;&#10;Description automatically generated">
            <a:extLst>
              <a:ext uri="{FF2B5EF4-FFF2-40B4-BE49-F238E27FC236}">
                <a16:creationId xmlns:a16="http://schemas.microsoft.com/office/drawing/2014/main" id="{0DEFA17C-43A0-7B23-E25D-3A46A284FD59}"/>
              </a:ext>
            </a:extLst>
          </p:cNvPr>
          <p:cNvPicPr>
            <a:picLocks noChangeAspect="1"/>
          </p:cNvPicPr>
          <p:nvPr/>
        </p:nvPicPr>
        <p:blipFill>
          <a:blip r:embed="rId3"/>
          <a:stretch>
            <a:fillRect/>
          </a:stretch>
        </p:blipFill>
        <p:spPr>
          <a:xfrm>
            <a:off x="940580" y="2209760"/>
            <a:ext cx="4943709" cy="4114421"/>
          </a:xfrm>
          <a:prstGeom prst="rect">
            <a:avLst/>
          </a:prstGeom>
          <a:ln>
            <a:noFill/>
          </a:ln>
          <a:effectLst>
            <a:outerShdw blurRad="292100" dist="139700" dir="2700000" algn="tl" rotWithShape="0">
              <a:srgbClr val="333333">
                <a:alpha val="65000"/>
              </a:srgbClr>
            </a:outerShdw>
          </a:effectLst>
        </p:spPr>
      </p:pic>
      <p:pic>
        <p:nvPicPr>
          <p:cNvPr id="14" name="Picture 14">
            <a:extLst>
              <a:ext uri="{FF2B5EF4-FFF2-40B4-BE49-F238E27FC236}">
                <a16:creationId xmlns:a16="http://schemas.microsoft.com/office/drawing/2014/main" id="{CE804DB8-7BAD-CA62-9119-22E3A853B285}"/>
              </a:ext>
            </a:extLst>
          </p:cNvPr>
          <p:cNvPicPr>
            <a:picLocks noChangeAspect="1"/>
          </p:cNvPicPr>
          <p:nvPr/>
        </p:nvPicPr>
        <p:blipFill>
          <a:blip r:embed="rId4"/>
          <a:stretch>
            <a:fillRect/>
          </a:stretch>
        </p:blipFill>
        <p:spPr>
          <a:xfrm>
            <a:off x="6612836" y="2209944"/>
            <a:ext cx="4929809" cy="41194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760969"/>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0834C7A6-4726-8121-E889-42A41EC7E322}"/>
              </a:ext>
            </a:extLst>
          </p:cNvPr>
          <p:cNvSpPr>
            <a:spLocks noGrp="1"/>
          </p:cNvSpPr>
          <p:nvPr>
            <p:ph type="body" sz="quarter" idx="10"/>
          </p:nvPr>
        </p:nvSpPr>
        <p:spPr/>
        <p:txBody>
          <a:bodyPr/>
          <a:lstStyle/>
          <a:p>
            <a:r>
              <a:rPr lang="en-US" sz="3200"/>
              <a:t>Global and U.S. services have been expanding</a:t>
            </a:r>
          </a:p>
        </p:txBody>
      </p:sp>
      <p:cxnSp>
        <p:nvCxnSpPr>
          <p:cNvPr id="2" name="Straight Connector 1">
            <a:extLst>
              <a:ext uri="{FF2B5EF4-FFF2-40B4-BE49-F238E27FC236}">
                <a16:creationId xmlns:a16="http://schemas.microsoft.com/office/drawing/2014/main" id="{65B47AFD-3CC6-8E7A-A592-230C82632CB7}"/>
              </a:ext>
            </a:extLst>
          </p:cNvPr>
          <p:cNvCxnSpPr>
            <a:cxnSpLocks/>
          </p:cNvCxnSpPr>
          <p:nvPr/>
        </p:nvCxnSpPr>
        <p:spPr>
          <a:xfrm>
            <a:off x="803082" y="805725"/>
            <a:ext cx="0" cy="8177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graph on a screen&#10;&#10;Description automatically generated">
            <a:extLst>
              <a:ext uri="{FF2B5EF4-FFF2-40B4-BE49-F238E27FC236}">
                <a16:creationId xmlns:a16="http://schemas.microsoft.com/office/drawing/2014/main" id="{2B565E25-D37A-0D29-DCD9-D5FB452A34B4}"/>
              </a:ext>
            </a:extLst>
          </p:cNvPr>
          <p:cNvPicPr>
            <a:picLocks noChangeAspect="1"/>
          </p:cNvPicPr>
          <p:nvPr/>
        </p:nvPicPr>
        <p:blipFill>
          <a:blip r:embed="rId3"/>
          <a:stretch>
            <a:fillRect/>
          </a:stretch>
        </p:blipFill>
        <p:spPr>
          <a:xfrm>
            <a:off x="944479" y="2003678"/>
            <a:ext cx="4938963" cy="4123985"/>
          </a:xfrm>
          <a:prstGeom prst="rect">
            <a:avLst/>
          </a:prstGeom>
          <a:ln>
            <a:noFill/>
          </a:ln>
          <a:effectLst>
            <a:outerShdw blurRad="292100" dist="139700" dir="2700000" algn="tl" rotWithShape="0">
              <a:srgbClr val="333333">
                <a:alpha val="65000"/>
              </a:srgbClr>
            </a:outerShdw>
          </a:effectLst>
        </p:spPr>
      </p:pic>
      <p:pic>
        <p:nvPicPr>
          <p:cNvPr id="5" name="Picture 5" descr="A screenshot of a graph&#10;&#10;Description automatically generated">
            <a:extLst>
              <a:ext uri="{FF2B5EF4-FFF2-40B4-BE49-F238E27FC236}">
                <a16:creationId xmlns:a16="http://schemas.microsoft.com/office/drawing/2014/main" id="{B2BEA11B-9760-94FF-87F1-ED22C1B30EB5}"/>
              </a:ext>
            </a:extLst>
          </p:cNvPr>
          <p:cNvPicPr>
            <a:picLocks noChangeAspect="1"/>
          </p:cNvPicPr>
          <p:nvPr/>
        </p:nvPicPr>
        <p:blipFill>
          <a:blip r:embed="rId4"/>
          <a:stretch>
            <a:fillRect/>
          </a:stretch>
        </p:blipFill>
        <p:spPr>
          <a:xfrm>
            <a:off x="6288504" y="2005784"/>
            <a:ext cx="4938963" cy="4119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13939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147F86-27C0-58D3-D864-A86F520BC9D1}"/>
              </a:ext>
            </a:extLst>
          </p:cNvPr>
          <p:cNvSpPr>
            <a:spLocks noGrp="1"/>
          </p:cNvSpPr>
          <p:nvPr>
            <p:ph type="body" sz="quarter" idx="10"/>
          </p:nvPr>
        </p:nvSpPr>
        <p:spPr>
          <a:xfrm>
            <a:off x="2420939" y="2013723"/>
            <a:ext cx="8228770" cy="3065717"/>
          </a:xfrm>
        </p:spPr>
        <p:txBody>
          <a:bodyPr anchor="t"/>
          <a:lstStyle/>
          <a:p>
            <a:pPr>
              <a:lnSpc>
                <a:spcPct val="100000"/>
              </a:lnSpc>
            </a:pPr>
            <a:r>
              <a:rPr lang="en-US" sz="2000" i="1">
                <a:solidFill>
                  <a:srgbClr val="FFFFFF"/>
                </a:solidFill>
                <a:ea typeface="+mn-lt"/>
                <a:cs typeface="+mn-lt"/>
              </a:rPr>
              <a:t>The nascent recovery </a:t>
            </a:r>
            <a:r>
              <a:rPr lang="en-US" sz="2000" i="1" u="none" strike="noStrike">
                <a:solidFill>
                  <a:srgbClr val="FFFFFF"/>
                </a:solidFill>
                <a:effectLst/>
                <a:ea typeface="+mn-lt"/>
                <a:cs typeface="+mn-lt"/>
              </a:rPr>
              <a:t>in the </a:t>
            </a:r>
            <a:r>
              <a:rPr lang="en-US" sz="2000" i="1">
                <a:solidFill>
                  <a:srgbClr val="FFFFFF"/>
                </a:solidFill>
                <a:ea typeface="+mn-lt"/>
                <a:cs typeface="+mn-lt"/>
              </a:rPr>
              <a:t>housing market comes sooner than expected, given </a:t>
            </a:r>
            <a:r>
              <a:rPr lang="en-US" sz="2000" i="1" u="none" strike="noStrike">
                <a:solidFill>
                  <a:srgbClr val="FFFFFF"/>
                </a:solidFill>
                <a:effectLst/>
                <a:ea typeface="+mn-lt"/>
                <a:cs typeface="+mn-lt"/>
              </a:rPr>
              <a:t>that </a:t>
            </a:r>
            <a:r>
              <a:rPr lang="en-US" sz="2000" i="1">
                <a:solidFill>
                  <a:srgbClr val="FFFFFF"/>
                </a:solidFill>
                <a:ea typeface="+mn-lt"/>
                <a:cs typeface="+mn-lt"/>
              </a:rPr>
              <a:t>mortgage rates more than doubled in the past </a:t>
            </a:r>
            <a:r>
              <a:rPr lang="en-US" sz="2000" i="1" u="none" strike="noStrike">
                <a:solidFill>
                  <a:srgbClr val="FFFFFF"/>
                </a:solidFill>
                <a:effectLst/>
                <a:ea typeface="+mn-lt"/>
                <a:cs typeface="+mn-lt"/>
              </a:rPr>
              <a:t>year</a:t>
            </a:r>
            <a:r>
              <a:rPr lang="en-US" sz="2000" i="1">
                <a:solidFill>
                  <a:srgbClr val="FFFFFF"/>
                </a:solidFill>
                <a:ea typeface="+mn-lt"/>
                <a:cs typeface="+mn-lt"/>
              </a:rPr>
              <a:t> and a half...</a:t>
            </a:r>
            <a:r>
              <a:rPr lang="en-US" sz="2000" i="1" u="none" strike="noStrike">
                <a:solidFill>
                  <a:srgbClr val="FFFFFF"/>
                </a:solidFill>
                <a:effectLst/>
                <a:ea typeface="+mn-lt"/>
                <a:cs typeface="+mn-lt"/>
              </a:rPr>
              <a:t>homeowners </a:t>
            </a:r>
            <a:r>
              <a:rPr lang="en-US" sz="2000" i="1">
                <a:solidFill>
                  <a:srgbClr val="FFFFFF"/>
                </a:solidFill>
                <a:ea typeface="+mn-lt"/>
                <a:cs typeface="+mn-lt"/>
              </a:rPr>
              <a:t>who locked in record-low rates amid the pandemic </a:t>
            </a:r>
            <a:r>
              <a:rPr lang="en-US" sz="2000" i="1" u="none" strike="noStrike">
                <a:solidFill>
                  <a:srgbClr val="FFFFFF"/>
                </a:solidFill>
                <a:effectLst/>
                <a:ea typeface="+mn-lt"/>
                <a:cs typeface="+mn-lt"/>
              </a:rPr>
              <a:t>are </a:t>
            </a:r>
            <a:r>
              <a:rPr lang="en-US" sz="2000" i="1">
                <a:solidFill>
                  <a:srgbClr val="FFFFFF"/>
                </a:solidFill>
                <a:ea typeface="+mn-lt"/>
                <a:cs typeface="+mn-lt"/>
              </a:rPr>
              <a:t>now </a:t>
            </a:r>
            <a:r>
              <a:rPr lang="en-US" sz="2000" i="1" u="none" strike="noStrike">
                <a:solidFill>
                  <a:srgbClr val="FFFFFF"/>
                </a:solidFill>
                <a:effectLst/>
                <a:ea typeface="+mn-lt"/>
                <a:cs typeface="+mn-lt"/>
              </a:rPr>
              <a:t>reluctant to sell</a:t>
            </a:r>
            <a:r>
              <a:rPr lang="en-US" sz="2000" i="1">
                <a:solidFill>
                  <a:srgbClr val="FFFFFF"/>
                </a:solidFill>
                <a:ea typeface="+mn-lt"/>
                <a:cs typeface="+mn-lt"/>
              </a:rPr>
              <a:t>. And that is squeezing the nation’s supply of single-family homes at the same time that a wave of millennial first-time home buyers—buoyed by strong wage growth</a:t>
            </a:r>
            <a:r>
              <a:rPr lang="en-US" sz="2000" i="1" u="none" strike="noStrike">
                <a:solidFill>
                  <a:srgbClr val="FFFFFF"/>
                </a:solidFill>
                <a:effectLst/>
                <a:ea typeface="+mn-lt"/>
                <a:cs typeface="+mn-lt"/>
              </a:rPr>
              <a:t> and </a:t>
            </a:r>
            <a:r>
              <a:rPr lang="en-US" sz="2000" i="1">
                <a:solidFill>
                  <a:srgbClr val="FFFFFF"/>
                </a:solidFill>
                <a:ea typeface="+mn-lt"/>
                <a:cs typeface="+mn-lt"/>
              </a:rPr>
              <a:t>healthy household savings—are looking to put down roots</a:t>
            </a:r>
            <a:r>
              <a:rPr lang="en-US" sz="2000" i="1" u="none" strike="noStrike">
                <a:solidFill>
                  <a:srgbClr val="FFFFFF"/>
                </a:solidFill>
                <a:effectLst/>
                <a:ea typeface="+mn-lt"/>
                <a:cs typeface="+mn-lt"/>
              </a:rPr>
              <a:t>. </a:t>
            </a:r>
            <a:endParaRPr lang="en-US" sz="2000" i="1">
              <a:ea typeface="+mn-lt"/>
              <a:cs typeface="+mn-lt"/>
            </a:endParaRPr>
          </a:p>
        </p:txBody>
      </p:sp>
      <p:sp>
        <p:nvSpPr>
          <p:cNvPr id="5" name="Text Placeholder 4">
            <a:extLst>
              <a:ext uri="{FF2B5EF4-FFF2-40B4-BE49-F238E27FC236}">
                <a16:creationId xmlns:a16="http://schemas.microsoft.com/office/drawing/2014/main" id="{4E7C617E-888D-E8C8-3141-0398CE77915B}"/>
              </a:ext>
            </a:extLst>
          </p:cNvPr>
          <p:cNvSpPr>
            <a:spLocks noGrp="1"/>
          </p:cNvSpPr>
          <p:nvPr>
            <p:ph type="body" sz="quarter" idx="11"/>
          </p:nvPr>
        </p:nvSpPr>
        <p:spPr/>
        <p:txBody>
          <a:bodyPr/>
          <a:lstStyle/>
          <a:p>
            <a:pPr algn="r"/>
            <a:r>
              <a:rPr lang="en-US" b="0">
                <a:latin typeface="Arial"/>
                <a:cs typeface="Arial"/>
              </a:rPr>
              <a:t>– Megan Cassella, Barron's</a:t>
            </a:r>
          </a:p>
          <a:p>
            <a:pPr algn="r"/>
            <a:r>
              <a:rPr lang="en-US" b="0">
                <a:latin typeface="Arial"/>
                <a:cs typeface="Arial"/>
              </a:rPr>
              <a:t>July 3, 2023</a:t>
            </a:r>
          </a:p>
        </p:txBody>
      </p:sp>
    </p:spTree>
    <p:extLst>
      <p:ext uri="{BB962C8B-B14F-4D97-AF65-F5344CB8AC3E}">
        <p14:creationId xmlns:p14="http://schemas.microsoft.com/office/powerpoint/2010/main" val="91055393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B2B812-E4B6-7623-D8BB-C7D0E99267FE}"/>
              </a:ext>
            </a:extLst>
          </p:cNvPr>
          <p:cNvSpPr>
            <a:spLocks noGrp="1"/>
          </p:cNvSpPr>
          <p:nvPr>
            <p:ph type="body" sz="quarter" idx="11"/>
          </p:nvPr>
        </p:nvSpPr>
        <p:spPr/>
        <p:txBody>
          <a:bodyPr/>
          <a:lstStyle/>
          <a:p>
            <a:r>
              <a:rPr lang="en-US"/>
              <a:t>Holding pattern: Stagflation</a:t>
            </a:r>
          </a:p>
        </p:txBody>
      </p:sp>
      <p:sp>
        <p:nvSpPr>
          <p:cNvPr id="4" name="Text Placeholder 3">
            <a:extLst>
              <a:ext uri="{FF2B5EF4-FFF2-40B4-BE49-F238E27FC236}">
                <a16:creationId xmlns:a16="http://schemas.microsoft.com/office/drawing/2014/main" id="{81030FE5-1E3A-0F7C-DABA-D46C15679BFB}"/>
              </a:ext>
            </a:extLst>
          </p:cNvPr>
          <p:cNvSpPr>
            <a:spLocks noGrp="1"/>
          </p:cNvSpPr>
          <p:nvPr>
            <p:ph type="body" sz="quarter" idx="12"/>
          </p:nvPr>
        </p:nvSpPr>
        <p:spPr/>
        <p:txBody>
          <a:bodyPr/>
          <a:lstStyle/>
          <a:p>
            <a:pPr marL="342900" indent="-342900">
              <a:buFont typeface="Arial" panose="020B0604020202020204" pitchFamily="34" charset="0"/>
              <a:buChar char="•"/>
            </a:pPr>
            <a:r>
              <a:rPr lang="en-US"/>
              <a:t>Slow economic growth</a:t>
            </a:r>
          </a:p>
          <a:p>
            <a:pPr marL="342900" indent="-342900">
              <a:buFont typeface="Arial" panose="020B0604020202020204" pitchFamily="34" charset="0"/>
              <a:buChar char="•"/>
            </a:pPr>
            <a:r>
              <a:rPr lang="en-US"/>
              <a:t>Inflation above target</a:t>
            </a:r>
          </a:p>
          <a:p>
            <a:pPr marL="342900" indent="-342900">
              <a:buFont typeface="Arial" panose="020B0604020202020204" pitchFamily="34" charset="0"/>
              <a:buChar char="•"/>
            </a:pPr>
            <a:r>
              <a:rPr lang="en-US"/>
              <a:t>Steady consumer demand</a:t>
            </a:r>
          </a:p>
          <a:p>
            <a:pPr marL="342900" indent="-342900">
              <a:buFont typeface="Arial" panose="020B0604020202020204" pitchFamily="34" charset="0"/>
              <a:buChar char="•"/>
            </a:pPr>
            <a:r>
              <a:rPr lang="en-US"/>
              <a:t>Rates stay high or move higher</a:t>
            </a:r>
          </a:p>
          <a:p>
            <a:endParaRPr lang="en-US"/>
          </a:p>
        </p:txBody>
      </p:sp>
      <p:pic>
        <p:nvPicPr>
          <p:cNvPr id="8" name="Picture Placeholder 7" descr="A person sitting on a window sill with his luggage&#10;&#10;Description automatically generated with medium confidence">
            <a:extLst>
              <a:ext uri="{FF2B5EF4-FFF2-40B4-BE49-F238E27FC236}">
                <a16:creationId xmlns:a16="http://schemas.microsoft.com/office/drawing/2014/main" id="{23CACC79-C4F2-9A04-7F84-77A50D747883}"/>
              </a:ext>
            </a:extLst>
          </p:cNvPr>
          <p:cNvPicPr>
            <a:picLocks noGrp="1" noChangeAspect="1"/>
          </p:cNvPicPr>
          <p:nvPr>
            <p:ph type="pic" sz="quarter" idx="13"/>
          </p:nvPr>
        </p:nvPicPr>
        <p:blipFill>
          <a:blip r:embed="rId3"/>
          <a:srcRect l="7725" r="7725"/>
          <a:stretch>
            <a:fillRect/>
          </a:stretch>
        </p:blipFill>
        <p:spPr/>
      </p:pic>
      <p:cxnSp>
        <p:nvCxnSpPr>
          <p:cNvPr id="9" name="Straight Connector 8">
            <a:extLst>
              <a:ext uri="{FF2B5EF4-FFF2-40B4-BE49-F238E27FC236}">
                <a16:creationId xmlns:a16="http://schemas.microsoft.com/office/drawing/2014/main" id="{200A15BB-010B-85C4-E11A-53432100E96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46391"/>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EADC4-F239-4D54-280B-D1E893572B31}"/>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52F618F-6015-2382-ED85-48E224385959}"/>
              </a:ext>
            </a:extLst>
          </p:cNvPr>
          <p:cNvSpPr>
            <a:spLocks noGrp="1"/>
          </p:cNvSpPr>
          <p:nvPr>
            <p:ph type="body" sz="quarter" idx="10"/>
          </p:nvPr>
        </p:nvSpPr>
        <p:spPr/>
        <p:txBody>
          <a:bodyPr/>
          <a:lstStyle/>
          <a:p>
            <a:r>
              <a:rPr lang="en-US"/>
              <a:t>Financial Markets</a:t>
            </a:r>
          </a:p>
        </p:txBody>
      </p:sp>
      <p:pic>
        <p:nvPicPr>
          <p:cNvPr id="3" name="Picture 2" descr="A bear holding a pole&#10;&#10;Description automatically generated with low confidence">
            <a:extLst>
              <a:ext uri="{FF2B5EF4-FFF2-40B4-BE49-F238E27FC236}">
                <a16:creationId xmlns:a16="http://schemas.microsoft.com/office/drawing/2014/main" id="{D2B06775-EFDD-AD61-0211-3674253DDDA0}"/>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123754056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person, human face, clothing, toddler&#10;&#10;Description automatically generated">
            <a:extLst>
              <a:ext uri="{FF2B5EF4-FFF2-40B4-BE49-F238E27FC236}">
                <a16:creationId xmlns:a16="http://schemas.microsoft.com/office/drawing/2014/main" id="{8E0ED746-2C76-1159-3FC1-58110F1A002D}"/>
              </a:ext>
            </a:extLst>
          </p:cNvPr>
          <p:cNvPicPr>
            <a:picLocks noGrp="1" noChangeAspect="1"/>
          </p:cNvPicPr>
          <p:nvPr>
            <p:ph type="pic" sz="quarter" idx="12"/>
          </p:nvPr>
        </p:nvPicPr>
        <p:blipFill>
          <a:blip r:embed="rId3"/>
          <a:srcRect t="11397" b="11397"/>
          <a:stretch>
            <a:fillRect/>
          </a:stretch>
        </p:blipFill>
        <p:spPr/>
      </p:pic>
      <p:sp>
        <p:nvSpPr>
          <p:cNvPr id="7" name="Picture Placeholder 9">
            <a:extLst>
              <a:ext uri="{FF2B5EF4-FFF2-40B4-BE49-F238E27FC236}">
                <a16:creationId xmlns:a16="http://schemas.microsoft.com/office/drawing/2014/main" id="{A5225614-070F-1BCF-5742-1CFCE90C7CCA}"/>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11" name="Text Placeholder 2">
            <a:extLst>
              <a:ext uri="{FF2B5EF4-FFF2-40B4-BE49-F238E27FC236}">
                <a16:creationId xmlns:a16="http://schemas.microsoft.com/office/drawing/2014/main" id="{1A82C448-CB47-A941-8643-71B7B001976C}"/>
              </a:ext>
            </a:extLst>
          </p:cNvPr>
          <p:cNvSpPr>
            <a:spLocks noGrp="1"/>
          </p:cNvSpPr>
          <p:nvPr>
            <p:ph type="body" sz="quarter" idx="10"/>
          </p:nvPr>
        </p:nvSpPr>
        <p:spPr>
          <a:xfrm>
            <a:off x="950128" y="712661"/>
            <a:ext cx="10286981" cy="1542772"/>
          </a:xfrm>
        </p:spPr>
        <p:txBody>
          <a:bodyPr/>
          <a:lstStyle/>
          <a:p>
            <a:r>
              <a:rPr lang="en-US">
                <a:solidFill>
                  <a:schemeClr val="accent5"/>
                </a:solidFill>
              </a:rPr>
              <a:t>Half-Time 2023</a:t>
            </a:r>
          </a:p>
        </p:txBody>
      </p:sp>
      <p:sp>
        <p:nvSpPr>
          <p:cNvPr id="12" name="TextBox 11">
            <a:extLst>
              <a:ext uri="{FF2B5EF4-FFF2-40B4-BE49-F238E27FC236}">
                <a16:creationId xmlns:a16="http://schemas.microsoft.com/office/drawing/2014/main" id="{39C9D5A2-4EA7-1481-4832-F28077947516}"/>
              </a:ext>
            </a:extLst>
          </p:cNvPr>
          <p:cNvSpPr txBox="1"/>
          <p:nvPr/>
        </p:nvSpPr>
        <p:spPr>
          <a:xfrm>
            <a:off x="4022522" y="2445989"/>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5835749"/>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F1C68F0-C0FD-B234-5AE9-6E506E9EAEC3}"/>
              </a:ext>
            </a:extLst>
          </p:cNvPr>
          <p:cNvSpPr>
            <a:spLocks noGrp="1"/>
          </p:cNvSpPr>
          <p:nvPr>
            <p:ph type="body" sz="quarter" idx="11"/>
          </p:nvPr>
        </p:nvSpPr>
        <p:spPr/>
        <p:txBody>
          <a:bodyPr/>
          <a:lstStyle/>
          <a:p>
            <a:r>
              <a:rPr lang="en-US">
                <a:solidFill>
                  <a:srgbClr val="0D3049"/>
                </a:solidFill>
                <a:cs typeface="Arial"/>
              </a:rPr>
              <a:t>New bull market for the S&amp;P 500 Index</a:t>
            </a:r>
            <a:endParaRPr lang="en-US"/>
          </a:p>
        </p:txBody>
      </p:sp>
      <p:sp>
        <p:nvSpPr>
          <p:cNvPr id="5" name="Text Placeholder 4">
            <a:extLst>
              <a:ext uri="{FF2B5EF4-FFF2-40B4-BE49-F238E27FC236}">
                <a16:creationId xmlns:a16="http://schemas.microsoft.com/office/drawing/2014/main" id="{2993464B-EF64-F16D-AAA5-927B1A3AD305}"/>
              </a:ext>
            </a:extLst>
          </p:cNvPr>
          <p:cNvSpPr>
            <a:spLocks noGrp="1"/>
          </p:cNvSpPr>
          <p:nvPr>
            <p:ph type="body" sz="quarter" idx="12"/>
          </p:nvPr>
        </p:nvSpPr>
        <p:spPr>
          <a:xfrm>
            <a:off x="818936" y="2099558"/>
            <a:ext cx="4956026" cy="3240715"/>
          </a:xfrm>
        </p:spPr>
        <p:txBody>
          <a:bodyPr lIns="0" tIns="0" rIns="0" bIns="0" anchor="ctr"/>
          <a:lstStyle/>
          <a:p>
            <a:pPr lvl="3">
              <a:lnSpc>
                <a:spcPct val="100000"/>
              </a:lnSpc>
            </a:pPr>
            <a:r>
              <a:rPr lang="en-US" sz="3800">
                <a:latin typeface="Arial"/>
                <a:cs typeface="Arial"/>
              </a:rPr>
              <a:t>Up 20% from the previous low</a:t>
            </a:r>
            <a:endParaRPr lang="en-US" sz="3800">
              <a:cs typeface="Arial" panose="020B0604020202020204" pitchFamily="34" charset="0"/>
            </a:endParaRPr>
          </a:p>
        </p:txBody>
      </p:sp>
      <p:cxnSp>
        <p:nvCxnSpPr>
          <p:cNvPr id="2" name="Straight Connector 1">
            <a:extLst>
              <a:ext uri="{FF2B5EF4-FFF2-40B4-BE49-F238E27FC236}">
                <a16:creationId xmlns:a16="http://schemas.microsoft.com/office/drawing/2014/main" id="{6FD6C43E-3F8D-B83F-3BF1-70A5B07640A0}"/>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Arrow: Up 7">
            <a:extLst>
              <a:ext uri="{FF2B5EF4-FFF2-40B4-BE49-F238E27FC236}">
                <a16:creationId xmlns:a16="http://schemas.microsoft.com/office/drawing/2014/main" id="{B8039E16-8822-0DAD-FFD7-3406E8EBA9CE}"/>
              </a:ext>
            </a:extLst>
          </p:cNvPr>
          <p:cNvSpPr/>
          <p:nvPr/>
        </p:nvSpPr>
        <p:spPr>
          <a:xfrm>
            <a:off x="809253" y="2646326"/>
            <a:ext cx="1222745" cy="1571256"/>
          </a:xfrm>
          <a:prstGeom prst="upArrow">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8" descr="A picture containing text, font, handwriting, screenshot&#10;&#10;Description automatically generated">
            <a:extLst>
              <a:ext uri="{FF2B5EF4-FFF2-40B4-BE49-F238E27FC236}">
                <a16:creationId xmlns:a16="http://schemas.microsoft.com/office/drawing/2014/main" id="{DC4CE058-215E-DF7A-E595-E54A831E5D76}"/>
              </a:ext>
            </a:extLst>
          </p:cNvPr>
          <p:cNvPicPr>
            <a:picLocks noChangeAspect="1"/>
          </p:cNvPicPr>
          <p:nvPr/>
        </p:nvPicPr>
        <p:blipFill rotWithShape="1">
          <a:blip r:embed="rId3"/>
          <a:srcRect t="4513" b="6379"/>
          <a:stretch/>
        </p:blipFill>
        <p:spPr>
          <a:xfrm>
            <a:off x="6543040" y="668671"/>
            <a:ext cx="5648960" cy="5520657"/>
          </a:xfrm>
          <a:prstGeom prst="rect">
            <a:avLst/>
          </a:prstGeom>
        </p:spPr>
      </p:pic>
    </p:spTree>
    <p:extLst>
      <p:ext uri="{BB962C8B-B14F-4D97-AF65-F5344CB8AC3E}">
        <p14:creationId xmlns:p14="http://schemas.microsoft.com/office/powerpoint/2010/main" val="244792917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computer screen&#10;&#10;Description automatically generated with low confidence">
            <a:extLst>
              <a:ext uri="{FF2B5EF4-FFF2-40B4-BE49-F238E27FC236}">
                <a16:creationId xmlns:a16="http://schemas.microsoft.com/office/drawing/2014/main" id="{8D4F78B5-9DA4-3B50-C99F-EB7F8BCADCBC}"/>
              </a:ext>
            </a:extLst>
          </p:cNvPr>
          <p:cNvPicPr>
            <a:picLocks noChangeAspect="1"/>
          </p:cNvPicPr>
          <p:nvPr/>
        </p:nvPicPr>
        <p:blipFill>
          <a:blip r:embed="rId3"/>
          <a:stretch>
            <a:fillRect/>
          </a:stretch>
        </p:blipFill>
        <p:spPr>
          <a:xfrm>
            <a:off x="609600" y="891541"/>
            <a:ext cx="10972800" cy="5074917"/>
          </a:xfrm>
          <a:prstGeom prst="rect">
            <a:avLst/>
          </a:prstGeom>
        </p:spPr>
      </p:pic>
    </p:spTree>
    <p:extLst>
      <p:ext uri="{BB962C8B-B14F-4D97-AF65-F5344CB8AC3E}">
        <p14:creationId xmlns:p14="http://schemas.microsoft.com/office/powerpoint/2010/main" val="3562759685"/>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ext, screenshot, font, diagram&#10;&#10;Description automatically generated">
            <a:extLst>
              <a:ext uri="{FF2B5EF4-FFF2-40B4-BE49-F238E27FC236}">
                <a16:creationId xmlns:a16="http://schemas.microsoft.com/office/drawing/2014/main" id="{456DAC38-071F-C87C-DBF8-312A83066E8C}"/>
              </a:ext>
            </a:extLst>
          </p:cNvPr>
          <p:cNvPicPr>
            <a:picLocks noChangeAspect="1"/>
          </p:cNvPicPr>
          <p:nvPr/>
        </p:nvPicPr>
        <p:blipFill>
          <a:blip r:embed="rId3"/>
          <a:stretch>
            <a:fillRect/>
          </a:stretch>
        </p:blipFill>
        <p:spPr>
          <a:xfrm>
            <a:off x="427931" y="806763"/>
            <a:ext cx="11336138" cy="5244474"/>
          </a:xfrm>
          <a:prstGeom prst="rect">
            <a:avLst/>
          </a:prstGeom>
          <a:ln>
            <a:noFill/>
          </a:ln>
        </p:spPr>
      </p:pic>
    </p:spTree>
    <p:extLst>
      <p:ext uri="{BB962C8B-B14F-4D97-AF65-F5344CB8AC3E}">
        <p14:creationId xmlns:p14="http://schemas.microsoft.com/office/powerpoint/2010/main" val="1078022063"/>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picture containing text, plot, line, diagram&#10;&#10;Description automatically generated">
            <a:extLst>
              <a:ext uri="{FF2B5EF4-FFF2-40B4-BE49-F238E27FC236}">
                <a16:creationId xmlns:a16="http://schemas.microsoft.com/office/drawing/2014/main" id="{360F6271-0CC4-AE0A-5308-AED0DA683410}"/>
              </a:ext>
            </a:extLst>
          </p:cNvPr>
          <p:cNvPicPr>
            <a:picLocks noChangeAspect="1"/>
          </p:cNvPicPr>
          <p:nvPr/>
        </p:nvPicPr>
        <p:blipFill rotWithShape="1">
          <a:blip r:embed="rId3"/>
          <a:srcRect t="11589" r="-1558" b="-125"/>
          <a:stretch/>
        </p:blipFill>
        <p:spPr>
          <a:xfrm>
            <a:off x="4736099" y="1052028"/>
            <a:ext cx="7062557" cy="4709160"/>
          </a:xfrm>
          <a:prstGeom prst="rect">
            <a:avLst/>
          </a:prstGeom>
          <a:ln>
            <a:noFill/>
          </a:ln>
          <a:effectLst>
            <a:outerShdw blurRad="241300" sx="99000" sy="99000" algn="tl" rotWithShape="0">
              <a:schemeClr val="tx1">
                <a:alpha val="20000"/>
              </a:schemeClr>
            </a:outerShdw>
          </a:effectLst>
        </p:spPr>
      </p:pic>
      <p:sp>
        <p:nvSpPr>
          <p:cNvPr id="4" name="Text Placeholder 3">
            <a:extLst>
              <a:ext uri="{FF2B5EF4-FFF2-40B4-BE49-F238E27FC236}">
                <a16:creationId xmlns:a16="http://schemas.microsoft.com/office/drawing/2014/main" id="{A5794F35-E0AE-2359-17B2-2DF9EA96956E}"/>
              </a:ext>
            </a:extLst>
          </p:cNvPr>
          <p:cNvSpPr>
            <a:spLocks noGrp="1"/>
          </p:cNvSpPr>
          <p:nvPr>
            <p:ph type="body" sz="quarter" idx="10"/>
          </p:nvPr>
        </p:nvSpPr>
        <p:spPr/>
        <p:txBody>
          <a:bodyPr/>
          <a:lstStyle/>
          <a:p>
            <a:r>
              <a:rPr lang="en-US" sz="4000"/>
              <a:t>A few stocks </a:t>
            </a:r>
            <a:endParaRPr lang="en-US"/>
          </a:p>
          <a:p>
            <a:r>
              <a:rPr lang="en-US" sz="4000"/>
              <a:t>led the </a:t>
            </a:r>
            <a:endParaRPr lang="en-US"/>
          </a:p>
          <a:p>
            <a:r>
              <a:rPr lang="en-US" sz="4000"/>
              <a:t>charge and </a:t>
            </a:r>
            <a:endParaRPr lang="en-US"/>
          </a:p>
          <a:p>
            <a:r>
              <a:rPr lang="en-US" sz="4000"/>
              <a:t>then the rally</a:t>
            </a:r>
            <a:endParaRPr lang="en-US"/>
          </a:p>
          <a:p>
            <a:r>
              <a:rPr lang="en-US" sz="4000"/>
              <a:t>broadened</a:t>
            </a:r>
            <a:endParaRPr lang="en-US"/>
          </a:p>
        </p:txBody>
      </p:sp>
      <p:cxnSp>
        <p:nvCxnSpPr>
          <p:cNvPr id="3" name="Straight Connector 2">
            <a:extLst>
              <a:ext uri="{FF2B5EF4-FFF2-40B4-BE49-F238E27FC236}">
                <a16:creationId xmlns:a16="http://schemas.microsoft.com/office/drawing/2014/main" id="{B125CCEF-27FD-A9C9-89FE-59D047A4BFFF}"/>
              </a:ext>
            </a:extLst>
          </p:cNvPr>
          <p:cNvCxnSpPr>
            <a:cxnSpLocks/>
          </p:cNvCxnSpPr>
          <p:nvPr/>
        </p:nvCxnSpPr>
        <p:spPr>
          <a:xfrm>
            <a:off x="803082" y="805725"/>
            <a:ext cx="0" cy="2377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3816478"/>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artoon a cartoon of a person in a room&#10;&#10;Description automatically generated with medium confidence">
            <a:extLst>
              <a:ext uri="{FF2B5EF4-FFF2-40B4-BE49-F238E27FC236}">
                <a16:creationId xmlns:a16="http://schemas.microsoft.com/office/drawing/2014/main" id="{FE995E7C-6A4D-A211-1D60-C8E39B0D2CF7}"/>
              </a:ext>
            </a:extLst>
          </p:cNvPr>
          <p:cNvPicPr>
            <a:picLocks noChangeAspect="1"/>
          </p:cNvPicPr>
          <p:nvPr/>
        </p:nvPicPr>
        <p:blipFill rotWithShape="1">
          <a:blip r:embed="rId3"/>
          <a:srcRect l="3913" t="9951" r="4021" b="18621"/>
          <a:stretch/>
        </p:blipFill>
        <p:spPr>
          <a:xfrm>
            <a:off x="152400" y="1492243"/>
            <a:ext cx="11887200" cy="3873513"/>
          </a:xfrm>
          <a:prstGeom prst="rect">
            <a:avLst/>
          </a:prstGeom>
        </p:spPr>
      </p:pic>
      <p:sp>
        <p:nvSpPr>
          <p:cNvPr id="2" name="TextBox 1">
            <a:extLst>
              <a:ext uri="{FF2B5EF4-FFF2-40B4-BE49-F238E27FC236}">
                <a16:creationId xmlns:a16="http://schemas.microsoft.com/office/drawing/2014/main" id="{43DEEE42-1FF6-A039-2254-6B7252434025}"/>
              </a:ext>
            </a:extLst>
          </p:cNvPr>
          <p:cNvSpPr txBox="1"/>
          <p:nvPr/>
        </p:nvSpPr>
        <p:spPr>
          <a:xfrm>
            <a:off x="8687493" y="6272247"/>
            <a:ext cx="341939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a:t>
            </a:r>
            <a:r>
              <a:rPr lang="en-US" sz="1400" err="1">
                <a:solidFill>
                  <a:schemeClr val="accent2"/>
                </a:solidFill>
                <a:cs typeface="Arial"/>
              </a:rPr>
              <a:t>CartoonStock.com</a:t>
            </a:r>
            <a:endParaRPr lang="en-US" sz="1400">
              <a:solidFill>
                <a:schemeClr val="accent2"/>
              </a:solidFill>
              <a:cs typeface="Arial"/>
            </a:endParaRPr>
          </a:p>
        </p:txBody>
      </p:sp>
    </p:spTree>
    <p:extLst>
      <p:ext uri="{BB962C8B-B14F-4D97-AF65-F5344CB8AC3E}">
        <p14:creationId xmlns:p14="http://schemas.microsoft.com/office/powerpoint/2010/main" val="1021135593"/>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81AD8D-130D-99DF-EA57-79649AD9F134}"/>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Fidelity</a:t>
            </a:r>
            <a:endParaRPr lang="en-US" sz="1400">
              <a:solidFill>
                <a:schemeClr val="accent2"/>
              </a:solidFill>
            </a:endParaRPr>
          </a:p>
        </p:txBody>
      </p:sp>
      <p:pic>
        <p:nvPicPr>
          <p:cNvPr id="5" name="Picture 5" descr="A picture containing text, screenshot, font, number&#10;&#10;Description automatically generated">
            <a:extLst>
              <a:ext uri="{FF2B5EF4-FFF2-40B4-BE49-F238E27FC236}">
                <a16:creationId xmlns:a16="http://schemas.microsoft.com/office/drawing/2014/main" id="{1256FD66-6E3E-B99D-5FDB-6672496039C8}"/>
              </a:ext>
            </a:extLst>
          </p:cNvPr>
          <p:cNvPicPr>
            <a:picLocks noChangeAspect="1"/>
          </p:cNvPicPr>
          <p:nvPr/>
        </p:nvPicPr>
        <p:blipFill>
          <a:blip r:embed="rId3"/>
          <a:stretch>
            <a:fillRect/>
          </a:stretch>
        </p:blipFill>
        <p:spPr>
          <a:xfrm>
            <a:off x="159799" y="74346"/>
            <a:ext cx="11879801" cy="6317211"/>
          </a:xfrm>
          <a:prstGeom prst="rect">
            <a:avLst/>
          </a:prstGeom>
        </p:spPr>
      </p:pic>
    </p:spTree>
    <p:extLst>
      <p:ext uri="{BB962C8B-B14F-4D97-AF65-F5344CB8AC3E}">
        <p14:creationId xmlns:p14="http://schemas.microsoft.com/office/powerpoint/2010/main" val="2700167300"/>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FF62FF-409E-7E40-1B70-049A86DA26C8}"/>
              </a:ext>
            </a:extLst>
          </p:cNvPr>
          <p:cNvSpPr>
            <a:spLocks noGrp="1"/>
          </p:cNvSpPr>
          <p:nvPr>
            <p:ph type="body" sz="quarter" idx="11"/>
          </p:nvPr>
        </p:nvSpPr>
        <p:spPr>
          <a:xfrm>
            <a:off x="4857008" y="2763447"/>
            <a:ext cx="6371380" cy="3454729"/>
          </a:xfrm>
        </p:spPr>
        <p:txBody>
          <a:bodyPr/>
          <a:lstStyle/>
          <a:p>
            <a:pPr marL="236220" indent="-236220">
              <a:buFont typeface="Arial" panose="020B0604020202020204" pitchFamily="34" charset="0"/>
              <a:buChar char="•"/>
            </a:pPr>
            <a:r>
              <a:rPr lang="en-US" sz="2400"/>
              <a:t>Earnings declined 2.0% in Q1 2023</a:t>
            </a:r>
          </a:p>
          <a:p>
            <a:pPr marL="236220" indent="-236220">
              <a:buFont typeface="Arial" panose="020B0604020202020204" pitchFamily="34" charset="0"/>
              <a:buChar char="•"/>
            </a:pPr>
            <a:r>
              <a:rPr lang="en-US" sz="2400"/>
              <a:t>78% of S&amp;P 500 companies reported better-than-expected earnings per share for the first quarter</a:t>
            </a:r>
          </a:p>
          <a:p>
            <a:pPr marL="236220" indent="-236220">
              <a:buFont typeface="Arial" panose="020B0604020202020204" pitchFamily="34" charset="0"/>
              <a:buChar char="•"/>
            </a:pPr>
            <a:r>
              <a:rPr lang="en-US" sz="2400"/>
              <a:t>8 of 11 sectors saw year-over-year revenue growth (the exceptions were IT, energy and materials)</a:t>
            </a:r>
          </a:p>
          <a:p>
            <a:pPr marL="236220" indent="-236220">
              <a:buFont typeface="Arial" panose="020B0604020202020204" pitchFamily="34" charset="0"/>
              <a:buChar char="•"/>
            </a:pPr>
            <a:r>
              <a:rPr lang="en-US" sz="2400"/>
              <a:t>11.5% was the blended net profit margin for companies in the S&amp;P 500 Index </a:t>
            </a:r>
          </a:p>
        </p:txBody>
      </p:sp>
      <p:sp>
        <p:nvSpPr>
          <p:cNvPr id="3" name="TextBox 2">
            <a:extLst>
              <a:ext uri="{FF2B5EF4-FFF2-40B4-BE49-F238E27FC236}">
                <a16:creationId xmlns:a16="http://schemas.microsoft.com/office/drawing/2014/main" id="{0D4C070A-16C9-6ED2-B34A-7C5B4CC88D36}"/>
              </a:ext>
            </a:extLst>
          </p:cNvPr>
          <p:cNvSpPr txBox="1"/>
          <p:nvPr/>
        </p:nvSpPr>
        <p:spPr>
          <a:xfrm>
            <a:off x="4750904" y="977030"/>
            <a:ext cx="6477484" cy="1569660"/>
          </a:xfrm>
          <a:prstGeom prst="rect">
            <a:avLst/>
          </a:prstGeom>
          <a:noFill/>
        </p:spPr>
        <p:txBody>
          <a:bodyPr wrap="square" lIns="91440" tIns="45720" rIns="91440" bIns="45720" rtlCol="0" anchor="t">
            <a:spAutoFit/>
          </a:bodyPr>
          <a:lstStyle/>
          <a:p>
            <a:r>
              <a:rPr lang="en-US" sz="3200" b="1"/>
              <a:t>First quarter earnings declined, but overall earnings were better than expected</a:t>
            </a:r>
          </a:p>
        </p:txBody>
      </p:sp>
      <p:pic>
        <p:nvPicPr>
          <p:cNvPr id="8" name="Picture Placeholder 7" descr="A close-up of a stock chart&#10;&#10;Description automatically generated with low confidence">
            <a:extLst>
              <a:ext uri="{FF2B5EF4-FFF2-40B4-BE49-F238E27FC236}">
                <a16:creationId xmlns:a16="http://schemas.microsoft.com/office/drawing/2014/main" id="{4F54568F-6BA2-1F5E-D812-364EA889F2B6}"/>
              </a:ext>
            </a:extLst>
          </p:cNvPr>
          <p:cNvPicPr>
            <a:picLocks noGrp="1" noChangeAspect="1"/>
          </p:cNvPicPr>
          <p:nvPr>
            <p:ph type="pic" sz="quarter" idx="13"/>
          </p:nvPr>
        </p:nvPicPr>
        <p:blipFill>
          <a:blip r:embed="rId3"/>
          <a:srcRect t="11975" b="11975"/>
          <a:stretch>
            <a:fillRect/>
          </a:stretch>
        </p:blipFill>
        <p:spPr/>
      </p:pic>
      <p:sp>
        <p:nvSpPr>
          <p:cNvPr id="5" name="TextBox 4">
            <a:extLst>
              <a:ext uri="{FF2B5EF4-FFF2-40B4-BE49-F238E27FC236}">
                <a16:creationId xmlns:a16="http://schemas.microsoft.com/office/drawing/2014/main" id="{F8BA2E28-01A4-9CD7-D7B0-C2DD6946018E}"/>
              </a:ext>
            </a:extLst>
          </p:cNvPr>
          <p:cNvSpPr txBox="1"/>
          <p:nvPr/>
        </p:nvSpPr>
        <p:spPr>
          <a:xfrm>
            <a:off x="8708926" y="6434933"/>
            <a:ext cx="314325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FactSet</a:t>
            </a:r>
            <a:endParaRPr lang="en-US" sz="1400">
              <a:solidFill>
                <a:schemeClr val="accent2"/>
              </a:solidFill>
            </a:endParaRPr>
          </a:p>
        </p:txBody>
      </p:sp>
    </p:spTree>
    <p:extLst>
      <p:ext uri="{BB962C8B-B14F-4D97-AF65-F5344CB8AC3E}">
        <p14:creationId xmlns:p14="http://schemas.microsoft.com/office/powerpoint/2010/main" val="3349230009"/>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Placeholder 5" descr="A person in a suit and tie&#10;&#10;Description automatically generated with medium confidence">
            <a:extLst>
              <a:ext uri="{FF2B5EF4-FFF2-40B4-BE49-F238E27FC236}">
                <a16:creationId xmlns:a16="http://schemas.microsoft.com/office/drawing/2014/main" id="{6A7F176C-B177-562C-C840-3DBF1007C66E}"/>
              </a:ext>
            </a:extLst>
          </p:cNvPr>
          <p:cNvPicPr>
            <a:picLocks noGrp="1" noChangeAspect="1"/>
          </p:cNvPicPr>
          <p:nvPr>
            <p:ph type="pic" sz="quarter" idx="13"/>
          </p:nvPr>
        </p:nvPicPr>
        <p:blipFill rotWithShape="1">
          <a:blip r:embed="rId3"/>
          <a:srcRect t="13799" b="20175"/>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grpSp>
        <p:nvGrpSpPr>
          <p:cNvPr id="11" name="Group 10">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12" name="Freeform: Shape 11">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4" name="Group 1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8" name="Freeform: Shape 17">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4">
                  <a:alphaModFix amt="57000"/>
                </a:blip>
                <a:tile tx="0" ty="0" sx="100000" sy="100000" flip="none" algn="tl"/>
              </a:blipFill>
              <a:effectLst/>
            </p:grpSpPr>
            <p:sp>
              <p:nvSpPr>
                <p:cNvPr id="16" name="Freeform: Shape 15">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C5437A57-FA3B-A935-7F5E-F0F1E2917E81}"/>
              </a:ext>
            </a:extLst>
          </p:cNvPr>
          <p:cNvSpPr txBox="1"/>
          <p:nvPr/>
        </p:nvSpPr>
        <p:spPr>
          <a:xfrm>
            <a:off x="209649" y="6265829"/>
            <a:ext cx="6286500" cy="738664"/>
          </a:xfrm>
          <a:prstGeom prst="rect">
            <a:avLst/>
          </a:prstGeom>
          <a:noFill/>
        </p:spPr>
        <p:txBody>
          <a:bodyPr wrap="square">
            <a:spAutoFit/>
          </a:bodyPr>
          <a:lstStyle/>
          <a:p>
            <a:r>
              <a:rPr lang="en-US" sz="2400">
                <a:solidFill>
                  <a:schemeClr val="bg1"/>
                </a:solidFill>
              </a:rPr>
              <a:t>Jerome Powell</a:t>
            </a:r>
          </a:p>
          <a:p>
            <a:endParaRPr lang="en-US">
              <a:solidFill>
                <a:schemeClr val="bg1"/>
              </a:solidFill>
            </a:endParaRPr>
          </a:p>
        </p:txBody>
      </p:sp>
    </p:spTree>
    <p:extLst>
      <p:ext uri="{BB962C8B-B14F-4D97-AF65-F5344CB8AC3E}">
        <p14:creationId xmlns:p14="http://schemas.microsoft.com/office/powerpoint/2010/main" val="239152518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2D1FC03-0B50-2EFF-4E0E-D8B9BD182320}"/>
              </a:ext>
            </a:extLst>
          </p:cNvPr>
          <p:cNvSpPr>
            <a:spLocks noGrp="1"/>
          </p:cNvSpPr>
          <p:nvPr>
            <p:ph type="body" sz="quarter" idx="10"/>
          </p:nvPr>
        </p:nvSpPr>
        <p:spPr>
          <a:xfrm>
            <a:off x="2420939" y="1656428"/>
            <a:ext cx="7334249" cy="3300670"/>
          </a:xfrm>
        </p:spPr>
        <p:txBody>
          <a:bodyPr lIns="0" tIns="182880" rIns="0" bIns="0" anchor="ctr"/>
          <a:lstStyle/>
          <a:p>
            <a:pPr>
              <a:lnSpc>
                <a:spcPct val="100000"/>
              </a:lnSpc>
            </a:pPr>
            <a:r>
              <a:rPr lang="en-US" sz="2400" i="1">
                <a:solidFill>
                  <a:srgbClr val="FFFFFF"/>
                </a:solidFill>
                <a:ea typeface="+mn-lt"/>
                <a:cs typeface="+mn-lt"/>
              </a:rPr>
              <a:t>The Fed seems a little bit more realistic than the markets do on what it’s going to take…To get an equity rally from here, you have to have lower rates fairly quickly into a world where earnings are pretty good…</a:t>
            </a:r>
            <a:endParaRPr lang="en-US" sz="2400" i="1">
              <a:solidFill>
                <a:srgbClr val="FFFFFF"/>
              </a:solidFill>
              <a:cs typeface="Arial"/>
            </a:endParaRPr>
          </a:p>
        </p:txBody>
      </p:sp>
      <p:sp>
        <p:nvSpPr>
          <p:cNvPr id="7" name="Text Placeholder 6">
            <a:extLst>
              <a:ext uri="{FF2B5EF4-FFF2-40B4-BE49-F238E27FC236}">
                <a16:creationId xmlns:a16="http://schemas.microsoft.com/office/drawing/2014/main" id="{8330A5FF-1847-9AE5-AC21-891C385D7B55}"/>
              </a:ext>
            </a:extLst>
          </p:cNvPr>
          <p:cNvSpPr>
            <a:spLocks noGrp="1"/>
          </p:cNvSpPr>
          <p:nvPr>
            <p:ph type="body" sz="quarter" idx="11"/>
          </p:nvPr>
        </p:nvSpPr>
        <p:spPr/>
        <p:txBody>
          <a:bodyPr/>
          <a:lstStyle/>
          <a:p>
            <a:pPr algn="r"/>
            <a:r>
              <a:rPr lang="en-US">
                <a:latin typeface="Arial"/>
                <a:cs typeface="Arial"/>
              </a:rPr>
              <a:t>– Greg Jensen, Co-chief Investment Officer, Bridgewater</a:t>
            </a:r>
          </a:p>
          <a:p>
            <a:pPr algn="r"/>
            <a:r>
              <a:rPr lang="en-US">
                <a:latin typeface="Arial"/>
                <a:cs typeface="Arial"/>
              </a:rPr>
              <a:t>Bloomberg  Odd Lots, July 3, 2023 </a:t>
            </a:r>
            <a:endParaRPr lang="en-US"/>
          </a:p>
        </p:txBody>
      </p:sp>
    </p:spTree>
    <p:extLst>
      <p:ext uri="{BB962C8B-B14F-4D97-AF65-F5344CB8AC3E}">
        <p14:creationId xmlns:p14="http://schemas.microsoft.com/office/powerpoint/2010/main" val="2274944566"/>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B5173-2555-68DC-5414-FA48B325EA7D}"/>
              </a:ext>
            </a:extLst>
          </p:cNvPr>
          <p:cNvSpPr>
            <a:spLocks noGrp="1"/>
          </p:cNvSpPr>
          <p:nvPr>
            <p:ph type="body" sz="quarter" idx="11"/>
          </p:nvPr>
        </p:nvSpPr>
        <p:spPr/>
        <p:txBody>
          <a:bodyPr/>
          <a:lstStyle/>
          <a:p>
            <a:r>
              <a:rPr lang="en-US"/>
              <a:t>The money supply is contracting</a:t>
            </a:r>
          </a:p>
        </p:txBody>
      </p:sp>
      <p:cxnSp>
        <p:nvCxnSpPr>
          <p:cNvPr id="3" name="Straight Connector 2">
            <a:extLst>
              <a:ext uri="{FF2B5EF4-FFF2-40B4-BE49-F238E27FC236}">
                <a16:creationId xmlns:a16="http://schemas.microsoft.com/office/drawing/2014/main" id="{6A0A762D-BD5F-AB28-0357-C6E04A8EAABA}"/>
              </a:ext>
            </a:extLst>
          </p:cNvPr>
          <p:cNvCxnSpPr>
            <a:cxnSpLocks/>
          </p:cNvCxnSpPr>
          <p:nvPr/>
        </p:nvCxnSpPr>
        <p:spPr>
          <a:xfrm>
            <a:off x="803082" y="805725"/>
            <a:ext cx="0" cy="8229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2" descr="Graphical user interface&#10;&#10;Description automatically generated">
            <a:extLst>
              <a:ext uri="{FF2B5EF4-FFF2-40B4-BE49-F238E27FC236}">
                <a16:creationId xmlns:a16="http://schemas.microsoft.com/office/drawing/2014/main" id="{BAA79F64-53E4-4CFC-8901-D1413667A3D6}"/>
              </a:ext>
            </a:extLst>
          </p:cNvPr>
          <p:cNvPicPr>
            <a:picLocks noGrp="1" noChangeAspect="1"/>
          </p:cNvPicPr>
          <p:nvPr>
            <p:ph type="pic" sz="quarter" idx="13"/>
          </p:nvPr>
        </p:nvPicPr>
        <p:blipFill>
          <a:blip r:embed="rId3"/>
          <a:srcRect l="483" r="483"/>
          <a:stretch/>
        </p:blipFill>
        <p:spPr>
          <a:xfrm>
            <a:off x="6232525" y="12581"/>
            <a:ext cx="4669517" cy="6845419"/>
          </a:xfrm>
        </p:spPr>
      </p:pic>
      <p:graphicFrame>
        <p:nvGraphicFramePr>
          <p:cNvPr id="18" name="Text Placeholder 3">
            <a:extLst>
              <a:ext uri="{FF2B5EF4-FFF2-40B4-BE49-F238E27FC236}">
                <a16:creationId xmlns:a16="http://schemas.microsoft.com/office/drawing/2014/main" id="{2A6ADB33-A7B2-79BF-69A2-AC7758A8F5BC}"/>
              </a:ext>
            </a:extLst>
          </p:cNvPr>
          <p:cNvGraphicFramePr/>
          <p:nvPr>
            <p:extLst>
              <p:ext uri="{D42A27DB-BD31-4B8C-83A1-F6EECF244321}">
                <p14:modId xmlns:p14="http://schemas.microsoft.com/office/powerpoint/2010/main" val="1032041135"/>
              </p:ext>
            </p:extLst>
          </p:nvPr>
        </p:nvGraphicFramePr>
        <p:xfrm>
          <a:off x="941389" y="1971674"/>
          <a:ext cx="4507433" cy="37652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9" name="TextBox 28">
            <a:extLst>
              <a:ext uri="{FF2B5EF4-FFF2-40B4-BE49-F238E27FC236}">
                <a16:creationId xmlns:a16="http://schemas.microsoft.com/office/drawing/2014/main" id="{81A5F05E-51D7-552A-E5F1-2D2E3453928E}"/>
              </a:ext>
            </a:extLst>
          </p:cNvPr>
          <p:cNvSpPr txBox="1"/>
          <p:nvPr/>
        </p:nvSpPr>
        <p:spPr>
          <a:xfrm>
            <a:off x="7606512" y="6437008"/>
            <a:ext cx="44427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U.S. Federal Reserve</a:t>
            </a:r>
            <a:endParaRPr lang="en-US" sz="1400">
              <a:solidFill>
                <a:schemeClr val="accent2"/>
              </a:solidFill>
            </a:endParaRPr>
          </a:p>
        </p:txBody>
      </p:sp>
    </p:spTree>
    <p:extLst>
      <p:ext uri="{BB962C8B-B14F-4D97-AF65-F5344CB8AC3E}">
        <p14:creationId xmlns:p14="http://schemas.microsoft.com/office/powerpoint/2010/main" val="188926673"/>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sky&#10;&#10;Description automatically generated">
            <a:extLst>
              <a:ext uri="{FF2B5EF4-FFF2-40B4-BE49-F238E27FC236}">
                <a16:creationId xmlns:a16="http://schemas.microsoft.com/office/drawing/2014/main" id="{D3DF4174-14E2-5263-2924-350CDD363BD0}"/>
              </a:ext>
            </a:extLst>
          </p:cNvPr>
          <p:cNvPicPr>
            <a:picLocks noGrp="1" noChangeAspect="1"/>
          </p:cNvPicPr>
          <p:nvPr>
            <p:ph type="pic" sz="quarter" idx="12"/>
          </p:nvPr>
        </p:nvPicPr>
        <p:blipFill>
          <a:blip r:embed="rId3"/>
          <a:srcRect t="7080" b="7080"/>
          <a:stretch>
            <a:fillRect/>
          </a:stretch>
        </p:blipFill>
        <p:spPr/>
      </p:pic>
      <p:sp>
        <p:nvSpPr>
          <p:cNvPr id="3" name="Text Placeholder 2">
            <a:extLst>
              <a:ext uri="{FF2B5EF4-FFF2-40B4-BE49-F238E27FC236}">
                <a16:creationId xmlns:a16="http://schemas.microsoft.com/office/drawing/2014/main" id="{83337057-6AB0-E03D-DCED-57ED374BC2D5}"/>
              </a:ext>
            </a:extLst>
          </p:cNvPr>
          <p:cNvSpPr>
            <a:spLocks noGrp="1"/>
          </p:cNvSpPr>
          <p:nvPr>
            <p:ph type="body" sz="quarter" idx="10"/>
          </p:nvPr>
        </p:nvSpPr>
        <p:spPr>
          <a:xfrm>
            <a:off x="1194061" y="674500"/>
            <a:ext cx="10286981" cy="1542772"/>
          </a:xfrm>
        </p:spPr>
        <p:txBody>
          <a:bodyPr/>
          <a:lstStyle/>
          <a:p>
            <a:pPr algn="r"/>
            <a:r>
              <a:rPr lang="en-US">
                <a:solidFill>
                  <a:schemeClr val="accent5"/>
                </a:solidFill>
              </a:rPr>
              <a:t>Half-Time 2023</a:t>
            </a:r>
          </a:p>
        </p:txBody>
      </p:sp>
      <p:sp>
        <p:nvSpPr>
          <p:cNvPr id="7" name="Picture Placeholder 9">
            <a:extLst>
              <a:ext uri="{FF2B5EF4-FFF2-40B4-BE49-F238E27FC236}">
                <a16:creationId xmlns:a16="http://schemas.microsoft.com/office/drawing/2014/main" id="{281B1709-722C-BEEC-B2A3-BE4F6418FFF2}"/>
              </a:ext>
            </a:extLst>
          </p:cNvPr>
          <p:cNvSpPr txBox="1">
            <a:spLocks/>
          </p:cNvSpPr>
          <p:nvPr/>
        </p:nvSpPr>
        <p:spPr>
          <a:xfrm>
            <a:off x="349667" y="6053638"/>
            <a:ext cx="1564707" cy="634900"/>
          </a:xfrm>
          <a:prstGeom prst="rect">
            <a:avLst/>
          </a:prstGeom>
          <a:solidFill>
            <a:srgbClr val="FF0000"/>
          </a:solidFill>
        </p:spPr>
        <p:txBody>
          <a:bodyPr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Insert Logo</a:t>
            </a:r>
          </a:p>
        </p:txBody>
      </p:sp>
      <p:sp>
        <p:nvSpPr>
          <p:cNvPr id="2" name="TextBox 1">
            <a:extLst>
              <a:ext uri="{FF2B5EF4-FFF2-40B4-BE49-F238E27FC236}">
                <a16:creationId xmlns:a16="http://schemas.microsoft.com/office/drawing/2014/main" id="{5B64F07C-F8B0-7750-FC53-AB5392CE9925}"/>
              </a:ext>
            </a:extLst>
          </p:cNvPr>
          <p:cNvSpPr txBox="1"/>
          <p:nvPr/>
        </p:nvSpPr>
        <p:spPr>
          <a:xfrm>
            <a:off x="6684416" y="4260886"/>
            <a:ext cx="4796626" cy="1384995"/>
          </a:xfrm>
          <a:prstGeom prst="rect">
            <a:avLst/>
          </a:prstGeom>
          <a:noFill/>
        </p:spPr>
        <p:txBody>
          <a:bodyPr wrap="square" rtlCol="0">
            <a:spAutoFit/>
          </a:bodyPr>
          <a:lstStyle/>
          <a:p>
            <a:pPr marL="0" marR="0" algn="l">
              <a:spcBef>
                <a:spcPts val="0"/>
              </a:spcBef>
              <a:spcAft>
                <a:spcPts val="0"/>
              </a:spcAft>
            </a:pPr>
            <a:r>
              <a:rPr lang="en-US" sz="2800" b="1" u="none" strike="noStrike">
                <a:solidFill>
                  <a:schemeClr val="bg1"/>
                </a:solidFill>
                <a:effectLst/>
                <a:latin typeface="Arial" panose="020B0604020202020204" pitchFamily="34" charset="0"/>
                <a:cs typeface="Arial" panose="020B0604020202020204" pitchFamily="34" charset="0"/>
              </a:rPr>
              <a:t>Are We There Yet? </a:t>
            </a:r>
          </a:p>
          <a:p>
            <a:pPr marL="0" marR="0" algn="l">
              <a:spcBef>
                <a:spcPts val="0"/>
              </a:spcBef>
              <a:spcAft>
                <a:spcPts val="0"/>
              </a:spcAft>
            </a:pPr>
            <a:r>
              <a:rPr lang="en-US" sz="2800" u="none" strike="noStrike">
                <a:solidFill>
                  <a:schemeClr val="bg1"/>
                </a:solidFill>
                <a:effectLst/>
                <a:latin typeface="Arial" panose="020B0604020202020204" pitchFamily="34" charset="0"/>
                <a:cs typeface="Arial" panose="020B0604020202020204" pitchFamily="34" charset="0"/>
              </a:rPr>
              <a:t>Landing the U.S. Economy</a:t>
            </a:r>
          </a:p>
          <a:p>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1010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9270F7-4476-3FE1-ACD4-6FD426B37206}"/>
              </a:ext>
            </a:extLst>
          </p:cNvPr>
          <p:cNvSpPr>
            <a:spLocks noGrp="1"/>
          </p:cNvSpPr>
          <p:nvPr>
            <p:ph type="body" sz="quarter" idx="11"/>
          </p:nvPr>
        </p:nvSpPr>
        <p:spPr/>
        <p:txBody>
          <a:bodyPr/>
          <a:lstStyle/>
          <a:p>
            <a:r>
              <a:rPr lang="en-US"/>
              <a:t>Consumer spending is strong and still fueled by stimulus money </a:t>
            </a:r>
          </a:p>
        </p:txBody>
      </p:sp>
      <p:sp>
        <p:nvSpPr>
          <p:cNvPr id="6" name="Text Placeholder 5">
            <a:extLst>
              <a:ext uri="{FF2B5EF4-FFF2-40B4-BE49-F238E27FC236}">
                <a16:creationId xmlns:a16="http://schemas.microsoft.com/office/drawing/2014/main" id="{0D22FB0F-FFBD-B2DA-C763-EAD8501D7656}"/>
              </a:ext>
            </a:extLst>
          </p:cNvPr>
          <p:cNvSpPr>
            <a:spLocks noGrp="1"/>
          </p:cNvSpPr>
          <p:nvPr>
            <p:ph type="body" sz="quarter" idx="12"/>
          </p:nvPr>
        </p:nvSpPr>
        <p:spPr>
          <a:xfrm>
            <a:off x="946149" y="2513013"/>
            <a:ext cx="4997451" cy="3223908"/>
          </a:xfrm>
        </p:spPr>
        <p:txBody>
          <a:bodyPr lIns="0" tIns="0" rIns="0" bIns="0" anchor="t"/>
          <a:lstStyle/>
          <a:p>
            <a:r>
              <a:rPr lang="en-US" sz="2800">
                <a:latin typeface="Arial"/>
                <a:cs typeface="Arial"/>
              </a:rPr>
              <a:t>Aggregate personal savings</a:t>
            </a:r>
            <a:endParaRPr lang="en-US" sz="2800"/>
          </a:p>
          <a:p>
            <a:pPr marL="342900" indent="-342900">
              <a:buChar char="•"/>
            </a:pPr>
            <a:r>
              <a:rPr lang="en-US">
                <a:latin typeface="Arial"/>
                <a:cs typeface="Arial"/>
              </a:rPr>
              <a:t>Excess savings: $2.1 Trillion</a:t>
            </a:r>
            <a:endParaRPr lang="en-US"/>
          </a:p>
          <a:p>
            <a:pPr marL="342900" indent="-342900">
              <a:buChar char="•"/>
            </a:pPr>
            <a:r>
              <a:rPr lang="en-US">
                <a:latin typeface="Arial"/>
                <a:cs typeface="Arial"/>
              </a:rPr>
              <a:t>Savings drawdown: $1.6 trillion</a:t>
            </a:r>
          </a:p>
        </p:txBody>
      </p:sp>
      <p:sp>
        <p:nvSpPr>
          <p:cNvPr id="7" name="TextBox 6">
            <a:extLst>
              <a:ext uri="{FF2B5EF4-FFF2-40B4-BE49-F238E27FC236}">
                <a16:creationId xmlns:a16="http://schemas.microsoft.com/office/drawing/2014/main" id="{29F08C6B-5574-074E-206E-825F718F201B}"/>
              </a:ext>
            </a:extLst>
          </p:cNvPr>
          <p:cNvSpPr txBox="1"/>
          <p:nvPr/>
        </p:nvSpPr>
        <p:spPr>
          <a:xfrm>
            <a:off x="6796655" y="6419742"/>
            <a:ext cx="519312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latin typeface="helveticanow-regular"/>
                <a:cs typeface="Arial"/>
              </a:rPr>
              <a:t>Source: Federal Reserve Bank of San Francisco, May 2023</a:t>
            </a:r>
            <a:endParaRPr lang="en-US" sz="1400">
              <a:solidFill>
                <a:schemeClr val="accent2"/>
              </a:solidFill>
              <a:latin typeface="helveticanow-regular"/>
            </a:endParaRPr>
          </a:p>
        </p:txBody>
      </p:sp>
      <p:cxnSp>
        <p:nvCxnSpPr>
          <p:cNvPr id="8" name="Straight Connector 7">
            <a:extLst>
              <a:ext uri="{FF2B5EF4-FFF2-40B4-BE49-F238E27FC236}">
                <a16:creationId xmlns:a16="http://schemas.microsoft.com/office/drawing/2014/main" id="{B3B1622F-3DC4-519F-8384-3C940953BFEA}"/>
              </a:ext>
            </a:extLst>
          </p:cNvPr>
          <p:cNvCxnSpPr>
            <a:cxnSpLocks/>
          </p:cNvCxnSpPr>
          <p:nvPr/>
        </p:nvCxnSpPr>
        <p:spPr>
          <a:xfrm>
            <a:off x="803082" y="805725"/>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3" descr="A picture containing text, screenshot, font, plot&#10;&#10;Description automatically generated">
            <a:extLst>
              <a:ext uri="{FF2B5EF4-FFF2-40B4-BE49-F238E27FC236}">
                <a16:creationId xmlns:a16="http://schemas.microsoft.com/office/drawing/2014/main" id="{AFCC1F7B-2999-505D-133F-D3AFEB73279F}"/>
              </a:ext>
            </a:extLst>
          </p:cNvPr>
          <p:cNvPicPr>
            <a:picLocks noChangeAspect="1"/>
          </p:cNvPicPr>
          <p:nvPr/>
        </p:nvPicPr>
        <p:blipFill>
          <a:blip r:embed="rId3"/>
          <a:stretch>
            <a:fillRect/>
          </a:stretch>
        </p:blipFill>
        <p:spPr>
          <a:xfrm>
            <a:off x="6588086" y="534502"/>
            <a:ext cx="5607585" cy="5788996"/>
          </a:xfrm>
          <a:prstGeom prst="rect">
            <a:avLst/>
          </a:prstGeom>
          <a:ln>
            <a:solidFill>
              <a:schemeClr val="accent2"/>
            </a:solidFill>
          </a:ln>
        </p:spPr>
      </p:pic>
    </p:spTree>
    <p:extLst>
      <p:ext uri="{BB962C8B-B14F-4D97-AF65-F5344CB8AC3E}">
        <p14:creationId xmlns:p14="http://schemas.microsoft.com/office/powerpoint/2010/main" val="2036578009"/>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E35906-3D02-ADE8-32A5-A60C26439DC0}"/>
              </a:ext>
            </a:extLst>
          </p:cNvPr>
          <p:cNvSpPr>
            <a:spLocks noGrp="1"/>
          </p:cNvSpPr>
          <p:nvPr>
            <p:ph type="body" sz="quarter" idx="10"/>
          </p:nvPr>
        </p:nvSpPr>
        <p:spPr/>
        <p:txBody>
          <a:bodyPr/>
          <a:lstStyle/>
          <a:p>
            <a:r>
              <a:rPr lang="en-US"/>
              <a:t>Bull market or bear market rally?</a:t>
            </a:r>
          </a:p>
        </p:txBody>
      </p:sp>
      <p:pic>
        <p:nvPicPr>
          <p:cNvPr id="4" name="Picture 4" descr="A picture containing text, screenshot, number, font&#10;&#10;Description automatically generated">
            <a:extLst>
              <a:ext uri="{FF2B5EF4-FFF2-40B4-BE49-F238E27FC236}">
                <a16:creationId xmlns:a16="http://schemas.microsoft.com/office/drawing/2014/main" id="{5C7EEE05-5468-BE1C-3CE0-00AB70449E52}"/>
              </a:ext>
            </a:extLst>
          </p:cNvPr>
          <p:cNvPicPr>
            <a:picLocks noChangeAspect="1"/>
          </p:cNvPicPr>
          <p:nvPr/>
        </p:nvPicPr>
        <p:blipFill>
          <a:blip r:embed="rId3"/>
          <a:stretch>
            <a:fillRect/>
          </a:stretch>
        </p:blipFill>
        <p:spPr>
          <a:xfrm>
            <a:off x="2190520" y="1715660"/>
            <a:ext cx="7783416" cy="4436559"/>
          </a:xfrm>
          <a:prstGeom prst="rect">
            <a:avLst/>
          </a:prstGeom>
        </p:spPr>
      </p:pic>
      <p:sp>
        <p:nvSpPr>
          <p:cNvPr id="5" name="TextBox 4">
            <a:extLst>
              <a:ext uri="{FF2B5EF4-FFF2-40B4-BE49-F238E27FC236}">
                <a16:creationId xmlns:a16="http://schemas.microsoft.com/office/drawing/2014/main" id="{37273B11-11A5-A09D-9DDA-9F3C6FA9AF15}"/>
              </a:ext>
            </a:extLst>
          </p:cNvPr>
          <p:cNvSpPr txBox="1"/>
          <p:nvPr/>
        </p:nvSpPr>
        <p:spPr>
          <a:xfrm>
            <a:off x="7491470" y="6141902"/>
            <a:ext cx="4223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CNBC survey, June 30, 2023</a:t>
            </a:r>
          </a:p>
        </p:txBody>
      </p:sp>
    </p:spTree>
    <p:extLst>
      <p:ext uri="{BB962C8B-B14F-4D97-AF65-F5344CB8AC3E}">
        <p14:creationId xmlns:p14="http://schemas.microsoft.com/office/powerpoint/2010/main" val="3078758866"/>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7C35FB-06F7-3A58-F45F-68748F34CEF4}"/>
              </a:ext>
            </a:extLst>
          </p:cNvPr>
          <p:cNvSpPr>
            <a:spLocks noGrp="1"/>
          </p:cNvSpPr>
          <p:nvPr>
            <p:ph type="body" sz="quarter" idx="11"/>
          </p:nvPr>
        </p:nvSpPr>
        <p:spPr>
          <a:xfrm>
            <a:off x="4962605" y="1683360"/>
            <a:ext cx="6288008" cy="426685"/>
          </a:xfrm>
        </p:spPr>
        <p:txBody>
          <a:bodyPr/>
          <a:lstStyle/>
          <a:p>
            <a:r>
              <a:rPr lang="en-US" b="1"/>
              <a:t>AAII Investor Sentiment Survey</a:t>
            </a:r>
          </a:p>
          <a:p>
            <a:endParaRPr lang="en-US" b="1"/>
          </a:p>
          <a:p>
            <a:endParaRPr lang="en-US" b="1"/>
          </a:p>
        </p:txBody>
      </p:sp>
      <p:sp>
        <p:nvSpPr>
          <p:cNvPr id="7" name="Text Placeholder 6">
            <a:extLst>
              <a:ext uri="{FF2B5EF4-FFF2-40B4-BE49-F238E27FC236}">
                <a16:creationId xmlns:a16="http://schemas.microsoft.com/office/drawing/2014/main" id="{043139DE-35A0-07F8-F617-3BDD5FCCEC0D}"/>
              </a:ext>
            </a:extLst>
          </p:cNvPr>
          <p:cNvSpPr>
            <a:spLocks noGrp="1"/>
          </p:cNvSpPr>
          <p:nvPr>
            <p:ph type="body" sz="quarter" idx="12"/>
          </p:nvPr>
        </p:nvSpPr>
        <p:spPr>
          <a:xfrm>
            <a:off x="941387" y="1712590"/>
            <a:ext cx="3393766" cy="3978650"/>
          </a:xfrm>
          <a:solidFill>
            <a:schemeClr val="tx1"/>
          </a:solidFill>
          <a:ln>
            <a:noFill/>
          </a:ln>
        </p:spPr>
        <p:txBody>
          <a:bodyPr anchor="ctr"/>
          <a:lstStyle/>
          <a:p>
            <a:pPr algn="ctr"/>
            <a:r>
              <a:rPr lang="en-US" b="1">
                <a:solidFill>
                  <a:schemeClr val="bg1"/>
                </a:solidFill>
                <a:latin typeface="Arial"/>
                <a:cs typeface="Arial"/>
              </a:rPr>
              <a:t>University of Michigan Consumer Sentiment Index</a:t>
            </a:r>
            <a:r>
              <a:rPr lang="en-US">
                <a:solidFill>
                  <a:schemeClr val="bg1"/>
                </a:solidFill>
                <a:latin typeface="Arial"/>
                <a:cs typeface="Arial"/>
              </a:rPr>
              <a:t>:</a:t>
            </a:r>
          </a:p>
          <a:p>
            <a:pPr algn="ctr"/>
            <a:r>
              <a:rPr lang="en-US">
                <a:solidFill>
                  <a:schemeClr val="bg1"/>
                </a:solidFill>
                <a:latin typeface="Arial"/>
                <a:cs typeface="Arial"/>
              </a:rPr>
              <a:t>January 2023: 63.9</a:t>
            </a:r>
            <a:endParaRPr lang="en-US">
              <a:solidFill>
                <a:schemeClr val="bg1"/>
              </a:solidFill>
            </a:endParaRPr>
          </a:p>
          <a:p>
            <a:pPr algn="ctr"/>
            <a:r>
              <a:rPr lang="en-US">
                <a:solidFill>
                  <a:schemeClr val="bg1"/>
                </a:solidFill>
                <a:latin typeface="Arial"/>
                <a:cs typeface="Arial"/>
              </a:rPr>
              <a:t>February: 67.0</a:t>
            </a:r>
          </a:p>
          <a:p>
            <a:pPr algn="ctr"/>
            <a:r>
              <a:rPr lang="en-US">
                <a:solidFill>
                  <a:schemeClr val="bg1"/>
                </a:solidFill>
                <a:latin typeface="Arial"/>
                <a:cs typeface="Arial"/>
              </a:rPr>
              <a:t>March: 62.0</a:t>
            </a:r>
            <a:endParaRPr lang="en-US">
              <a:solidFill>
                <a:schemeClr val="bg1"/>
              </a:solidFill>
            </a:endParaRPr>
          </a:p>
          <a:p>
            <a:pPr algn="ctr"/>
            <a:r>
              <a:rPr lang="en-US">
                <a:solidFill>
                  <a:schemeClr val="bg1"/>
                </a:solidFill>
                <a:latin typeface="Arial"/>
                <a:cs typeface="Arial"/>
              </a:rPr>
              <a:t>April: 63.5</a:t>
            </a:r>
            <a:endParaRPr lang="en-US">
              <a:solidFill>
                <a:schemeClr val="bg1"/>
              </a:solidFill>
            </a:endParaRPr>
          </a:p>
          <a:p>
            <a:pPr algn="ctr"/>
            <a:r>
              <a:rPr lang="en-US">
                <a:solidFill>
                  <a:schemeClr val="bg1"/>
                </a:solidFill>
                <a:latin typeface="Arial"/>
                <a:cs typeface="Arial"/>
              </a:rPr>
              <a:t>May: 59.2</a:t>
            </a:r>
            <a:endParaRPr lang="en-US">
              <a:solidFill>
                <a:schemeClr val="bg1"/>
              </a:solidFill>
            </a:endParaRPr>
          </a:p>
          <a:p>
            <a:pPr algn="ctr"/>
            <a:r>
              <a:rPr lang="en-US">
                <a:solidFill>
                  <a:schemeClr val="bg1"/>
                </a:solidFill>
                <a:latin typeface="Arial"/>
                <a:cs typeface="Arial"/>
              </a:rPr>
              <a:t>June: 63.9</a:t>
            </a:r>
            <a:endParaRPr lang="en-US">
              <a:solidFill>
                <a:schemeClr val="bg1"/>
              </a:solidFill>
            </a:endParaRPr>
          </a:p>
        </p:txBody>
      </p:sp>
      <p:sp>
        <p:nvSpPr>
          <p:cNvPr id="5" name="Text Placeholder 4">
            <a:extLst>
              <a:ext uri="{FF2B5EF4-FFF2-40B4-BE49-F238E27FC236}">
                <a16:creationId xmlns:a16="http://schemas.microsoft.com/office/drawing/2014/main" id="{11AFD4BA-A816-B363-B517-84D5063D3A5B}"/>
              </a:ext>
            </a:extLst>
          </p:cNvPr>
          <p:cNvSpPr>
            <a:spLocks noGrp="1"/>
          </p:cNvSpPr>
          <p:nvPr>
            <p:ph type="body" sz="quarter" idx="10"/>
          </p:nvPr>
        </p:nvSpPr>
        <p:spPr/>
        <p:txBody>
          <a:bodyPr/>
          <a:lstStyle/>
          <a:p>
            <a:r>
              <a:rPr lang="en-US"/>
              <a:t>Sentiment can be a market indicator</a:t>
            </a:r>
          </a:p>
        </p:txBody>
      </p:sp>
      <p:graphicFrame>
        <p:nvGraphicFramePr>
          <p:cNvPr id="9" name="Table 9">
            <a:extLst>
              <a:ext uri="{FF2B5EF4-FFF2-40B4-BE49-F238E27FC236}">
                <a16:creationId xmlns:a16="http://schemas.microsoft.com/office/drawing/2014/main" id="{1661CF89-C45F-32B2-56CA-5D6904FE0096}"/>
              </a:ext>
            </a:extLst>
          </p:cNvPr>
          <p:cNvGraphicFramePr>
            <a:graphicFrameLocks noGrp="1"/>
          </p:cNvGraphicFramePr>
          <p:nvPr>
            <p:extLst>
              <p:ext uri="{D42A27DB-BD31-4B8C-83A1-F6EECF244321}">
                <p14:modId xmlns:p14="http://schemas.microsoft.com/office/powerpoint/2010/main" val="949346798"/>
              </p:ext>
            </p:extLst>
          </p:nvPr>
        </p:nvGraphicFramePr>
        <p:xfrm>
          <a:off x="4962939" y="2113721"/>
          <a:ext cx="6305824" cy="3889399"/>
        </p:xfrm>
        <a:graphic>
          <a:graphicData uri="http://schemas.openxmlformats.org/drawingml/2006/table">
            <a:tbl>
              <a:tblPr firstRow="1" bandRow="1">
                <a:tableStyleId>{5C22544A-7EE6-4342-B048-85BDC9FD1C3A}</a:tableStyleId>
              </a:tblPr>
              <a:tblGrid>
                <a:gridCol w="2049400">
                  <a:extLst>
                    <a:ext uri="{9D8B030D-6E8A-4147-A177-3AD203B41FA5}">
                      <a16:colId xmlns:a16="http://schemas.microsoft.com/office/drawing/2014/main" val="2522658828"/>
                    </a:ext>
                  </a:extLst>
                </a:gridCol>
                <a:gridCol w="1449273">
                  <a:extLst>
                    <a:ext uri="{9D8B030D-6E8A-4147-A177-3AD203B41FA5}">
                      <a16:colId xmlns:a16="http://schemas.microsoft.com/office/drawing/2014/main" val="1785244668"/>
                    </a:ext>
                  </a:extLst>
                </a:gridCol>
                <a:gridCol w="1488442">
                  <a:extLst>
                    <a:ext uri="{9D8B030D-6E8A-4147-A177-3AD203B41FA5}">
                      <a16:colId xmlns:a16="http://schemas.microsoft.com/office/drawing/2014/main" val="3846473034"/>
                    </a:ext>
                  </a:extLst>
                </a:gridCol>
                <a:gridCol w="1318709">
                  <a:extLst>
                    <a:ext uri="{9D8B030D-6E8A-4147-A177-3AD203B41FA5}">
                      <a16:colId xmlns:a16="http://schemas.microsoft.com/office/drawing/2014/main" val="52301966"/>
                    </a:ext>
                  </a:extLst>
                </a:gridCol>
              </a:tblGrid>
              <a:tr h="430612">
                <a:tc>
                  <a:txBody>
                    <a:bodyPr/>
                    <a:lstStyle/>
                    <a:p>
                      <a:endParaRPr lang="en-US"/>
                    </a:p>
                  </a:txBody>
                  <a:tcPr>
                    <a:solidFill>
                      <a:schemeClr val="tx1"/>
                    </a:solidFill>
                  </a:tcPr>
                </a:tc>
                <a:tc>
                  <a:txBody>
                    <a:bodyPr/>
                    <a:lstStyle/>
                    <a:p>
                      <a:pPr algn="ctr"/>
                      <a:r>
                        <a:rPr lang="en-US"/>
                        <a:t>Bullish</a:t>
                      </a:r>
                    </a:p>
                  </a:txBody>
                  <a:tcPr>
                    <a:solidFill>
                      <a:schemeClr val="tx1"/>
                    </a:solidFill>
                  </a:tcPr>
                </a:tc>
                <a:tc>
                  <a:txBody>
                    <a:bodyPr/>
                    <a:lstStyle/>
                    <a:p>
                      <a:pPr algn="ctr"/>
                      <a:r>
                        <a:rPr lang="en-US"/>
                        <a:t>Bearish</a:t>
                      </a:r>
                    </a:p>
                  </a:txBody>
                  <a:tcPr>
                    <a:solidFill>
                      <a:schemeClr val="tx1"/>
                    </a:solidFill>
                  </a:tcPr>
                </a:tc>
                <a:tc>
                  <a:txBody>
                    <a:bodyPr/>
                    <a:lstStyle/>
                    <a:p>
                      <a:pPr algn="ctr"/>
                      <a:r>
                        <a:rPr lang="en-US"/>
                        <a:t>Neutral</a:t>
                      </a:r>
                    </a:p>
                  </a:txBody>
                  <a:tcPr>
                    <a:solidFill>
                      <a:schemeClr val="tx1"/>
                    </a:solidFill>
                  </a:tcPr>
                </a:tc>
                <a:extLst>
                  <a:ext uri="{0D108BD9-81ED-4DB2-BD59-A6C34878D82A}">
                    <a16:rowId xmlns:a16="http://schemas.microsoft.com/office/drawing/2014/main" val="791272742"/>
                  </a:ext>
                </a:extLst>
              </a:tr>
              <a:tr h="430612">
                <a:tc>
                  <a:txBody>
                    <a:bodyPr/>
                    <a:lstStyle/>
                    <a:p>
                      <a:pPr lvl="0">
                        <a:buNone/>
                      </a:pPr>
                      <a:r>
                        <a:rPr lang="en-US"/>
                        <a:t>January 5, 2023</a:t>
                      </a:r>
                    </a:p>
                  </a:txBody>
                  <a:tcPr anchor="ctr"/>
                </a:tc>
                <a:tc>
                  <a:txBody>
                    <a:bodyPr/>
                    <a:lstStyle/>
                    <a:p>
                      <a:pPr lvl="0" algn="ctr">
                        <a:buNone/>
                      </a:pPr>
                      <a:r>
                        <a:rPr lang="en-US" sz="2000" b="0"/>
                        <a:t>20.5%</a:t>
                      </a:r>
                    </a:p>
                  </a:txBody>
                  <a:tcPr anchor="ctr"/>
                </a:tc>
                <a:tc>
                  <a:txBody>
                    <a:bodyPr/>
                    <a:lstStyle/>
                    <a:p>
                      <a:pPr lvl="0" algn="ctr">
                        <a:buNone/>
                      </a:pPr>
                      <a:r>
                        <a:rPr lang="en-US" sz="2000" b="0"/>
                        <a:t>42.0%</a:t>
                      </a:r>
                    </a:p>
                  </a:txBody>
                  <a:tcPr anchor="ctr"/>
                </a:tc>
                <a:tc>
                  <a:txBody>
                    <a:bodyPr/>
                    <a:lstStyle/>
                    <a:p>
                      <a:pPr lvl="0" algn="ctr">
                        <a:buNone/>
                      </a:pPr>
                      <a:r>
                        <a:rPr lang="en-US" sz="2000" b="0"/>
                        <a:t>37.5%</a:t>
                      </a:r>
                    </a:p>
                  </a:txBody>
                  <a:tcPr anchor="ctr"/>
                </a:tc>
                <a:extLst>
                  <a:ext uri="{0D108BD9-81ED-4DB2-BD59-A6C34878D82A}">
                    <a16:rowId xmlns:a16="http://schemas.microsoft.com/office/drawing/2014/main" val="391471834"/>
                  </a:ext>
                </a:extLst>
              </a:tr>
              <a:tr h="430612">
                <a:tc>
                  <a:txBody>
                    <a:bodyPr/>
                    <a:lstStyle/>
                    <a:p>
                      <a:pPr lvl="0">
                        <a:buNone/>
                      </a:pPr>
                      <a:r>
                        <a:rPr lang="en-US"/>
                        <a:t>February 2</a:t>
                      </a:r>
                    </a:p>
                  </a:txBody>
                  <a:tcPr anchor="ctr"/>
                </a:tc>
                <a:tc>
                  <a:txBody>
                    <a:bodyPr/>
                    <a:lstStyle/>
                    <a:p>
                      <a:pPr lvl="0" algn="ctr">
                        <a:buNone/>
                      </a:pPr>
                      <a:r>
                        <a:rPr lang="en-US" sz="2000" b="0"/>
                        <a:t>29.9</a:t>
                      </a:r>
                    </a:p>
                  </a:txBody>
                  <a:tcPr anchor="ctr"/>
                </a:tc>
                <a:tc>
                  <a:txBody>
                    <a:bodyPr/>
                    <a:lstStyle/>
                    <a:p>
                      <a:pPr lvl="0" algn="ctr">
                        <a:buNone/>
                      </a:pPr>
                      <a:r>
                        <a:rPr lang="en-US" sz="2000" b="0"/>
                        <a:t>34.6</a:t>
                      </a:r>
                    </a:p>
                  </a:txBody>
                  <a:tcPr anchor="ctr"/>
                </a:tc>
                <a:tc>
                  <a:txBody>
                    <a:bodyPr/>
                    <a:lstStyle/>
                    <a:p>
                      <a:pPr lvl="0" algn="ctr">
                        <a:buNone/>
                      </a:pPr>
                      <a:r>
                        <a:rPr lang="en-US" sz="2000" b="0"/>
                        <a:t>35.5</a:t>
                      </a:r>
                    </a:p>
                  </a:txBody>
                  <a:tcPr anchor="ctr"/>
                </a:tc>
                <a:extLst>
                  <a:ext uri="{0D108BD9-81ED-4DB2-BD59-A6C34878D82A}">
                    <a16:rowId xmlns:a16="http://schemas.microsoft.com/office/drawing/2014/main" val="1869380537"/>
                  </a:ext>
                </a:extLst>
              </a:tr>
              <a:tr h="430612">
                <a:tc>
                  <a:txBody>
                    <a:bodyPr/>
                    <a:lstStyle/>
                    <a:p>
                      <a:pPr lvl="0">
                        <a:buNone/>
                      </a:pPr>
                      <a:r>
                        <a:rPr lang="en-US"/>
                        <a:t>March 2</a:t>
                      </a:r>
                    </a:p>
                  </a:txBody>
                  <a:tcPr anchor="ctr"/>
                </a:tc>
                <a:tc>
                  <a:txBody>
                    <a:bodyPr/>
                    <a:lstStyle/>
                    <a:p>
                      <a:pPr lvl="0" algn="ctr">
                        <a:buNone/>
                      </a:pPr>
                      <a:r>
                        <a:rPr lang="en-US" sz="2000" b="0"/>
                        <a:t>23.4</a:t>
                      </a:r>
                      <a:endParaRPr lang="en-US"/>
                    </a:p>
                  </a:txBody>
                  <a:tcPr anchor="ctr"/>
                </a:tc>
                <a:tc>
                  <a:txBody>
                    <a:bodyPr/>
                    <a:lstStyle/>
                    <a:p>
                      <a:pPr lvl="0" algn="ctr">
                        <a:buNone/>
                      </a:pPr>
                      <a:r>
                        <a:rPr lang="en-US" sz="2000" b="0"/>
                        <a:t>44.8</a:t>
                      </a:r>
                    </a:p>
                  </a:txBody>
                  <a:tcPr anchor="ctr"/>
                </a:tc>
                <a:tc>
                  <a:txBody>
                    <a:bodyPr/>
                    <a:lstStyle/>
                    <a:p>
                      <a:pPr lvl="0" algn="ctr">
                        <a:buNone/>
                      </a:pPr>
                      <a:r>
                        <a:rPr lang="en-US" sz="2000" b="0"/>
                        <a:t>31.8</a:t>
                      </a:r>
                      <a:endParaRPr lang="en-US"/>
                    </a:p>
                  </a:txBody>
                  <a:tcPr anchor="ctr"/>
                </a:tc>
                <a:extLst>
                  <a:ext uri="{0D108BD9-81ED-4DB2-BD59-A6C34878D82A}">
                    <a16:rowId xmlns:a16="http://schemas.microsoft.com/office/drawing/2014/main" val="1384031919"/>
                  </a:ext>
                </a:extLst>
              </a:tr>
              <a:tr h="430612">
                <a:tc>
                  <a:txBody>
                    <a:bodyPr/>
                    <a:lstStyle/>
                    <a:p>
                      <a:pPr lvl="0">
                        <a:buNone/>
                      </a:pPr>
                      <a:r>
                        <a:rPr lang="en-US"/>
                        <a:t>April 6</a:t>
                      </a:r>
                    </a:p>
                  </a:txBody>
                  <a:tcPr anchor="ctr"/>
                </a:tc>
                <a:tc>
                  <a:txBody>
                    <a:bodyPr/>
                    <a:lstStyle/>
                    <a:p>
                      <a:pPr lvl="0" algn="ctr">
                        <a:buNone/>
                      </a:pPr>
                      <a:r>
                        <a:rPr lang="en-US" sz="2000" b="0"/>
                        <a:t>33.3</a:t>
                      </a:r>
                    </a:p>
                  </a:txBody>
                  <a:tcPr anchor="ctr"/>
                </a:tc>
                <a:tc>
                  <a:txBody>
                    <a:bodyPr/>
                    <a:lstStyle/>
                    <a:p>
                      <a:pPr lvl="0" algn="ctr">
                        <a:buNone/>
                      </a:pPr>
                      <a:r>
                        <a:rPr lang="en-US" sz="2000" b="0"/>
                        <a:t>35.0</a:t>
                      </a:r>
                    </a:p>
                  </a:txBody>
                  <a:tcPr anchor="ctr"/>
                </a:tc>
                <a:tc>
                  <a:txBody>
                    <a:bodyPr/>
                    <a:lstStyle/>
                    <a:p>
                      <a:pPr lvl="0" algn="ctr">
                        <a:buNone/>
                      </a:pPr>
                      <a:r>
                        <a:rPr lang="en-US" sz="2000" b="0"/>
                        <a:t>31.7</a:t>
                      </a:r>
                    </a:p>
                  </a:txBody>
                  <a:tcPr anchor="ctr"/>
                </a:tc>
                <a:extLst>
                  <a:ext uri="{0D108BD9-81ED-4DB2-BD59-A6C34878D82A}">
                    <a16:rowId xmlns:a16="http://schemas.microsoft.com/office/drawing/2014/main" val="2545799817"/>
                  </a:ext>
                </a:extLst>
              </a:tr>
              <a:tr h="430612">
                <a:tc>
                  <a:txBody>
                    <a:bodyPr/>
                    <a:lstStyle/>
                    <a:p>
                      <a:pPr lvl="0">
                        <a:buNone/>
                      </a:pPr>
                      <a:r>
                        <a:rPr lang="en-US"/>
                        <a:t>May 4</a:t>
                      </a:r>
                    </a:p>
                  </a:txBody>
                  <a:tcPr anchor="ctr"/>
                </a:tc>
                <a:tc>
                  <a:txBody>
                    <a:bodyPr/>
                    <a:lstStyle/>
                    <a:p>
                      <a:pPr lvl="0" algn="ctr">
                        <a:buNone/>
                      </a:pPr>
                      <a:r>
                        <a:rPr lang="en-US" sz="2000" b="0"/>
                        <a:t>24.1</a:t>
                      </a:r>
                    </a:p>
                  </a:txBody>
                  <a:tcPr anchor="ctr"/>
                </a:tc>
                <a:tc>
                  <a:txBody>
                    <a:bodyPr/>
                    <a:lstStyle/>
                    <a:p>
                      <a:pPr lvl="0" algn="ctr">
                        <a:buNone/>
                      </a:pPr>
                      <a:r>
                        <a:rPr lang="en-US" sz="2000" b="0"/>
                        <a:t>44.9</a:t>
                      </a:r>
                    </a:p>
                  </a:txBody>
                  <a:tcPr anchor="ctr"/>
                </a:tc>
                <a:tc>
                  <a:txBody>
                    <a:bodyPr/>
                    <a:lstStyle/>
                    <a:p>
                      <a:pPr lvl="0" algn="ctr">
                        <a:buNone/>
                      </a:pPr>
                      <a:r>
                        <a:rPr lang="en-US" sz="2000" b="0"/>
                        <a:t>31.0</a:t>
                      </a:r>
                    </a:p>
                  </a:txBody>
                  <a:tcPr anchor="ctr"/>
                </a:tc>
                <a:extLst>
                  <a:ext uri="{0D108BD9-81ED-4DB2-BD59-A6C34878D82A}">
                    <a16:rowId xmlns:a16="http://schemas.microsoft.com/office/drawing/2014/main" val="2491232681"/>
                  </a:ext>
                </a:extLst>
              </a:tr>
              <a:tr h="430612">
                <a:tc>
                  <a:txBody>
                    <a:bodyPr/>
                    <a:lstStyle/>
                    <a:p>
                      <a:pPr lvl="0">
                        <a:buNone/>
                      </a:pPr>
                      <a:r>
                        <a:rPr lang="en-US"/>
                        <a:t>June 1</a:t>
                      </a:r>
                    </a:p>
                  </a:txBody>
                  <a:tcPr anchor="ctr"/>
                </a:tc>
                <a:tc>
                  <a:txBody>
                    <a:bodyPr/>
                    <a:lstStyle/>
                    <a:p>
                      <a:pPr lvl="0" algn="ctr">
                        <a:buNone/>
                      </a:pPr>
                      <a:r>
                        <a:rPr lang="en-US" sz="2000" b="0"/>
                        <a:t>29.1</a:t>
                      </a:r>
                    </a:p>
                  </a:txBody>
                  <a:tcPr anchor="ctr"/>
                </a:tc>
                <a:tc>
                  <a:txBody>
                    <a:bodyPr/>
                    <a:lstStyle/>
                    <a:p>
                      <a:pPr lvl="0" algn="ctr">
                        <a:buNone/>
                      </a:pPr>
                      <a:r>
                        <a:rPr lang="en-US" sz="2000" b="0"/>
                        <a:t>36.8</a:t>
                      </a:r>
                    </a:p>
                  </a:txBody>
                  <a:tcPr anchor="ctr"/>
                </a:tc>
                <a:tc>
                  <a:txBody>
                    <a:bodyPr/>
                    <a:lstStyle/>
                    <a:p>
                      <a:pPr lvl="0" algn="ctr">
                        <a:buNone/>
                      </a:pPr>
                      <a:r>
                        <a:rPr lang="en-US" sz="2000" b="0"/>
                        <a:t>34.1</a:t>
                      </a:r>
                    </a:p>
                  </a:txBody>
                  <a:tcPr anchor="ctr"/>
                </a:tc>
                <a:extLst>
                  <a:ext uri="{0D108BD9-81ED-4DB2-BD59-A6C34878D82A}">
                    <a16:rowId xmlns:a16="http://schemas.microsoft.com/office/drawing/2014/main" val="4129074718"/>
                  </a:ext>
                </a:extLst>
              </a:tr>
              <a:tr h="430612">
                <a:tc>
                  <a:txBody>
                    <a:bodyPr/>
                    <a:lstStyle/>
                    <a:p>
                      <a:pPr lvl="0">
                        <a:buNone/>
                      </a:pPr>
                      <a:r>
                        <a:rPr lang="en-US"/>
                        <a:t>June 28</a:t>
                      </a:r>
                    </a:p>
                  </a:txBody>
                  <a:tcPr anchor="ctr"/>
                </a:tc>
                <a:tc>
                  <a:txBody>
                    <a:bodyPr/>
                    <a:lstStyle/>
                    <a:p>
                      <a:pPr lvl="0" algn="ctr">
                        <a:buNone/>
                      </a:pPr>
                      <a:r>
                        <a:rPr lang="en-US" sz="2000" b="0"/>
                        <a:t>41.9</a:t>
                      </a:r>
                      <a:endParaRPr lang="en-US"/>
                    </a:p>
                  </a:txBody>
                  <a:tcPr anchor="ctr"/>
                </a:tc>
                <a:tc>
                  <a:txBody>
                    <a:bodyPr/>
                    <a:lstStyle/>
                    <a:p>
                      <a:pPr lvl="0" algn="ctr">
                        <a:buNone/>
                      </a:pPr>
                      <a:r>
                        <a:rPr lang="en-US" sz="2000" b="0"/>
                        <a:t>27.5</a:t>
                      </a:r>
                      <a:endParaRPr lang="en-US"/>
                    </a:p>
                  </a:txBody>
                  <a:tcPr anchor="ctr"/>
                </a:tc>
                <a:tc>
                  <a:txBody>
                    <a:bodyPr/>
                    <a:lstStyle/>
                    <a:p>
                      <a:pPr lvl="0" algn="ctr">
                        <a:buNone/>
                      </a:pPr>
                      <a:r>
                        <a:rPr lang="en-US" sz="2000" b="0"/>
                        <a:t>30.6</a:t>
                      </a:r>
                      <a:endParaRPr lang="en-US"/>
                    </a:p>
                  </a:txBody>
                  <a:tcPr anchor="ctr"/>
                </a:tc>
                <a:extLst>
                  <a:ext uri="{0D108BD9-81ED-4DB2-BD59-A6C34878D82A}">
                    <a16:rowId xmlns:a16="http://schemas.microsoft.com/office/drawing/2014/main" val="2327354745"/>
                  </a:ext>
                </a:extLst>
              </a:tr>
              <a:tr h="444503">
                <a:tc>
                  <a:txBody>
                    <a:bodyPr/>
                    <a:lstStyle/>
                    <a:p>
                      <a:r>
                        <a:rPr lang="en-US"/>
                        <a:t>Historic average</a:t>
                      </a:r>
                    </a:p>
                  </a:txBody>
                  <a:tcPr anchor="ctr">
                    <a:solidFill>
                      <a:schemeClr val="bg1"/>
                    </a:solidFill>
                  </a:tcPr>
                </a:tc>
                <a:tc>
                  <a:txBody>
                    <a:bodyPr/>
                    <a:lstStyle/>
                    <a:p>
                      <a:pPr algn="ctr"/>
                      <a:r>
                        <a:rPr lang="en-US" sz="2000" b="0"/>
                        <a:t>37.5</a:t>
                      </a:r>
                    </a:p>
                  </a:txBody>
                  <a:tcPr anchor="ctr">
                    <a:solidFill>
                      <a:schemeClr val="bg1"/>
                    </a:solidFill>
                  </a:tcPr>
                </a:tc>
                <a:tc>
                  <a:txBody>
                    <a:bodyPr/>
                    <a:lstStyle/>
                    <a:p>
                      <a:pPr algn="ctr"/>
                      <a:r>
                        <a:rPr lang="en-US" sz="2000" b="0"/>
                        <a:t>31.5</a:t>
                      </a:r>
                    </a:p>
                  </a:txBody>
                  <a:tcPr anchor="ctr">
                    <a:solidFill>
                      <a:schemeClr val="bg1"/>
                    </a:solidFill>
                  </a:tcPr>
                </a:tc>
                <a:tc>
                  <a:txBody>
                    <a:bodyPr/>
                    <a:lstStyle/>
                    <a:p>
                      <a:pPr algn="ctr"/>
                      <a:r>
                        <a:rPr lang="en-US" sz="2000" b="0"/>
                        <a:t>31.0</a:t>
                      </a:r>
                    </a:p>
                  </a:txBody>
                  <a:tcPr anchor="ctr">
                    <a:solidFill>
                      <a:schemeClr val="bg1"/>
                    </a:solidFill>
                  </a:tcPr>
                </a:tc>
                <a:extLst>
                  <a:ext uri="{0D108BD9-81ED-4DB2-BD59-A6C34878D82A}">
                    <a16:rowId xmlns:a16="http://schemas.microsoft.com/office/drawing/2014/main" val="2448291339"/>
                  </a:ext>
                </a:extLst>
              </a:tr>
            </a:tbl>
          </a:graphicData>
        </a:graphic>
      </p:graphicFrame>
      <p:sp>
        <p:nvSpPr>
          <p:cNvPr id="3" name="TextBox 2">
            <a:extLst>
              <a:ext uri="{FF2B5EF4-FFF2-40B4-BE49-F238E27FC236}">
                <a16:creationId xmlns:a16="http://schemas.microsoft.com/office/drawing/2014/main" id="{ADEAF162-6868-0B89-8029-B3B3C001E8AF}"/>
              </a:ext>
            </a:extLst>
          </p:cNvPr>
          <p:cNvSpPr txBox="1"/>
          <p:nvPr/>
        </p:nvSpPr>
        <p:spPr>
          <a:xfrm>
            <a:off x="6824870" y="6177642"/>
            <a:ext cx="482284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Sources: University of Michigan Consumer Sentiment Survey, AAII Investor Sentiment Survey</a:t>
            </a:r>
            <a:endParaRPr lang="en-US" sz="1400">
              <a:solidFill>
                <a:schemeClr val="accent2"/>
              </a:solidFill>
            </a:endParaRPr>
          </a:p>
        </p:txBody>
      </p:sp>
    </p:spTree>
    <p:extLst>
      <p:ext uri="{BB962C8B-B14F-4D97-AF65-F5344CB8AC3E}">
        <p14:creationId xmlns:p14="http://schemas.microsoft.com/office/powerpoint/2010/main" val="2812939494"/>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F782C9-EEFD-56BC-A541-B68C7D8C5537}"/>
              </a:ext>
            </a:extLst>
          </p:cNvPr>
          <p:cNvSpPr>
            <a:spLocks noGrp="1"/>
          </p:cNvSpPr>
          <p:nvPr>
            <p:ph type="body" sz="quarter" idx="10"/>
          </p:nvPr>
        </p:nvSpPr>
        <p:spPr/>
        <p:txBody>
          <a:bodyPr/>
          <a:lstStyle/>
          <a:p>
            <a:r>
              <a:rPr lang="en-US"/>
              <a:t>Shiller PE Ratio: The valuation of the S&amp;P 500 Index remains lofty</a:t>
            </a:r>
          </a:p>
        </p:txBody>
      </p:sp>
      <p:graphicFrame>
        <p:nvGraphicFramePr>
          <p:cNvPr id="4" name="Diagram 3">
            <a:extLst>
              <a:ext uri="{FF2B5EF4-FFF2-40B4-BE49-F238E27FC236}">
                <a16:creationId xmlns:a16="http://schemas.microsoft.com/office/drawing/2014/main" id="{24D72EE2-EC82-1407-1AC2-9C1202B1970E}"/>
              </a:ext>
            </a:extLst>
          </p:cNvPr>
          <p:cNvGraphicFramePr/>
          <p:nvPr>
            <p:extLst>
              <p:ext uri="{D42A27DB-BD31-4B8C-83A1-F6EECF244321}">
                <p14:modId xmlns:p14="http://schemas.microsoft.com/office/powerpoint/2010/main" val="3762509223"/>
              </p:ext>
            </p:extLst>
          </p:nvPr>
        </p:nvGraphicFramePr>
        <p:xfrm>
          <a:off x="2332036" y="2459521"/>
          <a:ext cx="7505701" cy="3174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6550A05-F0EC-07B9-5B36-6A5FD662A313}"/>
              </a:ext>
            </a:extLst>
          </p:cNvPr>
          <p:cNvSpPr txBox="1"/>
          <p:nvPr/>
        </p:nvSpPr>
        <p:spPr>
          <a:xfrm>
            <a:off x="8919776" y="6297283"/>
            <a:ext cx="2800350" cy="307777"/>
          </a:xfrm>
          <a:prstGeom prst="rect">
            <a:avLst/>
          </a:prstGeom>
          <a:noFill/>
        </p:spPr>
        <p:txBody>
          <a:bodyPr wrap="square" rtlCol="0">
            <a:spAutoFit/>
          </a:bodyPr>
          <a:lstStyle/>
          <a:p>
            <a:pPr algn="r"/>
            <a:r>
              <a:rPr lang="en-US" sz="1400">
                <a:solidFill>
                  <a:schemeClr val="accent2"/>
                </a:solidFill>
              </a:rPr>
              <a:t>Source: </a:t>
            </a:r>
            <a:r>
              <a:rPr lang="en-US" sz="1400" err="1">
                <a:solidFill>
                  <a:schemeClr val="accent2"/>
                </a:solidFill>
              </a:rPr>
              <a:t>Multipl.com</a:t>
            </a:r>
            <a:endParaRPr lang="en-US" sz="1400">
              <a:solidFill>
                <a:schemeClr val="accent2"/>
              </a:solidFill>
            </a:endParaRPr>
          </a:p>
        </p:txBody>
      </p:sp>
      <p:cxnSp>
        <p:nvCxnSpPr>
          <p:cNvPr id="3" name="Straight Connector 2">
            <a:extLst>
              <a:ext uri="{FF2B5EF4-FFF2-40B4-BE49-F238E27FC236}">
                <a16:creationId xmlns:a16="http://schemas.microsoft.com/office/drawing/2014/main" id="{316EDF10-020B-748C-6ACE-4FC2AC7854BE}"/>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52893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45BA68-BF08-F97B-BC65-134EB293BD35}"/>
              </a:ext>
            </a:extLst>
          </p:cNvPr>
          <p:cNvSpPr>
            <a:spLocks noGrp="1"/>
          </p:cNvSpPr>
          <p:nvPr>
            <p:ph type="body" sz="quarter" idx="10"/>
          </p:nvPr>
        </p:nvSpPr>
        <p:spPr/>
        <p:txBody>
          <a:bodyPr/>
          <a:lstStyle/>
          <a:p>
            <a:r>
              <a:rPr lang="en-US"/>
              <a:t>A challenging year for bond investors</a:t>
            </a:r>
          </a:p>
        </p:txBody>
      </p:sp>
      <p:sp>
        <p:nvSpPr>
          <p:cNvPr id="3" name="TextBox 2">
            <a:extLst>
              <a:ext uri="{FF2B5EF4-FFF2-40B4-BE49-F238E27FC236}">
                <a16:creationId xmlns:a16="http://schemas.microsoft.com/office/drawing/2014/main" id="{CF82BD99-BA77-701D-E685-5950FB5F7DA2}"/>
              </a:ext>
            </a:extLst>
          </p:cNvPr>
          <p:cNvSpPr txBox="1"/>
          <p:nvPr/>
        </p:nvSpPr>
        <p:spPr>
          <a:xfrm>
            <a:off x="7449154" y="6340807"/>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as of 7/3/2023</a:t>
            </a:r>
          </a:p>
          <a:p>
            <a:pPr algn="r"/>
            <a:endParaRPr lang="en-US" sz="1400" dirty="0">
              <a:solidFill>
                <a:schemeClr val="accent2"/>
              </a:solidFill>
              <a:cs typeface="Arial"/>
            </a:endParaRPr>
          </a:p>
        </p:txBody>
      </p:sp>
      <p:pic>
        <p:nvPicPr>
          <p:cNvPr id="5" name="Picture 5" descr="A picture containing text, screenshot, plot, diagram&#10;&#10;Description automatically generated">
            <a:extLst>
              <a:ext uri="{FF2B5EF4-FFF2-40B4-BE49-F238E27FC236}">
                <a16:creationId xmlns:a16="http://schemas.microsoft.com/office/drawing/2014/main" id="{9A11332D-A3CB-7ADA-6292-8ECE85F70C17}"/>
              </a:ext>
            </a:extLst>
          </p:cNvPr>
          <p:cNvPicPr>
            <a:picLocks noChangeAspect="1"/>
          </p:cNvPicPr>
          <p:nvPr/>
        </p:nvPicPr>
        <p:blipFill>
          <a:blip r:embed="rId3"/>
          <a:stretch>
            <a:fillRect/>
          </a:stretch>
        </p:blipFill>
        <p:spPr>
          <a:xfrm>
            <a:off x="1286764" y="1946804"/>
            <a:ext cx="9596246" cy="4074759"/>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961397659"/>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7F2D1C6-8CE9-DF55-EE94-2985BEF56D11}"/>
              </a:ext>
            </a:extLst>
          </p:cNvPr>
          <p:cNvSpPr>
            <a:spLocks noGrp="1"/>
          </p:cNvSpPr>
          <p:nvPr>
            <p:ph type="body" sz="quarter" idx="10"/>
          </p:nvPr>
        </p:nvSpPr>
        <p:spPr>
          <a:prstGeom prst="rect">
            <a:avLst/>
          </a:prstGeom>
        </p:spPr>
        <p:txBody>
          <a:bodyPr lIns="91440" tIns="45720" rIns="91440" bIns="45720" anchor="ctr"/>
          <a:lstStyle/>
          <a:p>
            <a:r>
              <a:rPr lang="en-US">
                <a:latin typeface="Arial"/>
                <a:cs typeface="Arial"/>
              </a:rPr>
              <a:t>The yield curve remains inverted</a:t>
            </a:r>
          </a:p>
        </p:txBody>
      </p:sp>
      <p:sp>
        <p:nvSpPr>
          <p:cNvPr id="2" name="TextBox 1">
            <a:extLst>
              <a:ext uri="{FF2B5EF4-FFF2-40B4-BE49-F238E27FC236}">
                <a16:creationId xmlns:a16="http://schemas.microsoft.com/office/drawing/2014/main" id="{7ABEBF0E-2A42-B299-24A6-CE596D43FA20}"/>
              </a:ext>
            </a:extLst>
          </p:cNvPr>
          <p:cNvSpPr txBox="1"/>
          <p:nvPr/>
        </p:nvSpPr>
        <p:spPr>
          <a:xfrm>
            <a:off x="10116154" y="6071866"/>
            <a:ext cx="1879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chemeClr val="accent2"/>
                </a:solidFill>
                <a:cs typeface="Arial"/>
              </a:rPr>
              <a:t>Source: FRED, </a:t>
            </a:r>
            <a:endParaRPr lang="en-US">
              <a:solidFill>
                <a:schemeClr val="accent2"/>
              </a:solidFill>
            </a:endParaRPr>
          </a:p>
          <a:p>
            <a:pPr algn="r"/>
            <a:r>
              <a:rPr lang="en-US" sz="1400" dirty="0">
                <a:solidFill>
                  <a:schemeClr val="accent2"/>
                </a:solidFill>
                <a:cs typeface="Arial"/>
              </a:rPr>
              <a:t>as of July 3, 2023</a:t>
            </a:r>
            <a:endParaRPr lang="en-US" dirty="0">
              <a:solidFill>
                <a:schemeClr val="accent2"/>
              </a:solidFill>
            </a:endParaRPr>
          </a:p>
        </p:txBody>
      </p:sp>
      <p:pic>
        <p:nvPicPr>
          <p:cNvPr id="5" name="Picture 6" descr="A picture containing text, screenshot, line, plot&#10;&#10;Description automatically generated">
            <a:extLst>
              <a:ext uri="{FF2B5EF4-FFF2-40B4-BE49-F238E27FC236}">
                <a16:creationId xmlns:a16="http://schemas.microsoft.com/office/drawing/2014/main" id="{B65750E1-C190-290C-4AF3-C611BFAF270A}"/>
              </a:ext>
            </a:extLst>
          </p:cNvPr>
          <p:cNvPicPr>
            <a:picLocks noChangeAspect="1"/>
          </p:cNvPicPr>
          <p:nvPr/>
        </p:nvPicPr>
        <p:blipFill rotWithShape="1">
          <a:blip r:embed="rId3"/>
          <a:srcRect b="3542"/>
          <a:stretch/>
        </p:blipFill>
        <p:spPr>
          <a:xfrm>
            <a:off x="2169958" y="1593150"/>
            <a:ext cx="7832973" cy="5266944"/>
          </a:xfrm>
          <a:prstGeom prst="rect">
            <a:avLst/>
          </a:prstGeom>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34616301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64D633A-7CD7-3A51-EA29-3F619AB51720}"/>
              </a:ext>
            </a:extLst>
          </p:cNvPr>
          <p:cNvGraphicFramePr>
            <a:graphicFrameLocks noGrp="1"/>
          </p:cNvGraphicFramePr>
          <p:nvPr>
            <p:extLst>
              <p:ext uri="{D42A27DB-BD31-4B8C-83A1-F6EECF244321}">
                <p14:modId xmlns:p14="http://schemas.microsoft.com/office/powerpoint/2010/main" val="1520512249"/>
              </p:ext>
            </p:extLst>
          </p:nvPr>
        </p:nvGraphicFramePr>
        <p:xfrm>
          <a:off x="643467" y="868958"/>
          <a:ext cx="10905067" cy="5120090"/>
        </p:xfrm>
        <a:graphic>
          <a:graphicData uri="http://schemas.openxmlformats.org/drawingml/2006/table">
            <a:tbl>
              <a:tblPr firstRow="1" bandRow="1">
                <a:tableStyleId>{5C22544A-7EE6-4342-B048-85BDC9FD1C3A}</a:tableStyleId>
              </a:tblPr>
              <a:tblGrid>
                <a:gridCol w="7452889">
                  <a:extLst>
                    <a:ext uri="{9D8B030D-6E8A-4147-A177-3AD203B41FA5}">
                      <a16:colId xmlns:a16="http://schemas.microsoft.com/office/drawing/2014/main" val="3991788792"/>
                    </a:ext>
                  </a:extLst>
                </a:gridCol>
                <a:gridCol w="1629118">
                  <a:extLst>
                    <a:ext uri="{9D8B030D-6E8A-4147-A177-3AD203B41FA5}">
                      <a16:colId xmlns:a16="http://schemas.microsoft.com/office/drawing/2014/main" val="2363680946"/>
                    </a:ext>
                  </a:extLst>
                </a:gridCol>
                <a:gridCol w="1823060">
                  <a:extLst>
                    <a:ext uri="{9D8B030D-6E8A-4147-A177-3AD203B41FA5}">
                      <a16:colId xmlns:a16="http://schemas.microsoft.com/office/drawing/2014/main" val="1995634883"/>
                    </a:ext>
                  </a:extLst>
                </a:gridCol>
              </a:tblGrid>
              <a:tr h="512009">
                <a:tc>
                  <a:txBody>
                    <a:bodyPr/>
                    <a:lstStyle/>
                    <a:p>
                      <a:r>
                        <a:rPr lang="en-US" sz="2300"/>
                        <a:t>Performance by Index, June 30, 2022</a:t>
                      </a:r>
                    </a:p>
                  </a:txBody>
                  <a:tcPr marL="116366" marR="116366" marT="58183" marB="58183" anchor="ctr">
                    <a:solidFill>
                      <a:schemeClr val="tx1"/>
                    </a:solidFill>
                  </a:tcPr>
                </a:tc>
                <a:tc>
                  <a:txBody>
                    <a:bodyPr/>
                    <a:lstStyle/>
                    <a:p>
                      <a:pPr algn="ctr"/>
                      <a:r>
                        <a:rPr lang="en-US" sz="2300"/>
                        <a:t>Q2 return</a:t>
                      </a:r>
                    </a:p>
                  </a:txBody>
                  <a:tcPr marL="116366" marR="116366" marT="58183" marB="58183" anchor="ctr">
                    <a:solidFill>
                      <a:schemeClr val="tx1"/>
                    </a:solidFill>
                  </a:tcPr>
                </a:tc>
                <a:tc>
                  <a:txBody>
                    <a:bodyPr/>
                    <a:lstStyle/>
                    <a:p>
                      <a:pPr algn="ctr"/>
                      <a:r>
                        <a:rPr lang="en-US" sz="2300"/>
                        <a:t>YTD return</a:t>
                      </a:r>
                    </a:p>
                  </a:txBody>
                  <a:tcPr marL="116366" marR="116366" marT="58183" marB="58183" anchor="ctr">
                    <a:solidFill>
                      <a:schemeClr val="tx1"/>
                    </a:solidFill>
                  </a:tcPr>
                </a:tc>
                <a:extLst>
                  <a:ext uri="{0D108BD9-81ED-4DB2-BD59-A6C34878D82A}">
                    <a16:rowId xmlns:a16="http://schemas.microsoft.com/office/drawing/2014/main" val="1917500778"/>
                  </a:ext>
                </a:extLst>
              </a:tr>
              <a:tr h="512009">
                <a:tc>
                  <a:txBody>
                    <a:bodyPr/>
                    <a:lstStyle/>
                    <a:p>
                      <a:r>
                        <a:rPr lang="en-US" sz="2300">
                          <a:solidFill>
                            <a:srgbClr val="0D304A"/>
                          </a:solidFill>
                        </a:rPr>
                        <a:t>S&amp;P 500 TR</a:t>
                      </a:r>
                    </a:p>
                  </a:txBody>
                  <a:tcPr marL="116366" marR="116366" marT="58183" marB="58183" anchor="ctr"/>
                </a:tc>
                <a:tc>
                  <a:txBody>
                    <a:bodyPr/>
                    <a:lstStyle/>
                    <a:p>
                      <a:pPr algn="ctr"/>
                      <a:r>
                        <a:rPr lang="en-US" sz="2300"/>
                        <a:t>8.7%</a:t>
                      </a:r>
                    </a:p>
                  </a:txBody>
                  <a:tcPr marL="116366" marR="116366" marT="58183" marB="58183" anchor="ctr"/>
                </a:tc>
                <a:tc>
                  <a:txBody>
                    <a:bodyPr/>
                    <a:lstStyle/>
                    <a:p>
                      <a:pPr algn="ctr"/>
                      <a:r>
                        <a:rPr lang="en-US" sz="2300"/>
                        <a:t>16.9%</a:t>
                      </a:r>
                    </a:p>
                  </a:txBody>
                  <a:tcPr marL="116366" marR="116366" marT="58183" marB="58183" anchor="ctr"/>
                </a:tc>
                <a:extLst>
                  <a:ext uri="{0D108BD9-81ED-4DB2-BD59-A6C34878D82A}">
                    <a16:rowId xmlns:a16="http://schemas.microsoft.com/office/drawing/2014/main" val="885785501"/>
                  </a:ext>
                </a:extLst>
              </a:tr>
              <a:tr h="512009">
                <a:tc>
                  <a:txBody>
                    <a:bodyPr/>
                    <a:lstStyle/>
                    <a:p>
                      <a:r>
                        <a:rPr lang="en-US" sz="2300">
                          <a:solidFill>
                            <a:srgbClr val="0D304A"/>
                          </a:solidFill>
                        </a:rPr>
                        <a:t>MSCI ACWI NR USD</a:t>
                      </a:r>
                    </a:p>
                  </a:txBody>
                  <a:tcPr marL="116366" marR="116366" marT="58183" marB="58183" anchor="ctr"/>
                </a:tc>
                <a:tc>
                  <a:txBody>
                    <a:bodyPr/>
                    <a:lstStyle/>
                    <a:p>
                      <a:pPr algn="ctr"/>
                      <a:r>
                        <a:rPr lang="en-US" sz="2300"/>
                        <a:t>6.2</a:t>
                      </a:r>
                    </a:p>
                  </a:txBody>
                  <a:tcPr marL="116366" marR="116366" marT="58183" marB="58183" anchor="ctr"/>
                </a:tc>
                <a:tc>
                  <a:txBody>
                    <a:bodyPr/>
                    <a:lstStyle/>
                    <a:p>
                      <a:pPr algn="ctr"/>
                      <a:r>
                        <a:rPr lang="en-US" sz="2300"/>
                        <a:t>13.9</a:t>
                      </a:r>
                    </a:p>
                  </a:txBody>
                  <a:tcPr marL="116366" marR="116366" marT="58183" marB="58183" anchor="ctr"/>
                </a:tc>
                <a:extLst>
                  <a:ext uri="{0D108BD9-81ED-4DB2-BD59-A6C34878D82A}">
                    <a16:rowId xmlns:a16="http://schemas.microsoft.com/office/drawing/2014/main" val="2704768037"/>
                  </a:ext>
                </a:extLst>
              </a:tr>
              <a:tr h="512009">
                <a:tc>
                  <a:txBody>
                    <a:bodyPr/>
                    <a:lstStyle/>
                    <a:p>
                      <a:pPr lvl="0">
                        <a:buNone/>
                      </a:pPr>
                      <a:r>
                        <a:rPr lang="en-US" sz="2300">
                          <a:solidFill>
                            <a:srgbClr val="0D304A"/>
                          </a:solidFill>
                        </a:rPr>
                        <a:t>MSCI EAFE NR USD</a:t>
                      </a:r>
                    </a:p>
                  </a:txBody>
                  <a:tcPr marL="116366" marR="116366" marT="58183" marB="58183" anchor="ctr"/>
                </a:tc>
                <a:tc>
                  <a:txBody>
                    <a:bodyPr/>
                    <a:lstStyle/>
                    <a:p>
                      <a:pPr lvl="0" algn="ctr">
                        <a:buNone/>
                      </a:pPr>
                      <a:r>
                        <a:rPr lang="en-US" sz="2300"/>
                        <a:t>3.0</a:t>
                      </a:r>
                    </a:p>
                  </a:txBody>
                  <a:tcPr marL="116366" marR="116366" marT="58183" marB="58183" anchor="ctr"/>
                </a:tc>
                <a:tc>
                  <a:txBody>
                    <a:bodyPr/>
                    <a:lstStyle/>
                    <a:p>
                      <a:pPr lvl="0" algn="ctr">
                        <a:buNone/>
                      </a:pPr>
                      <a:r>
                        <a:rPr lang="en-US" sz="2300"/>
                        <a:t>11.7</a:t>
                      </a:r>
                    </a:p>
                  </a:txBody>
                  <a:tcPr marL="116366" marR="116366" marT="58183" marB="58183" anchor="ctr"/>
                </a:tc>
                <a:extLst>
                  <a:ext uri="{0D108BD9-81ED-4DB2-BD59-A6C34878D82A}">
                    <a16:rowId xmlns:a16="http://schemas.microsoft.com/office/drawing/2014/main" val="3360173465"/>
                  </a:ext>
                </a:extLst>
              </a:tr>
              <a:tr h="512009">
                <a:tc>
                  <a:txBody>
                    <a:bodyPr/>
                    <a:lstStyle/>
                    <a:p>
                      <a:pPr lvl="0">
                        <a:buNone/>
                      </a:pPr>
                      <a:r>
                        <a:rPr lang="en-US" sz="2300">
                          <a:solidFill>
                            <a:srgbClr val="0D304A"/>
                          </a:solidFill>
                        </a:rPr>
                        <a:t>MSCI EM NR USD</a:t>
                      </a:r>
                    </a:p>
                  </a:txBody>
                  <a:tcPr marL="116366" marR="116366" marT="58183" marB="58183" anchor="ctr"/>
                </a:tc>
                <a:tc>
                  <a:txBody>
                    <a:bodyPr/>
                    <a:lstStyle/>
                    <a:p>
                      <a:pPr lvl="0" algn="ctr">
                        <a:buNone/>
                      </a:pPr>
                      <a:r>
                        <a:rPr lang="en-US" sz="2300"/>
                        <a:t>0.9</a:t>
                      </a:r>
                    </a:p>
                  </a:txBody>
                  <a:tcPr marL="116366" marR="116366" marT="58183" marB="58183" anchor="ctr"/>
                </a:tc>
                <a:tc>
                  <a:txBody>
                    <a:bodyPr/>
                    <a:lstStyle/>
                    <a:p>
                      <a:pPr lvl="0" algn="ctr">
                        <a:buNone/>
                      </a:pPr>
                      <a:r>
                        <a:rPr lang="en-US" sz="2300"/>
                        <a:t>4.9</a:t>
                      </a:r>
                    </a:p>
                  </a:txBody>
                  <a:tcPr marL="116366" marR="116366" marT="58183" marB="58183" anchor="ctr"/>
                </a:tc>
                <a:extLst>
                  <a:ext uri="{0D108BD9-81ED-4DB2-BD59-A6C34878D82A}">
                    <a16:rowId xmlns:a16="http://schemas.microsoft.com/office/drawing/2014/main" val="1836079931"/>
                  </a:ext>
                </a:extLst>
              </a:tr>
              <a:tr h="512009">
                <a:tc>
                  <a:txBody>
                    <a:bodyPr/>
                    <a:lstStyle/>
                    <a:p>
                      <a:pPr lvl="0">
                        <a:buNone/>
                      </a:pPr>
                      <a:r>
                        <a:rPr lang="en-US" sz="2300">
                          <a:solidFill>
                            <a:srgbClr val="0D304A"/>
                          </a:solidFill>
                        </a:rPr>
                        <a:t>Russell 2000 TR</a:t>
                      </a:r>
                      <a:endParaRPr lang="en-US" sz="2300"/>
                    </a:p>
                  </a:txBody>
                  <a:tcPr marL="116366" marR="116366" marT="58183" marB="58183" anchor="ctr"/>
                </a:tc>
                <a:tc>
                  <a:txBody>
                    <a:bodyPr/>
                    <a:lstStyle/>
                    <a:p>
                      <a:pPr lvl="0" algn="ctr">
                        <a:buNone/>
                      </a:pPr>
                      <a:r>
                        <a:rPr lang="en-US" sz="2300"/>
                        <a:t>5.2</a:t>
                      </a:r>
                    </a:p>
                  </a:txBody>
                  <a:tcPr marL="116366" marR="116366" marT="58183" marB="58183" anchor="ctr"/>
                </a:tc>
                <a:tc>
                  <a:txBody>
                    <a:bodyPr/>
                    <a:lstStyle/>
                    <a:p>
                      <a:pPr lvl="0" algn="ctr">
                        <a:buNone/>
                      </a:pPr>
                      <a:r>
                        <a:rPr lang="en-US" sz="2300"/>
                        <a:t>8.1</a:t>
                      </a:r>
                    </a:p>
                  </a:txBody>
                  <a:tcPr marL="116366" marR="116366" marT="58183" marB="58183" anchor="ctr"/>
                </a:tc>
                <a:extLst>
                  <a:ext uri="{0D108BD9-81ED-4DB2-BD59-A6C34878D82A}">
                    <a16:rowId xmlns:a16="http://schemas.microsoft.com/office/drawing/2014/main" val="2495754382"/>
                  </a:ext>
                </a:extLst>
              </a:tr>
              <a:tr h="512009">
                <a:tc>
                  <a:txBody>
                    <a:bodyPr/>
                    <a:lstStyle/>
                    <a:p>
                      <a:pPr lvl="0">
                        <a:buNone/>
                      </a:pPr>
                      <a:r>
                        <a:rPr lang="en-US" sz="2300">
                          <a:solidFill>
                            <a:srgbClr val="0D304A"/>
                          </a:solidFill>
                        </a:rPr>
                        <a:t>Bloomberg</a:t>
                      </a:r>
                      <a:r>
                        <a:rPr lang="en-US" sz="2300" baseline="0">
                          <a:solidFill>
                            <a:srgbClr val="0D304A"/>
                          </a:solidFill>
                        </a:rPr>
                        <a:t> US Agg Bond TR</a:t>
                      </a:r>
                      <a:endParaRPr lang="en-US" sz="2300">
                        <a:solidFill>
                          <a:srgbClr val="0D304A"/>
                        </a:solidFill>
                      </a:endParaRPr>
                    </a:p>
                  </a:txBody>
                  <a:tcPr marL="116366" marR="116366" marT="58183" marB="58183" anchor="ctr"/>
                </a:tc>
                <a:tc>
                  <a:txBody>
                    <a:bodyPr/>
                    <a:lstStyle/>
                    <a:p>
                      <a:pPr lvl="0" algn="ctr">
                        <a:buNone/>
                      </a:pPr>
                      <a:r>
                        <a:rPr lang="en-US" sz="2300"/>
                        <a:t>-0.8</a:t>
                      </a:r>
                    </a:p>
                  </a:txBody>
                  <a:tcPr marL="116366" marR="116366" marT="58183" marB="58183" anchor="ctr"/>
                </a:tc>
                <a:tc>
                  <a:txBody>
                    <a:bodyPr/>
                    <a:lstStyle/>
                    <a:p>
                      <a:pPr lvl="0" algn="ctr">
                        <a:buNone/>
                      </a:pPr>
                      <a:r>
                        <a:rPr lang="en-US" sz="2300"/>
                        <a:t>2.1</a:t>
                      </a:r>
                    </a:p>
                  </a:txBody>
                  <a:tcPr marL="116366" marR="116366" marT="58183" marB="58183" anchor="ctr"/>
                </a:tc>
                <a:extLst>
                  <a:ext uri="{0D108BD9-81ED-4DB2-BD59-A6C34878D82A}">
                    <a16:rowId xmlns:a16="http://schemas.microsoft.com/office/drawing/2014/main" val="224820801"/>
                  </a:ext>
                </a:extLst>
              </a:tr>
              <a:tr h="512009">
                <a:tc>
                  <a:txBody>
                    <a:bodyPr/>
                    <a:lstStyle/>
                    <a:p>
                      <a:r>
                        <a:rPr lang="en-US" sz="2300" b="0">
                          <a:solidFill>
                            <a:srgbClr val="0D304A"/>
                          </a:solidFill>
                        </a:rPr>
                        <a:t>Top YTD Style</a:t>
                      </a:r>
                      <a:r>
                        <a:rPr lang="en-US" sz="2300" b="0" baseline="0">
                          <a:solidFill>
                            <a:srgbClr val="0D304A"/>
                          </a:solidFill>
                        </a:rPr>
                        <a:t> Box (M*): Large Growth</a:t>
                      </a:r>
                      <a:endParaRPr lang="en-US" sz="2300" b="0">
                        <a:solidFill>
                          <a:srgbClr val="0D304A"/>
                        </a:solidFill>
                      </a:endParaRPr>
                    </a:p>
                  </a:txBody>
                  <a:tcPr marL="116366" marR="116366" marT="58183" marB="58183" anchor="ctr"/>
                </a:tc>
                <a:tc>
                  <a:txBody>
                    <a:bodyPr/>
                    <a:lstStyle/>
                    <a:p>
                      <a:pPr algn="ctr"/>
                      <a:r>
                        <a:rPr lang="en-US" sz="2300"/>
                        <a:t>12.8</a:t>
                      </a:r>
                    </a:p>
                  </a:txBody>
                  <a:tcPr marL="116366" marR="116366" marT="58183" marB="58183" anchor="ctr"/>
                </a:tc>
                <a:tc>
                  <a:txBody>
                    <a:bodyPr/>
                    <a:lstStyle/>
                    <a:p>
                      <a:pPr algn="ctr"/>
                      <a:r>
                        <a:rPr lang="en-US" sz="2300"/>
                        <a:t>32.6</a:t>
                      </a:r>
                    </a:p>
                  </a:txBody>
                  <a:tcPr marL="116366" marR="116366" marT="58183" marB="58183" anchor="ctr"/>
                </a:tc>
                <a:extLst>
                  <a:ext uri="{0D108BD9-81ED-4DB2-BD59-A6C34878D82A}">
                    <a16:rowId xmlns:a16="http://schemas.microsoft.com/office/drawing/2014/main" val="530208979"/>
                  </a:ext>
                </a:extLst>
              </a:tr>
              <a:tr h="512009">
                <a:tc>
                  <a:txBody>
                    <a:bodyPr/>
                    <a:lstStyle/>
                    <a:p>
                      <a:r>
                        <a:rPr lang="en-US" sz="2300" b="0">
                          <a:solidFill>
                            <a:srgbClr val="0D304A"/>
                          </a:solidFill>
                        </a:rPr>
                        <a:t>Bottom YTD Style Box (M*):  Mid Value</a:t>
                      </a:r>
                    </a:p>
                  </a:txBody>
                  <a:tcPr marL="116366" marR="116366" marT="58183" marB="58183" anchor="ctr"/>
                </a:tc>
                <a:tc>
                  <a:txBody>
                    <a:bodyPr/>
                    <a:lstStyle/>
                    <a:p>
                      <a:pPr algn="ctr"/>
                      <a:r>
                        <a:rPr lang="en-US" sz="2300"/>
                        <a:t>2.5</a:t>
                      </a:r>
                    </a:p>
                  </a:txBody>
                  <a:tcPr marL="116366" marR="116366" marT="58183" marB="58183" anchor="ctr"/>
                </a:tc>
                <a:tc>
                  <a:txBody>
                    <a:bodyPr/>
                    <a:lstStyle/>
                    <a:p>
                      <a:pPr algn="ctr"/>
                      <a:r>
                        <a:rPr lang="en-US" sz="2300"/>
                        <a:t>1.2</a:t>
                      </a:r>
                    </a:p>
                  </a:txBody>
                  <a:tcPr marL="116366" marR="116366" marT="58183" marB="58183" anchor="ctr"/>
                </a:tc>
                <a:extLst>
                  <a:ext uri="{0D108BD9-81ED-4DB2-BD59-A6C34878D82A}">
                    <a16:rowId xmlns:a16="http://schemas.microsoft.com/office/drawing/2014/main" val="1947176752"/>
                  </a:ext>
                </a:extLst>
              </a:tr>
              <a:tr h="512009">
                <a:tc>
                  <a:txBody>
                    <a:bodyPr/>
                    <a:lstStyle/>
                    <a:p>
                      <a:pPr marL="0" algn="l" defTabSz="914400" rtl="0" eaLnBrk="1" latinLnBrk="0" hangingPunct="1"/>
                      <a:r>
                        <a:rPr lang="en-US" sz="2300" kern="1200">
                          <a:solidFill>
                            <a:srgbClr val="0D304A"/>
                          </a:solidFill>
                          <a:latin typeface="+mn-lt"/>
                          <a:ea typeface="+mn-ea"/>
                          <a:cs typeface="+mn-cs"/>
                        </a:rPr>
                        <a:t>Russell 1000 Value – Russell 1000 Growth (</a:t>
                      </a:r>
                      <a:r>
                        <a:rPr lang="en-US" sz="2300" b="0" kern="1200">
                          <a:solidFill>
                            <a:srgbClr val="0D304A"/>
                          </a:solidFill>
                          <a:latin typeface="+mn-lt"/>
                          <a:ea typeface="+mn-ea"/>
                          <a:cs typeface="+mn-cs"/>
                        </a:rPr>
                        <a:t>difference</a:t>
                      </a:r>
                      <a:r>
                        <a:rPr lang="en-US" sz="2300" kern="1200">
                          <a:solidFill>
                            <a:srgbClr val="0D304A"/>
                          </a:solidFill>
                          <a:latin typeface="+mn-lt"/>
                          <a:ea typeface="+mn-ea"/>
                          <a:cs typeface="+mn-cs"/>
                        </a:rPr>
                        <a:t>)</a:t>
                      </a:r>
                    </a:p>
                  </a:txBody>
                  <a:tcPr marL="116366" marR="116366" marT="58183" marB="58183" anchor="ctr"/>
                </a:tc>
                <a:tc>
                  <a:txBody>
                    <a:bodyPr/>
                    <a:lstStyle/>
                    <a:p>
                      <a:pPr algn="ctr"/>
                      <a:r>
                        <a:rPr lang="en-US" sz="2300"/>
                        <a:t>-8.8</a:t>
                      </a:r>
                    </a:p>
                  </a:txBody>
                  <a:tcPr marL="116366" marR="116366" marT="58183" marB="58183" anchor="ctr"/>
                </a:tc>
                <a:tc>
                  <a:txBody>
                    <a:bodyPr/>
                    <a:lstStyle/>
                    <a:p>
                      <a:pPr algn="ctr"/>
                      <a:r>
                        <a:rPr lang="en-US" sz="2300"/>
                        <a:t>-23.9</a:t>
                      </a:r>
                    </a:p>
                  </a:txBody>
                  <a:tcPr marL="116366" marR="116366" marT="58183" marB="58183" anchor="ctr"/>
                </a:tc>
                <a:extLst>
                  <a:ext uri="{0D108BD9-81ED-4DB2-BD59-A6C34878D82A}">
                    <a16:rowId xmlns:a16="http://schemas.microsoft.com/office/drawing/2014/main" val="2028550277"/>
                  </a:ext>
                </a:extLst>
              </a:tr>
            </a:tbl>
          </a:graphicData>
        </a:graphic>
      </p:graphicFrame>
      <p:sp>
        <p:nvSpPr>
          <p:cNvPr id="4" name="TextBox 3">
            <a:extLst>
              <a:ext uri="{FF2B5EF4-FFF2-40B4-BE49-F238E27FC236}">
                <a16:creationId xmlns:a16="http://schemas.microsoft.com/office/drawing/2014/main" id="{8C6F25E3-B961-EDBF-D9B2-792863CC78CA}"/>
              </a:ext>
            </a:extLst>
          </p:cNvPr>
          <p:cNvSpPr txBox="1"/>
          <p:nvPr/>
        </p:nvSpPr>
        <p:spPr>
          <a:xfrm>
            <a:off x="6167438" y="6262687"/>
            <a:ext cx="53578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Carson Investment Research </a:t>
            </a:r>
            <a:endParaRPr lang="en-US" sz="1400">
              <a:solidFill>
                <a:srgbClr val="AFBDC7"/>
              </a:solidFill>
            </a:endParaRPr>
          </a:p>
        </p:txBody>
      </p:sp>
    </p:spTree>
    <p:extLst>
      <p:ext uri="{BB962C8B-B14F-4D97-AF65-F5344CB8AC3E}">
        <p14:creationId xmlns:p14="http://schemas.microsoft.com/office/powerpoint/2010/main" val="58708231"/>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lane flying in the sky above tall buildings&#10;&#10;Description automatically generated with low confidence">
            <a:extLst>
              <a:ext uri="{FF2B5EF4-FFF2-40B4-BE49-F238E27FC236}">
                <a16:creationId xmlns:a16="http://schemas.microsoft.com/office/drawing/2014/main" id="{958C12E4-1268-D7E8-8064-A2C1533602FF}"/>
              </a:ext>
            </a:extLst>
          </p:cNvPr>
          <p:cNvPicPr>
            <a:picLocks noChangeAspect="1"/>
          </p:cNvPicPr>
          <p:nvPr/>
        </p:nvPicPr>
        <p:blipFill>
          <a:blip r:embed="rId3"/>
          <a:stretch>
            <a:fillRect/>
          </a:stretch>
        </p:blipFill>
        <p:spPr>
          <a:xfrm>
            <a:off x="1905000" y="0"/>
            <a:ext cx="10287000" cy="6858000"/>
          </a:xfrm>
          <a:prstGeom prst="rect">
            <a:avLst/>
          </a:prstGeom>
        </p:spPr>
      </p:pic>
      <p:sp>
        <p:nvSpPr>
          <p:cNvPr id="2" name="Rectangle 1">
            <a:extLst>
              <a:ext uri="{FF2B5EF4-FFF2-40B4-BE49-F238E27FC236}">
                <a16:creationId xmlns:a16="http://schemas.microsoft.com/office/drawing/2014/main" id="{13CC80E2-26C2-8C3C-8456-4D2164048A57}"/>
              </a:ext>
            </a:extLst>
          </p:cNvPr>
          <p:cNvSpPr/>
          <p:nvPr/>
        </p:nvSpPr>
        <p:spPr>
          <a:xfrm>
            <a:off x="0" y="0"/>
            <a:ext cx="5334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C816B4B-39D2-7891-D466-629AEA86FC11}"/>
              </a:ext>
            </a:extLst>
          </p:cNvPr>
          <p:cNvSpPr>
            <a:spLocks noGrp="1"/>
          </p:cNvSpPr>
          <p:nvPr>
            <p:ph type="body" sz="quarter" idx="10"/>
          </p:nvPr>
        </p:nvSpPr>
        <p:spPr/>
        <p:txBody>
          <a:bodyPr/>
          <a:lstStyle/>
          <a:p>
            <a:r>
              <a:rPr lang="en-US"/>
              <a:t>What may be ahead</a:t>
            </a:r>
          </a:p>
        </p:txBody>
      </p:sp>
    </p:spTree>
    <p:extLst>
      <p:ext uri="{BB962C8B-B14F-4D97-AF65-F5344CB8AC3E}">
        <p14:creationId xmlns:p14="http://schemas.microsoft.com/office/powerpoint/2010/main" val="275473883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872D3190-4B31-5C24-A2E1-79E0D63565EB}"/>
              </a:ext>
            </a:extLst>
          </p:cNvPr>
          <p:cNvGraphicFramePr/>
          <p:nvPr>
            <p:extLst>
              <p:ext uri="{D42A27DB-BD31-4B8C-83A1-F6EECF244321}">
                <p14:modId xmlns:p14="http://schemas.microsoft.com/office/powerpoint/2010/main" val="3664105539"/>
              </p:ext>
            </p:extLst>
          </p:nvPr>
        </p:nvGraphicFramePr>
        <p:xfrm>
          <a:off x="941388" y="1984831"/>
          <a:ext cx="9999662" cy="3920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a:extLst>
              <a:ext uri="{FF2B5EF4-FFF2-40B4-BE49-F238E27FC236}">
                <a16:creationId xmlns:a16="http://schemas.microsoft.com/office/drawing/2014/main" id="{72C8B54F-A7AC-DEED-A497-FAB2991D6C7A}"/>
              </a:ext>
            </a:extLst>
          </p:cNvPr>
          <p:cNvSpPr>
            <a:spLocks noGrp="1"/>
          </p:cNvSpPr>
          <p:nvPr>
            <p:ph type="body" sz="quarter" idx="10"/>
          </p:nvPr>
        </p:nvSpPr>
        <p:spPr>
          <a:prstGeom prst="rect">
            <a:avLst/>
          </a:prstGeom>
        </p:spPr>
        <p:txBody>
          <a:bodyPr/>
          <a:lstStyle/>
          <a:p>
            <a:pPr marL="0" indent="0">
              <a:buNone/>
            </a:pPr>
            <a:r>
              <a:rPr lang="en-US" b="1"/>
              <a:t>Technology may change our lives</a:t>
            </a:r>
          </a:p>
        </p:txBody>
      </p:sp>
      <p:sp>
        <p:nvSpPr>
          <p:cNvPr id="14" name="TextBox 13">
            <a:extLst>
              <a:ext uri="{FF2B5EF4-FFF2-40B4-BE49-F238E27FC236}">
                <a16:creationId xmlns:a16="http://schemas.microsoft.com/office/drawing/2014/main" id="{17051640-8460-BD0F-5C90-D9F3F53986E5}"/>
              </a:ext>
            </a:extLst>
          </p:cNvPr>
          <p:cNvSpPr txBox="1"/>
          <p:nvPr/>
        </p:nvSpPr>
        <p:spPr>
          <a:xfrm>
            <a:off x="8295409" y="6182591"/>
            <a:ext cx="341168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rgbClr val="AFBDC7"/>
                </a:solidFill>
                <a:cs typeface="Arial"/>
              </a:rPr>
              <a:t>Source: CB Insights, 2023</a:t>
            </a:r>
          </a:p>
        </p:txBody>
      </p:sp>
    </p:spTree>
    <p:extLst>
      <p:ext uri="{BB962C8B-B14F-4D97-AF65-F5344CB8AC3E}">
        <p14:creationId xmlns:p14="http://schemas.microsoft.com/office/powerpoint/2010/main" val="359807839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9BA330-47BA-E53D-8223-71B21DE94855}"/>
              </a:ext>
            </a:extLst>
          </p:cNvPr>
          <p:cNvPicPr>
            <a:picLocks noChangeAspect="1"/>
          </p:cNvPicPr>
          <p:nvPr/>
        </p:nvPicPr>
        <p:blipFill rotWithShape="1">
          <a:blip r:embed="rId3"/>
          <a:srcRect l="2743" t="4494" r="2409" b="5166"/>
          <a:stretch/>
        </p:blipFill>
        <p:spPr>
          <a:xfrm>
            <a:off x="-97147" y="0"/>
            <a:ext cx="12386294" cy="6858000"/>
          </a:xfrm>
          <a:prstGeom prst="rect">
            <a:avLst/>
          </a:prstGeom>
        </p:spPr>
      </p:pic>
    </p:spTree>
    <p:extLst>
      <p:ext uri="{BB962C8B-B14F-4D97-AF65-F5344CB8AC3E}">
        <p14:creationId xmlns:p14="http://schemas.microsoft.com/office/powerpoint/2010/main" val="35848254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1B455-374D-AD49-BE18-6E508593A4A1}"/>
              </a:ext>
            </a:extLst>
          </p:cNvPr>
          <p:cNvSpPr>
            <a:spLocks noGrp="1"/>
          </p:cNvSpPr>
          <p:nvPr>
            <p:ph type="body" sz="quarter" idx="10"/>
          </p:nvPr>
        </p:nvSpPr>
        <p:spPr/>
        <p:txBody>
          <a:bodyPr/>
          <a:lstStyle/>
          <a:p>
            <a:r>
              <a:rPr lang="en-US">
                <a:latin typeface="HelveticaNeueLT Pro 55 Roman"/>
              </a:rPr>
              <a:t>Half-Time 2023</a:t>
            </a:r>
            <a:endParaRPr lang="en-US"/>
          </a:p>
        </p:txBody>
      </p:sp>
      <p:sp>
        <p:nvSpPr>
          <p:cNvPr id="3" name="Text Placeholder 2">
            <a:extLst>
              <a:ext uri="{FF2B5EF4-FFF2-40B4-BE49-F238E27FC236}">
                <a16:creationId xmlns:a16="http://schemas.microsoft.com/office/drawing/2014/main" id="{D2827680-A3CD-954A-B610-F23A6FC22081}"/>
              </a:ext>
            </a:extLst>
          </p:cNvPr>
          <p:cNvSpPr>
            <a:spLocks noGrp="1"/>
          </p:cNvSpPr>
          <p:nvPr>
            <p:ph type="body" sz="quarter" idx="11"/>
          </p:nvPr>
        </p:nvSpPr>
        <p:spPr>
          <a:xfrm>
            <a:off x="941388" y="2087424"/>
            <a:ext cx="10286998" cy="3964106"/>
          </a:xfrm>
        </p:spPr>
        <p:txBody>
          <a:bodyPr lIns="0" tIns="0" rIns="0" bIns="0" anchor="t"/>
          <a:lstStyle/>
          <a:p>
            <a:pPr>
              <a:lnSpc>
                <a:spcPct val="150000"/>
              </a:lnSpc>
              <a:spcAft>
                <a:spcPts val="0"/>
              </a:spcAft>
              <a:buClr>
                <a:srgbClr val="626262"/>
              </a:buClr>
              <a:buSzPts val="1600"/>
            </a:pPr>
            <a:r>
              <a:rPr lang="en-US" sz="1600" dirty="0">
                <a:solidFill>
                  <a:srgbClr val="626262"/>
                </a:solidFill>
                <a:latin typeface="Arial"/>
              </a:rPr>
              <a:t>The opinions voiced in this material are for general information only and are not intended to provide specific advice or recommendations for any individual. To determine which investment(s) may be appropriate for you, consult your financial professional prior to investing. All performance referenced is historical and is no guarantee of future results. All indices are unmanaged and cannot be invested into directly.</a:t>
            </a:r>
          </a:p>
          <a:p>
            <a:pPr>
              <a:lnSpc>
                <a:spcPct val="150000"/>
              </a:lnSpc>
              <a:spcBef>
                <a:spcPts val="1800"/>
              </a:spcBef>
              <a:spcAft>
                <a:spcPts val="0"/>
              </a:spcAft>
              <a:buClr>
                <a:srgbClr val="626262"/>
              </a:buClr>
              <a:buSzPts val="1600"/>
            </a:pPr>
            <a:r>
              <a:rPr lang="en-US" sz="1600" u="sng" dirty="0">
                <a:solidFill>
                  <a:srgbClr val="626262"/>
                </a:solidFill>
                <a:latin typeface="Arial"/>
              </a:rPr>
              <a:t>Risk Considerations</a:t>
            </a:r>
            <a:r>
              <a:rPr lang="en-US" sz="1600" dirty="0">
                <a:solidFill>
                  <a:srgbClr val="626262"/>
                </a:solidFill>
                <a:latin typeface="Arial"/>
              </a:rPr>
              <a:t>: The economic forecasts set forth in this presentation may not develop as predicted and there can be no guarantee the strategies promoted will be successful. Stock investing involves risk including loss of principal. Bonds are subject to market and interest rate risk if sold prior to maturity. Bond values will decline as interest rates rise and bonds are subject to availability and change in price. International and emerging market investing involves special risks such as currency fluctuation and political instability and may not be suitable for all investors.</a:t>
            </a:r>
            <a:endParaRPr lang="en-US" sz="1600" dirty="0">
              <a:latin typeface="Arial"/>
            </a:endParaRPr>
          </a:p>
        </p:txBody>
      </p:sp>
      <p:sp>
        <p:nvSpPr>
          <p:cNvPr id="4" name="TextBox 3">
            <a:extLst>
              <a:ext uri="{FF2B5EF4-FFF2-40B4-BE49-F238E27FC236}">
                <a16:creationId xmlns:a16="http://schemas.microsoft.com/office/drawing/2014/main" id="{CA20F4A6-3024-9403-6CEB-413BB61FF1DF}"/>
              </a:ext>
            </a:extLst>
          </p:cNvPr>
          <p:cNvSpPr txBox="1"/>
          <p:nvPr/>
        </p:nvSpPr>
        <p:spPr>
          <a:xfrm>
            <a:off x="941388" y="1536569"/>
            <a:ext cx="3390672" cy="369332"/>
          </a:xfrm>
          <a:prstGeom prst="rect">
            <a:avLst/>
          </a:prstGeom>
          <a:noFill/>
        </p:spPr>
        <p:txBody>
          <a:bodyPr wrap="none" rtlCol="0">
            <a:spAutoFit/>
          </a:bodyPr>
          <a:lstStyle/>
          <a:p>
            <a:r>
              <a:rPr lang="en-US" dirty="0"/>
              <a:t>Insert Broker/Dealer Disclosure</a:t>
            </a:r>
          </a:p>
        </p:txBody>
      </p:sp>
    </p:spTree>
    <p:extLst>
      <p:ext uri="{BB962C8B-B14F-4D97-AF65-F5344CB8AC3E}">
        <p14:creationId xmlns:p14="http://schemas.microsoft.com/office/powerpoint/2010/main" val="1367283074"/>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money, city&#10;&#10;Description automatically generated">
            <a:extLst>
              <a:ext uri="{FF2B5EF4-FFF2-40B4-BE49-F238E27FC236}">
                <a16:creationId xmlns:a16="http://schemas.microsoft.com/office/drawing/2014/main" id="{BFF0D92E-4C80-626A-216F-7D8E47C999EA}"/>
              </a:ext>
            </a:extLst>
          </p:cNvPr>
          <p:cNvPicPr>
            <a:picLocks noGrp="1" noChangeAspect="1"/>
          </p:cNvPicPr>
          <p:nvPr>
            <p:ph type="pic" sz="quarter" idx="13"/>
          </p:nvPr>
        </p:nvPicPr>
        <p:blipFill rotWithShape="1">
          <a:blip r:embed="rId3"/>
          <a:srcRect l="611" r="1298"/>
          <a:stretch/>
        </p:blipFill>
        <p:spPr>
          <a:xfrm>
            <a:off x="5799519" y="984718"/>
            <a:ext cx="6392481" cy="4565737"/>
          </a:xfrm>
        </p:spPr>
      </p:pic>
      <p:sp>
        <p:nvSpPr>
          <p:cNvPr id="3" name="TextBox 2">
            <a:extLst>
              <a:ext uri="{FF2B5EF4-FFF2-40B4-BE49-F238E27FC236}">
                <a16:creationId xmlns:a16="http://schemas.microsoft.com/office/drawing/2014/main" id="{A4FCFC79-8773-D187-2559-79D5CF840118}"/>
              </a:ext>
            </a:extLst>
          </p:cNvPr>
          <p:cNvSpPr txBox="1"/>
          <p:nvPr/>
        </p:nvSpPr>
        <p:spPr>
          <a:xfrm>
            <a:off x="7589440" y="6240120"/>
            <a:ext cx="45463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a:solidFill>
                  <a:schemeClr val="accent2"/>
                </a:solidFill>
                <a:cs typeface="Arial"/>
              </a:rPr>
              <a:t>Source: Carson Investment Research, </a:t>
            </a:r>
            <a:br>
              <a:rPr lang="en-US" sz="1400">
                <a:solidFill>
                  <a:schemeClr val="accent2"/>
                </a:solidFill>
                <a:cs typeface="Arial"/>
              </a:rPr>
            </a:br>
            <a:r>
              <a:rPr lang="en-US" sz="1400">
                <a:solidFill>
                  <a:schemeClr val="accent2"/>
                </a:solidFill>
                <a:cs typeface="Arial"/>
              </a:rPr>
              <a:t>FRED, 5/24/2023</a:t>
            </a:r>
            <a:endParaRPr lang="en-US" sz="1400">
              <a:solidFill>
                <a:schemeClr val="accent2"/>
              </a:solidFill>
            </a:endParaRPr>
          </a:p>
        </p:txBody>
      </p:sp>
      <p:pic>
        <p:nvPicPr>
          <p:cNvPr id="2" name="Picture 3" descr="A picture containing text, diagram, screenshot, line&#10;&#10;Description automatically generated">
            <a:extLst>
              <a:ext uri="{FF2B5EF4-FFF2-40B4-BE49-F238E27FC236}">
                <a16:creationId xmlns:a16="http://schemas.microsoft.com/office/drawing/2014/main" id="{296BF421-73DF-BC90-44A4-C9A2411F5B32}"/>
              </a:ext>
            </a:extLst>
          </p:cNvPr>
          <p:cNvPicPr>
            <a:picLocks noChangeAspect="1"/>
          </p:cNvPicPr>
          <p:nvPr/>
        </p:nvPicPr>
        <p:blipFill>
          <a:blip r:embed="rId4"/>
          <a:stretch>
            <a:fillRect/>
          </a:stretch>
        </p:blipFill>
        <p:spPr>
          <a:xfrm>
            <a:off x="714829" y="485105"/>
            <a:ext cx="4540773" cy="6007608"/>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284737052"/>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119B00-31E4-F39E-645A-FEF1898D7461}"/>
              </a:ext>
            </a:extLst>
          </p:cNvPr>
          <p:cNvSpPr>
            <a:spLocks noGrp="1"/>
          </p:cNvSpPr>
          <p:nvPr>
            <p:ph type="body" sz="quarter" idx="11"/>
          </p:nvPr>
        </p:nvSpPr>
        <p:spPr>
          <a:xfrm>
            <a:off x="941389" y="831851"/>
            <a:ext cx="4457925" cy="1711234"/>
          </a:xfrm>
        </p:spPr>
        <p:txBody>
          <a:bodyPr/>
          <a:lstStyle/>
          <a:p>
            <a:r>
              <a:rPr lang="en-US"/>
              <a:t>The national debt is all annual deficits (and any surpluses) added together</a:t>
            </a:r>
          </a:p>
        </p:txBody>
      </p:sp>
      <p:pic>
        <p:nvPicPr>
          <p:cNvPr id="10" name="Picture 10" descr="Chart&#10;&#10;Description automatically generated">
            <a:extLst>
              <a:ext uri="{FF2B5EF4-FFF2-40B4-BE49-F238E27FC236}">
                <a16:creationId xmlns:a16="http://schemas.microsoft.com/office/drawing/2014/main" id="{D7367085-AE8D-45D2-0C5B-1932F13C9C41}"/>
              </a:ext>
            </a:extLst>
          </p:cNvPr>
          <p:cNvPicPr>
            <a:picLocks noGrp="1" noChangeAspect="1"/>
          </p:cNvPicPr>
          <p:nvPr>
            <p:ph type="pic" sz="quarter" idx="13"/>
          </p:nvPr>
        </p:nvPicPr>
        <p:blipFill>
          <a:blip r:embed="rId3"/>
          <a:srcRect t="512" b="512"/>
          <a:stretch/>
        </p:blipFill>
        <p:spPr>
          <a:xfrm>
            <a:off x="5537620" y="1078767"/>
            <a:ext cx="6654380" cy="4575685"/>
          </a:xfrm>
          <a:effectLst>
            <a:outerShdw blurRad="241300" sx="99000" sy="99000" algn="ctr" rotWithShape="0">
              <a:prstClr val="black">
                <a:alpha val="20000"/>
              </a:prstClr>
            </a:outerShdw>
          </a:effectLst>
        </p:spPr>
      </p:pic>
      <p:pic>
        <p:nvPicPr>
          <p:cNvPr id="11" name="Picture 11" descr="Graphical user interface&#10;&#10;Description automatically generated">
            <a:extLst>
              <a:ext uri="{FF2B5EF4-FFF2-40B4-BE49-F238E27FC236}">
                <a16:creationId xmlns:a16="http://schemas.microsoft.com/office/drawing/2014/main" id="{C0B2DE1C-C1AB-4854-8856-825C3D284119}"/>
              </a:ext>
            </a:extLst>
          </p:cNvPr>
          <p:cNvPicPr>
            <a:picLocks noChangeAspect="1"/>
          </p:cNvPicPr>
          <p:nvPr/>
        </p:nvPicPr>
        <p:blipFill>
          <a:blip r:embed="rId4"/>
          <a:stretch>
            <a:fillRect/>
          </a:stretch>
        </p:blipFill>
        <p:spPr>
          <a:xfrm>
            <a:off x="803082" y="3026320"/>
            <a:ext cx="4305620" cy="3025955"/>
          </a:xfrm>
          <a:prstGeom prst="rect">
            <a:avLst/>
          </a:prstGeom>
        </p:spPr>
      </p:pic>
      <p:sp>
        <p:nvSpPr>
          <p:cNvPr id="12" name="TextBox 11">
            <a:extLst>
              <a:ext uri="{FF2B5EF4-FFF2-40B4-BE49-F238E27FC236}">
                <a16:creationId xmlns:a16="http://schemas.microsoft.com/office/drawing/2014/main" id="{5F802D45-AF41-C053-0EC9-0D22BC98E1A2}"/>
              </a:ext>
            </a:extLst>
          </p:cNvPr>
          <p:cNvSpPr txBox="1"/>
          <p:nvPr/>
        </p:nvSpPr>
        <p:spPr>
          <a:xfrm>
            <a:off x="7409838" y="6391835"/>
            <a:ext cx="45799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400" dirty="0">
                <a:solidFill>
                  <a:srgbClr val="AFBDC7"/>
                </a:solidFill>
                <a:cs typeface="Arial"/>
              </a:rPr>
              <a:t>Source: U.S. Treasury, </a:t>
            </a:r>
            <a:r>
              <a:rPr lang="en-US" sz="1400" dirty="0">
                <a:solidFill>
                  <a:schemeClr val="accent2"/>
                </a:solidFill>
                <a:cs typeface="Arial"/>
              </a:rPr>
              <a:t>as of 7/3/2023</a:t>
            </a:r>
          </a:p>
          <a:p>
            <a:pPr algn="r"/>
            <a:endParaRPr lang="en-US" sz="1400" dirty="0">
              <a:solidFill>
                <a:srgbClr val="AFBDC7"/>
              </a:solidFill>
              <a:cs typeface="Arial"/>
            </a:endParaRPr>
          </a:p>
        </p:txBody>
      </p:sp>
      <p:cxnSp>
        <p:nvCxnSpPr>
          <p:cNvPr id="3" name="Straight Connector 2">
            <a:extLst>
              <a:ext uri="{FF2B5EF4-FFF2-40B4-BE49-F238E27FC236}">
                <a16:creationId xmlns:a16="http://schemas.microsoft.com/office/drawing/2014/main" id="{1571092C-E5A8-4055-6EE2-04732D617604}"/>
              </a:ext>
            </a:extLst>
          </p:cNvPr>
          <p:cNvCxnSpPr>
            <a:cxnSpLocks/>
          </p:cNvCxnSpPr>
          <p:nvPr/>
        </p:nvCxnSpPr>
        <p:spPr>
          <a:xfrm>
            <a:off x="803082" y="805725"/>
            <a:ext cx="0" cy="17373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17427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green rectangle with white text&#10;&#10;Description automatically generated">
            <a:extLst>
              <a:ext uri="{FF2B5EF4-FFF2-40B4-BE49-F238E27FC236}">
                <a16:creationId xmlns:a16="http://schemas.microsoft.com/office/drawing/2014/main" id="{59F26FE4-77AA-FC28-3D9C-7D6479C36120}"/>
              </a:ext>
            </a:extLst>
          </p:cNvPr>
          <p:cNvPicPr>
            <a:picLocks noChangeAspect="1"/>
          </p:cNvPicPr>
          <p:nvPr/>
        </p:nvPicPr>
        <p:blipFill>
          <a:blip r:embed="rId3"/>
          <a:stretch>
            <a:fillRect/>
          </a:stretch>
        </p:blipFill>
        <p:spPr>
          <a:xfrm>
            <a:off x="307181" y="431608"/>
            <a:ext cx="11507282" cy="6240486"/>
          </a:xfrm>
          <a:prstGeom prst="rect">
            <a:avLst/>
          </a:prstGeom>
        </p:spPr>
      </p:pic>
      <p:sp>
        <p:nvSpPr>
          <p:cNvPr id="3" name="TextBox 2">
            <a:extLst>
              <a:ext uri="{FF2B5EF4-FFF2-40B4-BE49-F238E27FC236}">
                <a16:creationId xmlns:a16="http://schemas.microsoft.com/office/drawing/2014/main" id="{117956F2-AD05-485B-F2DA-2437D1A88553}"/>
              </a:ext>
            </a:extLst>
          </p:cNvPr>
          <p:cNvSpPr txBox="1"/>
          <p:nvPr/>
        </p:nvSpPr>
        <p:spPr>
          <a:xfrm>
            <a:off x="8786518" y="6190074"/>
            <a:ext cx="317970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AFBDC7"/>
                </a:solidFill>
                <a:cs typeface="Arial"/>
              </a:rPr>
              <a:t>Source: U.S. Treasury</a:t>
            </a:r>
            <a:endParaRPr lang="en-US">
              <a:solidFill>
                <a:srgbClr val="AFBDC7"/>
              </a:solidFill>
            </a:endParaRPr>
          </a:p>
        </p:txBody>
      </p:sp>
    </p:spTree>
    <p:extLst>
      <p:ext uri="{BB962C8B-B14F-4D97-AF65-F5344CB8AC3E}">
        <p14:creationId xmlns:p14="http://schemas.microsoft.com/office/powerpoint/2010/main" val="422160791"/>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FDAE49-A8EE-CD7A-48B2-812182E3457B}"/>
              </a:ext>
            </a:extLst>
          </p:cNvPr>
          <p:cNvSpPr>
            <a:spLocks noGrp="1"/>
          </p:cNvSpPr>
          <p:nvPr>
            <p:ph type="body" sz="quarter" idx="10"/>
          </p:nvPr>
        </p:nvSpPr>
        <p:spPr/>
        <p:txBody>
          <a:bodyPr anchor="t"/>
          <a:lstStyle/>
          <a:p>
            <a:pPr>
              <a:lnSpc>
                <a:spcPct val="100000"/>
              </a:lnSpc>
            </a:pPr>
            <a:r>
              <a:rPr lang="en-US" sz="2400" i="1"/>
              <a:t>Government debt declined between 2020 and 2022 in nearly 65 percent of countries, including more than 70 percent of advanced economies and 60 percent of [emerging markets and developing economies]…Strong growth and high inflation have played key roles in reducing debt-to-GDP ratios since 2020. </a:t>
            </a:r>
          </a:p>
        </p:txBody>
      </p:sp>
      <p:sp>
        <p:nvSpPr>
          <p:cNvPr id="5" name="Text Placeholder 4">
            <a:extLst>
              <a:ext uri="{FF2B5EF4-FFF2-40B4-BE49-F238E27FC236}">
                <a16:creationId xmlns:a16="http://schemas.microsoft.com/office/drawing/2014/main" id="{10734679-D325-A418-652C-1DA9C4D82053}"/>
              </a:ext>
            </a:extLst>
          </p:cNvPr>
          <p:cNvSpPr>
            <a:spLocks noGrp="1"/>
          </p:cNvSpPr>
          <p:nvPr>
            <p:ph type="body" sz="quarter" idx="11"/>
          </p:nvPr>
        </p:nvSpPr>
        <p:spPr/>
        <p:txBody>
          <a:bodyPr/>
          <a:lstStyle/>
          <a:p>
            <a:pPr algn="r"/>
            <a:r>
              <a:rPr lang="en-US"/>
              <a:t>– M. </a:t>
            </a:r>
            <a:r>
              <a:rPr lang="en-US" err="1"/>
              <a:t>Ayhan</a:t>
            </a:r>
            <a:r>
              <a:rPr lang="en-US"/>
              <a:t> </a:t>
            </a:r>
            <a:r>
              <a:rPr lang="en-US" err="1"/>
              <a:t>Kose</a:t>
            </a:r>
            <a:r>
              <a:rPr lang="en-US"/>
              <a:t>, F. </a:t>
            </a:r>
            <a:r>
              <a:rPr lang="en-US" err="1"/>
              <a:t>Ohnsorge</a:t>
            </a:r>
            <a:r>
              <a:rPr lang="en-US"/>
              <a:t>, K. </a:t>
            </a:r>
            <a:r>
              <a:rPr lang="en-US" err="1"/>
              <a:t>Stamm</a:t>
            </a:r>
            <a:r>
              <a:rPr lang="en-US"/>
              <a:t>,  N. Sugawara Brookings Institute, February 21, 2023</a:t>
            </a:r>
          </a:p>
        </p:txBody>
      </p:sp>
    </p:spTree>
    <p:extLst>
      <p:ext uri="{BB962C8B-B14F-4D97-AF65-F5344CB8AC3E}">
        <p14:creationId xmlns:p14="http://schemas.microsoft.com/office/powerpoint/2010/main" val="1359642425"/>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436C94B-D03A-E1A6-E1E3-BF0435AF318E}"/>
              </a:ext>
            </a:extLst>
          </p:cNvPr>
          <p:cNvSpPr>
            <a:spLocks noGrp="1"/>
          </p:cNvSpPr>
          <p:nvPr>
            <p:ph type="body" sz="quarter" idx="10"/>
          </p:nvPr>
        </p:nvSpPr>
        <p:spPr/>
        <p:txBody>
          <a:bodyPr/>
          <a:lstStyle/>
          <a:p>
            <a:r>
              <a:rPr lang="en-US"/>
              <a:t>Economic growth and inflation have helped reduce U.S. debt</a:t>
            </a:r>
          </a:p>
        </p:txBody>
      </p:sp>
      <p:cxnSp>
        <p:nvCxnSpPr>
          <p:cNvPr id="9" name="Straight Connector 8">
            <a:extLst>
              <a:ext uri="{FF2B5EF4-FFF2-40B4-BE49-F238E27FC236}">
                <a16:creationId xmlns:a16="http://schemas.microsoft.com/office/drawing/2014/main" id="{13AFE266-ADAB-7680-8396-CAE3951E5CC9}"/>
              </a:ext>
            </a:extLst>
          </p:cNvPr>
          <p:cNvCxnSpPr>
            <a:cxnSpLocks/>
          </p:cNvCxnSpPr>
          <p:nvPr/>
        </p:nvCxnSpPr>
        <p:spPr>
          <a:xfrm>
            <a:off x="803082" y="805725"/>
            <a:ext cx="0" cy="10058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2" descr="A picture containing text, diagram, plot, line&#10;&#10;Description automatically generated">
            <a:extLst>
              <a:ext uri="{FF2B5EF4-FFF2-40B4-BE49-F238E27FC236}">
                <a16:creationId xmlns:a16="http://schemas.microsoft.com/office/drawing/2014/main" id="{6CBE3844-8B49-DCEA-741E-2D118749FB26}"/>
              </a:ext>
            </a:extLst>
          </p:cNvPr>
          <p:cNvPicPr>
            <a:picLocks noChangeAspect="1"/>
          </p:cNvPicPr>
          <p:nvPr/>
        </p:nvPicPr>
        <p:blipFill rotWithShape="1">
          <a:blip r:embed="rId3"/>
          <a:srcRect l="780" t="4051" r="330" b="-304"/>
          <a:stretch/>
        </p:blipFill>
        <p:spPr>
          <a:xfrm>
            <a:off x="826992" y="2505922"/>
            <a:ext cx="3003027" cy="3789094"/>
          </a:xfrm>
          <a:prstGeom prst="rect">
            <a:avLst/>
          </a:prstGeom>
          <a:ln>
            <a:noFill/>
          </a:ln>
          <a:effectLst>
            <a:outerShdw blurRad="241300" sx="99000" sy="99000" algn="tl" rotWithShape="0">
              <a:schemeClr val="tx1">
                <a:alpha val="20000"/>
              </a:schemeClr>
            </a:outerShdw>
          </a:effectLst>
        </p:spPr>
      </p:pic>
      <p:pic>
        <p:nvPicPr>
          <p:cNvPr id="3" name="Picture 3" descr="A picture containing text, diagram, plot, line&#10;&#10;Description automatically generated">
            <a:extLst>
              <a:ext uri="{FF2B5EF4-FFF2-40B4-BE49-F238E27FC236}">
                <a16:creationId xmlns:a16="http://schemas.microsoft.com/office/drawing/2014/main" id="{90B2DB53-16A3-21DE-EF70-044EEEFCB64B}"/>
              </a:ext>
            </a:extLst>
          </p:cNvPr>
          <p:cNvPicPr>
            <a:picLocks noChangeAspect="1"/>
          </p:cNvPicPr>
          <p:nvPr/>
        </p:nvPicPr>
        <p:blipFill rotWithShape="1">
          <a:blip r:embed="rId4"/>
          <a:srcRect t="4030" r="330" b="-252"/>
          <a:stretch/>
        </p:blipFill>
        <p:spPr>
          <a:xfrm>
            <a:off x="8398329" y="2504509"/>
            <a:ext cx="2997219" cy="3789987"/>
          </a:xfrm>
          <a:prstGeom prst="rect">
            <a:avLst/>
          </a:prstGeom>
          <a:ln>
            <a:noFill/>
          </a:ln>
          <a:effectLst>
            <a:outerShdw blurRad="241300" sx="99000" sy="99000" algn="tl" rotWithShape="0">
              <a:schemeClr val="tx1">
                <a:alpha val="20000"/>
              </a:schemeClr>
            </a:outerShdw>
          </a:effectLst>
        </p:spPr>
      </p:pic>
      <p:pic>
        <p:nvPicPr>
          <p:cNvPr id="4" name="Picture 9" descr="A picture containing text, diagram, screenshot, line&#10;&#10;Description automatically generated">
            <a:extLst>
              <a:ext uri="{FF2B5EF4-FFF2-40B4-BE49-F238E27FC236}">
                <a16:creationId xmlns:a16="http://schemas.microsoft.com/office/drawing/2014/main" id="{DD895F91-4484-DEDF-661D-8E8D5DDA503B}"/>
              </a:ext>
            </a:extLst>
          </p:cNvPr>
          <p:cNvPicPr>
            <a:picLocks noChangeAspect="1"/>
          </p:cNvPicPr>
          <p:nvPr/>
        </p:nvPicPr>
        <p:blipFill rotWithShape="1">
          <a:blip r:embed="rId5"/>
          <a:srcRect t="4445" r="330" b="-251"/>
          <a:stretch/>
        </p:blipFill>
        <p:spPr>
          <a:xfrm>
            <a:off x="4597399" y="2502900"/>
            <a:ext cx="3006291" cy="3799900"/>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182252880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910900-9B01-6AA9-B24A-F386F3FD88F8}"/>
              </a:ext>
            </a:extLst>
          </p:cNvPr>
          <p:cNvSpPr>
            <a:spLocks noGrp="1"/>
          </p:cNvSpPr>
          <p:nvPr>
            <p:ph type="body" sz="quarter" idx="11"/>
          </p:nvPr>
        </p:nvSpPr>
        <p:spPr/>
        <p:txBody>
          <a:bodyPr/>
          <a:lstStyle/>
          <a:p>
            <a:r>
              <a:rPr lang="en-US" sz="3200"/>
              <a:t>Interest payments are about average as a percent of tax receipts</a:t>
            </a:r>
          </a:p>
        </p:txBody>
      </p:sp>
      <p:cxnSp>
        <p:nvCxnSpPr>
          <p:cNvPr id="2" name="Straight Connector 1">
            <a:extLst>
              <a:ext uri="{FF2B5EF4-FFF2-40B4-BE49-F238E27FC236}">
                <a16:creationId xmlns:a16="http://schemas.microsoft.com/office/drawing/2014/main" id="{34F63364-7ED3-A447-D6AD-14BB229CE2EE}"/>
              </a:ext>
            </a:extLst>
          </p:cNvPr>
          <p:cNvCxnSpPr>
            <a:cxnSpLocks/>
          </p:cNvCxnSpPr>
          <p:nvPr/>
        </p:nvCxnSpPr>
        <p:spPr>
          <a:xfrm>
            <a:off x="803082" y="805725"/>
            <a:ext cx="0" cy="731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534DEAE-5D9D-D3BB-047B-888A58B4FE39}"/>
              </a:ext>
            </a:extLst>
          </p:cNvPr>
          <p:cNvSpPr txBox="1"/>
          <p:nvPr/>
        </p:nvSpPr>
        <p:spPr>
          <a:xfrm>
            <a:off x="8682958" y="3432201"/>
            <a:ext cx="11141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Q1 2023: 31.5%</a:t>
            </a:r>
            <a:endParaRPr lang="en-US"/>
          </a:p>
        </p:txBody>
      </p:sp>
      <p:pic>
        <p:nvPicPr>
          <p:cNvPr id="3" name="Picture 3" descr="A picture containing text, diagram, plot, line&#10;&#10;Description automatically generated">
            <a:extLst>
              <a:ext uri="{FF2B5EF4-FFF2-40B4-BE49-F238E27FC236}">
                <a16:creationId xmlns:a16="http://schemas.microsoft.com/office/drawing/2014/main" id="{FD599E62-7591-6855-1AE2-ED11BC067C87}"/>
              </a:ext>
            </a:extLst>
          </p:cNvPr>
          <p:cNvPicPr>
            <a:picLocks noChangeAspect="1"/>
          </p:cNvPicPr>
          <p:nvPr/>
        </p:nvPicPr>
        <p:blipFill>
          <a:blip r:embed="rId3"/>
          <a:stretch>
            <a:fillRect/>
          </a:stretch>
        </p:blipFill>
        <p:spPr>
          <a:xfrm>
            <a:off x="6103259" y="341693"/>
            <a:ext cx="5917236" cy="6345936"/>
          </a:xfrm>
          <a:prstGeom prst="rect">
            <a:avLst/>
          </a:prstGeom>
          <a:ln>
            <a:noFill/>
          </a:ln>
          <a:effectLst>
            <a:outerShdw blurRad="241300" sx="99000" sy="99000" algn="tl" rotWithShape="0">
              <a:schemeClr val="tx1">
                <a:alpha val="20000"/>
              </a:schemeClr>
            </a:outerShdw>
          </a:effectLst>
        </p:spPr>
      </p:pic>
    </p:spTree>
    <p:extLst>
      <p:ext uri="{BB962C8B-B14F-4D97-AF65-F5344CB8AC3E}">
        <p14:creationId xmlns:p14="http://schemas.microsoft.com/office/powerpoint/2010/main" val="2247204322"/>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72C8199-14E0-AB41-5FA8-9D5929F316DB}"/>
              </a:ext>
            </a:extLst>
          </p:cNvPr>
          <p:cNvSpPr>
            <a:spLocks noGrp="1"/>
          </p:cNvSpPr>
          <p:nvPr>
            <p:ph type="body" sz="quarter" idx="10"/>
          </p:nvPr>
        </p:nvSpPr>
        <p:spPr/>
        <p:txBody>
          <a:bodyPr/>
          <a:lstStyle/>
          <a:p>
            <a:r>
              <a:rPr lang="en-US"/>
              <a:t>What the experts think</a:t>
            </a:r>
          </a:p>
        </p:txBody>
      </p:sp>
    </p:spTree>
    <p:extLst>
      <p:ext uri="{BB962C8B-B14F-4D97-AF65-F5344CB8AC3E}">
        <p14:creationId xmlns:p14="http://schemas.microsoft.com/office/powerpoint/2010/main" val="3935488059"/>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2EB079C-C20E-0DEC-7AC1-D7590568963B}"/>
              </a:ext>
            </a:extLst>
          </p:cNvPr>
          <p:cNvSpPr>
            <a:spLocks noGrp="1"/>
          </p:cNvSpPr>
          <p:nvPr>
            <p:ph type="body" sz="quarter" idx="10"/>
          </p:nvPr>
        </p:nvSpPr>
        <p:spPr>
          <a:xfrm>
            <a:off x="2420939" y="1891380"/>
            <a:ext cx="7334249" cy="3065717"/>
          </a:xfrm>
        </p:spPr>
        <p:txBody>
          <a:bodyPr anchor="t"/>
          <a:lstStyle/>
          <a:p>
            <a:pPr>
              <a:lnSpc>
                <a:spcPct val="100000"/>
              </a:lnSpc>
            </a:pPr>
            <a:endParaRPr lang="en-US" sz="2000" i="1">
              <a:solidFill>
                <a:srgbClr val="FFFFFF"/>
              </a:solidFill>
              <a:ea typeface="+mn-lt"/>
              <a:cs typeface="+mn-lt"/>
            </a:endParaRPr>
          </a:p>
          <a:p>
            <a:pPr>
              <a:lnSpc>
                <a:spcPct val="100000"/>
              </a:lnSpc>
            </a:pPr>
            <a:r>
              <a:rPr lang="en-US" sz="2000" i="1">
                <a:solidFill>
                  <a:srgbClr val="FFFFFF"/>
                </a:solidFill>
                <a:ea typeface="+mn-lt"/>
                <a:cs typeface="+mn-lt"/>
              </a:rPr>
              <a:t>They haven’t separated the wheat from the chaff yet, but I do believe, unlike crypto, that A.I. is real and it could be as transformative as the internet.</a:t>
            </a:r>
            <a:br>
              <a:rPr lang="en-US" sz="2000" i="1">
                <a:solidFill>
                  <a:srgbClr val="FFFFFF"/>
                </a:solidFill>
                <a:ea typeface="+mn-lt"/>
                <a:cs typeface="+mn-lt"/>
              </a:rPr>
            </a:br>
            <a:endParaRPr lang="en-US" sz="2000" i="1">
              <a:cs typeface="Arial"/>
            </a:endParaRPr>
          </a:p>
        </p:txBody>
      </p:sp>
      <p:sp>
        <p:nvSpPr>
          <p:cNvPr id="5" name="Text Placeholder 4">
            <a:extLst>
              <a:ext uri="{FF2B5EF4-FFF2-40B4-BE49-F238E27FC236}">
                <a16:creationId xmlns:a16="http://schemas.microsoft.com/office/drawing/2014/main" id="{CE1F108D-48DE-E6FA-B3E8-A7E4D63EAC84}"/>
              </a:ext>
            </a:extLst>
          </p:cNvPr>
          <p:cNvSpPr>
            <a:spLocks noGrp="1"/>
          </p:cNvSpPr>
          <p:nvPr>
            <p:ph type="body" sz="quarter" idx="11"/>
          </p:nvPr>
        </p:nvSpPr>
        <p:spPr>
          <a:xfrm>
            <a:off x="2420938" y="4717708"/>
            <a:ext cx="7334249" cy="244476"/>
          </a:xfrm>
        </p:spPr>
        <p:txBody>
          <a:bodyPr/>
          <a:lstStyle/>
          <a:p>
            <a:pPr algn="r"/>
            <a:r>
              <a:rPr lang="en-US" b="0">
                <a:latin typeface="Arial"/>
                <a:cs typeface="Arial"/>
              </a:rPr>
              <a:t>– Stanley Druckenmiller, Founder, Duquesne</a:t>
            </a:r>
            <a:r>
              <a:rPr lang="en-US" b="0">
                <a:solidFill>
                  <a:srgbClr val="FFFFFF"/>
                </a:solidFill>
                <a:latin typeface="Arial"/>
                <a:cs typeface="Arial"/>
              </a:rPr>
              <a:t> Family Office, </a:t>
            </a:r>
            <a:endParaRPr lang="en-US"/>
          </a:p>
          <a:p>
            <a:pPr algn="r"/>
            <a:r>
              <a:rPr lang="en-US" b="0">
                <a:solidFill>
                  <a:srgbClr val="FFFFFF"/>
                </a:solidFill>
                <a:latin typeface="Arial"/>
                <a:cs typeface="Arial"/>
              </a:rPr>
              <a:t>cited</a:t>
            </a:r>
            <a:r>
              <a:rPr lang="en-US" b="0">
                <a:latin typeface="Arial"/>
                <a:cs typeface="Arial"/>
              </a:rPr>
              <a:t> by Will Daniel of </a:t>
            </a:r>
            <a:r>
              <a:rPr lang="en-US" b="0" i="1">
                <a:latin typeface="Arial"/>
                <a:cs typeface="Arial"/>
              </a:rPr>
              <a:t>Fortune</a:t>
            </a:r>
            <a:endParaRPr lang="en-US" i="1"/>
          </a:p>
          <a:p>
            <a:pPr algn="r"/>
            <a:r>
              <a:rPr lang="en-US" b="0">
                <a:latin typeface="Arial"/>
                <a:cs typeface="Arial"/>
              </a:rPr>
              <a:t>June 7, 2023 </a:t>
            </a:r>
            <a:endParaRPr lang="en-US" b="0"/>
          </a:p>
        </p:txBody>
      </p:sp>
    </p:spTree>
    <p:extLst>
      <p:ext uri="{BB962C8B-B14F-4D97-AF65-F5344CB8AC3E}">
        <p14:creationId xmlns:p14="http://schemas.microsoft.com/office/powerpoint/2010/main" val="3762711771"/>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BB0CFA-36DC-D7B9-31E2-6CDB96BAE2E9}"/>
              </a:ext>
            </a:extLst>
          </p:cNvPr>
          <p:cNvSpPr>
            <a:spLocks noGrp="1"/>
          </p:cNvSpPr>
          <p:nvPr>
            <p:ph type="body" sz="quarter" idx="10"/>
          </p:nvPr>
        </p:nvSpPr>
        <p:spPr>
          <a:xfrm>
            <a:off x="2420939" y="1437809"/>
            <a:ext cx="7842248" cy="3065717"/>
          </a:xfrm>
        </p:spPr>
        <p:txBody>
          <a:bodyPr lIns="0" tIns="182880" rIns="0" bIns="0" anchor="ctr"/>
          <a:lstStyle/>
          <a:p>
            <a:pPr>
              <a:lnSpc>
                <a:spcPct val="100000"/>
              </a:lnSpc>
            </a:pPr>
            <a:r>
              <a:rPr lang="en-US" sz="2000" i="1">
                <a:ea typeface="+mn-lt"/>
                <a:cs typeface="+mn-lt"/>
              </a:rPr>
              <a:t>Nearly every strategist and economist told us the same thing, the economy was headed for a recession and stocks were going to crash during the first half of the year. As General Patton told us, 'If everyone is thinking alike, then somebody isn’t thinking.' The consumer remains extremely strong, employment solid, and housing is showing real signs of bottoming. We’ve been in the lonely camp that thought we would avoid a recession in 2023 and others are starting to come around to this realization...stocks lead the economy, and we think they are indeed suggesting better economic times are coming.</a:t>
            </a:r>
          </a:p>
        </p:txBody>
      </p:sp>
      <p:sp>
        <p:nvSpPr>
          <p:cNvPr id="5" name="Text Placeholder 4">
            <a:extLst>
              <a:ext uri="{FF2B5EF4-FFF2-40B4-BE49-F238E27FC236}">
                <a16:creationId xmlns:a16="http://schemas.microsoft.com/office/drawing/2014/main" id="{19789C50-2728-EE3E-5F5B-6E064A92536C}"/>
              </a:ext>
            </a:extLst>
          </p:cNvPr>
          <p:cNvSpPr>
            <a:spLocks noGrp="1"/>
          </p:cNvSpPr>
          <p:nvPr>
            <p:ph type="body" sz="quarter" idx="11"/>
          </p:nvPr>
        </p:nvSpPr>
        <p:spPr/>
        <p:txBody>
          <a:bodyPr/>
          <a:lstStyle/>
          <a:p>
            <a:pPr algn="r"/>
            <a:r>
              <a:rPr lang="en-US">
                <a:latin typeface="Arial"/>
                <a:cs typeface="Arial"/>
              </a:rPr>
              <a:t>– Ryan Detrick, Chief Marketing Strategist, Carson Group</a:t>
            </a:r>
            <a:endParaRPr lang="en-US"/>
          </a:p>
          <a:p>
            <a:pPr algn="r"/>
            <a:r>
              <a:rPr lang="en-US">
                <a:latin typeface="Arial"/>
                <a:cs typeface="Arial"/>
              </a:rPr>
              <a:t>June 28, 2023</a:t>
            </a:r>
            <a:endParaRPr lang="en-US"/>
          </a:p>
        </p:txBody>
      </p:sp>
    </p:spTree>
    <p:extLst>
      <p:ext uri="{BB962C8B-B14F-4D97-AF65-F5344CB8AC3E}">
        <p14:creationId xmlns:p14="http://schemas.microsoft.com/office/powerpoint/2010/main" val="2757895350"/>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B53B49-EBC8-96BF-C5F9-5CFDFE9A6C84}"/>
              </a:ext>
            </a:extLst>
          </p:cNvPr>
          <p:cNvSpPr>
            <a:spLocks noGrp="1"/>
          </p:cNvSpPr>
          <p:nvPr>
            <p:ph type="body" sz="quarter" idx="10"/>
          </p:nvPr>
        </p:nvSpPr>
        <p:spPr>
          <a:xfrm>
            <a:off x="2420939" y="1891380"/>
            <a:ext cx="7572947" cy="3065717"/>
          </a:xfrm>
        </p:spPr>
        <p:txBody>
          <a:bodyPr lIns="0" tIns="182880" rIns="0" bIns="0" anchor="ctr"/>
          <a:lstStyle/>
          <a:p>
            <a:pPr>
              <a:lnSpc>
                <a:spcPct val="100000"/>
              </a:lnSpc>
            </a:pPr>
            <a:r>
              <a:rPr lang="en-US" sz="2000" i="1">
                <a:solidFill>
                  <a:srgbClr val="FFFFFF"/>
                </a:solidFill>
                <a:ea typeface="+mn-lt"/>
                <a:cs typeface="+mn-lt"/>
              </a:rPr>
              <a:t>One of our theses around this rolling recession is that best case scenario is not really soft landing in the traditional sense but a continuation of the roll through such that, at some point...services might start to get hit (you’re seeing some cracks there) or the labor market gets hit, that you’ve got offsetting stability or strength in other areas.</a:t>
            </a:r>
            <a:endParaRPr lang="en-US">
              <a:solidFill>
                <a:srgbClr val="FFFFFF"/>
              </a:solidFill>
              <a:ea typeface="+mn-lt"/>
              <a:cs typeface="+mn-lt"/>
            </a:endParaRPr>
          </a:p>
          <a:p>
            <a:pPr>
              <a:lnSpc>
                <a:spcPct val="100000"/>
              </a:lnSpc>
            </a:pPr>
            <a:endParaRPr lang="en-US" sz="2000" i="1">
              <a:cs typeface="Arial"/>
            </a:endParaRPr>
          </a:p>
        </p:txBody>
      </p:sp>
      <p:sp>
        <p:nvSpPr>
          <p:cNvPr id="3" name="Text Placeholder 2">
            <a:extLst>
              <a:ext uri="{FF2B5EF4-FFF2-40B4-BE49-F238E27FC236}">
                <a16:creationId xmlns:a16="http://schemas.microsoft.com/office/drawing/2014/main" id="{68FB58DA-460D-849F-54D8-B5214280DCFF}"/>
              </a:ext>
            </a:extLst>
          </p:cNvPr>
          <p:cNvSpPr>
            <a:spLocks noGrp="1"/>
          </p:cNvSpPr>
          <p:nvPr>
            <p:ph type="body" sz="quarter" idx="11"/>
          </p:nvPr>
        </p:nvSpPr>
        <p:spPr/>
        <p:txBody>
          <a:bodyPr/>
          <a:lstStyle/>
          <a:p>
            <a:pPr algn="r"/>
            <a:r>
              <a:rPr lang="en-US">
                <a:latin typeface="Arial"/>
                <a:cs typeface="Arial"/>
              </a:rPr>
              <a:t>– </a:t>
            </a:r>
            <a:r>
              <a:rPr lang="en-US">
                <a:solidFill>
                  <a:srgbClr val="FFFFFF"/>
                </a:solidFill>
                <a:latin typeface="Arial"/>
                <a:cs typeface="Arial"/>
              </a:rPr>
              <a:t>Liz</a:t>
            </a:r>
            <a:r>
              <a:rPr lang="en-US">
                <a:latin typeface="Arial"/>
                <a:cs typeface="Arial"/>
              </a:rPr>
              <a:t> Ann Sonders, Managing Director, Charles Schwab CNBC, Squawk on the Street, June 27, 2023  </a:t>
            </a:r>
            <a:endParaRPr lang="en-US"/>
          </a:p>
        </p:txBody>
      </p:sp>
    </p:spTree>
    <p:extLst>
      <p:ext uri="{BB962C8B-B14F-4D97-AF65-F5344CB8AC3E}">
        <p14:creationId xmlns:p14="http://schemas.microsoft.com/office/powerpoint/2010/main" val="50863811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1DAC76-5887-988D-604D-215CBD4A6874}"/>
              </a:ext>
            </a:extLst>
          </p:cNvPr>
          <p:cNvSpPr>
            <a:spLocks noGrp="1"/>
          </p:cNvSpPr>
          <p:nvPr>
            <p:ph type="body" sz="quarter" idx="10"/>
          </p:nvPr>
        </p:nvSpPr>
        <p:spPr/>
        <p:txBody>
          <a:bodyPr/>
          <a:lstStyle/>
          <a:p>
            <a:r>
              <a:rPr lang="en-US" sz="6000">
                <a:solidFill>
                  <a:schemeClr val="bg1"/>
                </a:solidFill>
              </a:rPr>
              <a:t>Agenda</a:t>
            </a:r>
          </a:p>
        </p:txBody>
      </p:sp>
      <p:sp>
        <p:nvSpPr>
          <p:cNvPr id="3" name="Text Placeholder 2">
            <a:extLst>
              <a:ext uri="{FF2B5EF4-FFF2-40B4-BE49-F238E27FC236}">
                <a16:creationId xmlns:a16="http://schemas.microsoft.com/office/drawing/2014/main" id="{2438DC21-C56B-1F6E-BB1E-3CF511DEFCE2}"/>
              </a:ext>
            </a:extLst>
          </p:cNvPr>
          <p:cNvSpPr>
            <a:spLocks noGrp="1"/>
          </p:cNvSpPr>
          <p:nvPr>
            <p:ph type="body" sz="quarter" idx="11"/>
          </p:nvPr>
        </p:nvSpPr>
        <p:spPr/>
        <p:txBody>
          <a:bodyPr/>
          <a:lstStyle/>
          <a:p>
            <a:pPr>
              <a:buClr>
                <a:schemeClr val="tx1"/>
              </a:buClr>
            </a:pPr>
            <a:r>
              <a:rPr lang="en-US" sz="4000"/>
              <a:t>The economy</a:t>
            </a:r>
          </a:p>
          <a:p>
            <a:pPr>
              <a:buClr>
                <a:schemeClr val="tx1"/>
              </a:buClr>
            </a:pPr>
            <a:r>
              <a:rPr lang="en-US" sz="4000"/>
              <a:t>Financial markets</a:t>
            </a:r>
          </a:p>
          <a:p>
            <a:pPr>
              <a:buClr>
                <a:schemeClr val="tx1"/>
              </a:buClr>
            </a:pPr>
            <a:r>
              <a:rPr lang="en-US" sz="4000"/>
              <a:t>What may be ahead</a:t>
            </a:r>
          </a:p>
        </p:txBody>
      </p:sp>
    </p:spTree>
    <p:extLst>
      <p:ext uri="{BB962C8B-B14F-4D97-AF65-F5344CB8AC3E}">
        <p14:creationId xmlns:p14="http://schemas.microsoft.com/office/powerpoint/2010/main" val="25468867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B38355-0C12-D70A-5DD1-FEDA4247342A}"/>
              </a:ext>
            </a:extLst>
          </p:cNvPr>
          <p:cNvSpPr>
            <a:spLocks noGrp="1"/>
          </p:cNvSpPr>
          <p:nvPr>
            <p:ph type="body" sz="quarter" idx="10"/>
          </p:nvPr>
        </p:nvSpPr>
        <p:spPr/>
        <p:txBody>
          <a:bodyPr/>
          <a:lstStyle/>
          <a:p>
            <a:pPr>
              <a:lnSpc>
                <a:spcPct val="100000"/>
              </a:lnSpc>
            </a:pPr>
            <a:r>
              <a:rPr lang="en-US" sz="2000" i="1">
                <a:solidFill>
                  <a:srgbClr val="FFFFFF"/>
                </a:solidFill>
                <a:ea typeface="+mn-lt"/>
                <a:cs typeface="+mn-lt"/>
              </a:rPr>
              <a:t>We see the near-term risk-reward as lousy, but if we look out to 2024-2025 – and this is what people are getting excited about – we see capital expenditure boom for reshoring, green energy, traditional energy, refitting buildings and now AI. So, this is exciting. The problem is that it’s a cost first and then it’s a productivity benefit.</a:t>
            </a:r>
            <a:endParaRPr lang="en-US"/>
          </a:p>
          <a:p>
            <a:pPr>
              <a:lnSpc>
                <a:spcPct val="100000"/>
              </a:lnSpc>
            </a:pPr>
            <a:endParaRPr lang="en-US" sz="2000" i="1"/>
          </a:p>
        </p:txBody>
      </p:sp>
      <p:sp>
        <p:nvSpPr>
          <p:cNvPr id="3" name="Text Placeholder 2">
            <a:extLst>
              <a:ext uri="{FF2B5EF4-FFF2-40B4-BE49-F238E27FC236}">
                <a16:creationId xmlns:a16="http://schemas.microsoft.com/office/drawing/2014/main" id="{50A807DC-D285-F53B-6DB2-DA5B6946CFD9}"/>
              </a:ext>
            </a:extLst>
          </p:cNvPr>
          <p:cNvSpPr>
            <a:spLocks noGrp="1"/>
          </p:cNvSpPr>
          <p:nvPr>
            <p:ph type="body" sz="quarter" idx="11"/>
          </p:nvPr>
        </p:nvSpPr>
        <p:spPr/>
        <p:txBody>
          <a:bodyPr/>
          <a:lstStyle/>
          <a:p>
            <a:pPr algn="r"/>
            <a:r>
              <a:rPr lang="en-US">
                <a:latin typeface="Arial"/>
                <a:cs typeface="Arial"/>
              </a:rPr>
              <a:t>– Mike Wilson, Chief U.S. Equity Strategist, Morgan Stanley, Bloomberg June 26, 2023 </a:t>
            </a:r>
            <a:endParaRPr lang="en-US"/>
          </a:p>
        </p:txBody>
      </p:sp>
    </p:spTree>
    <p:extLst>
      <p:ext uri="{BB962C8B-B14F-4D97-AF65-F5344CB8AC3E}">
        <p14:creationId xmlns:p14="http://schemas.microsoft.com/office/powerpoint/2010/main" val="184431194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A74AF8-4D6C-FA5E-D6D9-0CDE6225E8BB}"/>
              </a:ext>
            </a:extLst>
          </p:cNvPr>
          <p:cNvSpPr>
            <a:spLocks noGrp="1"/>
          </p:cNvSpPr>
          <p:nvPr>
            <p:ph type="body" sz="quarter" idx="10"/>
          </p:nvPr>
        </p:nvSpPr>
        <p:spPr/>
        <p:txBody>
          <a:bodyPr/>
          <a:lstStyle/>
          <a:p>
            <a:pPr>
              <a:lnSpc>
                <a:spcPct val="100000"/>
              </a:lnSpc>
            </a:pPr>
            <a:r>
              <a:rPr lang="en-US" sz="2000" i="1">
                <a:solidFill>
                  <a:srgbClr val="FFFFFF"/>
                </a:solidFill>
                <a:ea typeface="+mn-lt"/>
                <a:cs typeface="+mn-lt"/>
              </a:rPr>
              <a:t>What recession? The consensus view that recession was virtually a slam dunk looks increasingly off base. Yes, there will eventually be one, but odds that a downturn is dead ahead are receding. There are a bunch of reasons why the economy is hanging tough. Here are my top three…First, excess savings...Second, labor hoarding...Third, low leverage. Households and businesses have borrowed prudently, and their debt service burdens are historically light. </a:t>
            </a:r>
            <a:endParaRPr lang="en-US"/>
          </a:p>
          <a:p>
            <a:pPr>
              <a:lnSpc>
                <a:spcPct val="100000"/>
              </a:lnSpc>
            </a:pPr>
            <a:endParaRPr lang="en-US" sz="2000" i="1">
              <a:solidFill>
                <a:srgbClr val="FFFFFF"/>
              </a:solidFill>
              <a:cs typeface="Arial"/>
            </a:endParaRPr>
          </a:p>
          <a:p>
            <a:pPr>
              <a:lnSpc>
                <a:spcPct val="100000"/>
              </a:lnSpc>
            </a:pPr>
            <a:endParaRPr lang="en-US" sz="2000" i="1">
              <a:solidFill>
                <a:srgbClr val="FFFFFF"/>
              </a:solidFill>
              <a:cs typeface="Arial"/>
            </a:endParaRPr>
          </a:p>
        </p:txBody>
      </p:sp>
      <p:sp>
        <p:nvSpPr>
          <p:cNvPr id="3" name="Text Placeholder 2">
            <a:extLst>
              <a:ext uri="{FF2B5EF4-FFF2-40B4-BE49-F238E27FC236}">
                <a16:creationId xmlns:a16="http://schemas.microsoft.com/office/drawing/2014/main" id="{DCBC3860-73E6-B78D-8715-4BA3BC7375CC}"/>
              </a:ext>
            </a:extLst>
          </p:cNvPr>
          <p:cNvSpPr>
            <a:spLocks noGrp="1"/>
          </p:cNvSpPr>
          <p:nvPr>
            <p:ph type="body" sz="quarter" idx="11"/>
          </p:nvPr>
        </p:nvSpPr>
        <p:spPr/>
        <p:txBody>
          <a:bodyPr/>
          <a:lstStyle/>
          <a:p>
            <a:pPr algn="r"/>
            <a:r>
              <a:rPr lang="en-US">
                <a:latin typeface="Arial"/>
                <a:cs typeface="Arial"/>
              </a:rPr>
              <a:t>– Mark Zandi, Chief Economist, Moody Analytics</a:t>
            </a:r>
            <a:endParaRPr lang="en-US"/>
          </a:p>
          <a:p>
            <a:pPr algn="r"/>
            <a:r>
              <a:rPr lang="en-US">
                <a:latin typeface="Arial"/>
                <a:cs typeface="Arial"/>
              </a:rPr>
              <a:t>June 11, 2023</a:t>
            </a:r>
            <a:endParaRPr lang="en-US"/>
          </a:p>
        </p:txBody>
      </p:sp>
    </p:spTree>
    <p:extLst>
      <p:ext uri="{BB962C8B-B14F-4D97-AF65-F5344CB8AC3E}">
        <p14:creationId xmlns:p14="http://schemas.microsoft.com/office/powerpoint/2010/main" val="2684120594"/>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1CE142-E626-3F43-A9B9-28F949B36FF0}"/>
              </a:ext>
            </a:extLst>
          </p:cNvPr>
          <p:cNvSpPr>
            <a:spLocks noGrp="1"/>
          </p:cNvSpPr>
          <p:nvPr>
            <p:ph type="body" sz="quarter" idx="10"/>
          </p:nvPr>
        </p:nvSpPr>
        <p:spPr/>
        <p:txBody>
          <a:bodyPr/>
          <a:lstStyle/>
          <a:p>
            <a:r>
              <a:rPr lang="en-US"/>
              <a:t>Half-Time 2023</a:t>
            </a:r>
          </a:p>
        </p:txBody>
      </p:sp>
      <p:sp>
        <p:nvSpPr>
          <p:cNvPr id="3" name="Text Placeholder 2">
            <a:extLst>
              <a:ext uri="{FF2B5EF4-FFF2-40B4-BE49-F238E27FC236}">
                <a16:creationId xmlns:a16="http://schemas.microsoft.com/office/drawing/2014/main" id="{08685377-2C83-1A40-A105-DC23F6CFAC1F}"/>
              </a:ext>
            </a:extLst>
          </p:cNvPr>
          <p:cNvSpPr>
            <a:spLocks noGrp="1"/>
          </p:cNvSpPr>
          <p:nvPr>
            <p:ph type="body" sz="quarter" idx="11"/>
          </p:nvPr>
        </p:nvSpPr>
        <p:spPr>
          <a:xfrm>
            <a:off x="941388" y="1971675"/>
            <a:ext cx="10286998" cy="3885115"/>
          </a:xfrm>
        </p:spPr>
        <p:txBody>
          <a:bodyPr numCol="2" spcCol="457200"/>
          <a:lstStyle/>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Standard &amp; Poor’s 500 Index is a capitalization weighted index of 500 stocks designed to measure performance of the broad domestic economy through changes in the aggregate market value of 500 stocks representing all major industries.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Consumer Price Index (CPI) is a measure of the average change over time in the prices paid by urban consumers for a market basket of consumer goods and services.</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Personal Consumption Expenditures (PCE) is a measure of price changes in consumer goods and services, targeted towards goods and services consumed by individuals. PCE is released monthly by the Bureau of Economic Analysis (BEA).</a:t>
            </a:r>
          </a:p>
          <a:p>
            <a:pPr lvl="0">
              <a:lnSpc>
                <a:spcPct val="11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Price-to-Earning (P/E) ratio is a measure of the price paid for a share relative to the annual net income or profit earned by the firm per share. It is a financial ratio used for valuation: a higher P/E ratio means investors are paying more for each unit of net income, thus, the stock is more expensive compared to one with a lower P/E ratio.</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World Index is a broad global equity index that represents large and mid-cap equity performance across all 23 developed markets countries. It covers approximately 85% of the free float-adjusted market capitalization in each country.</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European Union (EU) Index captures large and mid cap representation across the 13 Developed Markets (DM) countries and 4 Emerging Markets (EM) countries in Europe*. With 321 constituents, the index covers approximately 85% of the free float- adjusted market capitalization in the European equity universe.</a:t>
            </a:r>
            <a:b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b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USA Index represents 63% of the MSCI World Index1. It is designed to measure the performance of the large and mid-cap segments and aims to represent ~85% of the US market.</a:t>
            </a:r>
          </a:p>
          <a:p>
            <a:pPr lvl="0">
              <a:lnSpc>
                <a:spcPct val="110000"/>
              </a:lnSpc>
              <a:spcAft>
                <a:spcPts val="0"/>
              </a:spcAft>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1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United Kingdom Index represents 5% of the MSCI World Index1. It is designed to measure the performance of the large and mid-cap segments and aims to represent ~85% of the United Kingdom market.</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China Index covers 85% of the free float market cap of the China Equity Universe across H-shares, A-shares, B-shares, Red-chips, P‐chips and foreign listed shares.</a:t>
            </a:r>
          </a:p>
          <a:p>
            <a:pPr lvl="0">
              <a:lnSpc>
                <a:spcPct val="100000"/>
              </a:lnSpc>
              <a:spcAft>
                <a:spcPts val="0"/>
              </a:spcAft>
              <a:buClr>
                <a:schemeClr val="dk1"/>
              </a:buClr>
              <a:buSzPts val="900"/>
            </a:pPr>
            <a:endPar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endParaRP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Emerging Markets Index includes large and mid-cap companies in 26 Emerging Markets (EM) countries. It covers approximately 85% of the free float-adjusted market capitalization in each country. </a:t>
            </a:r>
          </a:p>
          <a:p>
            <a:pPr lvl="0">
              <a:lnSpc>
                <a:spcPct val="100000"/>
              </a:lnSpc>
              <a:spcAft>
                <a:spcPts val="0"/>
              </a:spcAft>
              <a:buClr>
                <a:srgbClr val="141414"/>
              </a:buClr>
              <a:buSzPts val="900"/>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  </a:t>
            </a:r>
          </a:p>
          <a:p>
            <a:pPr lvl="0">
              <a:lnSpc>
                <a:spcPct val="100000"/>
              </a:lnSpc>
              <a:spcAft>
                <a:spcPts val="0"/>
              </a:spcAft>
            </a:pPr>
            <a:r>
              <a:rPr lang="en-US" sz="1100">
                <a:solidFill>
                  <a:schemeClr val="accent2">
                    <a:lumMod val="50000"/>
                  </a:schemeClr>
                </a:solidFill>
                <a:latin typeface="Arial Narrow" panose="020B0604020202020204" pitchFamily="34" charset="0"/>
                <a:ea typeface="Arial"/>
                <a:cs typeface="Arial Narrow" panose="020B0604020202020204" pitchFamily="34" charset="0"/>
                <a:sym typeface="Arial"/>
              </a:rPr>
              <a:t>The MSCI Frontier Markets Index captures large and mid cap representation across 27 Frontier Markets (FM) countries*. The index includes 81 constituents, covering about 85% of the free float-adjusted market capitalization in each country.</a:t>
            </a:r>
          </a:p>
        </p:txBody>
      </p:sp>
    </p:spTree>
    <p:extLst>
      <p:ext uri="{BB962C8B-B14F-4D97-AF65-F5344CB8AC3E}">
        <p14:creationId xmlns:p14="http://schemas.microsoft.com/office/powerpoint/2010/main" val="14209407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What breed of dog is most likely to become an influencer?</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1" cy="3223907"/>
          </a:xfrm>
        </p:spPr>
        <p:txBody>
          <a:bodyPr anchor="t"/>
          <a:lstStyle/>
          <a:p>
            <a:pPr marL="457200" indent="-457200">
              <a:buAutoNum type="arabicPeriod"/>
            </a:pPr>
            <a:r>
              <a:rPr lang="en-US">
                <a:latin typeface="Arial"/>
                <a:cs typeface="Arial"/>
              </a:rPr>
              <a:t>Corgis</a:t>
            </a:r>
          </a:p>
          <a:p>
            <a:pPr marL="457200" indent="-457200">
              <a:buAutoNum type="arabicPeriod"/>
            </a:pPr>
            <a:r>
              <a:rPr lang="en-US">
                <a:latin typeface="Arial"/>
                <a:cs typeface="Arial"/>
              </a:rPr>
              <a:t>Huskies</a:t>
            </a:r>
          </a:p>
          <a:p>
            <a:pPr marL="457200" indent="-457200">
              <a:buAutoNum type="arabicPeriod"/>
            </a:pPr>
            <a:r>
              <a:rPr lang="en-US">
                <a:latin typeface="Arial"/>
                <a:cs typeface="Arial"/>
              </a:rPr>
              <a:t>Golden Retrievers</a:t>
            </a:r>
          </a:p>
          <a:p>
            <a:pPr marL="457200" indent="-457200">
              <a:buAutoNum type="arabicPeriod"/>
            </a:pPr>
            <a:r>
              <a:rPr lang="en-US">
                <a:latin typeface="Arial"/>
                <a:cs typeface="Arial"/>
              </a:rPr>
              <a:t>Mixed-breed pups</a:t>
            </a:r>
          </a:p>
          <a:p>
            <a:pPr marL="457200" indent="-457200">
              <a:buAutoNum type="arabicPeriod"/>
            </a:pPr>
            <a:endParaRPr lang="en-US"/>
          </a:p>
        </p:txBody>
      </p:sp>
      <p:pic>
        <p:nvPicPr>
          <p:cNvPr id="8" name="Picture Placeholder 7" descr="A group of dogs in the grass&#10;&#10;Description automatically generated with medium confidence">
            <a:extLst>
              <a:ext uri="{FF2B5EF4-FFF2-40B4-BE49-F238E27FC236}">
                <a16:creationId xmlns:a16="http://schemas.microsoft.com/office/drawing/2014/main" id="{D87AA375-BC53-9B34-16C5-2C428DB13D69}"/>
              </a:ext>
            </a:extLst>
          </p:cNvPr>
          <p:cNvPicPr>
            <a:picLocks noGrp="1" noChangeAspect="1"/>
          </p:cNvPicPr>
          <p:nvPr>
            <p:ph type="pic" sz="quarter" idx="13"/>
          </p:nvPr>
        </p:nvPicPr>
        <p:blipFill>
          <a:blip r:embed="rId3"/>
          <a:srcRect l="2516" r="2516"/>
          <a:stretch>
            <a:fillRect/>
          </a:stretch>
        </p:blipFill>
        <p:spPr/>
      </p:pic>
      <p:cxnSp>
        <p:nvCxnSpPr>
          <p:cNvPr id="3" name="Straight Connector 2">
            <a:extLst>
              <a:ext uri="{FF2B5EF4-FFF2-40B4-BE49-F238E27FC236}">
                <a16:creationId xmlns:a16="http://schemas.microsoft.com/office/drawing/2014/main" id="{85E19539-C946-F074-783E-077082D92DA3}"/>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89481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Placeholder 4" descr="A dog lying on the floor&#10;&#10;Description automatically generated with medium confidence">
            <a:extLst>
              <a:ext uri="{FF2B5EF4-FFF2-40B4-BE49-F238E27FC236}">
                <a16:creationId xmlns:a16="http://schemas.microsoft.com/office/drawing/2014/main" id="{213AE307-7457-A882-FF00-34225B28473A}"/>
              </a:ext>
            </a:extLst>
          </p:cNvPr>
          <p:cNvPicPr>
            <a:picLocks noGrp="1" noChangeAspect="1"/>
          </p:cNvPicPr>
          <p:nvPr>
            <p:ph type="pic" sz="quarter" idx="13"/>
          </p:nvPr>
        </p:nvPicPr>
        <p:blipFill rotWithShape="1">
          <a:blip r:embed="rId3"/>
          <a:srcRect b="1574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B28D31B-A14A-CF16-EE36-F6AF6780FE11}"/>
              </a:ext>
            </a:extLst>
          </p:cNvPr>
          <p:cNvSpPr txBox="1"/>
          <p:nvPr/>
        </p:nvSpPr>
        <p:spPr>
          <a:xfrm>
            <a:off x="0" y="6010404"/>
            <a:ext cx="5283200" cy="523220"/>
          </a:xfrm>
          <a:prstGeom prst="rect">
            <a:avLst/>
          </a:prstGeom>
          <a:solidFill>
            <a:schemeClr val="tx1"/>
          </a:solidFill>
        </p:spPr>
        <p:txBody>
          <a:bodyPr wrap="square" lIns="228600" tIns="45720" rIns="91440" bIns="45720" rtlCol="0" anchor="ctr" anchorCtr="0">
            <a:spAutoFit/>
          </a:bodyPr>
          <a:lstStyle/>
          <a:p>
            <a:r>
              <a:rPr lang="en-US" sz="2800" b="1">
                <a:solidFill>
                  <a:schemeClr val="bg1"/>
                </a:solidFill>
              </a:rPr>
              <a:t>Mixed-breed pups</a:t>
            </a:r>
          </a:p>
        </p:txBody>
      </p:sp>
    </p:spTree>
    <p:extLst>
      <p:ext uri="{BB962C8B-B14F-4D97-AF65-F5344CB8AC3E}">
        <p14:creationId xmlns:p14="http://schemas.microsoft.com/office/powerpoint/2010/main" val="264116502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6CDC3-E73B-891A-B876-38ACFD7E8035}"/>
              </a:ext>
            </a:extLst>
          </p:cNvPr>
          <p:cNvSpPr>
            <a:spLocks noGrp="1"/>
          </p:cNvSpPr>
          <p:nvPr>
            <p:ph type="body" sz="quarter" idx="11"/>
          </p:nvPr>
        </p:nvSpPr>
        <p:spPr/>
        <p:txBody>
          <a:bodyPr/>
          <a:lstStyle/>
          <a:p>
            <a:r>
              <a:rPr lang="en-US"/>
              <a:t>How wealthy is influencer Nala </a:t>
            </a:r>
            <a:br>
              <a:rPr lang="en-US"/>
            </a:br>
            <a:r>
              <a:rPr lang="en-US"/>
              <a:t>the Cat?</a:t>
            </a:r>
          </a:p>
        </p:txBody>
      </p:sp>
      <p:sp>
        <p:nvSpPr>
          <p:cNvPr id="4" name="Text Placeholder 3">
            <a:extLst>
              <a:ext uri="{FF2B5EF4-FFF2-40B4-BE49-F238E27FC236}">
                <a16:creationId xmlns:a16="http://schemas.microsoft.com/office/drawing/2014/main" id="{8E5EDDE4-E157-3DA5-955E-DE454B7171E6}"/>
              </a:ext>
            </a:extLst>
          </p:cNvPr>
          <p:cNvSpPr>
            <a:spLocks noGrp="1"/>
          </p:cNvSpPr>
          <p:nvPr>
            <p:ph type="body" sz="quarter" idx="12"/>
          </p:nvPr>
        </p:nvSpPr>
        <p:spPr>
          <a:xfrm>
            <a:off x="941389" y="2513013"/>
            <a:ext cx="5002212" cy="3223907"/>
          </a:xfrm>
        </p:spPr>
        <p:txBody>
          <a:bodyPr anchor="t"/>
          <a:lstStyle/>
          <a:p>
            <a:pPr marL="457200" indent="-457200">
              <a:buAutoNum type="arabicPeriod"/>
            </a:pPr>
            <a:r>
              <a:rPr lang="en-US"/>
              <a:t>She gets paid in catnip and had </a:t>
            </a:r>
            <a:br>
              <a:rPr lang="en-US"/>
            </a:br>
            <a:r>
              <a:rPr lang="en-US"/>
              <a:t>to rent an extra-large storage </a:t>
            </a:r>
            <a:br>
              <a:rPr lang="en-US"/>
            </a:br>
            <a:r>
              <a:rPr lang="en-US"/>
              <a:t>unit for it</a:t>
            </a:r>
          </a:p>
          <a:p>
            <a:pPr marL="457200" indent="-457200">
              <a:buFont typeface="Arial" panose="020B0604020202020204" pitchFamily="34" charset="0"/>
              <a:buAutoNum type="arabicPeriod"/>
            </a:pPr>
            <a:r>
              <a:rPr lang="en-US"/>
              <a:t>She is among the top 1% of wealthy Americans</a:t>
            </a:r>
          </a:p>
          <a:p>
            <a:pPr marL="457200" indent="-457200">
              <a:buFont typeface="Arial" panose="020B0604020202020204" pitchFamily="34" charset="0"/>
              <a:buAutoNum type="arabicPeriod"/>
            </a:pPr>
            <a:r>
              <a:rPr lang="en-US"/>
              <a:t>She receives 10 pounds of Yellowfin Tuna loin each week</a:t>
            </a:r>
          </a:p>
          <a:p>
            <a:pPr marL="457200" indent="-457200">
              <a:buFont typeface="Arial" panose="020B0604020202020204" pitchFamily="34" charset="0"/>
              <a:buAutoNum type="arabicPeriod"/>
            </a:pPr>
            <a:r>
              <a:rPr lang="en-US"/>
              <a:t>She’s richer than Elon Musk</a:t>
            </a:r>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a:p>
            <a:pPr marL="457200" indent="-457200">
              <a:buAutoNum type="arabicPeriod"/>
            </a:pPr>
            <a:endParaRPr lang="en-US"/>
          </a:p>
        </p:txBody>
      </p:sp>
      <p:pic>
        <p:nvPicPr>
          <p:cNvPr id="7" name="Picture Placeholder 6" descr="A cat with blue eyes&#10;&#10;Description automatically generated with medium confidence">
            <a:extLst>
              <a:ext uri="{FF2B5EF4-FFF2-40B4-BE49-F238E27FC236}">
                <a16:creationId xmlns:a16="http://schemas.microsoft.com/office/drawing/2014/main" id="{B66CCF50-CA99-E1FB-050F-9E17F5533A07}"/>
              </a:ext>
            </a:extLst>
          </p:cNvPr>
          <p:cNvPicPr>
            <a:picLocks noGrp="1" noChangeAspect="1"/>
          </p:cNvPicPr>
          <p:nvPr>
            <p:ph type="pic" sz="quarter" idx="13"/>
          </p:nvPr>
        </p:nvPicPr>
        <p:blipFill>
          <a:blip r:embed="rId3"/>
          <a:srcRect l="7833" r="7833"/>
          <a:stretch>
            <a:fillRect/>
          </a:stretch>
        </p:blipFill>
        <p:spPr/>
      </p:pic>
      <p:cxnSp>
        <p:nvCxnSpPr>
          <p:cNvPr id="3" name="Straight Connector 2">
            <a:extLst>
              <a:ext uri="{FF2B5EF4-FFF2-40B4-BE49-F238E27FC236}">
                <a16:creationId xmlns:a16="http://schemas.microsoft.com/office/drawing/2014/main" id="{6638CDAC-A452-3ED1-9CC9-D5D9011DF6BB}"/>
              </a:ext>
            </a:extLst>
          </p:cNvPr>
          <p:cNvCxnSpPr>
            <a:cxnSpLocks/>
          </p:cNvCxnSpPr>
          <p:nvPr/>
        </p:nvCxnSpPr>
        <p:spPr>
          <a:xfrm>
            <a:off x="803082" y="805726"/>
            <a:ext cx="0" cy="12801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9490F9A-0207-F0B0-7F4E-526B1CC8D5C0}"/>
              </a:ext>
            </a:extLst>
          </p:cNvPr>
          <p:cNvSpPr txBox="1"/>
          <p:nvPr/>
        </p:nvSpPr>
        <p:spPr>
          <a:xfrm>
            <a:off x="6504878" y="5612780"/>
            <a:ext cx="56127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accent1"/>
                </a:solidFill>
                <a:cs typeface="Arial"/>
              </a:rPr>
              <a:t>5 million followers</a:t>
            </a:r>
          </a:p>
        </p:txBody>
      </p:sp>
    </p:spTree>
    <p:extLst>
      <p:ext uri="{BB962C8B-B14F-4D97-AF65-F5344CB8AC3E}">
        <p14:creationId xmlns:p14="http://schemas.microsoft.com/office/powerpoint/2010/main" val="3004793182"/>
      </p:ext>
    </p:extLst>
  </p:cSld>
  <p:clrMapOvr>
    <a:masterClrMapping/>
  </p:clrMapOvr>
  <p:transition spd="slow">
    <p:push dir="u"/>
  </p:transition>
</p:sld>
</file>

<file path=ppt/theme/theme1.xml><?xml version="1.0" encoding="utf-8"?>
<a:theme xmlns:a="http://schemas.openxmlformats.org/drawingml/2006/main" name="Office Theme">
  <a:themeElements>
    <a:clrScheme name="CARSON 2021">
      <a:dk1>
        <a:srgbClr val="0D3049"/>
      </a:dk1>
      <a:lt1>
        <a:srgbClr val="FFFFFF"/>
      </a:lt1>
      <a:dk2>
        <a:srgbClr val="08A0FF"/>
      </a:dk2>
      <a:lt2>
        <a:srgbClr val="73C9FF"/>
      </a:lt2>
      <a:accent1>
        <a:srgbClr val="414041"/>
      </a:accent1>
      <a:accent2>
        <a:srgbClr val="AFBDC7"/>
      </a:accent2>
      <a:accent3>
        <a:srgbClr val="24AB75"/>
      </a:accent3>
      <a:accent4>
        <a:srgbClr val="34DB86"/>
      </a:accent4>
      <a:accent5>
        <a:srgbClr val="D6B556"/>
      </a:accent5>
      <a:accent6>
        <a:srgbClr val="EBD38D"/>
      </a:accent6>
      <a:hlink>
        <a:srgbClr val="08A0FF"/>
      </a:hlink>
      <a:folHlink>
        <a:srgbClr val="73C9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f1af370-ed9b-4bf3-b294-154ac100b346" xsi:nil="true"/>
    <lcf76f155ced4ddcb4097134ff3c332f xmlns="9ff369bb-aba1-469e-b7d7-7af4c786bda8">
      <Terms xmlns="http://schemas.microsoft.com/office/infopath/2007/PartnerControls"/>
    </lcf76f155ced4ddcb4097134ff3c332f>
    <SharedWithUsers xmlns="3f1af370-ed9b-4bf3-b294-154ac100b346">
      <UserInfo>
        <DisplayName>Greg Opitz</DisplayName>
        <AccountId>248</AccountId>
        <AccountType/>
      </UserInfo>
      <UserInfo>
        <DisplayName>Meridith Wortman</DisplayName>
        <AccountId>16</AccountId>
        <AccountType/>
      </UserInfo>
      <UserInfo>
        <DisplayName>Chris Langdon</DisplayName>
        <AccountId>10</AccountId>
        <AccountType/>
      </UserInfo>
      <UserInfo>
        <DisplayName>Nick Case</DisplayName>
        <AccountId>20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308BDD434F0E42A7F278ECFD0A819C" ma:contentTypeVersion="17" ma:contentTypeDescription="Create a new document." ma:contentTypeScope="" ma:versionID="b05cea155e4286c626eed0c01b46e59f">
  <xsd:schema xmlns:xsd="http://www.w3.org/2001/XMLSchema" xmlns:xs="http://www.w3.org/2001/XMLSchema" xmlns:p="http://schemas.microsoft.com/office/2006/metadata/properties" xmlns:ns2="9ff369bb-aba1-469e-b7d7-7af4c786bda8" xmlns:ns3="3f1af370-ed9b-4bf3-b294-154ac100b346" targetNamespace="http://schemas.microsoft.com/office/2006/metadata/properties" ma:root="true" ma:fieldsID="6ada117e1a973d9747978bd0d327c881" ns2:_="" ns3:_="">
    <xsd:import namespace="9ff369bb-aba1-469e-b7d7-7af4c786bda8"/>
    <xsd:import namespace="3f1af370-ed9b-4bf3-b294-154ac100b3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f369bb-aba1-469e-b7d7-7af4c786bd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6292e17-ac04-481b-b8f4-eef4ba91553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f1af370-ed9b-4bf3-b294-154ac100b34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4406f0d-22e5-4852-aacc-134ddf4206b5}" ma:internalName="TaxCatchAll" ma:showField="CatchAllData" ma:web="3f1af370-ed9b-4bf3-b294-154ac100b3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63EAB5E-D94D-4D04-887A-7C6B9DC92A81}">
  <ds:schemaRefs>
    <ds:schemaRef ds:uri="http://schemas.microsoft.com/sharepoint/v3/contenttype/forms"/>
  </ds:schemaRefs>
</ds:datastoreItem>
</file>

<file path=customXml/itemProps2.xml><?xml version="1.0" encoding="utf-8"?>
<ds:datastoreItem xmlns:ds="http://schemas.openxmlformats.org/officeDocument/2006/customXml" ds:itemID="{68B674BD-1008-4494-A7FB-DD0E056C89B7}">
  <ds:schemaRefs>
    <ds:schemaRef ds:uri="3f1af370-ed9b-4bf3-b294-154ac100b346"/>
    <ds:schemaRef ds:uri="9ff369bb-aba1-469e-b7d7-7af4c786bda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7CFD445-17D8-40CF-8BEF-F6BC3E7469AF}">
  <ds:schemaRefs>
    <ds:schemaRef ds:uri="3f1af370-ed9b-4bf3-b294-154ac100b346"/>
    <ds:schemaRef ds:uri="9ff369bb-aba1-469e-b7d7-7af4c786bda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TotalTime>
  <Words>10997</Words>
  <Application>Microsoft Office PowerPoint</Application>
  <PresentationFormat>Widescreen</PresentationFormat>
  <Paragraphs>607</Paragraphs>
  <Slides>62</Slides>
  <Notes>59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Arial</vt:lpstr>
      <vt:lpstr>Arial Black</vt:lpstr>
      <vt:lpstr>Arial Narrow</vt:lpstr>
      <vt:lpstr>benton-sans</vt:lpstr>
      <vt:lpstr>Calibri</vt:lpstr>
      <vt:lpstr>CharlesModern-Regular</vt:lpstr>
      <vt:lpstr>HelveticaNeueLT Pro 45 Lt</vt:lpstr>
      <vt:lpstr>HelveticaNeueLT Pro 55 Roman</vt:lpstr>
      <vt:lpstr>helveticanow-regular</vt:lpstr>
      <vt:lpstr>Lucida Sans</vt:lpstr>
      <vt:lpstr>Roboto</vt:lpstr>
      <vt:lpstr>Times New Roman</vt:lpstr>
      <vt:lpstr>TwitterChirp</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McIntyre</dc:creator>
  <cp:lastModifiedBy>Kait Mathias</cp:lastModifiedBy>
  <cp:revision>124</cp:revision>
  <cp:lastPrinted>2022-08-15T16:15:49Z</cp:lastPrinted>
  <dcterms:created xsi:type="dcterms:W3CDTF">2019-11-01T17:53:31Z</dcterms:created>
  <dcterms:modified xsi:type="dcterms:W3CDTF">2023-07-11T17:12:31Z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0x01010011308BDD434F0E42A7F278ECFD0A819C</vt:lpwstr>
  </property>
  <property fmtid="{D5CDD505-2E9C-101B-9397-08002B2CF9AE}" pid="3" name="MediaServiceImageTags">
    <vt:lpwstr/>
  </property>
</Properties>
</file>