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67"/>
  </p:notesMasterIdLst>
  <p:handoutMasterIdLst>
    <p:handoutMasterId r:id="rId68"/>
  </p:handoutMasterIdLst>
  <p:sldIdLst>
    <p:sldId id="2383" r:id="rId6"/>
    <p:sldId id="2147377943" r:id="rId7"/>
    <p:sldId id="2147377944" r:id="rId8"/>
    <p:sldId id="2147377945" r:id="rId9"/>
    <p:sldId id="2147377950" r:id="rId10"/>
    <p:sldId id="2147378007" r:id="rId11"/>
    <p:sldId id="2147377977" r:id="rId12"/>
    <p:sldId id="2147377980" r:id="rId13"/>
    <p:sldId id="2147377981" r:id="rId14"/>
    <p:sldId id="2147377994" r:id="rId15"/>
    <p:sldId id="2147377995" r:id="rId16"/>
    <p:sldId id="2147377946" r:id="rId17"/>
    <p:sldId id="2147377978" r:id="rId18"/>
    <p:sldId id="2147377947" r:id="rId19"/>
    <p:sldId id="2147377979" r:id="rId20"/>
    <p:sldId id="2147377982" r:id="rId21"/>
    <p:sldId id="2147377953" r:id="rId22"/>
    <p:sldId id="2147377972" r:id="rId23"/>
    <p:sldId id="2147377957" r:id="rId24"/>
    <p:sldId id="2147377955" r:id="rId25"/>
    <p:sldId id="2147377984" r:id="rId26"/>
    <p:sldId id="2147377986" r:id="rId27"/>
    <p:sldId id="2147377985" r:id="rId28"/>
    <p:sldId id="2147377966" r:id="rId29"/>
    <p:sldId id="2147378008" r:id="rId30"/>
    <p:sldId id="2147377987" r:id="rId31"/>
    <p:sldId id="2147377999" r:id="rId32"/>
    <p:sldId id="2147377988" r:id="rId33"/>
    <p:sldId id="2147377975" r:id="rId34"/>
    <p:sldId id="2147377965" r:id="rId35"/>
    <p:sldId id="2147378000" r:id="rId36"/>
    <p:sldId id="2147378010" r:id="rId37"/>
    <p:sldId id="2147377998" r:id="rId38"/>
    <p:sldId id="2147377990" r:id="rId39"/>
    <p:sldId id="2147377954" r:id="rId40"/>
    <p:sldId id="2147377967" r:id="rId41"/>
    <p:sldId id="2147377959" r:id="rId42"/>
    <p:sldId id="2147377983" r:id="rId43"/>
    <p:sldId id="2147378012" r:id="rId44"/>
    <p:sldId id="2147377960" r:id="rId45"/>
    <p:sldId id="2147378009" r:id="rId46"/>
    <p:sldId id="2147378006" r:id="rId47"/>
    <p:sldId id="2147377961" r:id="rId48"/>
    <p:sldId id="1898" r:id="rId49"/>
    <p:sldId id="268" r:id="rId50"/>
    <p:sldId id="2147377996" r:id="rId51"/>
    <p:sldId id="2611" r:id="rId52"/>
    <p:sldId id="2612" r:id="rId53"/>
    <p:sldId id="2147377992" r:id="rId54"/>
    <p:sldId id="2147377993" r:id="rId55"/>
    <p:sldId id="2147377974" r:id="rId56"/>
    <p:sldId id="2147378001" r:id="rId57"/>
    <p:sldId id="2147378002" r:id="rId58"/>
    <p:sldId id="2147377997" r:id="rId59"/>
    <p:sldId id="2147377968" r:id="rId60"/>
    <p:sldId id="2147377971" r:id="rId61"/>
    <p:sldId id="2147377969" r:id="rId62"/>
    <p:sldId id="2147378003" r:id="rId63"/>
    <p:sldId id="2147377970" r:id="rId64"/>
    <p:sldId id="271" r:id="rId65"/>
    <p:sldId id="2449" r:id="rId6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F68686-198F-9A6B-442E-7E05A243A9B5}" name="Meridith Wortman" initials="MW" userId="S::mwortman@carsongroup.com::942a49b8-ff4b-45a3-98a4-590d6cafa235" providerId="AD"/>
  <p188:author id="{2F90F3C7-EF2A-9970-7807-64BBDFB77A53}" name="Greg Opitz" initials="GO" userId="S::gopitz@carsongroup.com::e35e0384-9702-4ff0-b34e-b861f55d83e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d Mackrill" initials="JM" lastIdx="51" clrIdx="0">
    <p:extLst>
      <p:ext uri="{19B8F6BF-5375-455C-9EA6-DF929625EA0E}">
        <p15:presenceInfo xmlns:p15="http://schemas.microsoft.com/office/powerpoint/2012/main" userId="S::jmackrill@carsongroup.com::8cd62ddf-9baf-4535-b54b-b038ef67424e" providerId="AD"/>
      </p:ext>
    </p:extLst>
  </p:cmAuthor>
  <p:cmAuthor id="2" name="Scott McIntyre" initials="SM" lastIdx="26" clrIdx="1">
    <p:extLst>
      <p:ext uri="{19B8F6BF-5375-455C-9EA6-DF929625EA0E}">
        <p15:presenceInfo xmlns:p15="http://schemas.microsoft.com/office/powerpoint/2012/main" userId="S::smcintyre@carsongroup.com::04999e38-680f-423c-aa7e-e5f3b7ef4856" providerId="AD"/>
      </p:ext>
    </p:extLst>
  </p:cmAuthor>
  <p:cmAuthor id="3" name="Cameron Carlow" initials="CC" lastIdx="27" clrIdx="2">
    <p:extLst>
      <p:ext uri="{19B8F6BF-5375-455C-9EA6-DF929625EA0E}">
        <p15:presenceInfo xmlns:p15="http://schemas.microsoft.com/office/powerpoint/2012/main" userId="S::ccarlow@carsongroup.com::90fe75a8-c989-49ff-8cc4-897528c17b8d" providerId="AD"/>
      </p:ext>
    </p:extLst>
  </p:cmAuthor>
  <p:cmAuthor id="4" name="Justin Starnes" initials="JS" lastIdx="4" clrIdx="3">
    <p:extLst>
      <p:ext uri="{19B8F6BF-5375-455C-9EA6-DF929625EA0E}">
        <p15:presenceInfo xmlns:p15="http://schemas.microsoft.com/office/powerpoint/2012/main" userId="S::jstarnes@carsongroup.com::b4c76d21-1353-48f1-8448-3d9ad487b1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A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734" autoAdjust="0"/>
  </p:normalViewPr>
  <p:slideViewPr>
    <p:cSldViewPr snapToGrid="0">
      <p:cViewPr varScale="1">
        <p:scale>
          <a:sx n="61" d="100"/>
          <a:sy n="61" d="100"/>
        </p:scale>
        <p:origin x="1493"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t Mathias" userId="e52cf4d7-b6e0-43d1-b1aa-c611a88fd7c4" providerId="ADAL" clId="{C22C40B1-4203-4489-9814-9C3C506CBA2F}"/>
    <pc:docChg chg="custSel addSld delSld modSld">
      <pc:chgData name="Kait Mathias" userId="e52cf4d7-b6e0-43d1-b1aa-c611a88fd7c4" providerId="ADAL" clId="{C22C40B1-4203-4489-9814-9C3C506CBA2F}" dt="2023-01-10T20:38:58.849" v="425" actId="20577"/>
      <pc:docMkLst>
        <pc:docMk/>
      </pc:docMkLst>
      <pc:sldChg chg="modNotesTx">
        <pc:chgData name="Kait Mathias" userId="e52cf4d7-b6e0-43d1-b1aa-c611a88fd7c4" providerId="ADAL" clId="{C22C40B1-4203-4489-9814-9C3C506CBA2F}" dt="2023-01-10T14:22:06.991" v="119" actId="20577"/>
        <pc:sldMkLst>
          <pc:docMk/>
          <pc:sldMk cId="961690545" sldId="271"/>
        </pc:sldMkLst>
      </pc:sldChg>
      <pc:sldChg chg="modNotesTx">
        <pc:chgData name="Kait Mathias" userId="e52cf4d7-b6e0-43d1-b1aa-c611a88fd7c4" providerId="ADAL" clId="{C22C40B1-4203-4489-9814-9C3C506CBA2F}" dt="2023-01-10T14:29:02.648" v="296" actId="20577"/>
        <pc:sldMkLst>
          <pc:docMk/>
          <pc:sldMk cId="2800289437" sldId="1898"/>
        </pc:sldMkLst>
      </pc:sldChg>
      <pc:sldChg chg="modSp mod">
        <pc:chgData name="Kait Mathias" userId="e52cf4d7-b6e0-43d1-b1aa-c611a88fd7c4" providerId="ADAL" clId="{C22C40B1-4203-4489-9814-9C3C506CBA2F}" dt="2023-01-10T14:28:07.651" v="287" actId="6549"/>
        <pc:sldMkLst>
          <pc:docMk/>
          <pc:sldMk cId="1420940792" sldId="2449"/>
        </pc:sldMkLst>
        <pc:spChg chg="mod">
          <ac:chgData name="Kait Mathias" userId="e52cf4d7-b6e0-43d1-b1aa-c611a88fd7c4" providerId="ADAL" clId="{C22C40B1-4203-4489-9814-9C3C506CBA2F}" dt="2023-01-10T14:28:07.651" v="287" actId="6549"/>
          <ac:spMkLst>
            <pc:docMk/>
            <pc:sldMk cId="1420940792" sldId="2449"/>
            <ac:spMk id="3" creationId="{08685377-2C83-1A40-A105-DC23F6CFAC1F}"/>
          </ac:spMkLst>
        </pc:spChg>
      </pc:sldChg>
      <pc:sldChg chg="modSp mod modNotesTx">
        <pc:chgData name="Kait Mathias" userId="e52cf4d7-b6e0-43d1-b1aa-c611a88fd7c4" providerId="ADAL" clId="{C22C40B1-4203-4489-9814-9C3C506CBA2F}" dt="2023-01-10T20:38:58.849" v="425" actId="20577"/>
        <pc:sldMkLst>
          <pc:docMk/>
          <pc:sldMk cId="1367283074" sldId="2147377950"/>
        </pc:sldMkLst>
        <pc:spChg chg="mod">
          <ac:chgData name="Kait Mathias" userId="e52cf4d7-b6e0-43d1-b1aa-c611a88fd7c4" providerId="ADAL" clId="{C22C40B1-4203-4489-9814-9C3C506CBA2F}" dt="2023-01-10T20:36:15.792" v="424" actId="20577"/>
          <ac:spMkLst>
            <pc:docMk/>
            <pc:sldMk cId="1367283074" sldId="2147377950"/>
            <ac:spMk id="3" creationId="{D2827680-A3CD-954A-B610-F23A6FC22081}"/>
          </ac:spMkLst>
        </pc:spChg>
      </pc:sldChg>
      <pc:sldChg chg="del">
        <pc:chgData name="Kait Mathias" userId="e52cf4d7-b6e0-43d1-b1aa-c611a88fd7c4" providerId="ADAL" clId="{C22C40B1-4203-4489-9814-9C3C506CBA2F}" dt="2023-01-10T19:04:55.948" v="363" actId="2696"/>
        <pc:sldMkLst>
          <pc:docMk/>
          <pc:sldMk cId="1948857336" sldId="2147378004"/>
        </pc:sldMkLst>
      </pc:sldChg>
      <pc:sldChg chg="delSp modSp mod modNotesTx">
        <pc:chgData name="Kait Mathias" userId="e52cf4d7-b6e0-43d1-b1aa-c611a88fd7c4" providerId="ADAL" clId="{C22C40B1-4203-4489-9814-9C3C506CBA2F}" dt="2023-01-10T19:12:53.838" v="406" actId="20577"/>
        <pc:sldMkLst>
          <pc:docMk/>
          <pc:sldMk cId="904544751" sldId="2147378012"/>
        </pc:sldMkLst>
        <pc:spChg chg="mod">
          <ac:chgData name="Kait Mathias" userId="e52cf4d7-b6e0-43d1-b1aa-c611a88fd7c4" providerId="ADAL" clId="{C22C40B1-4203-4489-9814-9C3C506CBA2F}" dt="2023-01-10T19:05:12.854" v="381" actId="20577"/>
          <ac:spMkLst>
            <pc:docMk/>
            <pc:sldMk cId="904544751" sldId="2147378012"/>
            <ac:spMk id="2" creationId="{5EC0BCEA-47C9-0296-D694-C15E6F45C83D}"/>
          </ac:spMkLst>
        </pc:spChg>
        <pc:spChg chg="del">
          <ac:chgData name="Kait Mathias" userId="e52cf4d7-b6e0-43d1-b1aa-c611a88fd7c4" providerId="ADAL" clId="{C22C40B1-4203-4489-9814-9C3C506CBA2F}" dt="2023-01-10T19:12:38.138" v="382" actId="21"/>
          <ac:spMkLst>
            <pc:docMk/>
            <pc:sldMk cId="904544751" sldId="2147378012"/>
            <ac:spMk id="5" creationId="{00000000-0000-0000-0000-000000000000}"/>
          </ac:spMkLst>
        </pc:spChg>
        <pc:graphicFrameChg chg="modGraphic">
          <ac:chgData name="Kait Mathias" userId="e52cf4d7-b6e0-43d1-b1aa-c611a88fd7c4" providerId="ADAL" clId="{C22C40B1-4203-4489-9814-9C3C506CBA2F}" dt="2023-01-10T14:11:36.572" v="0" actId="21"/>
          <ac:graphicFrameMkLst>
            <pc:docMk/>
            <pc:sldMk cId="904544751" sldId="2147378012"/>
            <ac:graphicFrameMk id="4" creationId="{00000000-0000-0000-0000-000000000000}"/>
          </ac:graphicFrameMkLst>
        </pc:graphicFrameChg>
      </pc:sldChg>
      <pc:sldChg chg="modSp new del mod">
        <pc:chgData name="Kait Mathias" userId="e52cf4d7-b6e0-43d1-b1aa-c611a88fd7c4" providerId="ADAL" clId="{C22C40B1-4203-4489-9814-9C3C506CBA2F}" dt="2023-01-10T14:19:50.577" v="35" actId="2696"/>
        <pc:sldMkLst>
          <pc:docMk/>
          <pc:sldMk cId="84229829" sldId="2147378013"/>
        </pc:sldMkLst>
        <pc:spChg chg="mod">
          <ac:chgData name="Kait Mathias" userId="e52cf4d7-b6e0-43d1-b1aa-c611a88fd7c4" providerId="ADAL" clId="{C22C40B1-4203-4489-9814-9C3C506CBA2F}" dt="2023-01-10T14:19:30.177" v="34" actId="404"/>
          <ac:spMkLst>
            <pc:docMk/>
            <pc:sldMk cId="84229829" sldId="2147378013"/>
            <ac:spMk id="2" creationId="{FD4F5D0F-9B92-534D-4861-B6DDB02BCF6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0F7053-13D0-9D49-B19D-45207D518922}"/>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DB22CB10-6833-E044-B6B1-2D6530675FA8}"/>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7F3FED85-615D-4340-A51F-606476F1067C}" type="datetimeFigureOut">
              <a:rPr lang="en-US" smtClean="0">
                <a:latin typeface="Arial" panose="020B0604020202020204" pitchFamily="34" charset="0"/>
              </a:rPr>
              <a:t>1/10/2023</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0717E777-872C-954C-AC00-3D19CC5CDFAF}"/>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A909B505-9B4D-DE4C-9869-C9FF1B1F71CD}"/>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487B80BC-433A-2E4F-A25F-9F8CF4B0A56F}"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4065999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b="0" i="0">
                <a:latin typeface="Arial" panose="020B0604020202020204" pitchFamily="34" charset="0"/>
              </a:defRPr>
            </a:lvl1pPr>
          </a:lstStyle>
          <a:p>
            <a:fld id="{E2B35CFB-FE90-5D49-B719-B70F41887AE7}" type="datetimeFigureOut">
              <a:rPr lang="en-US" smtClean="0"/>
              <a:pPr/>
              <a:t>1/10/2023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B19FA42-5024-7C4A-A1E9-2BADC9AB4546}" type="slidenum">
              <a:rPr lang="en-US" smtClean="0"/>
              <a:pPr/>
              <a:t>‹#›</a:t>
            </a:fld>
            <a:endParaRPr lang="en-US"/>
          </a:p>
        </p:txBody>
      </p:sp>
    </p:spTree>
    <p:extLst>
      <p:ext uri="{BB962C8B-B14F-4D97-AF65-F5344CB8AC3E}">
        <p14:creationId xmlns:p14="http://schemas.microsoft.com/office/powerpoint/2010/main" val="235433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ettyimages.com/detail/photo/lake-matheson-nature-panorama-at-sunrise-new-royalty-free-image/482684874?phrase=Adventure&amp;adppopup=tru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loomberg.com/news/articles/2022-12-01/russia-s-labor-starved-economy-pays-price-of-putin-s-war-call-upxj4y7vzkg&#16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tatista.com/chart/27480/projected-annual-inflation-by-countr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red.stlouisfed.org/series/PAYEM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carsonwealth.com/insights/market-commentary/market-commentary-welcome-to-december/?j=1977737&amp;sfmc_sub=110746231&amp;l=380_HTML&amp;u=26910629&amp;mid=100016897&amp;jb=400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red.stlouisfed.org/series/W875RX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ea.gov/sites/default/files/2022-12/gdp3q22_3rd.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prnewswire.com/news-releases/manufacturing-pmi-at-57-1-march-2022-manufacturing-ism-report-on-business-301515115.html" TargetMode="External"/><Relationship Id="rId7" Type="http://schemas.openxmlformats.org/officeDocument/2006/relationships/hyperlink" Target="https://www.prnewswire.com/news-releases/manufacturing-pmi-at-50-9-september-2022-manufacturing-ism-report-on-business-301638361.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prnewswire.com/news-releases/manufacturing-pmi-at-52-8-july-2022-manufacturing-ism-report-on-business-301596347.html" TargetMode="External"/><Relationship Id="rId5" Type="http://schemas.openxmlformats.org/officeDocument/2006/relationships/hyperlink" Target="https://www.prnewswire.com/news-releases/manufacturing-pmi-at-56-1-may-2022-manufacturing-ism-report-on-business-301558163.html" TargetMode="External"/><Relationship Id="rId4" Type="http://schemas.openxmlformats.org/officeDocument/2006/relationships/hyperlink" Target="https://www.prnewswire.com/news-releases/manufacturing-pmi-at-57-6-january-2022-manufacturing-ism-report-on-business-301472006.htm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red.stlouisfed.org/series/JTSJO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am.jpmorgan.com/us/en/asset-management/adv/insights/market-insights/market-updates/notes-on-the-week-ahead/"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ettyimages.com/detail/photo/different-approach-different-direction-royalty-free-image/1175911351?adppopup=tru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QvJQCLow18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schroders.com/en/us/professional-investor/insights/multi-asset/outlook-2023-cio-and-multi-asset-its-all-about-valuation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a:t>
            </a:r>
            <a:r>
              <a:rPr lang="en-US">
                <a:latin typeface="Arial"/>
                <a:cs typeface="Arial"/>
                <a:hlinkClick r:id="rId3"/>
              </a:rPr>
              <a:t>https://www.gettyimages.com/detail/photo/lake-matheson-nature-panorama-at-sunrise-new-royalty-free-image/482684874?phrase=Adventure&amp;adppopup=true</a:t>
            </a:r>
            <a:endParaRPr lang="en-US">
              <a:latin typeface="Arial"/>
              <a:cs typeface="Arial"/>
            </a:endParaRPr>
          </a:p>
          <a:p>
            <a:endParaRPr lang="en-US">
              <a:cs typeface="Arial"/>
            </a:endParaRPr>
          </a:p>
          <a:p>
            <a:r>
              <a:rPr lang="en-US">
                <a:latin typeface="Arial"/>
                <a:cs typeface="Arial"/>
              </a:rPr>
              <a:t>Welcome to Forecast 2023. We're glad you're here.</a:t>
            </a:r>
          </a:p>
        </p:txBody>
      </p:sp>
      <p:sp>
        <p:nvSpPr>
          <p:cNvPr id="4" name="Slide Number Placeholder 3"/>
          <p:cNvSpPr>
            <a:spLocks noGrp="1"/>
          </p:cNvSpPr>
          <p:nvPr>
            <p:ph type="sldNum" sz="quarter" idx="5"/>
          </p:nvPr>
        </p:nvSpPr>
        <p:spPr/>
        <p:txBody>
          <a:bodyPr/>
          <a:lstStyle/>
          <a:p>
            <a:fld id="{DB19FA42-5024-7C4A-A1E9-2BADC9AB4546}" type="slidenum">
              <a:rPr lang="en-US" smtClean="0"/>
              <a:pPr/>
              <a:t>2</a:t>
            </a:fld>
            <a:endParaRPr lang="en-US"/>
          </a:p>
        </p:txBody>
      </p:sp>
    </p:spTree>
    <p:extLst>
      <p:ext uri="{BB962C8B-B14F-4D97-AF65-F5344CB8AC3E}">
        <p14:creationId xmlns:p14="http://schemas.microsoft.com/office/powerpoint/2010/main" val="2603449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https://www.gettyimages.com/detail/photo/happy-man-cooking-at-home-following-an-online-royalty-free-image/1391517636?phrase=recipe </a:t>
            </a:r>
            <a:r>
              <a:rPr lang="en-US" err="1">
                <a:latin typeface="Arial"/>
                <a:cs typeface="Arial"/>
              </a:rPr>
              <a:t>cards&amp;adppopup</a:t>
            </a:r>
            <a:r>
              <a:rPr lang="en-US">
                <a:latin typeface="Arial"/>
                <a:cs typeface="Arial"/>
              </a:rPr>
              <a:t>=true</a:t>
            </a:r>
          </a:p>
          <a:p>
            <a:endParaRPr lang="en-US"/>
          </a:p>
          <a:p>
            <a:r>
              <a:rPr lang="en-US">
                <a:latin typeface="Arial"/>
                <a:cs typeface="Arial"/>
              </a:rPr>
              <a:t>Source: https://trends.google.com/trends/yis/2022/US/</a:t>
            </a:r>
          </a:p>
          <a:p>
            <a:endParaRPr lang="en-US"/>
          </a:p>
          <a:p>
            <a:r>
              <a:rPr lang="en-US">
                <a:latin typeface="Arial"/>
                <a:cs typeface="Arial"/>
              </a:rPr>
              <a:t>The pandemic reshaped the way that people eat. With time on their hands, many people taught themselves to cook. Instead of spending half of their food budgets on eating out, they spent just one-third. That’s a significant savings. In 2022, more people searched for one recipe than any other. What did they want to prepare? </a:t>
            </a:r>
            <a:endParaRPr lang="en-US">
              <a:cs typeface="Arial"/>
            </a:endParaRPr>
          </a:p>
          <a:p>
            <a:pPr marL="457200" indent="-457200">
              <a:buFont typeface="+mj-lt"/>
              <a:buAutoNum type="arabicPeriod"/>
            </a:pPr>
            <a:r>
              <a:rPr lang="en-US">
                <a:latin typeface="Arial"/>
                <a:cs typeface="Arial"/>
              </a:rPr>
              <a:t>Cincinnati chili</a:t>
            </a:r>
          </a:p>
          <a:p>
            <a:pPr marL="457200" indent="-457200">
              <a:buFont typeface="+mj-lt"/>
              <a:buAutoNum type="arabicPeriod"/>
            </a:pPr>
            <a:r>
              <a:rPr lang="en-US">
                <a:latin typeface="Arial"/>
                <a:cs typeface="Arial"/>
              </a:rPr>
              <a:t>Marry Me chicken</a:t>
            </a:r>
          </a:p>
          <a:p>
            <a:pPr marL="457200" indent="-457200">
              <a:buFont typeface="+mj-lt"/>
              <a:buAutoNum type="arabicPeriod"/>
            </a:pPr>
            <a:r>
              <a:rPr lang="en-US">
                <a:latin typeface="Arial"/>
                <a:cs typeface="Arial"/>
              </a:rPr>
              <a:t>Sugo</a:t>
            </a:r>
          </a:p>
          <a:p>
            <a:pPr marL="457200" indent="-457200">
              <a:buFont typeface="+mj-lt"/>
              <a:buAutoNum type="arabicPeriod"/>
            </a:pPr>
            <a:r>
              <a:rPr lang="en-US">
                <a:latin typeface="Arial"/>
                <a:cs typeface="Arial"/>
              </a:rPr>
              <a:t>Mango pie</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12</a:t>
            </a:fld>
            <a:endParaRPr lang="en-US"/>
          </a:p>
        </p:txBody>
      </p:sp>
    </p:spTree>
    <p:extLst>
      <p:ext uri="{BB962C8B-B14F-4D97-AF65-F5344CB8AC3E}">
        <p14:creationId xmlns:p14="http://schemas.microsoft.com/office/powerpoint/2010/main" val="4271630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https://www.gettyimages.com/detail/photo/dinner-lunch-spaghetti-bolognese-sugo-parmesan-royalty-free-image/1407447038?phrase=sugo&amp;adppopup=true</a:t>
            </a:r>
          </a:p>
          <a:p>
            <a:endParaRPr lang="en-US"/>
          </a:p>
          <a:p>
            <a:r>
              <a:rPr lang="en-US">
                <a:latin typeface="Arial"/>
                <a:cs typeface="Arial"/>
              </a:rPr>
              <a:t>The answer – sugo – is a bit of a surprise since many Americans haven't heard of it. It is a legendary tomato-based Italian sauce that’s made by cooking tomatoes with onions, garlic, seasoning, and extra virgin olive oil.</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13</a:t>
            </a:fld>
            <a:endParaRPr lang="en-US"/>
          </a:p>
        </p:txBody>
      </p:sp>
    </p:spTree>
    <p:extLst>
      <p:ext uri="{BB962C8B-B14F-4D97-AF65-F5344CB8AC3E}">
        <p14:creationId xmlns:p14="http://schemas.microsoft.com/office/powerpoint/2010/main" val="175859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Photo: https://www.gettyimages.com/detail/photo/woman-with-pink-suitcase-and-amerian-passport-with-royalty-free-image/1326410030?phrase=passport&amp;adppopup=true</a:t>
            </a:r>
          </a:p>
          <a:p>
            <a:endParaRPr lang="en-US">
              <a:latin typeface="Calibri"/>
              <a:cs typeface="Calibri"/>
            </a:endParaRPr>
          </a:p>
          <a:p>
            <a:r>
              <a:rPr lang="en-US">
                <a:latin typeface="Calibri"/>
                <a:cs typeface="Calibri"/>
              </a:rPr>
              <a:t>Source: </a:t>
            </a:r>
            <a:r>
              <a:rPr lang="en-US">
                <a:latin typeface="Arial"/>
                <a:cs typeface="Arial"/>
              </a:rPr>
              <a:t> https://www.passportindex.org/about.php</a:t>
            </a:r>
          </a:p>
          <a:p>
            <a:r>
              <a:rPr lang="en-US">
                <a:latin typeface="Arial"/>
                <a:cs typeface="Arial"/>
              </a:rPr>
              <a:t>https://www.passportindex.org/byRank.php</a:t>
            </a:r>
          </a:p>
          <a:p>
            <a:endParaRPr lang="en-US">
              <a:latin typeface="Calibri"/>
              <a:cs typeface="Calibri"/>
            </a:endParaRPr>
          </a:p>
          <a:p>
            <a:pPr>
              <a:defRPr/>
            </a:pPr>
            <a:r>
              <a:rPr lang="en-US">
                <a:latin typeface="Arial"/>
                <a:cs typeface="Arial"/>
              </a:rPr>
              <a:t>Once the pandemic ended, people were eager to travel. Two hundred and eight million Americans said they were going to travel last summer – that’s more than 80 percent of the population! One in five was planning to travel overseas. When you’re going overseas, you need a passport. Many people don’t know it, butt here is an index that tracks the relative power of passports. At the end of 2022, which country had the most powerful passport? </a:t>
            </a:r>
          </a:p>
          <a:p>
            <a:pPr>
              <a:defRPr/>
            </a:pPr>
            <a:endParaRPr lang="en-US"/>
          </a:p>
          <a:p>
            <a:pPr marL="228600" indent="-228600">
              <a:buAutoNum type="arabicPeriod"/>
              <a:defRPr/>
            </a:pPr>
            <a:r>
              <a:rPr lang="en-US">
                <a:latin typeface="Arial"/>
                <a:cs typeface="Arial"/>
              </a:rPr>
              <a:t>Germany </a:t>
            </a:r>
          </a:p>
          <a:p>
            <a:r>
              <a:rPr lang="en-US">
                <a:latin typeface="Arial"/>
                <a:cs typeface="Arial"/>
              </a:rPr>
              <a:t>2.   United States </a:t>
            </a:r>
          </a:p>
          <a:p>
            <a:r>
              <a:rPr lang="en-US">
                <a:latin typeface="Arial"/>
                <a:cs typeface="Arial"/>
              </a:rPr>
              <a:t>3.   United Arab Emirates</a:t>
            </a:r>
          </a:p>
          <a:p>
            <a:r>
              <a:rPr lang="en-US">
                <a:latin typeface="Arial"/>
                <a:cs typeface="Arial"/>
              </a:rPr>
              <a:t>4.   Japan</a:t>
            </a:r>
            <a:endParaRPr lang="en-U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14</a:t>
            </a:fld>
            <a:endParaRPr lang="en-US"/>
          </a:p>
        </p:txBody>
      </p:sp>
    </p:spTree>
    <p:extLst>
      <p:ext uri="{BB962C8B-B14F-4D97-AF65-F5344CB8AC3E}">
        <p14:creationId xmlns:p14="http://schemas.microsoft.com/office/powerpoint/2010/main" val="154726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https://www.gettyimages.com/detail/photo/famous-buildings-in-abu-dhabi-royalty-free-image/517465184?phrase=united </a:t>
            </a:r>
            <a:r>
              <a:rPr lang="en-US" err="1">
                <a:latin typeface="Arial"/>
                <a:cs typeface="Arial"/>
              </a:rPr>
              <a:t>arab</a:t>
            </a:r>
            <a:r>
              <a:rPr lang="en-US">
                <a:latin typeface="Arial"/>
                <a:cs typeface="Arial"/>
              </a:rPr>
              <a:t> </a:t>
            </a:r>
            <a:r>
              <a:rPr lang="en-US" err="1">
                <a:latin typeface="Arial"/>
                <a:cs typeface="Arial"/>
              </a:rPr>
              <a:t>emirates&amp;adppopup</a:t>
            </a:r>
            <a:r>
              <a:rPr lang="en-US">
                <a:latin typeface="Arial"/>
                <a:cs typeface="Arial"/>
              </a:rPr>
              <a:t>=true</a:t>
            </a:r>
          </a:p>
          <a:p>
            <a:r>
              <a:rPr lang="en-US">
                <a:latin typeface="Arial"/>
                <a:cs typeface="Arial"/>
              </a:rPr>
              <a:t>Source: https://www.passportindex.org/about.php</a:t>
            </a:r>
          </a:p>
          <a:p>
            <a:r>
              <a:rPr lang="en-US">
                <a:latin typeface="Arial"/>
                <a:cs typeface="Arial"/>
              </a:rPr>
              <a:t>https://www.passportindex.org/byRank.php</a:t>
            </a:r>
          </a:p>
          <a:p>
            <a:endParaRPr lang="en-US"/>
          </a:p>
          <a:p>
            <a:r>
              <a:rPr lang="en-US">
                <a:latin typeface="Arial"/>
                <a:cs typeface="Arial"/>
              </a:rPr>
              <a:t>The answer is the UAE, which has a mobility score of 180. Germany’s score was 173, the United States scored 172, and Japan 171, and The Passport Index ranks the power of passports based on mobility, which is measured by the whether a visa is required to travel to other nations and, if one is, what type of visa is required. When two passports tie, the United Nations Development Program Human Development Index, which measures the country’s perception abroad, is used to break the tie.</a:t>
            </a:r>
          </a:p>
        </p:txBody>
      </p:sp>
      <p:sp>
        <p:nvSpPr>
          <p:cNvPr id="4" name="Slide Number Placeholder 3"/>
          <p:cNvSpPr>
            <a:spLocks noGrp="1"/>
          </p:cNvSpPr>
          <p:nvPr>
            <p:ph type="sldNum" sz="quarter" idx="5"/>
          </p:nvPr>
        </p:nvSpPr>
        <p:spPr/>
        <p:txBody>
          <a:bodyPr/>
          <a:lstStyle/>
          <a:p>
            <a:fld id="{DB19FA42-5024-7C4A-A1E9-2BADC9AB4546}" type="slidenum">
              <a:rPr lang="en-US" smtClean="0"/>
              <a:pPr/>
              <a:t>15</a:t>
            </a:fld>
            <a:endParaRPr lang="en-US"/>
          </a:p>
        </p:txBody>
      </p:sp>
    </p:spTree>
    <p:extLst>
      <p:ext uri="{BB962C8B-B14F-4D97-AF65-F5344CB8AC3E}">
        <p14:creationId xmlns:p14="http://schemas.microsoft.com/office/powerpoint/2010/main" val="1693865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a:ea typeface="Calibri" panose="020F0502020204030204" pitchFamily="34" charset="0"/>
                <a:cs typeface="Calibri"/>
              </a:rPr>
              <a:t>Photo: https://www.gettyimages.com/detail/photo/woman-firmly-holds-mans-hand-during-flight-in-plane-royalty-free-image/1280183303?phrase=panic on </a:t>
            </a:r>
            <a:r>
              <a:rPr lang="en-US" sz="1800" err="1">
                <a:effectLst/>
                <a:latin typeface="Calibri"/>
                <a:ea typeface="Calibri" panose="020F0502020204030204" pitchFamily="34" charset="0"/>
                <a:cs typeface="Calibri"/>
              </a:rPr>
              <a:t>airplane&amp;adppopup</a:t>
            </a:r>
            <a:r>
              <a:rPr lang="en-US" sz="1800">
                <a:effectLst/>
                <a:latin typeface="Calibri"/>
                <a:ea typeface="Calibri" panose="020F0502020204030204" pitchFamily="34" charset="0"/>
                <a:cs typeface="Calibri"/>
              </a:rPr>
              <a:t>=true</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a:ea typeface="Calibri" panose="020F0502020204030204" pitchFamily="34" charset="0"/>
                <a:cs typeface="Calibri"/>
              </a:rPr>
              <a:t>Video source: https://www.gettyimages.com/videos/turbulent-flight?assettype=film&amp;sort=mostpopular&amp;phrase=turbulent%20flight&amp;license=rf%2Crr</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a:ea typeface="Calibri" panose="020F0502020204030204" pitchFamily="34" charset="0"/>
                <a:cs typeface="Calibri"/>
              </a:rPr>
              <a:t>Let’s talk about 2022. Have you ever been on a flight when turbulence hits and the plane jolts up or down or both? And you find yourself white-knuckling the armrests or the seat in front of you and thinking, “Am I going to get off this plane alive?” </a:t>
            </a:r>
            <a:r>
              <a:rPr lang="en-US" sz="1800">
                <a:latin typeface="Calibri"/>
                <a:ea typeface="Calibri" panose="020F0502020204030204" pitchFamily="34" charset="0"/>
                <a:cs typeface="Calibri"/>
              </a:rPr>
              <a:t>That's</a:t>
            </a:r>
            <a:r>
              <a:rPr lang="en-US" sz="1800">
                <a:effectLst/>
                <a:latin typeface="Calibri"/>
                <a:ea typeface="Calibri" panose="020F0502020204030204" pitchFamily="34" charset="0"/>
                <a:cs typeface="Calibri"/>
              </a:rPr>
              <a:t> kind of what 2022 was like for investors. It is often said that markets hate uncertainty – and 2022 was chockful of uncertainty. Uncertainty about inflation. Uncertainty about Federal Reserve rate hikes. Uncertainty created by the war in Ukraine, COVID-19 outbreaks in China, and a shortage of labor. Financial markets jolted higher and lower, sometime without clear reasons. The good news is that, while turbulence makes flights bumpy and uncomfortable, it doesn’t stop passengers from reaching their destinations. The bad news is that there is still a lot of uncertainty. As a result, the bumpy ride may persist into 2023.</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16</a:t>
            </a:fld>
            <a:endParaRPr lang="en-US"/>
          </a:p>
        </p:txBody>
      </p:sp>
    </p:spTree>
    <p:extLst>
      <p:ext uri="{BB962C8B-B14F-4D97-AF65-F5344CB8AC3E}">
        <p14:creationId xmlns:p14="http://schemas.microsoft.com/office/powerpoint/2010/main" val="1641028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Photos</a:t>
            </a:r>
          </a:p>
          <a:p>
            <a:r>
              <a:rPr lang="en-US">
                <a:latin typeface="Arial"/>
                <a:cs typeface="Arial"/>
              </a:rPr>
              <a:t>https://www.gettyimages.com/detail/photo/war-in-ukraine-destroyed-ukrainian-building-and-royalty-free-image/1389267898?phrase=War in </a:t>
            </a:r>
            <a:r>
              <a:rPr lang="en-US" err="1">
                <a:latin typeface="Arial"/>
                <a:cs typeface="Arial"/>
              </a:rPr>
              <a:t>Ukraine&amp;adppopup</a:t>
            </a:r>
            <a:r>
              <a:rPr lang="en-US">
                <a:latin typeface="Arial"/>
                <a:cs typeface="Arial"/>
              </a:rPr>
              <a:t>=true</a:t>
            </a:r>
          </a:p>
          <a:p>
            <a:r>
              <a:rPr lang="en-US">
                <a:latin typeface="Arial"/>
                <a:cs typeface="Arial"/>
              </a:rPr>
              <a:t>https://www.gettyimages.com/detail/photo/young-asian-woman-wearing-a-protective-face-mask-to-royalty-free-image/1207793521?phrase=covid in </a:t>
            </a:r>
            <a:r>
              <a:rPr lang="en-US" err="1">
                <a:latin typeface="Arial"/>
                <a:cs typeface="Arial"/>
              </a:rPr>
              <a:t>china&amp;adppopup</a:t>
            </a:r>
            <a:r>
              <a:rPr lang="en-US">
                <a:latin typeface="Arial"/>
                <a:cs typeface="Arial"/>
              </a:rPr>
              <a:t>=true</a:t>
            </a:r>
          </a:p>
          <a:p>
            <a:r>
              <a:rPr lang="en-US">
                <a:latin typeface="Arial"/>
                <a:cs typeface="Arial"/>
              </a:rPr>
              <a:t>https://www.gettyimages.com/detail/photo/buying-convenient-food-royalty-free-image/1371981344?phrase=grocery </a:t>
            </a:r>
            <a:r>
              <a:rPr lang="en-US" err="1">
                <a:latin typeface="Arial"/>
                <a:cs typeface="Arial"/>
              </a:rPr>
              <a:t>shopping&amp;adppopup</a:t>
            </a:r>
            <a:r>
              <a:rPr lang="en-US">
                <a:latin typeface="Arial"/>
                <a:cs typeface="Arial"/>
              </a:rPr>
              <a:t>=true</a:t>
            </a:r>
          </a:p>
          <a:p>
            <a:r>
              <a:rPr lang="en-US">
                <a:latin typeface="Arial"/>
                <a:cs typeface="Arial"/>
              </a:rPr>
              <a:t>https://www.gettyimages.com/detail/photo/federal-reserve-of-usa-sybol-and-sign-royalty-free-image/1308151210?phrase=federal reserve &amp;</a:t>
            </a:r>
            <a:r>
              <a:rPr lang="en-US" err="1">
                <a:latin typeface="Arial"/>
                <a:cs typeface="Arial"/>
              </a:rPr>
              <a:t>adppopup</a:t>
            </a:r>
            <a:r>
              <a:rPr lang="en-US">
                <a:latin typeface="Arial"/>
                <a:cs typeface="Arial"/>
              </a:rPr>
              <a:t>=true</a:t>
            </a:r>
          </a:p>
          <a:p>
            <a:endParaRPr lang="en-US">
              <a:latin typeface="Arial"/>
              <a:cs typeface="Arial"/>
            </a:endParaRPr>
          </a:p>
          <a:p>
            <a:r>
              <a:rPr lang="en-US">
                <a:latin typeface="Arial"/>
                <a:cs typeface="Arial"/>
              </a:rPr>
              <a:t>Sources: https://www.bloomberg.com/news/articles/2022-12-01/russia-s-labor-starved-economy-pays-price-of-putin-s-war-call-up#xj4y7vzkg (</a:t>
            </a:r>
            <a:r>
              <a:rPr lang="en-US" i="1">
                <a:latin typeface="Arial"/>
                <a:cs typeface="Arial"/>
              </a:rPr>
              <a:t>or go to</a:t>
            </a:r>
            <a:r>
              <a:rPr lang="en-US">
                <a:latin typeface="Arial"/>
                <a:cs typeface="Arial"/>
              </a:rPr>
              <a:t> https://resources.carsongroup.com/hubfs/Carson%20Coaching%20Online/Market%20Commentary/Presentations/2023/Forecast%202023%20Sources/Slide%2017_1_Bloomberg_Russias%20Labor%20Starved%20Economy%20Pays%20Price%20of%20Putins%20Call%20Up.pdf) </a:t>
            </a:r>
            <a:endParaRPr lang="en-US">
              <a:latin typeface="Arial"/>
              <a:cs typeface="Arial"/>
              <a:hlinkClick r:id="rId3">
                <a:extLst>
                  <a:ext uri="{A12FA001-AC4F-418D-AE19-62706E023703}">
                    <ahyp:hlinkClr xmlns:ahyp="http://schemas.microsoft.com/office/drawing/2018/hyperlinkcolor" val="tx"/>
                  </a:ext>
                </a:extLst>
              </a:hlinkClick>
            </a:endParaRPr>
          </a:p>
          <a:p>
            <a:r>
              <a:rPr lang="en-US">
                <a:latin typeface="Arial"/>
                <a:cs typeface="Arial"/>
              </a:rPr>
              <a:t>https://www.economist.com/leaders/2022/12/01/xi-jinpings-zero-covid-policy-has-turned-a-health-crisis-into-a-political-one (</a:t>
            </a:r>
            <a:r>
              <a:rPr lang="en-US" i="1">
                <a:latin typeface="Arial"/>
                <a:cs typeface="Arial"/>
              </a:rPr>
              <a:t>or go to </a:t>
            </a:r>
            <a:r>
              <a:rPr lang="en-US">
                <a:latin typeface="Arial"/>
                <a:cs typeface="Arial"/>
              </a:rPr>
              <a:t>https://resources.carsongroup.com/hubfs/Carson%20Coaching%20Online/Market%20Commentary/Presentations/2023/Forecast%202023%20Sources/Slide%2017_2_The%20Economist_Xi%20Jinpings%20Zero-Covid%20Policy%20Turned%20Health%20Crisis%20into%20Political%20One.pdf) </a:t>
            </a:r>
          </a:p>
          <a:p>
            <a:r>
              <a:rPr lang="en-US">
                <a:latin typeface="Arial"/>
                <a:cs typeface="Arial"/>
              </a:rPr>
              <a:t>https://www.reuters.com/world/china/how-many-people-might-die-why-if-china-loosens-covid-restrictions-2022-12-03/</a:t>
            </a:r>
          </a:p>
          <a:p>
            <a:endParaRPr lang="en-US">
              <a:latin typeface="Arial"/>
              <a:cs typeface="Arial"/>
            </a:endParaRPr>
          </a:p>
          <a:p>
            <a:r>
              <a:rPr lang="en-US">
                <a:latin typeface="Arial"/>
                <a:cs typeface="Arial"/>
              </a:rPr>
              <a:t>The drivers of uncertainty are complex. The War in Ukraine and sanctions imposed on Russia disrupted global agriculture and energy markets. As a result, prices for food and energy increased significantly. Ukraine's economy has been devastated and the Russian economy has not fared well, either. After Russian military conscriptions and the departure of many citizens, Russia is in the midst of a labor crisis. Many Russian industries are in distress and economic growth has slowed dramatically. </a:t>
            </a:r>
          </a:p>
          <a:p>
            <a:endParaRPr lang="en-US">
              <a:latin typeface="Arial"/>
              <a:cs typeface="Arial"/>
            </a:endParaRPr>
          </a:p>
          <a:p>
            <a:r>
              <a:rPr lang="en-US">
                <a:latin typeface="Arial"/>
                <a:cs typeface="Arial"/>
              </a:rPr>
              <a:t>In China, we saw lockdown after lockdown because of the country's zero-COVID policy. Lockdowns disrupted supply chains and contributed to global inflation. Not only have lockdowns been costly, they also have been very unpopular. Late last year, protests broke out and the country loosened its policy. That may not solve supply chain issues. A paper published by the </a:t>
            </a:r>
            <a:r>
              <a:rPr lang="en-US" i="1">
                <a:latin typeface="Arial"/>
                <a:cs typeface="Arial"/>
              </a:rPr>
              <a:t>Shanghai Journal of Preventive Medicine</a:t>
            </a:r>
            <a:r>
              <a:rPr lang="en-US">
                <a:latin typeface="Arial"/>
                <a:cs typeface="Arial"/>
              </a:rPr>
              <a:t> estimated that mainland China may have more than two million deaths when it moved away from its zero-COVID policy. As the disease spreads, the economy may experience a significant slowdown.</a:t>
            </a:r>
          </a:p>
          <a:p>
            <a:endParaRPr lang="en-US">
              <a:latin typeface="Arial"/>
              <a:cs typeface="Arial"/>
            </a:endParaRPr>
          </a:p>
          <a:p>
            <a:r>
              <a:rPr lang="en-US">
                <a:latin typeface="Arial"/>
                <a:cs typeface="Arial"/>
              </a:rPr>
              <a:t>Food and energy shortages, supply chain disruptions, and labor shortages all contributed to rising global inflation. Prices increased in the United States and around the world – and central banks began raising rates to slow economic growth and bring inflation back down to targeted levels.  </a:t>
            </a:r>
          </a:p>
        </p:txBody>
      </p:sp>
      <p:sp>
        <p:nvSpPr>
          <p:cNvPr id="4" name="Slide Number Placeholder 3"/>
          <p:cNvSpPr>
            <a:spLocks noGrp="1"/>
          </p:cNvSpPr>
          <p:nvPr>
            <p:ph type="sldNum" sz="quarter" idx="5"/>
          </p:nvPr>
        </p:nvSpPr>
        <p:spPr/>
        <p:txBody>
          <a:bodyPr/>
          <a:lstStyle/>
          <a:p>
            <a:fld id="{DB19FA42-5024-7C4A-A1E9-2BADC9AB4546}" type="slidenum">
              <a:rPr lang="en-US" smtClean="0"/>
              <a:pPr/>
              <a:t>17</a:t>
            </a:fld>
            <a:endParaRPr lang="en-US"/>
          </a:p>
        </p:txBody>
      </p:sp>
    </p:spTree>
    <p:extLst>
      <p:ext uri="{BB962C8B-B14F-4D97-AF65-F5344CB8AC3E}">
        <p14:creationId xmlns:p14="http://schemas.microsoft.com/office/powerpoint/2010/main" val="3785998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https://www.statista.com/chart/27480/projected-annual-inflation-by-country/</a:t>
            </a:r>
            <a:endParaRPr lang="en-US">
              <a:latin typeface="Calibri"/>
              <a:cs typeface="Calibri"/>
            </a:endParaRPr>
          </a:p>
          <a:p>
            <a:r>
              <a:rPr lang="en-US">
                <a:latin typeface="Arial"/>
                <a:cs typeface="Arial"/>
              </a:rPr>
              <a:t>https://www.statista.com/chart/28458/biggest-concerns-globally/</a:t>
            </a:r>
          </a:p>
          <a:p>
            <a:endParaRPr lang="en-US">
              <a:latin typeface="Arial"/>
              <a:cs typeface="Arial"/>
            </a:endParaRPr>
          </a:p>
          <a:p>
            <a:r>
              <a:rPr lang="en-US">
                <a:latin typeface="Arial"/>
                <a:cs typeface="Arial"/>
              </a:rPr>
              <a:t>By the end of 2022, inflation was a top concern around the world. Globally, inflation was expected to average about 8.8 percent in 2022. Countries that experienced conflict, upheaval, or economic challenges experienced the largest price increases (210% in Venezuela. 73.1% in Turkey. 154.9% in Sudan. 72.4% in Argentina. 284.9% in Zimbabwe).</a:t>
            </a:r>
          </a:p>
        </p:txBody>
      </p:sp>
      <p:sp>
        <p:nvSpPr>
          <p:cNvPr id="4" name="Slide Number Placeholder 3"/>
          <p:cNvSpPr>
            <a:spLocks noGrp="1"/>
          </p:cNvSpPr>
          <p:nvPr>
            <p:ph type="sldNum" sz="quarter" idx="5"/>
          </p:nvPr>
        </p:nvSpPr>
        <p:spPr/>
        <p:txBody>
          <a:bodyPr/>
          <a:lstStyle/>
          <a:p>
            <a:fld id="{DB19FA42-5024-7C4A-A1E9-2BADC9AB4546}" type="slidenum">
              <a:rPr lang="en-US" smtClean="0"/>
              <a:pPr/>
              <a:t>18</a:t>
            </a:fld>
            <a:endParaRPr lang="en-US"/>
          </a:p>
        </p:txBody>
      </p:sp>
    </p:spTree>
    <p:extLst>
      <p:ext uri="{BB962C8B-B14F-4D97-AF65-F5344CB8AC3E}">
        <p14:creationId xmlns:p14="http://schemas.microsoft.com/office/powerpoint/2010/main" val="539088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Board of Governors of the Federal Reserve System (US), Federal Funds Effective Rate [FEDFUNDS], retrieved from FRED, Federal Reserve Bank of St. Louis; https://fred.stlouisfed.org/series/FEDFUNDS, December 2, 2022.</a:t>
            </a:r>
          </a:p>
          <a:p>
            <a:pPr>
              <a:defRPr/>
            </a:pPr>
            <a:r>
              <a:rPr lang="en-US">
                <a:latin typeface="Arial"/>
                <a:cs typeface="Arial"/>
              </a:rPr>
              <a:t>https://www.newyorkfed.org/markets/reference-rates/effr</a:t>
            </a:r>
          </a:p>
          <a:p>
            <a:pPr>
              <a:defRPr/>
            </a:pPr>
            <a:endParaRPr lang="en-US">
              <a:latin typeface="Arial"/>
              <a:cs typeface="Arial"/>
            </a:endParaRPr>
          </a:p>
          <a:p>
            <a:pPr>
              <a:defRPr/>
            </a:pPr>
            <a:r>
              <a:rPr lang="en-US">
                <a:latin typeface="Arial"/>
                <a:cs typeface="Arial"/>
              </a:rPr>
              <a:t>Many central banks raise rates to lower inflation. Interest rates are a tool central banks use to slow spending and economic growth, pushing inflation lower. </a:t>
            </a:r>
          </a:p>
          <a:p>
            <a:pPr>
              <a:defRPr/>
            </a:pPr>
            <a:r>
              <a:rPr lang="en-US">
                <a:latin typeface="Arial"/>
                <a:cs typeface="Arial"/>
              </a:rPr>
              <a:t>In the United States, the</a:t>
            </a:r>
            <a:r>
              <a:rPr lang="en-US" b="0" i="0" u="none" strike="noStrike" kern="1200">
                <a:effectLst/>
                <a:latin typeface="Arial"/>
                <a:cs typeface="Arial"/>
              </a:rPr>
              <a:t> Federal Reserve was </a:t>
            </a:r>
            <a:r>
              <a:rPr lang="en-US">
                <a:latin typeface="Arial"/>
                <a:cs typeface="Arial"/>
              </a:rPr>
              <a:t>– and remains – hawkish. It raised rates at the fastest pace in four decades as it worked to slow economic growth and push prices lower. In 2022, the Fed raised rates seven times, lifting the federal funds rate from near zero to 4.33 percent. It also engaged in quantitative tightening to reduce its balance sheet.</a:t>
            </a:r>
          </a:p>
          <a:p>
            <a:pPr>
              <a:defRPr/>
            </a:pP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19</a:t>
            </a:fld>
            <a:endParaRPr lang="en-US"/>
          </a:p>
        </p:txBody>
      </p:sp>
    </p:spTree>
    <p:extLst>
      <p:ext uri="{BB962C8B-B14F-4D97-AF65-F5344CB8AC3E}">
        <p14:creationId xmlns:p14="http://schemas.microsoft.com/office/powerpoint/2010/main" val="2649501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Arial"/>
                <a:cs typeface="Arial"/>
              </a:rPr>
              <a:t>Sources: Carson Research</a:t>
            </a:r>
            <a:endParaRPr lang="en-US"/>
          </a:p>
          <a:p>
            <a:pPr>
              <a:defRPr/>
            </a:pPr>
            <a:r>
              <a:rPr lang="en-US">
                <a:latin typeface="Arial"/>
                <a:cs typeface="Arial"/>
              </a:rPr>
              <a:t>https</a:t>
            </a:r>
            <a:r>
              <a:rPr lang="en-US" b="0" i="0" kern="1200">
                <a:effectLst/>
                <a:latin typeface="Arial"/>
                <a:cs typeface="Arial"/>
              </a:rPr>
              <a:t>://www.</a:t>
            </a:r>
            <a:r>
              <a:rPr lang="en-US">
                <a:latin typeface="Arial"/>
                <a:cs typeface="Arial"/>
              </a:rPr>
              <a:t>bls.gov/news.release/archives/cpi_07132022.htm</a:t>
            </a:r>
            <a:endParaRPr lang="en-US"/>
          </a:p>
          <a:p>
            <a:pPr>
              <a:defRPr/>
            </a:pPr>
            <a:endParaRPr lang="en-US">
              <a:cs typeface="Arial" panose="020B0604020202020204" pitchFamily="34" charset="0"/>
            </a:endParaRPr>
          </a:p>
          <a:p>
            <a:pPr>
              <a:defRPr/>
            </a:pPr>
            <a:r>
              <a:rPr lang="en-US">
                <a:latin typeface="Arial"/>
                <a:cs typeface="Arial"/>
              </a:rPr>
              <a:t>The Fed’s policies had some success as inflation eased a bit in the United States. The Consumer Price Index showed headline inflation was 7.1 percent in November, year-over-year. That was down from 9.1 percent in June. Core inflation, which excludes food and energy, was 6.0 percent in November – slightly higher than was in June (5.9%).</a:t>
            </a:r>
            <a:endParaRPr lang="en-US">
              <a:cs typeface="Arial"/>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20</a:t>
            </a:fld>
            <a:endParaRPr lang="en-US"/>
          </a:p>
        </p:txBody>
      </p:sp>
    </p:spTree>
    <p:extLst>
      <p:ext uri="{BB962C8B-B14F-4D97-AF65-F5344CB8AC3E}">
        <p14:creationId xmlns:p14="http://schemas.microsoft.com/office/powerpoint/2010/main" val="4123062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b="0" i="0" u="none" strike="noStrike">
                <a:effectLst/>
                <a:latin typeface="Arial"/>
                <a:cs typeface="Arial"/>
              </a:rPr>
              <a:t>U.S. Bureau of Labor Statistics, All Employees, Total Nonfarm [PAYEMS], retrieved from FRED, Federal Reserve Bank of St. Louis; </a:t>
            </a:r>
            <a:r>
              <a:rPr lang="en-US" b="0" i="0" u="none" strike="noStrike">
                <a:effectLst/>
                <a:latin typeface="Arial"/>
                <a:cs typeface="Arial"/>
                <a:hlinkClick r:id="rId3"/>
              </a:rPr>
              <a:t>https://fred.stlouisfed.org/series/PAYEMS</a:t>
            </a:r>
            <a:r>
              <a:rPr lang="en-US" b="0" i="0" u="none" strike="noStrike">
                <a:effectLst/>
                <a:latin typeface="Arial"/>
                <a:cs typeface="Arial"/>
              </a:rPr>
              <a:t>, </a:t>
            </a:r>
            <a:r>
              <a:rPr lang="en-US">
                <a:latin typeface="Arial"/>
                <a:cs typeface="Arial"/>
              </a:rPr>
              <a:t>January 2</a:t>
            </a:r>
            <a:r>
              <a:rPr lang="en-US" b="0" i="0" u="none" strike="noStrike">
                <a:effectLst/>
                <a:latin typeface="Arial"/>
                <a:cs typeface="Arial"/>
              </a:rPr>
              <a:t>, </a:t>
            </a:r>
            <a:r>
              <a:rPr lang="en-US">
                <a:latin typeface="Arial"/>
                <a:cs typeface="Arial"/>
              </a:rPr>
              <a:t>2023</a:t>
            </a:r>
            <a:r>
              <a:rPr lang="en-US" b="0" i="0" u="none" strike="noStrike">
                <a:effectLst/>
                <a:latin typeface="Arial"/>
                <a:cs typeface="Arial"/>
              </a:rPr>
              <a:t>.</a:t>
            </a:r>
            <a:endParaRPr lang="en-US">
              <a:latin typeface="Arial"/>
              <a:cs typeface="Arial"/>
            </a:endParaRPr>
          </a:p>
          <a:p>
            <a:r>
              <a:rPr lang="en-US">
                <a:latin typeface="Arial"/>
                <a:cs typeface="Arial"/>
                <a:hlinkClick r:id="rId4"/>
              </a:rPr>
              <a:t>https://www.carsonwealth.com/insights/market-commentary/market-commentary-welcome-to-december/?j=1977737&amp;sfmc_sub=110746231&amp;l=380_HTML&amp;u=26910629&amp;mid=100016897&amp;jb=4003</a:t>
            </a:r>
            <a:endParaRPr lang="en-US">
              <a:latin typeface="Arial"/>
              <a:cs typeface="Arial"/>
            </a:endParaRPr>
          </a:p>
          <a:p>
            <a:endParaRPr lang="en-US">
              <a:cs typeface="Arial" panose="020B0604020202020204" pitchFamily="34" charset="0"/>
            </a:endParaRPr>
          </a:p>
          <a:p>
            <a:r>
              <a:rPr lang="en-US">
                <a:latin typeface="Arial"/>
                <a:cs typeface="Arial"/>
              </a:rPr>
              <a:t>There was some uncertainty about whether the Fed's policies were working because, despite rising interest rates, the U.S. economy remained quite strong. For example, jobs growth slowed over the course of the year, but jobs were still being added at a very strong pace. In November 2022, 263,000 jobs were created. That was well above expectations of 200,000. Overall, the United States added more than 4.3 million jobs in 2022. That’s the second-best year for job creation since 1939 (2021 was the best year). The unemployment rate ended the year at 3.7%, which was close to a record low.</a:t>
            </a:r>
          </a:p>
        </p:txBody>
      </p:sp>
      <p:sp>
        <p:nvSpPr>
          <p:cNvPr id="4" name="Slide Number Placeholder 3"/>
          <p:cNvSpPr>
            <a:spLocks noGrp="1"/>
          </p:cNvSpPr>
          <p:nvPr>
            <p:ph type="sldNum" sz="quarter" idx="5"/>
          </p:nvPr>
        </p:nvSpPr>
        <p:spPr/>
        <p:txBody>
          <a:bodyPr/>
          <a:lstStyle/>
          <a:p>
            <a:fld id="{DB19FA42-5024-7C4A-A1E9-2BADC9AB4546}" type="slidenum">
              <a:rPr lang="en-US" smtClean="0"/>
              <a:pPr/>
              <a:t>21</a:t>
            </a:fld>
            <a:endParaRPr lang="en-US"/>
          </a:p>
        </p:txBody>
      </p:sp>
    </p:spTree>
    <p:extLst>
      <p:ext uri="{BB962C8B-B14F-4D97-AF65-F5344CB8AC3E}">
        <p14:creationId xmlns:p14="http://schemas.microsoft.com/office/powerpoint/2010/main" val="2538931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https://www.gettyimages.com/detail/photo/multi-generation-family-enjoying-thanksgiving-royalty-free-image/1344621229?phrase=happy family </a:t>
            </a:r>
            <a:r>
              <a:rPr lang="en-US" err="1">
                <a:latin typeface="Arial"/>
                <a:cs typeface="Arial"/>
              </a:rPr>
              <a:t>candid&amp;adppopup</a:t>
            </a:r>
            <a:r>
              <a:rPr lang="en-US">
                <a:latin typeface="Arial"/>
                <a:cs typeface="Arial"/>
              </a:rPr>
              <a:t>=true</a:t>
            </a:r>
          </a:p>
          <a:p>
            <a:endParaRPr lang="en-US">
              <a:cs typeface="Arial"/>
            </a:endParaRPr>
          </a:p>
          <a:p>
            <a:r>
              <a:rPr lang="en-US">
                <a:latin typeface="Arial"/>
                <a:cs typeface="Arial"/>
              </a:rPr>
              <a:t>Welcome to Forecast 2023. We're glad you're here.</a:t>
            </a:r>
            <a:endParaRPr lang="en-US">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a:t>
            </a:fld>
            <a:endParaRPr lang="en-US"/>
          </a:p>
        </p:txBody>
      </p:sp>
    </p:spTree>
    <p:extLst>
      <p:ext uri="{BB962C8B-B14F-4D97-AF65-F5344CB8AC3E}">
        <p14:creationId xmlns:p14="http://schemas.microsoft.com/office/powerpoint/2010/main" val="3828183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b="0" i="0" u="none" strike="noStrike">
                <a:effectLst/>
                <a:latin typeface="Arial"/>
                <a:cs typeface="Arial"/>
              </a:rPr>
              <a:t>U.S. Bureau of Economic Analysis, Real personal income excluding current transfer receipts [W875RX1], retrieved from FRED, Federal Reserve Bank of St. Louis; </a:t>
            </a:r>
            <a:r>
              <a:rPr lang="en-US" b="0" i="0" u="none" strike="noStrike">
                <a:effectLst/>
                <a:latin typeface="Arial"/>
                <a:cs typeface="Arial"/>
                <a:hlinkClick r:id="rId3"/>
              </a:rPr>
              <a:t>https://fred.stlouisfed.org/series/W875RX1</a:t>
            </a:r>
            <a:r>
              <a:rPr lang="en-US" b="0" i="0" u="none" strike="noStrike">
                <a:effectLst/>
                <a:latin typeface="Arial"/>
                <a:cs typeface="Arial"/>
              </a:rPr>
              <a:t>, </a:t>
            </a:r>
            <a:r>
              <a:rPr lang="en-US">
                <a:latin typeface="Arial"/>
                <a:cs typeface="Arial"/>
              </a:rPr>
              <a:t>January 2</a:t>
            </a:r>
            <a:r>
              <a:rPr lang="en-US" b="0" i="0" u="none" strike="noStrike">
                <a:effectLst/>
                <a:latin typeface="Arial"/>
                <a:cs typeface="Arial"/>
              </a:rPr>
              <a:t>, </a:t>
            </a:r>
            <a:r>
              <a:rPr lang="en-US">
                <a:latin typeface="Arial"/>
                <a:cs typeface="Arial"/>
              </a:rPr>
              <a:t>2023</a:t>
            </a:r>
            <a:r>
              <a:rPr lang="en-US" b="0" i="0" u="none" strike="noStrike">
                <a:effectLst/>
                <a:latin typeface="Arial"/>
                <a:cs typeface="Arial"/>
              </a:rPr>
              <a:t>.</a:t>
            </a:r>
            <a:endParaRPr lang="en-US">
              <a:latin typeface="Arial"/>
              <a:cs typeface="Arial"/>
            </a:endParaRPr>
          </a:p>
          <a:p>
            <a:endParaRPr lang="en-US">
              <a:cs typeface="Arial" panose="020B0604020202020204" pitchFamily="34" charset="0"/>
            </a:endParaRPr>
          </a:p>
          <a:p>
            <a:r>
              <a:rPr lang="en-US">
                <a:latin typeface="Arial"/>
                <a:cs typeface="Arial"/>
              </a:rPr>
              <a:t>With unemployment low and the labor supply limited, workers negotiated better wages, and income increased. From June to November 2022, real income increased by 1.4%. Real income shows how much more people are earning after inflation has been factored in.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22</a:t>
            </a:fld>
            <a:endParaRPr lang="en-US"/>
          </a:p>
        </p:txBody>
      </p:sp>
    </p:spTree>
    <p:extLst>
      <p:ext uri="{BB962C8B-B14F-4D97-AF65-F5344CB8AC3E}">
        <p14:creationId xmlns:p14="http://schemas.microsoft.com/office/powerpoint/2010/main" val="2989492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Photos:</a:t>
            </a:r>
          </a:p>
          <a:p>
            <a:r>
              <a:rPr lang="en-US">
                <a:latin typeface="Arial"/>
                <a:cs typeface="Arial"/>
              </a:rPr>
              <a:t>https://www.gettyimages.com/detail/photo/truck-with-custom-grill-royalty-free-image/139401743?phrase=pickups&amp;adppopup=true</a:t>
            </a:r>
          </a:p>
          <a:p>
            <a:r>
              <a:rPr lang="en-US">
                <a:latin typeface="Arial"/>
                <a:cs typeface="Arial"/>
              </a:rPr>
              <a:t>https://www.gettyimages.com/detail/photo/pediatricians-office-royalty-free-image/1266493570?phrase=doctor with </a:t>
            </a:r>
            <a:r>
              <a:rPr lang="en-US" err="1">
                <a:latin typeface="Arial"/>
                <a:cs typeface="Arial"/>
              </a:rPr>
              <a:t>kids&amp;adppopup</a:t>
            </a:r>
            <a:r>
              <a:rPr lang="en-US">
                <a:latin typeface="Arial"/>
                <a:cs typeface="Arial"/>
              </a:rPr>
              <a:t>=true</a:t>
            </a:r>
          </a:p>
          <a:p>
            <a:r>
              <a:rPr lang="en-US">
                <a:latin typeface="Arial"/>
                <a:cs typeface="Arial"/>
              </a:rPr>
              <a:t>https://www.gettyimages.com/detail/photo/house-with-solar-panels-royalty-free-image/181062267?phrase=solar </a:t>
            </a:r>
            <a:r>
              <a:rPr lang="en-US" err="1">
                <a:latin typeface="Arial"/>
                <a:cs typeface="Arial"/>
              </a:rPr>
              <a:t>roof&amp;adppopup</a:t>
            </a:r>
            <a:r>
              <a:rPr lang="en-US">
                <a:latin typeface="Arial"/>
                <a:cs typeface="Arial"/>
              </a:rPr>
              <a:t>=true</a:t>
            </a:r>
          </a:p>
          <a:p>
            <a:r>
              <a:rPr lang="en-US">
                <a:latin typeface="Arial"/>
                <a:cs typeface="Arial"/>
              </a:rPr>
              <a:t>https://www.gettyimages.com/detail/photo/business-travelers-arriving-at-hotel-reception-desk-royalty-free-image/1191193147?phrase=hotel&amp;adppopup=true</a:t>
            </a:r>
          </a:p>
          <a:p>
            <a:endParaRPr lang="en-US"/>
          </a:p>
          <a:p>
            <a:pPr>
              <a:defRPr/>
            </a:pPr>
            <a:r>
              <a:rPr lang="en-US">
                <a:latin typeface="Arial"/>
                <a:cs typeface="Arial"/>
              </a:rPr>
              <a:t>As personal income rose, so did spending. </a:t>
            </a:r>
            <a:r>
              <a:rPr lang="en-US" b="0" i="0">
                <a:solidFill>
                  <a:srgbClr val="1B2632"/>
                </a:solidFill>
                <a:effectLst/>
                <a:latin typeface="Helvetica Neue LT W05_45 Light"/>
              </a:rPr>
              <a:t>Real personal consumption </a:t>
            </a:r>
            <a:r>
              <a:rPr lang="en-US">
                <a:solidFill>
                  <a:srgbClr val="1B2632"/>
                </a:solidFill>
                <a:latin typeface="Helvetica Neue LT W05_45 Light"/>
              </a:rPr>
              <a:t>expendi</a:t>
            </a:r>
            <a:r>
              <a:rPr lang="en-US">
                <a:latin typeface="Arial"/>
                <a:cs typeface="Arial"/>
              </a:rPr>
              <a:t>tures – spending after adjusting for inflation – accelerated for most of the year. People bought cars and light trucks. They spent money on health care, food services and accommodations, as well as housing and utilities. Spending began to slow during the fourth quarter.</a:t>
            </a:r>
          </a:p>
          <a:p>
            <a:pPr>
              <a:defRPr/>
            </a:pPr>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23</a:t>
            </a:fld>
            <a:endParaRPr lang="en-US"/>
          </a:p>
        </p:txBody>
      </p:sp>
    </p:spTree>
    <p:extLst>
      <p:ext uri="{BB962C8B-B14F-4D97-AF65-F5344CB8AC3E}">
        <p14:creationId xmlns:p14="http://schemas.microsoft.com/office/powerpoint/2010/main" val="2607615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7315200" cy="2700338"/>
          </a:xfrm>
          <a:prstGeom prst="rect">
            <a:avLst/>
          </a:prstGeom>
        </p:spPr>
        <p:txBody>
          <a:bodyPr/>
          <a:lstStyle/>
          <a:p>
            <a:pPr fontAlgn="base"/>
            <a:r>
              <a:rPr lang="en-US">
                <a:latin typeface="Arial"/>
                <a:cs typeface="Arial"/>
              </a:rPr>
              <a:t>Sources: </a:t>
            </a:r>
            <a:r>
              <a:rPr lang="en-US">
                <a:latin typeface="Arial"/>
                <a:cs typeface="Arial"/>
                <a:hlinkClick r:id="rId3"/>
              </a:rPr>
              <a:t>https://www.bea.gov/sites/default/files/2022-12/gdp3q22_3rd.pdf</a:t>
            </a:r>
            <a:r>
              <a:rPr lang="en-US">
                <a:latin typeface="Arial"/>
                <a:cs typeface="Arial"/>
              </a:rPr>
              <a:t> [Table 2]</a:t>
            </a:r>
            <a:endParaRPr lang="en-US"/>
          </a:p>
          <a:p>
            <a:r>
              <a:rPr lang="en-US" sz="1200" b="0" i="0" u="none" strike="noStrike" kern="1200">
                <a:solidFill>
                  <a:schemeClr val="tx1"/>
                </a:solidFill>
                <a:effectLst/>
                <a:latin typeface="Arial"/>
                <a:cs typeface="Arial"/>
              </a:rPr>
              <a:t>U.S. Bureau of Economic Analysis, Gross Domestic Product [GDP], retrieved from FRED, Federal Reserve Bank of St. Louis; https://fred.stlouisfed.org/series/GDP, June 2, 2022.; U.S. Bureau of Economic Analysis, Real Gross Domestic Product [GDPC1], retrieved from FRED, Federal Reserve Bank of St. Louis; https://fred.stlouisfed.org/series/GDPC1, June 2, 2022.</a:t>
            </a:r>
            <a:r>
              <a:rPr lang="en-US">
                <a:latin typeface="Arial"/>
                <a:cs typeface="Arial"/>
              </a:rPr>
              <a:t> </a:t>
            </a:r>
            <a:endParaRPr lang="en-US" sz="1200" b="0" i="0" u="none" strike="noStrike" kern="1200">
              <a:solidFill>
                <a:schemeClr val="tx1"/>
              </a:solidFill>
              <a:effectLst/>
              <a:latin typeface="Arial" panose="020B0604020202020204" pitchFamily="34" charset="0"/>
              <a:cs typeface="Arial"/>
            </a:endParaRPr>
          </a:p>
          <a:p>
            <a:r>
              <a:rPr lang="en-US">
                <a:latin typeface="Arial"/>
                <a:cs typeface="Arial"/>
              </a:rPr>
              <a:t>https://www.barrons.com/articles/us-gdp-first-quarter-51651096830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https://www.grantthornton.com/library/articles/advisory/2022/Economic-Analysis/Real-Time-Analysis/gdp-042822.aspx</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latin typeface="Arial"/>
              <a:cs typeface="Arial"/>
            </a:endParaRPr>
          </a:p>
          <a:p>
            <a:pPr>
              <a:defRPr/>
            </a:pPr>
            <a:r>
              <a:rPr lang="en-US">
                <a:latin typeface="Arial"/>
                <a:cs typeface="Arial"/>
              </a:rPr>
              <a:t>Spending is important because it is the biggest contributor to economic growth in the United States. Despite the Fed’s efforts to slow economic growth, the economy did better as the year progressed. Of course, there were some extenuating factors in the first two quarters. The economy shrank during the first quarter when exports dropped sharply, and in the second it contracted due to weak business investment. In the third quarter, the economy expanded 2.9 percent. [Fourth quarter data will be released on January 27.]</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a:t>
            </a:r>
          </a:p>
          <a:p>
            <a:r>
              <a:rPr lang="en-US">
                <a:latin typeface="Arial"/>
                <a:cs typeface="Arial"/>
                <a:hlinkClick r:id="rId3"/>
              </a:rPr>
              <a:t>https://www.prnewswire.com/news-releases/manufacturing-pmi-at-57-1-march-2022-manufacturing-ism-report-on-business-301515115.html</a:t>
            </a:r>
            <a:endParaRPr lang="en-US">
              <a:latin typeface="Arial"/>
              <a:cs typeface="Arial"/>
            </a:endParaRPr>
          </a:p>
          <a:p>
            <a:r>
              <a:rPr lang="en-US">
                <a:latin typeface="Arial"/>
                <a:cs typeface="Arial"/>
                <a:hlinkClick r:id="rId4"/>
              </a:rPr>
              <a:t>https://www.prnewswire.com/news-releases/manufacturing-pmi-at-57-6-january-2022-manufacturing-ism-report-on-business-301472006.html</a:t>
            </a:r>
            <a:endParaRPr lang="en-US">
              <a:latin typeface="Arial"/>
              <a:cs typeface="Arial"/>
            </a:endParaRPr>
          </a:p>
          <a:p>
            <a:r>
              <a:rPr lang="en-US">
                <a:latin typeface="Arial"/>
                <a:cs typeface="Arial"/>
                <a:hlinkClick r:id="rId5"/>
              </a:rPr>
              <a:t>https://www.prnewswire.com/news-releases/manufacturing-pmi-at-56-1-may-2022-manufacturing-ism-report-on-business-301558163.html</a:t>
            </a:r>
            <a:endParaRPr lang="en-US">
              <a:latin typeface="Arial"/>
              <a:cs typeface="Arial"/>
            </a:endParaRPr>
          </a:p>
          <a:p>
            <a:r>
              <a:rPr lang="en-US">
                <a:latin typeface="Arial"/>
                <a:cs typeface="Arial"/>
                <a:hlinkClick r:id="rId6"/>
              </a:rPr>
              <a:t>https://www.prnewswire.com/news-releases/manufacturing-pmi-at-52-8-july-2022-manufacturing-ism-report-on-business-301596347.html</a:t>
            </a:r>
            <a:endParaRPr lang="en-US">
              <a:latin typeface="Arial"/>
              <a:cs typeface="Arial"/>
            </a:endParaRPr>
          </a:p>
          <a:p>
            <a:r>
              <a:rPr lang="en-US">
                <a:latin typeface="Arial"/>
                <a:cs typeface="Arial"/>
                <a:hlinkClick r:id="rId7"/>
              </a:rPr>
              <a:t>https://www.prnewswire.com/news-releases/manufacturing-pmi-at-50-9-september-2022-manufacturing-ism-report-on-business-301638361.html</a:t>
            </a:r>
            <a:endParaRPr lang="en-US">
              <a:latin typeface="Arial"/>
              <a:cs typeface="Arial"/>
            </a:endParaRPr>
          </a:p>
          <a:p>
            <a:endParaRPr lang="en-US"/>
          </a:p>
          <a:p>
            <a:r>
              <a:rPr lang="en-US">
                <a:latin typeface="Arial"/>
                <a:cs typeface="Arial"/>
              </a:rPr>
              <a:t>There were some economic indicators that showed central bank policies were having an effect. Here you see manufacturing around the world. In the U.S., manufacturing activity slowed.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25</a:t>
            </a:fld>
            <a:endParaRPr lang="en-US"/>
          </a:p>
        </p:txBody>
      </p:sp>
    </p:spTree>
    <p:extLst>
      <p:ext uri="{BB962C8B-B14F-4D97-AF65-F5344CB8AC3E}">
        <p14:creationId xmlns:p14="http://schemas.microsoft.com/office/powerpoint/2010/main" val="1654981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a:t>
            </a:r>
            <a:r>
              <a:rPr lang="en-US" err="1"/>
              <a:t>www.bloomberg.com</a:t>
            </a:r>
            <a:r>
              <a:rPr lang="en-US"/>
              <a:t>/news/articles/2022-12-01/manufacturing-in-us-contracts-for-first-time-since-may-2020</a:t>
            </a:r>
          </a:p>
          <a:p>
            <a:endParaRPr lang="en-US"/>
          </a:p>
          <a:p>
            <a:r>
              <a:rPr lang="en-US"/>
              <a:t>Bloomberg reported, “</a:t>
            </a:r>
            <a:r>
              <a:rPr lang="en-US" b="0" i="0" u="none" strike="noStrike">
                <a:solidFill>
                  <a:srgbClr val="000000"/>
                </a:solidFill>
                <a:effectLst/>
                <a:latin typeface="PublicoText-Roman-Web"/>
              </a:rPr>
              <a:t>The Institute for Supply Management’s gauge of factory activity slid to 49 from 50.2 in the prior month, according to data released Thursday. The measure has fallen in five of the last six months and stands below 50, the threshold separating expansion and contraction, for the first time since the pandemic lockdowns.”</a:t>
            </a: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26</a:t>
            </a:fld>
            <a:endParaRPr lang="en-US"/>
          </a:p>
        </p:txBody>
      </p:sp>
    </p:spTree>
    <p:extLst>
      <p:ext uri="{BB962C8B-B14F-4D97-AF65-F5344CB8AC3E}">
        <p14:creationId xmlns:p14="http://schemas.microsoft.com/office/powerpoint/2010/main" val="1371689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i="0" u="none" strike="noStrike">
                <a:effectLst/>
                <a:latin typeface="Arial"/>
                <a:cs typeface="Arial"/>
              </a:rPr>
              <a:t>U.S. Bureau of Labor Statistics, Job Openings</a:t>
            </a:r>
            <a:r>
              <a:rPr lang="en-US">
                <a:latin typeface="Arial"/>
                <a:cs typeface="Arial"/>
              </a:rPr>
              <a:t>, Hires, Total Separations, layoffs and discharges: </a:t>
            </a:r>
            <a:r>
              <a:rPr lang="en-US" i="0" u="none" strike="noStrike">
                <a:effectLst/>
                <a:latin typeface="Arial"/>
                <a:cs typeface="Arial"/>
              </a:rPr>
              <a:t>Total Nonfarm [JTSJOL], retrieved from FRED, Federal Reserve Bank of St. Louis; </a:t>
            </a:r>
            <a:r>
              <a:rPr lang="en-US" i="0" u="none" strike="noStrike">
                <a:effectLst/>
                <a:latin typeface="Arial"/>
                <a:cs typeface="Arial"/>
                <a:hlinkClick r:id="rId3"/>
              </a:rPr>
              <a:t>https://fred.stlouisfed.org/series/JTSJOL</a:t>
            </a:r>
            <a:r>
              <a:rPr lang="en-US" i="0" u="none" strike="noStrike">
                <a:effectLst/>
                <a:latin typeface="Arial"/>
                <a:cs typeface="Arial"/>
              </a:rPr>
              <a:t>, </a:t>
            </a:r>
            <a:r>
              <a:rPr lang="en-US">
                <a:latin typeface="Arial"/>
                <a:cs typeface="Arial"/>
              </a:rPr>
              <a:t>January 2</a:t>
            </a:r>
            <a:r>
              <a:rPr lang="en-US" i="0" u="none" strike="noStrike">
                <a:effectLst/>
                <a:latin typeface="Arial"/>
                <a:cs typeface="Arial"/>
              </a:rPr>
              <a:t>, </a:t>
            </a:r>
            <a:r>
              <a:rPr lang="en-US">
                <a:latin typeface="Arial"/>
                <a:cs typeface="Arial"/>
              </a:rPr>
              <a:t>2023</a:t>
            </a:r>
            <a:r>
              <a:rPr lang="en-US" i="0" u="none" strike="noStrike">
                <a:effectLst/>
                <a:latin typeface="Arial"/>
                <a:cs typeface="Arial"/>
              </a:rPr>
              <a:t>.</a:t>
            </a:r>
            <a:endParaRPr lang="en-US">
              <a:latin typeface="Arial"/>
              <a:cs typeface="Arial"/>
            </a:endParaRPr>
          </a:p>
          <a:p>
            <a:endParaRPr lang="en-US">
              <a:solidFill>
                <a:srgbClr val="333333"/>
              </a:solidFill>
              <a:latin typeface="Lucida Sans" panose="020B0602030504020204" pitchFamily="34" charset="77"/>
            </a:endParaRPr>
          </a:p>
          <a:p>
            <a:r>
              <a:rPr lang="en-US">
                <a:latin typeface="Arial"/>
                <a:cs typeface="Arial"/>
              </a:rPr>
              <a:t>Late in the year, there was some evidence the tight labor market was loosening as the number of job openings fell.</a:t>
            </a:r>
          </a:p>
        </p:txBody>
      </p:sp>
      <p:sp>
        <p:nvSpPr>
          <p:cNvPr id="4" name="Slide Number Placeholder 3"/>
          <p:cNvSpPr>
            <a:spLocks noGrp="1"/>
          </p:cNvSpPr>
          <p:nvPr>
            <p:ph type="sldNum" sz="quarter" idx="5"/>
          </p:nvPr>
        </p:nvSpPr>
        <p:spPr/>
        <p:txBody>
          <a:bodyPr/>
          <a:lstStyle/>
          <a:p>
            <a:fld id="{DB19FA42-5024-7C4A-A1E9-2BADC9AB4546}" type="slidenum">
              <a:rPr lang="en-US" smtClean="0"/>
              <a:pPr/>
              <a:t>27</a:t>
            </a:fld>
            <a:endParaRPr lang="en-US"/>
          </a:p>
        </p:txBody>
      </p:sp>
    </p:spTree>
    <p:extLst>
      <p:ext uri="{BB962C8B-B14F-4D97-AF65-F5344CB8AC3E}">
        <p14:creationId xmlns:p14="http://schemas.microsoft.com/office/powerpoint/2010/main" val="2925321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a:t>
            </a:r>
          </a:p>
          <a:p>
            <a:r>
              <a:rPr lang="en-US">
                <a:latin typeface="Arial"/>
                <a:cs typeface="Arial"/>
              </a:rPr>
              <a:t>https://www.gettyimages.com/detail/photo/rental-sign-royalty-free-image/535398396?phrase=apartment for </a:t>
            </a:r>
            <a:r>
              <a:rPr lang="en-US" err="1">
                <a:latin typeface="Arial"/>
                <a:cs typeface="Arial"/>
              </a:rPr>
              <a:t>rent&amp;adppopup</a:t>
            </a:r>
            <a:r>
              <a:rPr lang="en-US">
                <a:latin typeface="Arial"/>
                <a:cs typeface="Arial"/>
              </a:rPr>
              <a:t>=true</a:t>
            </a:r>
          </a:p>
          <a:p>
            <a:r>
              <a:rPr lang="en-US">
                <a:latin typeface="Arial"/>
                <a:cs typeface="Arial"/>
              </a:rPr>
              <a:t>https://www.gettyimages.com/detail/photo/beautiful-luxury-home-exterior-with-green-grass-and-royalty-free-image/856794670?phrase=house&amp;adppopup=true</a:t>
            </a:r>
          </a:p>
          <a:p>
            <a:r>
              <a:rPr lang="en-US">
                <a:latin typeface="Arial"/>
                <a:cs typeface="Arial"/>
              </a:rPr>
              <a:t>https://www.gettyimages.com/photos/rent?assettype=image&amp;license=rf&amp;alloweduse=availableforalluses&amp;family=creative&amp;phrase=rent&amp;sort=mostpopular</a:t>
            </a:r>
          </a:p>
          <a:p>
            <a:r>
              <a:rPr lang="en-US">
                <a:latin typeface="Arial"/>
                <a:cs typeface="Arial"/>
              </a:rPr>
              <a:t>Source: https://www.bloomberg.com/opinion/articles/2022-12-01/housing-market-is-finally-giving-renters-a-break</a:t>
            </a:r>
          </a:p>
          <a:p>
            <a:r>
              <a:rPr lang="en-US">
                <a:latin typeface="Arial"/>
                <a:cs typeface="Arial"/>
              </a:rPr>
              <a:t>https://www.spglobal.com/spdji/en/index-family/indicators/sp-corelogic-case-shiller/sp-corelogic-case-shiller-composite/#overview (or go to https://resources.carsongroup.com/hubfs/Carson%20Coaching%20Online/Market%20Commentary/Presentations/2023/Forecast%202023%20Sources/Slide%2028_S&amp;P%20CoreLogic%20Case-Shiller%20Composite.pdf) </a:t>
            </a:r>
          </a:p>
          <a:p>
            <a:endParaRPr lang="en-US"/>
          </a:p>
          <a:p>
            <a:r>
              <a:rPr lang="en-US">
                <a:latin typeface="Arial"/>
                <a:cs typeface="Arial"/>
              </a:rPr>
              <a:t>The housing market may be the place where the Fed's hikes have had the greatest impact. As mortgage rates rose, demand for homes fell. Nationally, home prices were still higher in November, year-over-year, but they were cooling quickly. Rents had begun to drop, too. Falling prices were exactly what the Fed wanted to see.</a:t>
            </a:r>
          </a:p>
        </p:txBody>
      </p:sp>
      <p:sp>
        <p:nvSpPr>
          <p:cNvPr id="4" name="Slide Number Placeholder 3"/>
          <p:cNvSpPr>
            <a:spLocks noGrp="1"/>
          </p:cNvSpPr>
          <p:nvPr>
            <p:ph type="sldNum" sz="quarter" idx="5"/>
          </p:nvPr>
        </p:nvSpPr>
        <p:spPr/>
        <p:txBody>
          <a:bodyPr/>
          <a:lstStyle/>
          <a:p>
            <a:fld id="{DB19FA42-5024-7C4A-A1E9-2BADC9AB4546}" type="slidenum">
              <a:rPr lang="en-US" smtClean="0"/>
              <a:pPr/>
              <a:t>28</a:t>
            </a:fld>
            <a:endParaRPr lang="en-US"/>
          </a:p>
        </p:txBody>
      </p:sp>
    </p:spTree>
    <p:extLst>
      <p:ext uri="{BB962C8B-B14F-4D97-AF65-F5344CB8AC3E}">
        <p14:creationId xmlns:p14="http://schemas.microsoft.com/office/powerpoint/2010/main" val="554583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Sources: </a:t>
            </a:r>
            <a:r>
              <a:rPr lang="en-US">
                <a:latin typeface="Arial"/>
                <a:cs typeface="Arial"/>
                <a:hlinkClick r:id="rId3"/>
              </a:rPr>
              <a:t>https://am.jpmorgan.com/us/en/asset-management/adv/insights/market-insights/market-updates/notes-on-the-week-ahead/</a:t>
            </a:r>
            <a:endParaRPr lang="en-US">
              <a:latin typeface="Calibri"/>
              <a:cs typeface="Calibri"/>
            </a:endParaRPr>
          </a:p>
          <a:p>
            <a:endParaRPr lang="en-US">
              <a:latin typeface="Arial"/>
              <a:cs typeface="Arial"/>
            </a:endParaRPr>
          </a:p>
          <a:p>
            <a:r>
              <a:rPr lang="en-US">
                <a:latin typeface="Arial"/>
                <a:cs typeface="Arial"/>
              </a:rPr>
              <a:t>Dr. David Kelly, Chief Global Strategist for JP Morgan wrote, "For many people, I suspect, 2022 will be a year to forget. However, for millions of home-builders, home-sellers and home-buyers, it will be remembered for the speed with which a housing boom turned into a housing bust. The reason, of course, has been a surge in mortgage rates. These rates look likely to stay high, at least over the next year, contributing to sharp declines in housing starts and home sales and a negative impact on GDP. Eventually, this could motivate the Federal Reserve to reverse course and cut rates.”</a:t>
            </a:r>
          </a:p>
          <a:p>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29</a:t>
            </a:fld>
            <a:endParaRPr lang="en-US"/>
          </a:p>
        </p:txBody>
      </p:sp>
    </p:spTree>
    <p:extLst>
      <p:ext uri="{BB962C8B-B14F-4D97-AF65-F5344CB8AC3E}">
        <p14:creationId xmlns:p14="http://schemas.microsoft.com/office/powerpoint/2010/main" val="2576325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https://finance.yahoo.com/news/goldman-sachs-boss-ceo-david-solomon-recession-stocks-212005178.html</a:t>
            </a:r>
          </a:p>
          <a:p>
            <a:r>
              <a:rPr lang="en-US">
                <a:latin typeface="Arial"/>
                <a:cs typeface="Arial"/>
              </a:rPr>
              <a:t>https://www.goldmansachs.com/insights/pages/gs-research/macro-outlook-2023-this-cycle-is-different/report.pdf</a:t>
            </a:r>
          </a:p>
          <a:p>
            <a:r>
              <a:rPr lang="en-US">
                <a:latin typeface="Arial"/>
                <a:cs typeface="Arial"/>
              </a:rPr>
              <a:t>https://www.bloomberg.com/news/articles/2022-11-15/bofa-survey-shows-stagflation-fears-with-no-fed-pivot-in-sight</a:t>
            </a:r>
          </a:p>
          <a:p>
            <a:r>
              <a:rPr lang="en-US">
                <a:latin typeface="Arial"/>
                <a:cs typeface="Arial"/>
              </a:rPr>
              <a:t>https://www.wsj.com/articles/economic-forecasting-survey-archive-11617814998 (</a:t>
            </a:r>
            <a:r>
              <a:rPr lang="en-US" i="1">
                <a:latin typeface="Arial"/>
                <a:cs typeface="Arial"/>
              </a:rPr>
              <a:t>or go to</a:t>
            </a:r>
            <a:r>
              <a:rPr lang="en-US">
                <a:latin typeface="Arial"/>
                <a:cs typeface="Arial"/>
              </a:rPr>
              <a:t> https://resources.carsongroup.com/hubfs/Carson%20Coaching%20Online/Market%20Commentary/Presentations/2023/Forecast%202023%20Sources/Slide%2030_Wall%20Street%20Journal_Economists%20Think%20They%20Can%20See%20Recession%20Coming.pdf)</a:t>
            </a:r>
          </a:p>
          <a:p>
            <a:endParaRPr lang="en-US">
              <a:cs typeface="Arial" panose="020B0604020202020204" pitchFamily="34" charset="0"/>
            </a:endParaRPr>
          </a:p>
          <a:p>
            <a:r>
              <a:rPr lang="en-US">
                <a:latin typeface="Arial"/>
                <a:cs typeface="Arial"/>
              </a:rPr>
              <a:t>Speculation about when the Fed would change its policy were a significant source of uncertainty last year. Many worried whether the Fed was making a policy mistake and would drive the economy into a recession. Analysts and market pundits made a lot of predictions – and opinions varied widely. In December, Goldman Sachs put the chance of a soft landing at 35 percent. A soft landing would be ideal. The economy would slow, inflation would fall, and then economic growth would pick up again. Ninety-two percent of asset managers surveyed by Bank of America agreed the U.S. was likely to experience stagflation – low growth and high inflation – this year. And financial professionals who participated in </a:t>
            </a:r>
            <a:r>
              <a:rPr lang="en-US" i="1">
                <a:latin typeface="Arial"/>
                <a:cs typeface="Arial"/>
              </a:rPr>
              <a:t>The Wall Street Journal</a:t>
            </a:r>
            <a:r>
              <a:rPr lang="en-US">
                <a:latin typeface="Arial"/>
                <a:cs typeface="Arial"/>
              </a:rPr>
              <a:t>'s Forecaster Survey said there is a 65 percent chance of recession in 2023.</a:t>
            </a:r>
          </a:p>
          <a:p>
            <a:endParaRPr lang="en-US" sz="1200" b="0" i="0" kern="1200">
              <a:solidFill>
                <a:schemeClr val="tx1"/>
              </a:solidFill>
              <a:effectLst/>
              <a:latin typeface="Arial"/>
              <a:cs typeface="Arial"/>
            </a:endParaRPr>
          </a:p>
          <a:p>
            <a:pPr lvl="0"/>
            <a:endParaRPr lang="en-US" sz="1200" b="0" i="0" kern="1200">
              <a:solidFill>
                <a:schemeClr val="tx1"/>
              </a:solidFill>
              <a:effectLst/>
              <a:latin typeface="Arial" panose="020B0604020202020204" pitchFamily="34" charset="0"/>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30</a:t>
            </a:fld>
            <a:endParaRPr lang="en-US"/>
          </a:p>
        </p:txBody>
      </p:sp>
    </p:spTree>
    <p:extLst>
      <p:ext uri="{BB962C8B-B14F-4D97-AF65-F5344CB8AC3E}">
        <p14:creationId xmlns:p14="http://schemas.microsoft.com/office/powerpoint/2010/main" val="107311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https://home.treasury.gov/resource-center/data-chart-center/interest-rates/TextView?type=daily_treasury_yield_curve&amp;field_tdr_date_value=2022</a:t>
            </a:r>
          </a:p>
          <a:p>
            <a:r>
              <a:rPr lang="en-US">
                <a:latin typeface="Arial"/>
                <a:cs typeface="Arial"/>
              </a:rPr>
              <a:t>https://www.newyorkfed.org/research/capital_markets/ycfaq#/interactive</a:t>
            </a:r>
          </a:p>
          <a:p>
            <a:r>
              <a:rPr lang="en-US">
                <a:latin typeface="Arial"/>
                <a:cs typeface="Arial"/>
              </a:rPr>
              <a:t>https://www.bloomberg.com/news/newsletters/2022-11-23/bloomberg-evening-briefing-fed-sees-nearly-50-50-chance-of-us-recession</a:t>
            </a:r>
          </a:p>
          <a:p>
            <a:endParaRPr lang="en-US"/>
          </a:p>
          <a:p>
            <a:pPr>
              <a:defRPr/>
            </a:pPr>
            <a:r>
              <a:rPr lang="en-US">
                <a:latin typeface="Arial"/>
                <a:cs typeface="Arial"/>
              </a:rPr>
              <a:t>The U.S. Treasury yield curve inverted during 2022. The chart shows Treasury bond yields across maturities the start of 2022 and at the end of the year. Bond rates moved higher across maturities, but they rose most quickly for shorter maturities, causing the yield curve to invert. Shorter maturities yielded as much or more than longer maturities. </a:t>
            </a:r>
            <a:endParaRPr lang="en-US" sz="1800">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31</a:t>
            </a:fld>
            <a:endParaRPr lang="en-US"/>
          </a:p>
        </p:txBody>
      </p:sp>
    </p:spTree>
    <p:extLst>
      <p:ext uri="{BB962C8B-B14F-4D97-AF65-F5344CB8AC3E}">
        <p14:creationId xmlns:p14="http://schemas.microsoft.com/office/powerpoint/2010/main" val="413414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a:t>
            </a:r>
            <a:r>
              <a:rPr lang="en-US">
                <a:latin typeface="Arial"/>
                <a:cs typeface="Arial"/>
                <a:hlinkClick r:id="rId3"/>
              </a:rPr>
              <a:t>https://www.gettyimages.com/detail/photo/different-approach-different-direction-royalty-free-image/1175911351?adppopup=true</a:t>
            </a:r>
            <a:endParaRPr lang="en-US">
              <a:latin typeface="Arial"/>
              <a:cs typeface="Arial"/>
            </a:endParaRPr>
          </a:p>
          <a:p>
            <a:endParaRPr lang="en-US">
              <a:cs typeface="Arial"/>
            </a:endParaRPr>
          </a:p>
          <a:p>
            <a:r>
              <a:rPr lang="en-US">
                <a:latin typeface="Arial"/>
                <a:cs typeface="Arial"/>
              </a:rPr>
              <a:t>Welcome to Forecast 2023. We're glad you're here.</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a:t>
            </a:fld>
            <a:endParaRPr lang="en-US"/>
          </a:p>
        </p:txBody>
      </p:sp>
    </p:spTree>
    <p:extLst>
      <p:ext uri="{BB962C8B-B14F-4D97-AF65-F5344CB8AC3E}">
        <p14:creationId xmlns:p14="http://schemas.microsoft.com/office/powerpoint/2010/main" val="2874487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Carson Research</a:t>
            </a:r>
          </a:p>
          <a:p>
            <a:endParaRPr lang="en-US">
              <a:latin typeface="Arial"/>
              <a:cs typeface="Arial"/>
            </a:endParaRPr>
          </a:p>
          <a:p>
            <a:r>
              <a:rPr lang="en-US">
                <a:latin typeface="Arial"/>
                <a:cs typeface="Arial"/>
              </a:rPr>
              <a:t>The Fed and many economists use the yield curve to gauge the potential for recession. Historically, inverted yield curves have occurred before recessions. [Review chart] At the end of 2022, Fed officials said the likelihood of recession in 2023 was about 50 percent. </a:t>
            </a:r>
          </a:p>
          <a:p>
            <a:endParaRPr lang="en-US">
              <a:latin typeface="Arial"/>
              <a:cs typeface="Arial"/>
            </a:endParaRPr>
          </a:p>
          <a:p>
            <a:endParaRPr lang="en-US">
              <a:latin typeface="Arial"/>
              <a:cs typeface="Arial"/>
            </a:endParaRPr>
          </a:p>
          <a:p>
            <a:endParaRPr lang="en-US">
              <a:latin typeface="Arial"/>
              <a:cs typeface="Arial"/>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32</a:t>
            </a:fld>
            <a:endParaRPr lang="en-US"/>
          </a:p>
        </p:txBody>
      </p:sp>
    </p:spTree>
    <p:extLst>
      <p:ext uri="{BB962C8B-B14F-4D97-AF65-F5344CB8AC3E}">
        <p14:creationId xmlns:p14="http://schemas.microsoft.com/office/powerpoint/2010/main" val="813095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a:t>
            </a:r>
            <a:r>
              <a:rPr lang="en-US" err="1"/>
              <a:t>www.gettyimages.com</a:t>
            </a:r>
            <a:r>
              <a:rPr lang="en-US"/>
              <a:t>/photos/yogi-</a:t>
            </a:r>
            <a:r>
              <a:rPr lang="en-US" err="1"/>
              <a:t>berra</a:t>
            </a:r>
            <a:endParaRPr lang="en-US"/>
          </a:p>
          <a:p>
            <a:r>
              <a:rPr lang="en-US"/>
              <a:t>Source: https://</a:t>
            </a:r>
            <a:r>
              <a:rPr lang="en-US" err="1"/>
              <a:t>www.goodreads.com</a:t>
            </a:r>
            <a:r>
              <a:rPr lang="en-US"/>
              <a:t>/quotes/261863-it-s-tough-to-make-predictions-especially-about-the-future</a:t>
            </a:r>
          </a:p>
          <a:p>
            <a:endParaRPr lang="en-US"/>
          </a:p>
          <a:p>
            <a:r>
              <a:rPr lang="en-US"/>
              <a:t>As baseball great Yogi Berra used to say, “It’s tough to make predictions, especially about the future.”</a:t>
            </a:r>
          </a:p>
        </p:txBody>
      </p:sp>
      <p:sp>
        <p:nvSpPr>
          <p:cNvPr id="4" name="Slide Number Placeholder 3"/>
          <p:cNvSpPr>
            <a:spLocks noGrp="1"/>
          </p:cNvSpPr>
          <p:nvPr>
            <p:ph type="sldNum" sz="quarter" idx="5"/>
          </p:nvPr>
        </p:nvSpPr>
        <p:spPr/>
        <p:txBody>
          <a:bodyPr/>
          <a:lstStyle/>
          <a:p>
            <a:fld id="{DB19FA42-5024-7C4A-A1E9-2BADC9AB4546}" type="slidenum">
              <a:rPr lang="en-US" smtClean="0"/>
              <a:pPr/>
              <a:t>33</a:t>
            </a:fld>
            <a:endParaRPr lang="en-US"/>
          </a:p>
        </p:txBody>
      </p:sp>
    </p:spTree>
    <p:extLst>
      <p:ext uri="{BB962C8B-B14F-4D97-AF65-F5344CB8AC3E}">
        <p14:creationId xmlns:p14="http://schemas.microsoft.com/office/powerpoint/2010/main" val="2039320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Photo source: https://</a:t>
            </a:r>
            <a:r>
              <a:rPr lang="en-US" err="1"/>
              <a:t>www.gettyimages.com</a:t>
            </a:r>
            <a:r>
              <a:rPr lang="en-US"/>
              <a:t>/detail/photo/bear-market-royalty-free-image/1212035447?phrase=bear </a:t>
            </a:r>
            <a:r>
              <a:rPr lang="en-US" err="1"/>
              <a:t>market&amp;adppopup</a:t>
            </a:r>
            <a:r>
              <a:rPr lang="en-US"/>
              <a:t>=true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is no way to sugarcoat it. Last year was a tough year to be an investor. Soaring interest rates and rising inflation shocked financial markets. We had bear markets in stocks and bonds, and investors worried a lot. </a:t>
            </a:r>
            <a:endParaRPr lang="en-US">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34</a:t>
            </a:fld>
            <a:endParaRPr lang="en-US"/>
          </a:p>
        </p:txBody>
      </p:sp>
    </p:spTree>
    <p:extLst>
      <p:ext uri="{BB962C8B-B14F-4D97-AF65-F5344CB8AC3E}">
        <p14:creationId xmlns:p14="http://schemas.microsoft.com/office/powerpoint/2010/main" val="3532651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http://www.sca.isr.umich.edu</a:t>
            </a:r>
          </a:p>
          <a:p>
            <a:r>
              <a:rPr lang="en-US">
                <a:latin typeface="Arial"/>
                <a:cs typeface="Arial"/>
              </a:rPr>
              <a:t>http://www.sca.isr.umich.edu/files/tbcics.pdf</a:t>
            </a:r>
          </a:p>
          <a:p>
            <a:r>
              <a:rPr lang="en-US">
                <a:latin typeface="Arial"/>
                <a:cs typeface="Arial"/>
              </a:rPr>
              <a:t>http://www.sca.isr.umich.edu/files/tbcpx1px5.pdf</a:t>
            </a:r>
          </a:p>
          <a:p>
            <a:endParaRPr lang="en-US" b="0" i="0" u="none" strike="noStrike">
              <a:solidFill>
                <a:srgbClr val="000000"/>
              </a:solidFill>
              <a:effectLst/>
              <a:cs typeface="Arial" panose="020B0604020202020204" pitchFamily="34" charset="0"/>
            </a:endParaRPr>
          </a:p>
          <a:p>
            <a:endParaRPr lang="en-US">
              <a:solidFill>
                <a:srgbClr val="333333"/>
              </a:solidFill>
              <a:latin typeface="Lucida Sans" panose="020B0602030504020204" pitchFamily="34" charset="77"/>
            </a:endParaRPr>
          </a:p>
          <a:p>
            <a:r>
              <a:rPr lang="en-US">
                <a:latin typeface="Arial"/>
                <a:cs typeface="Arial"/>
              </a:rPr>
              <a:t>Consumer sentiment declined to record lows last year, although it began to improve toward the end of year. The chart shows sentiment and inflation expectations through the third quarter of last year. Later in the year, the sentiment improved, particularly among higher-income families and people with larger stock holdings as financial markets headed higher. Short-term inflation expectations also improved, falling from 4.9 percent to 4.6 percent in December. That was the lowest reading in 15 months. Consumers expected inflation to average 3 percent over the longer term.</a:t>
            </a:r>
          </a:p>
          <a:p>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35</a:t>
            </a:fld>
            <a:endParaRPr lang="en-US"/>
          </a:p>
        </p:txBody>
      </p:sp>
    </p:spTree>
    <p:extLst>
      <p:ext uri="{BB962C8B-B14F-4D97-AF65-F5344CB8AC3E}">
        <p14:creationId xmlns:p14="http://schemas.microsoft.com/office/powerpoint/2010/main" val="1031728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https://www.aaii.com/sentimentsurvey (</a:t>
            </a:r>
            <a:r>
              <a:rPr lang="en-US" i="1">
                <a:latin typeface="Arial"/>
                <a:cs typeface="Arial"/>
              </a:rPr>
              <a:t>or go to</a:t>
            </a:r>
            <a:r>
              <a:rPr lang="en-US">
                <a:latin typeface="Arial"/>
                <a:cs typeface="Arial"/>
              </a:rPr>
              <a:t> https://resources.carsongroup.com/hubfs/Carson%20Coaching%20Online/Market%20Commentary/Presentations/2023/Forecast%202023%20Sources/Slide%2036_AAII%20Data.pdf) </a:t>
            </a:r>
          </a:p>
          <a:p>
            <a:endParaRPr lang="en-US"/>
          </a:p>
          <a:p>
            <a:r>
              <a:rPr lang="en-US">
                <a:latin typeface="Arial"/>
                <a:cs typeface="Arial"/>
              </a:rPr>
              <a:t>Despite December’s optimism among consumers who held stock, many investors remained bearish. The AAII </a:t>
            </a:r>
            <a:r>
              <a:rPr lang="en-US" b="0" i="0" u="none" strike="noStrike">
                <a:solidFill>
                  <a:srgbClr val="000000"/>
                </a:solidFill>
                <a:effectLst/>
                <a:latin typeface="Arial"/>
                <a:cs typeface="Arial"/>
              </a:rPr>
              <a:t>The Sentiment Survey is considered to be a contrarian indicator. So, when the level of optimism dips lower than usual, above-average market returns may follow. Similarly, when the level of optimism rises to unusually high levels, below-average market returns may follow. At the end of last year, investors were more bearish than usual. </a:t>
            </a:r>
            <a:br>
              <a:rPr lang="en-US">
                <a:cs typeface="Arial"/>
              </a:rPr>
            </a:br>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36</a:t>
            </a:fld>
            <a:endParaRPr lang="en-US"/>
          </a:p>
        </p:txBody>
      </p:sp>
    </p:spTree>
    <p:extLst>
      <p:ext uri="{BB962C8B-B14F-4D97-AF65-F5344CB8AC3E}">
        <p14:creationId xmlns:p14="http://schemas.microsoft.com/office/powerpoint/2010/main" val="1693922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Morningstar Direct </a:t>
            </a:r>
          </a:p>
          <a:p>
            <a:endParaRPr lang="en-US"/>
          </a:p>
          <a:p>
            <a:pPr>
              <a:lnSpc>
                <a:spcPct val="107000"/>
              </a:lnSpc>
              <a:spcAft>
                <a:spcPts val="800"/>
              </a:spcAft>
            </a:pPr>
            <a:r>
              <a:rPr lang="en-US">
                <a:solidFill>
                  <a:srgbClr val="000000"/>
                </a:solidFill>
                <a:latin typeface="Arial"/>
                <a:cs typeface="Arial"/>
              </a:rPr>
              <a:t>It was understandable. Volatility was one of the defining characteristics of U.S. stock markets during 2022. There were 122 moves of 1 percent, 46 moves of 2 percent, and 12 moves of 3 percent.  </a:t>
            </a:r>
          </a:p>
        </p:txBody>
      </p:sp>
      <p:sp>
        <p:nvSpPr>
          <p:cNvPr id="4" name="Slide Number Placeholder 3"/>
          <p:cNvSpPr>
            <a:spLocks noGrp="1"/>
          </p:cNvSpPr>
          <p:nvPr>
            <p:ph type="sldNum" sz="quarter" idx="5"/>
          </p:nvPr>
        </p:nvSpPr>
        <p:spPr/>
        <p:txBody>
          <a:bodyPr/>
          <a:lstStyle/>
          <a:p>
            <a:fld id="{DB19FA42-5024-7C4A-A1E9-2BADC9AB4546}" type="slidenum">
              <a:rPr lang="en-US" smtClean="0"/>
              <a:pPr/>
              <a:t>37</a:t>
            </a:fld>
            <a:endParaRPr lang="en-US"/>
          </a:p>
        </p:txBody>
      </p:sp>
    </p:spTree>
    <p:extLst>
      <p:ext uri="{BB962C8B-B14F-4D97-AF65-F5344CB8AC3E}">
        <p14:creationId xmlns:p14="http://schemas.microsoft.com/office/powerpoint/2010/main" val="3901169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Source: https://www.economist.com/briefing/2022/12/08/rising-interest-rates-and-inflation-have-upended-investing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i="1">
                <a:latin typeface="Arial"/>
                <a:cs typeface="Arial"/>
              </a:rPr>
              <a:t>The Economist</a:t>
            </a:r>
            <a:r>
              <a:rPr lang="en-US">
                <a:latin typeface="Arial"/>
                <a:cs typeface="Arial"/>
              </a:rPr>
              <a:t> reported, “…the slump in markets around the world this year has been painful. MSCI’s broadest index of global equities is down by 18 percent, as is the S&amp;P 500 index of big American firms. It is not just shares that have suffered...Supposedly safer assets have not escaped the rout, either.”</a:t>
            </a:r>
          </a:p>
        </p:txBody>
      </p:sp>
      <p:sp>
        <p:nvSpPr>
          <p:cNvPr id="4" name="Slide Number Placeholder 3"/>
          <p:cNvSpPr>
            <a:spLocks noGrp="1"/>
          </p:cNvSpPr>
          <p:nvPr>
            <p:ph type="sldNum" sz="quarter" idx="5"/>
          </p:nvPr>
        </p:nvSpPr>
        <p:spPr/>
        <p:txBody>
          <a:bodyPr/>
          <a:lstStyle/>
          <a:p>
            <a:fld id="{DB19FA42-5024-7C4A-A1E9-2BADC9AB4546}" type="slidenum">
              <a:rPr lang="en-US" smtClean="0"/>
              <a:pPr/>
              <a:t>38</a:t>
            </a:fld>
            <a:endParaRPr lang="en-US"/>
          </a:p>
        </p:txBody>
      </p:sp>
    </p:spTree>
    <p:extLst>
      <p:ext uri="{BB962C8B-B14F-4D97-AF65-F5344CB8AC3E}">
        <p14:creationId xmlns:p14="http://schemas.microsoft.com/office/powerpoint/2010/main" val="1604333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Morningstar Direct</a:t>
            </a:r>
          </a:p>
          <a:p>
            <a:endParaRPr lang="en-US" dirty="0">
              <a:cs typeface="Arial"/>
            </a:endParaRPr>
          </a:p>
          <a:p>
            <a:r>
              <a:rPr lang="en-US" dirty="0">
                <a:latin typeface="Arial"/>
                <a:cs typeface="Arial"/>
              </a:rPr>
              <a:t>Here you see how some major market indexes and sectors performed last year. [Review slide]</a:t>
            </a:r>
            <a:endParaRPr lang="en-US" dirty="0">
              <a:cs typeface="Arial"/>
            </a:endParaRPr>
          </a:p>
        </p:txBody>
      </p:sp>
      <p:sp>
        <p:nvSpPr>
          <p:cNvPr id="4" name="Slide Number Placeholder 3"/>
          <p:cNvSpPr>
            <a:spLocks noGrp="1"/>
          </p:cNvSpPr>
          <p:nvPr>
            <p:ph type="sldNum" sz="quarter" idx="10"/>
          </p:nvPr>
        </p:nvSpPr>
        <p:spPr/>
        <p:txBody>
          <a:bodyPr/>
          <a:lstStyle/>
          <a:p>
            <a:fld id="{6C015D19-1A19-3940-AD3C-B0D2E6166548}" type="slidenum">
              <a:rPr lang="en-US" smtClean="0"/>
              <a:pPr/>
              <a:t>39</a:t>
            </a:fld>
            <a:endParaRPr lang="en-US"/>
          </a:p>
        </p:txBody>
      </p:sp>
    </p:spTree>
    <p:extLst>
      <p:ext uri="{BB962C8B-B14F-4D97-AF65-F5344CB8AC3E}">
        <p14:creationId xmlns:p14="http://schemas.microsoft.com/office/powerpoint/2010/main" val="11548849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https://www.gettyimages.com/detail/photo/business-presentation-royalty-free-image/598260236?phrase=earnings&amp;adppopup=true</a:t>
            </a:r>
          </a:p>
          <a:p>
            <a:r>
              <a:rPr lang="en-US">
                <a:latin typeface="Arial"/>
                <a:cs typeface="Arial"/>
              </a:rPr>
              <a:t>Source: https://insight.factset.com/cy23-earnings-preview</a:t>
            </a:r>
          </a:p>
          <a:p>
            <a:endParaRPr lang="en-US" sz="1200" b="0" i="0" kern="1200">
              <a:solidFill>
                <a:schemeClr val="tx1"/>
              </a:solidFill>
              <a:effectLst/>
              <a:latin typeface="Arial" panose="020B0604020202020204" pitchFamily="34" charset="0"/>
              <a:ea typeface="+mn-ea"/>
              <a:cs typeface="+mn-cs"/>
            </a:endParaRPr>
          </a:p>
          <a:p>
            <a:pPr>
              <a:defRPr/>
            </a:pPr>
            <a:r>
              <a:rPr lang="en-US">
                <a:latin typeface="Arial"/>
                <a:cs typeface="Arial"/>
              </a:rPr>
              <a:t>Some analysts expect earnings to be positive in 2023. “Despite concerns about a possible recession next year, analysts still expect the S&amp;P 500 to report single-digit earnings growth in CY 2023. The estimated (year-over-year) earnings growth rate for CY 2023 is 5.5%... Analysts are expecting most of the earnings growth to occur in the second half of the 2023.” </a:t>
            </a:r>
          </a:p>
          <a:p>
            <a:pPr>
              <a:defRPr/>
            </a:pPr>
            <a:endParaRPr lang="en-US">
              <a:latin typeface="Arial"/>
              <a:cs typeface="Arial"/>
            </a:endParaRPr>
          </a:p>
          <a:p>
            <a:pPr>
              <a:defRPr/>
            </a:pPr>
            <a:r>
              <a:rPr lang="en-US">
                <a:latin typeface="Arial"/>
                <a:cs typeface="Arial"/>
              </a:rPr>
              <a:t>Some analysts think earnings forecasts are too optimistic.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40</a:t>
            </a:fld>
            <a:endParaRPr lang="en-US"/>
          </a:p>
        </p:txBody>
      </p:sp>
    </p:spTree>
    <p:extLst>
      <p:ext uri="{BB962C8B-B14F-4D97-AF65-F5344CB8AC3E}">
        <p14:creationId xmlns:p14="http://schemas.microsoft.com/office/powerpoint/2010/main" val="14685484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Photo: </a:t>
            </a:r>
            <a:r>
              <a:rPr lang="en-US">
                <a:latin typeface="Arial"/>
                <a:cs typeface="Arial"/>
              </a:rPr>
              <a:t>https://</a:t>
            </a:r>
            <a:r>
              <a:rPr lang="en-US" err="1">
                <a:latin typeface="Arial"/>
                <a:cs typeface="Arial"/>
              </a:rPr>
              <a:t>www.gettyimages.com</a:t>
            </a:r>
            <a:r>
              <a:rPr lang="en-US">
                <a:latin typeface="Arial"/>
                <a:cs typeface="Arial"/>
              </a:rPr>
              <a:t>/detail/photo/business-accounting-concept-business-man-using-royalty-free-image/1178916772?phrase=earnings financial &amp;</a:t>
            </a:r>
            <a:r>
              <a:rPr lang="en-US" err="1">
                <a:latin typeface="Arial"/>
                <a:cs typeface="Arial"/>
              </a:rPr>
              <a:t>adppopup</a:t>
            </a:r>
            <a:r>
              <a:rPr lang="en-US">
                <a:latin typeface="Arial"/>
                <a:cs typeface="Arial"/>
              </a:rPr>
              <a:t>=true</a:t>
            </a:r>
          </a:p>
          <a:p>
            <a:r>
              <a:rPr lang="en-US">
                <a:latin typeface="Calibri"/>
                <a:cs typeface="Calibri"/>
              </a:rPr>
              <a:t>Source: </a:t>
            </a:r>
            <a:r>
              <a:rPr lang="en-US">
                <a:latin typeface="Arial"/>
                <a:cs typeface="Arial"/>
                <a:hlinkClick r:id="rId3"/>
              </a:rPr>
              <a:t>https://www.youtube.com/watch?v=QvJQCLow18g</a:t>
            </a:r>
            <a:endParaRPr lang="en-US">
              <a:latin typeface="Calibri"/>
              <a:cs typeface="Calibri"/>
            </a:endParaRPr>
          </a:p>
          <a:p>
            <a:endParaRPr lang="en-US">
              <a:latin typeface="Arial"/>
              <a:cs typeface="Arial"/>
            </a:endParaRPr>
          </a:p>
          <a:p>
            <a:r>
              <a:rPr lang="en-US">
                <a:latin typeface="Arial"/>
                <a:cs typeface="Arial"/>
              </a:rPr>
              <a:t>For instance, Michael Zinn the Managing Director of UBS told CNBC's Squawk Box, "I think there's a good chance the market is underpricing risk... If we achieve a soft landing, that's awesome and markets probably have bottomed... but the market hasn't really quite priced in the likelihood of a harder landing, the likelihood of an earnings recession..." An earnings recession happens when earnings drop for two or more quarters.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41</a:t>
            </a:fld>
            <a:endParaRPr lang="en-US"/>
          </a:p>
        </p:txBody>
      </p:sp>
    </p:spTree>
    <p:extLst>
      <p:ext uri="{BB962C8B-B14F-4D97-AF65-F5344CB8AC3E}">
        <p14:creationId xmlns:p14="http://schemas.microsoft.com/office/powerpoint/2010/main" val="2058175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50000"/>
              </a:lnSpc>
              <a:spcBef>
                <a:spcPts val="0"/>
              </a:spcBef>
              <a:spcAft>
                <a:spcPts val="0"/>
              </a:spcAft>
              <a:buClr>
                <a:srgbClr val="626262"/>
              </a:buClr>
              <a:buSzPts val="1600"/>
              <a:buFont typeface="Arial"/>
              <a:buNone/>
            </a:pPr>
            <a:r>
              <a:rPr lang="en-US" sz="1200" dirty="0">
                <a:solidFill>
                  <a:srgbClr val="626262"/>
                </a:solidFill>
                <a:latin typeface="Arial"/>
                <a:cs typeface="Arial"/>
              </a:rPr>
              <a:t>The opinions voiced in this material are for general information only and are not intended to provide specific advice or recommendations for any individual. To determine which investment(s) may be appropriate for you, consult your financial </a:t>
            </a:r>
            <a:r>
              <a:rPr lang="en-US" dirty="0">
                <a:solidFill>
                  <a:srgbClr val="626262"/>
                </a:solidFill>
                <a:latin typeface="Arial"/>
                <a:cs typeface="Arial"/>
              </a:rPr>
              <a:t>professional</a:t>
            </a:r>
            <a:r>
              <a:rPr lang="en-US" sz="1200" dirty="0">
                <a:solidFill>
                  <a:srgbClr val="626262"/>
                </a:solidFill>
                <a:latin typeface="Arial"/>
                <a:cs typeface="Arial"/>
              </a:rPr>
              <a:t> prior to investing. All performance referenced is historical and is no guarantee of future results. All indices are unmanaged and cannot be invested into directly.</a:t>
            </a:r>
          </a:p>
          <a:p>
            <a:pPr marL="0" lvl="0" indent="0" algn="l" rtl="0">
              <a:lnSpc>
                <a:spcPct val="150000"/>
              </a:lnSpc>
              <a:spcBef>
                <a:spcPts val="1800"/>
              </a:spcBef>
              <a:spcAft>
                <a:spcPts val="0"/>
              </a:spcAft>
              <a:buClr>
                <a:srgbClr val="626262"/>
              </a:buClr>
              <a:buSzPts val="1600"/>
              <a:buFont typeface="Arial"/>
              <a:buNone/>
            </a:pPr>
            <a:r>
              <a:rPr lang="en-US" sz="1200" u="sng" dirty="0">
                <a:solidFill>
                  <a:srgbClr val="626262"/>
                </a:solidFill>
                <a:latin typeface="Arial"/>
                <a:cs typeface="Arial"/>
              </a:rPr>
              <a:t>Risk Considerations</a:t>
            </a:r>
            <a:r>
              <a:rPr lang="en-US" sz="1200" dirty="0">
                <a:solidFill>
                  <a:srgbClr val="626262"/>
                </a:solidFill>
                <a:latin typeface="Arial"/>
                <a:cs typeface="Arial"/>
              </a:rPr>
              <a:t>: The economic forecasts set forth in this presentation may not develop as predicted and there can be no guarantee strategies promoted will be successful. Stock investing involves risk including loss of principal. </a:t>
            </a:r>
            <a:r>
              <a:rPr lang="en-US" sz="1200" dirty="0">
                <a:solidFill>
                  <a:srgbClr val="626262"/>
                </a:solidFill>
                <a:latin typeface="Arial"/>
              </a:rPr>
              <a:t>No investment strategy or risk management technique can guarantee return or eliminate risk in all market </a:t>
            </a:r>
            <a:r>
              <a:rPr lang="en-US" sz="1200" err="1">
                <a:solidFill>
                  <a:srgbClr val="626262"/>
                </a:solidFill>
                <a:latin typeface="Arial"/>
              </a:rPr>
              <a:t>environments</a:t>
            </a:r>
            <a:r>
              <a:rPr lang="en-US" sz="1200">
                <a:solidFill>
                  <a:srgbClr val="626262"/>
                </a:solidFill>
                <a:latin typeface="Arial"/>
              </a:rPr>
              <a:t>. </a:t>
            </a:r>
            <a:r>
              <a:rPr lang="en-US" sz="1200" dirty="0">
                <a:solidFill>
                  <a:srgbClr val="626262"/>
                </a:solidFill>
                <a:latin typeface="Arial"/>
                <a:cs typeface="Arial"/>
              </a:rPr>
              <a:t>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endParaRPr lang="en-US" sz="1800" dirty="0">
              <a:solidFill>
                <a:srgbClr val="282828"/>
              </a:solidFill>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a:t>
            </a:fld>
            <a:endParaRPr lang="en-US"/>
          </a:p>
        </p:txBody>
      </p:sp>
    </p:spTree>
    <p:extLst>
      <p:ext uri="{BB962C8B-B14F-4D97-AF65-F5344CB8AC3E}">
        <p14:creationId xmlns:p14="http://schemas.microsoft.com/office/powerpoint/2010/main" val="4064387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https://www.multpl.com/s-p-500-pe-ratio</a:t>
            </a:r>
          </a:p>
          <a:p>
            <a:endParaRPr lang="en-US"/>
          </a:p>
          <a:p>
            <a:r>
              <a:rPr lang="en-US">
                <a:latin typeface="Arial"/>
                <a:cs typeface="Arial"/>
              </a:rPr>
              <a:t>If earnings are lower than expected, share prices could move lower. Price-to-earnings ratios </a:t>
            </a:r>
            <a:r>
              <a:rPr lang="en-US">
                <a:solidFill>
                  <a:schemeClr val="dk1"/>
                </a:solidFill>
                <a:latin typeface="Arial"/>
                <a:cs typeface="Arial"/>
                <a:sym typeface="Arial"/>
              </a:rPr>
              <a:t>measure</a:t>
            </a:r>
            <a:r>
              <a:rPr lang="en-US" sz="1200" b="0" i="0" u="none" strike="noStrike" cap="none">
                <a:solidFill>
                  <a:schemeClr val="dk1"/>
                </a:solidFill>
                <a:effectLst/>
                <a:latin typeface="Arial"/>
                <a:ea typeface="Arial"/>
                <a:cs typeface="Arial"/>
                <a:sym typeface="Arial"/>
              </a:rPr>
              <a:t> the price of a stock relative to its earnings</a:t>
            </a:r>
            <a:r>
              <a:rPr lang="en-US">
                <a:latin typeface="Arial"/>
                <a:cs typeface="Arial"/>
              </a:rPr>
              <a:t>. The PE of the S&amp;P 500 was 19.97 at the end of December, which is above its long-term average of 14.91.</a:t>
            </a:r>
          </a:p>
        </p:txBody>
      </p:sp>
      <p:sp>
        <p:nvSpPr>
          <p:cNvPr id="4" name="Slide Number Placeholder 3"/>
          <p:cNvSpPr>
            <a:spLocks noGrp="1"/>
          </p:cNvSpPr>
          <p:nvPr>
            <p:ph type="sldNum" sz="quarter" idx="5"/>
          </p:nvPr>
        </p:nvSpPr>
        <p:spPr/>
        <p:txBody>
          <a:bodyPr/>
          <a:lstStyle/>
          <a:p>
            <a:fld id="{DB19FA42-5024-7C4A-A1E9-2BADC9AB4546}" type="slidenum">
              <a:rPr lang="en-US" smtClean="0"/>
              <a:pPr/>
              <a:t>42</a:t>
            </a:fld>
            <a:endParaRPr lang="en-US"/>
          </a:p>
        </p:txBody>
      </p:sp>
    </p:spTree>
    <p:extLst>
      <p:ext uri="{BB962C8B-B14F-4D97-AF65-F5344CB8AC3E}">
        <p14:creationId xmlns:p14="http://schemas.microsoft.com/office/powerpoint/2010/main" val="13152817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https://www.barrons.com/articles/is-us-in-recession-nber-official-definition-51654630634</a:t>
            </a:r>
          </a:p>
          <a:p>
            <a:endParaRPr lang="en-US"/>
          </a:p>
          <a:p>
            <a:r>
              <a:rPr lang="en-US">
                <a:latin typeface="Arial"/>
                <a:cs typeface="Arial"/>
              </a:rPr>
              <a:t>The </a:t>
            </a:r>
            <a:r>
              <a:rPr lang="en-US">
                <a:solidFill>
                  <a:schemeClr val="dk1"/>
                </a:solidFill>
                <a:latin typeface="Arial"/>
                <a:cs typeface="Arial"/>
                <a:sym typeface="Arial"/>
              </a:rPr>
              <a:t>Shiller CAPE</a:t>
            </a:r>
            <a:r>
              <a:rPr lang="en-US" sz="1200" b="0" i="0" u="none" strike="noStrike" cap="none">
                <a:solidFill>
                  <a:schemeClr val="dk1"/>
                </a:solidFill>
                <a:effectLst/>
                <a:latin typeface="Arial"/>
                <a:ea typeface="Arial"/>
                <a:cs typeface="Arial"/>
                <a:sym typeface="Arial"/>
              </a:rPr>
              <a:t> </a:t>
            </a:r>
            <a:r>
              <a:rPr lang="en-US">
                <a:solidFill>
                  <a:schemeClr val="dk1"/>
                </a:solidFill>
                <a:latin typeface="Arial"/>
                <a:ea typeface="Arial"/>
                <a:cs typeface="Arial"/>
                <a:sym typeface="Arial"/>
              </a:rPr>
              <a:t>ratio measures</a:t>
            </a:r>
            <a:r>
              <a:rPr lang="en-US" sz="1200" b="0" i="0" u="none" strike="noStrike" cap="none">
                <a:solidFill>
                  <a:schemeClr val="dk1"/>
                </a:solidFill>
                <a:effectLst/>
                <a:latin typeface="Arial"/>
                <a:ea typeface="Arial"/>
                <a:cs typeface="Arial"/>
                <a:sym typeface="Arial"/>
              </a:rPr>
              <a:t> the price of a stock relative to its earnings using average inflation-adjusted earnings from the previous 10 years. </a:t>
            </a:r>
            <a:r>
              <a:rPr lang="en-US">
                <a:solidFill>
                  <a:schemeClr val="dk1"/>
                </a:solidFill>
                <a:latin typeface="Arial"/>
                <a:ea typeface="Arial"/>
                <a:cs typeface="Arial"/>
                <a:sym typeface="Arial"/>
              </a:rPr>
              <a:t>At the end of December, the CAPE PE was 28.09, well below recent highs but still above the long-term average of 16.99. These PE ratios</a:t>
            </a:r>
            <a:r>
              <a:rPr lang="en-US" sz="1200" b="0" i="0" u="none" strike="noStrike" cap="none">
                <a:solidFill>
                  <a:schemeClr val="dk1"/>
                </a:solidFill>
                <a:effectLst/>
                <a:latin typeface="Arial"/>
                <a:ea typeface="Arial"/>
                <a:cs typeface="Arial"/>
                <a:sym typeface="Arial"/>
              </a:rPr>
              <a:t> </a:t>
            </a:r>
            <a:r>
              <a:rPr lang="en-US">
                <a:solidFill>
                  <a:schemeClr val="dk1"/>
                </a:solidFill>
                <a:latin typeface="Arial"/>
                <a:ea typeface="Arial"/>
                <a:cs typeface="Arial"/>
                <a:sym typeface="Arial"/>
              </a:rPr>
              <a:t>suggest</a:t>
            </a:r>
            <a:r>
              <a:rPr lang="en-US" sz="1200" b="0" i="0" u="none" strike="noStrike" cap="none">
                <a:solidFill>
                  <a:schemeClr val="dk1"/>
                </a:solidFill>
                <a:effectLst/>
                <a:latin typeface="Arial"/>
                <a:ea typeface="Arial"/>
                <a:cs typeface="Arial"/>
                <a:sym typeface="Arial"/>
              </a:rPr>
              <a:t> that S&amp;P 500 stocks remain expensive.</a:t>
            </a:r>
            <a:r>
              <a:rPr lang="en-US">
                <a:solidFill>
                  <a:schemeClr val="dk1"/>
                </a:solidFill>
                <a:latin typeface="Arial"/>
                <a:ea typeface="Arial"/>
                <a:cs typeface="Arial"/>
                <a:sym typeface="Arial"/>
              </a:rPr>
              <a:t> </a:t>
            </a:r>
            <a:endParaRPr lang="en-US">
              <a:cs typeface="Arial"/>
            </a:endParaRPr>
          </a:p>
          <a:p>
            <a:endParaRPr lang="en-US">
              <a:latin typeface="Arial"/>
              <a:cs typeface="Arial"/>
            </a:endParaRPr>
          </a:p>
          <a:p>
            <a:r>
              <a:rPr lang="en-US">
                <a:latin typeface="Arial"/>
                <a:cs typeface="Arial"/>
              </a:rPr>
              <a:t>In recent years, share valuations have been at exceptional levels for many reasons. One is that U.S. stocks have offered very attractive levels of income compared to bonds. Now that interest rates are increasing, bonds may become more competitive and offer investors opportunities to invest for income with less risk. As investors move assets from stocks to bonds, that could push share prices lower.  </a:t>
            </a:r>
            <a:endParaRPr lang="en-US">
              <a:cs typeface="Arial"/>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43</a:t>
            </a:fld>
            <a:endParaRPr lang="en-US"/>
          </a:p>
        </p:txBody>
      </p:sp>
    </p:spTree>
    <p:extLst>
      <p:ext uri="{BB962C8B-B14F-4D97-AF65-F5344CB8AC3E}">
        <p14:creationId xmlns:p14="http://schemas.microsoft.com/office/powerpoint/2010/main" val="4049845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Source: Carson Investment Research</a:t>
            </a:r>
          </a:p>
          <a:p>
            <a:pPr>
              <a:defRPr/>
            </a:pPr>
            <a:endParaRPr lang="en-US" dirty="0">
              <a:solidFill>
                <a:schemeClr val="dk1"/>
              </a:solidFill>
              <a:latin typeface="Arial"/>
              <a:cs typeface="Arial"/>
            </a:endParaRPr>
          </a:p>
          <a:p>
            <a:pPr>
              <a:defRPr/>
            </a:pPr>
            <a:r>
              <a:rPr lang="en-US" dirty="0">
                <a:solidFill>
                  <a:schemeClr val="dk1"/>
                </a:solidFill>
                <a:latin typeface="Arial"/>
                <a:cs typeface="Arial"/>
              </a:rPr>
              <a:t>Bond yields soared last year on higher inflation expectations and a hawkish Federal Reserve. When bond yields rise, bond prices fall. As a result, bonds had a historically bad year. The Bloomberg U.S. Aggregate Bond Index was down 13 percent for the year. To put things in perspective, the Index had never been down two years a in row before, and the previous worse year ever was a 2.9 percent drop in 1994.</a:t>
            </a:r>
            <a:endParaRPr lang="en-US" dirty="0">
              <a:cs typeface="Arial"/>
            </a:endParaRPr>
          </a:p>
          <a:p>
            <a:endParaRPr lang="en-US" dirty="0">
              <a:solidFill>
                <a:schemeClr val="dk1"/>
              </a:solidFill>
              <a:latin typeface="Arial"/>
              <a:cs typeface="Arial"/>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44</a:t>
            </a:fld>
            <a:endParaRPr lang="en-US"/>
          </a:p>
        </p:txBody>
      </p:sp>
    </p:spTree>
    <p:extLst>
      <p:ext uri="{BB962C8B-B14F-4D97-AF65-F5344CB8AC3E}">
        <p14:creationId xmlns:p14="http://schemas.microsoft.com/office/powerpoint/2010/main" val="42274280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a:latin typeface="Calibri"/>
                <a:cs typeface="Calibri"/>
              </a:rPr>
              <a:t>Sources: Carson Investment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Calibri"/>
                <a:cs typeface="Calibri"/>
              </a:rPr>
              <a:t>https://www.marketwatch.com/investing/index/spx/charts</a:t>
            </a:r>
            <a:endParaRPr lang="en-US" sz="180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sz="4000" b="0" i="0" u="none" strike="noStrike">
                <a:solidFill>
                  <a:srgbClr val="001E20"/>
                </a:solidFill>
                <a:effectLst/>
                <a:latin typeface="Aileron"/>
              </a:rPr>
              <a:t>With stocks and bonds both heading lower, the traditional 60/40 portfolio, which holds 60 </a:t>
            </a:r>
            <a:r>
              <a:rPr lang="en-US" sz="4000">
                <a:solidFill>
                  <a:srgbClr val="001E20"/>
                </a:solidFill>
                <a:latin typeface="Aileron"/>
              </a:rPr>
              <a:t>percent </a:t>
            </a:r>
            <a:r>
              <a:rPr lang="en-US" sz="4000" b="0" i="0" u="none" strike="noStrike">
                <a:solidFill>
                  <a:srgbClr val="001E20"/>
                </a:solidFill>
                <a:effectLst/>
                <a:latin typeface="Aileron"/>
              </a:rPr>
              <a:t>stocks and 40</a:t>
            </a:r>
            <a:r>
              <a:rPr lang="en-US" sz="4000">
                <a:solidFill>
                  <a:srgbClr val="001E20"/>
                </a:solidFill>
                <a:latin typeface="Aileron"/>
              </a:rPr>
              <a:t> percent</a:t>
            </a:r>
            <a:r>
              <a:rPr lang="en-US" sz="4000" b="0" i="0" u="none" strike="noStrike">
                <a:solidFill>
                  <a:srgbClr val="001E20"/>
                </a:solidFill>
                <a:effectLst/>
                <a:latin typeface="Aileron"/>
              </a:rPr>
              <a:t> bonds, had a very disappointing year. Investors hold 60/40 portfolios when they want to earn consistent returns while taking moderate risk.</a:t>
            </a:r>
            <a:r>
              <a:rPr lang="en-US" sz="4000">
                <a:solidFill>
                  <a:srgbClr val="001E20"/>
                </a:solidFill>
                <a:latin typeface="Aileron"/>
              </a:rPr>
              <a:t> </a:t>
            </a:r>
          </a:p>
          <a:p>
            <a:pPr>
              <a:defRPr/>
            </a:pPr>
            <a:endParaRPr lang="en-US" sz="4000">
              <a:solidFill>
                <a:srgbClr val="001E20"/>
              </a:solidFill>
              <a:latin typeface="Aileron"/>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u="none" strike="noStrike">
                <a:solidFill>
                  <a:srgbClr val="001E20"/>
                </a:solidFill>
                <a:effectLst/>
                <a:latin typeface="Aileron"/>
                <a:cs typeface="Arial"/>
              </a:rPr>
              <a:t>The question on</a:t>
            </a:r>
            <a:r>
              <a:rPr lang="en-US" sz="4000">
                <a:solidFill>
                  <a:srgbClr val="001E20"/>
                </a:solidFill>
                <a:latin typeface="Aileron"/>
                <a:cs typeface="Arial"/>
              </a:rPr>
              <a:t> </a:t>
            </a:r>
            <a:r>
              <a:rPr lang="en-US" sz="4000" b="0" i="0" u="none" strike="noStrike">
                <a:solidFill>
                  <a:srgbClr val="001E20"/>
                </a:solidFill>
                <a:effectLst/>
                <a:latin typeface="Aileron"/>
                <a:cs typeface="Arial"/>
              </a:rPr>
              <a:t> many people’s minds is how long will this last? And what comes next?</a:t>
            </a:r>
            <a:endParaRPr lang="en-US">
              <a:cs typeface="Arial"/>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45</a:t>
            </a:fld>
            <a:endParaRPr lang="en-US"/>
          </a:p>
        </p:txBody>
      </p:sp>
    </p:spTree>
    <p:extLst>
      <p:ext uri="{BB962C8B-B14F-4D97-AF65-F5344CB8AC3E}">
        <p14:creationId xmlns:p14="http://schemas.microsoft.com/office/powerpoint/2010/main" val="421338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a:t>
            </a:r>
            <a:r>
              <a:rPr lang="en-US" err="1"/>
              <a:t>www.gettyimages.com</a:t>
            </a:r>
            <a:r>
              <a:rPr lang="en-US"/>
              <a:t>/detail/photo/commercial-jet-flying-over-clouds-royalty-free-image/155380716?phrase=Flight clear </a:t>
            </a:r>
            <a:r>
              <a:rPr lang="en-US" err="1"/>
              <a:t>sky&amp;adppopup</a:t>
            </a:r>
            <a:r>
              <a:rPr lang="en-US"/>
              <a:t>=true</a:t>
            </a:r>
          </a:p>
          <a:p>
            <a:endParaRPr lang="en-US"/>
          </a:p>
          <a:p>
            <a:r>
              <a:rPr lang="en-US"/>
              <a:t>As much as we would like to say we see clear skies ahead, that’s probably not the case. A lot of uncertainty remains and, since markets hate uncertainty, we may experience some turbulence in 2023.</a:t>
            </a:r>
          </a:p>
        </p:txBody>
      </p:sp>
      <p:sp>
        <p:nvSpPr>
          <p:cNvPr id="4" name="Slide Number Placeholder 3"/>
          <p:cNvSpPr>
            <a:spLocks noGrp="1"/>
          </p:cNvSpPr>
          <p:nvPr>
            <p:ph type="sldNum" sz="quarter" idx="5"/>
          </p:nvPr>
        </p:nvSpPr>
        <p:spPr/>
        <p:txBody>
          <a:bodyPr/>
          <a:lstStyle/>
          <a:p>
            <a:fld id="{DB19FA42-5024-7C4A-A1E9-2BADC9AB4546}" type="slidenum">
              <a:rPr lang="en-US" smtClean="0"/>
              <a:pPr/>
              <a:t>46</a:t>
            </a:fld>
            <a:endParaRPr lang="en-US"/>
          </a:p>
        </p:txBody>
      </p:sp>
    </p:spTree>
    <p:extLst>
      <p:ext uri="{BB962C8B-B14F-4D97-AF65-F5344CB8AC3E}">
        <p14:creationId xmlns:p14="http://schemas.microsoft.com/office/powerpoint/2010/main" val="17142982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defRPr/>
            </a:pPr>
            <a:r>
              <a:rPr lang="en-US" sz="4000">
                <a:solidFill>
                  <a:srgbClr val="001E20"/>
                </a:solidFill>
                <a:latin typeface="Aileron"/>
              </a:rPr>
              <a:t>Source: Carson Investment Research </a:t>
            </a:r>
          </a:p>
          <a:p>
            <a:pPr>
              <a:lnSpc>
                <a:spcPct val="107000"/>
              </a:lnSpc>
              <a:spcAft>
                <a:spcPts val="800"/>
              </a:spcAft>
              <a:defRPr/>
            </a:pPr>
            <a:endParaRPr lang="en-US" sz="4000">
              <a:solidFill>
                <a:srgbClr val="001E20"/>
              </a:solidFill>
              <a:latin typeface="Aileron"/>
            </a:endParaRPr>
          </a:p>
          <a:p>
            <a:pPr>
              <a:lnSpc>
                <a:spcPct val="107000"/>
              </a:lnSpc>
              <a:spcAft>
                <a:spcPts val="800"/>
              </a:spcAft>
              <a:defRPr/>
            </a:pPr>
            <a:r>
              <a:rPr lang="en-US" sz="4000">
                <a:solidFill>
                  <a:srgbClr val="001E20"/>
                </a:solidFill>
                <a:latin typeface="Aileron"/>
              </a:rPr>
              <a:t>While no one can be sure how long a bear market will last, this one seems pretty normal. This data shows bear markets that took place without recessions. (We don’t think there was a recession in 2022. It shows that stocks fell about 24 percent on average. On one occasion, stocks fall more than 30 percent without an accompanying recession and that was the 1987 crash. It’s possible we’ll have a recession and markets will go lower. It’s also possible – just barely – that we won’t have a recession. The good news is that when markets decline, opportunities become available. A lot people miss out on the opportunities because stock market sales (aka bear markets) scare a lot of investors away.  </a:t>
            </a:r>
            <a:endParaRPr lang="en-US"/>
          </a:p>
          <a:p>
            <a:pPr marL="0" marR="0">
              <a:lnSpc>
                <a:spcPct val="107000"/>
              </a:lnSpc>
              <a:spcBef>
                <a:spcPts val="0"/>
              </a:spcBef>
              <a:spcAft>
                <a:spcPts val="800"/>
              </a:spcAft>
            </a:pPr>
            <a:endParaRPr lang="en-US" sz="4000">
              <a:solidFill>
                <a:srgbClr val="001E20"/>
              </a:solidFill>
              <a:latin typeface="Aileron"/>
            </a:endParaRPr>
          </a:p>
          <a:p>
            <a:pPr marL="0" indent="0">
              <a:buNone/>
            </a:pPr>
            <a:endParaRPr lang="en-US" sz="4000">
              <a:solidFill>
                <a:srgbClr val="001E20"/>
              </a:solidFill>
              <a:latin typeface="Aileron"/>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47</a:t>
            </a:fld>
            <a:endParaRPr lang="en-US"/>
          </a:p>
        </p:txBody>
      </p:sp>
    </p:spTree>
    <p:extLst>
      <p:ext uri="{BB962C8B-B14F-4D97-AF65-F5344CB8AC3E}">
        <p14:creationId xmlns:p14="http://schemas.microsoft.com/office/powerpoint/2010/main" val="13366606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4000">
                <a:solidFill>
                  <a:srgbClr val="001E20"/>
                </a:solidFill>
                <a:latin typeface="Aileron"/>
              </a:rPr>
              <a:t>Sources: Carson Investment Research, Ned Davis Research, FactSet</a:t>
            </a:r>
          </a:p>
          <a:p>
            <a:pPr>
              <a:lnSpc>
                <a:spcPct val="107000"/>
              </a:lnSpc>
              <a:spcAft>
                <a:spcPts val="800"/>
              </a:spcAft>
            </a:pPr>
            <a:endParaRPr lang="en-US" sz="4000">
              <a:solidFill>
                <a:srgbClr val="001E20"/>
              </a:solidFill>
              <a:latin typeface="Aileron"/>
            </a:endParaRPr>
          </a:p>
          <a:p>
            <a:pPr>
              <a:lnSpc>
                <a:spcPct val="107000"/>
              </a:lnSpc>
              <a:spcAft>
                <a:spcPts val="800"/>
              </a:spcAft>
            </a:pPr>
            <a:r>
              <a:rPr lang="en-US" sz="4000">
                <a:solidFill>
                  <a:srgbClr val="001E20"/>
                </a:solidFill>
                <a:latin typeface="Aileron"/>
              </a:rPr>
              <a:t>We don’t know when this bear market will end but, historically, markets have delivered attractive returns as they recover from bear market lows. It’s the light at the end of the tunnel of market downturns.   </a:t>
            </a:r>
            <a:endParaRPr lang="en-US"/>
          </a:p>
          <a:p>
            <a:pPr marL="0" indent="0">
              <a:buNone/>
            </a:pPr>
            <a:endParaRPr lang="en-US" sz="4000">
              <a:solidFill>
                <a:srgbClr val="001E20"/>
              </a:solidFill>
              <a:latin typeface="Aileron"/>
            </a:endParaRPr>
          </a:p>
        </p:txBody>
      </p:sp>
      <p:sp>
        <p:nvSpPr>
          <p:cNvPr id="4" name="Slide Number Placeholder 3"/>
          <p:cNvSpPr>
            <a:spLocks noGrp="1"/>
          </p:cNvSpPr>
          <p:nvPr>
            <p:ph type="sldNum" sz="quarter" idx="5"/>
          </p:nvPr>
        </p:nvSpPr>
        <p:spPr/>
        <p:txBody>
          <a:bodyPr/>
          <a:lstStyle/>
          <a:p>
            <a:fld id="{6C015D19-1A19-3940-AD3C-B0D2E6166548}" type="slidenum">
              <a:rPr lang="en-US" smtClean="0"/>
              <a:pPr/>
              <a:t>48</a:t>
            </a:fld>
            <a:endParaRPr lang="en-US"/>
          </a:p>
        </p:txBody>
      </p:sp>
    </p:spTree>
    <p:extLst>
      <p:ext uri="{BB962C8B-B14F-4D97-AF65-F5344CB8AC3E}">
        <p14:creationId xmlns:p14="http://schemas.microsoft.com/office/powerpoint/2010/main" val="4226414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https://finance.yahoo.com/news/recession-fears-paralyzed-wall-street-210149478.html</a:t>
            </a:r>
          </a:p>
          <a:p>
            <a:pPr>
              <a:defRPr/>
            </a:pPr>
            <a:endParaRPr lang="en-US">
              <a:latin typeface="Arial"/>
              <a:cs typeface="Arial"/>
            </a:endParaRPr>
          </a:p>
          <a:p>
            <a:pPr marL="0" marR="0" lvl="0" indent="0" algn="l" defTabSz="914400">
              <a:lnSpc>
                <a:spcPct val="100000"/>
              </a:lnSpc>
              <a:spcBef>
                <a:spcPts val="0"/>
              </a:spcBef>
              <a:spcAft>
                <a:spcPts val="0"/>
              </a:spcAft>
              <a:buClrTx/>
              <a:buSzTx/>
              <a:buFontTx/>
              <a:buNone/>
              <a:tabLst/>
              <a:defRPr/>
            </a:pPr>
            <a:r>
              <a:rPr lang="en-US">
                <a:latin typeface="Arial"/>
                <a:cs typeface="Arial"/>
              </a:rPr>
              <a:t>Matthew Fox reported, “</a:t>
            </a:r>
            <a:r>
              <a:rPr lang="en-US" sz="1200">
                <a:latin typeface="Arial"/>
                <a:cs typeface="Arial"/>
              </a:rPr>
              <a:t>A top-down analysis of 17 Wall Street strategists' predictions shows the average S&amp;P 500 price target for the end of 2023 is just 4,009, which represents potential upside of less than 1% from current levels.” H</a:t>
            </a:r>
            <a:r>
              <a:rPr lang="en-US" b="0" i="0" u="none" strike="noStrike">
                <a:solidFill>
                  <a:srgbClr val="1D2228"/>
                </a:solidFill>
                <a:effectLst/>
                <a:latin typeface="YahooSans VF"/>
              </a:rPr>
              <a:t>e suggested the negative outlook was the result of recession fears.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49</a:t>
            </a:fld>
            <a:endParaRPr lang="en-US"/>
          </a:p>
        </p:txBody>
      </p:sp>
    </p:spTree>
    <p:extLst>
      <p:ext uri="{BB962C8B-B14F-4D97-AF65-F5344CB8AC3E}">
        <p14:creationId xmlns:p14="http://schemas.microsoft.com/office/powerpoint/2010/main" val="8129156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https://www.bloomberg.com/news/articles/2022-12-10/world-s-top-money-managers-see-global-stocks-recovering-in-2023?srnd=premium</a:t>
            </a:r>
          </a:p>
          <a:p>
            <a:endParaRPr lang="en-US"/>
          </a:p>
          <a:p>
            <a:pPr>
              <a:defRPr/>
            </a:pPr>
            <a:r>
              <a:rPr lang="en-US">
                <a:latin typeface="Arial"/>
                <a:cs typeface="Arial"/>
              </a:rPr>
              <a:t>Not everyone agreed. Estimates varied depending on whose estimates were included in the analysis. Jan-Patrick Banert of</a:t>
            </a:r>
            <a:r>
              <a:rPr lang="en-US" i="1">
                <a:latin typeface="Arial"/>
                <a:cs typeface="Arial"/>
              </a:rPr>
              <a:t> Bloomberg </a:t>
            </a:r>
            <a:r>
              <a:rPr lang="en-US">
                <a:latin typeface="Arial"/>
                <a:cs typeface="Arial"/>
              </a:rPr>
              <a:t>reported, “</a:t>
            </a:r>
            <a:r>
              <a:rPr lang="en-US" sz="1200">
                <a:latin typeface="Arial"/>
                <a:cs typeface="Arial"/>
              </a:rPr>
              <a:t>Some of the world’s biggest investors predict that stocks will see low double-digit gains next year, yet the path to a rebound won’t be a straight line. Amid recent optimism that inflation has peaked — and that the Federal Reserve could soon start to change its tone — 71 percent of respondents in a Bloomberg News survey expect equities to rise, versus 19% forecasting declines.”</a:t>
            </a:r>
            <a:r>
              <a:rPr lang="en-US">
                <a:latin typeface="Arial"/>
                <a:cs typeface="Arial"/>
              </a:rPr>
              <a:t> </a:t>
            </a:r>
            <a:endParaRPr lang="en-US">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latin typeface="Arial"/>
                <a:cs typeface="Arial"/>
              </a:rPr>
              <a:t>There is one thing we can be certain about in 2023.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50</a:t>
            </a:fld>
            <a:endParaRPr lang="en-US"/>
          </a:p>
        </p:txBody>
      </p:sp>
    </p:spTree>
    <p:extLst>
      <p:ext uri="{BB962C8B-B14F-4D97-AF65-F5344CB8AC3E}">
        <p14:creationId xmlns:p14="http://schemas.microsoft.com/office/powerpoint/2010/main" val="11112801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https://www.gettyimages.com/photos/buy-less?assettype=image&amp;phrase=buy%20less&amp;sort=mostpopular&amp;license=rf%2Crm</a:t>
            </a:r>
          </a:p>
          <a:p>
            <a:endParaRPr lang="en-US">
              <a:latin typeface="Calibri"/>
              <a:cs typeface="Calibri"/>
            </a:endParaRPr>
          </a:p>
          <a:p>
            <a:r>
              <a:rPr lang="en-US">
                <a:latin typeface="Arial"/>
                <a:cs typeface="Arial"/>
              </a:rPr>
              <a:t>The performance of financial markets is likely to be affected by economic growth. The International Monetary Fund anticipates that global economic growth will slow this year. Growth in emerging and developing nations is expected to be stronger than growth in advanced economies.</a:t>
            </a:r>
          </a:p>
        </p:txBody>
      </p:sp>
      <p:sp>
        <p:nvSpPr>
          <p:cNvPr id="4" name="Slide Number Placeholder 3"/>
          <p:cNvSpPr>
            <a:spLocks noGrp="1"/>
          </p:cNvSpPr>
          <p:nvPr>
            <p:ph type="sldNum" sz="quarter" idx="5"/>
          </p:nvPr>
        </p:nvSpPr>
        <p:spPr/>
        <p:txBody>
          <a:bodyPr/>
          <a:lstStyle/>
          <a:p>
            <a:fld id="{DB19FA42-5024-7C4A-A1E9-2BADC9AB4546}" type="slidenum">
              <a:rPr lang="en-US" smtClean="0"/>
              <a:pPr/>
              <a:t>51</a:t>
            </a:fld>
            <a:endParaRPr lang="en-US"/>
          </a:p>
        </p:txBody>
      </p:sp>
    </p:spTree>
    <p:extLst>
      <p:ext uri="{BB962C8B-B14F-4D97-AF65-F5344CB8AC3E}">
        <p14:creationId xmlns:p14="http://schemas.microsoft.com/office/powerpoint/2010/main" val="3212977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Arial"/>
                <a:cs typeface="Arial"/>
              </a:rPr>
              <a:t>Today, we’re going to talk about where we are. We’ll look back at what happened to the economy and financial markets during 2022. We'll also discuss what may be ahead in 2023. Before we get started, let’s get your brains warmed up with a brief quiz. </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6</a:t>
            </a:fld>
            <a:endParaRPr lang="en-US"/>
          </a:p>
        </p:txBody>
      </p:sp>
    </p:spTree>
    <p:extLst>
      <p:ext uri="{BB962C8B-B14F-4D97-AF65-F5344CB8AC3E}">
        <p14:creationId xmlns:p14="http://schemas.microsoft.com/office/powerpoint/2010/main" val="3041032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https://www.imf.org/external/terms.htm</a:t>
            </a:r>
          </a:p>
          <a:p>
            <a:endParaRPr lang="en-US"/>
          </a:p>
          <a:p>
            <a:pPr>
              <a:defRPr/>
            </a:pPr>
            <a:r>
              <a:rPr lang="en-US">
                <a:latin typeface="Arial"/>
                <a:cs typeface="Arial"/>
              </a:rPr>
              <a:t>One of the factors that will affect growth – apart from central bank tightening – is debt. The IMF blog reported,  “</a:t>
            </a:r>
            <a:r>
              <a:rPr lang="en-US" sz="1200">
                <a:latin typeface="Arial"/>
                <a:cs typeface="Arial"/>
              </a:rPr>
              <a:t>Global debt remained above pre-pandemic levels in 2021 even after posting the steepest decline in 70 years…Total public and private debt decreased in 2021 to the equivalent of 247 percent of global gross domestic product, falling by 10 percentage points from its peak level in 2020…Expressed in dollar terms, however, global debt [reached] a record $235 trillion last year.”</a:t>
            </a:r>
          </a:p>
        </p:txBody>
      </p:sp>
      <p:sp>
        <p:nvSpPr>
          <p:cNvPr id="4" name="Slide Number Placeholder 3"/>
          <p:cNvSpPr>
            <a:spLocks noGrp="1"/>
          </p:cNvSpPr>
          <p:nvPr>
            <p:ph type="sldNum" sz="quarter" idx="5"/>
          </p:nvPr>
        </p:nvSpPr>
        <p:spPr/>
        <p:txBody>
          <a:bodyPr/>
          <a:lstStyle/>
          <a:p>
            <a:fld id="{DB19FA42-5024-7C4A-A1E9-2BADC9AB4546}" type="slidenum">
              <a:rPr lang="en-US" smtClean="0"/>
              <a:pPr/>
              <a:t>52</a:t>
            </a:fld>
            <a:endParaRPr lang="en-US"/>
          </a:p>
        </p:txBody>
      </p:sp>
    </p:spTree>
    <p:extLst>
      <p:ext uri="{BB962C8B-B14F-4D97-AF65-F5344CB8AC3E}">
        <p14:creationId xmlns:p14="http://schemas.microsoft.com/office/powerpoint/2010/main" val="42037403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https://elibrary.worldbank.org/doi/abs/10.1596/1813-9450-5391</a:t>
            </a:r>
          </a:p>
          <a:p>
            <a:r>
              <a:rPr lang="en-US">
                <a:latin typeface="Arial"/>
                <a:cs typeface="Arial"/>
              </a:rPr>
              <a:t>https://tradingeconomics.com/united-states/government-debt</a:t>
            </a:r>
          </a:p>
          <a:p>
            <a:r>
              <a:rPr lang="en-US">
                <a:latin typeface="Arial"/>
                <a:cs typeface="Arial"/>
              </a:rPr>
              <a:t>https://ourworldindata.org/grapher/share-of-government-expenditure-going-to-interest-payments</a:t>
            </a:r>
          </a:p>
          <a:p>
            <a:endParaRPr lang="en-US"/>
          </a:p>
          <a:p>
            <a:pPr>
              <a:defRPr/>
            </a:pPr>
            <a:r>
              <a:rPr lang="en-US">
                <a:latin typeface="Arial"/>
                <a:cs typeface="Arial"/>
              </a:rPr>
              <a:t>In 2022, total debt reached $31.4 trillion, and 137% of GDP. A 2010 World Bank study found that when GDP surpasses 77 percent of gross domestic product (GDP), which is the value of all goods and services produced by a nation, economic growth slows. Another effect of high debt is paying the interest. As interest rates rise, the cost of our deb</a:t>
            </a:r>
            <a:r>
              <a:rPr lang="en-US">
                <a:solidFill>
                  <a:srgbClr val="000000"/>
                </a:solidFill>
                <a:effectLst/>
                <a:latin typeface="Arial"/>
                <a:cs typeface="Arial"/>
              </a:rPr>
              <a:t>t</a:t>
            </a:r>
            <a:r>
              <a:rPr lang="en-US">
                <a:solidFill>
                  <a:srgbClr val="000000"/>
                </a:solidFill>
                <a:latin typeface="Arial"/>
                <a:cs typeface="Arial"/>
              </a:rPr>
              <a:t> increases. </a:t>
            </a:r>
            <a:endParaRPr lang="en-US" sz="1800">
              <a:solidFill>
                <a:srgbClr val="004960"/>
              </a:solidFill>
              <a:latin typeface="Montserrat" pitchFamily="2" charset="77"/>
            </a:endParaRPr>
          </a:p>
          <a:p>
            <a:pPr>
              <a:defRPr/>
            </a:pPr>
            <a:endParaRPr lang="en-US" sz="1800">
              <a:solidFill>
                <a:srgbClr val="004960"/>
              </a:solidFill>
              <a:latin typeface="Montserrat"/>
            </a:endParaRPr>
          </a:p>
          <a:p>
            <a:pPr>
              <a:defRPr/>
            </a:pPr>
            <a:endParaRPr lang="en-US" sz="1800">
              <a:solidFill>
                <a:srgbClr val="004960"/>
              </a:solidFill>
              <a:latin typeface="Montserrat"/>
            </a:endParaRPr>
          </a:p>
          <a:p>
            <a:pPr>
              <a:defRPr/>
            </a:pPr>
            <a:r>
              <a:rPr lang="en-US" sz="1800">
                <a:solidFill>
                  <a:srgbClr val="004960"/>
                </a:solidFill>
                <a:latin typeface="Montserrat"/>
              </a:rPr>
              <a:t> </a:t>
            </a:r>
            <a:endParaRPr lang="en-US" sz="1800">
              <a:solidFill>
                <a:srgbClr val="004960"/>
              </a:solidFill>
              <a:effectLst/>
              <a:latin typeface="Montserrat" pitchFamily="2" charset="77"/>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53</a:t>
            </a:fld>
            <a:endParaRPr lang="en-US"/>
          </a:p>
        </p:txBody>
      </p:sp>
    </p:spTree>
    <p:extLst>
      <p:ext uri="{BB962C8B-B14F-4D97-AF65-F5344CB8AC3E}">
        <p14:creationId xmlns:p14="http://schemas.microsoft.com/office/powerpoint/2010/main" val="26615354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might imagine from what we’ve discussed so far, expert opinion about what the future may hold varies widely. Let’s take a look at what a few people think may happen this year.</a:t>
            </a:r>
          </a:p>
        </p:txBody>
      </p:sp>
      <p:sp>
        <p:nvSpPr>
          <p:cNvPr id="4" name="Slide Number Placeholder 3"/>
          <p:cNvSpPr>
            <a:spLocks noGrp="1"/>
          </p:cNvSpPr>
          <p:nvPr>
            <p:ph type="sldNum" sz="quarter" idx="5"/>
          </p:nvPr>
        </p:nvSpPr>
        <p:spPr/>
        <p:txBody>
          <a:bodyPr/>
          <a:lstStyle/>
          <a:p>
            <a:fld id="{DB19FA42-5024-7C4A-A1E9-2BADC9AB4546}" type="slidenum">
              <a:rPr lang="en-US" smtClean="0"/>
              <a:pPr/>
              <a:t>54</a:t>
            </a:fld>
            <a:endParaRPr lang="en-US"/>
          </a:p>
        </p:txBody>
      </p:sp>
    </p:spTree>
    <p:extLst>
      <p:ext uri="{BB962C8B-B14F-4D97-AF65-F5344CB8AC3E}">
        <p14:creationId xmlns:p14="http://schemas.microsoft.com/office/powerpoint/2010/main" val="15305847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https://www.bloomberg.com/news/articles/2022-12-08/us-federal-reserve-s-inflation-fight-spurs-crypto-tech-housing-market-drops?cmpid=BBD120822_BIZ&amp;utm_medium=email&amp;utm_source=newsletter&amp;utm_term=221208&amp;utm_campaign=bloombergdaily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Journalist Rich Miller of </a:t>
            </a:r>
            <a:r>
              <a:rPr lang="en-US" i="1">
                <a:latin typeface="Arial"/>
                <a:cs typeface="Arial"/>
              </a:rPr>
              <a:t>Bloomberg</a:t>
            </a:r>
            <a:r>
              <a:rPr lang="en-US">
                <a:latin typeface="Arial"/>
                <a:cs typeface="Arial"/>
              </a:rPr>
              <a:t> reported, “</a:t>
            </a:r>
            <a:r>
              <a:rPr lang="en-US" sz="1200">
                <a:latin typeface="Arial"/>
                <a:cs typeface="Arial"/>
              </a:rPr>
              <a:t>…Fed Chair Jerome Powell and his colleagues have been quietly setting the stage for [a soft landing]. Their monetary tightening campaign is having a major impact in deflating asset bubbles that swelled during the first years of the pandemic…Investor-favored technology stocks have tumbled by more than 50%; Red-hot housing prices are falling for the first time in 10 years. And most importantly, all of this is occurring without upending the financial system</a:t>
            </a:r>
            <a:r>
              <a:rPr lang="en-US">
                <a:latin typeface="Arial"/>
                <a:cs typeface="Arial"/>
              </a:rPr>
              <a:t>.”</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55</a:t>
            </a:fld>
            <a:endParaRPr lang="en-US"/>
          </a:p>
        </p:txBody>
      </p:sp>
    </p:spTree>
    <p:extLst>
      <p:ext uri="{BB962C8B-B14F-4D97-AF65-F5344CB8AC3E}">
        <p14:creationId xmlns:p14="http://schemas.microsoft.com/office/powerpoint/2010/main" val="3129586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https://www.foreignaffairs.com/world/not-just-another-recession-global-economy?check_logged_in=1&amp;utm_medium=promo_email&amp;utm_source=lo_flows&amp;utm_campaign=registered_user_welcome&amp;utm_term=email_1&amp;utm_content=20221211 (</a:t>
            </a:r>
            <a:r>
              <a:rPr lang="en-US" i="1">
                <a:latin typeface="Arial"/>
                <a:cs typeface="Arial"/>
              </a:rPr>
              <a:t>or go to</a:t>
            </a:r>
            <a:r>
              <a:rPr lang="en-US">
                <a:latin typeface="Arial"/>
                <a:cs typeface="Arial"/>
              </a:rPr>
              <a:t> https://resources.carsongroup.com/hubfs/Carson%20Coaching%20Online/Market%20Commentary/Presentations/2023/Forecast%202023%20Sources/Slide%2057_Foreign%20Affairs_Not%20Just%20Another%20Recession.pdf)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Economist Mohamed El-Erian wrote, </a:t>
            </a:r>
            <a:r>
              <a:rPr lang="en-US" sz="1200">
                <a:latin typeface="Arial"/>
                <a:cs typeface="Arial"/>
              </a:rPr>
              <a:t>“…the world may be experiencing major structural and secular changes that will outlast the current business cycle. Three new trends in particular hint at such a transformation and are likely to play an important role in shaping economic outcomes over the next few years: the shift from insufficient demand to insufficient supply as a major multi-year drag on growth, the end of boundless liquidity from central banks, and the increasing fragility of financial markets.”</a:t>
            </a:r>
          </a:p>
        </p:txBody>
      </p:sp>
      <p:sp>
        <p:nvSpPr>
          <p:cNvPr id="4" name="Slide Number Placeholder 3"/>
          <p:cNvSpPr>
            <a:spLocks noGrp="1"/>
          </p:cNvSpPr>
          <p:nvPr>
            <p:ph type="sldNum" sz="quarter" idx="5"/>
          </p:nvPr>
        </p:nvSpPr>
        <p:spPr/>
        <p:txBody>
          <a:bodyPr/>
          <a:lstStyle/>
          <a:p>
            <a:fld id="{DB19FA42-5024-7C4A-A1E9-2BADC9AB4546}" type="slidenum">
              <a:rPr lang="en-US" smtClean="0"/>
              <a:pPr/>
              <a:t>56</a:t>
            </a:fld>
            <a:endParaRPr lang="en-US"/>
          </a:p>
        </p:txBody>
      </p:sp>
    </p:spTree>
    <p:extLst>
      <p:ext uri="{BB962C8B-B14F-4D97-AF65-F5344CB8AC3E}">
        <p14:creationId xmlns:p14="http://schemas.microsoft.com/office/powerpoint/2010/main" val="8747880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Patrick Foulis of </a:t>
            </a:r>
            <a:r>
              <a:rPr lang="en-US" i="1">
                <a:latin typeface="Arial"/>
                <a:cs typeface="Arial"/>
              </a:rPr>
              <a:t>The Economist</a:t>
            </a:r>
            <a:r>
              <a:rPr lang="en-US">
                <a:latin typeface="Arial"/>
                <a:cs typeface="Arial"/>
              </a:rPr>
              <a:t> forecasts, “</a:t>
            </a:r>
            <a:r>
              <a:rPr lang="en-US" sz="1200">
                <a:latin typeface="Arial"/>
                <a:cs typeface="Arial"/>
              </a:rPr>
              <a:t>In 2023 the world will still be grappling with unstable oil and gas markets, but will also redouble its efforts to create an energy system that is cheaper, cleaner and more secure...In 2023 most countries will strike two new pacts with the devil. In the short term they will embrace investment in polluting fossil fuels in return for security. In the long term they will adopt state-led industrial policy in an attempt to accelerate a renewables build-out.”</a:t>
            </a:r>
          </a:p>
        </p:txBody>
      </p:sp>
      <p:sp>
        <p:nvSpPr>
          <p:cNvPr id="4" name="Slide Number Placeholder 3"/>
          <p:cNvSpPr>
            <a:spLocks noGrp="1"/>
          </p:cNvSpPr>
          <p:nvPr>
            <p:ph type="sldNum" sz="quarter" idx="5"/>
          </p:nvPr>
        </p:nvSpPr>
        <p:spPr/>
        <p:txBody>
          <a:bodyPr/>
          <a:lstStyle/>
          <a:p>
            <a:fld id="{DB19FA42-5024-7C4A-A1E9-2BADC9AB4546}" type="slidenum">
              <a:rPr lang="en-US" smtClean="0"/>
              <a:pPr/>
              <a:t>57</a:t>
            </a:fld>
            <a:endParaRPr lang="en-US"/>
          </a:p>
        </p:txBody>
      </p:sp>
    </p:spTree>
    <p:extLst>
      <p:ext uri="{BB962C8B-B14F-4D97-AF65-F5344CB8AC3E}">
        <p14:creationId xmlns:p14="http://schemas.microsoft.com/office/powerpoint/2010/main" val="322147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https://www.schwab.com/learn/story/outlook-overview</a:t>
            </a:r>
          </a:p>
          <a:p>
            <a:endParaRPr lang="en-US"/>
          </a:p>
          <a:p>
            <a:pPr>
              <a:defRPr/>
            </a:pPr>
            <a:r>
              <a:rPr lang="en-US">
                <a:latin typeface="Arial"/>
                <a:cs typeface="Arial"/>
              </a:rPr>
              <a:t>Liz Ann Sonders, who is the Managing Director and Chief Investment Strategist at Schwab turned her sights to the end of the Fed’s tightening cycle. “The Federal Reserve's ongoing commitment to raising interest rates to cool inflation is likely to lead to weak U.S. economic trends in early 2023. However, Fed policymakers have indicated they are looking to an eventual pause in rate hikes, possibly in early to mid-2023, and that it is likely the federal funds rate target will remain at its peak, or “terminal,” rate for a while. In other words, there may be more choppiness, given that inflation is still a noticeable (although receding) problem, but the longer-term U.S. economic outlook has improved.”</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58</a:t>
            </a:fld>
            <a:endParaRPr lang="en-US"/>
          </a:p>
        </p:txBody>
      </p:sp>
    </p:spTree>
    <p:extLst>
      <p:ext uri="{BB962C8B-B14F-4D97-AF65-F5344CB8AC3E}">
        <p14:creationId xmlns:p14="http://schemas.microsoft.com/office/powerpoint/2010/main" val="23397590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https://www.schroders.com/en/us/professional-investor/insights/multi-asset/outlook-2023-cio-and-multi-asset-its-all-about-valuations/</a:t>
            </a:r>
            <a:endParaRPr lang="en-US">
              <a:latin typeface="Arial"/>
              <a:cs typeface="Arial"/>
            </a:endParaRPr>
          </a:p>
          <a:p>
            <a:endParaRPr lang="en-US">
              <a:cs typeface="Arial"/>
            </a:endParaRPr>
          </a:p>
          <a:p>
            <a:r>
              <a:rPr lang="en-US">
                <a:latin typeface="Arial"/>
                <a:cs typeface="Arial"/>
              </a:rPr>
              <a:t>Johanna Kyrkland, who is the co-head of investment at Shroder's wrote, "Now, we still probably have to work our way through a recession in 2023 but, looking back at how we came out of the 2001 recession, we saw economies recovering at different speeds. This made it interesting from an investment perspective and I certainly think this will be a great opportunity over the next couple of years. Already, it’s worth noting that emerging markets were far quicker to deal with inflation last year, so they’re getting very near to the end of their tightening cycle.”</a:t>
            </a: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59</a:t>
            </a:fld>
            <a:endParaRPr lang="en-US"/>
          </a:p>
        </p:txBody>
      </p:sp>
    </p:spTree>
    <p:extLst>
      <p:ext uri="{BB962C8B-B14F-4D97-AF65-F5344CB8AC3E}">
        <p14:creationId xmlns:p14="http://schemas.microsoft.com/office/powerpoint/2010/main" val="11489029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Arial"/>
                <a:cs typeface="Arial"/>
              </a:rPr>
              <a:t>Photo: https://www.gettyimages.com/detail/photo/senior-couple-watching-digital-tablet-together-at-royalty-free-image/1219364296?phrase=older couple on </a:t>
            </a:r>
            <a:r>
              <a:rPr lang="en-US" dirty="0" err="1">
                <a:latin typeface="Arial"/>
                <a:cs typeface="Arial"/>
              </a:rPr>
              <a:t>ipad&amp;adppopup</a:t>
            </a:r>
            <a:r>
              <a:rPr lang="en-US" dirty="0">
                <a:latin typeface="Arial"/>
                <a:cs typeface="Arial"/>
              </a:rPr>
              <a:t>=true</a:t>
            </a:r>
          </a:p>
          <a:p>
            <a:pPr marL="0" indent="0">
              <a:buNone/>
            </a:pPr>
            <a:endParaRPr lang="en-US" sz="1200" kern="1200" baseline="0" dirty="0">
              <a:solidFill>
                <a:schemeClr val="tx1"/>
              </a:solidFill>
              <a:effectLst/>
              <a:latin typeface="+mn-lt"/>
              <a:ea typeface="+mn-ea"/>
              <a:cs typeface="+mn-cs"/>
            </a:endParaRPr>
          </a:p>
          <a:p>
            <a:r>
              <a:rPr lang="en-US" dirty="0">
                <a:effectLst/>
                <a:latin typeface="Arial"/>
                <a:cs typeface="Arial"/>
              </a:rPr>
              <a:t>It can be really painful to go through market downturns and volatility like what we’re currently experiencing. If you’re feeling worried or anxious about your finances or feel a punch to your gut when you look at your account values – that’s normal. We’re human – we’re </a:t>
            </a:r>
            <a:r>
              <a:rPr lang="en-US" i="1" dirty="0">
                <a:effectLst/>
                <a:latin typeface="Arial"/>
                <a:cs typeface="Arial"/>
              </a:rPr>
              <a:t>wired </a:t>
            </a:r>
            <a:r>
              <a:rPr lang="en-US" dirty="0">
                <a:effectLst/>
                <a:latin typeface="Arial"/>
                <a:cs typeface="Arial"/>
              </a:rPr>
              <a:t>to avoid things that could cause us pain, even when we anticipate it will pa</a:t>
            </a:r>
            <a:r>
              <a:rPr lang="en-US" dirty="0">
                <a:latin typeface="Arial"/>
                <a:cs typeface="Arial"/>
              </a:rPr>
              <a:t>y off in the future. That’s why we’re here – we help people make good decisions for their situation. While we can’t predict the future, we want to remind you of a few things that might help you sleep better at night: </a:t>
            </a:r>
          </a:p>
          <a:p>
            <a:pPr marL="0" indent="0">
              <a:buNone/>
            </a:pPr>
            <a:endParaRPr lang="en-US" dirty="0">
              <a:latin typeface="Arial"/>
              <a:cs typeface="Arial"/>
            </a:endParaRPr>
          </a:p>
          <a:p>
            <a:pPr marL="228600" indent="-228600">
              <a:buFontTx/>
              <a:buAutoNum type="arabicPeriod"/>
              <a:defRPr/>
            </a:pPr>
            <a:r>
              <a:rPr lang="en-US" b="1" dirty="0">
                <a:latin typeface="Arial"/>
                <a:cs typeface="Arial"/>
              </a:rPr>
              <a:t>Avoid fear-based decisions.</a:t>
            </a:r>
            <a:r>
              <a:rPr lang="en-US" dirty="0">
                <a:latin typeface="Arial"/>
                <a:cs typeface="Arial"/>
              </a:rPr>
              <a:t> Emotional decision-making can cause us to make irrational decisions that hurt us in the long term. We believe that this volatility is a short-term situation, yet your financial plan is built for the long term. As the markets rebound, making major adjustments to your plan could result in missing out on the next rise in the markets. As always, we need to rely on our process to make good decisions for you. </a:t>
            </a:r>
          </a:p>
          <a:p>
            <a:pPr marL="228600" marR="0" lvl="0" indent="-228600" algn="l" defTabSz="914400" rtl="0" eaLnBrk="1" fontAlgn="auto" latinLnBrk="0" hangingPunct="1">
              <a:lnSpc>
                <a:spcPct val="100000"/>
              </a:lnSpc>
              <a:spcBef>
                <a:spcPts val="0"/>
              </a:spcBef>
              <a:spcAft>
                <a:spcPts val="0"/>
              </a:spcAft>
              <a:buClrTx/>
              <a:buSzTx/>
              <a:buAutoNum type="arabicPeriod"/>
              <a:tabLst/>
              <a:defRPr/>
            </a:pPr>
            <a:endParaRPr lang="en-US" dirty="0">
              <a:latin typeface="Arial"/>
              <a:cs typeface="Arial"/>
            </a:endParaRPr>
          </a:p>
          <a:p>
            <a:pPr marL="228600" indent="-228600">
              <a:buFontTx/>
              <a:buAutoNum type="arabicPeriod"/>
              <a:defRPr/>
            </a:pPr>
            <a:r>
              <a:rPr lang="en-US" b="1" dirty="0">
                <a:latin typeface="Arial"/>
                <a:cs typeface="Arial"/>
              </a:rPr>
              <a:t>Stay the course.</a:t>
            </a:r>
            <a:r>
              <a:rPr lang="en-US" dirty="0">
                <a:latin typeface="Arial"/>
                <a:cs typeface="Arial"/>
              </a:rPr>
              <a:t> It can be difficult to see your account values drop significantly, and we understand. We’re here to help you through these challenging markets so you can stay on track. </a:t>
            </a:r>
          </a:p>
          <a:p>
            <a:pPr marL="228600" indent="-228600">
              <a:buAutoNum type="arabicPeriod"/>
            </a:pPr>
            <a:endParaRPr lang="en-US" dirty="0">
              <a:latin typeface="Arial"/>
              <a:cs typeface="Arial"/>
            </a:endParaRPr>
          </a:p>
          <a:p>
            <a:pPr marL="228600" indent="-228600">
              <a:buAutoNum type="arabicPeriod"/>
            </a:pPr>
            <a:r>
              <a:rPr lang="en-US" b="1" dirty="0">
                <a:latin typeface="Arial"/>
                <a:cs typeface="Arial"/>
              </a:rPr>
              <a:t>Keep your eyes on the end goal.</a:t>
            </a:r>
            <a:r>
              <a:rPr lang="en-US" dirty="0">
                <a:latin typeface="Arial"/>
                <a:cs typeface="Arial"/>
              </a:rPr>
              <a:t> What’s important to most of our clients isn’t making the most money they possibly can – it’s achieving the goals that are important to you. Things may get bumpy along the way, but its important to stay focused on your destination. </a:t>
            </a:r>
          </a:p>
          <a:p>
            <a:pPr marL="228600" indent="-228600">
              <a:buAutoNum type="arabicPeriod"/>
            </a:pPr>
            <a:endParaRPr lang="en-US" dirty="0">
              <a:latin typeface="Arial"/>
              <a:cs typeface="Arial"/>
            </a:endParaRPr>
          </a:p>
          <a:p>
            <a:pPr marL="228600" indent="-228600">
              <a:buAutoNum type="arabicPeriod"/>
            </a:pPr>
            <a:r>
              <a:rPr lang="en-US" b="1" dirty="0">
                <a:latin typeface="Arial"/>
                <a:cs typeface="Arial"/>
              </a:rPr>
              <a:t>Trust your plan.</a:t>
            </a:r>
            <a:r>
              <a:rPr lang="en-US" dirty="0">
                <a:latin typeface="Arial"/>
                <a:cs typeface="Arial"/>
              </a:rPr>
              <a:t> Your financial plan is built on diversification and longevity, both of which protect you from volatility. We can’t emphasize this enough: we stress test your plan, so volatility is already built in. </a:t>
            </a:r>
          </a:p>
          <a:p>
            <a:pPr marL="228600" indent="-228600">
              <a:buAutoNum type="arabicPeriod"/>
            </a:pPr>
            <a:endParaRPr lang="en-US" dirty="0">
              <a:latin typeface="Arial"/>
              <a:cs typeface="Arial"/>
            </a:endParaRPr>
          </a:p>
          <a:p>
            <a:pPr marL="228600" indent="-228600">
              <a:buAutoNum type="arabicPeriod"/>
            </a:pPr>
            <a:r>
              <a:rPr lang="en-US" b="1" dirty="0">
                <a:latin typeface="Arial"/>
                <a:cs typeface="Arial"/>
              </a:rPr>
              <a:t>Be mindful in your spending. </a:t>
            </a:r>
            <a:r>
              <a:rPr lang="en-US" dirty="0">
                <a:latin typeface="Arial"/>
                <a:cs typeface="Arial"/>
              </a:rPr>
              <a:t>When costs for goods and services are high, it’s easy to overspend, and when we overspend, it can cause us to take on debt – which has high interest rates right now – or sell investments when their value is down. </a:t>
            </a:r>
          </a:p>
          <a:p>
            <a:pPr marL="228600" indent="-228600">
              <a:buAutoNum type="arabicPeriod"/>
            </a:pPr>
            <a:endParaRPr lang="en-US" dirty="0">
              <a:latin typeface="Arial"/>
              <a:cs typeface="Arial"/>
            </a:endParaRPr>
          </a:p>
          <a:p>
            <a:pPr>
              <a:defRPr/>
            </a:pPr>
            <a:r>
              <a:rPr lang="en-US" dirty="0">
                <a:latin typeface="Arial"/>
                <a:cs typeface="Arial"/>
              </a:rPr>
              <a:t>In a turbulent market, a plan is essential. It’s also important to remember that, while turbulence can be unnerving and make a flight uncomfortable, it doesn’t usually prevent travelers from reaching their destinations. </a:t>
            </a:r>
          </a:p>
        </p:txBody>
      </p:sp>
      <p:sp>
        <p:nvSpPr>
          <p:cNvPr id="4" name="Slide Number Placeholder 3"/>
          <p:cNvSpPr>
            <a:spLocks noGrp="1"/>
          </p:cNvSpPr>
          <p:nvPr>
            <p:ph type="sldNum" sz="quarter" idx="5"/>
          </p:nvPr>
        </p:nvSpPr>
        <p:spPr/>
        <p:txBody>
          <a:bodyPr/>
          <a:lstStyle/>
          <a:p>
            <a:fld id="{6C015D19-1A19-3940-AD3C-B0D2E6166548}" type="slidenum">
              <a:rPr lang="en-US" smtClean="0"/>
              <a:pPr/>
              <a:t>60</a:t>
            </a:fld>
            <a:endParaRPr lang="en-US"/>
          </a:p>
        </p:txBody>
      </p:sp>
    </p:spTree>
    <p:extLst>
      <p:ext uri="{BB962C8B-B14F-4D97-AF65-F5344CB8AC3E}">
        <p14:creationId xmlns:p14="http://schemas.microsoft.com/office/powerpoint/2010/main" val="50705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https://www.gettyimages.com/detail/photo/book-and-glass-loupe-royalty-free-image/133313561?phrase=dictionary&amp;adppopup=true</a:t>
            </a:r>
          </a:p>
          <a:p>
            <a:endParaRPr lang="en-US"/>
          </a:p>
          <a:p>
            <a:r>
              <a:rPr lang="en-US">
                <a:latin typeface="Arial"/>
                <a:cs typeface="Arial"/>
              </a:rPr>
              <a:t>Source: https://www.merriam-webster.com/words-at-play/word-of-the-year</a:t>
            </a:r>
          </a:p>
          <a:p>
            <a:endParaRPr lang="en-US"/>
          </a:p>
          <a:p>
            <a:pPr>
              <a:defRPr/>
            </a:pPr>
            <a:r>
              <a:rPr lang="en-US" b="0">
                <a:solidFill>
                  <a:schemeClr val="accent1"/>
                </a:solidFill>
                <a:latin typeface="Arial"/>
                <a:cs typeface="Arial"/>
              </a:rPr>
              <a:t>Every year, dictionaries name a Word of the Year. Some select the word that was most frequently searched. Others put it to a vote. Which of the following was not among the top contenders for Merriam Webster’s 2022 Word of the Year?</a:t>
            </a:r>
            <a:r>
              <a:rPr lang="en-US">
                <a:solidFill>
                  <a:schemeClr val="accent1"/>
                </a:solidFill>
                <a:latin typeface="Arial"/>
                <a:cs typeface="Arial"/>
              </a:rPr>
              <a:t> </a:t>
            </a:r>
            <a:endParaRPr lang="en-US" b="0">
              <a:solidFill>
                <a:schemeClr val="accent1"/>
              </a:solidFill>
              <a:cs typeface="Arial"/>
            </a:endParaRPr>
          </a:p>
          <a:p>
            <a:pPr lvl="1" indent="-457200">
              <a:lnSpc>
                <a:spcPct val="100000"/>
              </a:lnSpc>
              <a:spcBef>
                <a:spcPts val="0"/>
              </a:spcBef>
              <a:spcAft>
                <a:spcPts val="1800"/>
              </a:spcAft>
              <a:buFont typeface="Arial" panose="020B0604020202020204" pitchFamily="34" charset="0"/>
              <a:buAutoNum type="arabicPeriod"/>
            </a:pPr>
            <a:r>
              <a:rPr lang="en-US" b="0">
                <a:solidFill>
                  <a:schemeClr val="accent1"/>
                </a:solidFill>
                <a:latin typeface="Arial"/>
                <a:cs typeface="Arial"/>
              </a:rPr>
              <a:t>Loamy</a:t>
            </a:r>
          </a:p>
          <a:p>
            <a:pPr lvl="1" indent="-457200">
              <a:lnSpc>
                <a:spcPct val="100000"/>
              </a:lnSpc>
              <a:spcBef>
                <a:spcPts val="0"/>
              </a:spcBef>
              <a:spcAft>
                <a:spcPts val="1800"/>
              </a:spcAft>
              <a:buAutoNum type="arabicPeriod"/>
            </a:pPr>
            <a:r>
              <a:rPr lang="en-US" b="0">
                <a:solidFill>
                  <a:schemeClr val="accent1"/>
                </a:solidFill>
                <a:latin typeface="Arial"/>
                <a:cs typeface="Arial"/>
              </a:rPr>
              <a:t>Gaslighting</a:t>
            </a:r>
          </a:p>
          <a:p>
            <a:pPr lvl="1" indent="-457200">
              <a:lnSpc>
                <a:spcPct val="100000"/>
              </a:lnSpc>
              <a:spcBef>
                <a:spcPts val="0"/>
              </a:spcBef>
              <a:spcAft>
                <a:spcPts val="1800"/>
              </a:spcAft>
              <a:buAutoNum type="arabicPeriod"/>
            </a:pPr>
            <a:r>
              <a:rPr lang="en-US" b="0">
                <a:solidFill>
                  <a:schemeClr val="accent1"/>
                </a:solidFill>
                <a:latin typeface="Arial"/>
                <a:cs typeface="Arial"/>
              </a:rPr>
              <a:t>Goblin Mode</a:t>
            </a:r>
          </a:p>
          <a:p>
            <a:pPr lvl="1" indent="-457200">
              <a:lnSpc>
                <a:spcPct val="100000"/>
              </a:lnSpc>
              <a:spcBef>
                <a:spcPts val="0"/>
              </a:spcBef>
              <a:spcAft>
                <a:spcPts val="1800"/>
              </a:spcAft>
              <a:buAutoNum type="arabicPeriod"/>
            </a:pPr>
            <a:r>
              <a:rPr lang="en-US" b="0">
                <a:solidFill>
                  <a:schemeClr val="accent1"/>
                </a:solidFill>
                <a:latin typeface="Arial"/>
                <a:cs typeface="Arial"/>
              </a:rPr>
              <a:t>Oligarch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8</a:t>
            </a:fld>
            <a:endParaRPr lang="en-US"/>
          </a:p>
        </p:txBody>
      </p:sp>
    </p:spTree>
    <p:extLst>
      <p:ext uri="{BB962C8B-B14F-4D97-AF65-F5344CB8AC3E}">
        <p14:creationId xmlns:p14="http://schemas.microsoft.com/office/powerpoint/2010/main" val="3629065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https://www.gettyimages.com/detail/photo/middle-aged-man-with-beard-wearing-welding-glasses-royalty-free-image/1337576709?phrase=abnormal&amp;adppopup=true</a:t>
            </a:r>
          </a:p>
          <a:p>
            <a:r>
              <a:rPr lang="en-US">
                <a:latin typeface="Arial"/>
                <a:cs typeface="Arial"/>
              </a:rPr>
              <a:t>Source: https://www.merriam-webster.com/words-at-play/word-of-the-year</a:t>
            </a:r>
          </a:p>
          <a:p>
            <a:r>
              <a:rPr lang="en-US">
                <a:latin typeface="Arial"/>
                <a:cs typeface="Arial"/>
              </a:rPr>
              <a:t>https://www.bbc.com/news/uk-63857329</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Goblin mode did not make Merriam Webster’s short list, but it was Oxford Language’s Word of the Year. (Even though it’s actually two words.) Goblin mode is “a type of behavior which is unapologetically self-indulgent, lazy, slovenly, or greedy, typically in a way that rejects social norms or expectations”</a:t>
            </a:r>
          </a:p>
          <a:p>
            <a:endParaRPr lang="en-US"/>
          </a:p>
          <a:p>
            <a:r>
              <a:rPr lang="en-US">
                <a:latin typeface="Arial"/>
                <a:cs typeface="Arial"/>
              </a:rPr>
              <a:t>Merriam Webster’s Word of the Year was gaslighting, which is “the act or practice of grossly misleading someone especially for one's own advantage.”</a:t>
            </a:r>
          </a:p>
          <a:p>
            <a:endParaRPr lang="en-US" b="0" i="0" u="none" strike="noStrike">
              <a:solidFill>
                <a:srgbClr val="3B444D"/>
              </a:solidFill>
              <a:effectLst/>
              <a:latin typeface="NotoSans"/>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9</a:t>
            </a:fld>
            <a:endParaRPr lang="en-US"/>
          </a:p>
        </p:txBody>
      </p:sp>
    </p:spTree>
    <p:extLst>
      <p:ext uri="{BB962C8B-B14F-4D97-AF65-F5344CB8AC3E}">
        <p14:creationId xmlns:p14="http://schemas.microsoft.com/office/powerpoint/2010/main" val="716874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Photo source: https://www.gettyimages.ca/detail/photo/eruption-of-the-underwater-volcano-near-the-island-royalty-free-image/1365177815?phrase=Hunga Tonga </a:t>
            </a:r>
            <a:r>
              <a:rPr lang="en-US" err="1">
                <a:latin typeface="Arial"/>
                <a:cs typeface="Arial"/>
              </a:rPr>
              <a:t>volcano&amp;adppopup</a:t>
            </a:r>
            <a:r>
              <a:rPr lang="en-US">
                <a:latin typeface="Arial"/>
                <a:cs typeface="Arial"/>
              </a:rPr>
              <a:t>=true</a:t>
            </a:r>
          </a:p>
          <a:p>
            <a:r>
              <a:rPr lang="en-US">
                <a:latin typeface="Arial"/>
                <a:cs typeface="Arial"/>
              </a:rPr>
              <a:t>Source: https://volcano.si.edu/faq/index.cfm?question=eruptionsbyyear&amp;checkyear=2022</a:t>
            </a:r>
          </a:p>
          <a:p>
            <a:r>
              <a:rPr lang="en-US">
                <a:latin typeface="Arial"/>
                <a:cs typeface="Arial"/>
              </a:rPr>
              <a:t>https://www.washingtonpost.com/science/2022/12/12/tonga-volcano-water-space/</a:t>
            </a:r>
          </a:p>
          <a:p>
            <a:r>
              <a:rPr lang="en-US">
                <a:latin typeface="Arial"/>
                <a:cs typeface="Arial"/>
              </a:rPr>
              <a:t>https://lasp.colorado.edu/home/2022/12/09/hunga-tonga-agu/</a:t>
            </a:r>
          </a:p>
          <a:p>
            <a:endParaRPr lang="en-US"/>
          </a:p>
          <a:p>
            <a:r>
              <a:rPr lang="en-US">
                <a:latin typeface="Arial"/>
                <a:cs typeface="Arial"/>
              </a:rPr>
              <a:t>As of late December, there were 77 confirmed volcanic eruptions from 74 different volcanoes during 2022. Some of the eruptions were new and some started in 2021 and continued to erupt during 2022. The Hunga Tonga undersea volcano sent tsunamis barreling across the ocean and destroyed underwater fiber optic communication cable. What else did it do?</a:t>
            </a:r>
          </a:p>
          <a:p>
            <a:endParaRPr lang="en-US"/>
          </a:p>
          <a:p>
            <a:pPr marL="514350" indent="-514350">
              <a:buFont typeface="+mj-lt"/>
              <a:buAutoNum type="arabicPeriod"/>
            </a:pPr>
            <a:r>
              <a:rPr lang="en-US" sz="1200">
                <a:latin typeface="Arial"/>
                <a:cs typeface="Arial"/>
              </a:rPr>
              <a:t>Launched water vapor 93 miles above Earth</a:t>
            </a:r>
          </a:p>
          <a:p>
            <a:pPr marL="514350" indent="-514350">
              <a:buFont typeface="+mj-lt"/>
              <a:buAutoNum type="arabicPeriod"/>
            </a:pPr>
            <a:r>
              <a:rPr lang="en-US" sz="1200">
                <a:latin typeface="Arial"/>
                <a:cs typeface="Arial"/>
              </a:rPr>
              <a:t>Created a sonic boom that was heard in Alaska</a:t>
            </a:r>
          </a:p>
          <a:p>
            <a:pPr marL="514350" indent="-514350">
              <a:buFont typeface="+mj-lt"/>
              <a:buAutoNum type="arabicPeriod"/>
            </a:pPr>
            <a:r>
              <a:rPr lang="en-US" sz="1200">
                <a:latin typeface="Arial"/>
                <a:cs typeface="Arial"/>
              </a:rPr>
              <a:t>Disrupted the Earth’s geomagnetic field</a:t>
            </a:r>
            <a:r>
              <a:rPr lang="en-US">
                <a:latin typeface="Arial"/>
                <a:cs typeface="Arial"/>
              </a:rPr>
              <a:t> </a:t>
            </a:r>
            <a:endParaRPr lang="en-US" sz="1200">
              <a:cs typeface="Arial"/>
            </a:endParaRPr>
          </a:p>
          <a:p>
            <a:pPr marL="514350" indent="-514350">
              <a:buFont typeface="+mj-lt"/>
              <a:buAutoNum type="arabicPeriod"/>
            </a:pPr>
            <a:r>
              <a:rPr lang="en-US" sz="1200">
                <a:latin typeface="Arial"/>
                <a:cs typeface="Arial"/>
              </a:rPr>
              <a:t>All of the above</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10</a:t>
            </a:fld>
            <a:endParaRPr lang="en-US"/>
          </a:p>
        </p:txBody>
      </p:sp>
    </p:spTree>
    <p:extLst>
      <p:ext uri="{BB962C8B-B14F-4D97-AF65-F5344CB8AC3E}">
        <p14:creationId xmlns:p14="http://schemas.microsoft.com/office/powerpoint/2010/main" val="88722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https://www.washingtonpost.com/science/2022/12/12/tonga-volcano-water-space/</a:t>
            </a:r>
          </a:p>
          <a:p>
            <a:endParaRPr lang="en-US"/>
          </a:p>
          <a:p>
            <a:r>
              <a:rPr lang="en-US">
                <a:latin typeface="Arial"/>
                <a:cs typeface="Arial"/>
              </a:rPr>
              <a:t>The answer is all of the above. Scientists have been studying the powerful eruption. Joel </a:t>
            </a:r>
            <a:r>
              <a:rPr lang="en-US" err="1">
                <a:latin typeface="Arial"/>
                <a:cs typeface="Arial"/>
              </a:rPr>
              <a:t>Achenback</a:t>
            </a:r>
            <a:r>
              <a:rPr lang="en-US">
                <a:latin typeface="Arial"/>
                <a:cs typeface="Arial"/>
              </a:rPr>
              <a:t> of </a:t>
            </a:r>
            <a:r>
              <a:rPr lang="en-US" i="1">
                <a:latin typeface="Arial"/>
                <a:cs typeface="Arial"/>
              </a:rPr>
              <a:t>The Washington Post </a:t>
            </a:r>
            <a:r>
              <a:rPr lang="en-US">
                <a:latin typeface="Arial"/>
                <a:cs typeface="Arial"/>
              </a:rPr>
              <a:t>reported on their findings. </a:t>
            </a:r>
            <a:r>
              <a:rPr lang="en-US" sz="1200">
                <a:latin typeface="Arial"/>
                <a:cs typeface="Arial"/>
              </a:rPr>
              <a:t>“In January [of 2022], the record-breaking Tonga blast sent tsunamis across the Pacific Ocean and created a sonic boom that could be heard in Alaska. Experts estimate that the amount of energy released by the eruption was as much as 60 megatons, roughly equal to the most powerful hydrogen bomb ever detonated.”</a:t>
            </a:r>
          </a:p>
          <a:p>
            <a:endParaRPr lang="en-US" b="1"/>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11</a:t>
            </a:fld>
            <a:endParaRPr lang="en-US"/>
          </a:p>
        </p:txBody>
      </p:sp>
    </p:spTree>
    <p:extLst>
      <p:ext uri="{BB962C8B-B14F-4D97-AF65-F5344CB8AC3E}">
        <p14:creationId xmlns:p14="http://schemas.microsoft.com/office/powerpoint/2010/main" val="15301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options divider 1">
    <p:bg>
      <p:bgPr>
        <a:solidFill>
          <a:srgbClr val="FFC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F0C-57F0-5447-ABBA-FF30A537D03D}"/>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Title slides</a:t>
            </a:r>
          </a:p>
        </p:txBody>
      </p:sp>
    </p:spTree>
    <p:extLst>
      <p:ext uri="{BB962C8B-B14F-4D97-AF65-F5344CB8AC3E}">
        <p14:creationId xmlns:p14="http://schemas.microsoft.com/office/powerpoint/2010/main" val="14350155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 Body Op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502439-3171-6148-8F91-EF44795DE2E4}"/>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Main Body Options</a:t>
            </a:r>
          </a:p>
        </p:txBody>
      </p:sp>
    </p:spTree>
    <p:extLst>
      <p:ext uri="{BB962C8B-B14F-4D97-AF65-F5344CB8AC3E}">
        <p14:creationId xmlns:p14="http://schemas.microsoft.com/office/powerpoint/2010/main" val="81748954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Option 1 (1 column) START">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83F1B1C-04C0-1244-9C60-CE9892F27D6B}"/>
              </a:ext>
            </a:extLst>
          </p:cNvPr>
          <p:cNvSpPr/>
          <p:nvPr userDrawn="1"/>
        </p:nvSpPr>
        <p:spPr>
          <a:xfrm>
            <a:off x="-19994" y="631629"/>
            <a:ext cx="6611294" cy="6249462"/>
          </a:xfrm>
          <a:custGeom>
            <a:avLst/>
            <a:gdLst>
              <a:gd name="connsiteX0" fmla="*/ 0 w 6308436"/>
              <a:gd name="connsiteY0" fmla="*/ 0 h 6899564"/>
              <a:gd name="connsiteX1" fmla="*/ 3343563 w 6308436"/>
              <a:gd name="connsiteY1" fmla="*/ 0 h 6899564"/>
              <a:gd name="connsiteX2" fmla="*/ 6308436 w 6308436"/>
              <a:gd name="connsiteY2" fmla="*/ 6899564 h 6899564"/>
              <a:gd name="connsiteX3" fmla="*/ 9236 w 6308436"/>
              <a:gd name="connsiteY3" fmla="*/ 6899564 h 6899564"/>
              <a:gd name="connsiteX4" fmla="*/ 0 w 6308436"/>
              <a:gd name="connsiteY4" fmla="*/ 0 h 6899564"/>
              <a:gd name="connsiteX0" fmla="*/ 0 w 7299036"/>
              <a:gd name="connsiteY0" fmla="*/ 0 h 6899564"/>
              <a:gd name="connsiteX1" fmla="*/ 3343563 w 7299036"/>
              <a:gd name="connsiteY1" fmla="*/ 0 h 6899564"/>
              <a:gd name="connsiteX2" fmla="*/ 7299036 w 7299036"/>
              <a:gd name="connsiteY2" fmla="*/ 6886864 h 6899564"/>
              <a:gd name="connsiteX3" fmla="*/ 9236 w 7299036"/>
              <a:gd name="connsiteY3" fmla="*/ 6899564 h 6899564"/>
              <a:gd name="connsiteX4" fmla="*/ 0 w 7299036"/>
              <a:gd name="connsiteY4" fmla="*/ 0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9036" h="6899564">
                <a:moveTo>
                  <a:pt x="0" y="0"/>
                </a:moveTo>
                <a:lnTo>
                  <a:pt x="3343563" y="0"/>
                </a:lnTo>
                <a:lnTo>
                  <a:pt x="7299036" y="6886864"/>
                </a:lnTo>
                <a:lnTo>
                  <a:pt x="9236" y="6899564"/>
                </a:lnTo>
                <a:cubicBezTo>
                  <a:pt x="6157" y="4605867"/>
                  <a:pt x="3079" y="2312170"/>
                  <a:pt x="0" y="0"/>
                </a:cubicBezTo>
                <a:close/>
              </a:path>
            </a:pathLst>
          </a:custGeom>
          <a:solidFill>
            <a:schemeClr val="accent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3">
            <a:extLst>
              <a:ext uri="{FF2B5EF4-FFF2-40B4-BE49-F238E27FC236}">
                <a16:creationId xmlns:a16="http://schemas.microsoft.com/office/drawing/2014/main" id="{4BAEA600-B321-864B-A900-E3E84895D422}"/>
              </a:ext>
            </a:extLst>
          </p:cNvPr>
          <p:cNvSpPr>
            <a:spLocks noGrp="1"/>
          </p:cNvSpPr>
          <p:nvPr userDrawn="1">
            <p:ph type="body" sz="quarter" idx="10"/>
          </p:nvPr>
        </p:nvSpPr>
        <p:spPr>
          <a:xfrm>
            <a:off x="941389" y="2894163"/>
            <a:ext cx="3240086" cy="1294268"/>
          </a:xfrm>
          <a:prstGeom prst="rect">
            <a:avLst/>
          </a:prstGeom>
        </p:spPr>
        <p:txBody>
          <a:bodyPr lIns="0" tIns="0" rIns="0" bIns="0" anchor="ctr"/>
          <a:lstStyle>
            <a:lvl1pPr marL="0" indent="0">
              <a:lnSpc>
                <a:spcPct val="80000"/>
              </a:lnSpc>
              <a:spcBef>
                <a:spcPts val="0"/>
              </a:spcBef>
              <a:buNone/>
              <a:defRPr sz="4800" b="1" i="0">
                <a:solidFill>
                  <a:schemeClr val="bg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Text Placeholder 13">
            <a:extLst>
              <a:ext uri="{FF2B5EF4-FFF2-40B4-BE49-F238E27FC236}">
                <a16:creationId xmlns:a16="http://schemas.microsoft.com/office/drawing/2014/main" id="{C73A4C9D-1533-934B-B743-441AD681A3AB}"/>
              </a:ext>
            </a:extLst>
          </p:cNvPr>
          <p:cNvSpPr>
            <a:spLocks noGrp="1"/>
          </p:cNvSpPr>
          <p:nvPr userDrawn="1">
            <p:ph type="body" sz="quarter" idx="11"/>
          </p:nvPr>
        </p:nvSpPr>
        <p:spPr>
          <a:xfrm>
            <a:off x="6232525" y="1409005"/>
            <a:ext cx="4995862" cy="4156362"/>
          </a:xfrm>
          <a:prstGeom prst="rect">
            <a:avLst/>
          </a:prstGeom>
        </p:spPr>
        <p:txBody>
          <a:bodyPr lIns="0" tIns="0" rIns="0" bIns="0" anchor="ctr"/>
          <a:lstStyle>
            <a:lvl1pPr marL="342900" indent="-342900">
              <a:lnSpc>
                <a:spcPct val="90000"/>
              </a:lnSpc>
              <a:spcBef>
                <a:spcPts val="0"/>
              </a:spcBef>
              <a:spcAft>
                <a:spcPts val="1800"/>
              </a:spcAft>
              <a:buClr>
                <a:schemeClr val="tx2"/>
              </a:buClr>
              <a:buFont typeface="Arial" panose="020B0604020202020204" pitchFamily="34" charset="0"/>
              <a:buChar char="•"/>
              <a:defRPr sz="28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3049554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Option 2 (1 column)">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E831CF2B-B2BA-CF40-A121-55E1A2EDDEFE}"/>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A16A6F1C-D28A-0841-98EC-8B8491FCAC81}"/>
              </a:ext>
            </a:extLst>
          </p:cNvPr>
          <p:cNvSpPr>
            <a:spLocks noGrp="1"/>
          </p:cNvSpPr>
          <p:nvPr>
            <p:ph type="body" sz="quarter" idx="11"/>
          </p:nvPr>
        </p:nvSpPr>
        <p:spPr>
          <a:xfrm>
            <a:off x="947445" y="1941394"/>
            <a:ext cx="10286998" cy="3964106"/>
          </a:xfrm>
          <a:prstGeom prst="rect">
            <a:avLst/>
          </a:prstGeom>
        </p:spPr>
        <p:txBody>
          <a:bodyPr lIns="0" tIns="0" rIns="0" bIns="0"/>
          <a:lstStyle>
            <a:lvl1pPr marL="0" indent="0">
              <a:lnSpc>
                <a:spcPct val="100000"/>
              </a:lnSpc>
              <a:spcBef>
                <a:spcPts val="0"/>
              </a:spcBef>
              <a:spcAft>
                <a:spcPts val="18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3A8DD6E-FF52-E24C-8095-2F5E70473ECA}"/>
              </a:ext>
            </a:extLst>
          </p:cNvPr>
          <p:cNvCxnSpPr>
            <a:cxnSpLocks/>
          </p:cNvCxnSpPr>
          <p:nvPr userDrawn="1"/>
        </p:nvCxnSpPr>
        <p:spPr>
          <a:xfrm>
            <a:off x="803082" y="804903"/>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CD5D71A2-73F2-8DEE-4AB0-1AE3A1A2ED6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42324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Option 2 (2 column)">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ED4839B1-BE24-14D6-1F7C-E3BF29CAFD34}"/>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1BE46155-0B1B-345D-54C0-1A59A021B5D2}"/>
              </a:ext>
            </a:extLst>
          </p:cNvPr>
          <p:cNvSpPr>
            <a:spLocks noGrp="1"/>
          </p:cNvSpPr>
          <p:nvPr>
            <p:ph type="body" sz="quarter" idx="11"/>
          </p:nvPr>
        </p:nvSpPr>
        <p:spPr>
          <a:xfrm>
            <a:off x="947445" y="1941394"/>
            <a:ext cx="10286998" cy="3964106"/>
          </a:xfrm>
          <a:prstGeom prst="rect">
            <a:avLst/>
          </a:prstGeom>
        </p:spPr>
        <p:txBody>
          <a:bodyPr lIns="0" tIns="0" rIns="0" bIns="0" numCol="2" spcCol="274320"/>
          <a:lstStyle>
            <a:lvl1pPr marL="0" indent="0">
              <a:lnSpc>
                <a:spcPct val="100000"/>
              </a:lnSpc>
              <a:spcBef>
                <a:spcPts val="0"/>
              </a:spcBef>
              <a:spcAft>
                <a:spcPts val="18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30C30C82-1BF0-3D43-ABE0-9742C5824BB7}"/>
              </a:ext>
            </a:extLst>
          </p:cNvPr>
          <p:cNvCxnSpPr>
            <a:cxnSpLocks/>
          </p:cNvCxnSpPr>
          <p:nvPr userDrawn="1"/>
        </p:nvCxnSpPr>
        <p:spPr>
          <a:xfrm>
            <a:off x="803082" y="804903"/>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71099F39-7D90-D069-091B-03EC098A04D4}"/>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570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Option 2 (3 column)">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21CEC1BB-523A-B80B-26F8-C87934D3CC07}"/>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63F67333-7B01-6D3C-8E17-28B82557157E}"/>
              </a:ext>
            </a:extLst>
          </p:cNvPr>
          <p:cNvSpPr>
            <a:spLocks noGrp="1"/>
          </p:cNvSpPr>
          <p:nvPr>
            <p:ph type="body" sz="quarter" idx="11"/>
          </p:nvPr>
        </p:nvSpPr>
        <p:spPr>
          <a:xfrm>
            <a:off x="947445" y="1941394"/>
            <a:ext cx="10286998" cy="3964106"/>
          </a:xfrm>
          <a:prstGeom prst="rect">
            <a:avLst/>
          </a:prstGeom>
        </p:spPr>
        <p:txBody>
          <a:bodyPr lIns="0" tIns="0" rIns="0" bIns="0" numCol="3" spcCol="274320"/>
          <a:lstStyle>
            <a:lvl1pPr marL="0" indent="0">
              <a:lnSpc>
                <a:spcPct val="100000"/>
              </a:lnSpc>
              <a:spcBef>
                <a:spcPts val="0"/>
              </a:spcBef>
              <a:spcAft>
                <a:spcPts val="18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16875984-CF82-51FB-9026-850B27164B03}"/>
              </a:ext>
            </a:extLst>
          </p:cNvPr>
          <p:cNvCxnSpPr>
            <a:cxnSpLocks/>
          </p:cNvCxnSpPr>
          <p:nvPr userDrawn="1"/>
        </p:nvCxnSpPr>
        <p:spPr>
          <a:xfrm>
            <a:off x="803082" y="804903"/>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872390DD-8B42-A258-D880-4CEB8FAAB20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2075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option 3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D0518CC1-1BF3-9FCD-8D01-E2642901498A}"/>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1548AE52-A2C8-F999-BB51-2C1B21FB2405}"/>
              </a:ext>
            </a:extLst>
          </p:cNvPr>
          <p:cNvCxnSpPr>
            <a:cxnSpLocks/>
          </p:cNvCxnSpPr>
          <p:nvPr userDrawn="1"/>
        </p:nvCxnSpPr>
        <p:spPr>
          <a:xfrm>
            <a:off x="803082" y="804903"/>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51F7445-0113-5300-7984-3684AC9FD494}"/>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08122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option 4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3">
            <a:extLst>
              <a:ext uri="{FF2B5EF4-FFF2-40B4-BE49-F238E27FC236}">
                <a16:creationId xmlns:a16="http://schemas.microsoft.com/office/drawing/2014/main" id="{D35DD7B2-EEFB-6A48-A016-614C7ABA97D0}"/>
              </a:ext>
            </a:extLst>
          </p:cNvPr>
          <p:cNvSpPr>
            <a:spLocks noGrp="1"/>
          </p:cNvSpPr>
          <p:nvPr>
            <p:ph type="body" sz="quarter" idx="14" hasCustomPrompt="1"/>
          </p:nvPr>
        </p:nvSpPr>
        <p:spPr>
          <a:xfrm>
            <a:off x="946149" y="1710077"/>
            <a:ext cx="3235605"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rgbClr val="EBA948"/>
                </a:solidFill>
                <a:latin typeface="HelveticaNeueLT Pro 55 Roman" panose="020B0604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1" name="Text Placeholder 13">
            <a:extLst>
              <a:ext uri="{FF2B5EF4-FFF2-40B4-BE49-F238E27FC236}">
                <a16:creationId xmlns:a16="http://schemas.microsoft.com/office/drawing/2014/main" id="{F4A85E80-8A56-304E-A99A-AE10072CBE70}"/>
              </a:ext>
            </a:extLst>
          </p:cNvPr>
          <p:cNvSpPr>
            <a:spLocks noGrp="1"/>
          </p:cNvSpPr>
          <p:nvPr>
            <p:ph type="body" sz="quarter" idx="15" hasCustomPrompt="1"/>
          </p:nvPr>
        </p:nvSpPr>
        <p:spPr>
          <a:xfrm>
            <a:off x="4475861" y="1710077"/>
            <a:ext cx="3229210"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rgbClr val="EBA948"/>
                </a:solidFill>
                <a:latin typeface="HelveticaNeueLT Pro 55 Roman" panose="020B0604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2" name="Text Placeholder 13">
            <a:extLst>
              <a:ext uri="{FF2B5EF4-FFF2-40B4-BE49-F238E27FC236}">
                <a16:creationId xmlns:a16="http://schemas.microsoft.com/office/drawing/2014/main" id="{93E8E88D-AFF9-044D-BD66-14EA9ECA71B8}"/>
              </a:ext>
            </a:extLst>
          </p:cNvPr>
          <p:cNvSpPr>
            <a:spLocks noGrp="1"/>
          </p:cNvSpPr>
          <p:nvPr>
            <p:ph type="body" sz="quarter" idx="16" hasCustomPrompt="1"/>
          </p:nvPr>
        </p:nvSpPr>
        <p:spPr>
          <a:xfrm>
            <a:off x="7999178" y="1710077"/>
            <a:ext cx="3229210"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rgbClr val="EBA948"/>
                </a:solidFill>
                <a:latin typeface="HelveticaNeueLT Pro 55 Roman" panose="020B0604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3" name="Text Placeholder 13">
            <a:extLst>
              <a:ext uri="{FF2B5EF4-FFF2-40B4-BE49-F238E27FC236}">
                <a16:creationId xmlns:a16="http://schemas.microsoft.com/office/drawing/2014/main" id="{58DB4C89-751C-6CDB-D510-206761CB90C5}"/>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8B12FA09-B7CE-71DB-0E2B-806929534DD9}"/>
              </a:ext>
            </a:extLst>
          </p:cNvPr>
          <p:cNvCxnSpPr>
            <a:cxnSpLocks/>
          </p:cNvCxnSpPr>
          <p:nvPr userDrawn="1"/>
        </p:nvCxnSpPr>
        <p:spPr>
          <a:xfrm>
            <a:off x="803082" y="804903"/>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18307F8-60D2-54A5-8063-E6546E81EA2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2258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ody Option 5 (blank)">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F765F3C0-63E6-D62C-CF47-C853F3CA09F5}"/>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A9486977-3F8E-17C7-4AF7-D6B9770F1A12}"/>
              </a:ext>
            </a:extLst>
          </p:cNvPr>
          <p:cNvCxnSpPr>
            <a:cxnSpLocks/>
          </p:cNvCxnSpPr>
          <p:nvPr userDrawn="1"/>
        </p:nvCxnSpPr>
        <p:spPr>
          <a:xfrm>
            <a:off x="803082" y="804903"/>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A0DB4258-4636-0155-A8A7-BD80BB131AD9}"/>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77758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ody Option 5 (blank)">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F765F3C0-63E6-D62C-CF47-C853F3CA09F5}"/>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A9486977-3F8E-17C7-4AF7-D6B9770F1A12}"/>
              </a:ext>
            </a:extLst>
          </p:cNvPr>
          <p:cNvCxnSpPr>
            <a:cxnSpLocks/>
          </p:cNvCxnSpPr>
          <p:nvPr userDrawn="1"/>
        </p:nvCxnSpPr>
        <p:spPr>
          <a:xfrm>
            <a:off x="803082" y="804903"/>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00313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Insert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D63ECC-BCD9-D643-9DC5-CE02E1FDFF1D}"/>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solidFill>
                  <a:schemeClr val="accent1"/>
                </a:solidFill>
                <a:latin typeface="HelveticaNeueLT Pro 55 Roman" panose="020B0604020202020204" pitchFamily="34" charset="77"/>
              </a:rPr>
              <a:t>Photo Insert Options</a:t>
            </a:r>
          </a:p>
        </p:txBody>
      </p:sp>
    </p:spTree>
    <p:extLst>
      <p:ext uri="{BB962C8B-B14F-4D97-AF65-F5344CB8AC3E}">
        <p14:creationId xmlns:p14="http://schemas.microsoft.com/office/powerpoint/2010/main" val="211680933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3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759F8E7-26A9-FF4A-846E-FC3D9B196735}"/>
              </a:ext>
            </a:extLst>
          </p:cNvPr>
          <p:cNvSpPr>
            <a:spLocks noGrp="1"/>
          </p:cNvSpPr>
          <p:nvPr>
            <p:ph type="pic" sz="quarter" idx="12"/>
          </p:nvPr>
        </p:nvSpPr>
        <p:spPr>
          <a:xfrm>
            <a:off x="0" y="0"/>
            <a:ext cx="12187238" cy="6276975"/>
          </a:xfrm>
          <a:custGeom>
            <a:avLst/>
            <a:gdLst>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6276975 h 6276975"/>
              <a:gd name="connsiteX4" fmla="*/ 0 w 12187238"/>
              <a:gd name="connsiteY4" fmla="*/ 0 h 6276975"/>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5813512 h 6276975"/>
              <a:gd name="connsiteX4" fmla="*/ 0 w 12187238"/>
              <a:gd name="connsiteY4" fmla="*/ 0 h 627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238" h="6276975">
                <a:moveTo>
                  <a:pt x="0" y="0"/>
                </a:moveTo>
                <a:lnTo>
                  <a:pt x="12187238" y="0"/>
                </a:lnTo>
                <a:lnTo>
                  <a:pt x="12187238" y="6276975"/>
                </a:lnTo>
                <a:lnTo>
                  <a:pt x="0" y="5813512"/>
                </a:lnTo>
                <a:lnTo>
                  <a:pt x="0" y="0"/>
                </a:lnTo>
                <a:close/>
              </a:path>
            </a:pathLst>
          </a:custGeom>
          <a:solidFill>
            <a:schemeClr val="bg1">
              <a:lumMod val="95000"/>
            </a:schemeClr>
          </a:solidFill>
        </p:spPr>
        <p:txBody>
          <a:bodyPr/>
          <a:lstStyle>
            <a:lvl1pPr marL="0" indent="0">
              <a:buNone/>
              <a:defRPr sz="2000"/>
            </a:lvl1pPr>
          </a:lstStyle>
          <a:p>
            <a:endParaRPr lang="en-US"/>
          </a:p>
        </p:txBody>
      </p:sp>
      <p:sp>
        <p:nvSpPr>
          <p:cNvPr id="2" name="Text Placeholder 13">
            <a:extLst>
              <a:ext uri="{FF2B5EF4-FFF2-40B4-BE49-F238E27FC236}">
                <a16:creationId xmlns:a16="http://schemas.microsoft.com/office/drawing/2014/main" id="{A131DC92-7998-2740-8C49-40F9BE7E61E4}"/>
              </a:ext>
            </a:extLst>
          </p:cNvPr>
          <p:cNvSpPr>
            <a:spLocks noGrp="1"/>
          </p:cNvSpPr>
          <p:nvPr>
            <p:ph type="body" sz="quarter" idx="10"/>
          </p:nvPr>
        </p:nvSpPr>
        <p:spPr>
          <a:xfrm>
            <a:off x="941398" y="1288111"/>
            <a:ext cx="10286981" cy="1542772"/>
          </a:xfrm>
          <a:prstGeom prst="rect">
            <a:avLst/>
          </a:prstGeom>
        </p:spPr>
        <p:txBody>
          <a:bodyPr lIns="0" tIns="91440" rIns="0" bIns="0" anchor="t"/>
          <a:lstStyle>
            <a:lvl1pPr marL="0" indent="0" algn="l">
              <a:lnSpc>
                <a:spcPct val="75000"/>
              </a:lnSpc>
              <a:spcBef>
                <a:spcPts val="0"/>
              </a:spcBef>
              <a:buNone/>
              <a:defRPr sz="72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EC6F72C-7AF9-334F-8664-E560F16EE39C}"/>
              </a:ext>
            </a:extLst>
          </p:cNvPr>
          <p:cNvCxnSpPr>
            <a:cxnSpLocks/>
          </p:cNvCxnSpPr>
          <p:nvPr userDrawn="1"/>
        </p:nvCxnSpPr>
        <p:spPr>
          <a:xfrm>
            <a:off x="803082" y="1281579"/>
            <a:ext cx="0" cy="703528"/>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3" name="Text Placeholder 13">
            <a:extLst>
              <a:ext uri="{FF2B5EF4-FFF2-40B4-BE49-F238E27FC236}">
                <a16:creationId xmlns:a16="http://schemas.microsoft.com/office/drawing/2014/main" id="{090BD014-0D3D-58D6-83B4-99E9F631EA31}"/>
              </a:ext>
            </a:extLst>
          </p:cNvPr>
          <p:cNvSpPr>
            <a:spLocks noGrp="1"/>
          </p:cNvSpPr>
          <p:nvPr>
            <p:ph type="body" sz="quarter" idx="11"/>
          </p:nvPr>
        </p:nvSpPr>
        <p:spPr>
          <a:xfrm>
            <a:off x="941398" y="4285034"/>
            <a:ext cx="5002202" cy="887412"/>
          </a:xfrm>
          <a:prstGeom prst="rect">
            <a:avLst/>
          </a:prstGeom>
        </p:spPr>
        <p:txBody>
          <a:bodyPr lIns="0" tIns="0" rIns="0" bIns="0" anchor="ctr"/>
          <a:lstStyle>
            <a:lvl1pPr marL="0" indent="0" algn="l">
              <a:lnSpc>
                <a:spcPct val="100000"/>
              </a:lnSpc>
              <a:spcBef>
                <a:spcPts val="0"/>
              </a:spcBef>
              <a:spcAft>
                <a:spcPts val="600"/>
              </a:spcAft>
              <a:buNone/>
              <a:defRPr sz="2400" b="0" i="0">
                <a:solidFill>
                  <a:schemeClr val="tx1"/>
                </a:solidFill>
                <a:latin typeface="HelveticaNeueLT Pro 45 Lt" panose="020B0403020202020204" pitchFamily="34" charset="77"/>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0697796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Pic Option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8159BD-C7A3-FB47-A0CA-F4D803FBD766}"/>
              </a:ext>
            </a:extLst>
          </p:cNvPr>
          <p:cNvSpPr/>
          <p:nvPr userDrawn="1"/>
        </p:nvSpPr>
        <p:spPr>
          <a:xfrm>
            <a:off x="6232525" y="800100"/>
            <a:ext cx="5959475" cy="4538019"/>
          </a:xfrm>
          <a:prstGeom prst="rect">
            <a:avLst/>
          </a:prstGeom>
          <a:noFill/>
          <a:ln w="50800">
            <a:solidFill>
              <a:srgbClr val="EBA948">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6F2675B3-57EB-F248-8E6E-A298C36E19C8}"/>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Picture Placeholder 11">
            <a:extLst>
              <a:ext uri="{FF2B5EF4-FFF2-40B4-BE49-F238E27FC236}">
                <a16:creationId xmlns:a16="http://schemas.microsoft.com/office/drawing/2014/main" id="{EA733CE0-BFB9-3B46-8A42-A81EE0FDFB34}"/>
              </a:ext>
            </a:extLst>
          </p:cNvPr>
          <p:cNvSpPr>
            <a:spLocks noGrp="1"/>
          </p:cNvSpPr>
          <p:nvPr>
            <p:ph type="pic" sz="quarter" idx="13"/>
          </p:nvPr>
        </p:nvSpPr>
        <p:spPr>
          <a:xfrm>
            <a:off x="6409038" y="977030"/>
            <a:ext cx="5782962"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CE5D6614-13C9-5047-9E42-81861022F548}"/>
              </a:ext>
            </a:extLst>
          </p:cNvPr>
          <p:cNvCxnSpPr>
            <a:cxnSpLocks/>
          </p:cNvCxnSpPr>
          <p:nvPr userDrawn="1"/>
        </p:nvCxnSpPr>
        <p:spPr>
          <a:xfrm>
            <a:off x="803082" y="805727"/>
            <a:ext cx="0" cy="337273"/>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2" name="Text Placeholder 13">
            <a:extLst>
              <a:ext uri="{FF2B5EF4-FFF2-40B4-BE49-F238E27FC236}">
                <a16:creationId xmlns:a16="http://schemas.microsoft.com/office/drawing/2014/main" id="{BDF32CAC-A324-C094-88A2-C1EB746E8471}"/>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3339566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Pic Option 3 (Fu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8818AB-25F8-944D-834F-BF78AC254147}"/>
              </a:ext>
            </a:extLst>
          </p:cNvPr>
          <p:cNvSpPr/>
          <p:nvPr userDrawn="1"/>
        </p:nvSpPr>
        <p:spPr>
          <a:xfrm>
            <a:off x="800101" y="631825"/>
            <a:ext cx="11391900" cy="510540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1">
            <a:extLst>
              <a:ext uri="{FF2B5EF4-FFF2-40B4-BE49-F238E27FC236}">
                <a16:creationId xmlns:a16="http://schemas.microsoft.com/office/drawing/2014/main" id="{F28A8904-0321-D346-ACA3-92D1A9876340}"/>
              </a:ext>
            </a:extLst>
          </p:cNvPr>
          <p:cNvSpPr>
            <a:spLocks noGrp="1"/>
          </p:cNvSpPr>
          <p:nvPr>
            <p:ph type="pic" sz="quarter" idx="13"/>
          </p:nvPr>
        </p:nvSpPr>
        <p:spPr>
          <a:xfrm>
            <a:off x="946150" y="800100"/>
            <a:ext cx="11245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05040530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Pic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D3C12EE-8326-A347-BFA3-9A18E0E72E93}"/>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1">
            <a:extLst>
              <a:ext uri="{FF2B5EF4-FFF2-40B4-BE49-F238E27FC236}">
                <a16:creationId xmlns:a16="http://schemas.microsoft.com/office/drawing/2014/main" id="{C641FF4A-8977-C245-8FCB-19D06BD0CD22}"/>
              </a:ext>
            </a:extLst>
          </p:cNvPr>
          <p:cNvSpPr>
            <a:spLocks noGrp="1"/>
          </p:cNvSpPr>
          <p:nvPr>
            <p:ph type="pic" sz="quarter" idx="14"/>
          </p:nvPr>
        </p:nvSpPr>
        <p:spPr>
          <a:xfrm>
            <a:off x="6576164" y="2957388"/>
            <a:ext cx="4652221"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2" name="Picture Placeholder 11">
            <a:extLst>
              <a:ext uri="{FF2B5EF4-FFF2-40B4-BE49-F238E27FC236}">
                <a16:creationId xmlns:a16="http://schemas.microsoft.com/office/drawing/2014/main" id="{F8343663-7A1E-9C4B-A895-759E199A81F9}"/>
              </a:ext>
            </a:extLst>
          </p:cNvPr>
          <p:cNvSpPr>
            <a:spLocks noGrp="1"/>
          </p:cNvSpPr>
          <p:nvPr>
            <p:ph type="pic" sz="quarter" idx="13"/>
          </p:nvPr>
        </p:nvSpPr>
        <p:spPr>
          <a:xfrm>
            <a:off x="6409038" y="631824"/>
            <a:ext cx="4652219" cy="2505946"/>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D608B98F-5CE2-E5AC-5BCA-89AA6EB19E50}"/>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4660659B-CC0D-2338-5991-0E0E15C4A7F1}"/>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4AE6C8A9-8DD9-1F12-7EAC-ADC413375757}"/>
              </a:ext>
            </a:extLst>
          </p:cNvPr>
          <p:cNvCxnSpPr>
            <a:cxnSpLocks/>
          </p:cNvCxnSpPr>
          <p:nvPr userDrawn="1"/>
        </p:nvCxnSpPr>
        <p:spPr>
          <a:xfrm>
            <a:off x="803082" y="805727"/>
            <a:ext cx="0" cy="337273"/>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419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Pic Option 1">
    <p:spTree>
      <p:nvGrpSpPr>
        <p:cNvPr id="1" name=""/>
        <p:cNvGrpSpPr/>
        <p:nvPr/>
      </p:nvGrpSpPr>
      <p:grpSpPr>
        <a:xfrm>
          <a:off x="0" y="0"/>
          <a:ext cx="0" cy="0"/>
          <a:chOff x="0" y="0"/>
          <a:chExt cx="0" cy="0"/>
        </a:xfrm>
      </p:grpSpPr>
      <p:sp>
        <p:nvSpPr>
          <p:cNvPr id="20" name="Picture Placeholder 11">
            <a:extLst>
              <a:ext uri="{FF2B5EF4-FFF2-40B4-BE49-F238E27FC236}">
                <a16:creationId xmlns:a16="http://schemas.microsoft.com/office/drawing/2014/main" id="{9282D2E8-5EA0-6F48-89DA-3273315C1489}"/>
              </a:ext>
            </a:extLst>
          </p:cNvPr>
          <p:cNvSpPr>
            <a:spLocks noGrp="1"/>
          </p:cNvSpPr>
          <p:nvPr>
            <p:ph type="pic" sz="quarter" idx="15"/>
          </p:nvPr>
        </p:nvSpPr>
        <p:spPr>
          <a:xfrm>
            <a:off x="8624170" y="369518"/>
            <a:ext cx="2604218" cy="2736937"/>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7" name="Rectangle 16">
            <a:extLst>
              <a:ext uri="{FF2B5EF4-FFF2-40B4-BE49-F238E27FC236}">
                <a16:creationId xmlns:a16="http://schemas.microsoft.com/office/drawing/2014/main" id="{D456DCE6-9389-1844-AB54-968AF98881E2}"/>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1">
            <a:extLst>
              <a:ext uri="{FF2B5EF4-FFF2-40B4-BE49-F238E27FC236}">
                <a16:creationId xmlns:a16="http://schemas.microsoft.com/office/drawing/2014/main" id="{7F1425CD-FF7E-B144-882E-2F7C5B9A3FC1}"/>
              </a:ext>
            </a:extLst>
          </p:cNvPr>
          <p:cNvSpPr>
            <a:spLocks noGrp="1"/>
          </p:cNvSpPr>
          <p:nvPr>
            <p:ph type="pic" sz="quarter" idx="13"/>
          </p:nvPr>
        </p:nvSpPr>
        <p:spPr>
          <a:xfrm>
            <a:off x="6409039" y="631824"/>
            <a:ext cx="2409284" cy="215698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9" name="Picture Placeholder 11">
            <a:extLst>
              <a:ext uri="{FF2B5EF4-FFF2-40B4-BE49-F238E27FC236}">
                <a16:creationId xmlns:a16="http://schemas.microsoft.com/office/drawing/2014/main" id="{CD22E7B0-FD78-9C40-9615-C801F82A9574}"/>
              </a:ext>
            </a:extLst>
          </p:cNvPr>
          <p:cNvSpPr>
            <a:spLocks noGrp="1"/>
          </p:cNvSpPr>
          <p:nvPr>
            <p:ph type="pic" sz="quarter" idx="14"/>
          </p:nvPr>
        </p:nvSpPr>
        <p:spPr>
          <a:xfrm>
            <a:off x="6409039" y="2957388"/>
            <a:ext cx="4638917"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33EF0A91-CCC0-D00D-A66C-D765B55F6C0C}"/>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0AE92167-F678-02B7-FFC3-80CD13E4F629}"/>
              </a:ext>
            </a:extLst>
          </p:cNvPr>
          <p:cNvCxnSpPr>
            <a:cxnSpLocks/>
          </p:cNvCxnSpPr>
          <p:nvPr userDrawn="1"/>
        </p:nvCxnSpPr>
        <p:spPr>
          <a:xfrm>
            <a:off x="803082" y="805727"/>
            <a:ext cx="0" cy="337273"/>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4" name="Text Placeholder 13">
            <a:extLst>
              <a:ext uri="{FF2B5EF4-FFF2-40B4-BE49-F238E27FC236}">
                <a16:creationId xmlns:a16="http://schemas.microsoft.com/office/drawing/2014/main" id="{2CDC450F-D84B-EAC3-997D-B6D0BB296C7F}"/>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3684856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Pic Option 3 (Fu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C31866-EA45-BF4B-BA21-5A1F720D947E}"/>
              </a:ext>
            </a:extLst>
          </p:cNvPr>
          <p:cNvSpPr/>
          <p:nvPr userDrawn="1"/>
        </p:nvSpPr>
        <p:spPr>
          <a:xfrm>
            <a:off x="800101" y="816577"/>
            <a:ext cx="10575924" cy="4521542"/>
          </a:xfrm>
          <a:prstGeom prst="rect">
            <a:avLst/>
          </a:prstGeom>
          <a:noFill/>
          <a:ln w="50800">
            <a:solidFill>
              <a:srgbClr val="EBA948">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EB684B1A-058F-9845-B19F-C05B350DA114}"/>
              </a:ext>
            </a:extLst>
          </p:cNvPr>
          <p:cNvSpPr>
            <a:spLocks noGrp="1"/>
          </p:cNvSpPr>
          <p:nvPr>
            <p:ph type="pic" sz="quarter" idx="15"/>
          </p:nvPr>
        </p:nvSpPr>
        <p:spPr>
          <a:xfrm>
            <a:off x="609600" y="630364"/>
            <a:ext cx="3571875" cy="4536622"/>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0" name="Picture Placeholder 11">
            <a:extLst>
              <a:ext uri="{FF2B5EF4-FFF2-40B4-BE49-F238E27FC236}">
                <a16:creationId xmlns:a16="http://schemas.microsoft.com/office/drawing/2014/main" id="{403E75A8-BEB2-2B4E-BAC9-C99A6BA15D9B}"/>
              </a:ext>
            </a:extLst>
          </p:cNvPr>
          <p:cNvSpPr>
            <a:spLocks noGrp="1"/>
          </p:cNvSpPr>
          <p:nvPr>
            <p:ph type="pic" sz="quarter" idx="17"/>
          </p:nvPr>
        </p:nvSpPr>
        <p:spPr>
          <a:xfrm>
            <a:off x="7992041" y="630364"/>
            <a:ext cx="3571875" cy="4536622"/>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Picture Placeholder 11">
            <a:extLst>
              <a:ext uri="{FF2B5EF4-FFF2-40B4-BE49-F238E27FC236}">
                <a16:creationId xmlns:a16="http://schemas.microsoft.com/office/drawing/2014/main" id="{D5678881-D34D-3B40-9FB4-E778F4689C77}"/>
              </a:ext>
            </a:extLst>
          </p:cNvPr>
          <p:cNvSpPr>
            <a:spLocks noGrp="1"/>
          </p:cNvSpPr>
          <p:nvPr>
            <p:ph type="pic" sz="quarter" idx="16"/>
          </p:nvPr>
        </p:nvSpPr>
        <p:spPr>
          <a:xfrm>
            <a:off x="3989541" y="1008344"/>
            <a:ext cx="4208744" cy="4515987"/>
          </a:xfrm>
          <a:prstGeom prst="rect">
            <a:avLst/>
          </a:prstGeom>
          <a:solidFill>
            <a:schemeClr val="bg1">
              <a:lumMod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7186065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Pic Option 1">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D158AD37-A7FD-2A40-9DF4-7E0BA1193226}"/>
              </a:ext>
            </a:extLst>
          </p:cNvPr>
          <p:cNvSpPr>
            <a:spLocks noGrp="1"/>
          </p:cNvSpPr>
          <p:nvPr>
            <p:ph type="pic" sz="quarter" idx="15"/>
          </p:nvPr>
        </p:nvSpPr>
        <p:spPr>
          <a:xfrm>
            <a:off x="8989400" y="0"/>
            <a:ext cx="2238988"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6" name="Picture Placeholder 11">
            <a:extLst>
              <a:ext uri="{FF2B5EF4-FFF2-40B4-BE49-F238E27FC236}">
                <a16:creationId xmlns:a16="http://schemas.microsoft.com/office/drawing/2014/main" id="{E3D64006-1C6F-FF41-8272-DE339AF51F94}"/>
              </a:ext>
            </a:extLst>
          </p:cNvPr>
          <p:cNvSpPr>
            <a:spLocks noGrp="1"/>
          </p:cNvSpPr>
          <p:nvPr>
            <p:ph type="pic" sz="quarter" idx="14"/>
          </p:nvPr>
        </p:nvSpPr>
        <p:spPr>
          <a:xfrm>
            <a:off x="6588689" y="2561573"/>
            <a:ext cx="2599151"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4" name="Rectangle 13">
            <a:extLst>
              <a:ext uri="{FF2B5EF4-FFF2-40B4-BE49-F238E27FC236}">
                <a16:creationId xmlns:a16="http://schemas.microsoft.com/office/drawing/2014/main" id="{120183C2-AC0A-0246-BAFB-C3C6CE20E11D}"/>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F5150625-7274-F941-83E9-EBEC5C18FE8A}"/>
              </a:ext>
            </a:extLst>
          </p:cNvPr>
          <p:cNvSpPr>
            <a:spLocks noGrp="1"/>
          </p:cNvSpPr>
          <p:nvPr>
            <p:ph type="pic" sz="quarter" idx="13"/>
          </p:nvPr>
        </p:nvSpPr>
        <p:spPr>
          <a:xfrm>
            <a:off x="6409039" y="631824"/>
            <a:ext cx="2409284" cy="211137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8" name="Picture Placeholder 11">
            <a:extLst>
              <a:ext uri="{FF2B5EF4-FFF2-40B4-BE49-F238E27FC236}">
                <a16:creationId xmlns:a16="http://schemas.microsoft.com/office/drawing/2014/main" id="{0E47DDD3-D81A-F44D-A3C1-23EDF879B37F}"/>
              </a:ext>
            </a:extLst>
          </p:cNvPr>
          <p:cNvSpPr>
            <a:spLocks noGrp="1"/>
          </p:cNvSpPr>
          <p:nvPr>
            <p:ph type="pic" sz="quarter" idx="16"/>
          </p:nvPr>
        </p:nvSpPr>
        <p:spPr>
          <a:xfrm>
            <a:off x="8989400" y="2957388"/>
            <a:ext cx="3202600" cy="2616693"/>
          </a:xfrm>
          <a:prstGeom prst="rect">
            <a:avLst/>
          </a:prstGeom>
          <a:solidFill>
            <a:schemeClr val="bg1">
              <a:lumMod val="95000"/>
              <a:alpha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77A69B94-6A23-A5EC-AC4F-B536FF3ACEA4}"/>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3CA02985-EF98-8A61-A666-904A262D340C}"/>
              </a:ext>
            </a:extLst>
          </p:cNvPr>
          <p:cNvCxnSpPr>
            <a:cxnSpLocks/>
          </p:cNvCxnSpPr>
          <p:nvPr userDrawn="1"/>
        </p:nvCxnSpPr>
        <p:spPr>
          <a:xfrm>
            <a:off x="803082" y="805727"/>
            <a:ext cx="0" cy="337273"/>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3" name="Text Placeholder 13">
            <a:extLst>
              <a:ext uri="{FF2B5EF4-FFF2-40B4-BE49-F238E27FC236}">
                <a16:creationId xmlns:a16="http://schemas.microsoft.com/office/drawing/2014/main" id="{F82A5103-20D8-A7E0-8E69-A186D3329B05}"/>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00577295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Pic Option 2">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4628367" y="2561573"/>
            <a:ext cx="4559473"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Rectangle 8">
            <a:extLst>
              <a:ext uri="{FF2B5EF4-FFF2-40B4-BE49-F238E27FC236}">
                <a16:creationId xmlns:a16="http://schemas.microsoft.com/office/drawing/2014/main" id="{7156B0DF-B6C5-884A-9AA8-4F845872ADF3}"/>
              </a:ext>
            </a:extLst>
          </p:cNvPr>
          <p:cNvSpPr/>
          <p:nvPr userDrawn="1"/>
        </p:nvSpPr>
        <p:spPr>
          <a:xfrm>
            <a:off x="4470405" y="800100"/>
            <a:ext cx="6905622"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797473" y="156575"/>
            <a:ext cx="4020850"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4" name="Text Placeholder 13">
            <a:extLst>
              <a:ext uri="{FF2B5EF4-FFF2-40B4-BE49-F238E27FC236}">
                <a16:creationId xmlns:a16="http://schemas.microsoft.com/office/drawing/2014/main" id="{DC06BDC0-1BB7-7465-1E5B-AFC544457F86}"/>
              </a:ext>
            </a:extLst>
          </p:cNvPr>
          <p:cNvSpPr>
            <a:spLocks noGrp="1"/>
          </p:cNvSpPr>
          <p:nvPr>
            <p:ph type="body" sz="quarter" idx="11"/>
          </p:nvPr>
        </p:nvSpPr>
        <p:spPr>
          <a:xfrm>
            <a:off x="941389" y="831851"/>
            <a:ext cx="3240083" cy="387349"/>
          </a:xfrm>
          <a:prstGeom prst="rect">
            <a:avLst/>
          </a:prstGeom>
        </p:spPr>
        <p:txBody>
          <a:bodyPr lIns="0" tIns="0" rIns="0" bIns="0" anchor="t"/>
          <a:lstStyle>
            <a:lvl1pPr marL="0" indent="0">
              <a:lnSpc>
                <a:spcPct val="80000"/>
              </a:lnSpc>
              <a:spcBef>
                <a:spcPts val="0"/>
              </a:spcBef>
              <a:buNone/>
              <a:defRPr sz="36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C8B416E2-1F9A-DBF0-4E35-9BFCD77EDDF1}"/>
              </a:ext>
            </a:extLst>
          </p:cNvPr>
          <p:cNvCxnSpPr>
            <a:cxnSpLocks/>
          </p:cNvCxnSpPr>
          <p:nvPr userDrawn="1"/>
        </p:nvCxnSpPr>
        <p:spPr>
          <a:xfrm>
            <a:off x="803082" y="805727"/>
            <a:ext cx="0" cy="337273"/>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5" name="Text Placeholder 13">
            <a:extLst>
              <a:ext uri="{FF2B5EF4-FFF2-40B4-BE49-F238E27FC236}">
                <a16:creationId xmlns:a16="http://schemas.microsoft.com/office/drawing/2014/main" id="{9DAA1017-823B-A889-017E-3CB5576D8F04}"/>
              </a:ext>
            </a:extLst>
          </p:cNvPr>
          <p:cNvSpPr>
            <a:spLocks noGrp="1"/>
          </p:cNvSpPr>
          <p:nvPr>
            <p:ph type="body" sz="quarter" idx="12"/>
          </p:nvPr>
        </p:nvSpPr>
        <p:spPr>
          <a:xfrm>
            <a:off x="941389" y="1971674"/>
            <a:ext cx="3240083" cy="3765247"/>
          </a:xfrm>
          <a:prstGeom prst="rect">
            <a:avLst/>
          </a:prstGeom>
        </p:spPr>
        <p:txBody>
          <a:bodyPr lIns="0" tIns="0" rIns="0" bIns="0" anchor="ctr"/>
          <a:lstStyle>
            <a:lvl1pPr marL="0" indent="0">
              <a:lnSpc>
                <a:spcPct val="90000"/>
              </a:lnSpc>
              <a:spcBef>
                <a:spcPts val="0"/>
              </a:spcBef>
              <a:spcAft>
                <a:spcPts val="1800"/>
              </a:spcAft>
              <a:buNone/>
              <a:defRPr sz="20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83961286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Pic Option 3">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3910915" y="2561573"/>
            <a:ext cx="5276926"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Rectangle 8">
            <a:extLst>
              <a:ext uri="{FF2B5EF4-FFF2-40B4-BE49-F238E27FC236}">
                <a16:creationId xmlns:a16="http://schemas.microsoft.com/office/drawing/2014/main" id="{7156B0DF-B6C5-884A-9AA8-4F845872ADF3}"/>
              </a:ext>
            </a:extLst>
          </p:cNvPr>
          <p:cNvSpPr/>
          <p:nvPr userDrawn="1"/>
        </p:nvSpPr>
        <p:spPr>
          <a:xfrm>
            <a:off x="3758142" y="800100"/>
            <a:ext cx="7617885" cy="4936821"/>
          </a:xfrm>
          <a:prstGeom prst="rect">
            <a:avLst/>
          </a:prstGeom>
          <a:noFill/>
          <a:ln w="50800">
            <a:solidFill>
              <a:srgbClr val="EBA948">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059195" y="156575"/>
            <a:ext cx="4759128"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4" name="Text Placeholder 13">
            <a:extLst>
              <a:ext uri="{FF2B5EF4-FFF2-40B4-BE49-F238E27FC236}">
                <a16:creationId xmlns:a16="http://schemas.microsoft.com/office/drawing/2014/main" id="{261C3B2B-64DE-94DF-4F4C-66AD9B87080F}"/>
              </a:ext>
            </a:extLst>
          </p:cNvPr>
          <p:cNvSpPr>
            <a:spLocks noGrp="1"/>
          </p:cNvSpPr>
          <p:nvPr>
            <p:ph type="body" sz="quarter" idx="11"/>
          </p:nvPr>
        </p:nvSpPr>
        <p:spPr>
          <a:xfrm>
            <a:off x="941389" y="3034843"/>
            <a:ext cx="2811556" cy="915987"/>
          </a:xfrm>
          <a:prstGeom prst="rect">
            <a:avLst/>
          </a:prstGeom>
        </p:spPr>
        <p:txBody>
          <a:bodyPr lIns="0" tIns="0" rIns="0" bIns="0" anchor="ctr"/>
          <a:lstStyle>
            <a:lvl1pPr marL="0" indent="0">
              <a:lnSpc>
                <a:spcPct val="80000"/>
              </a:lnSpc>
              <a:spcBef>
                <a:spcPts val="0"/>
              </a:spcBef>
              <a:buNone/>
              <a:defRPr sz="36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03E72DD5-DDF4-DA0F-BB9D-D593F9B71295}"/>
              </a:ext>
            </a:extLst>
          </p:cNvPr>
          <p:cNvCxnSpPr>
            <a:cxnSpLocks/>
          </p:cNvCxnSpPr>
          <p:nvPr userDrawn="1"/>
        </p:nvCxnSpPr>
        <p:spPr>
          <a:xfrm>
            <a:off x="803082" y="3220335"/>
            <a:ext cx="0" cy="35870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89844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Mockup Option 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513014"/>
            <a:ext cx="3235325" cy="3392486"/>
          </a:xfrm>
          <a:prstGeom prst="rect">
            <a:avLst/>
          </a:prstGeom>
        </p:spPr>
        <p:txBody>
          <a:bodyPr lIns="0" tIns="0" rIns="0" bIns="0" anchor="ctr"/>
          <a:lstStyle>
            <a:lvl1pPr marL="0" indent="0">
              <a:lnSpc>
                <a:spcPct val="90000"/>
              </a:lnSpc>
              <a:spcBef>
                <a:spcPts val="0"/>
              </a:spcBef>
              <a:spcAft>
                <a:spcPts val="12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29937"/>
            <a:ext cx="0" cy="295209"/>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573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Mockup Option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9250C87-BE05-5147-AC79-C44461A38B48}"/>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accent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3">
            <a:extLst>
              <a:ext uri="{FF2B5EF4-FFF2-40B4-BE49-F238E27FC236}">
                <a16:creationId xmlns:a16="http://schemas.microsoft.com/office/drawing/2014/main" id="{A8457715-DA8E-084F-94DB-EAFD22D4628C}"/>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bg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3BA8AF9-A107-0941-865D-1E6EA52947F3}"/>
              </a:ext>
            </a:extLst>
          </p:cNvPr>
          <p:cNvSpPr>
            <a:spLocks noGrp="1"/>
          </p:cNvSpPr>
          <p:nvPr>
            <p:ph type="body" sz="quarter" idx="11"/>
          </p:nvPr>
        </p:nvSpPr>
        <p:spPr>
          <a:xfrm>
            <a:off x="946149" y="2513014"/>
            <a:ext cx="3235325" cy="3392486"/>
          </a:xfrm>
          <a:prstGeom prst="rect">
            <a:avLst/>
          </a:prstGeom>
        </p:spPr>
        <p:txBody>
          <a:bodyPr lIns="0" tIns="0" rIns="0" bIns="0" anchor="ctr"/>
          <a:lstStyle>
            <a:lvl1pPr marL="0" indent="0">
              <a:lnSpc>
                <a:spcPct val="90000"/>
              </a:lnSpc>
              <a:spcBef>
                <a:spcPts val="0"/>
              </a:spcBef>
              <a:spcAft>
                <a:spcPts val="1200"/>
              </a:spcAft>
              <a:buNone/>
              <a:defRPr sz="2400" b="0" i="0">
                <a:solidFill>
                  <a:schemeClr val="bg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980F962-F604-D44D-BE42-6FC38B255F41}"/>
              </a:ext>
            </a:extLst>
          </p:cNvPr>
          <p:cNvCxnSpPr>
            <a:cxnSpLocks/>
          </p:cNvCxnSpPr>
          <p:nvPr userDrawn="1"/>
        </p:nvCxnSpPr>
        <p:spPr>
          <a:xfrm>
            <a:off x="803082" y="1129937"/>
            <a:ext cx="0" cy="295209"/>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37146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CD738C-4342-AE4D-AF4F-5F39FACDF52E}"/>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Section slides</a:t>
            </a:r>
          </a:p>
        </p:txBody>
      </p:sp>
    </p:spTree>
    <p:extLst>
      <p:ext uri="{BB962C8B-B14F-4D97-AF65-F5344CB8AC3E}">
        <p14:creationId xmlns:p14="http://schemas.microsoft.com/office/powerpoint/2010/main" val="16215500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0">
                <a:solidFill>
                  <a:schemeClr val="accent1"/>
                </a:solidFill>
                <a:latin typeface="HelveticaNeueLT Pro 55 Roman" panose="020B0604020202020204" pitchFamily="34" charset="77"/>
              </a:rPr>
              <a:t>Statement / Quote Options</a:t>
            </a:r>
          </a:p>
        </p:txBody>
      </p:sp>
    </p:spTree>
    <p:extLst>
      <p:ext uri="{BB962C8B-B14F-4D97-AF65-F5344CB8AC3E}">
        <p14:creationId xmlns:p14="http://schemas.microsoft.com/office/powerpoint/2010/main" val="22311799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Option 1">
    <p:spTree>
      <p:nvGrpSpPr>
        <p:cNvPr id="1" name=""/>
        <p:cNvGrpSpPr/>
        <p:nvPr/>
      </p:nvGrpSpPr>
      <p:grpSpPr>
        <a:xfrm>
          <a:off x="0" y="0"/>
          <a:ext cx="0" cy="0"/>
          <a:chOff x="0" y="0"/>
          <a:chExt cx="0" cy="0"/>
        </a:xfrm>
      </p:grpSpPr>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946153" y="1121270"/>
            <a:ext cx="10282235" cy="4641273"/>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HelveticaNeueLT Pro 35 Th"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77563A99-3B3C-AD41-B70A-806AE231C9C8}"/>
              </a:ext>
            </a:extLst>
          </p:cNvPr>
          <p:cNvCxnSpPr>
            <a:cxnSpLocks/>
          </p:cNvCxnSpPr>
          <p:nvPr userDrawn="1"/>
        </p:nvCxnSpPr>
        <p:spPr>
          <a:xfrm>
            <a:off x="803082" y="2655957"/>
            <a:ext cx="0" cy="1475378"/>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50144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Option 1 (Bold)">
    <p:spTree>
      <p:nvGrpSpPr>
        <p:cNvPr id="1" name=""/>
        <p:cNvGrpSpPr/>
        <p:nvPr/>
      </p:nvGrpSpPr>
      <p:grpSpPr>
        <a:xfrm>
          <a:off x="0" y="0"/>
          <a:ext cx="0" cy="0"/>
          <a:chOff x="0" y="0"/>
          <a:chExt cx="0" cy="0"/>
        </a:xfrm>
      </p:grpSpPr>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946153" y="1130234"/>
            <a:ext cx="10282235" cy="4641273"/>
          </a:xfrm>
          <a:prstGeom prst="rect">
            <a:avLst/>
          </a:prstGeom>
        </p:spPr>
        <p:txBody>
          <a:bodyPr lIns="0" tIns="182880" rIns="0" bIns="0" anchor="ctr"/>
          <a:lstStyle>
            <a:lvl1pPr marL="0" indent="0">
              <a:lnSpc>
                <a:spcPct val="85000"/>
              </a:lnSpc>
              <a:spcBef>
                <a:spcPts val="0"/>
              </a:spcBef>
              <a:spcAft>
                <a:spcPts val="1200"/>
              </a:spcAft>
              <a:buNone/>
              <a:defRPr sz="6600" b="1" i="0">
                <a:solidFill>
                  <a:schemeClr val="accent1"/>
                </a:solidFill>
                <a:latin typeface="HelveticaNeueLT Pro 55 Roman" panose="020B0604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77563A99-3B3C-AD41-B70A-806AE231C9C8}"/>
              </a:ext>
            </a:extLst>
          </p:cNvPr>
          <p:cNvCxnSpPr>
            <a:cxnSpLocks/>
          </p:cNvCxnSpPr>
          <p:nvPr userDrawn="1"/>
        </p:nvCxnSpPr>
        <p:spPr>
          <a:xfrm>
            <a:off x="803082" y="2664921"/>
            <a:ext cx="0" cy="1475378"/>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95692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ement Option 3 (pic)">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224C93FE-BCDA-6442-AB4B-EFAD2C6A3E28}"/>
              </a:ext>
            </a:extLst>
          </p:cNvPr>
          <p:cNvSpPr>
            <a:spLocks noGrp="1"/>
          </p:cNvSpPr>
          <p:nvPr>
            <p:ph type="body" sz="quarter" idx="11"/>
          </p:nvPr>
        </p:nvSpPr>
        <p:spPr>
          <a:xfrm>
            <a:off x="4470403" y="1527279"/>
            <a:ext cx="6757985" cy="3835763"/>
          </a:xfrm>
          <a:prstGeom prst="rect">
            <a:avLst/>
          </a:prstGeom>
        </p:spPr>
        <p:txBody>
          <a:bodyPr lIns="0" tIns="182880" rIns="0" bIns="0" anchor="ctr"/>
          <a:lstStyle>
            <a:lvl1pPr marL="0" indent="0">
              <a:lnSpc>
                <a:spcPct val="85000"/>
              </a:lnSpc>
              <a:spcBef>
                <a:spcPts val="0"/>
              </a:spcBef>
              <a:spcAft>
                <a:spcPts val="1200"/>
              </a:spcAft>
              <a:buNone/>
              <a:defRPr sz="5400" b="0" i="0">
                <a:solidFill>
                  <a:schemeClr val="accent1"/>
                </a:solidFill>
                <a:latin typeface="HelveticaNeueLT Pro 35 Th"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Rectangle 6">
            <a:extLst>
              <a:ext uri="{FF2B5EF4-FFF2-40B4-BE49-F238E27FC236}">
                <a16:creationId xmlns:a16="http://schemas.microsoft.com/office/drawing/2014/main" id="{7ECEC5D3-ABEC-654C-A853-5517D2C4F654}"/>
              </a:ext>
            </a:extLst>
          </p:cNvPr>
          <p:cNvSpPr/>
          <p:nvPr userDrawn="1"/>
        </p:nvSpPr>
        <p:spPr>
          <a:xfrm>
            <a:off x="1" y="800100"/>
            <a:ext cx="4181474" cy="4538019"/>
          </a:xfrm>
          <a:prstGeom prst="rect">
            <a:avLst/>
          </a:prstGeom>
          <a:noFill/>
          <a:ln w="50800">
            <a:solidFill>
              <a:srgbClr val="EBA948">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id="{398088F4-929B-EE49-9377-CB0289DD570A}"/>
              </a:ext>
            </a:extLst>
          </p:cNvPr>
          <p:cNvSpPr>
            <a:spLocks noGrp="1"/>
          </p:cNvSpPr>
          <p:nvPr>
            <p:ph type="pic" sz="quarter" idx="13"/>
          </p:nvPr>
        </p:nvSpPr>
        <p:spPr>
          <a:xfrm>
            <a:off x="0" y="977030"/>
            <a:ext cx="4002898"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21638410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Option 3 (number)">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6F6FF399-19A9-DA40-AC29-68D82B1CC655}"/>
              </a:ext>
            </a:extLst>
          </p:cNvPr>
          <p:cNvSpPr>
            <a:spLocks noGrp="1"/>
          </p:cNvSpPr>
          <p:nvPr>
            <p:ph type="body" sz="quarter" idx="11"/>
          </p:nvPr>
        </p:nvSpPr>
        <p:spPr>
          <a:xfrm>
            <a:off x="2709865" y="1342288"/>
            <a:ext cx="8518523" cy="4219339"/>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HelveticaNeueLT Pro 35 Th"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3778C6FA-D1B2-C34A-8C1D-AC143C8C6BB8}"/>
              </a:ext>
            </a:extLst>
          </p:cNvPr>
          <p:cNvSpPr>
            <a:spLocks noGrp="1"/>
          </p:cNvSpPr>
          <p:nvPr>
            <p:ph type="body" sz="quarter" idx="12" hasCustomPrompt="1"/>
          </p:nvPr>
        </p:nvSpPr>
        <p:spPr>
          <a:xfrm>
            <a:off x="946149" y="1342288"/>
            <a:ext cx="1474789" cy="4219339"/>
          </a:xfrm>
          <a:prstGeom prst="rect">
            <a:avLst/>
          </a:prstGeom>
        </p:spPr>
        <p:txBody>
          <a:bodyPr lIns="0" tIns="182880" rIns="0" bIns="0" anchor="ctr"/>
          <a:lstStyle>
            <a:lvl1pPr marL="0" indent="0" algn="r">
              <a:lnSpc>
                <a:spcPct val="85000"/>
              </a:lnSpc>
              <a:spcBef>
                <a:spcPts val="0"/>
              </a:spcBef>
              <a:spcAft>
                <a:spcPts val="0"/>
              </a:spcAft>
              <a:buNone/>
              <a:defRPr sz="6600" b="1" i="0">
                <a:solidFill>
                  <a:srgbClr val="EBA948"/>
                </a:solidFill>
                <a:latin typeface="HelveticaNeueLT Pro 55 Roman" panose="020B0604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Tree>
    <p:extLst>
      <p:ext uri="{BB962C8B-B14F-4D97-AF65-F5344CB8AC3E}">
        <p14:creationId xmlns:p14="http://schemas.microsoft.com/office/powerpoint/2010/main" val="211376270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Option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chemeClr val="accent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91380"/>
            <a:ext cx="7334249" cy="3065717"/>
          </a:xfrm>
          <a:prstGeom prst="rect">
            <a:avLst/>
          </a:prstGeom>
        </p:spPr>
        <p:txBody>
          <a:bodyPr lIns="0" tIns="182880" rIns="0" bIns="0" anchor="ctr"/>
          <a:lstStyle>
            <a:lvl1pPr marL="0" indent="0">
              <a:lnSpc>
                <a:spcPct val="85000"/>
              </a:lnSpc>
              <a:spcBef>
                <a:spcPts val="0"/>
              </a:spcBef>
              <a:buNone/>
              <a:defRPr sz="5400" b="0" i="0">
                <a:solidFill>
                  <a:schemeClr val="bg1"/>
                </a:solidFill>
                <a:latin typeface="HelveticaNeueLT Pro 35 Th" panose="020B0403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2420937" y="4957097"/>
            <a:ext cx="7334249" cy="244476"/>
          </a:xfrm>
          <a:prstGeom prst="rect">
            <a:avLst/>
          </a:prstGeom>
        </p:spPr>
        <p:txBody>
          <a:bodyPr lIns="0" tIns="0" rIns="0" bIns="0" anchor="ctr"/>
          <a:lstStyle>
            <a:lvl1pPr marL="0" indent="0">
              <a:lnSpc>
                <a:spcPct val="100000"/>
              </a:lnSpc>
              <a:spcBef>
                <a:spcPts val="0"/>
              </a:spcBef>
              <a:spcAft>
                <a:spcPts val="0"/>
              </a:spcAft>
              <a:buNone/>
              <a:defRPr sz="2000" b="1" i="0">
                <a:solidFill>
                  <a:srgbClr val="EBA948"/>
                </a:solidFill>
                <a:latin typeface="HelveticaNeueLT Pro 55 Roman" panose="020B0604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rgbClr val="EBA948"/>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solidFill>
                <a:srgbClr val="EBA9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A948"/>
                </a:solidFill>
              </a:endParaRPr>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solidFill>
                <a:srgbClr val="EBA9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A948"/>
                </a:solidFill>
              </a:endParaRPr>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rgbClr val="EBA948"/>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solidFill>
                <a:srgbClr val="EBA9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A948"/>
                </a:solidFill>
              </a:endParaRPr>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solidFill>
                <a:srgbClr val="EBA9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A948"/>
                </a:solidFill>
              </a:endParaRPr>
            </a:p>
          </p:txBody>
        </p:sp>
      </p:grpSp>
    </p:spTree>
    <p:extLst>
      <p:ext uri="{BB962C8B-B14F-4D97-AF65-F5344CB8AC3E}">
        <p14:creationId xmlns:p14="http://schemas.microsoft.com/office/powerpoint/2010/main" val="35193910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fographic/Table/Map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solidFill>
                  <a:schemeClr val="accent1"/>
                </a:solidFill>
                <a:latin typeface="HelveticaNeueLT Pro 55 Roman" panose="020B0604020202020204" pitchFamily="34" charset="77"/>
              </a:rPr>
              <a:t>Info / Table / Map</a:t>
            </a:r>
          </a:p>
          <a:p>
            <a:pPr algn="ctr"/>
            <a:r>
              <a:rPr lang="en-US" sz="6600" b="1" i="0">
                <a:solidFill>
                  <a:schemeClr val="accent1"/>
                </a:solidFill>
                <a:latin typeface="HelveticaNeueLT Pro 55 Roman" panose="020B0604020202020204" pitchFamily="34" charset="77"/>
              </a:rPr>
              <a:t>Options</a:t>
            </a:r>
          </a:p>
        </p:txBody>
      </p:sp>
    </p:spTree>
    <p:extLst>
      <p:ext uri="{BB962C8B-B14F-4D97-AF65-F5344CB8AC3E}">
        <p14:creationId xmlns:p14="http://schemas.microsoft.com/office/powerpoint/2010/main" val="2150899945"/>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graphic/Table/Map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353D7F-7A9B-5E4B-8055-9D817A80F73C}"/>
              </a:ext>
            </a:extLst>
          </p:cNvPr>
          <p:cNvSpPr/>
          <p:nvPr userDrawn="1"/>
        </p:nvSpPr>
        <p:spPr>
          <a:xfrm>
            <a:off x="4470399" y="0"/>
            <a:ext cx="6757989"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2AB3FFD-DCE1-ED4E-A829-AD666AE1393B}"/>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5FACE0DA-0FCD-A549-A280-70F881013448}"/>
              </a:ext>
            </a:extLst>
          </p:cNvPr>
          <p:cNvSpPr>
            <a:spLocks noGrp="1"/>
          </p:cNvSpPr>
          <p:nvPr>
            <p:ph type="body" sz="quarter" idx="10"/>
          </p:nvPr>
        </p:nvSpPr>
        <p:spPr>
          <a:xfrm>
            <a:off x="941388" y="826996"/>
            <a:ext cx="3240087" cy="1171574"/>
          </a:xfrm>
          <a:prstGeom prst="rect">
            <a:avLst/>
          </a:prstGeom>
        </p:spPr>
        <p:txBody>
          <a:bodyPr lIns="0" tIns="0" rIns="0" bIns="0" anchor="t"/>
          <a:lstStyle>
            <a:lvl1pPr marL="0" indent="0">
              <a:lnSpc>
                <a:spcPct val="80000"/>
              </a:lnSpc>
              <a:spcBef>
                <a:spcPts val="0"/>
              </a:spcBef>
              <a:buNone/>
              <a:defRPr sz="32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FF018C3C-279C-1342-872F-F5170210F88E}"/>
              </a:ext>
            </a:extLst>
          </p:cNvPr>
          <p:cNvSpPr>
            <a:spLocks noGrp="1"/>
          </p:cNvSpPr>
          <p:nvPr>
            <p:ph type="body" sz="quarter" idx="11"/>
          </p:nvPr>
        </p:nvSpPr>
        <p:spPr>
          <a:xfrm>
            <a:off x="946149" y="1971675"/>
            <a:ext cx="3235325" cy="2985807"/>
          </a:xfrm>
          <a:prstGeom prst="rect">
            <a:avLst/>
          </a:prstGeom>
        </p:spPr>
        <p:txBody>
          <a:bodyPr lIns="0" tIns="0" rIns="0" bIns="0" anchor="ctr"/>
          <a:lstStyle>
            <a:lvl1pPr marL="0" indent="0">
              <a:lnSpc>
                <a:spcPct val="90000"/>
              </a:lnSpc>
              <a:spcBef>
                <a:spcPts val="0"/>
              </a:spcBef>
              <a:spcAft>
                <a:spcPts val="12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5128F383-43BD-534B-B8F2-6D1F74EF8F35}"/>
              </a:ext>
            </a:extLst>
          </p:cNvPr>
          <p:cNvCxnSpPr>
            <a:cxnSpLocks/>
          </p:cNvCxnSpPr>
          <p:nvPr userDrawn="1"/>
        </p:nvCxnSpPr>
        <p:spPr>
          <a:xfrm>
            <a:off x="803082" y="807403"/>
            <a:ext cx="0" cy="303709"/>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F8B6E9ED-3AD6-974F-A886-6D0BCB5FFFB8}"/>
              </a:ext>
            </a:extLst>
          </p:cNvPr>
          <p:cNvSpPr>
            <a:spLocks noGrp="1"/>
          </p:cNvSpPr>
          <p:nvPr>
            <p:ph type="body" sz="quarter" idx="12"/>
          </p:nvPr>
        </p:nvSpPr>
        <p:spPr>
          <a:xfrm>
            <a:off x="4780094" y="807403"/>
            <a:ext cx="6138601" cy="174842"/>
          </a:xfrm>
          <a:prstGeom prst="rect">
            <a:avLst/>
          </a:prstGeom>
        </p:spPr>
        <p:txBody>
          <a:bodyPr lIns="0" tIns="0" rIns="0" bIns="0"/>
          <a:lstStyle>
            <a:lvl1pPr marL="0" indent="0" algn="ctr">
              <a:lnSpc>
                <a:spcPct val="90000"/>
              </a:lnSpc>
              <a:spcBef>
                <a:spcPts val="0"/>
              </a:spcBef>
              <a:spcAft>
                <a:spcPts val="1200"/>
              </a:spcAft>
              <a:buNone/>
              <a:defRPr sz="1600" b="0" i="0" spc="30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9435233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fographic/Table/Map Optio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44926"/>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805E2D8E-8E10-8D4F-BF4F-28A9A73955EA}"/>
              </a:ext>
            </a:extLst>
          </p:cNvPr>
          <p:cNvSpPr>
            <a:spLocks noGrp="1"/>
          </p:cNvSpPr>
          <p:nvPr>
            <p:ph type="body" sz="quarter" idx="11"/>
          </p:nvPr>
        </p:nvSpPr>
        <p:spPr>
          <a:xfrm>
            <a:off x="946149" y="1740769"/>
            <a:ext cx="10282238" cy="355887"/>
          </a:xfrm>
          <a:prstGeom prst="rect">
            <a:avLst/>
          </a:prstGeom>
        </p:spPr>
        <p:txBody>
          <a:bodyPr lIns="0" tIns="0" rIns="0" bIns="0"/>
          <a:lstStyle>
            <a:lvl1pPr marL="0" indent="0">
              <a:lnSpc>
                <a:spcPct val="90000"/>
              </a:lnSpc>
              <a:spcBef>
                <a:spcPts val="0"/>
              </a:spcBef>
              <a:spcAft>
                <a:spcPts val="1200"/>
              </a:spcAft>
              <a:buNone/>
              <a:defRPr sz="2400" b="0" i="0">
                <a:solidFill>
                  <a:srgbClr val="EBA948"/>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95FDA36-52F1-DF41-BD67-503EE70692E3}"/>
              </a:ext>
            </a:extLst>
          </p:cNvPr>
          <p:cNvCxnSpPr>
            <a:cxnSpLocks/>
          </p:cNvCxnSpPr>
          <p:nvPr userDrawn="1"/>
        </p:nvCxnSpPr>
        <p:spPr>
          <a:xfrm>
            <a:off x="803082" y="813392"/>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76441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graphic/Table/Map Option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35961"/>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804427"/>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06005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Option 3 (pic backgroun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F859484-6A54-24D3-104D-9FF17DA4C80A}"/>
              </a:ext>
            </a:extLst>
          </p:cNvPr>
          <p:cNvSpPr>
            <a:spLocks noGrp="1"/>
          </p:cNvSpPr>
          <p:nvPr>
            <p:ph type="pic" sz="quarter" idx="11"/>
          </p:nvPr>
        </p:nvSpPr>
        <p:spPr>
          <a:xfrm>
            <a:off x="946150" y="882268"/>
            <a:ext cx="10282238" cy="5081503"/>
          </a:xfrm>
          <a:custGeom>
            <a:avLst/>
            <a:gdLst>
              <a:gd name="connsiteX0" fmla="*/ 0 w 10282238"/>
              <a:gd name="connsiteY0" fmla="*/ 0 h 5081503"/>
              <a:gd name="connsiteX1" fmla="*/ 10282238 w 10282238"/>
              <a:gd name="connsiteY1" fmla="*/ 405299 h 5081503"/>
              <a:gd name="connsiteX2" fmla="*/ 10282238 w 10282238"/>
              <a:gd name="connsiteY2" fmla="*/ 4695267 h 5081503"/>
              <a:gd name="connsiteX3" fmla="*/ 30189 w 10282238"/>
              <a:gd name="connsiteY3" fmla="*/ 5081503 h 5081503"/>
              <a:gd name="connsiteX4" fmla="*/ 0 w 10282238"/>
              <a:gd name="connsiteY4" fmla="*/ 5081503 h 508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081503">
                <a:moveTo>
                  <a:pt x="0" y="0"/>
                </a:moveTo>
                <a:lnTo>
                  <a:pt x="10282238" y="405299"/>
                </a:lnTo>
                <a:lnTo>
                  <a:pt x="10282238" y="4695267"/>
                </a:lnTo>
                <a:lnTo>
                  <a:pt x="30189" y="5081503"/>
                </a:lnTo>
                <a:lnTo>
                  <a:pt x="0" y="5081503"/>
                </a:lnTo>
                <a:close/>
              </a:path>
            </a:pathLst>
          </a:custGeom>
          <a:solidFill>
            <a:schemeClr val="bg1">
              <a:lumMod val="95000"/>
            </a:schemeClr>
          </a:solidFill>
        </p:spPr>
        <p:txBody>
          <a:bodyPr wrap="square" anchor="ctr">
            <a:noAutofit/>
          </a:bodyPr>
          <a:lstStyle>
            <a:lvl1pPr marL="0" indent="0" algn="r">
              <a:buNone/>
              <a:defRPr/>
            </a:lvl1pPr>
          </a:lstStyle>
          <a:p>
            <a:endParaRPr lang="en-US"/>
          </a:p>
        </p:txBody>
      </p:sp>
      <p:sp>
        <p:nvSpPr>
          <p:cNvPr id="17" name="Text Placeholder 16">
            <a:extLst>
              <a:ext uri="{FF2B5EF4-FFF2-40B4-BE49-F238E27FC236}">
                <a16:creationId xmlns:a16="http://schemas.microsoft.com/office/drawing/2014/main" id="{D9964ECB-81E1-6F60-D758-0BE8C5A27386}"/>
              </a:ext>
            </a:extLst>
          </p:cNvPr>
          <p:cNvSpPr>
            <a:spLocks noGrp="1"/>
          </p:cNvSpPr>
          <p:nvPr>
            <p:ph type="body" sz="quarter" idx="12"/>
          </p:nvPr>
        </p:nvSpPr>
        <p:spPr>
          <a:xfrm>
            <a:off x="1311229" y="1819647"/>
            <a:ext cx="9473312" cy="3379788"/>
          </a:xfrm>
          <a:prstGeom prst="rect">
            <a:avLst/>
          </a:prstGeom>
          <a:effectLst>
            <a:outerShdw blurRad="63500" algn="ctr" rotWithShape="0">
              <a:prstClr val="black">
                <a:alpha val="40000"/>
              </a:prstClr>
            </a:outerShdw>
          </a:effectLst>
        </p:spPr>
        <p:txBody>
          <a:bodyPr anchor="ctr"/>
          <a:lstStyle>
            <a:lvl1pPr marL="0" indent="0" algn="ctr">
              <a:lnSpc>
                <a:spcPct val="100000"/>
              </a:lnSpc>
              <a:spcBef>
                <a:spcPts val="0"/>
              </a:spcBef>
              <a:buNone/>
              <a:defRPr sz="5400" b="1" i="0">
                <a:solidFill>
                  <a:schemeClr val="bg1"/>
                </a:solidFill>
                <a:latin typeface="HelveticaNeueLT Pro 55 Roman" panose="020B0604020202020204" pitchFamily="34" charset="77"/>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 Master text styles</a:t>
            </a:r>
          </a:p>
        </p:txBody>
      </p:sp>
    </p:spTree>
    <p:extLst>
      <p:ext uri="{BB962C8B-B14F-4D97-AF65-F5344CB8AC3E}">
        <p14:creationId xmlns:p14="http://schemas.microsoft.com/office/powerpoint/2010/main" val="320664733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fographic/Table/Map Option 5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21458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fographic/Table/Map Option 5 (sid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95941158-A4FF-D847-BD10-E407F0E53788}"/>
              </a:ext>
            </a:extLst>
          </p:cNvPr>
          <p:cNvSpPr>
            <a:spLocks noGrp="1"/>
          </p:cNvSpPr>
          <p:nvPr>
            <p:ph type="body" sz="quarter" idx="11" hasCustomPrompt="1"/>
          </p:nvPr>
        </p:nvSpPr>
        <p:spPr>
          <a:xfrm rot="5400000">
            <a:off x="-2922572" y="2922572"/>
            <a:ext cx="6045200" cy="200056"/>
          </a:xfrm>
          <a:prstGeom prst="rect">
            <a:avLst/>
          </a:prstGeom>
          <a:solidFill>
            <a:srgbClr val="EBA948"/>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35961"/>
            <a:ext cx="10286999" cy="426685"/>
          </a:xfrm>
          <a:prstGeom prst="rect">
            <a:avLst/>
          </a:prstGeom>
        </p:spPr>
        <p:txBody>
          <a:bodyPr lIns="0" tIns="0" rIns="0" bIns="0" anchor="t"/>
          <a:lstStyle>
            <a:lvl1pPr marL="0" indent="0">
              <a:lnSpc>
                <a:spcPct val="80000"/>
              </a:lnSpc>
              <a:spcBef>
                <a:spcPts val="0"/>
              </a:spcBef>
              <a:buNone/>
              <a:defRPr sz="4400" b="1" i="0">
                <a:solidFill>
                  <a:schemeClr val="accent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804427"/>
            <a:ext cx="0" cy="42668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3176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is Deck Template is Cars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A852A-BB58-FD43-B6F3-5BE2F46BB538}"/>
              </a:ext>
            </a:extLst>
          </p:cNvPr>
          <p:cNvPicPr>
            <a:picLocks noChangeAspect="1"/>
          </p:cNvPicPr>
          <p:nvPr userDrawn="1"/>
        </p:nvPicPr>
        <p:blipFill>
          <a:blip r:embed="rId2"/>
          <a:stretch>
            <a:fillRect/>
          </a:stretch>
        </p:blipFill>
        <p:spPr>
          <a:xfrm>
            <a:off x="2189387" y="2385873"/>
            <a:ext cx="7813227" cy="2086255"/>
          </a:xfrm>
          <a:prstGeom prst="rect">
            <a:avLst/>
          </a:prstGeom>
        </p:spPr>
      </p:pic>
    </p:spTree>
    <p:extLst>
      <p:ext uri="{BB962C8B-B14F-4D97-AF65-F5344CB8AC3E}">
        <p14:creationId xmlns:p14="http://schemas.microsoft.com/office/powerpoint/2010/main" val="3507156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529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osition marker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711B91-5217-C849-B026-DA18E3C64317}"/>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Tree>
    <p:extLst>
      <p:ext uri="{BB962C8B-B14F-4D97-AF65-F5344CB8AC3E}">
        <p14:creationId xmlns:p14="http://schemas.microsoft.com/office/powerpoint/2010/main" val="498864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C18F5E47-2478-394D-A59D-23ED6B4DF4F8}"/>
              </a:ext>
            </a:extLst>
          </p:cNvPr>
          <p:cNvSpPr/>
          <p:nvPr userDrawn="1"/>
        </p:nvSpPr>
        <p:spPr>
          <a:xfrm flipH="1">
            <a:off x="7353300" y="4054476"/>
            <a:ext cx="4838700" cy="2822574"/>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8" name="disclosure statment">
            <a:extLst>
              <a:ext uri="{FF2B5EF4-FFF2-40B4-BE49-F238E27FC236}">
                <a16:creationId xmlns:a16="http://schemas.microsoft.com/office/drawing/2014/main" id="{CB453A19-B045-044C-8FB9-EBA7C0306D35}"/>
              </a:ext>
            </a:extLst>
          </p:cNvPr>
          <p:cNvSpPr txBox="1">
            <a:spLocks/>
          </p:cNvSpPr>
          <p:nvPr userDrawn="1"/>
        </p:nvSpPr>
        <p:spPr>
          <a:xfrm>
            <a:off x="1181101" y="6209479"/>
            <a:ext cx="5714999" cy="224677"/>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
        <p:nvSpPr>
          <p:cNvPr id="9" name="Triangle 8">
            <a:extLst>
              <a:ext uri="{FF2B5EF4-FFF2-40B4-BE49-F238E27FC236}">
                <a16:creationId xmlns:a16="http://schemas.microsoft.com/office/drawing/2014/main" id="{35C2FC86-7AB9-8E48-B202-4D6DCE03D989}"/>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8" name="Text Placeholder 9">
            <a:extLst>
              <a:ext uri="{FF2B5EF4-FFF2-40B4-BE49-F238E27FC236}">
                <a16:creationId xmlns:a16="http://schemas.microsoft.com/office/drawing/2014/main" id="{8C77F6EB-2C83-7D4A-92A7-040239D4DC90}"/>
              </a:ext>
            </a:extLst>
          </p:cNvPr>
          <p:cNvSpPr>
            <a:spLocks noGrp="1"/>
          </p:cNvSpPr>
          <p:nvPr>
            <p:ph type="body" sz="quarter" idx="13" hasCustomPrompt="1"/>
          </p:nvPr>
        </p:nvSpPr>
        <p:spPr>
          <a:xfrm>
            <a:off x="1181100" y="914400"/>
            <a:ext cx="9829800" cy="683264"/>
          </a:xfrm>
          <a:prstGeom prst="rect">
            <a:avLst/>
          </a:prstGeom>
        </p:spPr>
        <p:txBody>
          <a:bodyPr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10" name="Picture 9">
            <a:extLst>
              <a:ext uri="{FF2B5EF4-FFF2-40B4-BE49-F238E27FC236}">
                <a16:creationId xmlns:a16="http://schemas.microsoft.com/office/drawing/2014/main" id="{A1ADDEF0-5C31-9D45-8ECF-2291B1E70C87}"/>
              </a:ext>
            </a:extLst>
          </p:cNvPr>
          <p:cNvPicPr>
            <a:picLocks noChangeAspect="1"/>
          </p:cNvPicPr>
          <p:nvPr userDrawn="1"/>
        </p:nvPicPr>
        <p:blipFill>
          <a:blip r:embed="rId2"/>
          <a:stretch>
            <a:fillRect/>
          </a:stretch>
        </p:blipFill>
        <p:spPr>
          <a:xfrm>
            <a:off x="9420248" y="6110515"/>
            <a:ext cx="1582700" cy="422607"/>
          </a:xfrm>
          <a:prstGeom prst="rect">
            <a:avLst/>
          </a:prstGeom>
        </p:spPr>
      </p:pic>
      <p:sp>
        <p:nvSpPr>
          <p:cNvPr id="11" name="Text Placeholder 2">
            <a:extLst>
              <a:ext uri="{FF2B5EF4-FFF2-40B4-BE49-F238E27FC236}">
                <a16:creationId xmlns:a16="http://schemas.microsoft.com/office/drawing/2014/main" id="{FE74613F-EEEA-F44F-B02C-D08711119D4D}"/>
              </a:ext>
            </a:extLst>
          </p:cNvPr>
          <p:cNvSpPr>
            <a:spLocks noGrp="1"/>
          </p:cNvSpPr>
          <p:nvPr>
            <p:ph type="body" sz="quarter" idx="11" hasCustomPrompt="1"/>
          </p:nvPr>
        </p:nvSpPr>
        <p:spPr>
          <a:xfrm>
            <a:off x="1181100" y="2362200"/>
            <a:ext cx="7772400" cy="455509"/>
          </a:xfrm>
          <a:prstGeom prst="rect">
            <a:avLst/>
          </a:prstGeom>
        </p:spPr>
        <p:txBody>
          <a:bodyPr wrap="square" lIns="0" tIns="0" rIns="0" bIns="0">
            <a:spAutoFit/>
          </a:bodyPr>
          <a:lstStyle>
            <a:lvl1pPr marL="0" indent="0">
              <a:buFontTx/>
              <a:buNone/>
              <a:defRPr sz="3200" b="0" i="0">
                <a:solidFill>
                  <a:schemeClr val="tx2"/>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Subtitle goes here text styles</a:t>
            </a:r>
          </a:p>
        </p:txBody>
      </p:sp>
      <p:sp>
        <p:nvSpPr>
          <p:cNvPr id="12" name="Text Placeholder 4">
            <a:extLst>
              <a:ext uri="{FF2B5EF4-FFF2-40B4-BE49-F238E27FC236}">
                <a16:creationId xmlns:a16="http://schemas.microsoft.com/office/drawing/2014/main" id="{7AA22D8D-7218-FA4A-9F70-755130DDE44A}"/>
              </a:ext>
            </a:extLst>
          </p:cNvPr>
          <p:cNvSpPr>
            <a:spLocks noGrp="1"/>
          </p:cNvSpPr>
          <p:nvPr>
            <p:ph type="body" sz="quarter" idx="12" hasCustomPrompt="1"/>
          </p:nvPr>
        </p:nvSpPr>
        <p:spPr>
          <a:xfrm>
            <a:off x="1181100" y="3035815"/>
            <a:ext cx="7772400" cy="341632"/>
          </a:xfrm>
          <a:prstGeom prst="rect">
            <a:avLst/>
          </a:prstGeom>
        </p:spPr>
        <p:txBody>
          <a:bodyPr wrap="square" lIns="0" tIns="0" rIns="0" bIns="0">
            <a:spAutoFit/>
          </a:bodyPr>
          <a:lstStyle>
            <a:lvl1pPr marL="0" indent="0">
              <a:buFontTx/>
              <a:buNone/>
              <a:defRPr sz="2400" b="0" i="0">
                <a:solidFill>
                  <a:schemeClr val="accent1"/>
                </a:solidFill>
                <a:latin typeface="HelveticaNeueLT Pro 45 Lt" panose="020B0403020202020204" pitchFamily="34" charset="77"/>
              </a:defRPr>
            </a:lvl1pPr>
            <a:lvl2pPr marL="457200" indent="0">
              <a:buFontTx/>
              <a:buNone/>
              <a:defRPr b="0" i="0">
                <a:latin typeface="HelveticaNeueLT Pro 45 Lt" panose="020B0403020202020204" pitchFamily="34" charset="77"/>
              </a:defRPr>
            </a:lvl2pPr>
            <a:lvl3pPr marL="914400" indent="0">
              <a:buFontTx/>
              <a:buNone/>
              <a:defRPr b="0" i="0">
                <a:latin typeface="HelveticaNeueLT Pro 45 Lt" panose="020B0403020202020204" pitchFamily="34" charset="77"/>
              </a:defRPr>
            </a:lvl3pPr>
            <a:lvl4pPr marL="1371600" indent="0">
              <a:buFontTx/>
              <a:buNone/>
              <a:defRPr b="0" i="0">
                <a:latin typeface="HelveticaNeueLT Pro 45 Lt" panose="020B0403020202020204" pitchFamily="34" charset="77"/>
              </a:defRPr>
            </a:lvl4pPr>
            <a:lvl5pPr marL="1828800" indent="0">
              <a:buFontTx/>
              <a:buNone/>
              <a:defRPr b="0" i="0">
                <a:latin typeface="HelveticaNeueLT Pro 45 Lt" panose="020B0403020202020204" pitchFamily="34" charset="77"/>
              </a:defRPr>
            </a:lvl5pPr>
          </a:lstStyle>
          <a:p>
            <a:pPr lvl="0"/>
            <a:r>
              <a:rPr lang="en-US"/>
              <a:t>Text goes here, but use your wordcount wisely ;-)</a:t>
            </a:r>
          </a:p>
        </p:txBody>
      </p:sp>
    </p:spTree>
    <p:extLst>
      <p:ext uri="{BB962C8B-B14F-4D97-AF65-F5344CB8AC3E}">
        <p14:creationId xmlns:p14="http://schemas.microsoft.com/office/powerpoint/2010/main" val="294674641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A816117C-5448-E44B-AA21-7A6034A6E1F3}"/>
              </a:ext>
            </a:extLst>
          </p:cNvPr>
          <p:cNvSpPr>
            <a:spLocks noGrp="1"/>
          </p:cNvSpPr>
          <p:nvPr>
            <p:ph type="pic" sz="quarter" idx="10"/>
          </p:nvPr>
        </p:nvSpPr>
        <p:spPr>
          <a:xfrm>
            <a:off x="7353298" y="0"/>
            <a:ext cx="4838701" cy="6858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4" name="Right Triangle 3">
            <a:extLst>
              <a:ext uri="{FF2B5EF4-FFF2-40B4-BE49-F238E27FC236}">
                <a16:creationId xmlns:a16="http://schemas.microsoft.com/office/drawing/2014/main" id="{32122103-AA54-3A4C-8138-EE2DA7560CA0}"/>
              </a:ext>
            </a:extLst>
          </p:cNvPr>
          <p:cNvSpPr/>
          <p:nvPr/>
        </p:nvSpPr>
        <p:spPr>
          <a:xfrm flipH="1">
            <a:off x="7353300" y="4054476"/>
            <a:ext cx="4838700" cy="2822574"/>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7" name="Triangle 6">
            <a:extLst>
              <a:ext uri="{FF2B5EF4-FFF2-40B4-BE49-F238E27FC236}">
                <a16:creationId xmlns:a16="http://schemas.microsoft.com/office/drawing/2014/main" id="{2801F97C-BADD-F748-A288-57671D9C8DA7}"/>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9" name="Text Placeholder 9">
            <a:extLst>
              <a:ext uri="{FF2B5EF4-FFF2-40B4-BE49-F238E27FC236}">
                <a16:creationId xmlns:a16="http://schemas.microsoft.com/office/drawing/2014/main" id="{72E51AD8-6D5F-FA40-9143-DEE67A70719B}"/>
              </a:ext>
            </a:extLst>
          </p:cNvPr>
          <p:cNvSpPr>
            <a:spLocks noGrp="1"/>
          </p:cNvSpPr>
          <p:nvPr>
            <p:ph type="body" sz="quarter" idx="11" hasCustomPrompt="1"/>
          </p:nvPr>
        </p:nvSpPr>
        <p:spPr>
          <a:xfrm>
            <a:off x="1181100" y="914400"/>
            <a:ext cx="5804650" cy="815975"/>
          </a:xfrm>
          <a:prstGeom prst="rect">
            <a:avLst/>
          </a:prstGeom>
        </p:spPr>
        <p:txBody>
          <a:bodyPr lIns="0" tIns="0" rIns="0" bIns="0"/>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10" name="Picture 9">
            <a:extLst>
              <a:ext uri="{FF2B5EF4-FFF2-40B4-BE49-F238E27FC236}">
                <a16:creationId xmlns:a16="http://schemas.microsoft.com/office/drawing/2014/main" id="{5E925BE0-BC3A-8F42-B66B-3A8593D031E8}"/>
              </a:ext>
            </a:extLst>
          </p:cNvPr>
          <p:cNvPicPr>
            <a:picLocks noChangeAspect="1"/>
          </p:cNvPicPr>
          <p:nvPr userDrawn="1"/>
        </p:nvPicPr>
        <p:blipFill>
          <a:blip r:embed="rId2"/>
          <a:stretch>
            <a:fillRect/>
          </a:stretch>
        </p:blipFill>
        <p:spPr>
          <a:xfrm>
            <a:off x="9420248" y="6110515"/>
            <a:ext cx="1582700" cy="422607"/>
          </a:xfrm>
          <a:prstGeom prst="rect">
            <a:avLst/>
          </a:prstGeom>
        </p:spPr>
      </p:pic>
      <p:sp>
        <p:nvSpPr>
          <p:cNvPr id="11" name="disclosure statment">
            <a:extLst>
              <a:ext uri="{FF2B5EF4-FFF2-40B4-BE49-F238E27FC236}">
                <a16:creationId xmlns:a16="http://schemas.microsoft.com/office/drawing/2014/main" id="{FC98F3FE-90F1-1344-A4C2-18C2E78BE959}"/>
              </a:ext>
            </a:extLst>
          </p:cNvPr>
          <p:cNvSpPr txBox="1">
            <a:spLocks/>
          </p:cNvSpPr>
          <p:nvPr userDrawn="1"/>
        </p:nvSpPr>
        <p:spPr>
          <a:xfrm>
            <a:off x="1181101" y="6209479"/>
            <a:ext cx="5714999" cy="224677"/>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3798736490"/>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AEBBF354-4C66-E249-BF2F-E1BB1E263897}"/>
              </a:ext>
            </a:extLst>
          </p:cNvPr>
          <p:cNvSpPr/>
          <p:nvPr userDrawn="1"/>
        </p:nvSpPr>
        <p:spPr>
          <a:xfrm flipH="1">
            <a:off x="7353300" y="4054476"/>
            <a:ext cx="4838700" cy="2822574"/>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2" name="Triangle 11">
            <a:extLst>
              <a:ext uri="{FF2B5EF4-FFF2-40B4-BE49-F238E27FC236}">
                <a16:creationId xmlns:a16="http://schemas.microsoft.com/office/drawing/2014/main" id="{AF578A39-3444-714C-81F0-FB92FFEE0B19}"/>
              </a:ext>
            </a:extLst>
          </p:cNvPr>
          <p:cNvSpPr/>
          <p:nvPr userDrawn="1"/>
        </p:nvSpPr>
        <p:spPr>
          <a:xfrm rot="16200000">
            <a:off x="10914870" y="4142554"/>
            <a:ext cx="1365210" cy="1189053"/>
          </a:xfrm>
          <a:prstGeom prst="triangle">
            <a:avLst>
              <a:gd name="adj" fmla="val 4904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8" name="Triangle 7">
            <a:extLst>
              <a:ext uri="{FF2B5EF4-FFF2-40B4-BE49-F238E27FC236}">
                <a16:creationId xmlns:a16="http://schemas.microsoft.com/office/drawing/2014/main" id="{C3071545-00A2-234F-AD10-12324308543B}"/>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0" name="Text Placeholder 9">
            <a:extLst>
              <a:ext uri="{FF2B5EF4-FFF2-40B4-BE49-F238E27FC236}">
                <a16:creationId xmlns:a16="http://schemas.microsoft.com/office/drawing/2014/main" id="{655E4ABA-7F3D-8B46-93BE-1BBBB91EE0F2}"/>
              </a:ext>
            </a:extLst>
          </p:cNvPr>
          <p:cNvSpPr>
            <a:spLocks noGrp="1"/>
          </p:cNvSpPr>
          <p:nvPr>
            <p:ph type="body" sz="quarter" idx="11" hasCustomPrompt="1"/>
          </p:nvPr>
        </p:nvSpPr>
        <p:spPr>
          <a:xfrm>
            <a:off x="1181100" y="914400"/>
            <a:ext cx="9829800" cy="683264"/>
          </a:xfrm>
          <a:prstGeom prst="rect">
            <a:avLst/>
          </a:prstGeom>
        </p:spPr>
        <p:txBody>
          <a:bodyPr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7" name="Picture 6">
            <a:extLst>
              <a:ext uri="{FF2B5EF4-FFF2-40B4-BE49-F238E27FC236}">
                <a16:creationId xmlns:a16="http://schemas.microsoft.com/office/drawing/2014/main" id="{D960FBB0-EFE7-2646-9583-189C5CA6D08D}"/>
              </a:ext>
            </a:extLst>
          </p:cNvPr>
          <p:cNvPicPr>
            <a:picLocks noChangeAspect="1"/>
          </p:cNvPicPr>
          <p:nvPr userDrawn="1"/>
        </p:nvPicPr>
        <p:blipFill>
          <a:blip r:embed="rId2"/>
          <a:stretch>
            <a:fillRect/>
          </a:stretch>
        </p:blipFill>
        <p:spPr>
          <a:xfrm>
            <a:off x="9420248" y="6110515"/>
            <a:ext cx="1582700" cy="422607"/>
          </a:xfrm>
          <a:prstGeom prst="rect">
            <a:avLst/>
          </a:prstGeom>
        </p:spPr>
      </p:pic>
      <p:sp>
        <p:nvSpPr>
          <p:cNvPr id="9" name="disclosure statment">
            <a:extLst>
              <a:ext uri="{FF2B5EF4-FFF2-40B4-BE49-F238E27FC236}">
                <a16:creationId xmlns:a16="http://schemas.microsoft.com/office/drawing/2014/main" id="{DA07CF8B-8FCB-4542-A650-106AD5E284FC}"/>
              </a:ext>
            </a:extLst>
          </p:cNvPr>
          <p:cNvSpPr txBox="1">
            <a:spLocks/>
          </p:cNvSpPr>
          <p:nvPr userDrawn="1"/>
        </p:nvSpPr>
        <p:spPr>
          <a:xfrm>
            <a:off x="1181101" y="6209479"/>
            <a:ext cx="5714999" cy="224677"/>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361791476"/>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47FC0A62-6CD9-3D4B-9AC3-82E61DBC01A8}"/>
              </a:ext>
            </a:extLst>
          </p:cNvPr>
          <p:cNvSpPr>
            <a:spLocks noGrp="1"/>
          </p:cNvSpPr>
          <p:nvPr>
            <p:ph type="pic" sz="quarter" idx="11"/>
          </p:nvPr>
        </p:nvSpPr>
        <p:spPr>
          <a:xfrm>
            <a:off x="7353298" y="0"/>
            <a:ext cx="4838701" cy="6858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9" name="Triangle 8">
            <a:extLst>
              <a:ext uri="{FF2B5EF4-FFF2-40B4-BE49-F238E27FC236}">
                <a16:creationId xmlns:a16="http://schemas.microsoft.com/office/drawing/2014/main" id="{CD0402D8-C2CE-5F4A-AB04-EAC429E31FAE}"/>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1" name="Text Placeholder 9">
            <a:extLst>
              <a:ext uri="{FF2B5EF4-FFF2-40B4-BE49-F238E27FC236}">
                <a16:creationId xmlns:a16="http://schemas.microsoft.com/office/drawing/2014/main" id="{544EE5C3-1F07-3643-BB53-34EEA1C9B179}"/>
              </a:ext>
            </a:extLst>
          </p:cNvPr>
          <p:cNvSpPr>
            <a:spLocks noGrp="1"/>
          </p:cNvSpPr>
          <p:nvPr>
            <p:ph type="body" sz="quarter" idx="12" hasCustomPrompt="1"/>
          </p:nvPr>
        </p:nvSpPr>
        <p:spPr>
          <a:xfrm>
            <a:off x="1181100" y="914400"/>
            <a:ext cx="5804650" cy="683264"/>
          </a:xfrm>
          <a:prstGeom prst="rect">
            <a:avLst/>
          </a:prstGeom>
        </p:spPr>
        <p:txBody>
          <a:bodyPr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sp>
        <p:nvSpPr>
          <p:cNvPr id="12" name="disclosure statment">
            <a:extLst>
              <a:ext uri="{FF2B5EF4-FFF2-40B4-BE49-F238E27FC236}">
                <a16:creationId xmlns:a16="http://schemas.microsoft.com/office/drawing/2014/main" id="{9D0E1ACA-AC56-2A42-B2AD-3DF7427D1458}"/>
              </a:ext>
            </a:extLst>
          </p:cNvPr>
          <p:cNvSpPr txBox="1">
            <a:spLocks/>
          </p:cNvSpPr>
          <p:nvPr userDrawn="1"/>
        </p:nvSpPr>
        <p:spPr>
          <a:xfrm>
            <a:off x="1181101" y="6209479"/>
            <a:ext cx="5714999" cy="224677"/>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
        <p:nvSpPr>
          <p:cNvPr id="13" name="Right Triangle 12">
            <a:extLst>
              <a:ext uri="{FF2B5EF4-FFF2-40B4-BE49-F238E27FC236}">
                <a16:creationId xmlns:a16="http://schemas.microsoft.com/office/drawing/2014/main" id="{2CECE08A-1809-6144-A851-8D635CAC8753}"/>
              </a:ext>
            </a:extLst>
          </p:cNvPr>
          <p:cNvSpPr/>
          <p:nvPr userDrawn="1"/>
        </p:nvSpPr>
        <p:spPr>
          <a:xfrm flipH="1">
            <a:off x="7353300" y="4054476"/>
            <a:ext cx="4838700" cy="2822574"/>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4" name="Triangle 13">
            <a:extLst>
              <a:ext uri="{FF2B5EF4-FFF2-40B4-BE49-F238E27FC236}">
                <a16:creationId xmlns:a16="http://schemas.microsoft.com/office/drawing/2014/main" id="{54602CAC-E002-4245-BFA4-5400018CEDDB}"/>
              </a:ext>
            </a:extLst>
          </p:cNvPr>
          <p:cNvSpPr/>
          <p:nvPr userDrawn="1"/>
        </p:nvSpPr>
        <p:spPr>
          <a:xfrm rot="16200000">
            <a:off x="10914870" y="4142554"/>
            <a:ext cx="1365210" cy="1189053"/>
          </a:xfrm>
          <a:prstGeom prst="triangle">
            <a:avLst>
              <a:gd name="adj" fmla="val 4904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15" name="Picture 14">
            <a:extLst>
              <a:ext uri="{FF2B5EF4-FFF2-40B4-BE49-F238E27FC236}">
                <a16:creationId xmlns:a16="http://schemas.microsoft.com/office/drawing/2014/main" id="{7F987E2D-978C-074E-AE17-99DCA77EC31A}"/>
              </a:ext>
            </a:extLst>
          </p:cNvPr>
          <p:cNvPicPr>
            <a:picLocks noChangeAspect="1"/>
          </p:cNvPicPr>
          <p:nvPr userDrawn="1"/>
        </p:nvPicPr>
        <p:blipFill>
          <a:blip r:embed="rId2"/>
          <a:stretch>
            <a:fillRect/>
          </a:stretch>
        </p:blipFill>
        <p:spPr>
          <a:xfrm>
            <a:off x="9420248" y="6110515"/>
            <a:ext cx="1582700" cy="422607"/>
          </a:xfrm>
          <a:prstGeom prst="rect">
            <a:avLst/>
          </a:prstGeom>
        </p:spPr>
      </p:pic>
    </p:spTree>
    <p:extLst>
      <p:ext uri="{BB962C8B-B14F-4D97-AF65-F5344CB8AC3E}">
        <p14:creationId xmlns:p14="http://schemas.microsoft.com/office/powerpoint/2010/main" val="112030986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CA5BBB60-0138-B342-802D-2F3F41BCE917}"/>
              </a:ext>
            </a:extLst>
          </p:cNvPr>
          <p:cNvSpPr/>
          <p:nvPr userDrawn="1"/>
        </p:nvSpPr>
        <p:spPr>
          <a:xfrm flipH="1">
            <a:off x="8953500" y="4968875"/>
            <a:ext cx="3238500" cy="188912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8" name="Triangle 7">
            <a:extLst>
              <a:ext uri="{FF2B5EF4-FFF2-40B4-BE49-F238E27FC236}">
                <a16:creationId xmlns:a16="http://schemas.microsoft.com/office/drawing/2014/main" id="{14D28A0F-A823-8541-B696-E740619828FB}"/>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0" name="Text Placeholder 9">
            <a:extLst>
              <a:ext uri="{FF2B5EF4-FFF2-40B4-BE49-F238E27FC236}">
                <a16:creationId xmlns:a16="http://schemas.microsoft.com/office/drawing/2014/main" id="{40B86BA4-CF48-5A49-A3EC-A78D4F88A1D5}"/>
              </a:ext>
            </a:extLst>
          </p:cNvPr>
          <p:cNvSpPr>
            <a:spLocks noGrp="1"/>
          </p:cNvSpPr>
          <p:nvPr>
            <p:ph type="body" sz="quarter" idx="11" hasCustomPrompt="1"/>
          </p:nvPr>
        </p:nvSpPr>
        <p:spPr>
          <a:xfrm>
            <a:off x="1181100" y="914400"/>
            <a:ext cx="9829800" cy="683264"/>
          </a:xfrm>
          <a:prstGeom prst="rect">
            <a:avLst/>
          </a:prstGeom>
        </p:spPr>
        <p:txBody>
          <a:bodyPr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11" name="Picture 10">
            <a:extLst>
              <a:ext uri="{FF2B5EF4-FFF2-40B4-BE49-F238E27FC236}">
                <a16:creationId xmlns:a16="http://schemas.microsoft.com/office/drawing/2014/main" id="{52AC5EB1-0A44-E040-99ED-57DA512586C1}"/>
              </a:ext>
            </a:extLst>
          </p:cNvPr>
          <p:cNvPicPr>
            <a:picLocks noChangeAspect="1"/>
          </p:cNvPicPr>
          <p:nvPr userDrawn="1"/>
        </p:nvPicPr>
        <p:blipFill>
          <a:blip r:embed="rId2"/>
          <a:stretch>
            <a:fillRect/>
          </a:stretch>
        </p:blipFill>
        <p:spPr>
          <a:xfrm>
            <a:off x="940379" y="5955175"/>
            <a:ext cx="2079916" cy="707171"/>
          </a:xfrm>
          <a:prstGeom prst="rect">
            <a:avLst/>
          </a:prstGeom>
        </p:spPr>
      </p:pic>
      <p:sp>
        <p:nvSpPr>
          <p:cNvPr id="12" name="disclosure statment">
            <a:extLst>
              <a:ext uri="{FF2B5EF4-FFF2-40B4-BE49-F238E27FC236}">
                <a16:creationId xmlns:a16="http://schemas.microsoft.com/office/drawing/2014/main" id="{256C2DE3-9640-CE41-BA17-A49A4DEE8D95}"/>
              </a:ext>
            </a:extLst>
          </p:cNvPr>
          <p:cNvSpPr txBox="1">
            <a:spLocks/>
          </p:cNvSpPr>
          <p:nvPr userDrawn="1"/>
        </p:nvSpPr>
        <p:spPr>
          <a:xfrm>
            <a:off x="3238501" y="6209479"/>
            <a:ext cx="5714999"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4219161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Option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0" y="875511"/>
            <a:ext cx="10282238" cy="510540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a:solidFill>
            <a:schemeClr val="accent1"/>
          </a:solidFill>
          <a:effectLst>
            <a:outerShdw blurRad="63500" algn="ctr" rotWithShape="0">
              <a:prstClr val="black">
                <a:alpha val="40000"/>
              </a:prstClr>
            </a:outerShdw>
          </a:effectLst>
        </p:spPr>
        <p:txBody>
          <a:bodyPr lIns="731520" tIns="274320" rIns="731520" bIns="0" anchor="ctr"/>
          <a:lstStyle>
            <a:lvl1pPr marL="0" indent="0" algn="ctr">
              <a:lnSpc>
                <a:spcPct val="85000"/>
              </a:lnSpc>
              <a:spcBef>
                <a:spcPts val="0"/>
              </a:spcBef>
              <a:buNone/>
              <a:defRPr sz="7200" b="0" i="0">
                <a:solidFill>
                  <a:schemeClr val="bg1"/>
                </a:solidFill>
                <a:latin typeface="HelveticaNeueLT Pro 35 Th" panose="020B0403020202020204" pitchFamily="34"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3109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slide 5">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CA5BBB60-0138-B342-802D-2F3F41BCE917}"/>
              </a:ext>
            </a:extLst>
          </p:cNvPr>
          <p:cNvSpPr/>
          <p:nvPr userDrawn="1"/>
        </p:nvSpPr>
        <p:spPr>
          <a:xfrm flipH="1">
            <a:off x="8953500" y="4968875"/>
            <a:ext cx="3238500" cy="188912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8" name="Triangle 7">
            <a:extLst>
              <a:ext uri="{FF2B5EF4-FFF2-40B4-BE49-F238E27FC236}">
                <a16:creationId xmlns:a16="http://schemas.microsoft.com/office/drawing/2014/main" id="{14D28A0F-A823-8541-B696-E740619828FB}"/>
              </a:ext>
            </a:extLst>
          </p:cNvPr>
          <p:cNvSpPr/>
          <p:nvPr userDrawn="1"/>
        </p:nvSpPr>
        <p:spPr>
          <a:xfrm rot="5400000">
            <a:off x="-53622" y="104575"/>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0" name="Text Placeholder 9">
            <a:extLst>
              <a:ext uri="{FF2B5EF4-FFF2-40B4-BE49-F238E27FC236}">
                <a16:creationId xmlns:a16="http://schemas.microsoft.com/office/drawing/2014/main" id="{40B86BA4-CF48-5A49-A3EC-A78D4F88A1D5}"/>
              </a:ext>
            </a:extLst>
          </p:cNvPr>
          <p:cNvSpPr>
            <a:spLocks noGrp="1"/>
          </p:cNvSpPr>
          <p:nvPr>
            <p:ph type="body" sz="quarter" idx="11" hasCustomPrompt="1"/>
          </p:nvPr>
        </p:nvSpPr>
        <p:spPr>
          <a:xfrm>
            <a:off x="1399464" y="123205"/>
            <a:ext cx="9829800" cy="683264"/>
          </a:xfrm>
          <a:prstGeom prst="rect">
            <a:avLst/>
          </a:prstGeom>
        </p:spPr>
        <p:txBody>
          <a:bodyPr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11" name="Picture 10">
            <a:extLst>
              <a:ext uri="{FF2B5EF4-FFF2-40B4-BE49-F238E27FC236}">
                <a16:creationId xmlns:a16="http://schemas.microsoft.com/office/drawing/2014/main" id="{52AC5EB1-0A44-E040-99ED-57DA512586C1}"/>
              </a:ext>
            </a:extLst>
          </p:cNvPr>
          <p:cNvPicPr>
            <a:picLocks noChangeAspect="1"/>
          </p:cNvPicPr>
          <p:nvPr userDrawn="1"/>
        </p:nvPicPr>
        <p:blipFill>
          <a:blip r:embed="rId2"/>
          <a:stretch>
            <a:fillRect/>
          </a:stretch>
        </p:blipFill>
        <p:spPr>
          <a:xfrm>
            <a:off x="940379" y="5955175"/>
            <a:ext cx="2079916" cy="707171"/>
          </a:xfrm>
          <a:prstGeom prst="rect">
            <a:avLst/>
          </a:prstGeom>
        </p:spPr>
      </p:pic>
      <p:sp>
        <p:nvSpPr>
          <p:cNvPr id="12" name="disclosure statment">
            <a:extLst>
              <a:ext uri="{FF2B5EF4-FFF2-40B4-BE49-F238E27FC236}">
                <a16:creationId xmlns:a16="http://schemas.microsoft.com/office/drawing/2014/main" id="{256C2DE3-9640-CE41-BA17-A49A4DEE8D95}"/>
              </a:ext>
            </a:extLst>
          </p:cNvPr>
          <p:cNvSpPr txBox="1">
            <a:spLocks/>
          </p:cNvSpPr>
          <p:nvPr userDrawn="1"/>
        </p:nvSpPr>
        <p:spPr>
          <a:xfrm>
            <a:off x="3238501" y="6209479"/>
            <a:ext cx="5714999"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40068410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625E77A0-7D91-2D42-A155-BB857C2BA736}"/>
              </a:ext>
            </a:extLst>
          </p:cNvPr>
          <p:cNvSpPr>
            <a:spLocks noGrp="1"/>
          </p:cNvSpPr>
          <p:nvPr>
            <p:ph type="pic" sz="quarter" idx="11"/>
          </p:nvPr>
        </p:nvSpPr>
        <p:spPr>
          <a:xfrm>
            <a:off x="7353298" y="0"/>
            <a:ext cx="4838701" cy="6858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6" name="Right Triangle 5">
            <a:extLst>
              <a:ext uri="{FF2B5EF4-FFF2-40B4-BE49-F238E27FC236}">
                <a16:creationId xmlns:a16="http://schemas.microsoft.com/office/drawing/2014/main" id="{CA5BBB60-0138-B342-802D-2F3F41BCE917}"/>
              </a:ext>
            </a:extLst>
          </p:cNvPr>
          <p:cNvSpPr/>
          <p:nvPr userDrawn="1"/>
        </p:nvSpPr>
        <p:spPr>
          <a:xfrm flipH="1">
            <a:off x="8953500" y="4968875"/>
            <a:ext cx="3238500" cy="188912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1" name="Triangle 10">
            <a:extLst>
              <a:ext uri="{FF2B5EF4-FFF2-40B4-BE49-F238E27FC236}">
                <a16:creationId xmlns:a16="http://schemas.microsoft.com/office/drawing/2014/main" id="{77CC9BA7-69C5-C949-B575-E803F454E981}"/>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3" name="Text Placeholder 9">
            <a:extLst>
              <a:ext uri="{FF2B5EF4-FFF2-40B4-BE49-F238E27FC236}">
                <a16:creationId xmlns:a16="http://schemas.microsoft.com/office/drawing/2014/main" id="{7F7DBF3D-AEF9-7249-807F-FB95865911EA}"/>
              </a:ext>
            </a:extLst>
          </p:cNvPr>
          <p:cNvSpPr>
            <a:spLocks noGrp="1"/>
          </p:cNvSpPr>
          <p:nvPr>
            <p:ph type="body" sz="quarter" idx="12" hasCustomPrompt="1"/>
          </p:nvPr>
        </p:nvSpPr>
        <p:spPr>
          <a:xfrm>
            <a:off x="1181100" y="914400"/>
            <a:ext cx="5715000" cy="683264"/>
          </a:xfrm>
          <a:prstGeom prst="rect">
            <a:avLst/>
          </a:prstGeom>
        </p:spPr>
        <p:txBody>
          <a:bodyPr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8" name="Picture 7">
            <a:extLst>
              <a:ext uri="{FF2B5EF4-FFF2-40B4-BE49-F238E27FC236}">
                <a16:creationId xmlns:a16="http://schemas.microsoft.com/office/drawing/2014/main" id="{98A6F6E4-5BDB-C44D-B49C-79BCB30501A5}"/>
              </a:ext>
            </a:extLst>
          </p:cNvPr>
          <p:cNvPicPr>
            <a:picLocks noChangeAspect="1"/>
          </p:cNvPicPr>
          <p:nvPr userDrawn="1"/>
        </p:nvPicPr>
        <p:blipFill>
          <a:blip r:embed="rId2"/>
          <a:stretch>
            <a:fillRect/>
          </a:stretch>
        </p:blipFill>
        <p:spPr>
          <a:xfrm>
            <a:off x="940379" y="5955175"/>
            <a:ext cx="2079916" cy="707171"/>
          </a:xfrm>
          <a:prstGeom prst="rect">
            <a:avLst/>
          </a:prstGeom>
        </p:spPr>
      </p:pic>
      <p:sp>
        <p:nvSpPr>
          <p:cNvPr id="9" name="disclosure statment">
            <a:extLst>
              <a:ext uri="{FF2B5EF4-FFF2-40B4-BE49-F238E27FC236}">
                <a16:creationId xmlns:a16="http://schemas.microsoft.com/office/drawing/2014/main" id="{BEBEA16E-3375-C24A-B730-DC233EC57592}"/>
              </a:ext>
            </a:extLst>
          </p:cNvPr>
          <p:cNvSpPr txBox="1">
            <a:spLocks/>
          </p:cNvSpPr>
          <p:nvPr userDrawn="1"/>
        </p:nvSpPr>
        <p:spPr>
          <a:xfrm>
            <a:off x="3238500" y="6209479"/>
            <a:ext cx="3657600" cy="3323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32552286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902DCA26-C96C-5149-BD1E-07CA5C9EEBE9}"/>
              </a:ext>
            </a:extLst>
          </p:cNvPr>
          <p:cNvSpPr/>
          <p:nvPr userDrawn="1"/>
        </p:nvSpPr>
        <p:spPr>
          <a:xfrm flipH="1">
            <a:off x="8953500" y="4968875"/>
            <a:ext cx="3238500" cy="188912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9" name="logomark" descr="A close up of a card&#10;&#10;Description automatically generated">
            <a:extLst>
              <a:ext uri="{FF2B5EF4-FFF2-40B4-BE49-F238E27FC236}">
                <a16:creationId xmlns:a16="http://schemas.microsoft.com/office/drawing/2014/main" id="{BDB0028F-24E8-8444-A300-1D3A6D2AA387}"/>
              </a:ext>
            </a:extLst>
          </p:cNvPr>
          <p:cNvPicPr>
            <a:picLocks noChangeAspect="1"/>
          </p:cNvPicPr>
          <p:nvPr userDrawn="1"/>
        </p:nvPicPr>
        <p:blipFill>
          <a:blip r:embed="rId2"/>
          <a:stretch>
            <a:fillRect/>
          </a:stretch>
        </p:blipFill>
        <p:spPr>
          <a:xfrm>
            <a:off x="10834365" y="5900755"/>
            <a:ext cx="836077" cy="836077"/>
          </a:xfrm>
          <a:prstGeom prst="rect">
            <a:avLst/>
          </a:prstGeom>
        </p:spPr>
      </p:pic>
      <p:sp>
        <p:nvSpPr>
          <p:cNvPr id="6" name="Triangle 5">
            <a:extLst>
              <a:ext uri="{FF2B5EF4-FFF2-40B4-BE49-F238E27FC236}">
                <a16:creationId xmlns:a16="http://schemas.microsoft.com/office/drawing/2014/main" id="{206D39F5-D0B6-AC4B-8A5B-C4FEEE90E3CF}"/>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1" name="Text Placeholder 9">
            <a:extLst>
              <a:ext uri="{FF2B5EF4-FFF2-40B4-BE49-F238E27FC236}">
                <a16:creationId xmlns:a16="http://schemas.microsoft.com/office/drawing/2014/main" id="{BD397473-715B-5544-9861-3489701140D8}"/>
              </a:ext>
            </a:extLst>
          </p:cNvPr>
          <p:cNvSpPr>
            <a:spLocks noGrp="1"/>
          </p:cNvSpPr>
          <p:nvPr>
            <p:ph type="body" sz="quarter" idx="12" hasCustomPrompt="1"/>
          </p:nvPr>
        </p:nvSpPr>
        <p:spPr>
          <a:xfrm>
            <a:off x="1181100" y="914400"/>
            <a:ext cx="9829800" cy="683264"/>
          </a:xfrm>
          <a:prstGeom prst="rect">
            <a:avLst/>
          </a:prstGeom>
        </p:spPr>
        <p:txBody>
          <a:bodyPr wrap="square"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sp>
        <p:nvSpPr>
          <p:cNvPr id="12" name="disclosure statment">
            <a:extLst>
              <a:ext uri="{FF2B5EF4-FFF2-40B4-BE49-F238E27FC236}">
                <a16:creationId xmlns:a16="http://schemas.microsoft.com/office/drawing/2014/main" id="{8BB5D350-6D4A-C24B-807C-3C20D71ACE82}"/>
              </a:ext>
            </a:extLst>
          </p:cNvPr>
          <p:cNvSpPr txBox="1">
            <a:spLocks/>
          </p:cNvSpPr>
          <p:nvPr userDrawn="1"/>
        </p:nvSpPr>
        <p:spPr>
          <a:xfrm>
            <a:off x="1181101" y="6209479"/>
            <a:ext cx="5714999" cy="224677"/>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148316559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614ECF91-3223-334A-AA78-AAE238B16981}"/>
              </a:ext>
            </a:extLst>
          </p:cNvPr>
          <p:cNvSpPr>
            <a:spLocks noGrp="1"/>
          </p:cNvSpPr>
          <p:nvPr>
            <p:ph type="pic" sz="quarter" idx="11"/>
          </p:nvPr>
        </p:nvSpPr>
        <p:spPr>
          <a:xfrm>
            <a:off x="7353298" y="0"/>
            <a:ext cx="4838701" cy="6858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8" name="Right Triangle 7">
            <a:extLst>
              <a:ext uri="{FF2B5EF4-FFF2-40B4-BE49-F238E27FC236}">
                <a16:creationId xmlns:a16="http://schemas.microsoft.com/office/drawing/2014/main" id="{902DCA26-C96C-5149-BD1E-07CA5C9EEBE9}"/>
              </a:ext>
            </a:extLst>
          </p:cNvPr>
          <p:cNvSpPr/>
          <p:nvPr userDrawn="1"/>
        </p:nvSpPr>
        <p:spPr>
          <a:xfrm flipH="1">
            <a:off x="8953500" y="4968875"/>
            <a:ext cx="3238500" cy="188912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9" name="logomark" descr="A close up of a card&#10;&#10;Description automatically generated">
            <a:extLst>
              <a:ext uri="{FF2B5EF4-FFF2-40B4-BE49-F238E27FC236}">
                <a16:creationId xmlns:a16="http://schemas.microsoft.com/office/drawing/2014/main" id="{BDB0028F-24E8-8444-A300-1D3A6D2AA387}"/>
              </a:ext>
            </a:extLst>
          </p:cNvPr>
          <p:cNvPicPr>
            <a:picLocks noChangeAspect="1"/>
          </p:cNvPicPr>
          <p:nvPr userDrawn="1"/>
        </p:nvPicPr>
        <p:blipFill>
          <a:blip r:embed="rId2"/>
          <a:stretch>
            <a:fillRect/>
          </a:stretch>
        </p:blipFill>
        <p:spPr>
          <a:xfrm>
            <a:off x="10834365" y="5900755"/>
            <a:ext cx="836077" cy="836077"/>
          </a:xfrm>
          <a:prstGeom prst="rect">
            <a:avLst/>
          </a:prstGeom>
        </p:spPr>
      </p:pic>
      <p:sp>
        <p:nvSpPr>
          <p:cNvPr id="12" name="Triangle 11">
            <a:extLst>
              <a:ext uri="{FF2B5EF4-FFF2-40B4-BE49-F238E27FC236}">
                <a16:creationId xmlns:a16="http://schemas.microsoft.com/office/drawing/2014/main" id="{CCDDF22D-1E4A-DF44-A194-B5C67A670BA9}"/>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4" name="Text Placeholder 9">
            <a:extLst>
              <a:ext uri="{FF2B5EF4-FFF2-40B4-BE49-F238E27FC236}">
                <a16:creationId xmlns:a16="http://schemas.microsoft.com/office/drawing/2014/main" id="{1F89EF94-1089-3B46-94CE-442767ADE818}"/>
              </a:ext>
            </a:extLst>
          </p:cNvPr>
          <p:cNvSpPr>
            <a:spLocks noGrp="1"/>
          </p:cNvSpPr>
          <p:nvPr>
            <p:ph type="body" sz="quarter" idx="12" hasCustomPrompt="1"/>
          </p:nvPr>
        </p:nvSpPr>
        <p:spPr>
          <a:xfrm>
            <a:off x="1181100" y="914400"/>
            <a:ext cx="5715000" cy="683264"/>
          </a:xfrm>
          <a:prstGeom prst="rect">
            <a:avLst/>
          </a:prstGeom>
        </p:spPr>
        <p:txBody>
          <a:bodyPr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sp>
        <p:nvSpPr>
          <p:cNvPr id="13" name="disclosure statment">
            <a:extLst>
              <a:ext uri="{FF2B5EF4-FFF2-40B4-BE49-F238E27FC236}">
                <a16:creationId xmlns:a16="http://schemas.microsoft.com/office/drawing/2014/main" id="{E0F110FE-044A-354C-AB10-65EF9B57E3C4}"/>
              </a:ext>
            </a:extLst>
          </p:cNvPr>
          <p:cNvSpPr txBox="1">
            <a:spLocks/>
          </p:cNvSpPr>
          <p:nvPr userDrawn="1"/>
        </p:nvSpPr>
        <p:spPr>
          <a:xfrm>
            <a:off x="1181101" y="6209479"/>
            <a:ext cx="5714999" cy="224677"/>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3441320406"/>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E1B094-B3A3-2E46-A200-6BE4328763A9}"/>
              </a:ext>
            </a:extLst>
          </p:cNvPr>
          <p:cNvSpPr/>
          <p:nvPr userDrawn="1"/>
        </p:nvSpPr>
        <p:spPr>
          <a:xfrm>
            <a:off x="0" y="0"/>
            <a:ext cx="723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7" name="logomark" descr="A close up of a card&#10;&#10;Description automatically generated">
            <a:extLst>
              <a:ext uri="{FF2B5EF4-FFF2-40B4-BE49-F238E27FC236}">
                <a16:creationId xmlns:a16="http://schemas.microsoft.com/office/drawing/2014/main" id="{4C9518FB-993A-154E-9858-C9C70336F10E}"/>
              </a:ext>
            </a:extLst>
          </p:cNvPr>
          <p:cNvPicPr>
            <a:picLocks noChangeAspect="1"/>
          </p:cNvPicPr>
          <p:nvPr userDrawn="1"/>
        </p:nvPicPr>
        <p:blipFill>
          <a:blip r:embed="rId2"/>
          <a:stretch>
            <a:fillRect/>
          </a:stretch>
        </p:blipFill>
        <p:spPr>
          <a:xfrm>
            <a:off x="-52335" y="5900755"/>
            <a:ext cx="836077" cy="836077"/>
          </a:xfrm>
          <a:prstGeom prst="rect">
            <a:avLst/>
          </a:prstGeom>
        </p:spPr>
      </p:pic>
      <p:sp>
        <p:nvSpPr>
          <p:cNvPr id="11" name="Text Placeholder 9">
            <a:extLst>
              <a:ext uri="{FF2B5EF4-FFF2-40B4-BE49-F238E27FC236}">
                <a16:creationId xmlns:a16="http://schemas.microsoft.com/office/drawing/2014/main" id="{2A55AC29-3240-E244-843B-7104CFD426BB}"/>
              </a:ext>
            </a:extLst>
          </p:cNvPr>
          <p:cNvSpPr>
            <a:spLocks noGrp="1"/>
          </p:cNvSpPr>
          <p:nvPr>
            <p:ph type="body" sz="quarter" idx="12" hasCustomPrompt="1"/>
          </p:nvPr>
        </p:nvSpPr>
        <p:spPr>
          <a:xfrm>
            <a:off x="1181100" y="914400"/>
            <a:ext cx="9829798" cy="683264"/>
          </a:xfrm>
          <a:prstGeom prst="rect">
            <a:avLst/>
          </a:prstGeom>
        </p:spPr>
        <p:txBody>
          <a:bodyPr wrap="square"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sp>
        <p:nvSpPr>
          <p:cNvPr id="6" name="disclosure statment">
            <a:extLst>
              <a:ext uri="{FF2B5EF4-FFF2-40B4-BE49-F238E27FC236}">
                <a16:creationId xmlns:a16="http://schemas.microsoft.com/office/drawing/2014/main" id="{A385B9F2-F76C-634F-AD07-34334440C3C8}"/>
              </a:ext>
            </a:extLst>
          </p:cNvPr>
          <p:cNvSpPr txBox="1">
            <a:spLocks/>
          </p:cNvSpPr>
          <p:nvPr userDrawn="1"/>
        </p:nvSpPr>
        <p:spPr>
          <a:xfrm>
            <a:off x="1181101" y="6209480"/>
            <a:ext cx="9829797" cy="22312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17460625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1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E1B094-B3A3-2E46-A200-6BE4328763A9}"/>
              </a:ext>
            </a:extLst>
          </p:cNvPr>
          <p:cNvSpPr/>
          <p:nvPr userDrawn="1"/>
        </p:nvSpPr>
        <p:spPr>
          <a:xfrm>
            <a:off x="0" y="0"/>
            <a:ext cx="723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7" name="logomark" descr="A close up of a card&#10;&#10;Description automatically generated">
            <a:extLst>
              <a:ext uri="{FF2B5EF4-FFF2-40B4-BE49-F238E27FC236}">
                <a16:creationId xmlns:a16="http://schemas.microsoft.com/office/drawing/2014/main" id="{4C9518FB-993A-154E-9858-C9C70336F10E}"/>
              </a:ext>
            </a:extLst>
          </p:cNvPr>
          <p:cNvPicPr>
            <a:picLocks noChangeAspect="1"/>
          </p:cNvPicPr>
          <p:nvPr userDrawn="1"/>
        </p:nvPicPr>
        <p:blipFill>
          <a:blip r:embed="rId2"/>
          <a:stretch>
            <a:fillRect/>
          </a:stretch>
        </p:blipFill>
        <p:spPr>
          <a:xfrm>
            <a:off x="-52335" y="5900755"/>
            <a:ext cx="836077" cy="836077"/>
          </a:xfrm>
          <a:prstGeom prst="rect">
            <a:avLst/>
          </a:prstGeom>
        </p:spPr>
      </p:pic>
      <p:sp>
        <p:nvSpPr>
          <p:cNvPr id="6" name="disclosure statment">
            <a:extLst>
              <a:ext uri="{FF2B5EF4-FFF2-40B4-BE49-F238E27FC236}">
                <a16:creationId xmlns:a16="http://schemas.microsoft.com/office/drawing/2014/main" id="{37808AEA-5512-4D42-9B95-1013994D0119}"/>
              </a:ext>
            </a:extLst>
          </p:cNvPr>
          <p:cNvSpPr txBox="1">
            <a:spLocks/>
          </p:cNvSpPr>
          <p:nvPr userDrawn="1"/>
        </p:nvSpPr>
        <p:spPr>
          <a:xfrm>
            <a:off x="1181101" y="6209480"/>
            <a:ext cx="9829797" cy="22312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27314401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 slide 1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E1B094-B3A3-2E46-A200-6BE4328763A9}"/>
              </a:ext>
            </a:extLst>
          </p:cNvPr>
          <p:cNvSpPr/>
          <p:nvPr userDrawn="1"/>
        </p:nvSpPr>
        <p:spPr>
          <a:xfrm>
            <a:off x="0" y="0"/>
            <a:ext cx="723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7" name="logomark" descr="A close up of a card&#10;&#10;Description automatically generated">
            <a:extLst>
              <a:ext uri="{FF2B5EF4-FFF2-40B4-BE49-F238E27FC236}">
                <a16:creationId xmlns:a16="http://schemas.microsoft.com/office/drawing/2014/main" id="{4C9518FB-993A-154E-9858-C9C70336F10E}"/>
              </a:ext>
            </a:extLst>
          </p:cNvPr>
          <p:cNvPicPr>
            <a:picLocks noChangeAspect="1"/>
          </p:cNvPicPr>
          <p:nvPr userDrawn="1"/>
        </p:nvPicPr>
        <p:blipFill>
          <a:blip r:embed="rId2"/>
          <a:stretch>
            <a:fillRect/>
          </a:stretch>
        </p:blipFill>
        <p:spPr>
          <a:xfrm>
            <a:off x="-52335" y="5900755"/>
            <a:ext cx="836077" cy="836077"/>
          </a:xfrm>
          <a:prstGeom prst="rect">
            <a:avLst/>
          </a:prstGeom>
        </p:spPr>
      </p:pic>
      <p:sp>
        <p:nvSpPr>
          <p:cNvPr id="6" name="disclosure statment">
            <a:extLst>
              <a:ext uri="{FF2B5EF4-FFF2-40B4-BE49-F238E27FC236}">
                <a16:creationId xmlns:a16="http://schemas.microsoft.com/office/drawing/2014/main" id="{776F3363-602D-9A41-B0F7-EFC0F8AC42EC}"/>
              </a:ext>
            </a:extLst>
          </p:cNvPr>
          <p:cNvSpPr txBox="1">
            <a:spLocks/>
          </p:cNvSpPr>
          <p:nvPr userDrawn="1"/>
        </p:nvSpPr>
        <p:spPr>
          <a:xfrm>
            <a:off x="1181101" y="6209479"/>
            <a:ext cx="7772399"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37149045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1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E1B094-B3A3-2E46-A200-6BE4328763A9}"/>
              </a:ext>
            </a:extLst>
          </p:cNvPr>
          <p:cNvSpPr/>
          <p:nvPr userDrawn="1"/>
        </p:nvSpPr>
        <p:spPr>
          <a:xfrm>
            <a:off x="0" y="0"/>
            <a:ext cx="723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6" name="logomark" descr="A close up of a card&#10;&#10;Description automatically generated">
            <a:extLst>
              <a:ext uri="{FF2B5EF4-FFF2-40B4-BE49-F238E27FC236}">
                <a16:creationId xmlns:a16="http://schemas.microsoft.com/office/drawing/2014/main" id="{132A3D7A-E009-034D-AF11-4BCA576DDE1A}"/>
              </a:ext>
            </a:extLst>
          </p:cNvPr>
          <p:cNvPicPr>
            <a:picLocks noChangeAspect="1"/>
          </p:cNvPicPr>
          <p:nvPr userDrawn="1"/>
        </p:nvPicPr>
        <p:blipFill>
          <a:blip r:embed="rId2"/>
          <a:stretch>
            <a:fillRect/>
          </a:stretch>
        </p:blipFill>
        <p:spPr>
          <a:xfrm>
            <a:off x="-52335" y="5900755"/>
            <a:ext cx="836077" cy="836077"/>
          </a:xfrm>
          <a:prstGeom prst="rect">
            <a:avLst/>
          </a:prstGeom>
        </p:spPr>
      </p:pic>
      <p:sp>
        <p:nvSpPr>
          <p:cNvPr id="7" name="disclosure statment">
            <a:extLst>
              <a:ext uri="{FF2B5EF4-FFF2-40B4-BE49-F238E27FC236}">
                <a16:creationId xmlns:a16="http://schemas.microsoft.com/office/drawing/2014/main" id="{54C4475C-E824-4543-82CB-8CCFC16198C9}"/>
              </a:ext>
            </a:extLst>
          </p:cNvPr>
          <p:cNvSpPr txBox="1">
            <a:spLocks/>
          </p:cNvSpPr>
          <p:nvPr userDrawn="1"/>
        </p:nvSpPr>
        <p:spPr>
          <a:xfrm>
            <a:off x="1181101" y="6209479"/>
            <a:ext cx="5714999"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14212859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 slide 1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E1B094-B3A3-2E46-A200-6BE4328763A9}"/>
              </a:ext>
            </a:extLst>
          </p:cNvPr>
          <p:cNvSpPr/>
          <p:nvPr userDrawn="1"/>
        </p:nvSpPr>
        <p:spPr>
          <a:xfrm>
            <a:off x="0" y="0"/>
            <a:ext cx="723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6" name="logomark" descr="A close up of a card&#10;&#10;Description automatically generated">
            <a:extLst>
              <a:ext uri="{FF2B5EF4-FFF2-40B4-BE49-F238E27FC236}">
                <a16:creationId xmlns:a16="http://schemas.microsoft.com/office/drawing/2014/main" id="{132A3D7A-E009-034D-AF11-4BCA576DDE1A}"/>
              </a:ext>
            </a:extLst>
          </p:cNvPr>
          <p:cNvPicPr>
            <a:picLocks noChangeAspect="1"/>
          </p:cNvPicPr>
          <p:nvPr userDrawn="1"/>
        </p:nvPicPr>
        <p:blipFill>
          <a:blip r:embed="rId2"/>
          <a:stretch>
            <a:fillRect/>
          </a:stretch>
        </p:blipFill>
        <p:spPr>
          <a:xfrm>
            <a:off x="-52335" y="5900755"/>
            <a:ext cx="836077" cy="836077"/>
          </a:xfrm>
          <a:prstGeom prst="rect">
            <a:avLst/>
          </a:prstGeom>
        </p:spPr>
      </p:pic>
      <p:sp>
        <p:nvSpPr>
          <p:cNvPr id="7" name="disclosure statment">
            <a:extLst>
              <a:ext uri="{FF2B5EF4-FFF2-40B4-BE49-F238E27FC236}">
                <a16:creationId xmlns:a16="http://schemas.microsoft.com/office/drawing/2014/main" id="{54C4475C-E824-4543-82CB-8CCFC16198C9}"/>
              </a:ext>
            </a:extLst>
          </p:cNvPr>
          <p:cNvSpPr txBox="1">
            <a:spLocks/>
          </p:cNvSpPr>
          <p:nvPr userDrawn="1"/>
        </p:nvSpPr>
        <p:spPr>
          <a:xfrm>
            <a:off x="1181101" y="6209479"/>
            <a:ext cx="3657599" cy="3323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1182325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 slide 1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E1B094-B3A3-2E46-A200-6BE4328763A9}"/>
              </a:ext>
            </a:extLst>
          </p:cNvPr>
          <p:cNvSpPr/>
          <p:nvPr userDrawn="1"/>
        </p:nvSpPr>
        <p:spPr>
          <a:xfrm>
            <a:off x="0" y="0"/>
            <a:ext cx="723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6" name="logomark" descr="A close up of a card&#10;&#10;Description automatically generated">
            <a:extLst>
              <a:ext uri="{FF2B5EF4-FFF2-40B4-BE49-F238E27FC236}">
                <a16:creationId xmlns:a16="http://schemas.microsoft.com/office/drawing/2014/main" id="{132A3D7A-E009-034D-AF11-4BCA576DDE1A}"/>
              </a:ext>
            </a:extLst>
          </p:cNvPr>
          <p:cNvPicPr>
            <a:picLocks noChangeAspect="1"/>
          </p:cNvPicPr>
          <p:nvPr userDrawn="1"/>
        </p:nvPicPr>
        <p:blipFill>
          <a:blip r:embed="rId2"/>
          <a:stretch>
            <a:fillRect/>
          </a:stretch>
        </p:blipFill>
        <p:spPr>
          <a:xfrm>
            <a:off x="-52335" y="5900755"/>
            <a:ext cx="836077" cy="836077"/>
          </a:xfrm>
          <a:prstGeom prst="rect">
            <a:avLst/>
          </a:prstGeom>
        </p:spPr>
      </p:pic>
    </p:spTree>
    <p:extLst>
      <p:ext uri="{BB962C8B-B14F-4D97-AF65-F5344CB8AC3E}">
        <p14:creationId xmlns:p14="http://schemas.microsoft.com/office/powerpoint/2010/main" val="2022204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Option 1 - al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0" y="875511"/>
            <a:ext cx="10282238" cy="510540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a:solidFill>
            <a:schemeClr val="accent1"/>
          </a:solidFill>
          <a:effectLst>
            <a:outerShdw blurRad="63500" algn="ctr" rotWithShape="0">
              <a:prstClr val="black">
                <a:alpha val="40000"/>
              </a:prstClr>
            </a:outerShdw>
          </a:effectLst>
        </p:spPr>
        <p:txBody>
          <a:bodyPr lIns="731520" tIns="274320" rIns="731520" bIns="0" anchor="ctr"/>
          <a:lstStyle>
            <a:lvl1pPr marL="0" indent="0" algn="ctr">
              <a:lnSpc>
                <a:spcPct val="85000"/>
              </a:lnSpc>
              <a:spcBef>
                <a:spcPts val="0"/>
              </a:spcBef>
              <a:buNone/>
              <a:defRPr sz="7200" b="1" i="0">
                <a:solidFill>
                  <a:schemeClr val="bg1"/>
                </a:solidFill>
                <a:latin typeface="HelveticaNeueLT Pro 55 Roman" panose="020B0604020202020204" pitchFamily="34"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52092"/>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ontent slide 1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E1B094-B3A3-2E46-A200-6BE4328763A9}"/>
              </a:ext>
            </a:extLst>
          </p:cNvPr>
          <p:cNvSpPr/>
          <p:nvPr userDrawn="1"/>
        </p:nvSpPr>
        <p:spPr>
          <a:xfrm>
            <a:off x="0" y="0"/>
            <a:ext cx="7239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Tree>
    <p:extLst>
      <p:ext uri="{BB962C8B-B14F-4D97-AF65-F5344CB8AC3E}">
        <p14:creationId xmlns:p14="http://schemas.microsoft.com/office/powerpoint/2010/main" val="2881886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 slide 14">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id="{6A60B3E9-842F-4F4D-ACCE-530628815D18}"/>
              </a:ext>
            </a:extLst>
          </p:cNvPr>
          <p:cNvSpPr/>
          <p:nvPr userDrawn="1"/>
        </p:nvSpPr>
        <p:spPr>
          <a:xfrm rot="5400000">
            <a:off x="-53622" y="89601"/>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0" name="Text Placeholder 9">
            <a:extLst>
              <a:ext uri="{FF2B5EF4-FFF2-40B4-BE49-F238E27FC236}">
                <a16:creationId xmlns:a16="http://schemas.microsoft.com/office/drawing/2014/main" id="{4B7E183D-A4CF-BD4D-8C67-A4C5889697F4}"/>
              </a:ext>
            </a:extLst>
          </p:cNvPr>
          <p:cNvSpPr>
            <a:spLocks noGrp="1"/>
          </p:cNvSpPr>
          <p:nvPr>
            <p:ph type="body" sz="quarter" idx="12" hasCustomPrompt="1"/>
          </p:nvPr>
        </p:nvSpPr>
        <p:spPr>
          <a:xfrm>
            <a:off x="1001682" y="107662"/>
            <a:ext cx="9829800" cy="683264"/>
          </a:xfrm>
          <a:prstGeom prst="rect">
            <a:avLst/>
          </a:prstGeom>
        </p:spPr>
        <p:txBody>
          <a:bodyPr wrap="square"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7" name="Picture 6">
            <a:extLst>
              <a:ext uri="{FF2B5EF4-FFF2-40B4-BE49-F238E27FC236}">
                <a16:creationId xmlns:a16="http://schemas.microsoft.com/office/drawing/2014/main" id="{8A403FFF-A6F0-CB44-8535-140280885C1C}"/>
              </a:ext>
            </a:extLst>
          </p:cNvPr>
          <p:cNvPicPr>
            <a:picLocks noChangeAspect="1"/>
          </p:cNvPicPr>
          <p:nvPr userDrawn="1"/>
        </p:nvPicPr>
        <p:blipFill>
          <a:blip r:embed="rId2"/>
          <a:stretch>
            <a:fillRect/>
          </a:stretch>
        </p:blipFill>
        <p:spPr>
          <a:xfrm>
            <a:off x="946783" y="5955175"/>
            <a:ext cx="2079916" cy="707171"/>
          </a:xfrm>
          <a:prstGeom prst="rect">
            <a:avLst/>
          </a:prstGeom>
        </p:spPr>
      </p:pic>
      <p:sp>
        <p:nvSpPr>
          <p:cNvPr id="9" name="disclosure statment">
            <a:extLst>
              <a:ext uri="{FF2B5EF4-FFF2-40B4-BE49-F238E27FC236}">
                <a16:creationId xmlns:a16="http://schemas.microsoft.com/office/drawing/2014/main" id="{C7CBD84D-83B5-6442-83B3-C33161EA61E1}"/>
              </a:ext>
            </a:extLst>
          </p:cNvPr>
          <p:cNvSpPr txBox="1">
            <a:spLocks/>
          </p:cNvSpPr>
          <p:nvPr userDrawn="1"/>
        </p:nvSpPr>
        <p:spPr>
          <a:xfrm>
            <a:off x="3238500" y="6209480"/>
            <a:ext cx="5715000"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2805627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12 ">
    <p:spTree>
      <p:nvGrpSpPr>
        <p:cNvPr id="1" name=""/>
        <p:cNvGrpSpPr/>
        <p:nvPr/>
      </p:nvGrpSpPr>
      <p:grpSpPr>
        <a:xfrm>
          <a:off x="0" y="0"/>
          <a:ext cx="0" cy="0"/>
          <a:chOff x="0" y="0"/>
          <a:chExt cx="0" cy="0"/>
        </a:xfrm>
      </p:grpSpPr>
      <p:sp>
        <p:nvSpPr>
          <p:cNvPr id="5" name="Triangle 4">
            <a:extLst>
              <a:ext uri="{FF2B5EF4-FFF2-40B4-BE49-F238E27FC236}">
                <a16:creationId xmlns:a16="http://schemas.microsoft.com/office/drawing/2014/main" id="{B7F3D3D2-4AAE-4941-9396-5E170A643395}"/>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7" name="Text Placeholder 9">
            <a:extLst>
              <a:ext uri="{FF2B5EF4-FFF2-40B4-BE49-F238E27FC236}">
                <a16:creationId xmlns:a16="http://schemas.microsoft.com/office/drawing/2014/main" id="{1BFBF242-7024-AB4D-99D7-9437B4453D17}"/>
              </a:ext>
            </a:extLst>
          </p:cNvPr>
          <p:cNvSpPr>
            <a:spLocks noGrp="1"/>
          </p:cNvSpPr>
          <p:nvPr>
            <p:ph type="body" sz="quarter" idx="12" hasCustomPrompt="1"/>
          </p:nvPr>
        </p:nvSpPr>
        <p:spPr>
          <a:xfrm>
            <a:off x="1181100" y="914400"/>
            <a:ext cx="9829800" cy="683264"/>
          </a:xfrm>
          <a:prstGeom prst="rect">
            <a:avLst/>
          </a:prstGeom>
        </p:spPr>
        <p:txBody>
          <a:bodyPr wrap="square"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6" name="Picture 5">
            <a:extLst>
              <a:ext uri="{FF2B5EF4-FFF2-40B4-BE49-F238E27FC236}">
                <a16:creationId xmlns:a16="http://schemas.microsoft.com/office/drawing/2014/main" id="{7C14BFB4-8E60-5347-AF4B-83AFE6F4BD5B}"/>
              </a:ext>
            </a:extLst>
          </p:cNvPr>
          <p:cNvPicPr>
            <a:picLocks noChangeAspect="1"/>
          </p:cNvPicPr>
          <p:nvPr userDrawn="1"/>
        </p:nvPicPr>
        <p:blipFill>
          <a:blip r:embed="rId2"/>
          <a:stretch>
            <a:fillRect/>
          </a:stretch>
        </p:blipFill>
        <p:spPr>
          <a:xfrm>
            <a:off x="9176383" y="5955175"/>
            <a:ext cx="2079916" cy="707171"/>
          </a:xfrm>
          <a:prstGeom prst="rect">
            <a:avLst/>
          </a:prstGeom>
        </p:spPr>
      </p:pic>
      <p:sp>
        <p:nvSpPr>
          <p:cNvPr id="9" name="disclosure statment">
            <a:extLst>
              <a:ext uri="{FF2B5EF4-FFF2-40B4-BE49-F238E27FC236}">
                <a16:creationId xmlns:a16="http://schemas.microsoft.com/office/drawing/2014/main" id="{319F5A3F-752E-6A41-8114-43A4665F6F42}"/>
              </a:ext>
            </a:extLst>
          </p:cNvPr>
          <p:cNvSpPr txBox="1">
            <a:spLocks/>
          </p:cNvSpPr>
          <p:nvPr userDrawn="1"/>
        </p:nvSpPr>
        <p:spPr>
          <a:xfrm>
            <a:off x="1181101" y="6209480"/>
            <a:ext cx="7772399"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39659737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13">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9EBBE8FB-722D-4C41-A8EC-A3B6C02A80DF}"/>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6" name="Text Placeholder 9">
            <a:extLst>
              <a:ext uri="{FF2B5EF4-FFF2-40B4-BE49-F238E27FC236}">
                <a16:creationId xmlns:a16="http://schemas.microsoft.com/office/drawing/2014/main" id="{1A25630D-A188-9649-A52B-644AF9F13ED0}"/>
              </a:ext>
            </a:extLst>
          </p:cNvPr>
          <p:cNvSpPr>
            <a:spLocks noGrp="1"/>
          </p:cNvSpPr>
          <p:nvPr>
            <p:ph type="body" sz="quarter" idx="12" hasCustomPrompt="1"/>
          </p:nvPr>
        </p:nvSpPr>
        <p:spPr>
          <a:xfrm>
            <a:off x="1181100" y="914400"/>
            <a:ext cx="9829800" cy="683264"/>
          </a:xfrm>
          <a:prstGeom prst="rect">
            <a:avLst/>
          </a:prstGeom>
        </p:spPr>
        <p:txBody>
          <a:bodyPr wrap="square"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7" name="Picture 6">
            <a:extLst>
              <a:ext uri="{FF2B5EF4-FFF2-40B4-BE49-F238E27FC236}">
                <a16:creationId xmlns:a16="http://schemas.microsoft.com/office/drawing/2014/main" id="{37EB7CE9-0CC2-9945-BFE0-CFCF8E9B6E82}"/>
              </a:ext>
            </a:extLst>
          </p:cNvPr>
          <p:cNvPicPr>
            <a:picLocks noChangeAspect="1"/>
          </p:cNvPicPr>
          <p:nvPr userDrawn="1"/>
        </p:nvPicPr>
        <p:blipFill>
          <a:blip r:embed="rId2"/>
          <a:stretch>
            <a:fillRect/>
          </a:stretch>
        </p:blipFill>
        <p:spPr>
          <a:xfrm>
            <a:off x="946783" y="5955175"/>
            <a:ext cx="2079916" cy="707171"/>
          </a:xfrm>
          <a:prstGeom prst="rect">
            <a:avLst/>
          </a:prstGeom>
        </p:spPr>
      </p:pic>
      <p:sp>
        <p:nvSpPr>
          <p:cNvPr id="10" name="disclosure statment">
            <a:extLst>
              <a:ext uri="{FF2B5EF4-FFF2-40B4-BE49-F238E27FC236}">
                <a16:creationId xmlns:a16="http://schemas.microsoft.com/office/drawing/2014/main" id="{7DF72419-294B-0646-B746-964B98B12B13}"/>
              </a:ext>
            </a:extLst>
          </p:cNvPr>
          <p:cNvSpPr txBox="1">
            <a:spLocks/>
          </p:cNvSpPr>
          <p:nvPr userDrawn="1"/>
        </p:nvSpPr>
        <p:spPr>
          <a:xfrm>
            <a:off x="3238500" y="6209480"/>
            <a:ext cx="7772400"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3751894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14">
    <p:spTree>
      <p:nvGrpSpPr>
        <p:cNvPr id="1" name=""/>
        <p:cNvGrpSpPr/>
        <p:nvPr/>
      </p:nvGrpSpPr>
      <p:grpSpPr>
        <a:xfrm>
          <a:off x="0" y="0"/>
          <a:ext cx="0" cy="0"/>
          <a:chOff x="0" y="0"/>
          <a:chExt cx="0" cy="0"/>
        </a:xfrm>
      </p:grpSpPr>
      <p:sp>
        <p:nvSpPr>
          <p:cNvPr id="6" name="Triangle 5">
            <a:extLst>
              <a:ext uri="{FF2B5EF4-FFF2-40B4-BE49-F238E27FC236}">
                <a16:creationId xmlns:a16="http://schemas.microsoft.com/office/drawing/2014/main" id="{6A60B3E9-842F-4F4D-ACCE-530628815D18}"/>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0" name="Text Placeholder 9">
            <a:extLst>
              <a:ext uri="{FF2B5EF4-FFF2-40B4-BE49-F238E27FC236}">
                <a16:creationId xmlns:a16="http://schemas.microsoft.com/office/drawing/2014/main" id="{4B7E183D-A4CF-BD4D-8C67-A4C5889697F4}"/>
              </a:ext>
            </a:extLst>
          </p:cNvPr>
          <p:cNvSpPr>
            <a:spLocks noGrp="1"/>
          </p:cNvSpPr>
          <p:nvPr>
            <p:ph type="body" sz="quarter" idx="12" hasCustomPrompt="1"/>
          </p:nvPr>
        </p:nvSpPr>
        <p:spPr>
          <a:xfrm>
            <a:off x="1181100" y="914400"/>
            <a:ext cx="9829800" cy="683264"/>
          </a:xfrm>
          <a:prstGeom prst="rect">
            <a:avLst/>
          </a:prstGeom>
        </p:spPr>
        <p:txBody>
          <a:bodyPr wrap="square"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7" name="Picture 6">
            <a:extLst>
              <a:ext uri="{FF2B5EF4-FFF2-40B4-BE49-F238E27FC236}">
                <a16:creationId xmlns:a16="http://schemas.microsoft.com/office/drawing/2014/main" id="{8A403FFF-A6F0-CB44-8535-140280885C1C}"/>
              </a:ext>
            </a:extLst>
          </p:cNvPr>
          <p:cNvPicPr>
            <a:picLocks noChangeAspect="1"/>
          </p:cNvPicPr>
          <p:nvPr userDrawn="1"/>
        </p:nvPicPr>
        <p:blipFill>
          <a:blip r:embed="rId2"/>
          <a:stretch>
            <a:fillRect/>
          </a:stretch>
        </p:blipFill>
        <p:spPr>
          <a:xfrm>
            <a:off x="946783" y="5955175"/>
            <a:ext cx="2079916" cy="707171"/>
          </a:xfrm>
          <a:prstGeom prst="rect">
            <a:avLst/>
          </a:prstGeom>
        </p:spPr>
      </p:pic>
      <p:sp>
        <p:nvSpPr>
          <p:cNvPr id="9" name="disclosure statment">
            <a:extLst>
              <a:ext uri="{FF2B5EF4-FFF2-40B4-BE49-F238E27FC236}">
                <a16:creationId xmlns:a16="http://schemas.microsoft.com/office/drawing/2014/main" id="{C7CBD84D-83B5-6442-83B3-C33161EA61E1}"/>
              </a:ext>
            </a:extLst>
          </p:cNvPr>
          <p:cNvSpPr txBox="1">
            <a:spLocks/>
          </p:cNvSpPr>
          <p:nvPr userDrawn="1"/>
        </p:nvSpPr>
        <p:spPr>
          <a:xfrm>
            <a:off x="3238500" y="6209480"/>
            <a:ext cx="5715000"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4102654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15">
    <p:spTree>
      <p:nvGrpSpPr>
        <p:cNvPr id="1" name=""/>
        <p:cNvGrpSpPr/>
        <p:nvPr/>
      </p:nvGrpSpPr>
      <p:grpSpPr>
        <a:xfrm>
          <a:off x="0" y="0"/>
          <a:ext cx="0" cy="0"/>
          <a:chOff x="0" y="0"/>
          <a:chExt cx="0" cy="0"/>
        </a:xfrm>
      </p:grpSpPr>
      <p:sp>
        <p:nvSpPr>
          <p:cNvPr id="5" name="Triangle 4">
            <a:extLst>
              <a:ext uri="{FF2B5EF4-FFF2-40B4-BE49-F238E27FC236}">
                <a16:creationId xmlns:a16="http://schemas.microsoft.com/office/drawing/2014/main" id="{73003499-A350-1D4A-880A-1E002003FC77}"/>
              </a:ext>
            </a:extLst>
          </p:cNvPr>
          <p:cNvSpPr/>
          <p:nvPr userDrawn="1"/>
        </p:nvSpPr>
        <p:spPr>
          <a:xfrm rot="5400000">
            <a:off x="-53622" y="819149"/>
            <a:ext cx="831145" cy="7239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7" name="Text Placeholder 9">
            <a:extLst>
              <a:ext uri="{FF2B5EF4-FFF2-40B4-BE49-F238E27FC236}">
                <a16:creationId xmlns:a16="http://schemas.microsoft.com/office/drawing/2014/main" id="{74738187-F00A-5042-B266-3422FEBEA8C6}"/>
              </a:ext>
            </a:extLst>
          </p:cNvPr>
          <p:cNvSpPr>
            <a:spLocks noGrp="1"/>
          </p:cNvSpPr>
          <p:nvPr>
            <p:ph type="body" sz="quarter" idx="12" hasCustomPrompt="1"/>
          </p:nvPr>
        </p:nvSpPr>
        <p:spPr>
          <a:xfrm>
            <a:off x="1181100" y="914400"/>
            <a:ext cx="9829800" cy="683264"/>
          </a:xfrm>
          <a:prstGeom prst="rect">
            <a:avLst/>
          </a:prstGeom>
        </p:spPr>
        <p:txBody>
          <a:bodyPr wrap="square" lIns="0" tIns="0" rIns="0" bIns="0">
            <a:spAutoFit/>
          </a:bodyPr>
          <a:lstStyle>
            <a:lvl1pPr marL="0" indent="0">
              <a:buFontTx/>
              <a:buNone/>
              <a:defRPr sz="4800" b="0" i="0">
                <a:solidFill>
                  <a:schemeClr val="tx1"/>
                </a:solidFill>
                <a:latin typeface="HelveticaNeueLT Pro 65 Md" panose="020B0604020202020204" pitchFamily="34" charset="77"/>
              </a:defRPr>
            </a:lvl1pPr>
            <a:lvl2pPr marL="457200" indent="0">
              <a:buFontTx/>
              <a:buNone/>
              <a:defRPr b="0" i="0">
                <a:latin typeface="HelveticaNeueLT Pro 65 Md" panose="020B0604020202020204" pitchFamily="34" charset="77"/>
              </a:defRPr>
            </a:lvl2pPr>
            <a:lvl3pPr marL="914400" indent="0">
              <a:buFontTx/>
              <a:buNone/>
              <a:defRPr b="0" i="0">
                <a:latin typeface="HelveticaNeueLT Pro 65 Md" panose="020B0604020202020204" pitchFamily="34" charset="77"/>
              </a:defRPr>
            </a:lvl3pPr>
            <a:lvl4pPr marL="1371600" indent="0">
              <a:buFontTx/>
              <a:buNone/>
              <a:defRPr b="0" i="0">
                <a:latin typeface="HelveticaNeueLT Pro 65 Md" panose="020B0604020202020204" pitchFamily="34" charset="77"/>
              </a:defRPr>
            </a:lvl4pPr>
            <a:lvl5pPr marL="1828800" indent="0">
              <a:buFontTx/>
              <a:buNone/>
              <a:defRPr b="0" i="0">
                <a:latin typeface="HelveticaNeueLT Pro 65 Md" panose="020B0604020202020204" pitchFamily="34" charset="77"/>
              </a:defRPr>
            </a:lvl5pPr>
          </a:lstStyle>
          <a:p>
            <a:pPr lvl="0"/>
            <a:r>
              <a:rPr lang="en-US"/>
              <a:t>Title Goes Here</a:t>
            </a:r>
          </a:p>
        </p:txBody>
      </p:sp>
      <p:pic>
        <p:nvPicPr>
          <p:cNvPr id="6" name="Picture 5">
            <a:extLst>
              <a:ext uri="{FF2B5EF4-FFF2-40B4-BE49-F238E27FC236}">
                <a16:creationId xmlns:a16="http://schemas.microsoft.com/office/drawing/2014/main" id="{57ECC38E-6E1C-C944-B0A7-A664593EBD03}"/>
              </a:ext>
            </a:extLst>
          </p:cNvPr>
          <p:cNvPicPr>
            <a:picLocks noChangeAspect="1"/>
          </p:cNvPicPr>
          <p:nvPr userDrawn="1"/>
        </p:nvPicPr>
        <p:blipFill>
          <a:blip r:embed="rId2"/>
          <a:stretch>
            <a:fillRect/>
          </a:stretch>
        </p:blipFill>
        <p:spPr>
          <a:xfrm>
            <a:off x="946783" y="5955175"/>
            <a:ext cx="2079916" cy="707171"/>
          </a:xfrm>
          <a:prstGeom prst="rect">
            <a:avLst/>
          </a:prstGeom>
        </p:spPr>
      </p:pic>
      <p:sp>
        <p:nvSpPr>
          <p:cNvPr id="9" name="disclosure statment">
            <a:extLst>
              <a:ext uri="{FF2B5EF4-FFF2-40B4-BE49-F238E27FC236}">
                <a16:creationId xmlns:a16="http://schemas.microsoft.com/office/drawing/2014/main" id="{6BAC8DFB-85CD-CD48-AE00-B6DD6C1EFF0E}"/>
              </a:ext>
            </a:extLst>
          </p:cNvPr>
          <p:cNvSpPr txBox="1">
            <a:spLocks/>
          </p:cNvSpPr>
          <p:nvPr userDrawn="1"/>
        </p:nvSpPr>
        <p:spPr>
          <a:xfrm>
            <a:off x="3238500" y="6209480"/>
            <a:ext cx="3657600" cy="3323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26278073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ntent slide 20 (1 pic)">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1DC122F-5128-7448-8A3F-A16E68DE85BB}"/>
              </a:ext>
            </a:extLst>
          </p:cNvPr>
          <p:cNvSpPr>
            <a:spLocks noGrp="1"/>
          </p:cNvSpPr>
          <p:nvPr>
            <p:ph type="pic" sz="quarter" idx="10"/>
          </p:nvPr>
        </p:nvSpPr>
        <p:spPr>
          <a:xfrm>
            <a:off x="5295900" y="0"/>
            <a:ext cx="6896100" cy="6858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6" name="Triangle 5">
            <a:extLst>
              <a:ext uri="{FF2B5EF4-FFF2-40B4-BE49-F238E27FC236}">
                <a16:creationId xmlns:a16="http://schemas.microsoft.com/office/drawing/2014/main" id="{D287F089-0136-B841-9971-26A1A279121F}"/>
              </a:ext>
            </a:extLst>
          </p:cNvPr>
          <p:cNvSpPr/>
          <p:nvPr userDrawn="1"/>
        </p:nvSpPr>
        <p:spPr>
          <a:xfrm rot="5400000">
            <a:off x="4751211" y="1504950"/>
            <a:ext cx="1356078" cy="11811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7" name="disclosure statment">
            <a:extLst>
              <a:ext uri="{FF2B5EF4-FFF2-40B4-BE49-F238E27FC236}">
                <a16:creationId xmlns:a16="http://schemas.microsoft.com/office/drawing/2014/main" id="{1AA97F28-5A98-6241-9DAD-0A5BB51F8AE2}"/>
              </a:ext>
            </a:extLst>
          </p:cNvPr>
          <p:cNvSpPr txBox="1">
            <a:spLocks/>
          </p:cNvSpPr>
          <p:nvPr userDrawn="1"/>
        </p:nvSpPr>
        <p:spPr>
          <a:xfrm>
            <a:off x="5697414" y="6141523"/>
            <a:ext cx="5770685" cy="44627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offers investment advisory services through CWM, LLC, an SEC Registered Investment Advisor. Carson  Coaching and CWM, LLC are separate but affiliated companies and wholly-owned subsidiaries of Carson  Holdings, LLC. Carson  Coaching does not provide advisory services.</a:t>
            </a:r>
          </a:p>
        </p:txBody>
      </p:sp>
      <p:pic>
        <p:nvPicPr>
          <p:cNvPr id="10" name="Picture 9">
            <a:extLst>
              <a:ext uri="{FF2B5EF4-FFF2-40B4-BE49-F238E27FC236}">
                <a16:creationId xmlns:a16="http://schemas.microsoft.com/office/drawing/2014/main" id="{6D503460-67D9-E841-9B4D-A1FFB3954EDC}"/>
              </a:ext>
            </a:extLst>
          </p:cNvPr>
          <p:cNvPicPr>
            <a:picLocks noChangeAspect="1"/>
          </p:cNvPicPr>
          <p:nvPr userDrawn="1"/>
        </p:nvPicPr>
        <p:blipFill>
          <a:blip r:embed="rId2"/>
          <a:stretch>
            <a:fillRect/>
          </a:stretch>
        </p:blipFill>
        <p:spPr>
          <a:xfrm>
            <a:off x="946783" y="5955175"/>
            <a:ext cx="2079916" cy="707171"/>
          </a:xfrm>
          <a:prstGeom prst="rect">
            <a:avLst/>
          </a:prstGeom>
        </p:spPr>
      </p:pic>
      <p:sp>
        <p:nvSpPr>
          <p:cNvPr id="11" name="Text Placeholder 2">
            <a:extLst>
              <a:ext uri="{FF2B5EF4-FFF2-40B4-BE49-F238E27FC236}">
                <a16:creationId xmlns:a16="http://schemas.microsoft.com/office/drawing/2014/main" id="{A20640A6-8C48-AA47-9A5E-08BD762ADEF2}"/>
              </a:ext>
            </a:extLst>
          </p:cNvPr>
          <p:cNvSpPr>
            <a:spLocks noGrp="1"/>
          </p:cNvSpPr>
          <p:nvPr>
            <p:ph type="body" sz="quarter" idx="11" hasCustomPrompt="1"/>
          </p:nvPr>
        </p:nvSpPr>
        <p:spPr>
          <a:xfrm>
            <a:off x="825500" y="165100"/>
            <a:ext cx="3657600" cy="498598"/>
          </a:xfrm>
          <a:prstGeom prst="rect">
            <a:avLst/>
          </a:prstGeom>
        </p:spPr>
        <p:txBody>
          <a:bodyPr lIns="0" tIns="0" rIns="0" bIns="0">
            <a:spAutoFit/>
          </a:bodyPr>
          <a:lstStyle>
            <a:lvl1pPr marL="0" indent="0">
              <a:buFontTx/>
              <a:buNone/>
              <a:defRPr sz="36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Sample Title</a:t>
            </a:r>
          </a:p>
        </p:txBody>
      </p:sp>
      <p:sp>
        <p:nvSpPr>
          <p:cNvPr id="12" name="Text Placeholder 4">
            <a:extLst>
              <a:ext uri="{FF2B5EF4-FFF2-40B4-BE49-F238E27FC236}">
                <a16:creationId xmlns:a16="http://schemas.microsoft.com/office/drawing/2014/main" id="{D47F6FCD-2607-A44E-A63D-D9AF1E41B522}"/>
              </a:ext>
            </a:extLst>
          </p:cNvPr>
          <p:cNvSpPr>
            <a:spLocks noGrp="1"/>
          </p:cNvSpPr>
          <p:nvPr>
            <p:ph type="body" sz="quarter" idx="12" hasCustomPrompt="1"/>
          </p:nvPr>
        </p:nvSpPr>
        <p:spPr>
          <a:xfrm>
            <a:off x="825500" y="945682"/>
            <a:ext cx="3657600" cy="3096232"/>
          </a:xfrm>
          <a:prstGeom prst="rect">
            <a:avLst/>
          </a:prstGeom>
        </p:spPr>
        <p:txBody>
          <a:bodyPr lIns="0" tIns="0" rIns="0" bIns="0">
            <a:spAutoFit/>
          </a:bodyPr>
          <a:lstStyle>
            <a:lvl1pPr marL="342900" indent="-342900">
              <a:buFont typeface="Arial" panose="020B0604020202020204" pitchFamily="34" charset="0"/>
              <a:buChar char="•"/>
              <a:defRPr sz="2400" b="0" i="0">
                <a:solidFill>
                  <a:schemeClr val="accent1"/>
                </a:solidFill>
                <a:latin typeface="HelveticaNeueLT Pro 45 Lt" panose="020B0403020202020204" pitchFamily="34" charset="77"/>
              </a:defRPr>
            </a:lvl1pPr>
            <a:lvl2pPr marL="457200" indent="0">
              <a:buFontTx/>
              <a:buNone/>
              <a:defRPr b="0" i="0">
                <a:latin typeface="HelveticaNeueLT Pro 45 Lt" panose="020B0403020202020204" pitchFamily="34" charset="77"/>
              </a:defRPr>
            </a:lvl2pPr>
            <a:lvl3pPr marL="914400" indent="0">
              <a:buFontTx/>
              <a:buNone/>
              <a:defRPr b="0" i="0">
                <a:latin typeface="HelveticaNeueLT Pro 45 Lt" panose="020B0403020202020204" pitchFamily="34" charset="77"/>
              </a:defRPr>
            </a:lvl3pPr>
            <a:lvl4pPr marL="1371600" indent="0">
              <a:buFontTx/>
              <a:buNone/>
              <a:defRPr b="0" i="0">
                <a:latin typeface="HelveticaNeueLT Pro 45 Lt" panose="020B0403020202020204" pitchFamily="34" charset="77"/>
              </a:defRPr>
            </a:lvl4pPr>
            <a:lvl5pPr marL="1828800" indent="0">
              <a:buFontTx/>
              <a:buNone/>
              <a:defRPr b="0" i="0">
                <a:latin typeface="HelveticaNeueLT Pro 45 Lt" panose="020B0403020202020204" pitchFamily="34" charset="77"/>
              </a:defRPr>
            </a:lvl5pPr>
          </a:lstStyle>
          <a:p>
            <a:pPr lvl="0"/>
            <a:r>
              <a:rPr lang="en-US"/>
              <a:t>-</a:t>
            </a:r>
          </a:p>
          <a:p>
            <a:pPr lvl="0"/>
            <a:r>
              <a:rPr lang="en-US"/>
              <a:t>-</a:t>
            </a:r>
          </a:p>
          <a:p>
            <a:pPr lvl="0"/>
            <a:r>
              <a:rPr lang="en-US"/>
              <a:t>-</a:t>
            </a:r>
          </a:p>
          <a:p>
            <a:pPr lvl="0"/>
            <a:r>
              <a:rPr lang="en-US"/>
              <a:t>-</a:t>
            </a:r>
          </a:p>
          <a:p>
            <a:pPr lvl="0"/>
            <a:r>
              <a:rPr lang="en-US"/>
              <a:t>-</a:t>
            </a:r>
          </a:p>
          <a:p>
            <a:pPr lvl="0"/>
            <a:r>
              <a:rPr lang="en-US"/>
              <a:t>-</a:t>
            </a:r>
          </a:p>
          <a:p>
            <a:pPr lvl="0"/>
            <a:r>
              <a:rPr lang="en-US"/>
              <a:t>-</a:t>
            </a:r>
          </a:p>
        </p:txBody>
      </p:sp>
    </p:spTree>
    <p:extLst>
      <p:ext uri="{BB962C8B-B14F-4D97-AF65-F5344CB8AC3E}">
        <p14:creationId xmlns:p14="http://schemas.microsoft.com/office/powerpoint/2010/main" val="3914493887"/>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slide 16 (4 pics)">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9E0C1050-BF39-DD44-ADD1-A098D9044FE6}"/>
              </a:ext>
            </a:extLst>
          </p:cNvPr>
          <p:cNvSpPr>
            <a:spLocks noGrp="1"/>
          </p:cNvSpPr>
          <p:nvPr>
            <p:ph type="pic" sz="quarter" idx="10"/>
          </p:nvPr>
        </p:nvSpPr>
        <p:spPr>
          <a:xfrm>
            <a:off x="9164" y="0"/>
            <a:ext cx="3454561"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11" name="Picture Placeholder 8">
            <a:extLst>
              <a:ext uri="{FF2B5EF4-FFF2-40B4-BE49-F238E27FC236}">
                <a16:creationId xmlns:a16="http://schemas.microsoft.com/office/drawing/2014/main" id="{81A76F3C-E99B-BA41-BA32-8226928CD949}"/>
              </a:ext>
            </a:extLst>
          </p:cNvPr>
          <p:cNvSpPr>
            <a:spLocks noGrp="1"/>
          </p:cNvSpPr>
          <p:nvPr>
            <p:ph type="pic" sz="quarter" idx="13"/>
          </p:nvPr>
        </p:nvSpPr>
        <p:spPr>
          <a:xfrm>
            <a:off x="3463725" y="0"/>
            <a:ext cx="3432375"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12" name="Picture Placeholder 8">
            <a:extLst>
              <a:ext uri="{FF2B5EF4-FFF2-40B4-BE49-F238E27FC236}">
                <a16:creationId xmlns:a16="http://schemas.microsoft.com/office/drawing/2014/main" id="{A178C3FE-9794-D646-8E02-61E0424BFA58}"/>
              </a:ext>
            </a:extLst>
          </p:cNvPr>
          <p:cNvSpPr>
            <a:spLocks noGrp="1"/>
          </p:cNvSpPr>
          <p:nvPr>
            <p:ph type="pic" sz="quarter" idx="14"/>
          </p:nvPr>
        </p:nvSpPr>
        <p:spPr>
          <a:xfrm>
            <a:off x="9164" y="3429000"/>
            <a:ext cx="3454561"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14" name="Picture Placeholder 8">
            <a:extLst>
              <a:ext uri="{FF2B5EF4-FFF2-40B4-BE49-F238E27FC236}">
                <a16:creationId xmlns:a16="http://schemas.microsoft.com/office/drawing/2014/main" id="{04C2B18B-02BA-E447-85CF-953CCF4809EE}"/>
              </a:ext>
            </a:extLst>
          </p:cNvPr>
          <p:cNvSpPr>
            <a:spLocks noGrp="1"/>
          </p:cNvSpPr>
          <p:nvPr>
            <p:ph type="pic" sz="quarter" idx="15"/>
          </p:nvPr>
        </p:nvSpPr>
        <p:spPr>
          <a:xfrm>
            <a:off x="3463725" y="3429000"/>
            <a:ext cx="3432375"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6" name="Triangle 5">
            <a:extLst>
              <a:ext uri="{FF2B5EF4-FFF2-40B4-BE49-F238E27FC236}">
                <a16:creationId xmlns:a16="http://schemas.microsoft.com/office/drawing/2014/main" id="{D287F089-0136-B841-9971-26A1A279121F}"/>
              </a:ext>
            </a:extLst>
          </p:cNvPr>
          <p:cNvSpPr/>
          <p:nvPr userDrawn="1"/>
        </p:nvSpPr>
        <p:spPr>
          <a:xfrm rot="5400000">
            <a:off x="6084711" y="1504950"/>
            <a:ext cx="1356078" cy="11811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15" name="Picture 14">
            <a:extLst>
              <a:ext uri="{FF2B5EF4-FFF2-40B4-BE49-F238E27FC236}">
                <a16:creationId xmlns:a16="http://schemas.microsoft.com/office/drawing/2014/main" id="{8CEA9385-E048-824F-B212-39B27BECB97B}"/>
              </a:ext>
            </a:extLst>
          </p:cNvPr>
          <p:cNvPicPr>
            <a:picLocks noChangeAspect="1"/>
          </p:cNvPicPr>
          <p:nvPr userDrawn="1"/>
        </p:nvPicPr>
        <p:blipFill>
          <a:blip r:embed="rId2"/>
          <a:stretch>
            <a:fillRect/>
          </a:stretch>
        </p:blipFill>
        <p:spPr>
          <a:xfrm>
            <a:off x="9176383" y="5955175"/>
            <a:ext cx="2079916" cy="707171"/>
          </a:xfrm>
          <a:prstGeom prst="rect">
            <a:avLst/>
          </a:prstGeom>
        </p:spPr>
      </p:pic>
      <p:sp>
        <p:nvSpPr>
          <p:cNvPr id="16" name="disclosure statment">
            <a:extLst>
              <a:ext uri="{FF2B5EF4-FFF2-40B4-BE49-F238E27FC236}">
                <a16:creationId xmlns:a16="http://schemas.microsoft.com/office/drawing/2014/main" id="{6565CACB-D0CC-4244-849A-C5C63B82D938}"/>
              </a:ext>
            </a:extLst>
          </p:cNvPr>
          <p:cNvSpPr txBox="1">
            <a:spLocks/>
          </p:cNvSpPr>
          <p:nvPr userDrawn="1"/>
        </p:nvSpPr>
        <p:spPr>
          <a:xfrm>
            <a:off x="723900" y="6209480"/>
            <a:ext cx="5629192"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
        <p:nvSpPr>
          <p:cNvPr id="17" name="Text Placeholder 2">
            <a:extLst>
              <a:ext uri="{FF2B5EF4-FFF2-40B4-BE49-F238E27FC236}">
                <a16:creationId xmlns:a16="http://schemas.microsoft.com/office/drawing/2014/main" id="{F30D69EC-FEF2-F74A-8968-4889A5AA5989}"/>
              </a:ext>
            </a:extLst>
          </p:cNvPr>
          <p:cNvSpPr>
            <a:spLocks noGrp="1"/>
          </p:cNvSpPr>
          <p:nvPr>
            <p:ph type="body" sz="quarter" idx="12" hasCustomPrompt="1"/>
          </p:nvPr>
        </p:nvSpPr>
        <p:spPr>
          <a:xfrm>
            <a:off x="7810500" y="1181100"/>
            <a:ext cx="3657600" cy="1509644"/>
          </a:xfrm>
          <a:prstGeom prst="rect">
            <a:avLst/>
          </a:prstGeom>
        </p:spPr>
        <p:txBody>
          <a:bodyPr lIns="0" tIns="0" rIns="0" bIns="0">
            <a:spAutoFit/>
          </a:bodyPr>
          <a:lstStyle>
            <a:lvl1pPr marL="0" indent="0">
              <a:buFontTx/>
              <a:buNone/>
              <a:defRPr sz="36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Sample Title Goes Here, limit to three lines</a:t>
            </a:r>
          </a:p>
        </p:txBody>
      </p:sp>
      <p:sp>
        <p:nvSpPr>
          <p:cNvPr id="18" name="Text Placeholder 4">
            <a:extLst>
              <a:ext uri="{FF2B5EF4-FFF2-40B4-BE49-F238E27FC236}">
                <a16:creationId xmlns:a16="http://schemas.microsoft.com/office/drawing/2014/main" id="{E7A1C4AE-9670-4141-A9C1-4FD3C23FEBCE}"/>
              </a:ext>
            </a:extLst>
          </p:cNvPr>
          <p:cNvSpPr>
            <a:spLocks noGrp="1"/>
          </p:cNvSpPr>
          <p:nvPr>
            <p:ph type="body" sz="quarter" idx="16" hasCustomPrompt="1"/>
          </p:nvPr>
        </p:nvSpPr>
        <p:spPr>
          <a:xfrm>
            <a:off x="7810500" y="3041182"/>
            <a:ext cx="3657600" cy="674031"/>
          </a:xfrm>
          <a:prstGeom prst="rect">
            <a:avLst/>
          </a:prstGeom>
        </p:spPr>
        <p:txBody>
          <a:bodyPr lIns="0" tIns="0" rIns="0" bIns="0">
            <a:spAutoFit/>
          </a:bodyPr>
          <a:lstStyle>
            <a:lvl1pPr marL="0" indent="0">
              <a:buFontTx/>
              <a:buNone/>
              <a:defRPr sz="2400" b="0" i="0">
                <a:solidFill>
                  <a:schemeClr val="accent1"/>
                </a:solidFill>
                <a:latin typeface="HelveticaNeueLT Pro 45 Lt" panose="020B0403020202020204" pitchFamily="34" charset="77"/>
              </a:defRPr>
            </a:lvl1pPr>
            <a:lvl2pPr marL="457200" indent="0">
              <a:buFontTx/>
              <a:buNone/>
              <a:defRPr b="0" i="0">
                <a:latin typeface="HelveticaNeueLT Pro 45 Lt" panose="020B0403020202020204" pitchFamily="34" charset="77"/>
              </a:defRPr>
            </a:lvl2pPr>
            <a:lvl3pPr marL="914400" indent="0">
              <a:buFontTx/>
              <a:buNone/>
              <a:defRPr b="0" i="0">
                <a:latin typeface="HelveticaNeueLT Pro 45 Lt" panose="020B0403020202020204" pitchFamily="34" charset="77"/>
              </a:defRPr>
            </a:lvl3pPr>
            <a:lvl4pPr marL="1371600" indent="0">
              <a:buFontTx/>
              <a:buNone/>
              <a:defRPr b="0" i="0">
                <a:latin typeface="HelveticaNeueLT Pro 45 Lt" panose="020B0403020202020204" pitchFamily="34" charset="77"/>
              </a:defRPr>
            </a:lvl4pPr>
            <a:lvl5pPr marL="1828800" indent="0">
              <a:buFontTx/>
              <a:buNone/>
              <a:defRPr b="0" i="0">
                <a:latin typeface="HelveticaNeueLT Pro 45 Lt" panose="020B0403020202020204" pitchFamily="34" charset="77"/>
              </a:defRPr>
            </a:lvl5pPr>
          </a:lstStyle>
          <a:p>
            <a:pPr lvl="0"/>
            <a:r>
              <a:rPr lang="en-US"/>
              <a:t>Text goes here, but use your wordcount wisely ;-)</a:t>
            </a:r>
          </a:p>
        </p:txBody>
      </p:sp>
    </p:spTree>
    <p:extLst>
      <p:ext uri="{BB962C8B-B14F-4D97-AF65-F5344CB8AC3E}">
        <p14:creationId xmlns:p14="http://schemas.microsoft.com/office/powerpoint/2010/main" val="119244663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17 (1 pic)">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1DC122F-5128-7448-8A3F-A16E68DE85BB}"/>
              </a:ext>
            </a:extLst>
          </p:cNvPr>
          <p:cNvSpPr>
            <a:spLocks noGrp="1"/>
          </p:cNvSpPr>
          <p:nvPr>
            <p:ph type="pic" sz="quarter" idx="10"/>
          </p:nvPr>
        </p:nvSpPr>
        <p:spPr>
          <a:xfrm>
            <a:off x="0" y="0"/>
            <a:ext cx="6896100" cy="6858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6" name="Triangle 5">
            <a:extLst>
              <a:ext uri="{FF2B5EF4-FFF2-40B4-BE49-F238E27FC236}">
                <a16:creationId xmlns:a16="http://schemas.microsoft.com/office/drawing/2014/main" id="{D287F089-0136-B841-9971-26A1A279121F}"/>
              </a:ext>
            </a:extLst>
          </p:cNvPr>
          <p:cNvSpPr/>
          <p:nvPr userDrawn="1"/>
        </p:nvSpPr>
        <p:spPr>
          <a:xfrm rot="5400000">
            <a:off x="6084711" y="1504950"/>
            <a:ext cx="1356078" cy="11811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10" name="Picture 9">
            <a:extLst>
              <a:ext uri="{FF2B5EF4-FFF2-40B4-BE49-F238E27FC236}">
                <a16:creationId xmlns:a16="http://schemas.microsoft.com/office/drawing/2014/main" id="{0F9F789B-81C7-B843-8F1D-A2D60D9E00EA}"/>
              </a:ext>
            </a:extLst>
          </p:cNvPr>
          <p:cNvPicPr>
            <a:picLocks noChangeAspect="1"/>
          </p:cNvPicPr>
          <p:nvPr userDrawn="1"/>
        </p:nvPicPr>
        <p:blipFill>
          <a:blip r:embed="rId2"/>
          <a:stretch>
            <a:fillRect/>
          </a:stretch>
        </p:blipFill>
        <p:spPr>
          <a:xfrm>
            <a:off x="9176383" y="5955175"/>
            <a:ext cx="2079916" cy="707171"/>
          </a:xfrm>
          <a:prstGeom prst="rect">
            <a:avLst/>
          </a:prstGeom>
        </p:spPr>
      </p:pic>
      <p:sp>
        <p:nvSpPr>
          <p:cNvPr id="11" name="disclosure statment">
            <a:extLst>
              <a:ext uri="{FF2B5EF4-FFF2-40B4-BE49-F238E27FC236}">
                <a16:creationId xmlns:a16="http://schemas.microsoft.com/office/drawing/2014/main" id="{5B675954-6656-CF4F-AFC9-0D1DCF3218C7}"/>
              </a:ext>
            </a:extLst>
          </p:cNvPr>
          <p:cNvSpPr txBox="1">
            <a:spLocks/>
          </p:cNvSpPr>
          <p:nvPr userDrawn="1"/>
        </p:nvSpPr>
        <p:spPr>
          <a:xfrm>
            <a:off x="723900" y="6209480"/>
            <a:ext cx="5629192"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
        <p:nvSpPr>
          <p:cNvPr id="12" name="Text Placeholder 2">
            <a:extLst>
              <a:ext uri="{FF2B5EF4-FFF2-40B4-BE49-F238E27FC236}">
                <a16:creationId xmlns:a16="http://schemas.microsoft.com/office/drawing/2014/main" id="{0141EB7F-1B63-C840-8C6E-3982F5DCA01F}"/>
              </a:ext>
            </a:extLst>
          </p:cNvPr>
          <p:cNvSpPr>
            <a:spLocks noGrp="1"/>
          </p:cNvSpPr>
          <p:nvPr>
            <p:ph type="body" sz="quarter" idx="12" hasCustomPrompt="1"/>
          </p:nvPr>
        </p:nvSpPr>
        <p:spPr>
          <a:xfrm>
            <a:off x="7810500" y="1181100"/>
            <a:ext cx="3657600" cy="1509644"/>
          </a:xfrm>
          <a:prstGeom prst="rect">
            <a:avLst/>
          </a:prstGeom>
        </p:spPr>
        <p:txBody>
          <a:bodyPr lIns="0" tIns="0" rIns="0" bIns="0">
            <a:spAutoFit/>
          </a:bodyPr>
          <a:lstStyle>
            <a:lvl1pPr marL="0" indent="0">
              <a:buFontTx/>
              <a:buNone/>
              <a:defRPr sz="36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Sample Title Goes Here, limit to three lines</a:t>
            </a:r>
          </a:p>
        </p:txBody>
      </p:sp>
      <p:sp>
        <p:nvSpPr>
          <p:cNvPr id="14" name="Text Placeholder 4">
            <a:extLst>
              <a:ext uri="{FF2B5EF4-FFF2-40B4-BE49-F238E27FC236}">
                <a16:creationId xmlns:a16="http://schemas.microsoft.com/office/drawing/2014/main" id="{E93B98E2-B7A2-8E41-8081-2BDD50B7FD49}"/>
              </a:ext>
            </a:extLst>
          </p:cNvPr>
          <p:cNvSpPr>
            <a:spLocks noGrp="1"/>
          </p:cNvSpPr>
          <p:nvPr>
            <p:ph type="body" sz="quarter" idx="13" hasCustomPrompt="1"/>
          </p:nvPr>
        </p:nvSpPr>
        <p:spPr>
          <a:xfrm>
            <a:off x="7810500" y="3041182"/>
            <a:ext cx="3657600" cy="674031"/>
          </a:xfrm>
          <a:prstGeom prst="rect">
            <a:avLst/>
          </a:prstGeom>
        </p:spPr>
        <p:txBody>
          <a:bodyPr lIns="0" tIns="0" rIns="0" bIns="0">
            <a:spAutoFit/>
          </a:bodyPr>
          <a:lstStyle>
            <a:lvl1pPr marL="0" indent="0">
              <a:buFontTx/>
              <a:buNone/>
              <a:defRPr sz="2400" b="0" i="0">
                <a:solidFill>
                  <a:schemeClr val="accent1"/>
                </a:solidFill>
                <a:latin typeface="HelveticaNeueLT Pro 45 Lt" panose="020B0403020202020204" pitchFamily="34" charset="77"/>
              </a:defRPr>
            </a:lvl1pPr>
            <a:lvl2pPr marL="457200" indent="0">
              <a:buFontTx/>
              <a:buNone/>
              <a:defRPr b="0" i="0">
                <a:latin typeface="HelveticaNeueLT Pro 45 Lt" panose="020B0403020202020204" pitchFamily="34" charset="77"/>
              </a:defRPr>
            </a:lvl2pPr>
            <a:lvl3pPr marL="914400" indent="0">
              <a:buFontTx/>
              <a:buNone/>
              <a:defRPr b="0" i="0">
                <a:latin typeface="HelveticaNeueLT Pro 45 Lt" panose="020B0403020202020204" pitchFamily="34" charset="77"/>
              </a:defRPr>
            </a:lvl3pPr>
            <a:lvl4pPr marL="1371600" indent="0">
              <a:buFontTx/>
              <a:buNone/>
              <a:defRPr b="0" i="0">
                <a:latin typeface="HelveticaNeueLT Pro 45 Lt" panose="020B0403020202020204" pitchFamily="34" charset="77"/>
              </a:defRPr>
            </a:lvl4pPr>
            <a:lvl5pPr marL="1828800" indent="0">
              <a:buFontTx/>
              <a:buNone/>
              <a:defRPr b="0" i="0">
                <a:latin typeface="HelveticaNeueLT Pro 45 Lt" panose="020B0403020202020204" pitchFamily="34" charset="77"/>
              </a:defRPr>
            </a:lvl5pPr>
          </a:lstStyle>
          <a:p>
            <a:pPr lvl="0"/>
            <a:r>
              <a:rPr lang="en-US"/>
              <a:t>Text goes here, but use your wordcount wisely ;-)</a:t>
            </a:r>
          </a:p>
        </p:txBody>
      </p:sp>
    </p:spTree>
    <p:extLst>
      <p:ext uri="{BB962C8B-B14F-4D97-AF65-F5344CB8AC3E}">
        <p14:creationId xmlns:p14="http://schemas.microsoft.com/office/powerpoint/2010/main" val="4036342944"/>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18 (2 pic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1DC122F-5128-7448-8A3F-A16E68DE85BB}"/>
              </a:ext>
            </a:extLst>
          </p:cNvPr>
          <p:cNvSpPr>
            <a:spLocks noGrp="1"/>
          </p:cNvSpPr>
          <p:nvPr>
            <p:ph type="pic" sz="quarter" idx="10"/>
          </p:nvPr>
        </p:nvSpPr>
        <p:spPr>
          <a:xfrm>
            <a:off x="0" y="3429000"/>
            <a:ext cx="6896100"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10" name="Picture Placeholder 8">
            <a:extLst>
              <a:ext uri="{FF2B5EF4-FFF2-40B4-BE49-F238E27FC236}">
                <a16:creationId xmlns:a16="http://schemas.microsoft.com/office/drawing/2014/main" id="{270C6FD8-249B-DD48-966E-ACE6D3722747}"/>
              </a:ext>
            </a:extLst>
          </p:cNvPr>
          <p:cNvSpPr>
            <a:spLocks noGrp="1"/>
          </p:cNvSpPr>
          <p:nvPr>
            <p:ph type="pic" sz="quarter" idx="11"/>
          </p:nvPr>
        </p:nvSpPr>
        <p:spPr>
          <a:xfrm>
            <a:off x="0" y="0"/>
            <a:ext cx="6896100"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6" name="Triangle 5">
            <a:extLst>
              <a:ext uri="{FF2B5EF4-FFF2-40B4-BE49-F238E27FC236}">
                <a16:creationId xmlns:a16="http://schemas.microsoft.com/office/drawing/2014/main" id="{D287F089-0136-B841-9971-26A1A279121F}"/>
              </a:ext>
            </a:extLst>
          </p:cNvPr>
          <p:cNvSpPr/>
          <p:nvPr userDrawn="1"/>
        </p:nvSpPr>
        <p:spPr>
          <a:xfrm rot="5400000">
            <a:off x="6084711" y="1504950"/>
            <a:ext cx="1356078" cy="11811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11" name="Picture 10">
            <a:extLst>
              <a:ext uri="{FF2B5EF4-FFF2-40B4-BE49-F238E27FC236}">
                <a16:creationId xmlns:a16="http://schemas.microsoft.com/office/drawing/2014/main" id="{5DF977E8-FF88-6746-8A03-31B045539DDF}"/>
              </a:ext>
            </a:extLst>
          </p:cNvPr>
          <p:cNvPicPr>
            <a:picLocks noChangeAspect="1"/>
          </p:cNvPicPr>
          <p:nvPr userDrawn="1"/>
        </p:nvPicPr>
        <p:blipFill>
          <a:blip r:embed="rId2"/>
          <a:stretch>
            <a:fillRect/>
          </a:stretch>
        </p:blipFill>
        <p:spPr>
          <a:xfrm>
            <a:off x="9176383" y="5955175"/>
            <a:ext cx="2079916" cy="707171"/>
          </a:xfrm>
          <a:prstGeom prst="rect">
            <a:avLst/>
          </a:prstGeom>
        </p:spPr>
      </p:pic>
      <p:sp>
        <p:nvSpPr>
          <p:cNvPr id="12" name="disclosure statment">
            <a:extLst>
              <a:ext uri="{FF2B5EF4-FFF2-40B4-BE49-F238E27FC236}">
                <a16:creationId xmlns:a16="http://schemas.microsoft.com/office/drawing/2014/main" id="{F3FFD4C6-A39F-A042-8C3C-39DD9203C863}"/>
              </a:ext>
            </a:extLst>
          </p:cNvPr>
          <p:cNvSpPr txBox="1">
            <a:spLocks/>
          </p:cNvSpPr>
          <p:nvPr userDrawn="1"/>
        </p:nvSpPr>
        <p:spPr>
          <a:xfrm>
            <a:off x="723900" y="6209480"/>
            <a:ext cx="5629192" cy="22467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
        <p:nvSpPr>
          <p:cNvPr id="15" name="Text Placeholder 2">
            <a:extLst>
              <a:ext uri="{FF2B5EF4-FFF2-40B4-BE49-F238E27FC236}">
                <a16:creationId xmlns:a16="http://schemas.microsoft.com/office/drawing/2014/main" id="{14885A75-A284-3643-8643-44247F1AAA5E}"/>
              </a:ext>
            </a:extLst>
          </p:cNvPr>
          <p:cNvSpPr>
            <a:spLocks noGrp="1"/>
          </p:cNvSpPr>
          <p:nvPr>
            <p:ph type="body" sz="quarter" idx="12" hasCustomPrompt="1"/>
          </p:nvPr>
        </p:nvSpPr>
        <p:spPr>
          <a:xfrm>
            <a:off x="7810500" y="1181100"/>
            <a:ext cx="3657600" cy="1509644"/>
          </a:xfrm>
          <a:prstGeom prst="rect">
            <a:avLst/>
          </a:prstGeom>
        </p:spPr>
        <p:txBody>
          <a:bodyPr lIns="0" tIns="0" rIns="0" bIns="0">
            <a:spAutoFit/>
          </a:bodyPr>
          <a:lstStyle>
            <a:lvl1pPr marL="0" indent="0">
              <a:buFontTx/>
              <a:buNone/>
              <a:defRPr sz="36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Sample Title Goes Here, limit to three lines</a:t>
            </a:r>
          </a:p>
        </p:txBody>
      </p:sp>
      <p:sp>
        <p:nvSpPr>
          <p:cNvPr id="16" name="Text Placeholder 4">
            <a:extLst>
              <a:ext uri="{FF2B5EF4-FFF2-40B4-BE49-F238E27FC236}">
                <a16:creationId xmlns:a16="http://schemas.microsoft.com/office/drawing/2014/main" id="{6A33EF4C-8B18-6541-830A-A903E6A9CFDC}"/>
              </a:ext>
            </a:extLst>
          </p:cNvPr>
          <p:cNvSpPr>
            <a:spLocks noGrp="1"/>
          </p:cNvSpPr>
          <p:nvPr>
            <p:ph type="body" sz="quarter" idx="13" hasCustomPrompt="1"/>
          </p:nvPr>
        </p:nvSpPr>
        <p:spPr>
          <a:xfrm>
            <a:off x="7810500" y="3041182"/>
            <a:ext cx="3657600" cy="674031"/>
          </a:xfrm>
          <a:prstGeom prst="rect">
            <a:avLst/>
          </a:prstGeom>
        </p:spPr>
        <p:txBody>
          <a:bodyPr lIns="0" tIns="0" rIns="0" bIns="0">
            <a:spAutoFit/>
          </a:bodyPr>
          <a:lstStyle>
            <a:lvl1pPr marL="0" indent="0">
              <a:buFontTx/>
              <a:buNone/>
              <a:defRPr sz="2400" b="0" i="0">
                <a:solidFill>
                  <a:schemeClr val="accent1"/>
                </a:solidFill>
                <a:latin typeface="HelveticaNeueLT Pro 45 Lt" panose="020B0403020202020204" pitchFamily="34" charset="77"/>
              </a:defRPr>
            </a:lvl1pPr>
            <a:lvl2pPr marL="457200" indent="0">
              <a:buFontTx/>
              <a:buNone/>
              <a:defRPr b="0" i="0">
                <a:latin typeface="HelveticaNeueLT Pro 45 Lt" panose="020B0403020202020204" pitchFamily="34" charset="77"/>
              </a:defRPr>
            </a:lvl2pPr>
            <a:lvl3pPr marL="914400" indent="0">
              <a:buFontTx/>
              <a:buNone/>
              <a:defRPr b="0" i="0">
                <a:latin typeface="HelveticaNeueLT Pro 45 Lt" panose="020B0403020202020204" pitchFamily="34" charset="77"/>
              </a:defRPr>
            </a:lvl3pPr>
            <a:lvl4pPr marL="1371600" indent="0">
              <a:buFontTx/>
              <a:buNone/>
              <a:defRPr b="0" i="0">
                <a:latin typeface="HelveticaNeueLT Pro 45 Lt" panose="020B0403020202020204" pitchFamily="34" charset="77"/>
              </a:defRPr>
            </a:lvl4pPr>
            <a:lvl5pPr marL="1828800" indent="0">
              <a:buFontTx/>
              <a:buNone/>
              <a:defRPr b="0" i="0">
                <a:latin typeface="HelveticaNeueLT Pro 45 Lt" panose="020B0403020202020204" pitchFamily="34" charset="77"/>
              </a:defRPr>
            </a:lvl5pPr>
          </a:lstStyle>
          <a:p>
            <a:pPr lvl="0"/>
            <a:r>
              <a:rPr lang="en-US"/>
              <a:t>Text goes here, but use your wordcount wisely ;-)</a:t>
            </a:r>
          </a:p>
        </p:txBody>
      </p:sp>
    </p:spTree>
    <p:extLst>
      <p:ext uri="{BB962C8B-B14F-4D97-AF65-F5344CB8AC3E}">
        <p14:creationId xmlns:p14="http://schemas.microsoft.com/office/powerpoint/2010/main" val="110204559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Option 4 - pic">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1" y="1431727"/>
            <a:ext cx="10282238" cy="3989946"/>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517680 h 5105400"/>
              <a:gd name="connsiteX2" fmla="*/ 10282238 w 10282238"/>
              <a:gd name="connsiteY2" fmla="*/ 4717738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517680 h 5105400"/>
              <a:gd name="connsiteX2" fmla="*/ 10282238 w 10282238"/>
              <a:gd name="connsiteY2" fmla="*/ 4593266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517680"/>
                </a:lnTo>
                <a:lnTo>
                  <a:pt x="10282238" y="4593266"/>
                </a:lnTo>
                <a:lnTo>
                  <a:pt x="0" y="5105400"/>
                </a:lnTo>
                <a:lnTo>
                  <a:pt x="0" y="0"/>
                </a:lnTo>
                <a:close/>
              </a:path>
            </a:pathLst>
          </a:custGeom>
          <a:solidFill>
            <a:schemeClr val="accent1"/>
          </a:solidFill>
          <a:effectLst>
            <a:outerShdw blurRad="63500" algn="ctr" rotWithShape="0">
              <a:prstClr val="black">
                <a:alpha val="40000"/>
              </a:prstClr>
            </a:outerShdw>
          </a:effectLst>
        </p:spPr>
        <p:txBody>
          <a:bodyPr lIns="640080" tIns="91440" rIns="5760720" bIns="0" anchor="ctr"/>
          <a:lstStyle>
            <a:lvl1pPr marL="0" indent="0" algn="l">
              <a:lnSpc>
                <a:spcPct val="85000"/>
              </a:lnSpc>
              <a:spcBef>
                <a:spcPts val="0"/>
              </a:spcBef>
              <a:buNone/>
              <a:defRPr sz="3200" b="1" i="0">
                <a:solidFill>
                  <a:schemeClr val="bg1"/>
                </a:solidFill>
                <a:latin typeface="HelveticaNeueLT Pro 55 Roman" panose="020B0604020202020204" pitchFamily="34"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4444393"/>
            <a:ext cx="12192000" cy="47779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1935813"/>
            <a:ext cx="12192000" cy="47779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45A91DC-CA64-86C4-8912-EDBE14D74D33}"/>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9110F0-E30E-E66F-2387-49B86FF95C32}"/>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28634D76-619B-3232-886A-3A76F0889FD3}"/>
              </a:ext>
            </a:extLst>
          </p:cNvPr>
          <p:cNvSpPr>
            <a:spLocks noGrp="1"/>
          </p:cNvSpPr>
          <p:nvPr>
            <p:ph type="pic" sz="quarter" idx="11"/>
          </p:nvPr>
        </p:nvSpPr>
        <p:spPr>
          <a:xfrm>
            <a:off x="6232525" y="1470579"/>
            <a:ext cx="4253892" cy="3916842"/>
          </a:xfrm>
          <a:prstGeom prst="rect">
            <a:avLst/>
          </a:prstGeom>
          <a:solidFill>
            <a:schemeClr val="bg1">
              <a:lumMod val="95000"/>
            </a:schemeClr>
          </a:solidFill>
        </p:spPr>
        <p:txBody>
          <a:bodyPr anchor="ctr"/>
          <a:lstStyle>
            <a:lvl1pPr marL="0" indent="0" algn="ctr">
              <a:buNone/>
              <a:defRPr sz="2400"/>
            </a:lvl1pPr>
          </a:lstStyle>
          <a:p>
            <a:endParaRPr lang="en-US"/>
          </a:p>
        </p:txBody>
      </p:sp>
    </p:spTree>
    <p:extLst>
      <p:ext uri="{BB962C8B-B14F-4D97-AF65-F5344CB8AC3E}">
        <p14:creationId xmlns:p14="http://schemas.microsoft.com/office/powerpoint/2010/main" val="401130508"/>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19 (4 pic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1DC122F-5128-7448-8A3F-A16E68DE85BB}"/>
              </a:ext>
            </a:extLst>
          </p:cNvPr>
          <p:cNvSpPr>
            <a:spLocks noGrp="1"/>
          </p:cNvSpPr>
          <p:nvPr>
            <p:ph type="pic" sz="quarter" idx="10"/>
          </p:nvPr>
        </p:nvSpPr>
        <p:spPr>
          <a:xfrm>
            <a:off x="5295900" y="0"/>
            <a:ext cx="3454561"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10" name="Picture Placeholder 8">
            <a:extLst>
              <a:ext uri="{FF2B5EF4-FFF2-40B4-BE49-F238E27FC236}">
                <a16:creationId xmlns:a16="http://schemas.microsoft.com/office/drawing/2014/main" id="{FC46273C-E976-C94D-BA20-C28B5A211E37}"/>
              </a:ext>
            </a:extLst>
          </p:cNvPr>
          <p:cNvSpPr>
            <a:spLocks noGrp="1"/>
          </p:cNvSpPr>
          <p:nvPr>
            <p:ph type="pic" sz="quarter" idx="13"/>
          </p:nvPr>
        </p:nvSpPr>
        <p:spPr>
          <a:xfrm>
            <a:off x="8750461" y="0"/>
            <a:ext cx="3432375"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11" name="Picture Placeholder 8">
            <a:extLst>
              <a:ext uri="{FF2B5EF4-FFF2-40B4-BE49-F238E27FC236}">
                <a16:creationId xmlns:a16="http://schemas.microsoft.com/office/drawing/2014/main" id="{A080F6B5-180A-6143-8404-176EAAD79E5B}"/>
              </a:ext>
            </a:extLst>
          </p:cNvPr>
          <p:cNvSpPr>
            <a:spLocks noGrp="1"/>
          </p:cNvSpPr>
          <p:nvPr>
            <p:ph type="pic" sz="quarter" idx="14"/>
          </p:nvPr>
        </p:nvSpPr>
        <p:spPr>
          <a:xfrm>
            <a:off x="5295900" y="3429000"/>
            <a:ext cx="3454561"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12" name="Picture Placeholder 8">
            <a:extLst>
              <a:ext uri="{FF2B5EF4-FFF2-40B4-BE49-F238E27FC236}">
                <a16:creationId xmlns:a16="http://schemas.microsoft.com/office/drawing/2014/main" id="{FAA2757B-3E01-1C4E-9E3E-D1657ECBD6CC}"/>
              </a:ext>
            </a:extLst>
          </p:cNvPr>
          <p:cNvSpPr>
            <a:spLocks noGrp="1"/>
          </p:cNvSpPr>
          <p:nvPr>
            <p:ph type="pic" sz="quarter" idx="15"/>
          </p:nvPr>
        </p:nvSpPr>
        <p:spPr>
          <a:xfrm>
            <a:off x="8750461" y="3429000"/>
            <a:ext cx="3432375"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6" name="Triangle 5">
            <a:extLst>
              <a:ext uri="{FF2B5EF4-FFF2-40B4-BE49-F238E27FC236}">
                <a16:creationId xmlns:a16="http://schemas.microsoft.com/office/drawing/2014/main" id="{D287F089-0136-B841-9971-26A1A279121F}"/>
              </a:ext>
            </a:extLst>
          </p:cNvPr>
          <p:cNvSpPr/>
          <p:nvPr userDrawn="1"/>
        </p:nvSpPr>
        <p:spPr>
          <a:xfrm rot="5400000">
            <a:off x="4751211" y="1504950"/>
            <a:ext cx="1356078" cy="11811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7" name="disclosure statment">
            <a:extLst>
              <a:ext uri="{FF2B5EF4-FFF2-40B4-BE49-F238E27FC236}">
                <a16:creationId xmlns:a16="http://schemas.microsoft.com/office/drawing/2014/main" id="{1AA97F28-5A98-6241-9DAD-0A5BB51F8AE2}"/>
              </a:ext>
            </a:extLst>
          </p:cNvPr>
          <p:cNvSpPr txBox="1">
            <a:spLocks/>
          </p:cNvSpPr>
          <p:nvPr userDrawn="1"/>
        </p:nvSpPr>
        <p:spPr>
          <a:xfrm>
            <a:off x="5697414" y="6141523"/>
            <a:ext cx="5770685" cy="44627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offers investment advisory services through CWM, LLC, an SEC Registered Investment Advisor. Carson  Coaching and CWM, LLC are separate but affiliated companies and wholly-owned subsidiaries of Carson  Holdings, LLC. Carson  Coaching does not provide advisory services.</a:t>
            </a:r>
          </a:p>
        </p:txBody>
      </p:sp>
      <p:pic>
        <p:nvPicPr>
          <p:cNvPr id="15" name="Picture 14">
            <a:extLst>
              <a:ext uri="{FF2B5EF4-FFF2-40B4-BE49-F238E27FC236}">
                <a16:creationId xmlns:a16="http://schemas.microsoft.com/office/drawing/2014/main" id="{C7565D04-198E-F44D-8EB6-BEB4CABB124B}"/>
              </a:ext>
            </a:extLst>
          </p:cNvPr>
          <p:cNvPicPr>
            <a:picLocks noChangeAspect="1"/>
          </p:cNvPicPr>
          <p:nvPr userDrawn="1"/>
        </p:nvPicPr>
        <p:blipFill>
          <a:blip r:embed="rId2"/>
          <a:stretch>
            <a:fillRect/>
          </a:stretch>
        </p:blipFill>
        <p:spPr>
          <a:xfrm>
            <a:off x="946783" y="5955175"/>
            <a:ext cx="2079916" cy="707171"/>
          </a:xfrm>
          <a:prstGeom prst="rect">
            <a:avLst/>
          </a:prstGeom>
        </p:spPr>
      </p:pic>
      <p:sp>
        <p:nvSpPr>
          <p:cNvPr id="16" name="Text Placeholder 2">
            <a:extLst>
              <a:ext uri="{FF2B5EF4-FFF2-40B4-BE49-F238E27FC236}">
                <a16:creationId xmlns:a16="http://schemas.microsoft.com/office/drawing/2014/main" id="{E4CA1424-3237-1B48-9889-2A884FD4762F}"/>
              </a:ext>
            </a:extLst>
          </p:cNvPr>
          <p:cNvSpPr>
            <a:spLocks noGrp="1"/>
          </p:cNvSpPr>
          <p:nvPr>
            <p:ph type="body" sz="quarter" idx="11" hasCustomPrompt="1"/>
          </p:nvPr>
        </p:nvSpPr>
        <p:spPr>
          <a:xfrm>
            <a:off x="723900" y="1181100"/>
            <a:ext cx="3657600" cy="1509644"/>
          </a:xfrm>
          <a:prstGeom prst="rect">
            <a:avLst/>
          </a:prstGeom>
        </p:spPr>
        <p:txBody>
          <a:bodyPr lIns="0" tIns="0" rIns="0" bIns="0">
            <a:spAutoFit/>
          </a:bodyPr>
          <a:lstStyle>
            <a:lvl1pPr marL="0" indent="0">
              <a:buFontTx/>
              <a:buNone/>
              <a:defRPr sz="36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Sample Title Goes Here, limit to three lines</a:t>
            </a:r>
          </a:p>
        </p:txBody>
      </p:sp>
      <p:sp>
        <p:nvSpPr>
          <p:cNvPr id="17" name="Text Placeholder 4">
            <a:extLst>
              <a:ext uri="{FF2B5EF4-FFF2-40B4-BE49-F238E27FC236}">
                <a16:creationId xmlns:a16="http://schemas.microsoft.com/office/drawing/2014/main" id="{A7FFA651-5C61-8643-A046-DB2FDBC18B32}"/>
              </a:ext>
            </a:extLst>
          </p:cNvPr>
          <p:cNvSpPr>
            <a:spLocks noGrp="1"/>
          </p:cNvSpPr>
          <p:nvPr>
            <p:ph type="body" sz="quarter" idx="12" hasCustomPrompt="1"/>
          </p:nvPr>
        </p:nvSpPr>
        <p:spPr>
          <a:xfrm>
            <a:off x="723900" y="3041182"/>
            <a:ext cx="3657600" cy="674031"/>
          </a:xfrm>
          <a:prstGeom prst="rect">
            <a:avLst/>
          </a:prstGeom>
        </p:spPr>
        <p:txBody>
          <a:bodyPr lIns="0" tIns="0" rIns="0" bIns="0">
            <a:spAutoFit/>
          </a:bodyPr>
          <a:lstStyle>
            <a:lvl1pPr marL="0" indent="0">
              <a:buFontTx/>
              <a:buNone/>
              <a:defRPr sz="2400" b="0" i="0">
                <a:solidFill>
                  <a:schemeClr val="accent1"/>
                </a:solidFill>
                <a:latin typeface="HelveticaNeueLT Pro 45 Lt" panose="020B0403020202020204" pitchFamily="34" charset="77"/>
              </a:defRPr>
            </a:lvl1pPr>
            <a:lvl2pPr marL="457200" indent="0">
              <a:buFontTx/>
              <a:buNone/>
              <a:defRPr b="0" i="0">
                <a:latin typeface="HelveticaNeueLT Pro 45 Lt" panose="020B0403020202020204" pitchFamily="34" charset="77"/>
              </a:defRPr>
            </a:lvl2pPr>
            <a:lvl3pPr marL="914400" indent="0">
              <a:buFontTx/>
              <a:buNone/>
              <a:defRPr b="0" i="0">
                <a:latin typeface="HelveticaNeueLT Pro 45 Lt" panose="020B0403020202020204" pitchFamily="34" charset="77"/>
              </a:defRPr>
            </a:lvl3pPr>
            <a:lvl4pPr marL="1371600" indent="0">
              <a:buFontTx/>
              <a:buNone/>
              <a:defRPr b="0" i="0">
                <a:latin typeface="HelveticaNeueLT Pro 45 Lt" panose="020B0403020202020204" pitchFamily="34" charset="77"/>
              </a:defRPr>
            </a:lvl4pPr>
            <a:lvl5pPr marL="1828800" indent="0">
              <a:buFontTx/>
              <a:buNone/>
              <a:defRPr b="0" i="0">
                <a:latin typeface="HelveticaNeueLT Pro 45 Lt" panose="020B0403020202020204" pitchFamily="34" charset="77"/>
              </a:defRPr>
            </a:lvl5pPr>
          </a:lstStyle>
          <a:p>
            <a:pPr lvl="0"/>
            <a:r>
              <a:rPr lang="en-US"/>
              <a:t>Text goes here, but use your wordcount wisely ;-)</a:t>
            </a:r>
          </a:p>
        </p:txBody>
      </p:sp>
    </p:spTree>
    <p:extLst>
      <p:ext uri="{BB962C8B-B14F-4D97-AF65-F5344CB8AC3E}">
        <p14:creationId xmlns:p14="http://schemas.microsoft.com/office/powerpoint/2010/main" val="98065062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20 (1 pic)">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1DC122F-5128-7448-8A3F-A16E68DE85BB}"/>
              </a:ext>
            </a:extLst>
          </p:cNvPr>
          <p:cNvSpPr>
            <a:spLocks noGrp="1"/>
          </p:cNvSpPr>
          <p:nvPr>
            <p:ph type="pic" sz="quarter" idx="10"/>
          </p:nvPr>
        </p:nvSpPr>
        <p:spPr>
          <a:xfrm>
            <a:off x="5295900" y="0"/>
            <a:ext cx="6896100" cy="6858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6" name="Triangle 5">
            <a:extLst>
              <a:ext uri="{FF2B5EF4-FFF2-40B4-BE49-F238E27FC236}">
                <a16:creationId xmlns:a16="http://schemas.microsoft.com/office/drawing/2014/main" id="{D287F089-0136-B841-9971-26A1A279121F}"/>
              </a:ext>
            </a:extLst>
          </p:cNvPr>
          <p:cNvSpPr/>
          <p:nvPr userDrawn="1"/>
        </p:nvSpPr>
        <p:spPr>
          <a:xfrm rot="5400000">
            <a:off x="4751211" y="1504950"/>
            <a:ext cx="1356078" cy="11811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7" name="disclosure statment">
            <a:extLst>
              <a:ext uri="{FF2B5EF4-FFF2-40B4-BE49-F238E27FC236}">
                <a16:creationId xmlns:a16="http://schemas.microsoft.com/office/drawing/2014/main" id="{1AA97F28-5A98-6241-9DAD-0A5BB51F8AE2}"/>
              </a:ext>
            </a:extLst>
          </p:cNvPr>
          <p:cNvSpPr txBox="1">
            <a:spLocks/>
          </p:cNvSpPr>
          <p:nvPr userDrawn="1"/>
        </p:nvSpPr>
        <p:spPr>
          <a:xfrm>
            <a:off x="5697414" y="6141523"/>
            <a:ext cx="5770685" cy="44627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offers investment advisory services through CWM, LLC, an SEC Registered Investment Advisor. Carson  Coaching and CWM, LLC are separate but affiliated companies and wholly-owned subsidiaries of Carson  Holdings, LLC. Carson  Coaching does not provide advisory services.</a:t>
            </a:r>
          </a:p>
        </p:txBody>
      </p:sp>
      <p:pic>
        <p:nvPicPr>
          <p:cNvPr id="10" name="Picture 9">
            <a:extLst>
              <a:ext uri="{FF2B5EF4-FFF2-40B4-BE49-F238E27FC236}">
                <a16:creationId xmlns:a16="http://schemas.microsoft.com/office/drawing/2014/main" id="{6D503460-67D9-E841-9B4D-A1FFB3954EDC}"/>
              </a:ext>
            </a:extLst>
          </p:cNvPr>
          <p:cNvPicPr>
            <a:picLocks noChangeAspect="1"/>
          </p:cNvPicPr>
          <p:nvPr userDrawn="1"/>
        </p:nvPicPr>
        <p:blipFill>
          <a:blip r:embed="rId2"/>
          <a:stretch>
            <a:fillRect/>
          </a:stretch>
        </p:blipFill>
        <p:spPr>
          <a:xfrm>
            <a:off x="946783" y="5955175"/>
            <a:ext cx="2079916" cy="707171"/>
          </a:xfrm>
          <a:prstGeom prst="rect">
            <a:avLst/>
          </a:prstGeom>
        </p:spPr>
      </p:pic>
      <p:sp>
        <p:nvSpPr>
          <p:cNvPr id="11" name="Text Placeholder 2">
            <a:extLst>
              <a:ext uri="{FF2B5EF4-FFF2-40B4-BE49-F238E27FC236}">
                <a16:creationId xmlns:a16="http://schemas.microsoft.com/office/drawing/2014/main" id="{A20640A6-8C48-AA47-9A5E-08BD762ADEF2}"/>
              </a:ext>
            </a:extLst>
          </p:cNvPr>
          <p:cNvSpPr>
            <a:spLocks noGrp="1"/>
          </p:cNvSpPr>
          <p:nvPr>
            <p:ph type="body" sz="quarter" idx="11" hasCustomPrompt="1"/>
          </p:nvPr>
        </p:nvSpPr>
        <p:spPr>
          <a:xfrm>
            <a:off x="723900" y="1181100"/>
            <a:ext cx="3657600" cy="1509644"/>
          </a:xfrm>
          <a:prstGeom prst="rect">
            <a:avLst/>
          </a:prstGeom>
        </p:spPr>
        <p:txBody>
          <a:bodyPr lIns="0" tIns="0" rIns="0" bIns="0">
            <a:spAutoFit/>
          </a:bodyPr>
          <a:lstStyle>
            <a:lvl1pPr marL="0" indent="0">
              <a:buFontTx/>
              <a:buNone/>
              <a:defRPr sz="36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Sample Title Goes Here, limit to three lines</a:t>
            </a:r>
          </a:p>
        </p:txBody>
      </p:sp>
      <p:sp>
        <p:nvSpPr>
          <p:cNvPr id="12" name="Text Placeholder 4">
            <a:extLst>
              <a:ext uri="{FF2B5EF4-FFF2-40B4-BE49-F238E27FC236}">
                <a16:creationId xmlns:a16="http://schemas.microsoft.com/office/drawing/2014/main" id="{D47F6FCD-2607-A44E-A63D-D9AF1E41B522}"/>
              </a:ext>
            </a:extLst>
          </p:cNvPr>
          <p:cNvSpPr>
            <a:spLocks noGrp="1"/>
          </p:cNvSpPr>
          <p:nvPr>
            <p:ph type="body" sz="quarter" idx="12" hasCustomPrompt="1"/>
          </p:nvPr>
        </p:nvSpPr>
        <p:spPr>
          <a:xfrm>
            <a:off x="723900" y="3041182"/>
            <a:ext cx="3657600" cy="674031"/>
          </a:xfrm>
          <a:prstGeom prst="rect">
            <a:avLst/>
          </a:prstGeom>
        </p:spPr>
        <p:txBody>
          <a:bodyPr lIns="0" tIns="0" rIns="0" bIns="0">
            <a:spAutoFit/>
          </a:bodyPr>
          <a:lstStyle>
            <a:lvl1pPr marL="0" indent="0">
              <a:buFontTx/>
              <a:buNone/>
              <a:defRPr sz="2400" b="0" i="0">
                <a:solidFill>
                  <a:schemeClr val="accent1"/>
                </a:solidFill>
                <a:latin typeface="HelveticaNeueLT Pro 45 Lt" panose="020B0403020202020204" pitchFamily="34" charset="77"/>
              </a:defRPr>
            </a:lvl1pPr>
            <a:lvl2pPr marL="457200" indent="0">
              <a:buFontTx/>
              <a:buNone/>
              <a:defRPr b="0" i="0">
                <a:latin typeface="HelveticaNeueLT Pro 45 Lt" panose="020B0403020202020204" pitchFamily="34" charset="77"/>
              </a:defRPr>
            </a:lvl2pPr>
            <a:lvl3pPr marL="914400" indent="0">
              <a:buFontTx/>
              <a:buNone/>
              <a:defRPr b="0" i="0">
                <a:latin typeface="HelveticaNeueLT Pro 45 Lt" panose="020B0403020202020204" pitchFamily="34" charset="77"/>
              </a:defRPr>
            </a:lvl3pPr>
            <a:lvl4pPr marL="1371600" indent="0">
              <a:buFontTx/>
              <a:buNone/>
              <a:defRPr b="0" i="0">
                <a:latin typeface="HelveticaNeueLT Pro 45 Lt" panose="020B0403020202020204" pitchFamily="34" charset="77"/>
              </a:defRPr>
            </a:lvl4pPr>
            <a:lvl5pPr marL="1828800" indent="0">
              <a:buFontTx/>
              <a:buNone/>
              <a:defRPr b="0" i="0">
                <a:latin typeface="HelveticaNeueLT Pro 45 Lt" panose="020B0403020202020204" pitchFamily="34" charset="77"/>
              </a:defRPr>
            </a:lvl5pPr>
          </a:lstStyle>
          <a:p>
            <a:pPr lvl="0"/>
            <a:r>
              <a:rPr lang="en-US"/>
              <a:t>Text goes here, but use your wordcount wisely ;-)</a:t>
            </a:r>
          </a:p>
        </p:txBody>
      </p:sp>
    </p:spTree>
    <p:extLst>
      <p:ext uri="{BB962C8B-B14F-4D97-AF65-F5344CB8AC3E}">
        <p14:creationId xmlns:p14="http://schemas.microsoft.com/office/powerpoint/2010/main" val="3775879521"/>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21 (2 pic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1DC122F-5128-7448-8A3F-A16E68DE85BB}"/>
              </a:ext>
            </a:extLst>
          </p:cNvPr>
          <p:cNvSpPr>
            <a:spLocks noGrp="1"/>
          </p:cNvSpPr>
          <p:nvPr>
            <p:ph type="pic" sz="quarter" idx="10"/>
          </p:nvPr>
        </p:nvSpPr>
        <p:spPr>
          <a:xfrm>
            <a:off x="5295900" y="3429000"/>
            <a:ext cx="6896100"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10" name="Picture Placeholder 8">
            <a:extLst>
              <a:ext uri="{FF2B5EF4-FFF2-40B4-BE49-F238E27FC236}">
                <a16:creationId xmlns:a16="http://schemas.microsoft.com/office/drawing/2014/main" id="{9BD929A6-B166-3840-8B72-C10D2863807D}"/>
              </a:ext>
            </a:extLst>
          </p:cNvPr>
          <p:cNvSpPr>
            <a:spLocks noGrp="1"/>
          </p:cNvSpPr>
          <p:nvPr>
            <p:ph type="pic" sz="quarter" idx="11"/>
          </p:nvPr>
        </p:nvSpPr>
        <p:spPr>
          <a:xfrm>
            <a:off x="5295900" y="0"/>
            <a:ext cx="6896100" cy="3429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sp>
        <p:nvSpPr>
          <p:cNvPr id="7" name="disclosure statment">
            <a:extLst>
              <a:ext uri="{FF2B5EF4-FFF2-40B4-BE49-F238E27FC236}">
                <a16:creationId xmlns:a16="http://schemas.microsoft.com/office/drawing/2014/main" id="{1AA97F28-5A98-6241-9DAD-0A5BB51F8AE2}"/>
              </a:ext>
            </a:extLst>
          </p:cNvPr>
          <p:cNvSpPr txBox="1">
            <a:spLocks/>
          </p:cNvSpPr>
          <p:nvPr userDrawn="1"/>
        </p:nvSpPr>
        <p:spPr>
          <a:xfrm>
            <a:off x="5697414" y="6141523"/>
            <a:ext cx="5770685" cy="44627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offers investment advisory services through CWM, LLC, an SEC Registered Investment Advisor. Carson  Coaching and CWM, LLC are separate but affiliated companies and wholly-owned subsidiaries of Carson  Holdings, LLC. Carson  Coaching does not provide advisory services.</a:t>
            </a:r>
          </a:p>
        </p:txBody>
      </p:sp>
      <p:sp>
        <p:nvSpPr>
          <p:cNvPr id="6" name="Triangle 5">
            <a:extLst>
              <a:ext uri="{FF2B5EF4-FFF2-40B4-BE49-F238E27FC236}">
                <a16:creationId xmlns:a16="http://schemas.microsoft.com/office/drawing/2014/main" id="{D287F089-0136-B841-9971-26A1A279121F}"/>
              </a:ext>
            </a:extLst>
          </p:cNvPr>
          <p:cNvSpPr/>
          <p:nvPr userDrawn="1"/>
        </p:nvSpPr>
        <p:spPr>
          <a:xfrm rot="5400000">
            <a:off x="4751211" y="1504950"/>
            <a:ext cx="1356078" cy="11811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13" name="Picture 12">
            <a:extLst>
              <a:ext uri="{FF2B5EF4-FFF2-40B4-BE49-F238E27FC236}">
                <a16:creationId xmlns:a16="http://schemas.microsoft.com/office/drawing/2014/main" id="{66F37CD3-183E-254B-A225-DFF0B0AB9324}"/>
              </a:ext>
            </a:extLst>
          </p:cNvPr>
          <p:cNvPicPr>
            <a:picLocks noChangeAspect="1"/>
          </p:cNvPicPr>
          <p:nvPr userDrawn="1"/>
        </p:nvPicPr>
        <p:blipFill>
          <a:blip r:embed="rId2"/>
          <a:stretch>
            <a:fillRect/>
          </a:stretch>
        </p:blipFill>
        <p:spPr>
          <a:xfrm>
            <a:off x="946783" y="5955175"/>
            <a:ext cx="2079916" cy="707171"/>
          </a:xfrm>
          <a:prstGeom prst="rect">
            <a:avLst/>
          </a:prstGeom>
        </p:spPr>
      </p:pic>
      <p:sp>
        <p:nvSpPr>
          <p:cNvPr id="14" name="Text Placeholder 2">
            <a:extLst>
              <a:ext uri="{FF2B5EF4-FFF2-40B4-BE49-F238E27FC236}">
                <a16:creationId xmlns:a16="http://schemas.microsoft.com/office/drawing/2014/main" id="{69F09883-D105-FA4E-ADFA-0DD8A59DB3DC}"/>
              </a:ext>
            </a:extLst>
          </p:cNvPr>
          <p:cNvSpPr>
            <a:spLocks noGrp="1"/>
          </p:cNvSpPr>
          <p:nvPr>
            <p:ph type="body" sz="quarter" idx="12" hasCustomPrompt="1"/>
          </p:nvPr>
        </p:nvSpPr>
        <p:spPr>
          <a:xfrm>
            <a:off x="723900" y="1181100"/>
            <a:ext cx="3657600" cy="1509644"/>
          </a:xfrm>
          <a:prstGeom prst="rect">
            <a:avLst/>
          </a:prstGeom>
        </p:spPr>
        <p:txBody>
          <a:bodyPr lIns="0" tIns="0" rIns="0" bIns="0">
            <a:spAutoFit/>
          </a:bodyPr>
          <a:lstStyle>
            <a:lvl1pPr marL="0" indent="0">
              <a:buFontTx/>
              <a:buNone/>
              <a:defRPr sz="36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Sample Title Goes Here, limit to three lines</a:t>
            </a:r>
          </a:p>
        </p:txBody>
      </p:sp>
      <p:sp>
        <p:nvSpPr>
          <p:cNvPr id="15" name="Text Placeholder 4">
            <a:extLst>
              <a:ext uri="{FF2B5EF4-FFF2-40B4-BE49-F238E27FC236}">
                <a16:creationId xmlns:a16="http://schemas.microsoft.com/office/drawing/2014/main" id="{87D84B1E-4D8A-564D-A693-E388DE294239}"/>
              </a:ext>
            </a:extLst>
          </p:cNvPr>
          <p:cNvSpPr>
            <a:spLocks noGrp="1"/>
          </p:cNvSpPr>
          <p:nvPr>
            <p:ph type="body" sz="quarter" idx="13" hasCustomPrompt="1"/>
          </p:nvPr>
        </p:nvSpPr>
        <p:spPr>
          <a:xfrm>
            <a:off x="723900" y="3041182"/>
            <a:ext cx="3657600" cy="674031"/>
          </a:xfrm>
          <a:prstGeom prst="rect">
            <a:avLst/>
          </a:prstGeom>
        </p:spPr>
        <p:txBody>
          <a:bodyPr lIns="0" tIns="0" rIns="0" bIns="0">
            <a:spAutoFit/>
          </a:bodyPr>
          <a:lstStyle>
            <a:lvl1pPr marL="0" indent="0">
              <a:buFontTx/>
              <a:buNone/>
              <a:defRPr sz="2400" b="0" i="0">
                <a:solidFill>
                  <a:schemeClr val="accent1"/>
                </a:solidFill>
                <a:latin typeface="HelveticaNeueLT Pro 45 Lt" panose="020B0403020202020204" pitchFamily="34" charset="77"/>
              </a:defRPr>
            </a:lvl1pPr>
            <a:lvl2pPr marL="457200" indent="0">
              <a:buFontTx/>
              <a:buNone/>
              <a:defRPr b="0" i="0">
                <a:latin typeface="HelveticaNeueLT Pro 45 Lt" panose="020B0403020202020204" pitchFamily="34" charset="77"/>
              </a:defRPr>
            </a:lvl2pPr>
            <a:lvl3pPr marL="914400" indent="0">
              <a:buFontTx/>
              <a:buNone/>
              <a:defRPr b="0" i="0">
                <a:latin typeface="HelveticaNeueLT Pro 45 Lt" panose="020B0403020202020204" pitchFamily="34" charset="77"/>
              </a:defRPr>
            </a:lvl3pPr>
            <a:lvl4pPr marL="1371600" indent="0">
              <a:buFontTx/>
              <a:buNone/>
              <a:defRPr b="0" i="0">
                <a:latin typeface="HelveticaNeueLT Pro 45 Lt" panose="020B0403020202020204" pitchFamily="34" charset="77"/>
              </a:defRPr>
            </a:lvl4pPr>
            <a:lvl5pPr marL="1828800" indent="0">
              <a:buFontTx/>
              <a:buNone/>
              <a:defRPr b="0" i="0">
                <a:latin typeface="HelveticaNeueLT Pro 45 Lt" panose="020B0403020202020204" pitchFamily="34" charset="77"/>
              </a:defRPr>
            </a:lvl5pPr>
          </a:lstStyle>
          <a:p>
            <a:pPr lvl="0"/>
            <a:r>
              <a:rPr lang="en-US"/>
              <a:t>Text goes here, but use your wordcount wisely ;-)</a:t>
            </a:r>
          </a:p>
        </p:txBody>
      </p:sp>
    </p:spTree>
    <p:extLst>
      <p:ext uri="{BB962C8B-B14F-4D97-AF65-F5344CB8AC3E}">
        <p14:creationId xmlns:p14="http://schemas.microsoft.com/office/powerpoint/2010/main" val="2939837506"/>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6CDA03F3-8BB9-EA45-954A-7527DB4F410B}"/>
              </a:ext>
            </a:extLst>
          </p:cNvPr>
          <p:cNvSpPr>
            <a:spLocks noGrp="1"/>
          </p:cNvSpPr>
          <p:nvPr>
            <p:ph type="pic" sz="quarter" idx="10"/>
          </p:nvPr>
        </p:nvSpPr>
        <p:spPr>
          <a:xfrm>
            <a:off x="0" y="0"/>
            <a:ext cx="4838700" cy="6858000"/>
          </a:xfrm>
          <a:prstGeom prst="rect">
            <a:avLst/>
          </a:prstGeom>
          <a:solidFill>
            <a:schemeClr val="bg2">
              <a:lumMod val="20000"/>
              <a:lumOff val="80000"/>
            </a:schemeClr>
          </a:solidFill>
        </p:spPr>
        <p:txBody>
          <a:bodyPr/>
          <a:lstStyle>
            <a:lvl1pPr marL="0" indent="0">
              <a:buFontTx/>
              <a:buNone/>
              <a:defRPr b="0" i="0">
                <a:noFill/>
                <a:latin typeface="HelveticaNeueLT Pro 45 Lt" panose="020B0403020202020204" pitchFamily="34" charset="77"/>
              </a:defRPr>
            </a:lvl1pPr>
          </a:lstStyle>
          <a:p>
            <a:endParaRPr lang="en-US"/>
          </a:p>
        </p:txBody>
      </p:sp>
      <p:pic>
        <p:nvPicPr>
          <p:cNvPr id="9" name="Picture 8">
            <a:extLst>
              <a:ext uri="{FF2B5EF4-FFF2-40B4-BE49-F238E27FC236}">
                <a16:creationId xmlns:a16="http://schemas.microsoft.com/office/drawing/2014/main" id="{DBAFE52C-6DAC-AF49-B031-4D7880E86BBF}"/>
              </a:ext>
            </a:extLst>
          </p:cNvPr>
          <p:cNvPicPr>
            <a:picLocks noChangeAspect="1"/>
          </p:cNvPicPr>
          <p:nvPr userDrawn="1"/>
        </p:nvPicPr>
        <p:blipFill>
          <a:blip r:embed="rId2"/>
          <a:stretch>
            <a:fillRect/>
          </a:stretch>
        </p:blipFill>
        <p:spPr>
          <a:xfrm>
            <a:off x="10483421" y="3470413"/>
            <a:ext cx="984679" cy="758687"/>
          </a:xfrm>
          <a:prstGeom prst="rect">
            <a:avLst/>
          </a:prstGeom>
        </p:spPr>
      </p:pic>
      <p:pic>
        <p:nvPicPr>
          <p:cNvPr id="10" name="Picture 9">
            <a:extLst>
              <a:ext uri="{FF2B5EF4-FFF2-40B4-BE49-F238E27FC236}">
                <a16:creationId xmlns:a16="http://schemas.microsoft.com/office/drawing/2014/main" id="{C0D7E666-2E4D-A646-8E96-F607FA0067D1}"/>
              </a:ext>
            </a:extLst>
          </p:cNvPr>
          <p:cNvPicPr>
            <a:picLocks noChangeAspect="1"/>
          </p:cNvPicPr>
          <p:nvPr userDrawn="1"/>
        </p:nvPicPr>
        <p:blipFill>
          <a:blip r:embed="rId2">
            <a:alphaModFix amt="95000"/>
          </a:blip>
          <a:stretch>
            <a:fillRect/>
          </a:stretch>
        </p:blipFill>
        <p:spPr>
          <a:xfrm flipH="1">
            <a:off x="3684105" y="1426203"/>
            <a:ext cx="1737324" cy="1338594"/>
          </a:xfrm>
          <a:prstGeom prst="rect">
            <a:avLst/>
          </a:prstGeom>
        </p:spPr>
      </p:pic>
      <p:sp>
        <p:nvSpPr>
          <p:cNvPr id="11" name="Text Placeholder 2">
            <a:extLst>
              <a:ext uri="{FF2B5EF4-FFF2-40B4-BE49-F238E27FC236}">
                <a16:creationId xmlns:a16="http://schemas.microsoft.com/office/drawing/2014/main" id="{560FD335-DD5E-304C-826F-336090D1829A}"/>
              </a:ext>
            </a:extLst>
          </p:cNvPr>
          <p:cNvSpPr>
            <a:spLocks noGrp="1"/>
          </p:cNvSpPr>
          <p:nvPr>
            <p:ph type="body" sz="quarter" idx="11" hasCustomPrompt="1"/>
          </p:nvPr>
        </p:nvSpPr>
        <p:spPr>
          <a:xfrm>
            <a:off x="5741043" y="2095500"/>
            <a:ext cx="5269857" cy="512448"/>
          </a:xfrm>
          <a:prstGeom prst="rect">
            <a:avLst/>
          </a:prstGeom>
        </p:spPr>
        <p:txBody>
          <a:bodyPr wrap="square" lIns="0" tIns="0" rIns="0" bIns="0">
            <a:spAutoFit/>
          </a:bodyPr>
          <a:lstStyle>
            <a:lvl1pPr marL="0" indent="0">
              <a:buFontTx/>
              <a:buNone/>
              <a:defRPr sz="3600" b="0" i="0">
                <a:solidFill>
                  <a:schemeClr val="accent1"/>
                </a:solidFill>
                <a:latin typeface="HelveticaNeueLT Pro 45 Lt" panose="020B0403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Quote goes here</a:t>
            </a:r>
          </a:p>
        </p:txBody>
      </p:sp>
      <p:sp>
        <p:nvSpPr>
          <p:cNvPr id="7" name="disclosure statment">
            <a:extLst>
              <a:ext uri="{FF2B5EF4-FFF2-40B4-BE49-F238E27FC236}">
                <a16:creationId xmlns:a16="http://schemas.microsoft.com/office/drawing/2014/main" id="{C868FBC3-7431-584B-9FC2-D18AD2DE698A}"/>
              </a:ext>
            </a:extLst>
          </p:cNvPr>
          <p:cNvSpPr txBox="1">
            <a:spLocks/>
          </p:cNvSpPr>
          <p:nvPr userDrawn="1"/>
        </p:nvSpPr>
        <p:spPr>
          <a:xfrm>
            <a:off x="723900" y="6209480"/>
            <a:ext cx="3601610" cy="3323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spTree>
    <p:extLst>
      <p:ext uri="{BB962C8B-B14F-4D97-AF65-F5344CB8AC3E}">
        <p14:creationId xmlns:p14="http://schemas.microsoft.com/office/powerpoint/2010/main" val="1245135726"/>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BD5D47-0321-2443-8DFB-238CD8FCAC5E}"/>
              </a:ext>
            </a:extLst>
          </p:cNvPr>
          <p:cNvSpPr/>
          <p:nvPr userDrawn="1"/>
        </p:nvSpPr>
        <p:spPr>
          <a:xfrm>
            <a:off x="2781300" y="0"/>
            <a:ext cx="9391119"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pic>
        <p:nvPicPr>
          <p:cNvPr id="8" name="quote">
            <a:extLst>
              <a:ext uri="{FF2B5EF4-FFF2-40B4-BE49-F238E27FC236}">
                <a16:creationId xmlns:a16="http://schemas.microsoft.com/office/drawing/2014/main" id="{E60F7015-F7C9-4F4A-8F01-5604DB3FCE26}"/>
              </a:ext>
            </a:extLst>
          </p:cNvPr>
          <p:cNvPicPr>
            <a:picLocks noChangeAspect="1"/>
          </p:cNvPicPr>
          <p:nvPr userDrawn="1"/>
        </p:nvPicPr>
        <p:blipFill>
          <a:blip r:embed="rId2">
            <a:alphaModFix amt="95000"/>
          </a:blip>
          <a:stretch>
            <a:fillRect/>
          </a:stretch>
        </p:blipFill>
        <p:spPr>
          <a:xfrm flipH="1">
            <a:off x="733610" y="1426203"/>
            <a:ext cx="1737324" cy="1338594"/>
          </a:xfrm>
          <a:prstGeom prst="rect">
            <a:avLst/>
          </a:prstGeom>
        </p:spPr>
      </p:pic>
      <p:pic>
        <p:nvPicPr>
          <p:cNvPr id="4" name="logomark" descr="A close up of a card&#10;&#10;Description automatically generated">
            <a:extLst>
              <a:ext uri="{FF2B5EF4-FFF2-40B4-BE49-F238E27FC236}">
                <a16:creationId xmlns:a16="http://schemas.microsoft.com/office/drawing/2014/main" id="{D26A603E-090A-6C4C-B0E2-E85120428494}"/>
              </a:ext>
            </a:extLst>
          </p:cNvPr>
          <p:cNvPicPr>
            <a:picLocks noChangeAspect="1"/>
          </p:cNvPicPr>
          <p:nvPr userDrawn="1"/>
        </p:nvPicPr>
        <p:blipFill>
          <a:blip r:embed="rId3"/>
          <a:stretch>
            <a:fillRect/>
          </a:stretch>
        </p:blipFill>
        <p:spPr>
          <a:xfrm>
            <a:off x="10834365" y="5900755"/>
            <a:ext cx="836077" cy="836077"/>
          </a:xfrm>
          <a:prstGeom prst="rect">
            <a:avLst/>
          </a:prstGeom>
        </p:spPr>
      </p:pic>
      <p:sp>
        <p:nvSpPr>
          <p:cNvPr id="6" name="Text Placeholder 2">
            <a:extLst>
              <a:ext uri="{FF2B5EF4-FFF2-40B4-BE49-F238E27FC236}">
                <a16:creationId xmlns:a16="http://schemas.microsoft.com/office/drawing/2014/main" id="{5AC8B8A7-926C-0D46-BCE8-7EC99DA95332}"/>
              </a:ext>
            </a:extLst>
          </p:cNvPr>
          <p:cNvSpPr>
            <a:spLocks noGrp="1"/>
          </p:cNvSpPr>
          <p:nvPr>
            <p:ph type="body" sz="quarter" idx="11" hasCustomPrompt="1"/>
          </p:nvPr>
        </p:nvSpPr>
        <p:spPr>
          <a:xfrm>
            <a:off x="3958543" y="2095500"/>
            <a:ext cx="6261903" cy="512448"/>
          </a:xfrm>
          <a:prstGeom prst="rect">
            <a:avLst/>
          </a:prstGeom>
        </p:spPr>
        <p:txBody>
          <a:bodyPr wrap="square" lIns="0" tIns="0" rIns="0" bIns="0">
            <a:spAutoFit/>
          </a:bodyPr>
          <a:lstStyle>
            <a:lvl1pPr marL="0" indent="0">
              <a:buFontTx/>
              <a:buNone/>
              <a:defRPr sz="3600" b="0" i="0">
                <a:solidFill>
                  <a:schemeClr val="bg1"/>
                </a:solidFill>
                <a:latin typeface="HelveticaNeueLT Pro 45 Lt" panose="020B0403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Quote goes here</a:t>
            </a:r>
          </a:p>
        </p:txBody>
      </p:sp>
      <p:sp>
        <p:nvSpPr>
          <p:cNvPr id="7" name="Text Placeholder 2">
            <a:extLst>
              <a:ext uri="{FF2B5EF4-FFF2-40B4-BE49-F238E27FC236}">
                <a16:creationId xmlns:a16="http://schemas.microsoft.com/office/drawing/2014/main" id="{1F232058-4FDD-F04B-855D-54F510AEB6E8}"/>
              </a:ext>
            </a:extLst>
          </p:cNvPr>
          <p:cNvSpPr>
            <a:spLocks noGrp="1"/>
          </p:cNvSpPr>
          <p:nvPr>
            <p:ph type="body" sz="quarter" idx="12" hasCustomPrompt="1"/>
          </p:nvPr>
        </p:nvSpPr>
        <p:spPr>
          <a:xfrm>
            <a:off x="3958543" y="4518950"/>
            <a:ext cx="6261903" cy="341632"/>
          </a:xfrm>
          <a:prstGeom prst="rect">
            <a:avLst/>
          </a:prstGeom>
        </p:spPr>
        <p:txBody>
          <a:bodyPr wrap="square" lIns="0" tIns="0" rIns="0" bIns="0">
            <a:spAutoFit/>
          </a:bodyPr>
          <a:lstStyle>
            <a:lvl1pPr marL="0" indent="0">
              <a:buFontTx/>
              <a:buNone/>
              <a:defRPr sz="2400" b="0" i="0">
                <a:solidFill>
                  <a:schemeClr val="bg1"/>
                </a:solidFill>
                <a:latin typeface="HelveticaNeueLT Pro 45 Lt" panose="020B0403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-Alex Awesome</a:t>
            </a:r>
          </a:p>
        </p:txBody>
      </p:sp>
      <p:sp>
        <p:nvSpPr>
          <p:cNvPr id="9" name="disclosure statment">
            <a:extLst>
              <a:ext uri="{FF2B5EF4-FFF2-40B4-BE49-F238E27FC236}">
                <a16:creationId xmlns:a16="http://schemas.microsoft.com/office/drawing/2014/main" id="{01948BE6-06EC-1445-9637-BD80E4CD51CA}"/>
              </a:ext>
            </a:extLst>
          </p:cNvPr>
          <p:cNvSpPr txBox="1">
            <a:spLocks/>
          </p:cNvSpPr>
          <p:nvPr userDrawn="1"/>
        </p:nvSpPr>
        <p:spPr>
          <a:xfrm>
            <a:off x="3958542" y="6147769"/>
            <a:ext cx="6261903" cy="3323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solidFill>
                  <a:schemeClr val="bg1"/>
                </a:solidFill>
                <a:latin typeface="Helvetica Neue LT Std 45 Light" panose="020B0403020202020204" pitchFamily="34" charset="0"/>
              </a:rPr>
              <a:t>The information included herein is for informational purposes and is intended for use by advisors only, not for public distribution. Carson  Partners offers investment advisory services through CWM, LLC, an SEC Registered Investment Advisor. Carson  Coaching and CWM, LLC are separate but affiliated companies and wholly-owned subsidiaries of Carson  Holdings, LLC. Carson  Coaching does not provide advisory services.</a:t>
            </a:r>
          </a:p>
        </p:txBody>
      </p:sp>
    </p:spTree>
    <p:extLst>
      <p:ext uri="{BB962C8B-B14F-4D97-AF65-F5344CB8AC3E}">
        <p14:creationId xmlns:p14="http://schemas.microsoft.com/office/powerpoint/2010/main" val="2844788931"/>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osition marker slid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711B91-5217-C849-B026-DA18E3C64317}"/>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Tree>
    <p:extLst>
      <p:ext uri="{BB962C8B-B14F-4D97-AF65-F5344CB8AC3E}">
        <p14:creationId xmlns:p14="http://schemas.microsoft.com/office/powerpoint/2010/main" val="7677873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 Break slid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8DB3AA-B5E3-C24A-A252-C1711E998BF3}"/>
              </a:ext>
            </a:extLst>
          </p:cNvPr>
          <p:cNvPicPr>
            <a:picLocks noChangeAspect="1"/>
          </p:cNvPicPr>
          <p:nvPr userDrawn="1"/>
        </p:nvPicPr>
        <p:blipFill>
          <a:blip r:embed="rId2"/>
          <a:stretch>
            <a:fillRect/>
          </a:stretch>
        </p:blipFill>
        <p:spPr>
          <a:xfrm>
            <a:off x="0" y="0"/>
            <a:ext cx="7353300" cy="4241800"/>
          </a:xfrm>
          <a:prstGeom prst="rect">
            <a:avLst/>
          </a:prstGeom>
        </p:spPr>
      </p:pic>
      <p:pic>
        <p:nvPicPr>
          <p:cNvPr id="7" name="Picture 6">
            <a:extLst>
              <a:ext uri="{FF2B5EF4-FFF2-40B4-BE49-F238E27FC236}">
                <a16:creationId xmlns:a16="http://schemas.microsoft.com/office/drawing/2014/main" id="{CC94084E-5F59-3644-BEBE-C8D896A92F91}"/>
              </a:ext>
            </a:extLst>
          </p:cNvPr>
          <p:cNvPicPr>
            <a:picLocks noChangeAspect="1"/>
          </p:cNvPicPr>
          <p:nvPr userDrawn="1"/>
        </p:nvPicPr>
        <p:blipFill>
          <a:blip r:embed="rId2"/>
          <a:stretch>
            <a:fillRect/>
          </a:stretch>
        </p:blipFill>
        <p:spPr>
          <a:xfrm rot="10800000">
            <a:off x="4838700" y="2616200"/>
            <a:ext cx="7353300" cy="4241800"/>
          </a:xfrm>
          <a:prstGeom prst="rect">
            <a:avLst/>
          </a:prstGeom>
        </p:spPr>
      </p:pic>
      <p:sp>
        <p:nvSpPr>
          <p:cNvPr id="8" name="Text Placeholder 2">
            <a:extLst>
              <a:ext uri="{FF2B5EF4-FFF2-40B4-BE49-F238E27FC236}">
                <a16:creationId xmlns:a16="http://schemas.microsoft.com/office/drawing/2014/main" id="{43DE66BE-D7C8-F44E-8CEC-5468546F7999}"/>
              </a:ext>
            </a:extLst>
          </p:cNvPr>
          <p:cNvSpPr>
            <a:spLocks noGrp="1"/>
          </p:cNvSpPr>
          <p:nvPr>
            <p:ph type="body" sz="quarter" idx="12" hasCustomPrompt="1"/>
          </p:nvPr>
        </p:nvSpPr>
        <p:spPr>
          <a:xfrm>
            <a:off x="2781300" y="2373775"/>
            <a:ext cx="6629400" cy="2346796"/>
          </a:xfrm>
          <a:prstGeom prst="rect">
            <a:avLst/>
          </a:prstGeom>
        </p:spPr>
        <p:txBody>
          <a:bodyPr wrap="square" lIns="0" tIns="0" rIns="0" bIns="0" anchor="ctr" anchorCtr="0">
            <a:spAutoFit/>
          </a:bodyPr>
          <a:lstStyle>
            <a:lvl1pPr marL="0" indent="0">
              <a:lnSpc>
                <a:spcPts val="6000"/>
              </a:lnSpc>
              <a:spcBef>
                <a:spcPts val="0"/>
              </a:spcBef>
              <a:buFontTx/>
              <a:buNone/>
              <a:defRPr sz="60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Title Goes Gere Edit Master text styles</a:t>
            </a:r>
          </a:p>
        </p:txBody>
      </p:sp>
    </p:spTree>
    <p:extLst>
      <p:ext uri="{BB962C8B-B14F-4D97-AF65-F5344CB8AC3E}">
        <p14:creationId xmlns:p14="http://schemas.microsoft.com/office/powerpoint/2010/main" val="376953740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 Break sl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92629C-A765-D444-A242-784DB1C277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2">
            <a:extLst>
              <a:ext uri="{FF2B5EF4-FFF2-40B4-BE49-F238E27FC236}">
                <a16:creationId xmlns:a16="http://schemas.microsoft.com/office/drawing/2014/main" id="{43DE66BE-D7C8-F44E-8CEC-5468546F7999}"/>
              </a:ext>
            </a:extLst>
          </p:cNvPr>
          <p:cNvSpPr>
            <a:spLocks noGrp="1"/>
          </p:cNvSpPr>
          <p:nvPr>
            <p:ph type="body" sz="quarter" idx="12" hasCustomPrompt="1"/>
          </p:nvPr>
        </p:nvSpPr>
        <p:spPr>
          <a:xfrm>
            <a:off x="1181100" y="1565821"/>
            <a:ext cx="6172200" cy="807913"/>
          </a:xfrm>
          <a:prstGeom prst="rect">
            <a:avLst/>
          </a:prstGeom>
        </p:spPr>
        <p:txBody>
          <a:bodyPr wrap="square" lIns="0" tIns="0" rIns="0" bIns="0" anchor="ctr" anchorCtr="0">
            <a:spAutoFit/>
          </a:bodyPr>
          <a:lstStyle>
            <a:lvl1pPr marL="0" indent="0">
              <a:lnSpc>
                <a:spcPts val="6000"/>
              </a:lnSpc>
              <a:spcBef>
                <a:spcPts val="0"/>
              </a:spcBef>
              <a:buFontTx/>
              <a:buNone/>
              <a:defRPr sz="6000" b="0" i="0">
                <a:solidFill>
                  <a:schemeClr val="bg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Title Goes Here</a:t>
            </a:r>
          </a:p>
        </p:txBody>
      </p:sp>
      <p:pic>
        <p:nvPicPr>
          <p:cNvPr id="7" name="Picture 6">
            <a:extLst>
              <a:ext uri="{FF2B5EF4-FFF2-40B4-BE49-F238E27FC236}">
                <a16:creationId xmlns:a16="http://schemas.microsoft.com/office/drawing/2014/main" id="{5EE9C31D-7374-DA4D-B69E-A8C7072F9960}"/>
              </a:ext>
            </a:extLst>
          </p:cNvPr>
          <p:cNvPicPr>
            <a:picLocks noChangeAspect="1"/>
          </p:cNvPicPr>
          <p:nvPr userDrawn="1"/>
        </p:nvPicPr>
        <p:blipFill>
          <a:blip r:embed="rId3"/>
          <a:stretch>
            <a:fillRect/>
          </a:stretch>
        </p:blipFill>
        <p:spPr>
          <a:xfrm>
            <a:off x="8035443" y="5424023"/>
            <a:ext cx="2975457" cy="794493"/>
          </a:xfrm>
          <a:prstGeom prst="rect">
            <a:avLst/>
          </a:prstGeom>
        </p:spPr>
      </p:pic>
    </p:spTree>
    <p:extLst>
      <p:ext uri="{BB962C8B-B14F-4D97-AF65-F5344CB8AC3E}">
        <p14:creationId xmlns:p14="http://schemas.microsoft.com/office/powerpoint/2010/main" val="2442790287"/>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osition marker slide 3">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711B91-5217-C849-B026-DA18E3C64317}"/>
              </a:ext>
            </a:extLst>
          </p:cNvPr>
          <p:cNvSpPr/>
          <p:nvPr userDrawn="1"/>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Tree>
    <p:extLst>
      <p:ext uri="{BB962C8B-B14F-4D97-AF65-F5344CB8AC3E}">
        <p14:creationId xmlns:p14="http://schemas.microsoft.com/office/powerpoint/2010/main" val="22320937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5FA700-827B-7B44-B303-7741122D39A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2">
            <a:extLst>
              <a:ext uri="{FF2B5EF4-FFF2-40B4-BE49-F238E27FC236}">
                <a16:creationId xmlns:a16="http://schemas.microsoft.com/office/drawing/2014/main" id="{5E5D2F21-85D4-0B43-8929-D5A497451776}"/>
              </a:ext>
            </a:extLst>
          </p:cNvPr>
          <p:cNvSpPr>
            <a:spLocks noGrp="1"/>
          </p:cNvSpPr>
          <p:nvPr>
            <p:ph type="body" sz="quarter" idx="12" hasCustomPrompt="1"/>
          </p:nvPr>
        </p:nvSpPr>
        <p:spPr>
          <a:xfrm>
            <a:off x="4838700" y="1181100"/>
            <a:ext cx="6172200" cy="1577355"/>
          </a:xfrm>
          <a:prstGeom prst="rect">
            <a:avLst/>
          </a:prstGeom>
        </p:spPr>
        <p:txBody>
          <a:bodyPr wrap="square" lIns="0" tIns="0" rIns="0" bIns="0" anchor="ctr" anchorCtr="0">
            <a:spAutoFit/>
          </a:bodyPr>
          <a:lstStyle>
            <a:lvl1pPr marL="0" indent="0" algn="r">
              <a:lnSpc>
                <a:spcPts val="6000"/>
              </a:lnSpc>
              <a:spcBef>
                <a:spcPts val="0"/>
              </a:spcBef>
              <a:buFontTx/>
              <a:buNone/>
              <a:defRPr sz="6000" b="0" i="0">
                <a:solidFill>
                  <a:schemeClr val="tx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Presentation Title Goes Here</a:t>
            </a:r>
          </a:p>
        </p:txBody>
      </p:sp>
      <p:sp>
        <p:nvSpPr>
          <p:cNvPr id="17" name="Text Placeholder 2">
            <a:extLst>
              <a:ext uri="{FF2B5EF4-FFF2-40B4-BE49-F238E27FC236}">
                <a16:creationId xmlns:a16="http://schemas.microsoft.com/office/drawing/2014/main" id="{FD4984B9-E14B-C34A-A15D-9646F385FF99}"/>
              </a:ext>
            </a:extLst>
          </p:cNvPr>
          <p:cNvSpPr>
            <a:spLocks noGrp="1"/>
          </p:cNvSpPr>
          <p:nvPr>
            <p:ph type="body" sz="quarter" idx="13" hasCustomPrompt="1"/>
          </p:nvPr>
        </p:nvSpPr>
        <p:spPr>
          <a:xfrm>
            <a:off x="4838700" y="2875002"/>
            <a:ext cx="6172200" cy="553998"/>
          </a:xfrm>
          <a:prstGeom prst="rect">
            <a:avLst/>
          </a:prstGeom>
        </p:spPr>
        <p:txBody>
          <a:bodyPr wrap="square" lIns="0" tIns="0" rIns="0" bIns="0" anchor="ctr" anchorCtr="0">
            <a:spAutoFit/>
          </a:bodyPr>
          <a:lstStyle>
            <a:lvl1pPr marL="0" indent="0" algn="r">
              <a:lnSpc>
                <a:spcPct val="100000"/>
              </a:lnSpc>
              <a:spcBef>
                <a:spcPts val="0"/>
              </a:spcBef>
              <a:buFontTx/>
              <a:buNone/>
              <a:defRPr sz="3600" b="0" i="0">
                <a:solidFill>
                  <a:schemeClr val="tx1"/>
                </a:solidFill>
                <a:latin typeface="HelveticaNeueLT Pro 45 Lt" panose="020B0403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Subhead Goes Here</a:t>
            </a:r>
          </a:p>
        </p:txBody>
      </p:sp>
      <p:sp>
        <p:nvSpPr>
          <p:cNvPr id="3" name="Content Placeholder 2">
            <a:extLst>
              <a:ext uri="{FF2B5EF4-FFF2-40B4-BE49-F238E27FC236}">
                <a16:creationId xmlns:a16="http://schemas.microsoft.com/office/drawing/2014/main" id="{09651DD6-1799-0248-AEB2-B50E43EEDE00}"/>
              </a:ext>
            </a:extLst>
          </p:cNvPr>
          <p:cNvSpPr>
            <a:spLocks noGrp="1"/>
          </p:cNvSpPr>
          <p:nvPr>
            <p:ph sz="quarter" idx="14" hasCustomPrompt="1"/>
          </p:nvPr>
        </p:nvSpPr>
        <p:spPr>
          <a:xfrm>
            <a:off x="5295900" y="4264025"/>
            <a:ext cx="5715000" cy="341632"/>
          </a:xfrm>
          <a:prstGeom prst="rect">
            <a:avLst/>
          </a:prstGeom>
        </p:spPr>
        <p:txBody>
          <a:bodyPr lIns="0" tIns="0" rIns="0" bIns="0">
            <a:spAutoFit/>
          </a:bodyPr>
          <a:lstStyle>
            <a:lvl1pPr marL="0" indent="0" algn="r">
              <a:buFontTx/>
              <a:buNone/>
              <a:defRPr sz="2400" b="1" i="0">
                <a:solidFill>
                  <a:schemeClr val="tx2"/>
                </a:solidFill>
                <a:latin typeface="HelveticaNeueLT Pro 55 Roman" panose="020B0604020202020204" pitchFamily="34" charset="77"/>
              </a:defRPr>
            </a:lvl1pPr>
          </a:lstStyle>
          <a:p>
            <a:pPr lvl="0"/>
            <a:r>
              <a:rPr lang="en-US"/>
              <a:t>Presenter Name, Date, Etc.</a:t>
            </a:r>
          </a:p>
        </p:txBody>
      </p:sp>
      <p:pic>
        <p:nvPicPr>
          <p:cNvPr id="10" name="Picture 9">
            <a:extLst>
              <a:ext uri="{FF2B5EF4-FFF2-40B4-BE49-F238E27FC236}">
                <a16:creationId xmlns:a16="http://schemas.microsoft.com/office/drawing/2014/main" id="{27D92E05-8FFD-5545-91CA-CB89A1E579DB}"/>
              </a:ext>
            </a:extLst>
          </p:cNvPr>
          <p:cNvPicPr>
            <a:picLocks noChangeAspect="1"/>
          </p:cNvPicPr>
          <p:nvPr userDrawn="1"/>
        </p:nvPicPr>
        <p:blipFill>
          <a:blip r:embed="rId3"/>
          <a:stretch>
            <a:fillRect/>
          </a:stretch>
        </p:blipFill>
        <p:spPr>
          <a:xfrm>
            <a:off x="8953433" y="4948822"/>
            <a:ext cx="2057467" cy="549376"/>
          </a:xfrm>
          <a:prstGeom prst="rect">
            <a:avLst/>
          </a:prstGeom>
        </p:spPr>
      </p:pic>
    </p:spTree>
    <p:extLst>
      <p:ext uri="{BB962C8B-B14F-4D97-AF65-F5344CB8AC3E}">
        <p14:creationId xmlns:p14="http://schemas.microsoft.com/office/powerpoint/2010/main" val="224262700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Option 2 - nam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20BD953-BAB0-8E4B-B679-1219A2B3CF41}"/>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3">
            <a:extLst>
              <a:ext uri="{FF2B5EF4-FFF2-40B4-BE49-F238E27FC236}">
                <a16:creationId xmlns:a16="http://schemas.microsoft.com/office/drawing/2014/main" id="{BD09A09A-89DC-954A-A928-5812FE11105E}"/>
              </a:ext>
            </a:extLst>
          </p:cNvPr>
          <p:cNvSpPr>
            <a:spLocks noGrp="1"/>
          </p:cNvSpPr>
          <p:nvPr>
            <p:ph type="body" sz="quarter" idx="11"/>
          </p:nvPr>
        </p:nvSpPr>
        <p:spPr>
          <a:xfrm>
            <a:off x="946153" y="1297337"/>
            <a:ext cx="10282235" cy="2131663"/>
          </a:xfrm>
          <a:prstGeom prst="rect">
            <a:avLst/>
          </a:prstGeom>
        </p:spPr>
        <p:txBody>
          <a:bodyPr lIns="0" tIns="0" rIns="0" bIns="0" anchor="t"/>
          <a:lstStyle>
            <a:lvl1pPr marL="0" indent="0">
              <a:lnSpc>
                <a:spcPct val="85000"/>
              </a:lnSpc>
              <a:spcBef>
                <a:spcPts val="0"/>
              </a:spcBef>
              <a:spcAft>
                <a:spcPts val="1200"/>
              </a:spcAft>
              <a:buNone/>
              <a:defRPr sz="7200" b="0" i="0">
                <a:solidFill>
                  <a:schemeClr val="accent1"/>
                </a:solidFill>
                <a:latin typeface="HelveticaNeueLT Pro 35 Th"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Freeform 3">
            <a:extLst>
              <a:ext uri="{FF2B5EF4-FFF2-40B4-BE49-F238E27FC236}">
                <a16:creationId xmlns:a16="http://schemas.microsoft.com/office/drawing/2014/main" id="{05C2563E-7B0D-E24F-9875-C18506F41C81}"/>
              </a:ext>
            </a:extLst>
          </p:cNvPr>
          <p:cNvSpPr/>
          <p:nvPr userDrawn="1"/>
        </p:nvSpPr>
        <p:spPr>
          <a:xfrm>
            <a:off x="1756772" y="4949022"/>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accent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A3E73B5E-FD84-0A40-B04B-8B9AED4A548D}"/>
              </a:ext>
            </a:extLst>
          </p:cNvPr>
          <p:cNvSpPr/>
          <p:nvPr userDrawn="1"/>
        </p:nvSpPr>
        <p:spPr>
          <a:xfrm>
            <a:off x="2728163" y="5855107"/>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rgbClr val="EBA948"/>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78EDAFBB-2E9F-A748-8A02-8C214BFB7E55}"/>
              </a:ext>
            </a:extLst>
          </p:cNvPr>
          <p:cNvSpPr/>
          <p:nvPr userDrawn="1"/>
        </p:nvSpPr>
        <p:spPr>
          <a:xfrm>
            <a:off x="952635" y="5683537"/>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6418038-98C4-8044-8421-C2D3264ECF20}"/>
              </a:ext>
            </a:extLst>
          </p:cNvPr>
          <p:cNvCxnSpPr>
            <a:cxnSpLocks/>
          </p:cNvCxnSpPr>
          <p:nvPr userDrawn="1"/>
        </p:nvCxnSpPr>
        <p:spPr>
          <a:xfrm>
            <a:off x="803082" y="1273287"/>
            <a:ext cx="0" cy="698388"/>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55BB243E-C6DB-DD17-17FA-D4596A23B43A}"/>
              </a:ext>
            </a:extLst>
          </p:cNvPr>
          <p:cNvSpPr>
            <a:spLocks noGrp="1"/>
          </p:cNvSpPr>
          <p:nvPr>
            <p:ph type="body" sz="quarter" idx="12"/>
          </p:nvPr>
        </p:nvSpPr>
        <p:spPr>
          <a:xfrm>
            <a:off x="6232525" y="5043057"/>
            <a:ext cx="4995863" cy="1082169"/>
          </a:xfrm>
          <a:prstGeom prst="rect">
            <a:avLst/>
          </a:prstGeom>
        </p:spPr>
        <p:txBody>
          <a:bodyPr lIns="0" tIns="0" rIns="0" bIns="0" anchor="b" anchorCtr="0"/>
          <a:lstStyle>
            <a:lvl1pPr marL="0" indent="0" algn="r">
              <a:lnSpc>
                <a:spcPct val="90000"/>
              </a:lnSpc>
              <a:spcBef>
                <a:spcPts val="0"/>
              </a:spcBef>
              <a:spcAft>
                <a:spcPts val="600"/>
              </a:spcAft>
              <a:buNone/>
              <a:defRPr sz="2000" b="1" i="0">
                <a:solidFill>
                  <a:schemeClr val="bg1"/>
                </a:solidFill>
                <a:latin typeface="HelveticaNeueLT Pro 55 Roman" panose="020B0604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997153025"/>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92629C-A765-D444-A242-784DB1C277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2">
            <a:extLst>
              <a:ext uri="{FF2B5EF4-FFF2-40B4-BE49-F238E27FC236}">
                <a16:creationId xmlns:a16="http://schemas.microsoft.com/office/drawing/2014/main" id="{43DE66BE-D7C8-F44E-8CEC-5468546F7999}"/>
              </a:ext>
            </a:extLst>
          </p:cNvPr>
          <p:cNvSpPr>
            <a:spLocks noGrp="1"/>
          </p:cNvSpPr>
          <p:nvPr>
            <p:ph type="body" sz="quarter" idx="12" hasCustomPrompt="1"/>
          </p:nvPr>
        </p:nvSpPr>
        <p:spPr>
          <a:xfrm>
            <a:off x="1181100" y="1181100"/>
            <a:ext cx="6172200" cy="1577355"/>
          </a:xfrm>
          <a:prstGeom prst="rect">
            <a:avLst/>
          </a:prstGeom>
        </p:spPr>
        <p:txBody>
          <a:bodyPr wrap="square" lIns="0" tIns="0" rIns="0" bIns="0" anchor="ctr" anchorCtr="0">
            <a:spAutoFit/>
          </a:bodyPr>
          <a:lstStyle>
            <a:lvl1pPr marL="0" indent="0">
              <a:lnSpc>
                <a:spcPts val="6000"/>
              </a:lnSpc>
              <a:spcBef>
                <a:spcPts val="0"/>
              </a:spcBef>
              <a:buFontTx/>
              <a:buNone/>
              <a:defRPr sz="6000" b="0" i="0">
                <a:solidFill>
                  <a:schemeClr val="bg1"/>
                </a:solidFill>
                <a:latin typeface="HelveticaNeueLT Pro 65 Md" panose="020B0604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Presentation Title Goes Here</a:t>
            </a:r>
          </a:p>
        </p:txBody>
      </p:sp>
      <p:sp>
        <p:nvSpPr>
          <p:cNvPr id="10" name="Text Placeholder 2">
            <a:extLst>
              <a:ext uri="{FF2B5EF4-FFF2-40B4-BE49-F238E27FC236}">
                <a16:creationId xmlns:a16="http://schemas.microsoft.com/office/drawing/2014/main" id="{95979DB6-E6F8-C745-940F-BA51D60A8FEA}"/>
              </a:ext>
            </a:extLst>
          </p:cNvPr>
          <p:cNvSpPr>
            <a:spLocks noGrp="1"/>
          </p:cNvSpPr>
          <p:nvPr>
            <p:ph type="body" sz="quarter" idx="13" hasCustomPrompt="1"/>
          </p:nvPr>
        </p:nvSpPr>
        <p:spPr>
          <a:xfrm>
            <a:off x="1181100" y="3152001"/>
            <a:ext cx="6172200" cy="553998"/>
          </a:xfrm>
          <a:prstGeom prst="rect">
            <a:avLst/>
          </a:prstGeom>
        </p:spPr>
        <p:txBody>
          <a:bodyPr wrap="square" lIns="0" tIns="0" rIns="0" bIns="0" anchor="ctr" anchorCtr="0">
            <a:spAutoFit/>
          </a:bodyPr>
          <a:lstStyle>
            <a:lvl1pPr marL="0" indent="0">
              <a:lnSpc>
                <a:spcPct val="100000"/>
              </a:lnSpc>
              <a:spcBef>
                <a:spcPts val="0"/>
              </a:spcBef>
              <a:buFontTx/>
              <a:buNone/>
              <a:defRPr sz="3600" b="0" i="0">
                <a:solidFill>
                  <a:schemeClr val="bg1"/>
                </a:solidFill>
                <a:latin typeface="HelveticaNeueLT Pro 45 Lt" panose="020B0403020202020204" pitchFamily="34" charset="77"/>
              </a:defRPr>
            </a:lvl1pPr>
            <a:lvl2pPr marL="457200" indent="0">
              <a:buFontTx/>
              <a:buNone/>
              <a:defRPr sz="3600" b="0" i="0">
                <a:solidFill>
                  <a:schemeClr val="tx1"/>
                </a:solidFill>
                <a:latin typeface="HelveticaNeueLT Pro 65 Md" panose="020B0604020202020204" pitchFamily="34" charset="77"/>
              </a:defRPr>
            </a:lvl2pPr>
            <a:lvl3pPr marL="914400" indent="0">
              <a:buFontTx/>
              <a:buNone/>
              <a:defRPr sz="3600" b="0" i="0">
                <a:solidFill>
                  <a:schemeClr val="tx1"/>
                </a:solidFill>
                <a:latin typeface="HelveticaNeueLT Pro 65 Md" panose="020B0604020202020204" pitchFamily="34" charset="77"/>
              </a:defRPr>
            </a:lvl3pPr>
            <a:lvl4pPr marL="1371600" indent="0">
              <a:buFontTx/>
              <a:buNone/>
              <a:defRPr sz="3600" b="0" i="0">
                <a:solidFill>
                  <a:schemeClr val="tx1"/>
                </a:solidFill>
                <a:latin typeface="HelveticaNeueLT Pro 65 Md" panose="020B0604020202020204" pitchFamily="34" charset="77"/>
              </a:defRPr>
            </a:lvl4pPr>
            <a:lvl5pPr marL="1828800" indent="0">
              <a:buFontTx/>
              <a:buNone/>
              <a:defRPr sz="3600" b="0" i="0">
                <a:solidFill>
                  <a:schemeClr val="tx1"/>
                </a:solidFill>
                <a:latin typeface="HelveticaNeueLT Pro 65 Md" panose="020B0604020202020204" pitchFamily="34" charset="77"/>
              </a:defRPr>
            </a:lvl5pPr>
          </a:lstStyle>
          <a:p>
            <a:pPr lvl="0"/>
            <a:r>
              <a:rPr lang="en-US"/>
              <a:t>Subhead Goes Here</a:t>
            </a:r>
          </a:p>
        </p:txBody>
      </p:sp>
      <p:sp>
        <p:nvSpPr>
          <p:cNvPr id="7" name="Content Placeholder 2">
            <a:extLst>
              <a:ext uri="{FF2B5EF4-FFF2-40B4-BE49-F238E27FC236}">
                <a16:creationId xmlns:a16="http://schemas.microsoft.com/office/drawing/2014/main" id="{90C3112C-01ED-DD44-B2DE-C060F602887D}"/>
              </a:ext>
            </a:extLst>
          </p:cNvPr>
          <p:cNvSpPr>
            <a:spLocks noGrp="1"/>
          </p:cNvSpPr>
          <p:nvPr>
            <p:ph sz="quarter" idx="14" hasCustomPrompt="1"/>
          </p:nvPr>
        </p:nvSpPr>
        <p:spPr>
          <a:xfrm>
            <a:off x="1181100" y="4264025"/>
            <a:ext cx="5715000" cy="341632"/>
          </a:xfrm>
          <a:prstGeom prst="rect">
            <a:avLst/>
          </a:prstGeom>
        </p:spPr>
        <p:txBody>
          <a:bodyPr lIns="0" tIns="0" rIns="0" bIns="0">
            <a:spAutoFit/>
          </a:bodyPr>
          <a:lstStyle>
            <a:lvl1pPr marL="0" indent="0" algn="l">
              <a:buFontTx/>
              <a:buNone/>
              <a:defRPr sz="2400" b="1" i="0">
                <a:solidFill>
                  <a:schemeClr val="bg1"/>
                </a:solidFill>
                <a:latin typeface="HelveticaNeueLT Pro 55 Roman" panose="020B0604020202020204" pitchFamily="34" charset="77"/>
              </a:defRPr>
            </a:lvl1pPr>
          </a:lstStyle>
          <a:p>
            <a:pPr lvl="0"/>
            <a:r>
              <a:rPr lang="en-US"/>
              <a:t>Presenter Name, Date, Etc.</a:t>
            </a:r>
          </a:p>
        </p:txBody>
      </p:sp>
      <p:pic>
        <p:nvPicPr>
          <p:cNvPr id="11" name="Picture 10">
            <a:extLst>
              <a:ext uri="{FF2B5EF4-FFF2-40B4-BE49-F238E27FC236}">
                <a16:creationId xmlns:a16="http://schemas.microsoft.com/office/drawing/2014/main" id="{0EEDEB3C-7BB2-0340-A277-42E8F3049E62}"/>
              </a:ext>
            </a:extLst>
          </p:cNvPr>
          <p:cNvPicPr>
            <a:picLocks noChangeAspect="1"/>
          </p:cNvPicPr>
          <p:nvPr userDrawn="1"/>
        </p:nvPicPr>
        <p:blipFill>
          <a:blip r:embed="rId3"/>
          <a:stretch>
            <a:fillRect/>
          </a:stretch>
        </p:blipFill>
        <p:spPr>
          <a:xfrm>
            <a:off x="8035443" y="5424023"/>
            <a:ext cx="2975457" cy="794493"/>
          </a:xfrm>
          <a:prstGeom prst="rect">
            <a:avLst/>
          </a:prstGeom>
        </p:spPr>
      </p:pic>
    </p:spTree>
    <p:extLst>
      <p:ext uri="{BB962C8B-B14F-4D97-AF65-F5344CB8AC3E}">
        <p14:creationId xmlns:p14="http://schemas.microsoft.com/office/powerpoint/2010/main" val="2390971213"/>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hoto slide (1 pic)">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5A2D31C-D84E-544B-BD4C-DB34358A54D2}"/>
              </a:ext>
            </a:extLst>
          </p:cNvPr>
          <p:cNvSpPr>
            <a:spLocks noGrp="1"/>
          </p:cNvSpPr>
          <p:nvPr>
            <p:ph type="pic" sz="quarter" idx="10" hasCustomPrompt="1"/>
          </p:nvPr>
        </p:nvSpPr>
        <p:spPr>
          <a:xfrm>
            <a:off x="0" y="0"/>
            <a:ext cx="12192000" cy="6858000"/>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3" name="Right Triangle 2">
            <a:extLst>
              <a:ext uri="{FF2B5EF4-FFF2-40B4-BE49-F238E27FC236}">
                <a16:creationId xmlns:a16="http://schemas.microsoft.com/office/drawing/2014/main" id="{75B46AA5-8B4A-6248-9653-FCCD6BD73996}"/>
              </a:ext>
            </a:extLst>
          </p:cNvPr>
          <p:cNvSpPr/>
          <p:nvPr userDrawn="1"/>
        </p:nvSpPr>
        <p:spPr>
          <a:xfrm flipH="1">
            <a:off x="9410700" y="5254625"/>
            <a:ext cx="2781300" cy="1622425"/>
          </a:xfrm>
          <a:prstGeom prst="r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NeueLT Pro 45 Lt" panose="020B0403020202020204" pitchFamily="34" charset="77"/>
            </a:endParaRPr>
          </a:p>
        </p:txBody>
      </p:sp>
      <p:sp>
        <p:nvSpPr>
          <p:cNvPr id="4" name="Right Triangle 3">
            <a:extLst>
              <a:ext uri="{FF2B5EF4-FFF2-40B4-BE49-F238E27FC236}">
                <a16:creationId xmlns:a16="http://schemas.microsoft.com/office/drawing/2014/main" id="{11080257-22FE-9849-AD2C-419E0D518CBC}"/>
              </a:ext>
            </a:extLst>
          </p:cNvPr>
          <p:cNvSpPr/>
          <p:nvPr userDrawn="1"/>
        </p:nvSpPr>
        <p:spPr>
          <a:xfrm rot="10800000" flipH="1">
            <a:off x="0" y="0"/>
            <a:ext cx="2781300" cy="1622425"/>
          </a:xfrm>
          <a:prstGeom prst="r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NeueLT Pro 45 Lt" panose="020B0403020202020204" pitchFamily="34" charset="77"/>
            </a:endParaRPr>
          </a:p>
        </p:txBody>
      </p:sp>
      <p:pic>
        <p:nvPicPr>
          <p:cNvPr id="5" name="logomark" descr="A close up of a card&#10;&#10;Description automatically generated">
            <a:extLst>
              <a:ext uri="{FF2B5EF4-FFF2-40B4-BE49-F238E27FC236}">
                <a16:creationId xmlns:a16="http://schemas.microsoft.com/office/drawing/2014/main" id="{5B8955CA-48AF-F242-B95C-57452ECB1EBE}"/>
              </a:ext>
            </a:extLst>
          </p:cNvPr>
          <p:cNvPicPr>
            <a:picLocks noChangeAspect="1"/>
          </p:cNvPicPr>
          <p:nvPr userDrawn="1"/>
        </p:nvPicPr>
        <p:blipFill>
          <a:blip r:embed="rId2"/>
          <a:stretch>
            <a:fillRect/>
          </a:stretch>
        </p:blipFill>
        <p:spPr>
          <a:xfrm>
            <a:off x="10834365" y="5900755"/>
            <a:ext cx="836077" cy="836077"/>
          </a:xfrm>
          <a:prstGeom prst="rect">
            <a:avLst/>
          </a:prstGeom>
        </p:spPr>
      </p:pic>
    </p:spTree>
    <p:extLst>
      <p:ext uri="{BB962C8B-B14F-4D97-AF65-F5344CB8AC3E}">
        <p14:creationId xmlns:p14="http://schemas.microsoft.com/office/powerpoint/2010/main" val="256422282"/>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hoto slide (3 pic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5A2D31C-D84E-544B-BD4C-DB34358A54D2}"/>
              </a:ext>
            </a:extLst>
          </p:cNvPr>
          <p:cNvSpPr>
            <a:spLocks noGrp="1"/>
          </p:cNvSpPr>
          <p:nvPr>
            <p:ph type="pic" sz="quarter" idx="10" hasCustomPrompt="1"/>
          </p:nvPr>
        </p:nvSpPr>
        <p:spPr>
          <a:xfrm>
            <a:off x="0" y="0"/>
            <a:ext cx="6896100" cy="6858000"/>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6" name="Picture Placeholder 6">
            <a:extLst>
              <a:ext uri="{FF2B5EF4-FFF2-40B4-BE49-F238E27FC236}">
                <a16:creationId xmlns:a16="http://schemas.microsoft.com/office/drawing/2014/main" id="{612343D0-A130-3247-A445-FA8198BD14D7}"/>
              </a:ext>
            </a:extLst>
          </p:cNvPr>
          <p:cNvSpPr>
            <a:spLocks noGrp="1"/>
          </p:cNvSpPr>
          <p:nvPr>
            <p:ph type="pic" sz="quarter" idx="11" hasCustomPrompt="1"/>
          </p:nvPr>
        </p:nvSpPr>
        <p:spPr>
          <a:xfrm>
            <a:off x="6896100" y="0"/>
            <a:ext cx="5295900" cy="3409950"/>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8" name="Picture Placeholder 6">
            <a:extLst>
              <a:ext uri="{FF2B5EF4-FFF2-40B4-BE49-F238E27FC236}">
                <a16:creationId xmlns:a16="http://schemas.microsoft.com/office/drawing/2014/main" id="{A30F0E9C-4EF1-4342-812D-C33F9609AA2D}"/>
              </a:ext>
            </a:extLst>
          </p:cNvPr>
          <p:cNvSpPr>
            <a:spLocks noGrp="1"/>
          </p:cNvSpPr>
          <p:nvPr>
            <p:ph type="pic" sz="quarter" idx="12" hasCustomPrompt="1"/>
          </p:nvPr>
        </p:nvSpPr>
        <p:spPr>
          <a:xfrm>
            <a:off x="6896100" y="3429000"/>
            <a:ext cx="5295900" cy="3448049"/>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3" name="Right Triangle 2">
            <a:extLst>
              <a:ext uri="{FF2B5EF4-FFF2-40B4-BE49-F238E27FC236}">
                <a16:creationId xmlns:a16="http://schemas.microsoft.com/office/drawing/2014/main" id="{75B46AA5-8B4A-6248-9653-FCCD6BD73996}"/>
              </a:ext>
            </a:extLst>
          </p:cNvPr>
          <p:cNvSpPr/>
          <p:nvPr userDrawn="1"/>
        </p:nvSpPr>
        <p:spPr>
          <a:xfrm flipH="1">
            <a:off x="9410700" y="5254625"/>
            <a:ext cx="2781300" cy="1622425"/>
          </a:xfrm>
          <a:prstGeom prst="r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NeueLT Pro 45 Lt" panose="020B0403020202020204" pitchFamily="34" charset="77"/>
            </a:endParaRPr>
          </a:p>
        </p:txBody>
      </p:sp>
      <p:sp>
        <p:nvSpPr>
          <p:cNvPr id="4" name="Right Triangle 3">
            <a:extLst>
              <a:ext uri="{FF2B5EF4-FFF2-40B4-BE49-F238E27FC236}">
                <a16:creationId xmlns:a16="http://schemas.microsoft.com/office/drawing/2014/main" id="{11080257-22FE-9849-AD2C-419E0D518CBC}"/>
              </a:ext>
            </a:extLst>
          </p:cNvPr>
          <p:cNvSpPr/>
          <p:nvPr userDrawn="1"/>
        </p:nvSpPr>
        <p:spPr>
          <a:xfrm rot="10800000" flipH="1">
            <a:off x="0" y="0"/>
            <a:ext cx="2781300" cy="1622425"/>
          </a:xfrm>
          <a:prstGeom prst="r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NeueLT Pro 45 Lt" panose="020B0403020202020204" pitchFamily="34" charset="77"/>
            </a:endParaRPr>
          </a:p>
        </p:txBody>
      </p:sp>
      <p:pic>
        <p:nvPicPr>
          <p:cNvPr id="5" name="logomark" descr="A close up of a card&#10;&#10;Description automatically generated">
            <a:extLst>
              <a:ext uri="{FF2B5EF4-FFF2-40B4-BE49-F238E27FC236}">
                <a16:creationId xmlns:a16="http://schemas.microsoft.com/office/drawing/2014/main" id="{5B8955CA-48AF-F242-B95C-57452ECB1EBE}"/>
              </a:ext>
            </a:extLst>
          </p:cNvPr>
          <p:cNvPicPr>
            <a:picLocks noChangeAspect="1"/>
          </p:cNvPicPr>
          <p:nvPr userDrawn="1"/>
        </p:nvPicPr>
        <p:blipFill>
          <a:blip r:embed="rId2"/>
          <a:stretch>
            <a:fillRect/>
          </a:stretch>
        </p:blipFill>
        <p:spPr>
          <a:xfrm>
            <a:off x="10834365" y="5900755"/>
            <a:ext cx="836077" cy="836077"/>
          </a:xfrm>
          <a:prstGeom prst="rect">
            <a:avLst/>
          </a:prstGeom>
        </p:spPr>
      </p:pic>
    </p:spTree>
    <p:extLst>
      <p:ext uri="{BB962C8B-B14F-4D97-AF65-F5344CB8AC3E}">
        <p14:creationId xmlns:p14="http://schemas.microsoft.com/office/powerpoint/2010/main" val="466977229"/>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Photo slide (4 pic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5A2D31C-D84E-544B-BD4C-DB34358A54D2}"/>
              </a:ext>
            </a:extLst>
          </p:cNvPr>
          <p:cNvSpPr>
            <a:spLocks noGrp="1"/>
          </p:cNvSpPr>
          <p:nvPr>
            <p:ph type="pic" sz="quarter" idx="10" hasCustomPrompt="1"/>
          </p:nvPr>
        </p:nvSpPr>
        <p:spPr>
          <a:xfrm>
            <a:off x="0" y="3429000"/>
            <a:ext cx="4838700" cy="3429000"/>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6" name="Picture Placeholder 6">
            <a:extLst>
              <a:ext uri="{FF2B5EF4-FFF2-40B4-BE49-F238E27FC236}">
                <a16:creationId xmlns:a16="http://schemas.microsoft.com/office/drawing/2014/main" id="{612343D0-A130-3247-A445-FA8198BD14D7}"/>
              </a:ext>
            </a:extLst>
          </p:cNvPr>
          <p:cNvSpPr>
            <a:spLocks noGrp="1"/>
          </p:cNvSpPr>
          <p:nvPr>
            <p:ph type="pic" sz="quarter" idx="11" hasCustomPrompt="1"/>
          </p:nvPr>
        </p:nvSpPr>
        <p:spPr>
          <a:xfrm>
            <a:off x="6896100" y="0"/>
            <a:ext cx="5295900" cy="3409950"/>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8" name="Picture Placeholder 6">
            <a:extLst>
              <a:ext uri="{FF2B5EF4-FFF2-40B4-BE49-F238E27FC236}">
                <a16:creationId xmlns:a16="http://schemas.microsoft.com/office/drawing/2014/main" id="{A30F0E9C-4EF1-4342-812D-C33F9609AA2D}"/>
              </a:ext>
            </a:extLst>
          </p:cNvPr>
          <p:cNvSpPr>
            <a:spLocks noGrp="1"/>
          </p:cNvSpPr>
          <p:nvPr>
            <p:ph type="pic" sz="quarter" idx="12" hasCustomPrompt="1"/>
          </p:nvPr>
        </p:nvSpPr>
        <p:spPr>
          <a:xfrm>
            <a:off x="4838700" y="3429000"/>
            <a:ext cx="7353300" cy="3448049"/>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10" name="Picture Placeholder 6">
            <a:extLst>
              <a:ext uri="{FF2B5EF4-FFF2-40B4-BE49-F238E27FC236}">
                <a16:creationId xmlns:a16="http://schemas.microsoft.com/office/drawing/2014/main" id="{1E5BD5E7-6672-9045-BB11-B18157844A38}"/>
              </a:ext>
            </a:extLst>
          </p:cNvPr>
          <p:cNvSpPr>
            <a:spLocks noGrp="1"/>
          </p:cNvSpPr>
          <p:nvPr>
            <p:ph type="pic" sz="quarter" idx="13" hasCustomPrompt="1"/>
          </p:nvPr>
        </p:nvSpPr>
        <p:spPr>
          <a:xfrm>
            <a:off x="0" y="0"/>
            <a:ext cx="6896099" cy="3409950"/>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3" name="Right Triangle 2">
            <a:extLst>
              <a:ext uri="{FF2B5EF4-FFF2-40B4-BE49-F238E27FC236}">
                <a16:creationId xmlns:a16="http://schemas.microsoft.com/office/drawing/2014/main" id="{75B46AA5-8B4A-6248-9653-FCCD6BD73996}"/>
              </a:ext>
            </a:extLst>
          </p:cNvPr>
          <p:cNvSpPr/>
          <p:nvPr userDrawn="1"/>
        </p:nvSpPr>
        <p:spPr>
          <a:xfrm flipH="1">
            <a:off x="9410700" y="5254625"/>
            <a:ext cx="2781300" cy="1622425"/>
          </a:xfrm>
          <a:prstGeom prst="r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NeueLT Pro 45 Lt" panose="020B0403020202020204" pitchFamily="34" charset="77"/>
            </a:endParaRPr>
          </a:p>
        </p:txBody>
      </p:sp>
      <p:sp>
        <p:nvSpPr>
          <p:cNvPr id="4" name="Right Triangle 3">
            <a:extLst>
              <a:ext uri="{FF2B5EF4-FFF2-40B4-BE49-F238E27FC236}">
                <a16:creationId xmlns:a16="http://schemas.microsoft.com/office/drawing/2014/main" id="{11080257-22FE-9849-AD2C-419E0D518CBC}"/>
              </a:ext>
            </a:extLst>
          </p:cNvPr>
          <p:cNvSpPr/>
          <p:nvPr userDrawn="1"/>
        </p:nvSpPr>
        <p:spPr>
          <a:xfrm rot="10800000" flipH="1">
            <a:off x="0" y="0"/>
            <a:ext cx="2781300" cy="1622425"/>
          </a:xfrm>
          <a:prstGeom prst="r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NeueLT Pro 45 Lt" panose="020B0403020202020204" pitchFamily="34" charset="77"/>
            </a:endParaRPr>
          </a:p>
        </p:txBody>
      </p:sp>
      <p:pic>
        <p:nvPicPr>
          <p:cNvPr id="5" name="logomark" descr="A close up of a card&#10;&#10;Description automatically generated">
            <a:extLst>
              <a:ext uri="{FF2B5EF4-FFF2-40B4-BE49-F238E27FC236}">
                <a16:creationId xmlns:a16="http://schemas.microsoft.com/office/drawing/2014/main" id="{5B8955CA-48AF-F242-B95C-57452ECB1EBE}"/>
              </a:ext>
            </a:extLst>
          </p:cNvPr>
          <p:cNvPicPr>
            <a:picLocks noChangeAspect="1"/>
          </p:cNvPicPr>
          <p:nvPr userDrawn="1"/>
        </p:nvPicPr>
        <p:blipFill>
          <a:blip r:embed="rId2"/>
          <a:stretch>
            <a:fillRect/>
          </a:stretch>
        </p:blipFill>
        <p:spPr>
          <a:xfrm>
            <a:off x="10834365" y="5900755"/>
            <a:ext cx="836077" cy="836077"/>
          </a:xfrm>
          <a:prstGeom prst="rect">
            <a:avLst/>
          </a:prstGeom>
        </p:spPr>
      </p:pic>
    </p:spTree>
    <p:extLst>
      <p:ext uri="{BB962C8B-B14F-4D97-AF65-F5344CB8AC3E}">
        <p14:creationId xmlns:p14="http://schemas.microsoft.com/office/powerpoint/2010/main" val="2961005859"/>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Photo slide (6 pics)">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F71D0FF-68AF-F94A-9F62-5D6BBECC3535}"/>
              </a:ext>
            </a:extLst>
          </p:cNvPr>
          <p:cNvSpPr>
            <a:spLocks noGrp="1"/>
          </p:cNvSpPr>
          <p:nvPr>
            <p:ph type="pic" sz="quarter" idx="13" hasCustomPrompt="1"/>
          </p:nvPr>
        </p:nvSpPr>
        <p:spPr>
          <a:xfrm>
            <a:off x="0" y="0"/>
            <a:ext cx="6896099" cy="3428999"/>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13" name="Picture Placeholder 6">
            <a:extLst>
              <a:ext uri="{FF2B5EF4-FFF2-40B4-BE49-F238E27FC236}">
                <a16:creationId xmlns:a16="http://schemas.microsoft.com/office/drawing/2014/main" id="{E84E4B52-7BBE-8546-A888-53320B7D943B}"/>
              </a:ext>
            </a:extLst>
          </p:cNvPr>
          <p:cNvSpPr>
            <a:spLocks noGrp="1"/>
          </p:cNvSpPr>
          <p:nvPr>
            <p:ph type="pic" sz="quarter" idx="10" hasCustomPrompt="1"/>
          </p:nvPr>
        </p:nvSpPr>
        <p:spPr>
          <a:xfrm>
            <a:off x="2781300" y="3429000"/>
            <a:ext cx="2514600" cy="3429000"/>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14" name="Picture Placeholder 6">
            <a:extLst>
              <a:ext uri="{FF2B5EF4-FFF2-40B4-BE49-F238E27FC236}">
                <a16:creationId xmlns:a16="http://schemas.microsoft.com/office/drawing/2014/main" id="{54D84953-9266-1F43-9B8A-1E0DDFDF2238}"/>
              </a:ext>
            </a:extLst>
          </p:cNvPr>
          <p:cNvSpPr>
            <a:spLocks noGrp="1"/>
          </p:cNvSpPr>
          <p:nvPr>
            <p:ph type="pic" sz="quarter" idx="11" hasCustomPrompt="1"/>
          </p:nvPr>
        </p:nvSpPr>
        <p:spPr>
          <a:xfrm>
            <a:off x="9410700" y="0"/>
            <a:ext cx="2781300" cy="3428998"/>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15" name="Picture Placeholder 6">
            <a:extLst>
              <a:ext uri="{FF2B5EF4-FFF2-40B4-BE49-F238E27FC236}">
                <a16:creationId xmlns:a16="http://schemas.microsoft.com/office/drawing/2014/main" id="{4AC1BC52-D60B-B244-9DE7-64C305D83A74}"/>
              </a:ext>
            </a:extLst>
          </p:cNvPr>
          <p:cNvSpPr>
            <a:spLocks noGrp="1"/>
          </p:cNvSpPr>
          <p:nvPr>
            <p:ph type="pic" sz="quarter" idx="12" hasCustomPrompt="1"/>
          </p:nvPr>
        </p:nvSpPr>
        <p:spPr>
          <a:xfrm>
            <a:off x="5295900" y="3429000"/>
            <a:ext cx="6896100" cy="3448049"/>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16" name="Picture Placeholder 6">
            <a:extLst>
              <a:ext uri="{FF2B5EF4-FFF2-40B4-BE49-F238E27FC236}">
                <a16:creationId xmlns:a16="http://schemas.microsoft.com/office/drawing/2014/main" id="{F11D24B4-744C-DF45-A4D9-BFD3907724A0}"/>
              </a:ext>
            </a:extLst>
          </p:cNvPr>
          <p:cNvSpPr>
            <a:spLocks noGrp="1"/>
          </p:cNvSpPr>
          <p:nvPr>
            <p:ph type="pic" sz="quarter" idx="14" hasCustomPrompt="1"/>
          </p:nvPr>
        </p:nvSpPr>
        <p:spPr>
          <a:xfrm>
            <a:off x="6896100" y="-1"/>
            <a:ext cx="2514600" cy="3428999"/>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17" name="Picture Placeholder 6">
            <a:extLst>
              <a:ext uri="{FF2B5EF4-FFF2-40B4-BE49-F238E27FC236}">
                <a16:creationId xmlns:a16="http://schemas.microsoft.com/office/drawing/2014/main" id="{0A76C82B-9493-E642-99DD-286C5EA64AC2}"/>
              </a:ext>
            </a:extLst>
          </p:cNvPr>
          <p:cNvSpPr>
            <a:spLocks noGrp="1"/>
          </p:cNvSpPr>
          <p:nvPr>
            <p:ph type="pic" sz="quarter" idx="15" hasCustomPrompt="1"/>
          </p:nvPr>
        </p:nvSpPr>
        <p:spPr>
          <a:xfrm>
            <a:off x="0" y="3429000"/>
            <a:ext cx="2781300" cy="3429000"/>
          </a:xfrm>
          <a:prstGeom prst="rect">
            <a:avLst/>
          </a:prstGeom>
          <a:solidFill>
            <a:schemeClr val="accent6"/>
          </a:solidFill>
        </p:spPr>
        <p:txBody>
          <a:bodyPr anchor="ctr"/>
          <a:lstStyle>
            <a:lvl1pPr marL="0" indent="0" algn="ctr">
              <a:buNone/>
              <a:defRPr b="0" i="0">
                <a:noFill/>
                <a:latin typeface="HelveticaNeueLT Pro 45 Lt" panose="020B0403020202020204" pitchFamily="34" charset="77"/>
              </a:defRPr>
            </a:lvl1pPr>
          </a:lstStyle>
          <a:p>
            <a:r>
              <a:rPr lang="en-US"/>
              <a:t>Insert Photo Here</a:t>
            </a:r>
          </a:p>
          <a:p>
            <a:endParaRPr lang="en-US"/>
          </a:p>
          <a:p>
            <a:endParaRPr lang="en-US"/>
          </a:p>
        </p:txBody>
      </p:sp>
      <p:sp>
        <p:nvSpPr>
          <p:cNvPr id="18" name="Right Triangle 17">
            <a:extLst>
              <a:ext uri="{FF2B5EF4-FFF2-40B4-BE49-F238E27FC236}">
                <a16:creationId xmlns:a16="http://schemas.microsoft.com/office/drawing/2014/main" id="{6F4AB218-E739-A044-9D49-FD7DA157B66A}"/>
              </a:ext>
            </a:extLst>
          </p:cNvPr>
          <p:cNvSpPr/>
          <p:nvPr userDrawn="1"/>
        </p:nvSpPr>
        <p:spPr>
          <a:xfrm flipH="1">
            <a:off x="9410700" y="5254625"/>
            <a:ext cx="2781300" cy="1622425"/>
          </a:xfrm>
          <a:prstGeom prst="r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NeueLT Pro 45 Lt" panose="020B0403020202020204" pitchFamily="34" charset="77"/>
            </a:endParaRPr>
          </a:p>
        </p:txBody>
      </p:sp>
      <p:sp>
        <p:nvSpPr>
          <p:cNvPr id="19" name="Right Triangle 18">
            <a:extLst>
              <a:ext uri="{FF2B5EF4-FFF2-40B4-BE49-F238E27FC236}">
                <a16:creationId xmlns:a16="http://schemas.microsoft.com/office/drawing/2014/main" id="{630F4D94-07B6-2645-9CE7-6243A42CBD79}"/>
              </a:ext>
            </a:extLst>
          </p:cNvPr>
          <p:cNvSpPr/>
          <p:nvPr userDrawn="1"/>
        </p:nvSpPr>
        <p:spPr>
          <a:xfrm rot="10800000" flipH="1">
            <a:off x="0" y="0"/>
            <a:ext cx="2781300" cy="1622425"/>
          </a:xfrm>
          <a:prstGeom prst="rtTriangl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NeueLT Pro 45 Lt" panose="020B0403020202020204" pitchFamily="34" charset="77"/>
            </a:endParaRPr>
          </a:p>
        </p:txBody>
      </p:sp>
      <p:pic>
        <p:nvPicPr>
          <p:cNvPr id="20" name="logomark" descr="A close up of a card&#10;&#10;Description automatically generated">
            <a:extLst>
              <a:ext uri="{FF2B5EF4-FFF2-40B4-BE49-F238E27FC236}">
                <a16:creationId xmlns:a16="http://schemas.microsoft.com/office/drawing/2014/main" id="{68E3E186-B697-E043-A81F-6482982EC6EB}"/>
              </a:ext>
            </a:extLst>
          </p:cNvPr>
          <p:cNvPicPr>
            <a:picLocks noChangeAspect="1"/>
          </p:cNvPicPr>
          <p:nvPr userDrawn="1"/>
        </p:nvPicPr>
        <p:blipFill>
          <a:blip r:embed="rId2"/>
          <a:stretch>
            <a:fillRect/>
          </a:stretch>
        </p:blipFill>
        <p:spPr>
          <a:xfrm>
            <a:off x="10834365" y="5900755"/>
            <a:ext cx="836077" cy="836077"/>
          </a:xfrm>
          <a:prstGeom prst="rect">
            <a:avLst/>
          </a:prstGeom>
        </p:spPr>
      </p:pic>
    </p:spTree>
    <p:extLst>
      <p:ext uri="{BB962C8B-B14F-4D97-AF65-F5344CB8AC3E}">
        <p14:creationId xmlns:p14="http://schemas.microsoft.com/office/powerpoint/2010/main" val="3505725998"/>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lide option 4 (1 column)">
    <p:spTree>
      <p:nvGrpSpPr>
        <p:cNvPr id="1" name=""/>
        <p:cNvGrpSpPr/>
        <p:nvPr/>
      </p:nvGrpSpPr>
      <p:grpSpPr>
        <a:xfrm>
          <a:off x="0" y="0"/>
          <a:ext cx="0" cy="0"/>
          <a:chOff x="0" y="0"/>
          <a:chExt cx="0" cy="0"/>
        </a:xfrm>
      </p:grpSpPr>
      <p:sp>
        <p:nvSpPr>
          <p:cNvPr id="19" name="Text Placeholder 13">
            <a:extLst>
              <a:ext uri="{FF2B5EF4-FFF2-40B4-BE49-F238E27FC236}">
                <a16:creationId xmlns:a16="http://schemas.microsoft.com/office/drawing/2014/main" id="{0EB29AFB-36C7-6B47-B110-37FA0287BA52}"/>
              </a:ext>
            </a:extLst>
          </p:cNvPr>
          <p:cNvSpPr>
            <a:spLocks noGrp="1"/>
          </p:cNvSpPr>
          <p:nvPr>
            <p:ph type="body" sz="quarter" idx="10"/>
          </p:nvPr>
        </p:nvSpPr>
        <p:spPr>
          <a:xfrm>
            <a:off x="1139825" y="1014413"/>
            <a:ext cx="9890125" cy="1135062"/>
          </a:xfrm>
          <a:prstGeom prst="rect">
            <a:avLst/>
          </a:prstGeom>
        </p:spPr>
        <p:txBody>
          <a:bodyPr lIns="0" tIns="0" rIns="0" bIns="0"/>
          <a:lstStyle>
            <a:lvl1pPr marL="0" indent="0">
              <a:lnSpc>
                <a:spcPct val="85000"/>
              </a:lnSpc>
              <a:spcBef>
                <a:spcPts val="0"/>
              </a:spcBef>
              <a:buNone/>
              <a:defRPr sz="4800" b="1" i="0">
                <a:solidFill>
                  <a:schemeClr val="tx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1139825" y="2379076"/>
            <a:ext cx="9890125" cy="3199399"/>
          </a:xfrm>
          <a:prstGeom prst="rect">
            <a:avLst/>
          </a:prstGeom>
        </p:spPr>
        <p:txBody>
          <a:bodyPr lIns="0" tIns="0" rIns="0" bIns="0"/>
          <a:lstStyle>
            <a:lvl1pPr marL="0" indent="0">
              <a:lnSpc>
                <a:spcPct val="100000"/>
              </a:lnSpc>
              <a:spcBef>
                <a:spcPts val="0"/>
              </a:spcBef>
              <a:spcAft>
                <a:spcPts val="18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Right Triangle 25">
            <a:extLst>
              <a:ext uri="{FF2B5EF4-FFF2-40B4-BE49-F238E27FC236}">
                <a16:creationId xmlns:a16="http://schemas.microsoft.com/office/drawing/2014/main" id="{60A00420-70C4-354A-BC99-81A50BDEBF14}"/>
              </a:ext>
            </a:extLst>
          </p:cNvPr>
          <p:cNvSpPr/>
          <p:nvPr userDrawn="1"/>
        </p:nvSpPr>
        <p:spPr>
          <a:xfrm flipH="1">
            <a:off x="8092441" y="4466590"/>
            <a:ext cx="4099560" cy="2391410"/>
          </a:xfrm>
          <a:prstGeom prst="rtTriangle">
            <a:avLst/>
          </a:prstGeom>
          <a:solidFill>
            <a:schemeClr val="tx2"/>
          </a:solidFill>
          <a:ln>
            <a:noFill/>
          </a:ln>
          <a:effectLst>
            <a:outerShdw blurRad="1016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HelveticaNeueLT Pro 45 Lt" panose="020B0403020202020204" pitchFamily="34" charset="77"/>
              </a:rPr>
              <a:t> </a:t>
            </a:r>
          </a:p>
        </p:txBody>
      </p:sp>
      <p:sp>
        <p:nvSpPr>
          <p:cNvPr id="10" name="Freeform 9">
            <a:extLst>
              <a:ext uri="{FF2B5EF4-FFF2-40B4-BE49-F238E27FC236}">
                <a16:creationId xmlns:a16="http://schemas.microsoft.com/office/drawing/2014/main" id="{7B076DA8-2FE0-E84C-A0EE-B17E8BB9866A}"/>
              </a:ext>
            </a:extLst>
          </p:cNvPr>
          <p:cNvSpPr/>
          <p:nvPr userDrawn="1"/>
        </p:nvSpPr>
        <p:spPr>
          <a:xfrm>
            <a:off x="-3175" y="832521"/>
            <a:ext cx="736600" cy="879475"/>
          </a:xfrm>
          <a:custGeom>
            <a:avLst/>
            <a:gdLst>
              <a:gd name="connsiteX0" fmla="*/ 0 w 736600"/>
              <a:gd name="connsiteY0" fmla="*/ 0 h 879475"/>
              <a:gd name="connsiteX1" fmla="*/ 0 w 736600"/>
              <a:gd name="connsiteY1" fmla="*/ 219075 h 879475"/>
              <a:gd name="connsiteX2" fmla="*/ 368300 w 736600"/>
              <a:gd name="connsiteY2" fmla="*/ 438150 h 879475"/>
              <a:gd name="connsiteX3" fmla="*/ 0 w 736600"/>
              <a:gd name="connsiteY3" fmla="*/ 663575 h 879475"/>
              <a:gd name="connsiteX4" fmla="*/ 0 w 736600"/>
              <a:gd name="connsiteY4" fmla="*/ 879475 h 879475"/>
              <a:gd name="connsiteX5" fmla="*/ 736600 w 736600"/>
              <a:gd name="connsiteY5" fmla="*/ 434975 h 879475"/>
              <a:gd name="connsiteX6" fmla="*/ 0 w 736600"/>
              <a:gd name="connsiteY6" fmla="*/ 0 h 87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600" h="879475">
                <a:moveTo>
                  <a:pt x="0" y="0"/>
                </a:moveTo>
                <a:lnTo>
                  <a:pt x="0" y="219075"/>
                </a:lnTo>
                <a:lnTo>
                  <a:pt x="368300" y="438150"/>
                </a:lnTo>
                <a:lnTo>
                  <a:pt x="0" y="663575"/>
                </a:lnTo>
                <a:lnTo>
                  <a:pt x="0" y="879475"/>
                </a:lnTo>
                <a:lnTo>
                  <a:pt x="736600" y="434975"/>
                </a:lnTo>
                <a:lnTo>
                  <a:pt x="0" y="0"/>
                </a:lnTo>
                <a:close/>
              </a:path>
            </a:pathLst>
          </a:custGeom>
          <a:solidFill>
            <a:schemeClr val="tx2"/>
          </a:solidFill>
          <a:ln>
            <a:noFill/>
          </a:ln>
          <a:effectLst>
            <a:outerShdw blurRad="101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HelveticaNeueLT Pro 45 Lt" panose="020B0403020202020204" pitchFamily="34" charset="77"/>
            </a:endParaRPr>
          </a:p>
        </p:txBody>
      </p:sp>
      <p:sp>
        <p:nvSpPr>
          <p:cNvPr id="11" name="disclosure statment">
            <a:extLst>
              <a:ext uri="{FF2B5EF4-FFF2-40B4-BE49-F238E27FC236}">
                <a16:creationId xmlns:a16="http://schemas.microsoft.com/office/drawing/2014/main" id="{3620E8C9-31EF-A542-8B64-C61D9B53D74E}"/>
              </a:ext>
            </a:extLst>
          </p:cNvPr>
          <p:cNvSpPr txBox="1">
            <a:spLocks/>
          </p:cNvSpPr>
          <p:nvPr userDrawn="1"/>
        </p:nvSpPr>
        <p:spPr>
          <a:xfrm>
            <a:off x="3138488" y="6163069"/>
            <a:ext cx="5146675" cy="335476"/>
          </a:xfrm>
          <a:prstGeom prst="rect">
            <a:avLst/>
          </a:prstGeom>
        </p:spPr>
        <p:txBody>
          <a:bodyPr wrap="square" lIns="0" tIns="0" rIns="0" bIns="0" anchor="ctr">
            <a:sp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b="0" i="0">
                <a:solidFill>
                  <a:schemeClr val="accent2"/>
                </a:solidFill>
                <a:latin typeface="HelveticaNeueLT Pro 45 Lt" panose="020B0403020202020204" pitchFamily="34" charset="77"/>
              </a:rPr>
              <a:t>The information included herein is for informational purposes and is intended for use by advisors only, not for public distribution. Carson Partners is a network of advisors offering advisory services through CWM, LLC, a Registered Investment Advisor.</a:t>
            </a:r>
          </a:p>
        </p:txBody>
      </p:sp>
      <p:pic>
        <p:nvPicPr>
          <p:cNvPr id="12" name="Picture 11">
            <a:extLst>
              <a:ext uri="{FF2B5EF4-FFF2-40B4-BE49-F238E27FC236}">
                <a16:creationId xmlns:a16="http://schemas.microsoft.com/office/drawing/2014/main" id="{1175B391-0A15-F842-A02C-29A8FCE4ACF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24811" y="6017209"/>
            <a:ext cx="1839368" cy="625385"/>
          </a:xfrm>
          <a:prstGeom prst="rect">
            <a:avLst/>
          </a:prstGeom>
        </p:spPr>
      </p:pic>
    </p:spTree>
    <p:extLst>
      <p:ext uri="{BB962C8B-B14F-4D97-AF65-F5344CB8AC3E}">
        <p14:creationId xmlns:p14="http://schemas.microsoft.com/office/powerpoint/2010/main" val="13573947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eam member Option 1 (intro)">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E318A5D-5B31-E240-9939-8542517B39D1}"/>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sclosure statment">
            <a:extLst>
              <a:ext uri="{FF2B5EF4-FFF2-40B4-BE49-F238E27FC236}">
                <a16:creationId xmlns:a16="http://schemas.microsoft.com/office/drawing/2014/main" id="{DB8E1EAA-8C74-D740-8680-ED2DBCA98846}"/>
              </a:ext>
            </a:extLst>
          </p:cNvPr>
          <p:cNvSpPr txBox="1">
            <a:spLocks/>
          </p:cNvSpPr>
          <p:nvPr userDrawn="1"/>
        </p:nvSpPr>
        <p:spPr>
          <a:xfrm>
            <a:off x="941388" y="6248309"/>
            <a:ext cx="8524875" cy="398579"/>
          </a:xfrm>
          <a:prstGeom prst="rect">
            <a:avLst/>
          </a:prstGeom>
        </p:spPr>
        <p:txBody>
          <a:bodyPr wrap="square" lIns="0" tIns="0" rIns="0" bIns="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en-US" sz="800" b="0" i="0">
                <a:solidFill>
                  <a:schemeClr val="accent1">
                    <a:lumMod val="20000"/>
                    <a:lumOff val="80000"/>
                  </a:schemeClr>
                </a:solidFill>
                <a:latin typeface="HelveticaNeueLT Pro 45 Lt" panose="020B0403020202020204" pitchFamily="34" charset="77"/>
              </a:rPr>
              <a:t>The information included herein is for informational purposes and is intended for use by advisors only, not for public distribution. Carson Partners offers investment advisory services through CWM, LLC, an SEC Registered Investment Advisor. Carson Coaching and CWM, LLC are separate but affiliated companies and wholly-owned subsidiaries of Carson Group Holdings, LLC. Carson Coaching does not provide advisory services.</a:t>
            </a:r>
          </a:p>
        </p:txBody>
      </p:sp>
      <p:pic>
        <p:nvPicPr>
          <p:cNvPr id="3" name="Picture 2">
            <a:extLst>
              <a:ext uri="{FF2B5EF4-FFF2-40B4-BE49-F238E27FC236}">
                <a16:creationId xmlns:a16="http://schemas.microsoft.com/office/drawing/2014/main" id="{896ECD71-434D-894E-97CC-0F20012943DD}"/>
              </a:ext>
            </a:extLst>
          </p:cNvPr>
          <p:cNvPicPr>
            <a:picLocks noChangeAspect="1"/>
          </p:cNvPicPr>
          <p:nvPr userDrawn="1"/>
        </p:nvPicPr>
        <p:blipFill>
          <a:blip r:embed="rId2"/>
          <a:stretch>
            <a:fillRect/>
          </a:stretch>
        </p:blipFill>
        <p:spPr>
          <a:xfrm>
            <a:off x="9755190" y="6249807"/>
            <a:ext cx="1473198" cy="395582"/>
          </a:xfrm>
          <a:prstGeom prst="rect">
            <a:avLst/>
          </a:prstGeom>
        </p:spPr>
      </p:pic>
      <p:sp>
        <p:nvSpPr>
          <p:cNvPr id="4" name="Rectangle 3">
            <a:extLst>
              <a:ext uri="{FF2B5EF4-FFF2-40B4-BE49-F238E27FC236}">
                <a16:creationId xmlns:a16="http://schemas.microsoft.com/office/drawing/2014/main" id="{10C31866-EA45-BF4B-BA21-5A1F720D947E}"/>
              </a:ext>
            </a:extLst>
          </p:cNvPr>
          <p:cNvSpPr/>
          <p:nvPr userDrawn="1"/>
        </p:nvSpPr>
        <p:spPr>
          <a:xfrm>
            <a:off x="800101" y="2684145"/>
            <a:ext cx="10575924" cy="2653973"/>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EB684B1A-058F-9845-B19F-C05B350DA114}"/>
              </a:ext>
            </a:extLst>
          </p:cNvPr>
          <p:cNvSpPr>
            <a:spLocks noGrp="1"/>
          </p:cNvSpPr>
          <p:nvPr>
            <p:ph type="pic" sz="quarter" idx="15"/>
          </p:nvPr>
        </p:nvSpPr>
        <p:spPr>
          <a:xfrm>
            <a:off x="946150" y="2513012"/>
            <a:ext cx="3235325" cy="2653973"/>
          </a:xfrm>
          <a:prstGeom prst="rect">
            <a:avLst/>
          </a:prstGeom>
          <a:solidFill>
            <a:schemeClr val="bg1">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8" name="Text Placeholder 13">
            <a:extLst>
              <a:ext uri="{FF2B5EF4-FFF2-40B4-BE49-F238E27FC236}">
                <a16:creationId xmlns:a16="http://schemas.microsoft.com/office/drawing/2014/main" id="{6A03AC99-7E5E-F545-8221-D275D7D5F4FC}"/>
              </a:ext>
            </a:extLst>
          </p:cNvPr>
          <p:cNvSpPr>
            <a:spLocks noGrp="1"/>
          </p:cNvSpPr>
          <p:nvPr>
            <p:ph type="body" sz="quarter" idx="11"/>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chemeClr val="tx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145EBA83-D342-2140-B53D-A11556F42646}"/>
              </a:ext>
            </a:extLst>
          </p:cNvPr>
          <p:cNvSpPr>
            <a:spLocks noGrp="1"/>
          </p:cNvSpPr>
          <p:nvPr>
            <p:ph type="body" sz="quarter" idx="12"/>
          </p:nvPr>
        </p:nvSpPr>
        <p:spPr>
          <a:xfrm>
            <a:off x="941389" y="1738378"/>
            <a:ext cx="10286998" cy="370205"/>
          </a:xfrm>
          <a:prstGeom prst="rect">
            <a:avLst/>
          </a:prstGeom>
        </p:spPr>
        <p:txBody>
          <a:bodyPr lIns="0" tIns="0" rIns="0" bIns="0"/>
          <a:lstStyle>
            <a:lvl1pPr marL="0" indent="0">
              <a:lnSpc>
                <a:spcPct val="90000"/>
              </a:lnSpc>
              <a:spcBef>
                <a:spcPts val="0"/>
              </a:spcBef>
              <a:spcAft>
                <a:spcPts val="600"/>
              </a:spcAft>
              <a:buNone/>
              <a:defRPr sz="24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Picture Placeholder 11">
            <a:extLst>
              <a:ext uri="{FF2B5EF4-FFF2-40B4-BE49-F238E27FC236}">
                <a16:creationId xmlns:a16="http://schemas.microsoft.com/office/drawing/2014/main" id="{89077690-8FD0-4547-ABFB-9600B0CAE6D7}"/>
              </a:ext>
            </a:extLst>
          </p:cNvPr>
          <p:cNvSpPr>
            <a:spLocks noGrp="1"/>
          </p:cNvSpPr>
          <p:nvPr>
            <p:ph type="pic" sz="quarter" idx="16"/>
          </p:nvPr>
        </p:nvSpPr>
        <p:spPr>
          <a:xfrm>
            <a:off x="4469095" y="2513012"/>
            <a:ext cx="3235325" cy="2653973"/>
          </a:xfrm>
          <a:prstGeom prst="rect">
            <a:avLst/>
          </a:prstGeom>
          <a:solidFill>
            <a:schemeClr val="bg1">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4" name="Picture Placeholder 11">
            <a:extLst>
              <a:ext uri="{FF2B5EF4-FFF2-40B4-BE49-F238E27FC236}">
                <a16:creationId xmlns:a16="http://schemas.microsoft.com/office/drawing/2014/main" id="{490CE5B2-D204-A34D-912D-16FF8ADF2A4D}"/>
              </a:ext>
            </a:extLst>
          </p:cNvPr>
          <p:cNvSpPr>
            <a:spLocks noGrp="1"/>
          </p:cNvSpPr>
          <p:nvPr>
            <p:ph type="pic" sz="quarter" idx="17"/>
          </p:nvPr>
        </p:nvSpPr>
        <p:spPr>
          <a:xfrm>
            <a:off x="7992040" y="2513012"/>
            <a:ext cx="3235325" cy="2653973"/>
          </a:xfrm>
          <a:prstGeom prst="rect">
            <a:avLst/>
          </a:prstGeom>
          <a:solidFill>
            <a:schemeClr val="bg1">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6" name="Straight Connector 15">
            <a:extLst>
              <a:ext uri="{FF2B5EF4-FFF2-40B4-BE49-F238E27FC236}">
                <a16:creationId xmlns:a16="http://schemas.microsoft.com/office/drawing/2014/main" id="{34DEECCB-458B-4B41-AAE0-918E831C2C4B}"/>
              </a:ext>
            </a:extLst>
          </p:cNvPr>
          <p:cNvCxnSpPr>
            <a:cxnSpLocks/>
          </p:cNvCxnSpPr>
          <p:nvPr userDrawn="1"/>
        </p:nvCxnSpPr>
        <p:spPr>
          <a:xfrm>
            <a:off x="803082" y="768567"/>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75799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Option 3 - nam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0FE900-A7EC-8348-8964-3B13DEFC5EAA}"/>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chemeClr val="bg1">
              <a:lumMod val="9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BA355C59-4322-DB4B-A723-24FE53AD12B7}"/>
              </a:ext>
            </a:extLst>
          </p:cNvPr>
          <p:cNvSpPr/>
          <p:nvPr userDrawn="1"/>
        </p:nvSpPr>
        <p:spPr>
          <a:xfrm>
            <a:off x="952854" y="5215292"/>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accent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7EA36864-89F6-7342-A96C-963A930B88B2}"/>
              </a:ext>
            </a:extLst>
          </p:cNvPr>
          <p:cNvSpPr/>
          <p:nvPr userDrawn="1"/>
        </p:nvSpPr>
        <p:spPr>
          <a:xfrm>
            <a:off x="2047510" y="4705622"/>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rgbClr val="EBA948"/>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8BEB6EC-90FD-EA4B-8676-F1B06A5BB39B}"/>
              </a:ext>
            </a:extLst>
          </p:cNvPr>
          <p:cNvSpPr/>
          <p:nvPr userDrawn="1"/>
        </p:nvSpPr>
        <p:spPr>
          <a:xfrm>
            <a:off x="963612" y="5833305"/>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3">
            <a:extLst>
              <a:ext uri="{FF2B5EF4-FFF2-40B4-BE49-F238E27FC236}">
                <a16:creationId xmlns:a16="http://schemas.microsoft.com/office/drawing/2014/main" id="{7B140407-E658-B339-2E5D-F51A7230BE5B}"/>
              </a:ext>
            </a:extLst>
          </p:cNvPr>
          <p:cNvSpPr>
            <a:spLocks noGrp="1"/>
          </p:cNvSpPr>
          <p:nvPr>
            <p:ph type="body" sz="quarter" idx="12"/>
          </p:nvPr>
        </p:nvSpPr>
        <p:spPr>
          <a:xfrm>
            <a:off x="6232525" y="5043057"/>
            <a:ext cx="4995863" cy="1082169"/>
          </a:xfrm>
          <a:prstGeom prst="rect">
            <a:avLst/>
          </a:prstGeom>
        </p:spPr>
        <p:txBody>
          <a:bodyPr lIns="0" tIns="0" rIns="0" bIns="0" anchor="b" anchorCtr="0"/>
          <a:lstStyle>
            <a:lvl1pPr marL="0" indent="0" algn="r">
              <a:lnSpc>
                <a:spcPct val="90000"/>
              </a:lnSpc>
              <a:spcBef>
                <a:spcPts val="0"/>
              </a:spcBef>
              <a:spcAft>
                <a:spcPts val="600"/>
              </a:spcAft>
              <a:buNone/>
              <a:defRPr sz="2000" b="1" i="0">
                <a:solidFill>
                  <a:schemeClr val="accent1"/>
                </a:solidFill>
                <a:latin typeface="HelveticaNeueLT Pro 55 Roman" panose="020B0604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BCD233A4-2071-037B-F9F2-043105D49F48}"/>
              </a:ext>
            </a:extLst>
          </p:cNvPr>
          <p:cNvSpPr>
            <a:spLocks noGrp="1"/>
          </p:cNvSpPr>
          <p:nvPr>
            <p:ph type="body" sz="quarter" idx="11"/>
          </p:nvPr>
        </p:nvSpPr>
        <p:spPr>
          <a:xfrm>
            <a:off x="946153" y="1297337"/>
            <a:ext cx="10282235" cy="2131663"/>
          </a:xfrm>
          <a:prstGeom prst="rect">
            <a:avLst/>
          </a:prstGeom>
        </p:spPr>
        <p:txBody>
          <a:bodyPr lIns="0" tIns="0" rIns="0" bIns="0" anchor="t"/>
          <a:lstStyle>
            <a:lvl1pPr marL="0" indent="0">
              <a:lnSpc>
                <a:spcPct val="85000"/>
              </a:lnSpc>
              <a:spcBef>
                <a:spcPts val="0"/>
              </a:spcBef>
              <a:spcAft>
                <a:spcPts val="1200"/>
              </a:spcAft>
              <a:buNone/>
              <a:defRPr sz="7200" b="0" i="0">
                <a:solidFill>
                  <a:schemeClr val="accent1"/>
                </a:solidFill>
                <a:latin typeface="HelveticaNeueLT Pro 35 Th"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EF5D463-1983-E013-D52D-21925F2C1D35}"/>
              </a:ext>
            </a:extLst>
          </p:cNvPr>
          <p:cNvCxnSpPr>
            <a:cxnSpLocks/>
          </p:cNvCxnSpPr>
          <p:nvPr userDrawn="1"/>
        </p:nvCxnSpPr>
        <p:spPr>
          <a:xfrm>
            <a:off x="803082" y="1273287"/>
            <a:ext cx="0" cy="69838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99105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theme" Target="../theme/theme2.xml"/><Relationship Id="rId20" Type="http://schemas.openxmlformats.org/officeDocument/2006/relationships/slideLayout" Target="../slideLayouts/slideLayout61.xml"/><Relationship Id="rId41"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Original Grid (Hide when not used" hidden="1">
            <a:extLst>
              <a:ext uri="{FF2B5EF4-FFF2-40B4-BE49-F238E27FC236}">
                <a16:creationId xmlns:a16="http://schemas.microsoft.com/office/drawing/2014/main" id="{6F645227-A7EA-1142-8017-D3505BB868FA}"/>
              </a:ext>
            </a:extLst>
          </p:cNvPr>
          <p:cNvPicPr>
            <a:picLocks noChangeAspect="1"/>
          </p:cNvPicPr>
          <p:nvPr userDrawn="1"/>
        </p:nvPicPr>
        <p:blipFill>
          <a:blip r:embed="rId43">
            <a:alphaModFix amt="5000"/>
          </a:blip>
          <a:stretch>
            <a:fillRect/>
          </a:stretch>
        </p:blipFill>
        <p:spPr>
          <a:xfrm>
            <a:off x="0" y="0"/>
            <a:ext cx="12192000" cy="6858000"/>
          </a:xfrm>
          <a:prstGeom prst="rect">
            <a:avLst/>
          </a:prstGeom>
        </p:spPr>
      </p:pic>
      <p:pic>
        <p:nvPicPr>
          <p:cNvPr id="5" name="Picture 4" hidden="1">
            <a:extLst>
              <a:ext uri="{FF2B5EF4-FFF2-40B4-BE49-F238E27FC236}">
                <a16:creationId xmlns:a16="http://schemas.microsoft.com/office/drawing/2014/main" id="{2388AC47-BD27-0E43-9017-9DA1548374B3}"/>
              </a:ext>
            </a:extLst>
          </p:cNvPr>
          <p:cNvPicPr>
            <a:picLocks noChangeAspect="1"/>
          </p:cNvPicPr>
          <p:nvPr userDrawn="1"/>
        </p:nvPicPr>
        <p:blipFill>
          <a:blip r:embed="rId44"/>
          <a:srcRect/>
          <a:stretch/>
        </p:blipFill>
        <p:spPr>
          <a:xfrm>
            <a:off x="9558" y="4470"/>
            <a:ext cx="12172884" cy="6849060"/>
          </a:xfrm>
          <a:prstGeom prst="rect">
            <a:avLst/>
          </a:prstGeom>
        </p:spPr>
      </p:pic>
      <p:cxnSp>
        <p:nvCxnSpPr>
          <p:cNvPr id="7" name="Straight Connector 6">
            <a:extLst>
              <a:ext uri="{FF2B5EF4-FFF2-40B4-BE49-F238E27FC236}">
                <a16:creationId xmlns:a16="http://schemas.microsoft.com/office/drawing/2014/main" id="{5BB7F8E1-997E-4941-BE13-6E059C035CBE}"/>
              </a:ext>
            </a:extLst>
          </p:cNvPr>
          <p:cNvCxnSpPr/>
          <p:nvPr userDrawn="1"/>
        </p:nvCxnSpPr>
        <p:spPr>
          <a:xfrm>
            <a:off x="800100"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E4E5DE-6179-8440-842F-28DBCC3D681D}"/>
              </a:ext>
            </a:extLst>
          </p:cNvPr>
          <p:cNvCxnSpPr/>
          <p:nvPr userDrawn="1"/>
        </p:nvCxnSpPr>
        <p:spPr>
          <a:xfrm>
            <a:off x="256838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615384D-E8DA-C647-B710-F4325A19E819}"/>
              </a:ext>
            </a:extLst>
          </p:cNvPr>
          <p:cNvCxnSpPr/>
          <p:nvPr userDrawn="1"/>
        </p:nvCxnSpPr>
        <p:spPr>
          <a:xfrm>
            <a:off x="432322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6949CB-2D6B-0741-938E-688F9C5B37D9}"/>
              </a:ext>
            </a:extLst>
          </p:cNvPr>
          <p:cNvCxnSpPr/>
          <p:nvPr userDrawn="1"/>
        </p:nvCxnSpPr>
        <p:spPr>
          <a:xfrm>
            <a:off x="609151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B94FD3-6C84-7C42-9E81-589C254D2F46}"/>
              </a:ext>
            </a:extLst>
          </p:cNvPr>
          <p:cNvCxnSpPr/>
          <p:nvPr userDrawn="1"/>
        </p:nvCxnSpPr>
        <p:spPr>
          <a:xfrm>
            <a:off x="784635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A64BE6-F7F3-F14C-89D0-1CE69287C314}"/>
              </a:ext>
            </a:extLst>
          </p:cNvPr>
          <p:cNvCxnSpPr/>
          <p:nvPr userDrawn="1"/>
        </p:nvCxnSpPr>
        <p:spPr>
          <a:xfrm>
            <a:off x="9607924"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4BECF89-DF0E-B440-9770-C04349337426}"/>
              </a:ext>
            </a:extLst>
          </p:cNvPr>
          <p:cNvCxnSpPr/>
          <p:nvPr userDrawn="1"/>
        </p:nvCxnSpPr>
        <p:spPr>
          <a:xfrm>
            <a:off x="11376212"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879885"/>
      </p:ext>
    </p:extLst>
  </p:cSld>
  <p:clrMap bg1="lt1" tx1="dk1" bg2="lt2" tx2="dk2" accent1="accent1" accent2="accent2" accent3="accent3" accent4="accent4" accent5="accent5" accent6="accent6" hlink="hlink" folHlink="folHlink"/>
  <p:sldLayoutIdLst>
    <p:sldLayoutId id="2147483716" r:id="rId1"/>
    <p:sldLayoutId id="2147483659" r:id="rId2"/>
    <p:sldLayoutId id="2147483717" r:id="rId3"/>
    <p:sldLayoutId id="2147483786" r:id="rId4"/>
    <p:sldLayoutId id="2147483788" r:id="rId5"/>
    <p:sldLayoutId id="2147483778" r:id="rId6"/>
    <p:sldLayoutId id="2147483780" r:id="rId7"/>
    <p:sldLayoutId id="2147483779" r:id="rId8"/>
    <p:sldLayoutId id="2147483729" r:id="rId9"/>
    <p:sldLayoutId id="2147483794" r:id="rId10"/>
    <p:sldLayoutId id="2147483656" r:id="rId11"/>
    <p:sldLayoutId id="2147483793" r:id="rId12"/>
    <p:sldLayoutId id="2147483655" r:id="rId13"/>
    <p:sldLayoutId id="2147483649" r:id="rId14"/>
    <p:sldLayoutId id="2147483736" r:id="rId15"/>
    <p:sldLayoutId id="2147483753" r:id="rId16"/>
    <p:sldLayoutId id="2147483710" r:id="rId17"/>
    <p:sldLayoutId id="2147483795" r:id="rId18"/>
    <p:sldLayoutId id="2147483714" r:id="rId19"/>
    <p:sldLayoutId id="2147483658" r:id="rId20"/>
    <p:sldLayoutId id="2147483742" r:id="rId21"/>
    <p:sldLayoutId id="2147483725" r:id="rId22"/>
    <p:sldLayoutId id="2147483787" r:id="rId23"/>
    <p:sldLayoutId id="2147483790" r:id="rId24"/>
    <p:sldLayoutId id="2147483724" r:id="rId25"/>
    <p:sldLayoutId id="2147483789" r:id="rId26"/>
    <p:sldLayoutId id="2147483776" r:id="rId27"/>
    <p:sldLayoutId id="2147483726" r:id="rId28"/>
    <p:sldLayoutId id="2147483791" r:id="rId29"/>
    <p:sldLayoutId id="2147483718" r:id="rId30"/>
    <p:sldLayoutId id="2147483719" r:id="rId31"/>
    <p:sldLayoutId id="2147483783" r:id="rId32"/>
    <p:sldLayoutId id="2147483754" r:id="rId33"/>
    <p:sldLayoutId id="2147483748" r:id="rId34"/>
    <p:sldLayoutId id="2147483713" r:id="rId35"/>
    <p:sldLayoutId id="2147483720" r:id="rId36"/>
    <p:sldLayoutId id="2147483730" r:id="rId37"/>
    <p:sldLayoutId id="2147483737" r:id="rId38"/>
    <p:sldLayoutId id="2147483756" r:id="rId39"/>
    <p:sldLayoutId id="2147483766" r:id="rId40"/>
    <p:sldLayoutId id="2147483765" r:id="rId41"/>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398" userDrawn="1">
          <p15:clr>
            <a:srgbClr val="F26B43"/>
          </p15:clr>
        </p15:guide>
        <p15:guide id="9" orient="horz" pos="504" userDrawn="1">
          <p15:clr>
            <a:srgbClr val="F26B43"/>
          </p15:clr>
        </p15:guide>
        <p15:guide id="12" pos="596" userDrawn="1">
          <p15:clr>
            <a:srgbClr val="F26B43"/>
          </p15:clr>
        </p15:guide>
        <p15:guide id="14" pos="1525" userDrawn="1">
          <p15:clr>
            <a:srgbClr val="F26B43"/>
          </p15:clr>
        </p15:guide>
        <p15:guide id="15" pos="2634" userDrawn="1">
          <p15:clr>
            <a:srgbClr val="F26B43"/>
          </p15:clr>
        </p15:guide>
        <p15:guide id="17" pos="2816" userDrawn="1">
          <p15:clr>
            <a:srgbClr val="F26B43"/>
          </p15:clr>
        </p15:guide>
        <p15:guide id="19" pos="7166" userDrawn="1">
          <p15:clr>
            <a:srgbClr val="F26B43"/>
          </p15:clr>
        </p15:guide>
        <p15:guide id="20" pos="6145" userDrawn="1">
          <p15:clr>
            <a:srgbClr val="F26B43"/>
          </p15:clr>
        </p15:guide>
        <p15:guide id="22" pos="6052" userDrawn="1">
          <p15:clr>
            <a:srgbClr val="F26B43"/>
          </p15:clr>
        </p15:guide>
        <p15:guide id="23" pos="5036" userDrawn="1">
          <p15:clr>
            <a:srgbClr val="F26B43"/>
          </p15:clr>
        </p15:guide>
        <p15:guide id="25" pos="4942">
          <p15:clr>
            <a:srgbClr val="F26B43"/>
          </p15:clr>
        </p15:guide>
        <p15:guide id="26" pos="3926" userDrawn="1">
          <p15:clr>
            <a:srgbClr val="F26B43"/>
          </p15:clr>
        </p15:guide>
        <p15:guide id="27" pos="2723" userDrawn="1">
          <p15:clr>
            <a:srgbClr val="F26B43"/>
          </p15:clr>
        </p15:guide>
        <p15:guide id="39" pos="7073" userDrawn="1">
          <p15:clr>
            <a:srgbClr val="F26B43"/>
          </p15:clr>
        </p15:guide>
        <p15:guide id="41" orient="horz" pos="3808" userDrawn="1">
          <p15:clr>
            <a:srgbClr val="F26B43"/>
          </p15:clr>
        </p15:guide>
        <p15:guide id="42" pos="1614" userDrawn="1">
          <p15:clr>
            <a:srgbClr val="F26B43"/>
          </p15:clr>
        </p15:guide>
        <p15:guide id="43" pos="3744" userDrawn="1">
          <p15:clr>
            <a:srgbClr val="F26B43"/>
          </p15:clr>
        </p15:guide>
        <p15:guide id="45" pos="5963" userDrawn="1">
          <p15:clr>
            <a:srgbClr val="F26B43"/>
          </p15:clr>
        </p15:guide>
        <p15:guide id="47" pos="4854" userDrawn="1">
          <p15:clr>
            <a:srgbClr val="F26B43"/>
          </p15:clr>
        </p15:guide>
        <p15:guide id="48" pos="504" userDrawn="1">
          <p15:clr>
            <a:srgbClr val="F26B43"/>
          </p15:clr>
        </p15:guide>
        <p15:guide id="49" pos="1707" userDrawn="1">
          <p15:clr>
            <a:srgbClr val="F26B43"/>
          </p15:clr>
        </p15:guide>
        <p15:guide id="50" pos="3837" userDrawn="1">
          <p15:clr>
            <a:srgbClr val="F26B43"/>
          </p15:clr>
        </p15:guide>
        <p15:guide id="51" orient="horz" pos="2160" userDrawn="1">
          <p15:clr>
            <a:srgbClr val="F26B43"/>
          </p15:clr>
        </p15:guide>
        <p15:guide id="52" orient="horz" pos="3720" userDrawn="1">
          <p15:clr>
            <a:srgbClr val="F26B43"/>
          </p15:clr>
        </p15:guide>
        <p15:guide id="53" orient="horz" pos="1242" userDrawn="1">
          <p15:clr>
            <a:srgbClr val="F26B43"/>
          </p15:clr>
        </p15:guide>
        <p15:guide id="54" orient="horz" pos="158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5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36">
          <p15:clr>
            <a:srgbClr val="F26B43"/>
          </p15:clr>
        </p15:guide>
        <p15:guide id="2" orient="horz" pos="2232">
          <p15:clr>
            <a:srgbClr val="F26B43"/>
          </p15:clr>
        </p15:guide>
        <p15:guide id="3" pos="3048">
          <p15:clr>
            <a:srgbClr val="F26B43"/>
          </p15:clr>
        </p15:guide>
        <p15:guide id="4" pos="2040">
          <p15:clr>
            <a:srgbClr val="F26B43"/>
          </p15:clr>
        </p15:guide>
        <p15:guide id="5" pos="1752">
          <p15:clr>
            <a:srgbClr val="F26B43"/>
          </p15:clr>
        </p15:guide>
        <p15:guide id="6" pos="744">
          <p15:clr>
            <a:srgbClr val="F26B43"/>
          </p15:clr>
        </p15:guide>
        <p15:guide id="7" pos="456">
          <p15:clr>
            <a:srgbClr val="F26B43"/>
          </p15:clr>
        </p15:guide>
        <p15:guide id="8" orient="horz" pos="2064">
          <p15:clr>
            <a:srgbClr val="F26B43"/>
          </p15:clr>
        </p15:guide>
        <p15:guide id="9" orient="horz" pos="1488">
          <p15:clr>
            <a:srgbClr val="F26B43"/>
          </p15:clr>
        </p15:guide>
        <p15:guide id="10" orient="horz" pos="1320">
          <p15:clr>
            <a:srgbClr val="F26B43"/>
          </p15:clr>
        </p15:guide>
        <p15:guide id="11" orient="horz" pos="744">
          <p15:clr>
            <a:srgbClr val="F26B43"/>
          </p15:clr>
        </p15:guide>
        <p15:guide id="12" orient="horz" pos="576">
          <p15:clr>
            <a:srgbClr val="F26B43"/>
          </p15:clr>
        </p15:guide>
        <p15:guide id="13" orient="horz" pos="2832">
          <p15:clr>
            <a:srgbClr val="F26B43"/>
          </p15:clr>
        </p15:guide>
        <p15:guide id="14" orient="horz" pos="3000">
          <p15:clr>
            <a:srgbClr val="F26B43"/>
          </p15:clr>
        </p15:guide>
        <p15:guide id="15" orient="horz" pos="3576">
          <p15:clr>
            <a:srgbClr val="F26B43"/>
          </p15:clr>
        </p15:guide>
        <p15:guide id="16" orient="horz" pos="3744">
          <p15:clr>
            <a:srgbClr val="F26B43"/>
          </p15:clr>
        </p15:guide>
        <p15:guide id="17" pos="4344">
          <p15:clr>
            <a:srgbClr val="F26B43"/>
          </p15:clr>
        </p15:guide>
        <p15:guide id="18" pos="4632">
          <p15:clr>
            <a:srgbClr val="F26B43"/>
          </p15:clr>
        </p15:guide>
        <p15:guide id="19" pos="5640">
          <p15:clr>
            <a:srgbClr val="F26B43"/>
          </p15:clr>
        </p15:guide>
        <p15:guide id="20" pos="5928">
          <p15:clr>
            <a:srgbClr val="F26B43"/>
          </p15:clr>
        </p15:guide>
        <p15:guide id="21" pos="6936">
          <p15:clr>
            <a:srgbClr val="F26B43"/>
          </p15:clr>
        </p15:guide>
        <p15:guide id="22" pos="722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9.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latin typeface="+mj-lt"/>
              </a:rPr>
              <a:t>Notes to Advisors</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p:txBody>
          <a:bodyPr/>
          <a:lstStyle/>
          <a:p>
            <a:pPr marL="342900" lvl="0" indent="-342900">
              <a:lnSpc>
                <a:spcPct val="100000"/>
              </a:lnSpc>
              <a:spcAft>
                <a:spcPts val="0"/>
              </a:spcAft>
              <a:buClr>
                <a:schemeClr val="accent1"/>
              </a:buClr>
              <a:buSzPts val="1600"/>
              <a:buFont typeface="Arial"/>
              <a:buAutoNum type="arabicPeriod"/>
            </a:pPr>
            <a:r>
              <a:rPr lang="en-US" sz="1400" b="1">
                <a:latin typeface="+mn-lt"/>
              </a:rPr>
              <a:t>Select a Presentation Title Page and End Page</a:t>
            </a:r>
            <a:endParaRPr lang="en-US" sz="1400">
              <a:latin typeface="+mn-lt"/>
            </a:endParaRPr>
          </a:p>
          <a:p>
            <a:pPr marL="742950" lvl="1" indent="-285750">
              <a:spcBef>
                <a:spcPts val="1100"/>
              </a:spcBef>
              <a:buClr>
                <a:schemeClr val="accent1"/>
              </a:buClr>
              <a:buSzPts val="1600"/>
              <a:buFont typeface="Arial"/>
              <a:buChar char="•"/>
            </a:pPr>
            <a:r>
              <a:rPr lang="en-US" sz="1400">
                <a:solidFill>
                  <a:schemeClr val="accent1"/>
                </a:solidFill>
                <a:latin typeface="+mn-lt"/>
              </a:rPr>
              <a:t>Select the presentation cover from the three options that follow (slides 2-4).</a:t>
            </a:r>
            <a:endParaRPr lang="en-US" sz="1400">
              <a:latin typeface="+mn-lt"/>
            </a:endParaRPr>
          </a:p>
          <a:p>
            <a:pPr marL="742950" lvl="1" indent="-285750">
              <a:spcBef>
                <a:spcPts val="1100"/>
              </a:spcBef>
              <a:buClr>
                <a:schemeClr val="accent1"/>
              </a:buClr>
              <a:buSzPts val="1600"/>
              <a:buFont typeface="Arial"/>
              <a:buChar char="•"/>
            </a:pPr>
            <a:r>
              <a:rPr lang="en-US" sz="1400">
                <a:solidFill>
                  <a:schemeClr val="accent1"/>
                </a:solidFill>
                <a:latin typeface="+mn-lt"/>
              </a:rPr>
              <a:t>Select the corresponding end page from the three options (slides 62-64).</a:t>
            </a:r>
            <a:endParaRPr lang="en-US" sz="1400">
              <a:latin typeface="+mn-lt"/>
            </a:endParaRPr>
          </a:p>
          <a:p>
            <a:pPr marL="742950" lvl="1" indent="-285750">
              <a:spcBef>
                <a:spcPts val="1100"/>
              </a:spcBef>
              <a:buClr>
                <a:schemeClr val="accent1"/>
              </a:buClr>
              <a:buSzPts val="1600"/>
              <a:buFont typeface="Arial"/>
              <a:buChar char="•"/>
            </a:pPr>
            <a:r>
              <a:rPr lang="en-US" sz="1400">
                <a:solidFill>
                  <a:schemeClr val="accent1"/>
                </a:solidFill>
                <a:latin typeface="+mn-lt"/>
              </a:rPr>
              <a:t>Delete the other options.</a:t>
            </a:r>
            <a:br>
              <a:rPr lang="en-US" sz="1400">
                <a:latin typeface="+mn-lt"/>
              </a:rPr>
            </a:br>
            <a:endParaRPr lang="en-US" sz="1400">
              <a:latin typeface="+mn-lt"/>
            </a:endParaRPr>
          </a:p>
          <a:p>
            <a:pPr marL="342900" lvl="0" indent="-342900">
              <a:lnSpc>
                <a:spcPct val="100000"/>
              </a:lnSpc>
              <a:spcBef>
                <a:spcPts val="600"/>
              </a:spcBef>
              <a:spcAft>
                <a:spcPts val="0"/>
              </a:spcAft>
              <a:buClr>
                <a:schemeClr val="accent1"/>
              </a:buClr>
              <a:buSzPts val="1600"/>
              <a:buFont typeface="Arial"/>
              <a:buAutoNum type="arabicPeriod"/>
            </a:pPr>
            <a:r>
              <a:rPr lang="en-US" sz="1400" b="1">
                <a:latin typeface="+mn-lt"/>
              </a:rPr>
              <a:t>Insert Your Logo into the Cover and Back Page</a:t>
            </a:r>
            <a:endParaRPr lang="en-US" sz="1400">
              <a:latin typeface="+mn-lt"/>
            </a:endParaRPr>
          </a:p>
          <a:p>
            <a:pPr marL="742950" lvl="1" indent="-285750">
              <a:spcBef>
                <a:spcPts val="1100"/>
              </a:spcBef>
              <a:buClr>
                <a:schemeClr val="accent1"/>
              </a:buClr>
              <a:buSzPts val="1600"/>
              <a:buFont typeface="Arial"/>
              <a:buChar char="•"/>
            </a:pPr>
            <a:r>
              <a:rPr lang="en-US" sz="1400">
                <a:solidFill>
                  <a:schemeClr val="accent1"/>
                </a:solidFill>
                <a:latin typeface="+mn-lt"/>
              </a:rPr>
              <a:t>Delete the current text box with Insert Logo Here.</a:t>
            </a:r>
            <a:endParaRPr lang="en-US" sz="1400">
              <a:latin typeface="+mn-lt"/>
            </a:endParaRPr>
          </a:p>
          <a:p>
            <a:pPr marL="742950" lvl="1" indent="-285750">
              <a:spcBef>
                <a:spcPts val="1100"/>
              </a:spcBef>
              <a:buClr>
                <a:schemeClr val="accent1"/>
              </a:buClr>
              <a:buSzPts val="1600"/>
              <a:buFont typeface="Arial"/>
              <a:buChar char="•"/>
            </a:pPr>
            <a:r>
              <a:rPr lang="en-US" sz="1400">
                <a:solidFill>
                  <a:schemeClr val="accent1"/>
                </a:solidFill>
                <a:latin typeface="+mn-lt"/>
              </a:rPr>
              <a:t>Select the Insert Tab &gt; Picture &gt; find the location on your computer and select Insert.</a:t>
            </a:r>
            <a:endParaRPr lang="en-US" sz="1400">
              <a:latin typeface="+mn-lt"/>
            </a:endParaRPr>
          </a:p>
          <a:p>
            <a:pPr marL="742950" lvl="1" indent="-285750">
              <a:spcBef>
                <a:spcPts val="1100"/>
              </a:spcBef>
              <a:buClr>
                <a:schemeClr val="accent1"/>
              </a:buClr>
              <a:buSzPts val="1600"/>
              <a:buFont typeface="Arial"/>
              <a:buChar char="•"/>
            </a:pPr>
            <a:r>
              <a:rPr lang="en-US" sz="1400">
                <a:solidFill>
                  <a:schemeClr val="accent1"/>
                </a:solidFill>
                <a:latin typeface="+mn-lt"/>
              </a:rPr>
              <a:t>Resize logo by holding down the shift key and dragging one corner in (to make smaller) or out (to make larger). </a:t>
            </a:r>
            <a:endParaRPr lang="en-US" sz="1400">
              <a:latin typeface="+mn-lt"/>
            </a:endParaRPr>
          </a:p>
          <a:p>
            <a:pPr marL="742950" lvl="1" indent="-285750">
              <a:spcBef>
                <a:spcPts val="1100"/>
              </a:spcBef>
              <a:buClr>
                <a:schemeClr val="accent1"/>
              </a:buClr>
              <a:buSzPts val="1600"/>
              <a:buFont typeface="Arial"/>
              <a:buChar char="•"/>
            </a:pPr>
            <a:r>
              <a:rPr lang="en-US" sz="1400">
                <a:solidFill>
                  <a:schemeClr val="accent1"/>
                </a:solidFill>
                <a:latin typeface="+mn-lt"/>
              </a:rPr>
              <a:t>Note: holding the shift key while dragging will proportionally change the size of your logo and not distort it.</a:t>
            </a:r>
            <a:br>
              <a:rPr lang="en-US" sz="1400">
                <a:latin typeface="+mn-lt"/>
              </a:rPr>
            </a:br>
            <a:endParaRPr lang="en-US" sz="1400">
              <a:latin typeface="+mn-lt"/>
            </a:endParaRPr>
          </a:p>
          <a:p>
            <a:pPr marL="342900" lvl="0" indent="-342900">
              <a:lnSpc>
                <a:spcPct val="100000"/>
              </a:lnSpc>
              <a:spcBef>
                <a:spcPts val="600"/>
              </a:spcBef>
              <a:spcAft>
                <a:spcPts val="0"/>
              </a:spcAft>
              <a:buClr>
                <a:schemeClr val="accent1"/>
              </a:buClr>
              <a:buSzPts val="1600"/>
              <a:buFont typeface="Arial"/>
              <a:buAutoNum type="arabicPeriod"/>
            </a:pPr>
            <a:r>
              <a:rPr lang="en-US" sz="1400" b="1">
                <a:latin typeface="+mn-lt"/>
              </a:rPr>
              <a:t>Delete This Page</a:t>
            </a:r>
            <a:endParaRPr lang="en-US" sz="1400">
              <a:latin typeface="+mn-lt"/>
            </a:endParaRPr>
          </a:p>
          <a:p>
            <a:pPr marL="742950" lvl="1" indent="-285750">
              <a:spcBef>
                <a:spcPts val="1100"/>
              </a:spcBef>
              <a:buClr>
                <a:schemeClr val="accent1"/>
              </a:buClr>
              <a:buSzPts val="1600"/>
              <a:buFont typeface="Arial"/>
              <a:buChar char="•"/>
            </a:pPr>
            <a:r>
              <a:rPr lang="en-US" sz="1400">
                <a:solidFill>
                  <a:schemeClr val="accent1"/>
                </a:solidFill>
                <a:latin typeface="+mn-lt"/>
              </a:rPr>
              <a:t>Delete this page from your presentation.</a:t>
            </a:r>
            <a:endParaRPr lang="en-US" sz="1400">
              <a:latin typeface="+mn-lt"/>
            </a:endParaRPr>
          </a:p>
        </p:txBody>
      </p:sp>
    </p:spTree>
    <p:extLst>
      <p:ext uri="{BB962C8B-B14F-4D97-AF65-F5344CB8AC3E}">
        <p14:creationId xmlns:p14="http://schemas.microsoft.com/office/powerpoint/2010/main" val="99333091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F105B5-27C2-5AFF-CAFA-16EE975BAB45}"/>
              </a:ext>
            </a:extLst>
          </p:cNvPr>
          <p:cNvSpPr>
            <a:spLocks noGrp="1"/>
          </p:cNvSpPr>
          <p:nvPr>
            <p:ph type="body" sz="quarter" idx="11"/>
          </p:nvPr>
        </p:nvSpPr>
        <p:spPr/>
        <p:txBody>
          <a:bodyPr/>
          <a:lstStyle/>
          <a:p>
            <a:r>
              <a:rPr lang="en-US" sz="3200">
                <a:latin typeface="+mj-lt"/>
              </a:rPr>
              <a:t>When the submarine </a:t>
            </a:r>
            <a:r>
              <a:rPr lang="en-US" sz="3200" err="1">
                <a:latin typeface="+mj-lt"/>
              </a:rPr>
              <a:t>Hunga</a:t>
            </a:r>
            <a:r>
              <a:rPr lang="en-US" sz="3200">
                <a:latin typeface="+mj-lt"/>
              </a:rPr>
              <a:t> Tonga volcano erupted, it:</a:t>
            </a:r>
          </a:p>
        </p:txBody>
      </p:sp>
      <p:sp>
        <p:nvSpPr>
          <p:cNvPr id="5" name="Text Placeholder 4">
            <a:extLst>
              <a:ext uri="{FF2B5EF4-FFF2-40B4-BE49-F238E27FC236}">
                <a16:creationId xmlns:a16="http://schemas.microsoft.com/office/drawing/2014/main" id="{19B89CD5-AD8A-FB7C-7E16-A4C6D7E7FADD}"/>
              </a:ext>
            </a:extLst>
          </p:cNvPr>
          <p:cNvSpPr>
            <a:spLocks noGrp="1"/>
          </p:cNvSpPr>
          <p:nvPr>
            <p:ph type="body" sz="quarter" idx="12"/>
          </p:nvPr>
        </p:nvSpPr>
        <p:spPr>
          <a:xfrm>
            <a:off x="941389" y="2513012"/>
            <a:ext cx="5002211" cy="3532187"/>
          </a:xfrm>
        </p:spPr>
        <p:txBody>
          <a:bodyPr/>
          <a:lstStyle/>
          <a:p>
            <a:pPr marL="514350" indent="-514350">
              <a:buFont typeface="+mj-lt"/>
              <a:buAutoNum type="arabicPeriod"/>
            </a:pPr>
            <a:r>
              <a:rPr lang="en-US" sz="2800">
                <a:latin typeface="+mn-lt"/>
              </a:rPr>
              <a:t>Launched water vapor 93 miles above Earth</a:t>
            </a:r>
          </a:p>
          <a:p>
            <a:pPr marL="514350" indent="-514350">
              <a:buFont typeface="+mj-lt"/>
              <a:buAutoNum type="arabicPeriod"/>
            </a:pPr>
            <a:r>
              <a:rPr lang="en-US" sz="2800">
                <a:latin typeface="+mn-lt"/>
              </a:rPr>
              <a:t>Created a sonic boom that was heard in Alaska</a:t>
            </a:r>
          </a:p>
          <a:p>
            <a:pPr marL="514350" indent="-514350">
              <a:buFont typeface="+mj-lt"/>
              <a:buAutoNum type="arabicPeriod"/>
            </a:pPr>
            <a:r>
              <a:rPr lang="en-US" sz="2800">
                <a:latin typeface="+mn-lt"/>
              </a:rPr>
              <a:t>Disrupted the Earth’s geomagnetic field </a:t>
            </a:r>
          </a:p>
          <a:p>
            <a:pPr marL="514350" indent="-514350">
              <a:buFont typeface="+mj-lt"/>
              <a:buAutoNum type="arabicPeriod"/>
            </a:pPr>
            <a:r>
              <a:rPr lang="en-US" sz="2800">
                <a:latin typeface="+mn-lt"/>
              </a:rPr>
              <a:t>All of the above</a:t>
            </a:r>
          </a:p>
        </p:txBody>
      </p:sp>
      <p:pic>
        <p:nvPicPr>
          <p:cNvPr id="8" name="Picture Placeholder 7">
            <a:extLst>
              <a:ext uri="{FF2B5EF4-FFF2-40B4-BE49-F238E27FC236}">
                <a16:creationId xmlns:a16="http://schemas.microsoft.com/office/drawing/2014/main" id="{CECE1409-DAAA-B6B2-0C46-9712EC27D600}"/>
              </a:ext>
            </a:extLst>
          </p:cNvPr>
          <p:cNvPicPr>
            <a:picLocks noGrp="1" noChangeAspect="1"/>
          </p:cNvPicPr>
          <p:nvPr>
            <p:ph type="pic" sz="quarter" idx="13"/>
          </p:nvPr>
        </p:nvPicPr>
        <p:blipFill rotWithShape="1">
          <a:blip r:embed="rId3"/>
          <a:srcRect l="26667" t="6713" r="11990" b="41838"/>
          <a:stretch/>
        </p:blipFill>
        <p:spPr>
          <a:xfrm>
            <a:off x="6409038" y="977030"/>
            <a:ext cx="5782962" cy="4565737"/>
          </a:xfrm>
        </p:spPr>
      </p:pic>
      <p:cxnSp>
        <p:nvCxnSpPr>
          <p:cNvPr id="9" name="Straight Connector 8">
            <a:extLst>
              <a:ext uri="{FF2B5EF4-FFF2-40B4-BE49-F238E27FC236}">
                <a16:creationId xmlns:a16="http://schemas.microsoft.com/office/drawing/2014/main" id="{8D686A36-60D7-CA93-0E46-8AB8EC7691C9}"/>
              </a:ext>
            </a:extLst>
          </p:cNvPr>
          <p:cNvCxnSpPr>
            <a:cxnSpLocks/>
          </p:cNvCxnSpPr>
          <p:nvPr/>
        </p:nvCxnSpPr>
        <p:spPr>
          <a:xfrm>
            <a:off x="803082" y="805726"/>
            <a:ext cx="0" cy="114300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77767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8BF043-379A-453E-A9C3-E0120C51F394}"/>
              </a:ext>
            </a:extLst>
          </p:cNvPr>
          <p:cNvSpPr>
            <a:spLocks noGrp="1"/>
          </p:cNvSpPr>
          <p:nvPr>
            <p:ph type="body" sz="quarter" idx="11"/>
          </p:nvPr>
        </p:nvSpPr>
        <p:spPr>
          <a:xfrm>
            <a:off x="4470400" y="1971674"/>
            <a:ext cx="6757988" cy="2913147"/>
          </a:xfrm>
        </p:spPr>
        <p:txBody>
          <a:bodyPr/>
          <a:lstStyle/>
          <a:p>
            <a:pPr>
              <a:lnSpc>
                <a:spcPct val="100000"/>
              </a:lnSpc>
            </a:pPr>
            <a:r>
              <a:rPr lang="en-US" sz="2000">
                <a:latin typeface="Arial Narrow"/>
                <a:cs typeface="Arial Narrow" panose="020B0604020202020204" pitchFamily="34" charset="0"/>
              </a:rPr>
              <a:t>“In January [of 2022], the record-breaking Tonga blast sent tsunamis across the Pacific Ocean and created a sonic boom that could be heard in Alaska. Experts estimate that the amount of energy released by the eruption was as much as 60 megatons, roughly equal to the most powerful hydrogen bomb ever detonated.”</a:t>
            </a:r>
          </a:p>
          <a:p>
            <a:pPr algn="r">
              <a:lnSpc>
                <a:spcPct val="100000"/>
              </a:lnSpc>
            </a:pPr>
            <a:r>
              <a:rPr lang="en-US" sz="2000" b="1">
                <a:latin typeface="+mn-lt"/>
              </a:rPr>
              <a:t>—Joel Achenbach, </a:t>
            </a:r>
            <a:r>
              <a:rPr lang="en-US" sz="2000" b="1" i="1">
                <a:latin typeface="+mn-lt"/>
              </a:rPr>
              <a:t>The Washington Post</a:t>
            </a:r>
            <a:br>
              <a:rPr lang="en-US" sz="2000" b="1" i="1">
                <a:latin typeface="+mn-lt"/>
              </a:rPr>
            </a:br>
            <a:r>
              <a:rPr lang="en-US" sz="2000" b="1">
                <a:latin typeface="+mn-lt"/>
              </a:rPr>
              <a:t>December 12, 2022</a:t>
            </a:r>
          </a:p>
        </p:txBody>
      </p:sp>
      <p:sp>
        <p:nvSpPr>
          <p:cNvPr id="8" name="Text Placeholder 7">
            <a:extLst>
              <a:ext uri="{FF2B5EF4-FFF2-40B4-BE49-F238E27FC236}">
                <a16:creationId xmlns:a16="http://schemas.microsoft.com/office/drawing/2014/main" id="{BCA6BE58-7571-099E-A000-901425082F39}"/>
              </a:ext>
            </a:extLst>
          </p:cNvPr>
          <p:cNvSpPr>
            <a:spLocks noGrp="1"/>
          </p:cNvSpPr>
          <p:nvPr>
            <p:ph type="body" sz="quarter" idx="12"/>
          </p:nvPr>
        </p:nvSpPr>
        <p:spPr>
          <a:xfrm>
            <a:off x="963612" y="1971674"/>
            <a:ext cx="2800350" cy="2913147"/>
          </a:xfrm>
          <a:solidFill>
            <a:schemeClr val="accent1"/>
          </a:solidFill>
        </p:spPr>
        <p:txBody>
          <a:bodyPr vert="horz"/>
          <a:lstStyle/>
          <a:p>
            <a:pPr algn="ctr"/>
            <a:r>
              <a:rPr lang="en-US" sz="5400">
                <a:solidFill>
                  <a:schemeClr val="bg1"/>
                </a:solidFill>
                <a:latin typeface="+mj-lt"/>
              </a:rPr>
              <a:t>All of the above</a:t>
            </a:r>
          </a:p>
        </p:txBody>
      </p:sp>
      <p:sp>
        <p:nvSpPr>
          <p:cNvPr id="2" name="TextBox 1">
            <a:extLst>
              <a:ext uri="{FF2B5EF4-FFF2-40B4-BE49-F238E27FC236}">
                <a16:creationId xmlns:a16="http://schemas.microsoft.com/office/drawing/2014/main" id="{0310C558-3A63-12C2-F4A1-D07DA74AB72C}"/>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The Washington Post</a:t>
            </a:r>
          </a:p>
        </p:txBody>
      </p:sp>
    </p:spTree>
    <p:extLst>
      <p:ext uri="{BB962C8B-B14F-4D97-AF65-F5344CB8AC3E}">
        <p14:creationId xmlns:p14="http://schemas.microsoft.com/office/powerpoint/2010/main" val="400575129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6CDC3-E73B-891A-B876-38ACFD7E8035}"/>
              </a:ext>
            </a:extLst>
          </p:cNvPr>
          <p:cNvSpPr>
            <a:spLocks noGrp="1"/>
          </p:cNvSpPr>
          <p:nvPr>
            <p:ph type="body" sz="quarter" idx="10"/>
          </p:nvPr>
        </p:nvSpPr>
        <p:spPr/>
        <p:txBody>
          <a:bodyPr/>
          <a:lstStyle/>
          <a:p>
            <a:r>
              <a:rPr lang="en-US">
                <a:latin typeface="+mj-lt"/>
              </a:rPr>
              <a:t>What recipe did people search for more than any other in 2022? </a:t>
            </a:r>
          </a:p>
        </p:txBody>
      </p:sp>
      <p:sp>
        <p:nvSpPr>
          <p:cNvPr id="3" name="Text Placeholder 2">
            <a:extLst>
              <a:ext uri="{FF2B5EF4-FFF2-40B4-BE49-F238E27FC236}">
                <a16:creationId xmlns:a16="http://schemas.microsoft.com/office/drawing/2014/main" id="{2E41676D-3896-2E0C-95B6-F8CE1B1C5CB3}"/>
              </a:ext>
            </a:extLst>
          </p:cNvPr>
          <p:cNvSpPr>
            <a:spLocks noGrp="1"/>
          </p:cNvSpPr>
          <p:nvPr>
            <p:ph type="body" sz="quarter" idx="11"/>
          </p:nvPr>
        </p:nvSpPr>
        <p:spPr>
          <a:xfrm>
            <a:off x="947445" y="2513012"/>
            <a:ext cx="10286998" cy="3392487"/>
          </a:xfrm>
        </p:spPr>
        <p:txBody>
          <a:bodyPr/>
          <a:lstStyle/>
          <a:p>
            <a:pPr marL="457200" indent="-457200">
              <a:buFont typeface="+mj-lt"/>
              <a:buAutoNum type="arabicPeriod"/>
            </a:pPr>
            <a:r>
              <a:rPr lang="en-US" sz="2800">
                <a:latin typeface="+mn-lt"/>
                <a:ea typeface="Helvetica Neue" panose="02000503000000020004" pitchFamily="2" charset="0"/>
              </a:rPr>
              <a:t>Cincinnati chili</a:t>
            </a:r>
          </a:p>
          <a:p>
            <a:pPr marL="457200" indent="-457200">
              <a:buFont typeface="+mj-lt"/>
              <a:buAutoNum type="arabicPeriod"/>
            </a:pPr>
            <a:r>
              <a:rPr lang="en-US" sz="2800">
                <a:latin typeface="+mn-lt"/>
                <a:ea typeface="Helvetica Neue" panose="02000503000000020004" pitchFamily="2" charset="0"/>
              </a:rPr>
              <a:t>Marry Me chicken</a:t>
            </a:r>
          </a:p>
          <a:p>
            <a:pPr marL="457200" indent="-457200">
              <a:buFont typeface="+mj-lt"/>
              <a:buAutoNum type="arabicPeriod"/>
            </a:pPr>
            <a:r>
              <a:rPr lang="en-US" sz="2800">
                <a:latin typeface="+mn-lt"/>
                <a:ea typeface="Helvetica Neue" panose="02000503000000020004" pitchFamily="2" charset="0"/>
              </a:rPr>
              <a:t>Sugo</a:t>
            </a:r>
          </a:p>
          <a:p>
            <a:pPr marL="457200" indent="-457200">
              <a:buFont typeface="+mj-lt"/>
              <a:buAutoNum type="arabicPeriod"/>
            </a:pPr>
            <a:r>
              <a:rPr lang="en-US" sz="2800">
                <a:latin typeface="+mn-lt"/>
                <a:ea typeface="Helvetica Neue" panose="02000503000000020004" pitchFamily="2" charset="0"/>
              </a:rPr>
              <a:t>Mango pie</a:t>
            </a:r>
          </a:p>
          <a:p>
            <a:endParaRPr lang="en-US" sz="3200">
              <a:latin typeface="+mn-lt"/>
              <a:ea typeface="Helvetica Neue" panose="02000503000000020004" pitchFamily="2" charset="0"/>
            </a:endParaRPr>
          </a:p>
        </p:txBody>
      </p:sp>
      <p:cxnSp>
        <p:nvCxnSpPr>
          <p:cNvPr id="4" name="Straight Connector 3">
            <a:extLst>
              <a:ext uri="{FF2B5EF4-FFF2-40B4-BE49-F238E27FC236}">
                <a16:creationId xmlns:a16="http://schemas.microsoft.com/office/drawing/2014/main" id="{47ADFADA-F922-45D5-0ACA-05BACE2F3433}"/>
              </a:ext>
            </a:extLst>
          </p:cNvPr>
          <p:cNvCxnSpPr>
            <a:cxnSpLocks/>
          </p:cNvCxnSpPr>
          <p:nvPr/>
        </p:nvCxnSpPr>
        <p:spPr>
          <a:xfrm>
            <a:off x="803082" y="804902"/>
            <a:ext cx="0" cy="100584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185864E-9931-78E7-3E41-8E3D10448499}"/>
              </a:ext>
            </a:extLst>
          </p:cNvPr>
          <p:cNvSpPr/>
          <p:nvPr/>
        </p:nvSpPr>
        <p:spPr>
          <a:xfrm>
            <a:off x="6251004" y="2685109"/>
            <a:ext cx="4811266" cy="322039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holding a tablet&#10;&#10;Description automatically generated with low confidence">
            <a:extLst>
              <a:ext uri="{FF2B5EF4-FFF2-40B4-BE49-F238E27FC236}">
                <a16:creationId xmlns:a16="http://schemas.microsoft.com/office/drawing/2014/main" id="{B9C63D90-C546-FB37-EF7E-C708F7D94721}"/>
              </a:ext>
            </a:extLst>
          </p:cNvPr>
          <p:cNvPicPr>
            <a:picLocks noChangeAspect="1"/>
          </p:cNvPicPr>
          <p:nvPr/>
        </p:nvPicPr>
        <p:blipFill>
          <a:blip r:embed="rId3"/>
          <a:stretch>
            <a:fillRect/>
          </a:stretch>
        </p:blipFill>
        <p:spPr>
          <a:xfrm>
            <a:off x="5940997" y="2315410"/>
            <a:ext cx="4794218" cy="3291840"/>
          </a:xfrm>
          <a:prstGeom prst="rect">
            <a:avLst/>
          </a:prstGeom>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344189481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11361-B4D1-93DE-B990-E7EB67789ACF}"/>
              </a:ext>
            </a:extLst>
          </p:cNvPr>
          <p:cNvSpPr>
            <a:spLocks noGrp="1"/>
          </p:cNvSpPr>
          <p:nvPr>
            <p:ph type="body" sz="quarter" idx="10"/>
          </p:nvPr>
        </p:nvSpPr>
        <p:spPr/>
        <p:txBody>
          <a:bodyPr/>
          <a:lstStyle/>
          <a:p>
            <a:r>
              <a:rPr lang="en-US" sz="5400">
                <a:latin typeface="+mj-lt"/>
              </a:rPr>
              <a:t>Sugo</a:t>
            </a:r>
          </a:p>
        </p:txBody>
      </p:sp>
      <p:pic>
        <p:nvPicPr>
          <p:cNvPr id="7" name="Picture Placeholder 6" descr="A plate of spaghetti&#10;&#10;Description automatically generated with low confidence">
            <a:extLst>
              <a:ext uri="{FF2B5EF4-FFF2-40B4-BE49-F238E27FC236}">
                <a16:creationId xmlns:a16="http://schemas.microsoft.com/office/drawing/2014/main" id="{9870ED40-D980-08F6-DBA5-A076EE1738BF}"/>
              </a:ext>
            </a:extLst>
          </p:cNvPr>
          <p:cNvPicPr>
            <a:picLocks noGrp="1" noChangeAspect="1"/>
          </p:cNvPicPr>
          <p:nvPr>
            <p:ph type="pic" sz="quarter" idx="11"/>
          </p:nvPr>
        </p:nvPicPr>
        <p:blipFill>
          <a:blip r:embed="rId3"/>
          <a:srcRect l="926" r="926"/>
          <a:stretch>
            <a:fillRect/>
          </a:stretch>
        </p:blipFill>
        <p:spPr>
          <a:xfrm>
            <a:off x="5567850" y="1038777"/>
            <a:ext cx="4985289" cy="4590288"/>
          </a:xfrm>
          <a:effectLst>
            <a:outerShdw blurRad="241300" sx="99000" sy="99000" algn="ctr" rotWithShape="0">
              <a:schemeClr val="tx1">
                <a:alpha val="20000"/>
              </a:schemeClr>
            </a:outerShdw>
          </a:effectLst>
        </p:spPr>
      </p:pic>
      <p:sp>
        <p:nvSpPr>
          <p:cNvPr id="3" name="TextBox 2">
            <a:extLst>
              <a:ext uri="{FF2B5EF4-FFF2-40B4-BE49-F238E27FC236}">
                <a16:creationId xmlns:a16="http://schemas.microsoft.com/office/drawing/2014/main" id="{C6940C25-B6F1-5FD5-BB35-498972688B66}"/>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Google Trends</a:t>
            </a:r>
          </a:p>
        </p:txBody>
      </p:sp>
    </p:spTree>
    <p:extLst>
      <p:ext uri="{BB962C8B-B14F-4D97-AF65-F5344CB8AC3E}">
        <p14:creationId xmlns:p14="http://schemas.microsoft.com/office/powerpoint/2010/main" val="154401715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0"/>
          </p:nvPr>
        </p:nvSpPr>
        <p:spPr/>
        <p:txBody>
          <a:bodyPr/>
          <a:lstStyle/>
          <a:p>
            <a:r>
              <a:rPr lang="en-US">
                <a:latin typeface="+mj-lt"/>
              </a:rPr>
              <a:t>At the end of 2022, which country had the most powerful passport? </a:t>
            </a:r>
          </a:p>
        </p:txBody>
      </p:sp>
      <p:sp>
        <p:nvSpPr>
          <p:cNvPr id="3" name="Text Placeholder 2">
            <a:extLst>
              <a:ext uri="{FF2B5EF4-FFF2-40B4-BE49-F238E27FC236}">
                <a16:creationId xmlns:a16="http://schemas.microsoft.com/office/drawing/2014/main" id="{6DAD866B-AEA4-BB47-AB69-D3CAB0A458C5}"/>
              </a:ext>
            </a:extLst>
          </p:cNvPr>
          <p:cNvSpPr>
            <a:spLocks noGrp="1"/>
          </p:cNvSpPr>
          <p:nvPr>
            <p:ph type="body" sz="quarter" idx="11"/>
          </p:nvPr>
        </p:nvSpPr>
        <p:spPr>
          <a:xfrm>
            <a:off x="947445" y="2513012"/>
            <a:ext cx="10286998" cy="3392487"/>
          </a:xfrm>
        </p:spPr>
        <p:txBody>
          <a:bodyPr/>
          <a:lstStyle/>
          <a:p>
            <a:pPr marL="457200" indent="-457200">
              <a:buFont typeface="+mj-lt"/>
              <a:buAutoNum type="arabicPeriod"/>
            </a:pPr>
            <a:r>
              <a:rPr lang="en-US" sz="2800">
                <a:latin typeface="+mn-lt"/>
              </a:rPr>
              <a:t>Germany </a:t>
            </a:r>
          </a:p>
          <a:p>
            <a:pPr marL="457200" indent="-457200">
              <a:buFont typeface="+mj-lt"/>
              <a:buAutoNum type="arabicPeriod"/>
            </a:pPr>
            <a:r>
              <a:rPr lang="en-US" sz="2800">
                <a:latin typeface="+mn-lt"/>
              </a:rPr>
              <a:t>United States </a:t>
            </a:r>
          </a:p>
          <a:p>
            <a:pPr marL="457200" indent="-457200">
              <a:buFont typeface="+mj-lt"/>
              <a:buAutoNum type="arabicPeriod"/>
            </a:pPr>
            <a:r>
              <a:rPr lang="en-US" sz="2800">
                <a:latin typeface="+mn-lt"/>
              </a:rPr>
              <a:t>United Arab Emirates</a:t>
            </a:r>
          </a:p>
          <a:p>
            <a:pPr marL="457200" indent="-457200">
              <a:buFont typeface="+mj-lt"/>
              <a:buAutoNum type="arabicPeriod"/>
            </a:pPr>
            <a:r>
              <a:rPr lang="en-US" sz="2800">
                <a:latin typeface="+mn-lt"/>
              </a:rPr>
              <a:t>Japan</a:t>
            </a:r>
          </a:p>
          <a:p>
            <a:pPr marL="457200" indent="-457200">
              <a:buFont typeface="+mj-lt"/>
              <a:buAutoNum type="arabicPeriod"/>
            </a:pPr>
            <a:endParaRPr lang="en-US" sz="3200">
              <a:latin typeface="+mn-lt"/>
            </a:endParaRPr>
          </a:p>
        </p:txBody>
      </p:sp>
      <p:cxnSp>
        <p:nvCxnSpPr>
          <p:cNvPr id="4" name="Straight Connector 3">
            <a:extLst>
              <a:ext uri="{FF2B5EF4-FFF2-40B4-BE49-F238E27FC236}">
                <a16:creationId xmlns:a16="http://schemas.microsoft.com/office/drawing/2014/main" id="{5B3EF7A7-9B3B-482C-3428-C78EEC6B4A53}"/>
              </a:ext>
            </a:extLst>
          </p:cNvPr>
          <p:cNvCxnSpPr>
            <a:cxnSpLocks/>
          </p:cNvCxnSpPr>
          <p:nvPr/>
        </p:nvCxnSpPr>
        <p:spPr>
          <a:xfrm>
            <a:off x="803082" y="804902"/>
            <a:ext cx="0" cy="100584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851F411-6EEF-4662-902F-B33DB66E17DF}"/>
              </a:ext>
            </a:extLst>
          </p:cNvPr>
          <p:cNvSpPr/>
          <p:nvPr/>
        </p:nvSpPr>
        <p:spPr>
          <a:xfrm>
            <a:off x="6251004" y="2685109"/>
            <a:ext cx="4811266" cy="322039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 outdoor, person&#10;&#10;Description automatically generated">
            <a:extLst>
              <a:ext uri="{FF2B5EF4-FFF2-40B4-BE49-F238E27FC236}">
                <a16:creationId xmlns:a16="http://schemas.microsoft.com/office/drawing/2014/main" id="{452075D8-F366-F0E0-3924-68D0084ABFCF}"/>
              </a:ext>
            </a:extLst>
          </p:cNvPr>
          <p:cNvPicPr>
            <a:picLocks noChangeAspect="1"/>
          </p:cNvPicPr>
          <p:nvPr/>
        </p:nvPicPr>
        <p:blipFill>
          <a:blip r:embed="rId3"/>
          <a:stretch>
            <a:fillRect/>
          </a:stretch>
        </p:blipFill>
        <p:spPr>
          <a:xfrm>
            <a:off x="5631113" y="2190750"/>
            <a:ext cx="5120640" cy="3410408"/>
          </a:xfrm>
          <a:prstGeom prst="rect">
            <a:avLst/>
          </a:prstGeom>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77005285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19B490-872F-A28E-4546-9A3A3569F53A}"/>
              </a:ext>
            </a:extLst>
          </p:cNvPr>
          <p:cNvSpPr>
            <a:spLocks noGrp="1"/>
          </p:cNvSpPr>
          <p:nvPr>
            <p:ph type="body" sz="quarter" idx="11"/>
          </p:nvPr>
        </p:nvSpPr>
        <p:spPr/>
        <p:txBody>
          <a:bodyPr/>
          <a:lstStyle/>
          <a:p>
            <a:r>
              <a:rPr lang="en-US" sz="4000">
                <a:latin typeface="+mj-lt"/>
              </a:rPr>
              <a:t>United Arab Emirates</a:t>
            </a:r>
          </a:p>
        </p:txBody>
      </p:sp>
      <p:sp>
        <p:nvSpPr>
          <p:cNvPr id="6" name="Text Placeholder 5">
            <a:extLst>
              <a:ext uri="{FF2B5EF4-FFF2-40B4-BE49-F238E27FC236}">
                <a16:creationId xmlns:a16="http://schemas.microsoft.com/office/drawing/2014/main" id="{77EB6E63-3BC2-8B19-EB3E-8AF04518ABCF}"/>
              </a:ext>
            </a:extLst>
          </p:cNvPr>
          <p:cNvSpPr>
            <a:spLocks noGrp="1"/>
          </p:cNvSpPr>
          <p:nvPr>
            <p:ph type="body" sz="quarter" idx="12"/>
          </p:nvPr>
        </p:nvSpPr>
        <p:spPr>
          <a:xfrm>
            <a:off x="1649790" y="2221721"/>
            <a:ext cx="3585409" cy="2414557"/>
          </a:xfrm>
          <a:solidFill>
            <a:schemeClr val="accent1"/>
          </a:solidFill>
        </p:spPr>
        <p:txBody>
          <a:bodyPr anchor="ctr"/>
          <a:lstStyle/>
          <a:p>
            <a:pPr algn="ctr"/>
            <a:r>
              <a:rPr lang="en-US" sz="3600">
                <a:solidFill>
                  <a:schemeClr val="bg1"/>
                </a:solidFill>
                <a:latin typeface="+mn-lt"/>
              </a:rPr>
              <a:t>Mobility score: </a:t>
            </a:r>
            <a:br>
              <a:rPr lang="en-US" sz="3600">
                <a:solidFill>
                  <a:schemeClr val="bg1"/>
                </a:solidFill>
                <a:latin typeface="+mn-lt"/>
              </a:rPr>
            </a:br>
            <a:r>
              <a:rPr lang="en-US" sz="3600">
                <a:solidFill>
                  <a:schemeClr val="bg1"/>
                </a:solidFill>
                <a:latin typeface="+mn-lt"/>
              </a:rPr>
              <a:t>180</a:t>
            </a:r>
          </a:p>
        </p:txBody>
      </p:sp>
      <p:pic>
        <p:nvPicPr>
          <p:cNvPr id="7" name="Picture Placeholder 6" descr="A high angle view of a city&#10;&#10;Description automatically generated with low confidence">
            <a:extLst>
              <a:ext uri="{FF2B5EF4-FFF2-40B4-BE49-F238E27FC236}">
                <a16:creationId xmlns:a16="http://schemas.microsoft.com/office/drawing/2014/main" id="{D91A222C-EA54-D67D-5E8B-CD757D026A88}"/>
              </a:ext>
            </a:extLst>
          </p:cNvPr>
          <p:cNvPicPr>
            <a:picLocks noGrp="1" noChangeAspect="1"/>
          </p:cNvPicPr>
          <p:nvPr>
            <p:ph type="pic" sz="quarter" idx="13"/>
          </p:nvPr>
        </p:nvPicPr>
        <p:blipFill>
          <a:blip r:embed="rId3"/>
          <a:srcRect l="7833" r="7833"/>
          <a:stretch>
            <a:fillRect/>
          </a:stretch>
        </p:blipFill>
        <p:spPr/>
      </p:pic>
      <p:cxnSp>
        <p:nvCxnSpPr>
          <p:cNvPr id="8" name="Straight Connector 7">
            <a:extLst>
              <a:ext uri="{FF2B5EF4-FFF2-40B4-BE49-F238E27FC236}">
                <a16:creationId xmlns:a16="http://schemas.microsoft.com/office/drawing/2014/main" id="{460FC1D4-72D4-D84B-2804-0C14D9321090}"/>
              </a:ext>
            </a:extLst>
          </p:cNvPr>
          <p:cNvCxnSpPr>
            <a:cxnSpLocks/>
          </p:cNvCxnSpPr>
          <p:nvPr/>
        </p:nvCxnSpPr>
        <p:spPr>
          <a:xfrm>
            <a:off x="803082" y="805726"/>
            <a:ext cx="0" cy="91440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82708BC-0C89-370D-CE9A-1D59989FFADA}"/>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Passport Index</a:t>
            </a:r>
          </a:p>
        </p:txBody>
      </p:sp>
    </p:spTree>
    <p:extLst>
      <p:ext uri="{BB962C8B-B14F-4D97-AF65-F5344CB8AC3E}">
        <p14:creationId xmlns:p14="http://schemas.microsoft.com/office/powerpoint/2010/main" val="204315759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4BBE1D59-6E9B-7D56-7AF8-2D0CB6C18E7B}"/>
              </a:ext>
            </a:extLst>
          </p:cNvPr>
          <p:cNvPicPr>
            <a:picLocks noChangeAspect="1"/>
          </p:cNvPicPr>
          <p:nvPr/>
        </p:nvPicPr>
        <p:blipFill rotWithShape="1">
          <a:blip r:embed="rId3"/>
          <a:srcRect b="15664"/>
          <a:stretch/>
        </p:blipFill>
        <p:spPr>
          <a:xfrm>
            <a:off x="0" y="0"/>
            <a:ext cx="12192000" cy="6858000"/>
          </a:xfrm>
          <a:prstGeom prst="rect">
            <a:avLst/>
          </a:prstGeom>
        </p:spPr>
      </p:pic>
      <p:sp>
        <p:nvSpPr>
          <p:cNvPr id="4" name="Freeform 3">
            <a:extLst>
              <a:ext uri="{FF2B5EF4-FFF2-40B4-BE49-F238E27FC236}">
                <a16:creationId xmlns:a16="http://schemas.microsoft.com/office/drawing/2014/main" id="{948A1164-FD48-CF23-14EF-978A3B2EA03F}"/>
              </a:ext>
            </a:extLst>
          </p:cNvPr>
          <p:cNvSpPr/>
          <p:nvPr/>
        </p:nvSpPr>
        <p:spPr>
          <a:xfrm>
            <a:off x="-19994" y="631629"/>
            <a:ext cx="6611294" cy="6249462"/>
          </a:xfrm>
          <a:custGeom>
            <a:avLst/>
            <a:gdLst>
              <a:gd name="connsiteX0" fmla="*/ 0 w 6308436"/>
              <a:gd name="connsiteY0" fmla="*/ 0 h 6899564"/>
              <a:gd name="connsiteX1" fmla="*/ 3343563 w 6308436"/>
              <a:gd name="connsiteY1" fmla="*/ 0 h 6899564"/>
              <a:gd name="connsiteX2" fmla="*/ 6308436 w 6308436"/>
              <a:gd name="connsiteY2" fmla="*/ 6899564 h 6899564"/>
              <a:gd name="connsiteX3" fmla="*/ 9236 w 6308436"/>
              <a:gd name="connsiteY3" fmla="*/ 6899564 h 6899564"/>
              <a:gd name="connsiteX4" fmla="*/ 0 w 6308436"/>
              <a:gd name="connsiteY4" fmla="*/ 0 h 6899564"/>
              <a:gd name="connsiteX0" fmla="*/ 0 w 7299036"/>
              <a:gd name="connsiteY0" fmla="*/ 0 h 6899564"/>
              <a:gd name="connsiteX1" fmla="*/ 3343563 w 7299036"/>
              <a:gd name="connsiteY1" fmla="*/ 0 h 6899564"/>
              <a:gd name="connsiteX2" fmla="*/ 7299036 w 7299036"/>
              <a:gd name="connsiteY2" fmla="*/ 6886864 h 6899564"/>
              <a:gd name="connsiteX3" fmla="*/ 9236 w 7299036"/>
              <a:gd name="connsiteY3" fmla="*/ 6899564 h 6899564"/>
              <a:gd name="connsiteX4" fmla="*/ 0 w 7299036"/>
              <a:gd name="connsiteY4" fmla="*/ 0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9036" h="6899564">
                <a:moveTo>
                  <a:pt x="0" y="0"/>
                </a:moveTo>
                <a:lnTo>
                  <a:pt x="3343563" y="0"/>
                </a:lnTo>
                <a:lnTo>
                  <a:pt x="7299036" y="6886864"/>
                </a:lnTo>
                <a:lnTo>
                  <a:pt x="9236" y="6899564"/>
                </a:lnTo>
                <a:cubicBezTo>
                  <a:pt x="6157" y="4605867"/>
                  <a:pt x="3079" y="2312170"/>
                  <a:pt x="0" y="0"/>
                </a:cubicBezTo>
                <a:close/>
              </a:path>
            </a:pathLst>
          </a:custGeom>
          <a:solidFill>
            <a:schemeClr val="accent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9A05575-DE36-F77C-C491-624921857738}"/>
              </a:ext>
            </a:extLst>
          </p:cNvPr>
          <p:cNvSpPr>
            <a:spLocks noGrp="1"/>
          </p:cNvSpPr>
          <p:nvPr>
            <p:ph type="body" sz="quarter" idx="10"/>
          </p:nvPr>
        </p:nvSpPr>
        <p:spPr>
          <a:xfrm>
            <a:off x="924455" y="2574791"/>
            <a:ext cx="3240086" cy="286317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p:spPr>
        <p:txBody>
          <a:bodyPr/>
          <a:lstStyle/>
          <a:p>
            <a:r>
              <a:rPr lang="en-US">
                <a:solidFill>
                  <a:schemeClr val="bg1"/>
                </a:solidFill>
                <a:latin typeface="+mj-lt"/>
              </a:rPr>
              <a:t>2022 in review: The economy</a:t>
            </a:r>
          </a:p>
        </p:txBody>
      </p:sp>
    </p:spTree>
    <p:extLst>
      <p:ext uri="{BB962C8B-B14F-4D97-AF65-F5344CB8AC3E}">
        <p14:creationId xmlns:p14="http://schemas.microsoft.com/office/powerpoint/2010/main" val="261384367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2D0424-B28B-CACC-473B-C51302F120D7}"/>
              </a:ext>
            </a:extLst>
          </p:cNvPr>
          <p:cNvSpPr>
            <a:spLocks noGrp="1"/>
          </p:cNvSpPr>
          <p:nvPr>
            <p:ph type="body" sz="quarter" idx="10"/>
          </p:nvPr>
        </p:nvSpPr>
        <p:spPr/>
        <p:txBody>
          <a:bodyPr/>
          <a:lstStyle/>
          <a:p>
            <a:r>
              <a:rPr lang="en-US">
                <a:latin typeface="Arial"/>
              </a:rPr>
              <a:t>A lot of uncertainty</a:t>
            </a:r>
          </a:p>
        </p:txBody>
      </p:sp>
      <p:sp>
        <p:nvSpPr>
          <p:cNvPr id="5" name="Rectangle 4">
            <a:extLst>
              <a:ext uri="{FF2B5EF4-FFF2-40B4-BE49-F238E27FC236}">
                <a16:creationId xmlns:a16="http://schemas.microsoft.com/office/drawing/2014/main" id="{F0C4C71A-37B5-42F7-02D9-3EB7A69CDDE4}"/>
              </a:ext>
            </a:extLst>
          </p:cNvPr>
          <p:cNvSpPr/>
          <p:nvPr/>
        </p:nvSpPr>
        <p:spPr>
          <a:xfrm>
            <a:off x="941388" y="241751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FBC6C4-B42E-480B-AE95-854A433A2C02}"/>
              </a:ext>
            </a:extLst>
          </p:cNvPr>
          <p:cNvSpPr/>
          <p:nvPr/>
        </p:nvSpPr>
        <p:spPr>
          <a:xfrm>
            <a:off x="3655453" y="2417513"/>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F2008E-6D07-DA27-EDCF-5A9B86332CEB}"/>
              </a:ext>
            </a:extLst>
          </p:cNvPr>
          <p:cNvSpPr/>
          <p:nvPr/>
        </p:nvSpPr>
        <p:spPr>
          <a:xfrm>
            <a:off x="6369518" y="240030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556004E-A80E-8746-4714-8BBAECFE4667}"/>
              </a:ext>
            </a:extLst>
          </p:cNvPr>
          <p:cNvSpPr/>
          <p:nvPr/>
        </p:nvSpPr>
        <p:spPr>
          <a:xfrm>
            <a:off x="9080694" y="2400301"/>
            <a:ext cx="2286000" cy="320040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96F91E8-7F98-5F24-C69C-FBA959C909F6}"/>
              </a:ext>
            </a:extLst>
          </p:cNvPr>
          <p:cNvSpPr txBox="1"/>
          <p:nvPr/>
        </p:nvSpPr>
        <p:spPr>
          <a:xfrm>
            <a:off x="941388" y="4381164"/>
            <a:ext cx="2286000" cy="1015663"/>
          </a:xfrm>
          <a:prstGeom prst="rect">
            <a:avLst/>
          </a:prstGeom>
          <a:noFill/>
          <a:ln>
            <a:noFill/>
          </a:ln>
        </p:spPr>
        <p:txBody>
          <a:bodyPr wrap="square" lIns="91440" tIns="45720" rIns="91440" bIns="45720" rtlCol="0" anchor="t">
            <a:spAutoFit/>
          </a:bodyPr>
          <a:lstStyle/>
          <a:p>
            <a:pPr algn="ctr"/>
            <a:r>
              <a:rPr lang="en-US" sz="2000" b="1">
                <a:solidFill>
                  <a:schemeClr val="accent1"/>
                </a:solidFill>
              </a:rPr>
              <a:t>War in Ukraine, sanctions on Russia</a:t>
            </a:r>
            <a:endParaRPr lang="en-US" sz="2000" b="1">
              <a:solidFill>
                <a:schemeClr val="accent1"/>
              </a:solidFill>
              <a:cs typeface="Arial"/>
            </a:endParaRPr>
          </a:p>
        </p:txBody>
      </p:sp>
      <p:sp>
        <p:nvSpPr>
          <p:cNvPr id="14" name="TextBox 13">
            <a:extLst>
              <a:ext uri="{FF2B5EF4-FFF2-40B4-BE49-F238E27FC236}">
                <a16:creationId xmlns:a16="http://schemas.microsoft.com/office/drawing/2014/main" id="{C4EA059E-2A16-7B4D-4C6A-8A48034B2DEA}"/>
              </a:ext>
            </a:extLst>
          </p:cNvPr>
          <p:cNvSpPr txBox="1"/>
          <p:nvPr/>
        </p:nvSpPr>
        <p:spPr>
          <a:xfrm>
            <a:off x="3652564" y="4381164"/>
            <a:ext cx="2286000" cy="707886"/>
          </a:xfrm>
          <a:prstGeom prst="rect">
            <a:avLst/>
          </a:prstGeom>
          <a:noFill/>
          <a:ln>
            <a:noFill/>
          </a:ln>
        </p:spPr>
        <p:txBody>
          <a:bodyPr wrap="square" lIns="91440" tIns="45720" rIns="91440" bIns="45720" rtlCol="0" anchor="t">
            <a:spAutoFit/>
          </a:bodyPr>
          <a:lstStyle/>
          <a:p>
            <a:pPr algn="ctr"/>
            <a:r>
              <a:rPr lang="en-US" sz="2000" b="1">
                <a:solidFill>
                  <a:schemeClr val="accent1"/>
                </a:solidFill>
              </a:rPr>
              <a:t>COVID-19 policy change in China</a:t>
            </a:r>
            <a:endParaRPr lang="en-US">
              <a:solidFill>
                <a:schemeClr val="accent1"/>
              </a:solidFill>
            </a:endParaRPr>
          </a:p>
        </p:txBody>
      </p:sp>
      <p:sp>
        <p:nvSpPr>
          <p:cNvPr id="15" name="TextBox 14">
            <a:extLst>
              <a:ext uri="{FF2B5EF4-FFF2-40B4-BE49-F238E27FC236}">
                <a16:creationId xmlns:a16="http://schemas.microsoft.com/office/drawing/2014/main" id="{567B24C3-95AD-0563-BB8A-517F8E56A4FB}"/>
              </a:ext>
            </a:extLst>
          </p:cNvPr>
          <p:cNvSpPr txBox="1"/>
          <p:nvPr/>
        </p:nvSpPr>
        <p:spPr>
          <a:xfrm>
            <a:off x="6363740" y="4381164"/>
            <a:ext cx="2286000" cy="400110"/>
          </a:xfrm>
          <a:prstGeom prst="rect">
            <a:avLst/>
          </a:prstGeom>
          <a:noFill/>
          <a:ln>
            <a:noFill/>
          </a:ln>
        </p:spPr>
        <p:txBody>
          <a:bodyPr wrap="square" lIns="91440" tIns="45720" rIns="91440" bIns="45720" rtlCol="0" anchor="t">
            <a:spAutoFit/>
          </a:bodyPr>
          <a:lstStyle/>
          <a:p>
            <a:pPr algn="ctr"/>
            <a:r>
              <a:rPr lang="en-US" sz="2000" b="1">
                <a:solidFill>
                  <a:schemeClr val="accent1"/>
                </a:solidFill>
              </a:rPr>
              <a:t>Inflation</a:t>
            </a:r>
            <a:endParaRPr lang="en-US" sz="2000" b="1">
              <a:solidFill>
                <a:schemeClr val="accent1"/>
              </a:solidFill>
              <a:cs typeface="Arial"/>
            </a:endParaRPr>
          </a:p>
        </p:txBody>
      </p:sp>
      <p:sp>
        <p:nvSpPr>
          <p:cNvPr id="16" name="TextBox 15">
            <a:extLst>
              <a:ext uri="{FF2B5EF4-FFF2-40B4-BE49-F238E27FC236}">
                <a16:creationId xmlns:a16="http://schemas.microsoft.com/office/drawing/2014/main" id="{2930F47C-6F3A-3633-300A-514054937F39}"/>
              </a:ext>
            </a:extLst>
          </p:cNvPr>
          <p:cNvSpPr txBox="1"/>
          <p:nvPr/>
        </p:nvSpPr>
        <p:spPr>
          <a:xfrm>
            <a:off x="9072027" y="4381164"/>
            <a:ext cx="2286000" cy="707886"/>
          </a:xfrm>
          <a:prstGeom prst="rect">
            <a:avLst/>
          </a:prstGeom>
          <a:noFill/>
          <a:ln>
            <a:noFill/>
          </a:ln>
        </p:spPr>
        <p:txBody>
          <a:bodyPr wrap="square" lIns="91440" tIns="45720" rIns="91440" bIns="45720" rtlCol="0" anchor="t">
            <a:spAutoFit/>
          </a:bodyPr>
          <a:lstStyle/>
          <a:p>
            <a:pPr algn="ctr"/>
            <a:r>
              <a:rPr lang="en-US" sz="2000" b="1">
                <a:solidFill>
                  <a:schemeClr val="accent1"/>
                </a:solidFill>
              </a:rPr>
              <a:t>Rising interest rates</a:t>
            </a:r>
            <a:endParaRPr lang="en-US" sz="2000" b="1">
              <a:solidFill>
                <a:schemeClr val="accent1"/>
              </a:solidFill>
              <a:cs typeface="Arial"/>
            </a:endParaRPr>
          </a:p>
        </p:txBody>
      </p:sp>
      <p:pic>
        <p:nvPicPr>
          <p:cNvPr id="10" name="Picture 9" descr="A close-up of a coin&#10;&#10;Description automatically generated with medium confidence">
            <a:extLst>
              <a:ext uri="{FF2B5EF4-FFF2-40B4-BE49-F238E27FC236}">
                <a16:creationId xmlns:a16="http://schemas.microsoft.com/office/drawing/2014/main" id="{11D7930E-54DD-CE7C-BB39-53370E549FE0}"/>
              </a:ext>
            </a:extLst>
          </p:cNvPr>
          <p:cNvPicPr>
            <a:picLocks noChangeAspect="1"/>
          </p:cNvPicPr>
          <p:nvPr/>
        </p:nvPicPr>
        <p:blipFill rotWithShape="1">
          <a:blip r:embed="rId3"/>
          <a:srcRect l="9728" r="7805"/>
          <a:stretch/>
        </p:blipFill>
        <p:spPr>
          <a:xfrm>
            <a:off x="9288635" y="2643691"/>
            <a:ext cx="1870117" cy="1700784"/>
          </a:xfrm>
          <a:prstGeom prst="rect">
            <a:avLst/>
          </a:prstGeom>
        </p:spPr>
      </p:pic>
      <p:pic>
        <p:nvPicPr>
          <p:cNvPr id="17" name="Picture 16" descr="A flag flying over a pile of rubble&#10;&#10;Description automatically generated with medium confidence">
            <a:extLst>
              <a:ext uri="{FF2B5EF4-FFF2-40B4-BE49-F238E27FC236}">
                <a16:creationId xmlns:a16="http://schemas.microsoft.com/office/drawing/2014/main" id="{C5A245F6-F828-1E76-6D40-71C3B955C7D4}"/>
              </a:ext>
            </a:extLst>
          </p:cNvPr>
          <p:cNvPicPr>
            <a:picLocks noChangeAspect="1"/>
          </p:cNvPicPr>
          <p:nvPr/>
        </p:nvPicPr>
        <p:blipFill rotWithShape="1">
          <a:blip r:embed="rId4"/>
          <a:srcRect l="11794" r="16789"/>
          <a:stretch/>
        </p:blipFill>
        <p:spPr>
          <a:xfrm>
            <a:off x="1140662" y="2643691"/>
            <a:ext cx="1850894" cy="1700784"/>
          </a:xfrm>
          <a:prstGeom prst="rect">
            <a:avLst/>
          </a:prstGeom>
        </p:spPr>
      </p:pic>
      <p:pic>
        <p:nvPicPr>
          <p:cNvPr id="20" name="Picture 19" descr="A person in a white coat&#10;&#10;Description automatically generated with low confidence">
            <a:extLst>
              <a:ext uri="{FF2B5EF4-FFF2-40B4-BE49-F238E27FC236}">
                <a16:creationId xmlns:a16="http://schemas.microsoft.com/office/drawing/2014/main" id="{30439037-08A5-0C7D-260E-087684C4689E}"/>
              </a:ext>
            </a:extLst>
          </p:cNvPr>
          <p:cNvPicPr>
            <a:picLocks noChangeAspect="1"/>
          </p:cNvPicPr>
          <p:nvPr/>
        </p:nvPicPr>
        <p:blipFill rotWithShape="1">
          <a:blip r:embed="rId5"/>
          <a:srcRect l="4895" r="20814"/>
          <a:stretch/>
        </p:blipFill>
        <p:spPr>
          <a:xfrm>
            <a:off x="3875196" y="2643691"/>
            <a:ext cx="1893426" cy="1700784"/>
          </a:xfrm>
          <a:prstGeom prst="rect">
            <a:avLst/>
          </a:prstGeom>
        </p:spPr>
      </p:pic>
      <p:pic>
        <p:nvPicPr>
          <p:cNvPr id="22" name="Picture 21" descr="A picture containing text, indoor, vending machine, open&#10;&#10;Description automatically generated">
            <a:extLst>
              <a:ext uri="{FF2B5EF4-FFF2-40B4-BE49-F238E27FC236}">
                <a16:creationId xmlns:a16="http://schemas.microsoft.com/office/drawing/2014/main" id="{5E10C08B-01D1-12EC-56E7-6E168539CBEB}"/>
              </a:ext>
            </a:extLst>
          </p:cNvPr>
          <p:cNvPicPr>
            <a:picLocks noChangeAspect="1"/>
          </p:cNvPicPr>
          <p:nvPr/>
        </p:nvPicPr>
        <p:blipFill rotWithShape="1">
          <a:blip r:embed="rId6"/>
          <a:srcRect l="5132" r="20008" b="2112"/>
          <a:stretch/>
        </p:blipFill>
        <p:spPr>
          <a:xfrm>
            <a:off x="6531781" y="2643804"/>
            <a:ext cx="1952807" cy="1700671"/>
          </a:xfrm>
          <a:prstGeom prst="rect">
            <a:avLst/>
          </a:prstGeom>
        </p:spPr>
      </p:pic>
      <p:sp>
        <p:nvSpPr>
          <p:cNvPr id="3" name="TextBox 2">
            <a:extLst>
              <a:ext uri="{FF2B5EF4-FFF2-40B4-BE49-F238E27FC236}">
                <a16:creationId xmlns:a16="http://schemas.microsoft.com/office/drawing/2014/main" id="{F144C1AE-22F0-D9D9-341C-1F4F71F9737C}"/>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Bloomberg, The Economist, Reuters</a:t>
            </a:r>
          </a:p>
        </p:txBody>
      </p:sp>
    </p:spTree>
    <p:extLst>
      <p:ext uri="{BB962C8B-B14F-4D97-AF65-F5344CB8AC3E}">
        <p14:creationId xmlns:p14="http://schemas.microsoft.com/office/powerpoint/2010/main" val="75890236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95410F76-3B65-B186-6378-F3D488F24D66}"/>
              </a:ext>
            </a:extLst>
          </p:cNvPr>
          <p:cNvPicPr>
            <a:picLocks noChangeAspect="1"/>
          </p:cNvPicPr>
          <p:nvPr/>
        </p:nvPicPr>
        <p:blipFill rotWithShape="1">
          <a:blip r:embed="rId3"/>
          <a:srcRect t="11269" r="1014" b="1387"/>
          <a:stretch/>
        </p:blipFill>
        <p:spPr>
          <a:xfrm>
            <a:off x="4397599" y="1"/>
            <a:ext cx="7837947" cy="6857999"/>
          </a:xfrm>
          <a:prstGeom prst="rect">
            <a:avLst/>
          </a:prstGeom>
        </p:spPr>
      </p:pic>
      <p:sp>
        <p:nvSpPr>
          <p:cNvPr id="2" name="Text Placeholder 1">
            <a:extLst>
              <a:ext uri="{FF2B5EF4-FFF2-40B4-BE49-F238E27FC236}">
                <a16:creationId xmlns:a16="http://schemas.microsoft.com/office/drawing/2014/main" id="{619732EB-9602-34D5-EB9B-D87B5B38778C}"/>
              </a:ext>
            </a:extLst>
          </p:cNvPr>
          <p:cNvSpPr>
            <a:spLocks noGrp="1"/>
          </p:cNvSpPr>
          <p:nvPr>
            <p:ph type="body" sz="quarter" idx="11"/>
          </p:nvPr>
        </p:nvSpPr>
        <p:spPr>
          <a:xfrm>
            <a:off x="941389" y="831851"/>
            <a:ext cx="2968460" cy="387349"/>
          </a:xfrm>
        </p:spPr>
        <p:txBody>
          <a:bodyPr/>
          <a:lstStyle/>
          <a:p>
            <a:r>
              <a:rPr lang="en-US">
                <a:latin typeface="+mj-lt"/>
              </a:rPr>
              <a:t>Inflation rose around the world </a:t>
            </a:r>
          </a:p>
        </p:txBody>
      </p:sp>
      <p:cxnSp>
        <p:nvCxnSpPr>
          <p:cNvPr id="4" name="Straight Connector 3">
            <a:extLst>
              <a:ext uri="{FF2B5EF4-FFF2-40B4-BE49-F238E27FC236}">
                <a16:creationId xmlns:a16="http://schemas.microsoft.com/office/drawing/2014/main" id="{B6B2F385-86AD-3F96-BEB5-736CC96EAF94}"/>
              </a:ext>
            </a:extLst>
          </p:cNvPr>
          <p:cNvCxnSpPr>
            <a:cxnSpLocks/>
          </p:cNvCxnSpPr>
          <p:nvPr/>
        </p:nvCxnSpPr>
        <p:spPr>
          <a:xfrm>
            <a:off x="803082" y="805726"/>
            <a:ext cx="0" cy="128016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36189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F7DC5D-79B5-76B5-4EA9-076B9E8A20F7}"/>
              </a:ext>
            </a:extLst>
          </p:cNvPr>
          <p:cNvSpPr/>
          <p:nvPr/>
        </p:nvSpPr>
        <p:spPr>
          <a:xfrm>
            <a:off x="5943600" y="1025525"/>
            <a:ext cx="5445317" cy="5331515"/>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0998CBCA-E28D-D116-70DD-8A7CD8C14E97}"/>
              </a:ext>
            </a:extLst>
          </p:cNvPr>
          <p:cNvSpPr>
            <a:spLocks noGrp="1"/>
          </p:cNvSpPr>
          <p:nvPr>
            <p:ph type="body" sz="quarter" idx="11"/>
          </p:nvPr>
        </p:nvSpPr>
        <p:spPr/>
        <p:txBody>
          <a:bodyPr/>
          <a:lstStyle/>
          <a:p>
            <a:r>
              <a:rPr lang="en-US">
                <a:latin typeface="+mj-lt"/>
              </a:rPr>
              <a:t>Central banks </a:t>
            </a:r>
            <a:br>
              <a:rPr lang="en-US">
                <a:latin typeface="+mj-lt"/>
              </a:rPr>
            </a:br>
            <a:r>
              <a:rPr lang="en-US">
                <a:latin typeface="+mj-lt"/>
              </a:rPr>
              <a:t>raised rates</a:t>
            </a:r>
          </a:p>
        </p:txBody>
      </p:sp>
      <p:sp>
        <p:nvSpPr>
          <p:cNvPr id="12" name="Text Placeholder 11">
            <a:extLst>
              <a:ext uri="{FF2B5EF4-FFF2-40B4-BE49-F238E27FC236}">
                <a16:creationId xmlns:a16="http://schemas.microsoft.com/office/drawing/2014/main" id="{6142AA87-08AB-6A4A-30B0-0B069C26FC27}"/>
              </a:ext>
            </a:extLst>
          </p:cNvPr>
          <p:cNvSpPr>
            <a:spLocks noGrp="1"/>
          </p:cNvSpPr>
          <p:nvPr>
            <p:ph type="body" sz="quarter" idx="12"/>
          </p:nvPr>
        </p:nvSpPr>
        <p:spPr>
          <a:xfrm>
            <a:off x="941390" y="1971674"/>
            <a:ext cx="4062410" cy="3765247"/>
          </a:xfrm>
        </p:spPr>
        <p:txBody>
          <a:bodyPr/>
          <a:lstStyle/>
          <a:p>
            <a:pPr marL="342900" indent="-342900">
              <a:buClr>
                <a:srgbClr val="EBA948"/>
              </a:buClr>
              <a:buFont typeface="Arial,Sans-Serif"/>
              <a:buChar char="•"/>
            </a:pPr>
            <a:r>
              <a:rPr lang="en-US" sz="3200">
                <a:latin typeface="Arial"/>
                <a:cs typeface="Arial"/>
              </a:rPr>
              <a:t>In the United States: from near zero to 4.33%</a:t>
            </a:r>
            <a:endParaRPr lang="en-US" sz="3200">
              <a:latin typeface="Arial" panose="020B0604020202020204" pitchFamily="34" charset="0"/>
              <a:cs typeface="Arial" panose="020B0604020202020204" pitchFamily="34" charset="0"/>
            </a:endParaRPr>
          </a:p>
          <a:p>
            <a:pPr marL="342900" indent="-342900">
              <a:buClr>
                <a:srgbClr val="EBA948"/>
              </a:buClr>
              <a:buFont typeface="Arial,Sans-Serif"/>
              <a:buChar char="•"/>
            </a:pPr>
            <a:r>
              <a:rPr lang="en-US" sz="3200">
                <a:latin typeface="Arial"/>
                <a:cs typeface="Arial"/>
              </a:rPr>
              <a:t>Federal Reserve quantitative tightening</a:t>
            </a:r>
          </a:p>
        </p:txBody>
      </p:sp>
      <p:cxnSp>
        <p:nvCxnSpPr>
          <p:cNvPr id="6" name="Straight Connector 5">
            <a:extLst>
              <a:ext uri="{FF2B5EF4-FFF2-40B4-BE49-F238E27FC236}">
                <a16:creationId xmlns:a16="http://schemas.microsoft.com/office/drawing/2014/main" id="{6339CAC4-6600-242C-35A0-ED38E92C6466}"/>
              </a:ext>
            </a:extLst>
          </p:cNvPr>
          <p:cNvCxnSpPr>
            <a:cxnSpLocks/>
          </p:cNvCxnSpPr>
          <p:nvPr/>
        </p:nvCxnSpPr>
        <p:spPr>
          <a:xfrm>
            <a:off x="803082" y="831851"/>
            <a:ext cx="0" cy="82296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EC4EB0B-DE02-42B9-D7D9-FBDCC3109524}"/>
              </a:ext>
            </a:extLst>
          </p:cNvPr>
          <p:cNvSpPr txBox="1"/>
          <p:nvPr/>
        </p:nvSpPr>
        <p:spPr>
          <a:xfrm>
            <a:off x="1643449" y="6453948"/>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Federal Reserve Bank</a:t>
            </a:r>
          </a:p>
        </p:txBody>
      </p:sp>
      <p:pic>
        <p:nvPicPr>
          <p:cNvPr id="2" name="Picture 6" descr="Chart&#10;&#10;Description automatically generated">
            <a:extLst>
              <a:ext uri="{FF2B5EF4-FFF2-40B4-BE49-F238E27FC236}">
                <a16:creationId xmlns:a16="http://schemas.microsoft.com/office/drawing/2014/main" id="{C93C06FE-3F06-222A-25BE-7EE188F951D9}"/>
              </a:ext>
            </a:extLst>
          </p:cNvPr>
          <p:cNvPicPr>
            <a:picLocks noChangeAspect="1"/>
          </p:cNvPicPr>
          <p:nvPr/>
        </p:nvPicPr>
        <p:blipFill rotWithShape="1">
          <a:blip r:embed="rId3"/>
          <a:srcRect l="12598" r="12408"/>
          <a:stretch/>
        </p:blipFill>
        <p:spPr>
          <a:xfrm>
            <a:off x="6096000" y="1245544"/>
            <a:ext cx="5133370" cy="5111496"/>
          </a:xfrm>
          <a:prstGeom prst="rect">
            <a:avLst/>
          </a:prstGeom>
          <a:effectLst/>
        </p:spPr>
      </p:pic>
    </p:spTree>
    <p:extLst>
      <p:ext uri="{BB962C8B-B14F-4D97-AF65-F5344CB8AC3E}">
        <p14:creationId xmlns:p14="http://schemas.microsoft.com/office/powerpoint/2010/main" val="170554578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ke surrounded by trees&#10;&#10;Description automatically generated with medium confidence">
            <a:extLst>
              <a:ext uri="{FF2B5EF4-FFF2-40B4-BE49-F238E27FC236}">
                <a16:creationId xmlns:a16="http://schemas.microsoft.com/office/drawing/2014/main" id="{89628B9F-8888-AF82-7C61-2ACF81658667}"/>
              </a:ext>
            </a:extLst>
          </p:cNvPr>
          <p:cNvPicPr>
            <a:picLocks noGrp="1" noChangeAspect="1"/>
          </p:cNvPicPr>
          <p:nvPr>
            <p:ph type="pic" sz="quarter" idx="12"/>
          </p:nvPr>
        </p:nvPicPr>
        <p:blipFill>
          <a:blip r:embed="rId3"/>
          <a:srcRect t="11358" b="11358"/>
          <a:stretch>
            <a:fillRect/>
          </a:stretch>
        </p:blipFill>
        <p:spPr/>
      </p:pic>
      <p:sp>
        <p:nvSpPr>
          <p:cNvPr id="3" name="Text Placeholder 2">
            <a:extLst>
              <a:ext uri="{FF2B5EF4-FFF2-40B4-BE49-F238E27FC236}">
                <a16:creationId xmlns:a16="http://schemas.microsoft.com/office/drawing/2014/main" id="{E0848C43-CBD9-D78A-D3B9-B9D9515057F0}"/>
              </a:ext>
            </a:extLst>
          </p:cNvPr>
          <p:cNvSpPr>
            <a:spLocks noGrp="1"/>
          </p:cNvSpPr>
          <p:nvPr>
            <p:ph type="body" sz="quarter" idx="10"/>
          </p:nvPr>
        </p:nvSpPr>
        <p:spPr>
          <a:xfrm>
            <a:off x="950128" y="712661"/>
            <a:ext cx="10286981" cy="1542772"/>
          </a:xfrm>
        </p:spPr>
        <p:txBody>
          <a:bodyPr/>
          <a:lstStyle/>
          <a:p>
            <a:r>
              <a:rPr lang="en-US">
                <a:solidFill>
                  <a:schemeClr val="accent5"/>
                </a:solidFill>
                <a:latin typeface="+mj-lt"/>
              </a:rPr>
              <a:t>Forecast 2023</a:t>
            </a:r>
          </a:p>
        </p:txBody>
      </p:sp>
      <p:sp>
        <p:nvSpPr>
          <p:cNvPr id="5" name="Picture Placeholder 9">
            <a:extLst>
              <a:ext uri="{FF2B5EF4-FFF2-40B4-BE49-F238E27FC236}">
                <a16:creationId xmlns:a16="http://schemas.microsoft.com/office/drawing/2014/main" id="{DECA2776-FBBC-9BB3-52AF-4B56DDA36F51}"/>
              </a:ext>
            </a:extLst>
          </p:cNvPr>
          <p:cNvSpPr txBox="1">
            <a:spLocks/>
          </p:cNvSpPr>
          <p:nvPr/>
        </p:nvSpPr>
        <p:spPr>
          <a:xfrm>
            <a:off x="349667" y="605363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Insert Logo</a:t>
            </a:r>
          </a:p>
        </p:txBody>
      </p:sp>
    </p:spTree>
    <p:extLst>
      <p:ext uri="{BB962C8B-B14F-4D97-AF65-F5344CB8AC3E}">
        <p14:creationId xmlns:p14="http://schemas.microsoft.com/office/powerpoint/2010/main" val="55847003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E06E50-C507-FD8E-4795-1821DDA60B96}"/>
              </a:ext>
            </a:extLst>
          </p:cNvPr>
          <p:cNvSpPr>
            <a:spLocks noGrp="1"/>
          </p:cNvSpPr>
          <p:nvPr>
            <p:ph type="body" sz="quarter" idx="10"/>
          </p:nvPr>
        </p:nvSpPr>
        <p:spPr/>
        <p:txBody>
          <a:bodyPr/>
          <a:lstStyle/>
          <a:p>
            <a:r>
              <a:rPr lang="en-US" sz="4400" b="1">
                <a:latin typeface="+mj-lt"/>
              </a:rPr>
              <a:t>U.S. inflation eased</a:t>
            </a:r>
          </a:p>
        </p:txBody>
      </p:sp>
      <p:sp>
        <p:nvSpPr>
          <p:cNvPr id="4" name="TextBox 3">
            <a:extLst>
              <a:ext uri="{FF2B5EF4-FFF2-40B4-BE49-F238E27FC236}">
                <a16:creationId xmlns:a16="http://schemas.microsoft.com/office/drawing/2014/main" id="{FB2ED1C2-445A-3220-0F86-0A53BA617EA2}"/>
              </a:ext>
            </a:extLst>
          </p:cNvPr>
          <p:cNvSpPr txBox="1"/>
          <p:nvPr/>
        </p:nvSpPr>
        <p:spPr>
          <a:xfrm>
            <a:off x="230252" y="6489637"/>
            <a:ext cx="5865748" cy="253916"/>
          </a:xfrm>
          <a:prstGeom prst="rect">
            <a:avLst/>
          </a:prstGeom>
          <a:noFill/>
        </p:spPr>
        <p:txBody>
          <a:bodyPr wrap="square" lIns="91440" tIns="45720" rIns="91440" bIns="45720" rtlCol="0" anchor="t">
            <a:spAutoFit/>
          </a:bodyPr>
          <a:lstStyle/>
          <a:p>
            <a:r>
              <a:rPr lang="en-US" sz="1000">
                <a:solidFill>
                  <a:schemeClr val="accent2"/>
                </a:solidFill>
              </a:rPr>
              <a:t>Source: Carson Investment Research, </a:t>
            </a:r>
            <a:r>
              <a:rPr lang="en-US" sz="1000" err="1">
                <a:solidFill>
                  <a:schemeClr val="accent2"/>
                </a:solidFill>
              </a:rPr>
              <a:t>Factset</a:t>
            </a:r>
            <a:r>
              <a:rPr lang="en-US" sz="1000">
                <a:solidFill>
                  <a:schemeClr val="accent2"/>
                </a:solidFill>
              </a:rPr>
              <a:t> 12.14.22</a:t>
            </a:r>
          </a:p>
        </p:txBody>
      </p:sp>
      <p:pic>
        <p:nvPicPr>
          <p:cNvPr id="7" name="Picture 6" descr="A screenshot of a computer&#10;&#10;Description automatically generated with medium confidence">
            <a:extLst>
              <a:ext uri="{FF2B5EF4-FFF2-40B4-BE49-F238E27FC236}">
                <a16:creationId xmlns:a16="http://schemas.microsoft.com/office/drawing/2014/main" id="{A51A0C37-23CE-5E45-203E-A29506C944FC}"/>
              </a:ext>
            </a:extLst>
          </p:cNvPr>
          <p:cNvPicPr>
            <a:picLocks noChangeAspect="1"/>
          </p:cNvPicPr>
          <p:nvPr/>
        </p:nvPicPr>
        <p:blipFill rotWithShape="1">
          <a:blip r:embed="rId3"/>
          <a:srcRect b="4800"/>
          <a:stretch/>
        </p:blipFill>
        <p:spPr>
          <a:xfrm>
            <a:off x="1680548" y="1559208"/>
            <a:ext cx="8830904" cy="4714002"/>
          </a:xfrm>
          <a:prstGeom prst="rect">
            <a:avLst/>
          </a:prstGeom>
        </p:spPr>
      </p:pic>
    </p:spTree>
    <p:extLst>
      <p:ext uri="{BB962C8B-B14F-4D97-AF65-F5344CB8AC3E}">
        <p14:creationId xmlns:p14="http://schemas.microsoft.com/office/powerpoint/2010/main" val="388988961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50EFC2-3F05-B265-107B-E936014FA75B}"/>
              </a:ext>
            </a:extLst>
          </p:cNvPr>
          <p:cNvSpPr/>
          <p:nvPr/>
        </p:nvSpPr>
        <p:spPr>
          <a:xfrm>
            <a:off x="949109" y="1971675"/>
            <a:ext cx="9161755" cy="4249267"/>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713C009-BFC8-1E44-CD12-E74FF2C18511}"/>
              </a:ext>
            </a:extLst>
          </p:cNvPr>
          <p:cNvSpPr>
            <a:spLocks noGrp="1"/>
          </p:cNvSpPr>
          <p:nvPr>
            <p:ph type="body" sz="quarter" idx="10"/>
          </p:nvPr>
        </p:nvSpPr>
        <p:spPr/>
        <p:txBody>
          <a:bodyPr/>
          <a:lstStyle/>
          <a:p>
            <a:r>
              <a:rPr lang="en-US">
                <a:latin typeface="Arial" panose="020B0604020202020204" pitchFamily="34" charset="0"/>
                <a:cs typeface="Arial" panose="020B0604020202020204" pitchFamily="34" charset="0"/>
              </a:rPr>
              <a:t>Jobs growth was strong</a:t>
            </a:r>
          </a:p>
        </p:txBody>
      </p:sp>
      <p:sp>
        <p:nvSpPr>
          <p:cNvPr id="9" name="TextBox 8">
            <a:extLst>
              <a:ext uri="{FF2B5EF4-FFF2-40B4-BE49-F238E27FC236}">
                <a16:creationId xmlns:a16="http://schemas.microsoft.com/office/drawing/2014/main" id="{9772E213-411F-8432-7BFB-24A8482E15A5}"/>
              </a:ext>
            </a:extLst>
          </p:cNvPr>
          <p:cNvSpPr txBox="1"/>
          <p:nvPr/>
        </p:nvSpPr>
        <p:spPr>
          <a:xfrm>
            <a:off x="8290877" y="6353503"/>
            <a:ext cx="3610304" cy="246221"/>
          </a:xfrm>
          <a:prstGeom prst="rect">
            <a:avLst/>
          </a:prstGeom>
          <a:noFill/>
        </p:spPr>
        <p:txBody>
          <a:bodyPr wrap="square" rtlCol="0">
            <a:spAutoFit/>
          </a:bodyPr>
          <a:lstStyle/>
          <a:p>
            <a:pPr algn="r"/>
            <a:r>
              <a:rPr lang="en-US" sz="1000">
                <a:solidFill>
                  <a:schemeClr val="accent2"/>
                </a:solidFill>
                <a:latin typeface="+mj-lt"/>
              </a:rPr>
              <a:t>Source: </a:t>
            </a:r>
            <a:r>
              <a:rPr lang="en-US" sz="1000" b="0" i="0" u="none" strike="noStrike">
                <a:solidFill>
                  <a:schemeClr val="accent2"/>
                </a:solidFill>
                <a:effectLst/>
                <a:latin typeface="+mj-lt"/>
              </a:rPr>
              <a:t>U.S. Bureau of Labor Statistics</a:t>
            </a:r>
            <a:endParaRPr lang="en-US" sz="1000">
              <a:solidFill>
                <a:schemeClr val="accent2"/>
              </a:solidFill>
              <a:latin typeface="+mj-lt"/>
            </a:endParaRPr>
          </a:p>
        </p:txBody>
      </p:sp>
      <p:pic>
        <p:nvPicPr>
          <p:cNvPr id="3" name="Picture 3" descr="Graphical user interface, application&#10;&#10;Description automatically generated">
            <a:extLst>
              <a:ext uri="{FF2B5EF4-FFF2-40B4-BE49-F238E27FC236}">
                <a16:creationId xmlns:a16="http://schemas.microsoft.com/office/drawing/2014/main" id="{3102A1FF-36DF-5CAE-ECA8-76783F034ABF}"/>
              </a:ext>
            </a:extLst>
          </p:cNvPr>
          <p:cNvPicPr>
            <a:picLocks noChangeAspect="1"/>
          </p:cNvPicPr>
          <p:nvPr/>
        </p:nvPicPr>
        <p:blipFill>
          <a:blip r:embed="rId3"/>
          <a:stretch>
            <a:fillRect/>
          </a:stretch>
        </p:blipFill>
        <p:spPr>
          <a:xfrm>
            <a:off x="946150" y="1971675"/>
            <a:ext cx="9164714" cy="4249267"/>
          </a:xfrm>
          <a:prstGeom prst="rect">
            <a:avLst/>
          </a:prstGeom>
        </p:spPr>
      </p:pic>
    </p:spTree>
    <p:extLst>
      <p:ext uri="{BB962C8B-B14F-4D97-AF65-F5344CB8AC3E}">
        <p14:creationId xmlns:p14="http://schemas.microsoft.com/office/powerpoint/2010/main" val="315627516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4864E7-1A61-03B8-4CA8-96B68E90991A}"/>
              </a:ext>
            </a:extLst>
          </p:cNvPr>
          <p:cNvSpPr/>
          <p:nvPr/>
        </p:nvSpPr>
        <p:spPr>
          <a:xfrm>
            <a:off x="941388" y="1578192"/>
            <a:ext cx="10021473" cy="4613201"/>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73E6D7CB-E622-F050-B818-CC678274F686}"/>
              </a:ext>
            </a:extLst>
          </p:cNvPr>
          <p:cNvSpPr>
            <a:spLocks noGrp="1"/>
          </p:cNvSpPr>
          <p:nvPr>
            <p:ph type="body" sz="quarter" idx="10"/>
          </p:nvPr>
        </p:nvSpPr>
        <p:spPr/>
        <p:txBody>
          <a:bodyPr/>
          <a:lstStyle/>
          <a:p>
            <a:r>
              <a:rPr lang="en-US">
                <a:latin typeface="+mj-lt"/>
              </a:rPr>
              <a:t>Real personal income increased</a:t>
            </a:r>
          </a:p>
        </p:txBody>
      </p:sp>
      <p:pic>
        <p:nvPicPr>
          <p:cNvPr id="9" name="Picture 9" descr="Chart, line chart&#10;&#10;Description automatically generated">
            <a:extLst>
              <a:ext uri="{FF2B5EF4-FFF2-40B4-BE49-F238E27FC236}">
                <a16:creationId xmlns:a16="http://schemas.microsoft.com/office/drawing/2014/main" id="{98594FC3-D628-6407-467B-E0B6916C2347}"/>
              </a:ext>
            </a:extLst>
          </p:cNvPr>
          <p:cNvPicPr>
            <a:picLocks noChangeAspect="1"/>
          </p:cNvPicPr>
          <p:nvPr/>
        </p:nvPicPr>
        <p:blipFill>
          <a:blip r:embed="rId3"/>
          <a:stretch>
            <a:fillRect/>
          </a:stretch>
        </p:blipFill>
        <p:spPr>
          <a:xfrm>
            <a:off x="934453" y="1578192"/>
            <a:ext cx="10212803" cy="4764404"/>
          </a:xfrm>
          <a:prstGeom prst="rect">
            <a:avLst/>
          </a:prstGeom>
        </p:spPr>
      </p:pic>
      <p:sp>
        <p:nvSpPr>
          <p:cNvPr id="3" name="TextBox 2">
            <a:extLst>
              <a:ext uri="{FF2B5EF4-FFF2-40B4-BE49-F238E27FC236}">
                <a16:creationId xmlns:a16="http://schemas.microsoft.com/office/drawing/2014/main" id="{B3586BD3-1CDF-4623-676D-A251FDFF0E30}"/>
              </a:ext>
            </a:extLst>
          </p:cNvPr>
          <p:cNvSpPr txBox="1"/>
          <p:nvPr/>
        </p:nvSpPr>
        <p:spPr>
          <a:xfrm>
            <a:off x="8267728" y="6411445"/>
            <a:ext cx="3610304" cy="246221"/>
          </a:xfrm>
          <a:prstGeom prst="rect">
            <a:avLst/>
          </a:prstGeom>
          <a:noFill/>
        </p:spPr>
        <p:txBody>
          <a:bodyPr wrap="square" lIns="91440" tIns="45720" rIns="91440" bIns="45720" rtlCol="0" anchor="t">
            <a:spAutoFit/>
          </a:bodyPr>
          <a:lstStyle/>
          <a:p>
            <a:pPr algn="r"/>
            <a:r>
              <a:rPr lang="en-US" sz="1000">
                <a:solidFill>
                  <a:schemeClr val="accent2"/>
                </a:solidFill>
                <a:latin typeface="+mj-lt"/>
              </a:rPr>
              <a:t>Source: </a:t>
            </a:r>
            <a:r>
              <a:rPr lang="en-US" sz="1000" b="0" i="0" u="none" strike="noStrike">
                <a:solidFill>
                  <a:schemeClr val="accent2"/>
                </a:solidFill>
                <a:effectLst/>
                <a:latin typeface="+mj-lt"/>
              </a:rPr>
              <a:t>U.S. Bureau of </a:t>
            </a:r>
            <a:r>
              <a:rPr lang="en-US" sz="1000">
                <a:solidFill>
                  <a:schemeClr val="accent2"/>
                </a:solidFill>
                <a:latin typeface="+mj-lt"/>
              </a:rPr>
              <a:t>Economic Analysis</a:t>
            </a:r>
          </a:p>
        </p:txBody>
      </p:sp>
    </p:spTree>
    <p:extLst>
      <p:ext uri="{BB962C8B-B14F-4D97-AF65-F5344CB8AC3E}">
        <p14:creationId xmlns:p14="http://schemas.microsoft.com/office/powerpoint/2010/main" val="373472716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5E9156-B284-D9B2-76C5-1D85016C16F0}"/>
              </a:ext>
            </a:extLst>
          </p:cNvPr>
          <p:cNvSpPr/>
          <p:nvPr/>
        </p:nvSpPr>
        <p:spPr>
          <a:xfrm>
            <a:off x="800100" y="1971675"/>
            <a:ext cx="5143501" cy="4222236"/>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9F5EA058-649E-517D-280E-4D89FF9BFC1E}"/>
              </a:ext>
            </a:extLst>
          </p:cNvPr>
          <p:cNvSpPr>
            <a:spLocks noGrp="1"/>
          </p:cNvSpPr>
          <p:nvPr>
            <p:ph type="body" sz="quarter" idx="11"/>
          </p:nvPr>
        </p:nvSpPr>
        <p:spPr/>
        <p:txBody>
          <a:bodyPr/>
          <a:lstStyle/>
          <a:p>
            <a:r>
              <a:rPr lang="en-US">
                <a:latin typeface="+mj-lt"/>
              </a:rPr>
              <a:t>Consumer spending proved resilient</a:t>
            </a:r>
          </a:p>
        </p:txBody>
      </p:sp>
      <p:cxnSp>
        <p:nvCxnSpPr>
          <p:cNvPr id="5" name="Straight Connector 4">
            <a:extLst>
              <a:ext uri="{FF2B5EF4-FFF2-40B4-BE49-F238E27FC236}">
                <a16:creationId xmlns:a16="http://schemas.microsoft.com/office/drawing/2014/main" id="{D78BF03E-B94A-9446-9072-26BD4EE82ADD}"/>
              </a:ext>
            </a:extLst>
          </p:cNvPr>
          <p:cNvCxnSpPr>
            <a:cxnSpLocks/>
          </p:cNvCxnSpPr>
          <p:nvPr/>
        </p:nvCxnSpPr>
        <p:spPr>
          <a:xfrm>
            <a:off x="803082" y="805726"/>
            <a:ext cx="0" cy="82296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pic>
        <p:nvPicPr>
          <p:cNvPr id="11" name="Picture Placeholder 10" descr="A picture containing sky, outdoor, water, nature&#10;&#10;Description automatically generated">
            <a:extLst>
              <a:ext uri="{FF2B5EF4-FFF2-40B4-BE49-F238E27FC236}">
                <a16:creationId xmlns:a16="http://schemas.microsoft.com/office/drawing/2014/main" id="{6E477760-42E9-AE9B-0919-707EE2E97BFC}"/>
              </a:ext>
            </a:extLst>
          </p:cNvPr>
          <p:cNvPicPr>
            <a:picLocks noGrp="1" noChangeAspect="1"/>
          </p:cNvPicPr>
          <p:nvPr>
            <p:ph type="pic" sz="quarter" idx="15"/>
          </p:nvPr>
        </p:nvPicPr>
        <p:blipFill rotWithShape="1">
          <a:blip r:embed="rId3"/>
          <a:srcRect l="43236" r="12240" b="27245"/>
          <a:stretch/>
        </p:blipFill>
        <p:spPr>
          <a:xfrm>
            <a:off x="9270527" y="688019"/>
            <a:ext cx="2238988" cy="2743199"/>
          </a:xfrm>
        </p:spPr>
      </p:pic>
      <p:pic>
        <p:nvPicPr>
          <p:cNvPr id="16" name="Picture Placeholder 15" descr="A picture containing person, indoor, window&#10;&#10;Description automatically generated">
            <a:extLst>
              <a:ext uri="{FF2B5EF4-FFF2-40B4-BE49-F238E27FC236}">
                <a16:creationId xmlns:a16="http://schemas.microsoft.com/office/drawing/2014/main" id="{307B1A89-C170-99B2-9F4E-7A2F40638DB2}"/>
              </a:ext>
            </a:extLst>
          </p:cNvPr>
          <p:cNvPicPr>
            <a:picLocks noGrp="1" noChangeAspect="1"/>
          </p:cNvPicPr>
          <p:nvPr>
            <p:ph type="pic" sz="quarter" idx="16"/>
          </p:nvPr>
        </p:nvPicPr>
        <p:blipFill>
          <a:blip r:embed="rId4"/>
          <a:srcRect l="9203" r="9203"/>
          <a:stretch>
            <a:fillRect/>
          </a:stretch>
        </p:blipFill>
        <p:spPr>
          <a:xfrm>
            <a:off x="6503652" y="3009174"/>
            <a:ext cx="3202600" cy="2616693"/>
          </a:xfrm>
        </p:spPr>
      </p:pic>
      <p:pic>
        <p:nvPicPr>
          <p:cNvPr id="21" name="Picture Placeholder 20" descr="A picture containing tree, outdoor, sky, house&#10;&#10;Description automatically generated">
            <a:extLst>
              <a:ext uri="{FF2B5EF4-FFF2-40B4-BE49-F238E27FC236}">
                <a16:creationId xmlns:a16="http://schemas.microsoft.com/office/drawing/2014/main" id="{F639F464-BDE9-3D66-4B05-719DDB913C1A}"/>
              </a:ext>
            </a:extLst>
          </p:cNvPr>
          <p:cNvPicPr>
            <a:picLocks noGrp="1" noChangeAspect="1"/>
          </p:cNvPicPr>
          <p:nvPr>
            <p:ph type="pic" sz="quarter" idx="14"/>
          </p:nvPr>
        </p:nvPicPr>
        <p:blipFill rotWithShape="1">
          <a:blip r:embed="rId5"/>
          <a:srcRect l="28659" t="2470" r="33043" b="23668"/>
          <a:stretch/>
        </p:blipFill>
        <p:spPr>
          <a:xfrm>
            <a:off x="9590626" y="2550686"/>
            <a:ext cx="2599151" cy="3343927"/>
          </a:xfrm>
        </p:spPr>
      </p:pic>
      <p:sp>
        <p:nvSpPr>
          <p:cNvPr id="6" name="TextBox 5">
            <a:extLst>
              <a:ext uri="{FF2B5EF4-FFF2-40B4-BE49-F238E27FC236}">
                <a16:creationId xmlns:a16="http://schemas.microsoft.com/office/drawing/2014/main" id="{C336D0C3-C7C9-E94E-274A-0102F24A5A41}"/>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latin typeface="+mj-lt"/>
              </a:rPr>
              <a:t>Source: </a:t>
            </a:r>
            <a:r>
              <a:rPr lang="en-US" sz="1000" b="0" i="0" u="none" strike="noStrike">
                <a:solidFill>
                  <a:schemeClr val="accent2"/>
                </a:solidFill>
                <a:effectLst/>
                <a:latin typeface="+mj-lt"/>
              </a:rPr>
              <a:t>U.S. Bureau of Labor Statistics</a:t>
            </a:r>
            <a:endParaRPr lang="en-US" sz="1000">
              <a:solidFill>
                <a:schemeClr val="accent2"/>
              </a:solidFill>
              <a:latin typeface="+mj-lt"/>
            </a:endParaRPr>
          </a:p>
        </p:txBody>
      </p:sp>
      <p:pic>
        <p:nvPicPr>
          <p:cNvPr id="27" name="Picture Placeholder 26" descr="A picture containing person, indoor, restaurant&#10;&#10;Description automatically generated">
            <a:extLst>
              <a:ext uri="{FF2B5EF4-FFF2-40B4-BE49-F238E27FC236}">
                <a16:creationId xmlns:a16="http://schemas.microsoft.com/office/drawing/2014/main" id="{BCA1817A-C8E6-4751-CD7F-DAC64CC6D733}"/>
              </a:ext>
            </a:extLst>
          </p:cNvPr>
          <p:cNvPicPr>
            <a:picLocks noGrp="1" noChangeAspect="1"/>
          </p:cNvPicPr>
          <p:nvPr>
            <p:ph type="pic" sz="quarter" idx="13"/>
          </p:nvPr>
        </p:nvPicPr>
        <p:blipFill>
          <a:blip r:embed="rId6"/>
          <a:srcRect l="11992" r="11992"/>
          <a:stretch>
            <a:fillRect/>
          </a:stretch>
        </p:blipFill>
        <p:spPr>
          <a:xfrm>
            <a:off x="6861019" y="1024480"/>
            <a:ext cx="2409284" cy="2111375"/>
          </a:xfrm>
        </p:spPr>
      </p:pic>
      <p:pic>
        <p:nvPicPr>
          <p:cNvPr id="7" name="Picture 7" descr="Chart, line chart&#10;&#10;Description automatically generated">
            <a:extLst>
              <a:ext uri="{FF2B5EF4-FFF2-40B4-BE49-F238E27FC236}">
                <a16:creationId xmlns:a16="http://schemas.microsoft.com/office/drawing/2014/main" id="{2BB9BBB9-0C07-A98F-9FE4-F2972CF628D3}"/>
              </a:ext>
            </a:extLst>
          </p:cNvPr>
          <p:cNvPicPr>
            <a:picLocks noChangeAspect="1"/>
          </p:cNvPicPr>
          <p:nvPr/>
        </p:nvPicPr>
        <p:blipFill>
          <a:blip r:embed="rId7"/>
          <a:stretch>
            <a:fillRect/>
          </a:stretch>
        </p:blipFill>
        <p:spPr>
          <a:xfrm>
            <a:off x="800100" y="1971675"/>
            <a:ext cx="5164622" cy="4222236"/>
          </a:xfrm>
          <a:prstGeom prst="rect">
            <a:avLst/>
          </a:prstGeom>
        </p:spPr>
      </p:pic>
    </p:spTree>
    <p:extLst>
      <p:ext uri="{BB962C8B-B14F-4D97-AF65-F5344CB8AC3E}">
        <p14:creationId xmlns:p14="http://schemas.microsoft.com/office/powerpoint/2010/main" val="97025008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81000" y="95250"/>
          <a:ext cx="8667750" cy="6286500"/>
          <a:chOff x="381000" y="95250"/>
          <a:chExt cx="8667750" cy="6286500"/>
        </a:xfrm>
      </p:grpSpPr>
      <p:sp>
        <p:nvSpPr>
          <p:cNvPr id="7" name="Text Placeholder 6">
            <a:extLst>
              <a:ext uri="{FF2B5EF4-FFF2-40B4-BE49-F238E27FC236}">
                <a16:creationId xmlns:a16="http://schemas.microsoft.com/office/drawing/2014/main" id="{61CA66AE-2F17-7EF7-CD10-FF06A4EB296E}"/>
              </a:ext>
            </a:extLst>
          </p:cNvPr>
          <p:cNvSpPr>
            <a:spLocks noGrp="1"/>
          </p:cNvSpPr>
          <p:nvPr>
            <p:ph type="body" sz="quarter" idx="10"/>
          </p:nvPr>
        </p:nvSpPr>
        <p:spPr/>
        <p:txBody>
          <a:bodyPr/>
          <a:lstStyle/>
          <a:p>
            <a:r>
              <a:rPr lang="en-US">
                <a:latin typeface="Arial"/>
              </a:rPr>
              <a:t>Economic growth accelerated</a:t>
            </a:r>
          </a:p>
        </p:txBody>
      </p:sp>
      <p:sp>
        <p:nvSpPr>
          <p:cNvPr id="3" name="TextBox 2">
            <a:extLst>
              <a:ext uri="{FF2B5EF4-FFF2-40B4-BE49-F238E27FC236}">
                <a16:creationId xmlns:a16="http://schemas.microsoft.com/office/drawing/2014/main" id="{BE301FAD-4928-CB7A-BAFB-2B3967B8E874}"/>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latin typeface="+mj-lt"/>
              </a:rPr>
              <a:t>Source: </a:t>
            </a:r>
            <a:r>
              <a:rPr lang="en-US" sz="1000" b="0" i="0" u="none" strike="noStrike">
                <a:solidFill>
                  <a:schemeClr val="accent2"/>
                </a:solidFill>
                <a:effectLst/>
                <a:latin typeface="+mj-lt"/>
              </a:rPr>
              <a:t>U.S. Bureau of </a:t>
            </a:r>
            <a:r>
              <a:rPr lang="en-US" sz="1000">
                <a:solidFill>
                  <a:schemeClr val="accent2"/>
                </a:solidFill>
                <a:latin typeface="+mj-lt"/>
              </a:rPr>
              <a:t>Economic Analysis</a:t>
            </a:r>
          </a:p>
        </p:txBody>
      </p:sp>
      <p:graphicFrame>
        <p:nvGraphicFramePr>
          <p:cNvPr id="34" name="Table 34">
            <a:extLst>
              <a:ext uri="{FF2B5EF4-FFF2-40B4-BE49-F238E27FC236}">
                <a16:creationId xmlns:a16="http://schemas.microsoft.com/office/drawing/2014/main" id="{DF170151-520B-5392-CBE2-7AC17CFDE611}"/>
              </a:ext>
            </a:extLst>
          </p:cNvPr>
          <p:cNvGraphicFramePr>
            <a:graphicFrameLocks noGrp="1"/>
          </p:cNvGraphicFramePr>
          <p:nvPr>
            <p:extLst>
              <p:ext uri="{D42A27DB-BD31-4B8C-83A1-F6EECF244321}">
                <p14:modId xmlns:p14="http://schemas.microsoft.com/office/powerpoint/2010/main" val="4264056067"/>
              </p:ext>
            </p:extLst>
          </p:nvPr>
        </p:nvGraphicFramePr>
        <p:xfrm>
          <a:off x="938254" y="1875314"/>
          <a:ext cx="9705908" cy="4254261"/>
        </p:xfrm>
        <a:graphic>
          <a:graphicData uri="http://schemas.openxmlformats.org/drawingml/2006/table">
            <a:tbl>
              <a:tblPr firstRow="1" bandRow="1">
                <a:tableStyleId>{5C22544A-7EE6-4342-B048-85BDC9FD1C3A}</a:tableStyleId>
              </a:tblPr>
              <a:tblGrid>
                <a:gridCol w="2426477">
                  <a:extLst>
                    <a:ext uri="{9D8B030D-6E8A-4147-A177-3AD203B41FA5}">
                      <a16:colId xmlns:a16="http://schemas.microsoft.com/office/drawing/2014/main" val="1332416892"/>
                    </a:ext>
                  </a:extLst>
                </a:gridCol>
                <a:gridCol w="2426477">
                  <a:extLst>
                    <a:ext uri="{9D8B030D-6E8A-4147-A177-3AD203B41FA5}">
                      <a16:colId xmlns:a16="http://schemas.microsoft.com/office/drawing/2014/main" val="293870772"/>
                    </a:ext>
                  </a:extLst>
                </a:gridCol>
                <a:gridCol w="2426477">
                  <a:extLst>
                    <a:ext uri="{9D8B030D-6E8A-4147-A177-3AD203B41FA5}">
                      <a16:colId xmlns:a16="http://schemas.microsoft.com/office/drawing/2014/main" val="3756773406"/>
                    </a:ext>
                  </a:extLst>
                </a:gridCol>
                <a:gridCol w="2426477">
                  <a:extLst>
                    <a:ext uri="{9D8B030D-6E8A-4147-A177-3AD203B41FA5}">
                      <a16:colId xmlns:a16="http://schemas.microsoft.com/office/drawing/2014/main" val="1494172334"/>
                    </a:ext>
                  </a:extLst>
                </a:gridCol>
              </a:tblGrid>
              <a:tr h="557936">
                <a:tc>
                  <a:txBody>
                    <a:bodyPr/>
                    <a:lstStyle/>
                    <a:p>
                      <a:endParaRPr lang="en-US"/>
                    </a:p>
                  </a:txBody>
                  <a:tcPr/>
                </a:tc>
                <a:tc>
                  <a:txBody>
                    <a:bodyPr/>
                    <a:lstStyle/>
                    <a:p>
                      <a:pPr algn="ctr"/>
                      <a:r>
                        <a:rPr lang="en-US"/>
                        <a:t>1Q 2022 </a:t>
                      </a:r>
                    </a:p>
                  </a:txBody>
                  <a:tcPr anchor="ctr"/>
                </a:tc>
                <a:tc>
                  <a:txBody>
                    <a:bodyPr/>
                    <a:lstStyle/>
                    <a:p>
                      <a:pPr algn="ctr"/>
                      <a:r>
                        <a:rPr lang="en-US"/>
                        <a:t>2Q 2022 </a:t>
                      </a:r>
                    </a:p>
                  </a:txBody>
                  <a:tcPr anchor="ctr"/>
                </a:tc>
                <a:tc>
                  <a:txBody>
                    <a:bodyPr/>
                    <a:lstStyle/>
                    <a:p>
                      <a:pPr algn="ctr"/>
                      <a:r>
                        <a:rPr lang="en-US"/>
                        <a:t>3Q 2022 </a:t>
                      </a:r>
                    </a:p>
                  </a:txBody>
                  <a:tcPr anchor="ctr"/>
                </a:tc>
                <a:extLst>
                  <a:ext uri="{0D108BD9-81ED-4DB2-BD59-A6C34878D82A}">
                    <a16:rowId xmlns:a16="http://schemas.microsoft.com/office/drawing/2014/main" val="199143244"/>
                  </a:ext>
                </a:extLst>
              </a:tr>
              <a:tr h="739265">
                <a:tc>
                  <a:txBody>
                    <a:bodyPr/>
                    <a:lstStyle/>
                    <a:p>
                      <a:r>
                        <a:rPr lang="en-US" sz="2000" b="0"/>
                        <a:t>GDP (Economic growth)</a:t>
                      </a:r>
                    </a:p>
                  </a:txBody>
                  <a:tcPr/>
                </a:tc>
                <a:tc>
                  <a:txBody>
                    <a:bodyPr/>
                    <a:lstStyle/>
                    <a:p>
                      <a:pPr algn="ctr"/>
                      <a:r>
                        <a:rPr lang="en-US" sz="2400" b="1"/>
                        <a:t>-1.6%</a:t>
                      </a:r>
                    </a:p>
                  </a:txBody>
                  <a:tcPr anchor="ctr"/>
                </a:tc>
                <a:tc>
                  <a:txBody>
                    <a:bodyPr/>
                    <a:lstStyle/>
                    <a:p>
                      <a:pPr algn="ctr"/>
                      <a:r>
                        <a:rPr lang="en-US" sz="2400" b="1"/>
                        <a:t>-0.6%</a:t>
                      </a:r>
                    </a:p>
                  </a:txBody>
                  <a:tcPr anchor="ctr"/>
                </a:tc>
                <a:tc>
                  <a:txBody>
                    <a:bodyPr/>
                    <a:lstStyle/>
                    <a:p>
                      <a:pPr algn="ctr"/>
                      <a:r>
                        <a:rPr lang="en-US" sz="2400" b="1"/>
                        <a:t>+2.9%</a:t>
                      </a:r>
                    </a:p>
                  </a:txBody>
                  <a:tcPr anchor="ctr"/>
                </a:tc>
                <a:extLst>
                  <a:ext uri="{0D108BD9-81ED-4DB2-BD59-A6C34878D82A}">
                    <a16:rowId xmlns:a16="http://schemas.microsoft.com/office/drawing/2014/main" val="3274719503"/>
                  </a:ext>
                </a:extLst>
              </a:tr>
              <a:tr h="739265">
                <a:tc>
                  <a:txBody>
                    <a:bodyPr/>
                    <a:lstStyle/>
                    <a:p>
                      <a:r>
                        <a:rPr lang="en-US" sz="2000"/>
                        <a:t>Consumer spending</a:t>
                      </a:r>
                    </a:p>
                  </a:txBody>
                  <a:tcPr/>
                </a:tc>
                <a:tc>
                  <a:txBody>
                    <a:bodyPr/>
                    <a:lstStyle/>
                    <a:p>
                      <a:pPr algn="ctr"/>
                      <a:r>
                        <a:rPr lang="en-US" sz="2000"/>
                        <a:t>+0.91</a:t>
                      </a:r>
                    </a:p>
                  </a:txBody>
                  <a:tcPr anchor="ctr"/>
                </a:tc>
                <a:tc>
                  <a:txBody>
                    <a:bodyPr/>
                    <a:lstStyle/>
                    <a:p>
                      <a:pPr algn="ctr"/>
                      <a:r>
                        <a:rPr lang="en-US" sz="2000"/>
                        <a:t>+1.38</a:t>
                      </a:r>
                    </a:p>
                  </a:txBody>
                  <a:tcPr anchor="ctr"/>
                </a:tc>
                <a:tc>
                  <a:txBody>
                    <a:bodyPr/>
                    <a:lstStyle/>
                    <a:p>
                      <a:pPr algn="ctr"/>
                      <a:r>
                        <a:rPr lang="en-US" sz="2000"/>
                        <a:t>+1.54</a:t>
                      </a:r>
                    </a:p>
                  </a:txBody>
                  <a:tcPr anchor="ctr"/>
                </a:tc>
                <a:extLst>
                  <a:ext uri="{0D108BD9-81ED-4DB2-BD59-A6C34878D82A}">
                    <a16:rowId xmlns:a16="http://schemas.microsoft.com/office/drawing/2014/main" val="3216036204"/>
                  </a:ext>
                </a:extLst>
              </a:tr>
              <a:tr h="739265">
                <a:tc>
                  <a:txBody>
                    <a:bodyPr/>
                    <a:lstStyle/>
                    <a:p>
                      <a:r>
                        <a:rPr lang="en-US" sz="2000"/>
                        <a:t>Government spending</a:t>
                      </a:r>
                    </a:p>
                  </a:txBody>
                  <a:tcPr/>
                </a:tc>
                <a:tc>
                  <a:txBody>
                    <a:bodyPr/>
                    <a:lstStyle/>
                    <a:p>
                      <a:pPr algn="ctr"/>
                      <a:r>
                        <a:rPr lang="en-US" sz="2000"/>
                        <a:t>-0.40</a:t>
                      </a:r>
                    </a:p>
                  </a:txBody>
                  <a:tcPr anchor="ctr"/>
                </a:tc>
                <a:tc>
                  <a:txBody>
                    <a:bodyPr/>
                    <a:lstStyle/>
                    <a:p>
                      <a:pPr algn="ctr"/>
                      <a:r>
                        <a:rPr lang="en-US" sz="2000"/>
                        <a:t>-0.29</a:t>
                      </a:r>
                    </a:p>
                  </a:txBody>
                  <a:tcPr anchor="ctr"/>
                </a:tc>
                <a:tc>
                  <a:txBody>
                    <a:bodyPr/>
                    <a:lstStyle/>
                    <a:p>
                      <a:pPr algn="ctr"/>
                      <a:r>
                        <a:rPr lang="en-US" sz="2000"/>
                        <a:t>+0.65</a:t>
                      </a:r>
                    </a:p>
                  </a:txBody>
                  <a:tcPr anchor="ctr"/>
                </a:tc>
                <a:extLst>
                  <a:ext uri="{0D108BD9-81ED-4DB2-BD59-A6C34878D82A}">
                    <a16:rowId xmlns:a16="http://schemas.microsoft.com/office/drawing/2014/main" val="1355389145"/>
                  </a:ext>
                </a:extLst>
              </a:tr>
              <a:tr h="739265">
                <a:tc>
                  <a:txBody>
                    <a:bodyPr/>
                    <a:lstStyle/>
                    <a:p>
                      <a:r>
                        <a:rPr lang="en-US" sz="2000"/>
                        <a:t>Business </a:t>
                      </a:r>
                      <a:endParaRPr lang="en-US"/>
                    </a:p>
                    <a:p>
                      <a:pPr lvl="0">
                        <a:buNone/>
                      </a:pPr>
                      <a:r>
                        <a:rPr lang="en-US" sz="2000"/>
                        <a:t>investment</a:t>
                      </a:r>
                    </a:p>
                  </a:txBody>
                  <a:tcPr/>
                </a:tc>
                <a:tc>
                  <a:txBody>
                    <a:bodyPr/>
                    <a:lstStyle/>
                    <a:p>
                      <a:pPr algn="ctr"/>
                      <a:r>
                        <a:rPr lang="en-US" sz="2000"/>
                        <a:t>+0.98</a:t>
                      </a:r>
                    </a:p>
                  </a:txBody>
                  <a:tcPr anchor="ctr"/>
                </a:tc>
                <a:tc>
                  <a:txBody>
                    <a:bodyPr/>
                    <a:lstStyle/>
                    <a:p>
                      <a:pPr algn="ctr"/>
                      <a:r>
                        <a:rPr lang="en-US" sz="2000"/>
                        <a:t>-2.83</a:t>
                      </a:r>
                    </a:p>
                  </a:txBody>
                  <a:tcPr anchor="ctr"/>
                </a:tc>
                <a:tc>
                  <a:txBody>
                    <a:bodyPr/>
                    <a:lstStyle/>
                    <a:p>
                      <a:pPr algn="ctr"/>
                      <a:r>
                        <a:rPr lang="en-US" sz="2000"/>
                        <a:t>-1.80</a:t>
                      </a:r>
                    </a:p>
                  </a:txBody>
                  <a:tcPr anchor="ctr"/>
                </a:tc>
                <a:extLst>
                  <a:ext uri="{0D108BD9-81ED-4DB2-BD59-A6C34878D82A}">
                    <a16:rowId xmlns:a16="http://schemas.microsoft.com/office/drawing/2014/main" val="2564503361"/>
                  </a:ext>
                </a:extLst>
              </a:tr>
              <a:tr h="739265">
                <a:tc>
                  <a:txBody>
                    <a:bodyPr/>
                    <a:lstStyle/>
                    <a:p>
                      <a:r>
                        <a:rPr lang="en-US" sz="2000"/>
                        <a:t>Net exports</a:t>
                      </a:r>
                    </a:p>
                    <a:p>
                      <a:pPr lvl="0">
                        <a:buNone/>
                      </a:pPr>
                      <a:endParaRPr lang="en-US" sz="2000"/>
                    </a:p>
                  </a:txBody>
                  <a:tcPr/>
                </a:tc>
                <a:tc>
                  <a:txBody>
                    <a:bodyPr/>
                    <a:lstStyle/>
                    <a:p>
                      <a:pPr algn="ctr"/>
                      <a:r>
                        <a:rPr lang="en-US" sz="2000"/>
                        <a:t>-3.13</a:t>
                      </a:r>
                    </a:p>
                  </a:txBody>
                  <a:tcPr anchor="ctr"/>
                </a:tc>
                <a:tc>
                  <a:txBody>
                    <a:bodyPr/>
                    <a:lstStyle/>
                    <a:p>
                      <a:pPr algn="ctr"/>
                      <a:r>
                        <a:rPr lang="en-US" sz="2000"/>
                        <a:t>+1.16</a:t>
                      </a:r>
                    </a:p>
                  </a:txBody>
                  <a:tcPr anchor="ctr"/>
                </a:tc>
                <a:tc>
                  <a:txBody>
                    <a:bodyPr/>
                    <a:lstStyle/>
                    <a:p>
                      <a:pPr algn="ctr"/>
                      <a:r>
                        <a:rPr lang="en-US" sz="2000"/>
                        <a:t>+2.86</a:t>
                      </a:r>
                    </a:p>
                  </a:txBody>
                  <a:tcPr anchor="ctr"/>
                </a:tc>
                <a:extLst>
                  <a:ext uri="{0D108BD9-81ED-4DB2-BD59-A6C34878D82A}">
                    <a16:rowId xmlns:a16="http://schemas.microsoft.com/office/drawing/2014/main" val="1741261196"/>
                  </a:ext>
                </a:extLst>
              </a:tr>
            </a:tbl>
          </a:graphicData>
        </a:graphic>
      </p:graphicFrame>
    </p:spTree>
    <p:extLst>
      <p:ext uri="{BB962C8B-B14F-4D97-AF65-F5344CB8AC3E}">
        <p14:creationId xmlns:p14="http://schemas.microsoft.com/office/powerpoint/2010/main" val="248585425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93DFA89E-B049-5DE7-EBAD-ECAFB62BFD95}"/>
              </a:ext>
            </a:extLst>
          </p:cNvPr>
          <p:cNvPicPr>
            <a:picLocks noChangeAspect="1"/>
          </p:cNvPicPr>
          <p:nvPr/>
        </p:nvPicPr>
        <p:blipFill>
          <a:blip r:embed="rId3"/>
          <a:stretch>
            <a:fillRect/>
          </a:stretch>
        </p:blipFill>
        <p:spPr>
          <a:xfrm>
            <a:off x="-764664" y="9939"/>
            <a:ext cx="13065549" cy="7039137"/>
          </a:xfrm>
          <a:prstGeom prst="rect">
            <a:avLst/>
          </a:prstGeom>
        </p:spPr>
      </p:pic>
      <p:sp>
        <p:nvSpPr>
          <p:cNvPr id="5" name="Rectangle 4">
            <a:extLst>
              <a:ext uri="{FF2B5EF4-FFF2-40B4-BE49-F238E27FC236}">
                <a16:creationId xmlns:a16="http://schemas.microsoft.com/office/drawing/2014/main" id="{765D8603-C956-8DBE-5528-7EE1483B429B}"/>
              </a:ext>
            </a:extLst>
          </p:cNvPr>
          <p:cNvSpPr/>
          <p:nvPr/>
        </p:nvSpPr>
        <p:spPr>
          <a:xfrm>
            <a:off x="9039828" y="6470248"/>
            <a:ext cx="1377387" cy="377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 logo&#10;&#10;Description automatically generated">
            <a:extLst>
              <a:ext uri="{FF2B5EF4-FFF2-40B4-BE49-F238E27FC236}">
                <a16:creationId xmlns:a16="http://schemas.microsoft.com/office/drawing/2014/main" id="{82108F61-3F59-1DCD-A8D9-1FAE503916C3}"/>
              </a:ext>
            </a:extLst>
          </p:cNvPr>
          <p:cNvPicPr>
            <a:picLocks noChangeAspect="1"/>
          </p:cNvPicPr>
          <p:nvPr/>
        </p:nvPicPr>
        <p:blipFill>
          <a:blip r:embed="rId4"/>
          <a:stretch>
            <a:fillRect/>
          </a:stretch>
        </p:blipFill>
        <p:spPr>
          <a:xfrm>
            <a:off x="8954175" y="6342761"/>
            <a:ext cx="1463040" cy="497436"/>
          </a:xfrm>
          <a:prstGeom prst="rect">
            <a:avLst/>
          </a:prstGeom>
        </p:spPr>
      </p:pic>
    </p:spTree>
    <p:extLst>
      <p:ext uri="{BB962C8B-B14F-4D97-AF65-F5344CB8AC3E}">
        <p14:creationId xmlns:p14="http://schemas.microsoft.com/office/powerpoint/2010/main" val="152485281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E47CAC1-CC68-1424-E217-66B960339534}"/>
              </a:ext>
            </a:extLst>
          </p:cNvPr>
          <p:cNvSpPr>
            <a:spLocks noGrp="1"/>
          </p:cNvSpPr>
          <p:nvPr>
            <p:ph type="body" sz="quarter" idx="10"/>
          </p:nvPr>
        </p:nvSpPr>
        <p:spPr>
          <a:xfrm>
            <a:off x="2441958" y="2114724"/>
            <a:ext cx="7446961" cy="1450910"/>
          </a:xfrm>
        </p:spPr>
        <p:txBody>
          <a:bodyPr/>
          <a:lstStyle/>
          <a:p>
            <a:pPr>
              <a:lnSpc>
                <a:spcPct val="100000"/>
              </a:lnSpc>
            </a:pPr>
            <a:r>
              <a:rPr lang="en-US" sz="2000">
                <a:latin typeface="Arial Narrow" panose="020B0604020202020204" pitchFamily="34" charset="0"/>
                <a:cs typeface="Arial Narrow" panose="020B0604020202020204" pitchFamily="34" charset="0"/>
              </a:rPr>
              <a:t>The Institute for Supply Management’s gauge of factory activity slid to 49 from 50.2 in the prior month, according to data released Thursday. The measure has fallen in five of the last six months and stands below 50, the threshold separating expansion and contraction, for the first time since the pandemic lockdowns.</a:t>
            </a:r>
          </a:p>
        </p:txBody>
      </p:sp>
      <p:sp>
        <p:nvSpPr>
          <p:cNvPr id="5" name="Text Placeholder 4">
            <a:extLst>
              <a:ext uri="{FF2B5EF4-FFF2-40B4-BE49-F238E27FC236}">
                <a16:creationId xmlns:a16="http://schemas.microsoft.com/office/drawing/2014/main" id="{005CE260-9C25-4A42-E6A3-C30628B6543E}"/>
              </a:ext>
            </a:extLst>
          </p:cNvPr>
          <p:cNvSpPr>
            <a:spLocks noGrp="1"/>
          </p:cNvSpPr>
          <p:nvPr>
            <p:ph type="body" sz="quarter" idx="11"/>
          </p:nvPr>
        </p:nvSpPr>
        <p:spPr>
          <a:xfrm>
            <a:off x="2449894" y="3889264"/>
            <a:ext cx="7334249" cy="702597"/>
          </a:xfrm>
        </p:spPr>
        <p:txBody>
          <a:bodyPr/>
          <a:lstStyle/>
          <a:p>
            <a:pPr algn="r"/>
            <a:r>
              <a:rPr lang="en-US">
                <a:latin typeface="+mj-lt"/>
              </a:rPr>
              <a:t>—Jordan </a:t>
            </a:r>
            <a:r>
              <a:rPr lang="en-US" err="1">
                <a:latin typeface="+mj-lt"/>
              </a:rPr>
              <a:t>Yadoo</a:t>
            </a:r>
            <a:r>
              <a:rPr lang="en-US">
                <a:latin typeface="+mj-lt"/>
              </a:rPr>
              <a:t>, Bloomberg</a:t>
            </a:r>
            <a:endParaRPr lang="en-US"/>
          </a:p>
          <a:p>
            <a:pPr algn="r"/>
            <a:r>
              <a:rPr lang="en-US">
                <a:latin typeface="+mj-lt"/>
              </a:rPr>
              <a:t>December 1, 2022</a:t>
            </a:r>
          </a:p>
        </p:txBody>
      </p:sp>
      <p:sp>
        <p:nvSpPr>
          <p:cNvPr id="2" name="TextBox 1">
            <a:extLst>
              <a:ext uri="{FF2B5EF4-FFF2-40B4-BE49-F238E27FC236}">
                <a16:creationId xmlns:a16="http://schemas.microsoft.com/office/drawing/2014/main" id="{1F58C918-F3CB-C54B-1895-2869C28E0E8E}"/>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Bloomberg</a:t>
            </a:r>
          </a:p>
        </p:txBody>
      </p:sp>
    </p:spTree>
    <p:extLst>
      <p:ext uri="{BB962C8B-B14F-4D97-AF65-F5344CB8AC3E}">
        <p14:creationId xmlns:p14="http://schemas.microsoft.com/office/powerpoint/2010/main" val="267224285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CEEC0A-660B-80EE-0242-37AC94C93C48}"/>
              </a:ext>
            </a:extLst>
          </p:cNvPr>
          <p:cNvSpPr/>
          <p:nvPr/>
        </p:nvSpPr>
        <p:spPr>
          <a:xfrm>
            <a:off x="4673958" y="800100"/>
            <a:ext cx="7528626" cy="5062827"/>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8C9EFC6-C143-1157-8B41-1CEA408AF9A1}"/>
              </a:ext>
            </a:extLst>
          </p:cNvPr>
          <p:cNvSpPr>
            <a:spLocks noGrp="1"/>
          </p:cNvSpPr>
          <p:nvPr>
            <p:ph type="body" sz="quarter" idx="10"/>
          </p:nvPr>
        </p:nvSpPr>
        <p:spPr>
          <a:xfrm>
            <a:off x="941388" y="849084"/>
            <a:ext cx="3465507" cy="2579915"/>
          </a:xfrm>
        </p:spPr>
        <p:txBody>
          <a:bodyPr/>
          <a:lstStyle/>
          <a:p>
            <a:r>
              <a:rPr lang="en-US">
                <a:latin typeface="+mj-lt"/>
              </a:rPr>
              <a:t>Job openings, hires, separations, and layoffs</a:t>
            </a:r>
          </a:p>
        </p:txBody>
      </p:sp>
      <p:cxnSp>
        <p:nvCxnSpPr>
          <p:cNvPr id="2" name="Straight Connector 1">
            <a:extLst>
              <a:ext uri="{FF2B5EF4-FFF2-40B4-BE49-F238E27FC236}">
                <a16:creationId xmlns:a16="http://schemas.microsoft.com/office/drawing/2014/main" id="{A40E0CAD-D8F5-60EB-8244-659FA1250391}"/>
              </a:ext>
            </a:extLst>
          </p:cNvPr>
          <p:cNvCxnSpPr>
            <a:cxnSpLocks/>
          </p:cNvCxnSpPr>
          <p:nvPr/>
        </p:nvCxnSpPr>
        <p:spPr>
          <a:xfrm>
            <a:off x="803082" y="804902"/>
            <a:ext cx="0" cy="2624097"/>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0651AA2-60CF-6E71-620A-69199F49391E}"/>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latin typeface="+mj-lt"/>
              </a:rPr>
              <a:t>Source: </a:t>
            </a:r>
            <a:r>
              <a:rPr lang="en-US" sz="1000" b="0" i="0" u="none" strike="noStrike">
                <a:solidFill>
                  <a:schemeClr val="accent2"/>
                </a:solidFill>
                <a:effectLst/>
                <a:latin typeface="+mj-lt"/>
              </a:rPr>
              <a:t>U.S. Bureau of Labor Statistics</a:t>
            </a:r>
            <a:endParaRPr lang="en-US" sz="1000">
              <a:solidFill>
                <a:schemeClr val="accent2"/>
              </a:solidFill>
              <a:latin typeface="+mj-lt"/>
            </a:endParaRPr>
          </a:p>
        </p:txBody>
      </p:sp>
      <p:pic>
        <p:nvPicPr>
          <p:cNvPr id="3" name="Picture 3" descr="Chart, line chart&#10;&#10;Description automatically generated">
            <a:extLst>
              <a:ext uri="{FF2B5EF4-FFF2-40B4-BE49-F238E27FC236}">
                <a16:creationId xmlns:a16="http://schemas.microsoft.com/office/drawing/2014/main" id="{69BA5B59-C9A5-E920-B770-070F1504C89A}"/>
              </a:ext>
            </a:extLst>
          </p:cNvPr>
          <p:cNvPicPr>
            <a:picLocks noChangeAspect="1"/>
          </p:cNvPicPr>
          <p:nvPr/>
        </p:nvPicPr>
        <p:blipFill rotWithShape="1">
          <a:blip r:embed="rId3"/>
          <a:srcRect l="456" t="446" r="1266" b="584"/>
          <a:stretch/>
        </p:blipFill>
        <p:spPr>
          <a:xfrm>
            <a:off x="4673958" y="800100"/>
            <a:ext cx="7518042" cy="5062827"/>
          </a:xfrm>
          <a:prstGeom prst="rect">
            <a:avLst/>
          </a:prstGeom>
        </p:spPr>
      </p:pic>
    </p:spTree>
    <p:extLst>
      <p:ext uri="{BB962C8B-B14F-4D97-AF65-F5344CB8AC3E}">
        <p14:creationId xmlns:p14="http://schemas.microsoft.com/office/powerpoint/2010/main" val="167328092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9C8A7D4-6F4F-9720-F556-2C4953E14C6F}"/>
              </a:ext>
            </a:extLst>
          </p:cNvPr>
          <p:cNvSpPr>
            <a:spLocks noGrp="1"/>
          </p:cNvSpPr>
          <p:nvPr>
            <p:ph type="body" sz="quarter" idx="11"/>
          </p:nvPr>
        </p:nvSpPr>
        <p:spPr/>
        <p:txBody>
          <a:bodyPr/>
          <a:lstStyle/>
          <a:p>
            <a:r>
              <a:rPr lang="en-US">
                <a:latin typeface="+mj-lt"/>
              </a:rPr>
              <a:t>Home prices and rents cooled</a:t>
            </a:r>
          </a:p>
        </p:txBody>
      </p:sp>
      <p:sp>
        <p:nvSpPr>
          <p:cNvPr id="6" name="Text Placeholder 5">
            <a:extLst>
              <a:ext uri="{FF2B5EF4-FFF2-40B4-BE49-F238E27FC236}">
                <a16:creationId xmlns:a16="http://schemas.microsoft.com/office/drawing/2014/main" id="{2229E2E3-8BE6-6995-BA9A-83A3F7587567}"/>
              </a:ext>
            </a:extLst>
          </p:cNvPr>
          <p:cNvSpPr>
            <a:spLocks noGrp="1"/>
          </p:cNvSpPr>
          <p:nvPr>
            <p:ph type="body" sz="quarter" idx="12"/>
          </p:nvPr>
        </p:nvSpPr>
        <p:spPr>
          <a:xfrm>
            <a:off x="941389" y="1971675"/>
            <a:ext cx="5002211" cy="3765246"/>
          </a:xfrm>
        </p:spPr>
        <p:txBody>
          <a:bodyPr anchor="t"/>
          <a:lstStyle/>
          <a:p>
            <a:r>
              <a:rPr lang="en-US" sz="2800">
                <a:latin typeface="+mn-lt"/>
              </a:rPr>
              <a:t>Housing prices as of October 2022:</a:t>
            </a:r>
          </a:p>
          <a:p>
            <a:pPr marL="800100" lvl="1" indent="-342900">
              <a:buClr>
                <a:srgbClr val="EBA948"/>
              </a:buClr>
              <a:buFont typeface="Arial" panose="020B0604020202020204" pitchFamily="34" charset="0"/>
              <a:buChar char="•"/>
            </a:pPr>
            <a:r>
              <a:rPr lang="en-US" sz="2800">
                <a:solidFill>
                  <a:schemeClr val="accent1"/>
                </a:solidFill>
                <a:latin typeface="+mn-lt"/>
              </a:rPr>
              <a:t>+9.2% year-to-year</a:t>
            </a:r>
            <a:endParaRPr lang="en-US" sz="2800">
              <a:solidFill>
                <a:schemeClr val="accent1"/>
              </a:solidFill>
            </a:endParaRPr>
          </a:p>
          <a:p>
            <a:pPr marL="800100" lvl="1" indent="-342900">
              <a:buClr>
                <a:srgbClr val="EBA948"/>
              </a:buClr>
              <a:buFont typeface="Arial" panose="020B0604020202020204" pitchFamily="34" charset="0"/>
              <a:buChar char="•"/>
            </a:pPr>
            <a:r>
              <a:rPr lang="en-US" sz="2800">
                <a:solidFill>
                  <a:schemeClr val="accent1"/>
                </a:solidFill>
                <a:latin typeface="+mn-lt"/>
              </a:rPr>
              <a:t>-2.7% over 3 months</a:t>
            </a:r>
            <a:endParaRPr lang="en-US" sz="2800">
              <a:solidFill>
                <a:schemeClr val="accent1"/>
              </a:solidFill>
              <a:cs typeface="Arial" panose="020B0604020202020204" pitchFamily="34" charset="0"/>
            </a:endParaRPr>
          </a:p>
          <a:p>
            <a:pPr lvl="1"/>
            <a:endParaRPr lang="en-US" sz="2800">
              <a:solidFill>
                <a:schemeClr val="accent1"/>
              </a:solidFill>
              <a:latin typeface="+mn-lt"/>
              <a:cs typeface="Arial" panose="020B0604020202020204"/>
            </a:endParaRPr>
          </a:p>
          <a:p>
            <a:pPr marL="0" lvl="1"/>
            <a:r>
              <a:rPr lang="en-US" sz="2800">
                <a:solidFill>
                  <a:schemeClr val="accent1"/>
                </a:solidFill>
                <a:latin typeface="+mn-lt"/>
              </a:rPr>
              <a:t>Apartment rents as of November 2022: </a:t>
            </a:r>
            <a:endParaRPr lang="en-US" sz="2800">
              <a:solidFill>
                <a:schemeClr val="accent1"/>
              </a:solidFill>
              <a:latin typeface="+mn-lt"/>
              <a:cs typeface="Arial" panose="020B0604020202020204"/>
            </a:endParaRPr>
          </a:p>
          <a:p>
            <a:pPr marL="800100" lvl="1" indent="-342900">
              <a:buClr>
                <a:srgbClr val="EBA948"/>
              </a:buClr>
              <a:buFont typeface="Arial" panose="020B0604020202020204" pitchFamily="34" charset="0"/>
              <a:buChar char="•"/>
            </a:pPr>
            <a:r>
              <a:rPr lang="en-US" sz="2800">
                <a:solidFill>
                  <a:schemeClr val="accent1"/>
                </a:solidFill>
                <a:latin typeface="+mn-lt"/>
              </a:rPr>
              <a:t>-2.2% over 3 months  </a:t>
            </a:r>
            <a:endParaRPr lang="en-US" sz="2800">
              <a:solidFill>
                <a:schemeClr val="accent1"/>
              </a:solidFill>
              <a:latin typeface="+mn-lt"/>
              <a:cs typeface="Arial"/>
            </a:endParaRPr>
          </a:p>
        </p:txBody>
      </p:sp>
      <p:sp>
        <p:nvSpPr>
          <p:cNvPr id="10" name="TextBox 9">
            <a:extLst>
              <a:ext uri="{FF2B5EF4-FFF2-40B4-BE49-F238E27FC236}">
                <a16:creationId xmlns:a16="http://schemas.microsoft.com/office/drawing/2014/main" id="{6B1E1B0C-2F9D-111D-C9CA-99C4C375BCB2}"/>
              </a:ext>
            </a:extLst>
          </p:cNvPr>
          <p:cNvSpPr txBox="1"/>
          <p:nvPr/>
        </p:nvSpPr>
        <p:spPr>
          <a:xfrm>
            <a:off x="3465096" y="6192253"/>
            <a:ext cx="7940842" cy="246221"/>
          </a:xfrm>
          <a:prstGeom prst="rect">
            <a:avLst/>
          </a:prstGeom>
          <a:noFill/>
        </p:spPr>
        <p:txBody>
          <a:bodyPr wrap="square" rtlCol="0">
            <a:spAutoFit/>
          </a:bodyPr>
          <a:lstStyle/>
          <a:p>
            <a:pPr algn="r"/>
            <a:r>
              <a:rPr lang="en-US" sz="1000">
                <a:solidFill>
                  <a:schemeClr val="accent2"/>
                </a:solidFill>
              </a:rPr>
              <a:t>Sources: Bloomberg, </a:t>
            </a:r>
            <a:r>
              <a:rPr lang="en-US" sz="1000" b="0" i="0" u="none" strike="noStrike">
                <a:solidFill>
                  <a:schemeClr val="accent2"/>
                </a:solidFill>
                <a:effectLst/>
              </a:rPr>
              <a:t>S&amp;P CoreLogic Case-Shiller US National Index</a:t>
            </a:r>
            <a:endParaRPr lang="en-US" sz="1000">
              <a:solidFill>
                <a:schemeClr val="accent2"/>
              </a:solidFill>
            </a:endParaRPr>
          </a:p>
        </p:txBody>
      </p:sp>
      <p:pic>
        <p:nvPicPr>
          <p:cNvPr id="8" name="Picture Placeholder 7" descr="A picture containing text, outdoor, tree, grass&#10;&#10;Description automatically generated">
            <a:extLst>
              <a:ext uri="{FF2B5EF4-FFF2-40B4-BE49-F238E27FC236}">
                <a16:creationId xmlns:a16="http://schemas.microsoft.com/office/drawing/2014/main" id="{CE70555A-1176-79C0-1ADC-D2DE916E64B2}"/>
              </a:ext>
            </a:extLst>
          </p:cNvPr>
          <p:cNvPicPr>
            <a:picLocks noGrp="1" noChangeAspect="1"/>
          </p:cNvPicPr>
          <p:nvPr>
            <p:ph type="pic" sz="quarter" idx="13"/>
          </p:nvPr>
        </p:nvPicPr>
        <p:blipFill>
          <a:blip r:embed="rId3"/>
          <a:srcRect t="9335" b="9335"/>
          <a:stretch>
            <a:fillRect/>
          </a:stretch>
        </p:blipFill>
        <p:spPr/>
      </p:pic>
      <p:pic>
        <p:nvPicPr>
          <p:cNvPr id="14" name="Picture Placeholder 13" descr="A house with a front yard&#10;&#10;Description automatically generated with low confidence">
            <a:extLst>
              <a:ext uri="{FF2B5EF4-FFF2-40B4-BE49-F238E27FC236}">
                <a16:creationId xmlns:a16="http://schemas.microsoft.com/office/drawing/2014/main" id="{056403BF-7138-1DAC-FEEE-FBB6E2E782DE}"/>
              </a:ext>
            </a:extLst>
          </p:cNvPr>
          <p:cNvPicPr>
            <a:picLocks noGrp="1" noChangeAspect="1"/>
          </p:cNvPicPr>
          <p:nvPr>
            <p:ph type="pic" sz="quarter" idx="14"/>
          </p:nvPr>
        </p:nvPicPr>
        <p:blipFill rotWithShape="1">
          <a:blip r:embed="rId4"/>
          <a:srcRect l="12828" t="219" r="7073" b="23659"/>
          <a:stretch/>
        </p:blipFill>
        <p:spPr>
          <a:xfrm>
            <a:off x="6576164" y="2957388"/>
            <a:ext cx="4652221" cy="2948112"/>
          </a:xfrm>
        </p:spPr>
      </p:pic>
      <p:cxnSp>
        <p:nvCxnSpPr>
          <p:cNvPr id="15" name="Straight Connector 14">
            <a:extLst>
              <a:ext uri="{FF2B5EF4-FFF2-40B4-BE49-F238E27FC236}">
                <a16:creationId xmlns:a16="http://schemas.microsoft.com/office/drawing/2014/main" id="{3FA02004-F98D-C3F7-3E63-0D1ED2287939}"/>
              </a:ext>
            </a:extLst>
          </p:cNvPr>
          <p:cNvCxnSpPr>
            <a:cxnSpLocks/>
          </p:cNvCxnSpPr>
          <p:nvPr/>
        </p:nvCxnSpPr>
        <p:spPr>
          <a:xfrm>
            <a:off x="803082" y="805726"/>
            <a:ext cx="0" cy="82296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27641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0F2038-4218-E24F-1D15-C8C897EFF40C}"/>
              </a:ext>
            </a:extLst>
          </p:cNvPr>
          <p:cNvSpPr>
            <a:spLocks noGrp="1"/>
          </p:cNvSpPr>
          <p:nvPr>
            <p:ph type="body" sz="quarter" idx="10"/>
          </p:nvPr>
        </p:nvSpPr>
        <p:spPr>
          <a:xfrm>
            <a:off x="2420938" y="1770133"/>
            <a:ext cx="7334249" cy="2297370"/>
          </a:xfrm>
        </p:spPr>
        <p:txBody>
          <a:bodyPr anchor="ctr"/>
          <a:lstStyle/>
          <a:p>
            <a:pPr>
              <a:lnSpc>
                <a:spcPct val="100000"/>
              </a:lnSpc>
            </a:pPr>
            <a:r>
              <a:rPr lang="en-US" sz="2000">
                <a:latin typeface="Arial Narrow" panose="020B0604020202020204" pitchFamily="34" charset="0"/>
                <a:cs typeface="Arial Narrow" panose="020B0604020202020204" pitchFamily="34" charset="0"/>
              </a:rPr>
              <a:t>For many people, I suspect, 2022 will be a year to forget. However, for millions of home-builders, home-sellers and home-buyers, it will be remembered for the speed with which a housing boom turned into a housing bust. The reason, of course, has been a surge in mortgage rates. These rates look likely to stay high, at least over the next year, contributing to sharp declines in housing starts and home sales and a negative impact on GDP.  Eventually, this could motivate the Federal Reserve to reverse course and cut rates. </a:t>
            </a:r>
          </a:p>
        </p:txBody>
      </p:sp>
      <p:sp>
        <p:nvSpPr>
          <p:cNvPr id="8" name="Text Placeholder 7">
            <a:extLst>
              <a:ext uri="{FF2B5EF4-FFF2-40B4-BE49-F238E27FC236}">
                <a16:creationId xmlns:a16="http://schemas.microsoft.com/office/drawing/2014/main" id="{F1D7CB6F-32C0-E7F8-D491-5F00B97787CE}"/>
              </a:ext>
            </a:extLst>
          </p:cNvPr>
          <p:cNvSpPr>
            <a:spLocks noGrp="1"/>
          </p:cNvSpPr>
          <p:nvPr>
            <p:ph type="body" sz="quarter" idx="11"/>
          </p:nvPr>
        </p:nvSpPr>
        <p:spPr>
          <a:xfrm>
            <a:off x="2420938" y="4268951"/>
            <a:ext cx="7334249" cy="680373"/>
          </a:xfrm>
        </p:spPr>
        <p:txBody>
          <a:bodyPr/>
          <a:lstStyle/>
          <a:p>
            <a:pPr algn="r"/>
            <a:r>
              <a:rPr lang="en-US">
                <a:latin typeface="+mj-lt"/>
                <a:cs typeface="Arial"/>
              </a:rPr>
              <a:t>—</a:t>
            </a:r>
            <a:r>
              <a:rPr lang="en-US">
                <a:latin typeface="+mj-lt"/>
              </a:rPr>
              <a:t>Dr. David Kelly, Chief Global Strategist, JP Morgan</a:t>
            </a:r>
            <a:br>
              <a:rPr lang="en-US">
                <a:latin typeface="+mj-lt"/>
              </a:rPr>
            </a:br>
            <a:r>
              <a:rPr lang="en-US">
                <a:latin typeface="+mj-lt"/>
              </a:rPr>
              <a:t>November 22, 2022</a:t>
            </a:r>
            <a:endParaRPr lang="en-US"/>
          </a:p>
        </p:txBody>
      </p:sp>
      <p:sp>
        <p:nvSpPr>
          <p:cNvPr id="2" name="TextBox 1">
            <a:extLst>
              <a:ext uri="{FF2B5EF4-FFF2-40B4-BE49-F238E27FC236}">
                <a16:creationId xmlns:a16="http://schemas.microsoft.com/office/drawing/2014/main" id="{92CF8B92-56DE-6F7C-1D39-ECFF86BE430A}"/>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JPMorgan</a:t>
            </a:r>
          </a:p>
        </p:txBody>
      </p:sp>
    </p:spTree>
    <p:extLst>
      <p:ext uri="{BB962C8B-B14F-4D97-AF65-F5344CB8AC3E}">
        <p14:creationId xmlns:p14="http://schemas.microsoft.com/office/powerpoint/2010/main" val="121277400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around a table with food&#10;&#10;Description automatically generated with medium confidence">
            <a:extLst>
              <a:ext uri="{FF2B5EF4-FFF2-40B4-BE49-F238E27FC236}">
                <a16:creationId xmlns:a16="http://schemas.microsoft.com/office/drawing/2014/main" id="{B5DEEF06-C3DE-2CA1-B969-325DC5F2D2AE}"/>
              </a:ext>
            </a:extLst>
          </p:cNvPr>
          <p:cNvPicPr>
            <a:picLocks noGrp="1" noChangeAspect="1"/>
          </p:cNvPicPr>
          <p:nvPr>
            <p:ph type="pic" sz="quarter" idx="12"/>
          </p:nvPr>
        </p:nvPicPr>
        <p:blipFill>
          <a:blip r:embed="rId3"/>
          <a:srcRect t="11334" b="11334"/>
          <a:stretch>
            <a:fillRect/>
          </a:stretch>
        </p:blipFill>
        <p:spPr/>
      </p:pic>
      <p:sp>
        <p:nvSpPr>
          <p:cNvPr id="3" name="Text Placeholder 2">
            <a:extLst>
              <a:ext uri="{FF2B5EF4-FFF2-40B4-BE49-F238E27FC236}">
                <a16:creationId xmlns:a16="http://schemas.microsoft.com/office/drawing/2014/main" id="{963EBC1B-D5FD-8E9B-3E41-A3C48DEA39F7}"/>
              </a:ext>
            </a:extLst>
          </p:cNvPr>
          <p:cNvSpPr>
            <a:spLocks noGrp="1"/>
          </p:cNvSpPr>
          <p:nvPr>
            <p:ph type="body" sz="quarter" idx="10"/>
          </p:nvPr>
        </p:nvSpPr>
        <p:spPr>
          <a:xfrm>
            <a:off x="2641600" y="4939985"/>
            <a:ext cx="7541266" cy="1542772"/>
          </a:xfrm>
        </p:spPr>
        <p:txBody>
          <a:bodyPr/>
          <a:lstStyle/>
          <a:p>
            <a:pPr algn="r"/>
            <a:r>
              <a:rPr lang="en-US">
                <a:solidFill>
                  <a:srgbClr val="EBA948"/>
                </a:solidFill>
                <a:latin typeface="+mj-lt"/>
              </a:rPr>
              <a:t>Forecast 2023</a:t>
            </a:r>
          </a:p>
        </p:txBody>
      </p:sp>
      <p:sp>
        <p:nvSpPr>
          <p:cNvPr id="7" name="Picture Placeholder 9">
            <a:extLst>
              <a:ext uri="{FF2B5EF4-FFF2-40B4-BE49-F238E27FC236}">
                <a16:creationId xmlns:a16="http://schemas.microsoft.com/office/drawing/2014/main" id="{A5225614-070F-1BCF-5742-1CFCE90C7CCA}"/>
              </a:ext>
            </a:extLst>
          </p:cNvPr>
          <p:cNvSpPr txBox="1">
            <a:spLocks/>
          </p:cNvSpPr>
          <p:nvPr/>
        </p:nvSpPr>
        <p:spPr>
          <a:xfrm>
            <a:off x="349667" y="605363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Insert Logo</a:t>
            </a:r>
          </a:p>
        </p:txBody>
      </p:sp>
    </p:spTree>
    <p:extLst>
      <p:ext uri="{BB962C8B-B14F-4D97-AF65-F5344CB8AC3E}">
        <p14:creationId xmlns:p14="http://schemas.microsoft.com/office/powerpoint/2010/main" val="425613279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5BE5F40-6F03-5754-D0BA-AF01C03C3157}"/>
              </a:ext>
            </a:extLst>
          </p:cNvPr>
          <p:cNvSpPr>
            <a:spLocks noGrp="1"/>
          </p:cNvSpPr>
          <p:nvPr>
            <p:ph type="body" sz="quarter" idx="10"/>
          </p:nvPr>
        </p:nvSpPr>
        <p:spPr/>
        <p:txBody>
          <a:bodyPr/>
          <a:lstStyle/>
          <a:p>
            <a:r>
              <a:rPr lang="en-US">
                <a:latin typeface="+mj-lt"/>
              </a:rPr>
              <a:t>What’s ahead?</a:t>
            </a:r>
          </a:p>
        </p:txBody>
      </p:sp>
      <p:sp>
        <p:nvSpPr>
          <p:cNvPr id="3" name="Text Placeholder 2">
            <a:extLst>
              <a:ext uri="{FF2B5EF4-FFF2-40B4-BE49-F238E27FC236}">
                <a16:creationId xmlns:a16="http://schemas.microsoft.com/office/drawing/2014/main" id="{3D417FFC-1135-94DB-7E26-FCBE2E0A970F}"/>
              </a:ext>
            </a:extLst>
          </p:cNvPr>
          <p:cNvSpPr>
            <a:spLocks noGrp="1"/>
          </p:cNvSpPr>
          <p:nvPr>
            <p:ph type="body" sz="quarter" idx="16"/>
          </p:nvPr>
        </p:nvSpPr>
        <p:spPr>
          <a:xfrm>
            <a:off x="7999178" y="1919116"/>
            <a:ext cx="3229210" cy="575221"/>
          </a:xfrm>
        </p:spPr>
        <p:txBody>
          <a:bodyPr/>
          <a:lstStyle/>
          <a:p>
            <a:r>
              <a:rPr lang="en-US">
                <a:latin typeface="+mn-lt"/>
              </a:rPr>
              <a:t>Recession</a:t>
            </a:r>
          </a:p>
        </p:txBody>
      </p:sp>
      <p:sp>
        <p:nvSpPr>
          <p:cNvPr id="18" name="Text Placeholder 17">
            <a:extLst>
              <a:ext uri="{FF2B5EF4-FFF2-40B4-BE49-F238E27FC236}">
                <a16:creationId xmlns:a16="http://schemas.microsoft.com/office/drawing/2014/main" id="{0B5AF408-443F-DCBD-686F-1B201C4EEF01}"/>
              </a:ext>
            </a:extLst>
          </p:cNvPr>
          <p:cNvSpPr>
            <a:spLocks noGrp="1"/>
          </p:cNvSpPr>
          <p:nvPr>
            <p:ph type="body" sz="quarter" idx="12"/>
          </p:nvPr>
        </p:nvSpPr>
        <p:spPr>
          <a:xfrm>
            <a:off x="4468019" y="2513012"/>
            <a:ext cx="2971800" cy="3392487"/>
          </a:xfrm>
        </p:spPr>
        <p:txBody>
          <a:bodyPr lIns="182880" tIns="182880" rIns="182880" bIns="182880" numCol="1" spcCol="274320" anchor="t"/>
          <a:lstStyle/>
          <a:p>
            <a:pPr algn="ctr"/>
            <a:endParaRPr lang="en-US" sz="1000">
              <a:latin typeface="+mn-lt"/>
              <a:cs typeface="Arial"/>
            </a:endParaRPr>
          </a:p>
          <a:p>
            <a:pPr algn="ctr"/>
            <a:r>
              <a:rPr lang="en-US" sz="5400">
                <a:latin typeface="+mn-lt"/>
                <a:cs typeface="Arial"/>
              </a:rPr>
              <a:t>92% </a:t>
            </a:r>
            <a:endParaRPr lang="en-US" sz="5400">
              <a:latin typeface="+mn-lt"/>
            </a:endParaRPr>
          </a:p>
          <a:p>
            <a:pPr algn="ctr"/>
            <a:r>
              <a:rPr lang="en-US">
                <a:latin typeface="+mn-lt"/>
                <a:cs typeface="Arial"/>
              </a:rPr>
              <a:t>of asset managers participating in a Bank of America survey expect slow growth and high inflation in 2023.</a:t>
            </a:r>
          </a:p>
        </p:txBody>
      </p:sp>
      <p:sp>
        <p:nvSpPr>
          <p:cNvPr id="8" name="Text Placeholder 7">
            <a:extLst>
              <a:ext uri="{FF2B5EF4-FFF2-40B4-BE49-F238E27FC236}">
                <a16:creationId xmlns:a16="http://schemas.microsoft.com/office/drawing/2014/main" id="{51994B7D-AB62-5D7D-418A-C60F9E53C4DE}"/>
              </a:ext>
            </a:extLst>
          </p:cNvPr>
          <p:cNvSpPr>
            <a:spLocks noGrp="1"/>
          </p:cNvSpPr>
          <p:nvPr>
            <p:ph type="body" sz="quarter" idx="15"/>
          </p:nvPr>
        </p:nvSpPr>
        <p:spPr>
          <a:xfrm>
            <a:off x="4475861" y="1919116"/>
            <a:ext cx="3229210" cy="575222"/>
          </a:xfrm>
        </p:spPr>
        <p:txBody>
          <a:bodyPr/>
          <a:lstStyle/>
          <a:p>
            <a:r>
              <a:rPr lang="en-US">
                <a:latin typeface="+mn-lt"/>
              </a:rPr>
              <a:t>Stagflation</a:t>
            </a:r>
          </a:p>
        </p:txBody>
      </p:sp>
      <p:sp>
        <p:nvSpPr>
          <p:cNvPr id="16" name="Text Placeholder 15">
            <a:extLst>
              <a:ext uri="{FF2B5EF4-FFF2-40B4-BE49-F238E27FC236}">
                <a16:creationId xmlns:a16="http://schemas.microsoft.com/office/drawing/2014/main" id="{F3739806-EC10-3115-3208-28AE878073EB}"/>
              </a:ext>
            </a:extLst>
          </p:cNvPr>
          <p:cNvSpPr>
            <a:spLocks noGrp="1"/>
          </p:cNvSpPr>
          <p:nvPr>
            <p:ph type="body" sz="quarter" idx="13"/>
          </p:nvPr>
        </p:nvSpPr>
        <p:spPr>
          <a:xfrm>
            <a:off x="7994650" y="2513012"/>
            <a:ext cx="2971800" cy="3392487"/>
          </a:xfrm>
        </p:spPr>
        <p:txBody>
          <a:bodyPr lIns="182880" tIns="182880" rIns="182880" bIns="182880" numCol="1" spcCol="274320" anchor="t"/>
          <a:lstStyle/>
          <a:p>
            <a:pPr algn="ctr"/>
            <a:endParaRPr lang="en-US" sz="1000">
              <a:latin typeface="+mn-lt"/>
              <a:cs typeface="Arial"/>
            </a:endParaRPr>
          </a:p>
          <a:p>
            <a:pPr algn="ctr"/>
            <a:r>
              <a:rPr lang="en-US" sz="5400">
                <a:latin typeface="+mn-lt"/>
                <a:cs typeface="Arial"/>
              </a:rPr>
              <a:t>63% </a:t>
            </a:r>
            <a:endParaRPr lang="en-US" sz="5400">
              <a:latin typeface="+mn-lt"/>
            </a:endParaRPr>
          </a:p>
          <a:p>
            <a:pPr algn="ctr"/>
            <a:r>
              <a:rPr lang="en-US">
                <a:latin typeface="+mn-lt"/>
                <a:cs typeface="Arial"/>
              </a:rPr>
              <a:t>chance of recession in 2023, according to economists surveyed by </a:t>
            </a:r>
            <a:r>
              <a:rPr lang="en-US" i="1">
                <a:latin typeface="+mn-lt"/>
                <a:cs typeface="Arial"/>
              </a:rPr>
              <a:t>The Wall Street Journal </a:t>
            </a:r>
            <a:endParaRPr lang="en-US" i="1"/>
          </a:p>
        </p:txBody>
      </p:sp>
      <p:sp>
        <p:nvSpPr>
          <p:cNvPr id="20" name="Text Placeholder 19">
            <a:extLst>
              <a:ext uri="{FF2B5EF4-FFF2-40B4-BE49-F238E27FC236}">
                <a16:creationId xmlns:a16="http://schemas.microsoft.com/office/drawing/2014/main" id="{76D984F1-3121-B7FF-2CB2-6E108FAB9BAA}"/>
              </a:ext>
            </a:extLst>
          </p:cNvPr>
          <p:cNvSpPr>
            <a:spLocks noGrp="1"/>
          </p:cNvSpPr>
          <p:nvPr>
            <p:ph type="body" sz="quarter" idx="11"/>
          </p:nvPr>
        </p:nvSpPr>
        <p:spPr>
          <a:xfrm>
            <a:off x="941389" y="2513013"/>
            <a:ext cx="2971800" cy="3392486"/>
          </a:xfrm>
        </p:spPr>
        <p:txBody>
          <a:bodyPr lIns="182880" tIns="182880" rIns="182880" bIns="182880" numCol="1" spcCol="274320" anchor="t"/>
          <a:lstStyle/>
          <a:p>
            <a:pPr algn="ctr"/>
            <a:endParaRPr lang="en-US" sz="1000">
              <a:latin typeface="+mn-lt"/>
              <a:cs typeface="Arial"/>
            </a:endParaRPr>
          </a:p>
          <a:p>
            <a:pPr algn="ctr"/>
            <a:r>
              <a:rPr lang="en-US" sz="5400">
                <a:latin typeface="+mn-lt"/>
                <a:cs typeface="Arial"/>
              </a:rPr>
              <a:t>35%</a:t>
            </a:r>
            <a:endParaRPr lang="en-US" sz="5400">
              <a:latin typeface="+mn-lt"/>
            </a:endParaRPr>
          </a:p>
          <a:p>
            <a:pPr algn="ctr"/>
            <a:r>
              <a:rPr lang="en-US">
                <a:latin typeface="+mn-lt"/>
                <a:cs typeface="Arial"/>
              </a:rPr>
              <a:t>chance of a soft landing in 2023, according to </a:t>
            </a:r>
            <a:br>
              <a:rPr lang="en-US">
                <a:latin typeface="+mn-lt"/>
              </a:rPr>
            </a:br>
            <a:r>
              <a:rPr lang="en-US">
                <a:latin typeface="+mn-lt"/>
                <a:cs typeface="Arial"/>
              </a:rPr>
              <a:t>Goldman Sachs.</a:t>
            </a:r>
          </a:p>
        </p:txBody>
      </p:sp>
      <p:sp>
        <p:nvSpPr>
          <p:cNvPr id="14" name="Text Placeholder 13">
            <a:extLst>
              <a:ext uri="{FF2B5EF4-FFF2-40B4-BE49-F238E27FC236}">
                <a16:creationId xmlns:a16="http://schemas.microsoft.com/office/drawing/2014/main" id="{B4B0A5AD-5ADA-2E61-86F7-740D4673F077}"/>
              </a:ext>
            </a:extLst>
          </p:cNvPr>
          <p:cNvSpPr>
            <a:spLocks noGrp="1"/>
          </p:cNvSpPr>
          <p:nvPr>
            <p:ph type="body" sz="quarter" idx="14"/>
          </p:nvPr>
        </p:nvSpPr>
        <p:spPr>
          <a:xfrm>
            <a:off x="946149" y="1919116"/>
            <a:ext cx="3235605" cy="575222"/>
          </a:xfrm>
        </p:spPr>
        <p:txBody>
          <a:bodyPr/>
          <a:lstStyle/>
          <a:p>
            <a:r>
              <a:rPr lang="en-US">
                <a:latin typeface="+mn-lt"/>
              </a:rPr>
              <a:t>Soft landing</a:t>
            </a:r>
          </a:p>
        </p:txBody>
      </p:sp>
      <p:sp>
        <p:nvSpPr>
          <p:cNvPr id="2" name="TextBox 1">
            <a:extLst>
              <a:ext uri="{FF2B5EF4-FFF2-40B4-BE49-F238E27FC236}">
                <a16:creationId xmlns:a16="http://schemas.microsoft.com/office/drawing/2014/main" id="{2E2585E9-DBDA-1623-CEAF-FED0BC563A4E}"/>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Yahoo! Finance, Bloomberg, The Wall Street Journal</a:t>
            </a:r>
          </a:p>
        </p:txBody>
      </p:sp>
    </p:spTree>
    <p:extLst>
      <p:ext uri="{BB962C8B-B14F-4D97-AF65-F5344CB8AC3E}">
        <p14:creationId xmlns:p14="http://schemas.microsoft.com/office/powerpoint/2010/main" val="199013158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art, scatter chart&#10;&#10;Description automatically generated">
            <a:extLst>
              <a:ext uri="{FF2B5EF4-FFF2-40B4-BE49-F238E27FC236}">
                <a16:creationId xmlns:a16="http://schemas.microsoft.com/office/drawing/2014/main" id="{04F7B51E-D4E9-D13B-FFD0-12304EE086DC}"/>
              </a:ext>
            </a:extLst>
          </p:cNvPr>
          <p:cNvPicPr>
            <a:picLocks noChangeAspect="1"/>
          </p:cNvPicPr>
          <p:nvPr/>
        </p:nvPicPr>
        <p:blipFill rotWithShape="1">
          <a:blip r:embed="rId3"/>
          <a:srcRect r="951"/>
          <a:stretch/>
        </p:blipFill>
        <p:spPr>
          <a:xfrm>
            <a:off x="0" y="2"/>
            <a:ext cx="12192000" cy="6630105"/>
          </a:xfrm>
          <a:prstGeom prst="rect">
            <a:avLst/>
          </a:prstGeom>
        </p:spPr>
      </p:pic>
      <p:sp>
        <p:nvSpPr>
          <p:cNvPr id="2" name="TextBox 1">
            <a:extLst>
              <a:ext uri="{FF2B5EF4-FFF2-40B4-BE49-F238E27FC236}">
                <a16:creationId xmlns:a16="http://schemas.microsoft.com/office/drawing/2014/main" id="{615E17CE-D37A-0A1F-CCDE-7AE079D05D9B}"/>
              </a:ext>
            </a:extLst>
          </p:cNvPr>
          <p:cNvSpPr txBox="1"/>
          <p:nvPr/>
        </p:nvSpPr>
        <p:spPr>
          <a:xfrm>
            <a:off x="1653388" y="6601838"/>
            <a:ext cx="10281328" cy="246221"/>
          </a:xfrm>
          <a:prstGeom prst="rect">
            <a:avLst/>
          </a:prstGeom>
          <a:noFill/>
        </p:spPr>
        <p:txBody>
          <a:bodyPr wrap="square" lIns="91440" tIns="45720" rIns="91440" bIns="45720" rtlCol="0" anchor="t">
            <a:spAutoFit/>
          </a:bodyPr>
          <a:lstStyle/>
          <a:p>
            <a:pPr algn="r"/>
            <a:r>
              <a:rPr lang="en-US" sz="1000">
                <a:solidFill>
                  <a:schemeClr val="accent2"/>
                </a:solidFill>
                <a:ea typeface="+mn-lt"/>
                <a:cs typeface="+mn-lt"/>
              </a:rPr>
              <a:t>Source: U.S. Treasury</a:t>
            </a:r>
            <a:endParaRPr lang="en-US" sz="1000">
              <a:solidFill>
                <a:schemeClr val="accent2"/>
              </a:solidFill>
              <a:cs typeface="Arial" panose="020B0604020202020204"/>
            </a:endParaRPr>
          </a:p>
        </p:txBody>
      </p:sp>
    </p:spTree>
    <p:extLst>
      <p:ext uri="{BB962C8B-B14F-4D97-AF65-F5344CB8AC3E}">
        <p14:creationId xmlns:p14="http://schemas.microsoft.com/office/powerpoint/2010/main" val="204588849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8695E7-6E0D-9B5C-452A-70E6C63CFA04}"/>
              </a:ext>
            </a:extLst>
          </p:cNvPr>
          <p:cNvSpPr/>
          <p:nvPr/>
        </p:nvSpPr>
        <p:spPr>
          <a:xfrm>
            <a:off x="2251149" y="443156"/>
            <a:ext cx="7689702" cy="5971687"/>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able&#10;&#10;Description automatically generated">
            <a:extLst>
              <a:ext uri="{FF2B5EF4-FFF2-40B4-BE49-F238E27FC236}">
                <a16:creationId xmlns:a16="http://schemas.microsoft.com/office/drawing/2014/main" id="{FCB21329-1818-EFEB-40CA-E2959CCC1858}"/>
              </a:ext>
            </a:extLst>
          </p:cNvPr>
          <p:cNvPicPr>
            <a:picLocks noChangeAspect="1"/>
          </p:cNvPicPr>
          <p:nvPr/>
        </p:nvPicPr>
        <p:blipFill rotWithShape="1">
          <a:blip r:embed="rId3"/>
          <a:srcRect r="5033"/>
          <a:stretch/>
        </p:blipFill>
        <p:spPr>
          <a:xfrm>
            <a:off x="2251149" y="443155"/>
            <a:ext cx="7689702" cy="5971687"/>
          </a:xfrm>
          <a:prstGeom prst="rect">
            <a:avLst/>
          </a:prstGeom>
        </p:spPr>
      </p:pic>
    </p:spTree>
    <p:extLst>
      <p:ext uri="{BB962C8B-B14F-4D97-AF65-F5344CB8AC3E}">
        <p14:creationId xmlns:p14="http://schemas.microsoft.com/office/powerpoint/2010/main" val="156978481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C8E43DC-297B-511D-A4F3-46066AC94ED2}"/>
              </a:ext>
            </a:extLst>
          </p:cNvPr>
          <p:cNvSpPr>
            <a:spLocks noGrp="1"/>
          </p:cNvSpPr>
          <p:nvPr>
            <p:ph type="body" sz="quarter" idx="11"/>
          </p:nvPr>
        </p:nvSpPr>
        <p:spPr/>
        <p:txBody>
          <a:bodyPr/>
          <a:lstStyle/>
          <a:p>
            <a:r>
              <a:rPr lang="en-US" sz="4000">
                <a:latin typeface="Arial Narrow"/>
                <a:cs typeface="Arial Narrow" panose="020B0604020202020204" pitchFamily="34" charset="0"/>
              </a:rPr>
              <a:t>“It’s tough to make predictions, especially about the future.”</a:t>
            </a:r>
          </a:p>
          <a:p>
            <a:pPr algn="r"/>
            <a:r>
              <a:rPr lang="en-US" sz="3200">
                <a:latin typeface="+mn-lt"/>
              </a:rPr>
              <a:t>—Yogi Berra</a:t>
            </a:r>
          </a:p>
        </p:txBody>
      </p:sp>
      <p:pic>
        <p:nvPicPr>
          <p:cNvPr id="17" name="Picture Placeholder 16">
            <a:extLst>
              <a:ext uri="{FF2B5EF4-FFF2-40B4-BE49-F238E27FC236}">
                <a16:creationId xmlns:a16="http://schemas.microsoft.com/office/drawing/2014/main" id="{E2673EB8-2097-C04E-DAF8-35793D796A7F}"/>
              </a:ext>
            </a:extLst>
          </p:cNvPr>
          <p:cNvPicPr>
            <a:picLocks noGrp="1" noChangeAspect="1"/>
          </p:cNvPicPr>
          <p:nvPr>
            <p:ph type="pic" sz="quarter" idx="13"/>
          </p:nvPr>
        </p:nvPicPr>
        <p:blipFill rotWithShape="1">
          <a:blip r:embed="rId3"/>
          <a:srcRect l="14683" r="14683"/>
          <a:stretch/>
        </p:blipFill>
        <p:spPr/>
      </p:pic>
      <p:sp>
        <p:nvSpPr>
          <p:cNvPr id="2" name="TextBox 1">
            <a:extLst>
              <a:ext uri="{FF2B5EF4-FFF2-40B4-BE49-F238E27FC236}">
                <a16:creationId xmlns:a16="http://schemas.microsoft.com/office/drawing/2014/main" id="{0386563B-FEE9-2DD9-3160-76ACF9A4F301}"/>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ea typeface="+mn-lt"/>
                <a:cs typeface="+mn-lt"/>
              </a:rPr>
              <a:t>Source: Goodreads</a:t>
            </a:r>
            <a:endParaRPr lang="en-US" sz="1000">
              <a:solidFill>
                <a:schemeClr val="accent2"/>
              </a:solidFill>
              <a:cs typeface="Arial" panose="020B0604020202020204"/>
            </a:endParaRPr>
          </a:p>
        </p:txBody>
      </p:sp>
    </p:spTree>
    <p:extLst>
      <p:ext uri="{BB962C8B-B14F-4D97-AF65-F5344CB8AC3E}">
        <p14:creationId xmlns:p14="http://schemas.microsoft.com/office/powerpoint/2010/main" val="323368671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A12F7F-038A-EAF9-9E1A-D1FF3A93C939}"/>
              </a:ext>
            </a:extLst>
          </p:cNvPr>
          <p:cNvPicPr>
            <a:picLocks noChangeAspect="1"/>
          </p:cNvPicPr>
          <p:nvPr/>
        </p:nvPicPr>
        <p:blipFill rotWithShape="1">
          <a:blip r:embed="rId3"/>
          <a:srcRect l="864" t="17971" r="726" b="8016"/>
          <a:stretch/>
        </p:blipFill>
        <p:spPr>
          <a:xfrm>
            <a:off x="-7294" y="1"/>
            <a:ext cx="12192000" cy="6858000"/>
          </a:xfrm>
          <a:prstGeom prst="rect">
            <a:avLst/>
          </a:prstGeom>
        </p:spPr>
      </p:pic>
      <p:sp>
        <p:nvSpPr>
          <p:cNvPr id="5" name="Freeform 4">
            <a:extLst>
              <a:ext uri="{FF2B5EF4-FFF2-40B4-BE49-F238E27FC236}">
                <a16:creationId xmlns:a16="http://schemas.microsoft.com/office/drawing/2014/main" id="{E19ADC49-3F91-732B-7983-CCD5520EB4CE}"/>
              </a:ext>
            </a:extLst>
          </p:cNvPr>
          <p:cNvSpPr/>
          <p:nvPr/>
        </p:nvSpPr>
        <p:spPr>
          <a:xfrm>
            <a:off x="-19994" y="631629"/>
            <a:ext cx="6611294" cy="6249462"/>
          </a:xfrm>
          <a:custGeom>
            <a:avLst/>
            <a:gdLst>
              <a:gd name="connsiteX0" fmla="*/ 0 w 6308436"/>
              <a:gd name="connsiteY0" fmla="*/ 0 h 6899564"/>
              <a:gd name="connsiteX1" fmla="*/ 3343563 w 6308436"/>
              <a:gd name="connsiteY1" fmla="*/ 0 h 6899564"/>
              <a:gd name="connsiteX2" fmla="*/ 6308436 w 6308436"/>
              <a:gd name="connsiteY2" fmla="*/ 6899564 h 6899564"/>
              <a:gd name="connsiteX3" fmla="*/ 9236 w 6308436"/>
              <a:gd name="connsiteY3" fmla="*/ 6899564 h 6899564"/>
              <a:gd name="connsiteX4" fmla="*/ 0 w 6308436"/>
              <a:gd name="connsiteY4" fmla="*/ 0 h 6899564"/>
              <a:gd name="connsiteX0" fmla="*/ 0 w 7299036"/>
              <a:gd name="connsiteY0" fmla="*/ 0 h 6899564"/>
              <a:gd name="connsiteX1" fmla="*/ 3343563 w 7299036"/>
              <a:gd name="connsiteY1" fmla="*/ 0 h 6899564"/>
              <a:gd name="connsiteX2" fmla="*/ 7299036 w 7299036"/>
              <a:gd name="connsiteY2" fmla="*/ 6886864 h 6899564"/>
              <a:gd name="connsiteX3" fmla="*/ 9236 w 7299036"/>
              <a:gd name="connsiteY3" fmla="*/ 6899564 h 6899564"/>
              <a:gd name="connsiteX4" fmla="*/ 0 w 7299036"/>
              <a:gd name="connsiteY4" fmla="*/ 0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9036" h="6899564">
                <a:moveTo>
                  <a:pt x="0" y="0"/>
                </a:moveTo>
                <a:lnTo>
                  <a:pt x="3343563" y="0"/>
                </a:lnTo>
                <a:lnTo>
                  <a:pt x="7299036" y="6886864"/>
                </a:lnTo>
                <a:lnTo>
                  <a:pt x="9236" y="6899564"/>
                </a:lnTo>
                <a:cubicBezTo>
                  <a:pt x="6157" y="4605867"/>
                  <a:pt x="3079" y="2312170"/>
                  <a:pt x="0" y="0"/>
                </a:cubicBezTo>
                <a:close/>
              </a:path>
            </a:pathLst>
          </a:custGeom>
          <a:solidFill>
            <a:schemeClr val="accent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6BAD9AC-A60D-79DC-1D48-0A62441FFA35}"/>
              </a:ext>
            </a:extLst>
          </p:cNvPr>
          <p:cNvSpPr>
            <a:spLocks noGrp="1"/>
          </p:cNvSpPr>
          <p:nvPr>
            <p:ph type="body" sz="quarter" idx="10"/>
          </p:nvPr>
        </p:nvSpPr>
        <p:spPr/>
        <p:txBody>
          <a:bodyPr/>
          <a:lstStyle/>
          <a:p>
            <a:r>
              <a:rPr lang="en-US">
                <a:solidFill>
                  <a:schemeClr val="bg1"/>
                </a:solidFill>
                <a:latin typeface="+mj-lt"/>
              </a:rPr>
              <a:t>2022 in review: Financial markets</a:t>
            </a:r>
          </a:p>
        </p:txBody>
      </p:sp>
    </p:spTree>
    <p:extLst>
      <p:ext uri="{BB962C8B-B14F-4D97-AF65-F5344CB8AC3E}">
        <p14:creationId xmlns:p14="http://schemas.microsoft.com/office/powerpoint/2010/main" val="257317295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69DBBE-E5BA-03E1-32E3-8C00C2AD0233}"/>
              </a:ext>
            </a:extLst>
          </p:cNvPr>
          <p:cNvSpPr>
            <a:spLocks noGrp="1"/>
          </p:cNvSpPr>
          <p:nvPr>
            <p:ph type="body" sz="quarter" idx="10"/>
          </p:nvPr>
        </p:nvSpPr>
        <p:spPr/>
        <p:txBody>
          <a:bodyPr/>
          <a:lstStyle/>
          <a:p>
            <a:r>
              <a:rPr lang="en-US">
                <a:latin typeface="+mj-lt"/>
              </a:rPr>
              <a:t>University of Michigan Consumer Sentiment Survey</a:t>
            </a:r>
          </a:p>
        </p:txBody>
      </p:sp>
      <p:cxnSp>
        <p:nvCxnSpPr>
          <p:cNvPr id="7" name="Straight Connector 6">
            <a:extLst>
              <a:ext uri="{FF2B5EF4-FFF2-40B4-BE49-F238E27FC236}">
                <a16:creationId xmlns:a16="http://schemas.microsoft.com/office/drawing/2014/main" id="{4AF66E3D-3316-20D3-28A3-D2ADE3265B85}"/>
              </a:ext>
            </a:extLst>
          </p:cNvPr>
          <p:cNvCxnSpPr>
            <a:cxnSpLocks/>
          </p:cNvCxnSpPr>
          <p:nvPr/>
        </p:nvCxnSpPr>
        <p:spPr>
          <a:xfrm>
            <a:off x="803082" y="804426"/>
            <a:ext cx="0" cy="100584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8FC1C6F-53BE-BBC0-FCD4-ABAEA4893BFB}"/>
              </a:ext>
            </a:extLst>
          </p:cNvPr>
          <p:cNvSpPr txBox="1"/>
          <p:nvPr/>
        </p:nvSpPr>
        <p:spPr>
          <a:xfrm>
            <a:off x="172000" y="6346530"/>
            <a:ext cx="10281328" cy="246221"/>
          </a:xfrm>
          <a:prstGeom prst="rect">
            <a:avLst/>
          </a:prstGeom>
          <a:noFill/>
        </p:spPr>
        <p:txBody>
          <a:bodyPr wrap="square" lIns="91440" tIns="45720" rIns="91440" bIns="45720" rtlCol="0" anchor="t">
            <a:spAutoFit/>
          </a:bodyPr>
          <a:lstStyle/>
          <a:p>
            <a:r>
              <a:rPr lang="en-US" sz="1000">
                <a:solidFill>
                  <a:schemeClr val="accent2"/>
                </a:solidFill>
                <a:cs typeface="Arial"/>
              </a:rPr>
              <a:t>Source: University of Michigan Consumer Sentiment Survey</a:t>
            </a:r>
          </a:p>
        </p:txBody>
      </p:sp>
      <p:graphicFrame>
        <p:nvGraphicFramePr>
          <p:cNvPr id="4" name="Table 7">
            <a:extLst>
              <a:ext uri="{FF2B5EF4-FFF2-40B4-BE49-F238E27FC236}">
                <a16:creationId xmlns:a16="http://schemas.microsoft.com/office/drawing/2014/main" id="{94FA9C02-39A6-103E-4A66-C971DA8952C6}"/>
              </a:ext>
            </a:extLst>
          </p:cNvPr>
          <p:cNvGraphicFramePr>
            <a:graphicFrameLocks noGrp="1"/>
          </p:cNvGraphicFramePr>
          <p:nvPr>
            <p:extLst>
              <p:ext uri="{D42A27DB-BD31-4B8C-83A1-F6EECF244321}">
                <p14:modId xmlns:p14="http://schemas.microsoft.com/office/powerpoint/2010/main" val="3538901986"/>
              </p:ext>
            </p:extLst>
          </p:nvPr>
        </p:nvGraphicFramePr>
        <p:xfrm>
          <a:off x="768144" y="2181531"/>
          <a:ext cx="9742128" cy="3585055"/>
        </p:xfrm>
        <a:graphic>
          <a:graphicData uri="http://schemas.openxmlformats.org/drawingml/2006/table">
            <a:tbl>
              <a:tblPr firstRow="1" bandRow="1">
                <a:tableStyleId>{5C22544A-7EE6-4342-B048-85BDC9FD1C3A}</a:tableStyleId>
              </a:tblPr>
              <a:tblGrid>
                <a:gridCol w="4516590">
                  <a:extLst>
                    <a:ext uri="{9D8B030D-6E8A-4147-A177-3AD203B41FA5}">
                      <a16:colId xmlns:a16="http://schemas.microsoft.com/office/drawing/2014/main" val="3164115159"/>
                    </a:ext>
                  </a:extLst>
                </a:gridCol>
                <a:gridCol w="1741846">
                  <a:extLst>
                    <a:ext uri="{9D8B030D-6E8A-4147-A177-3AD203B41FA5}">
                      <a16:colId xmlns:a16="http://schemas.microsoft.com/office/drawing/2014/main" val="1515710113"/>
                    </a:ext>
                  </a:extLst>
                </a:gridCol>
                <a:gridCol w="1741846">
                  <a:extLst>
                    <a:ext uri="{9D8B030D-6E8A-4147-A177-3AD203B41FA5}">
                      <a16:colId xmlns:a16="http://schemas.microsoft.com/office/drawing/2014/main" val="3077668625"/>
                    </a:ext>
                  </a:extLst>
                </a:gridCol>
                <a:gridCol w="1741846">
                  <a:extLst>
                    <a:ext uri="{9D8B030D-6E8A-4147-A177-3AD203B41FA5}">
                      <a16:colId xmlns:a16="http://schemas.microsoft.com/office/drawing/2014/main" val="301659398"/>
                    </a:ext>
                  </a:extLst>
                </a:gridCol>
              </a:tblGrid>
              <a:tr h="639096">
                <a:tc>
                  <a:txBody>
                    <a:bodyPr/>
                    <a:lstStyle/>
                    <a:p>
                      <a:pPr algn="l"/>
                      <a:endParaRPr lang="en-US" sz="2000"/>
                    </a:p>
                  </a:txBody>
                  <a:tcPr/>
                </a:tc>
                <a:tc>
                  <a:txBody>
                    <a:bodyPr/>
                    <a:lstStyle/>
                    <a:p>
                      <a:pPr lvl="0" algn="ctr">
                        <a:buNone/>
                      </a:pPr>
                      <a:r>
                        <a:rPr lang="en-US" sz="2000"/>
                        <a:t>Dec 2021</a:t>
                      </a:r>
                      <a:endParaRPr lang="en-US"/>
                    </a:p>
                  </a:txBody>
                  <a:tcPr anchor="ctr"/>
                </a:tc>
                <a:tc>
                  <a:txBody>
                    <a:bodyPr/>
                    <a:lstStyle/>
                    <a:p>
                      <a:pPr algn="ctr"/>
                      <a:r>
                        <a:rPr lang="en-US" sz="2000"/>
                        <a:t>June 2022</a:t>
                      </a:r>
                    </a:p>
                  </a:txBody>
                  <a:tcPr anchor="ctr"/>
                </a:tc>
                <a:tc>
                  <a:txBody>
                    <a:bodyPr/>
                    <a:lstStyle/>
                    <a:p>
                      <a:pPr lvl="0" algn="ctr">
                        <a:buNone/>
                      </a:pPr>
                      <a:r>
                        <a:rPr lang="en-US" sz="2000"/>
                        <a:t>Dec 2022</a:t>
                      </a:r>
                      <a:endParaRPr lang="en-US"/>
                    </a:p>
                  </a:txBody>
                  <a:tcPr anchor="ctr"/>
                </a:tc>
                <a:extLst>
                  <a:ext uri="{0D108BD9-81ED-4DB2-BD59-A6C34878D82A}">
                    <a16:rowId xmlns:a16="http://schemas.microsoft.com/office/drawing/2014/main" val="1164091763"/>
                  </a:ext>
                </a:extLst>
              </a:tr>
              <a:tr h="934279">
                <a:tc>
                  <a:txBody>
                    <a:bodyPr/>
                    <a:lstStyle/>
                    <a:p>
                      <a:pPr algn="l"/>
                      <a:r>
                        <a:rPr lang="en-US" sz="2000"/>
                        <a:t>Consumer sentiment</a:t>
                      </a:r>
                    </a:p>
                  </a:txBody>
                  <a:tcPr anchor="ctr"/>
                </a:tc>
                <a:tc>
                  <a:txBody>
                    <a:bodyPr/>
                    <a:lstStyle/>
                    <a:p>
                      <a:pPr lvl="0" algn="ctr">
                        <a:buNone/>
                      </a:pPr>
                      <a:r>
                        <a:rPr lang="en-US" sz="2000"/>
                        <a:t>70.6</a:t>
                      </a:r>
                      <a:endParaRPr lang="en-US"/>
                    </a:p>
                  </a:txBody>
                  <a:tcPr anchor="ctr"/>
                </a:tc>
                <a:tc>
                  <a:txBody>
                    <a:bodyPr/>
                    <a:lstStyle/>
                    <a:p>
                      <a:pPr algn="ctr"/>
                      <a:r>
                        <a:rPr lang="en-US" sz="2000"/>
                        <a:t>50.0</a:t>
                      </a:r>
                    </a:p>
                  </a:txBody>
                  <a:tcPr anchor="ctr"/>
                </a:tc>
                <a:tc>
                  <a:txBody>
                    <a:bodyPr/>
                    <a:lstStyle/>
                    <a:p>
                      <a:pPr lvl="0" algn="ctr">
                        <a:buNone/>
                      </a:pPr>
                      <a:r>
                        <a:rPr lang="en-US" sz="2000"/>
                        <a:t>59.7</a:t>
                      </a:r>
                      <a:endParaRPr lang="en-US"/>
                    </a:p>
                  </a:txBody>
                  <a:tcPr anchor="ctr"/>
                </a:tc>
                <a:extLst>
                  <a:ext uri="{0D108BD9-81ED-4DB2-BD59-A6C34878D82A}">
                    <a16:rowId xmlns:a16="http://schemas.microsoft.com/office/drawing/2014/main" val="3099251917"/>
                  </a:ext>
                </a:extLst>
              </a:tr>
              <a:tr h="934279">
                <a:tc>
                  <a:txBody>
                    <a:bodyPr/>
                    <a:lstStyle/>
                    <a:p>
                      <a:pPr lvl="0" algn="l">
                        <a:lnSpc>
                          <a:spcPct val="100000"/>
                        </a:lnSpc>
                        <a:spcBef>
                          <a:spcPts val="0"/>
                        </a:spcBef>
                        <a:spcAft>
                          <a:spcPts val="0"/>
                        </a:spcAft>
                        <a:buNone/>
                      </a:pPr>
                      <a:r>
                        <a:rPr lang="en-US" sz="2000" b="0" i="0" u="none" strike="noStrike" noProof="0">
                          <a:latin typeface="Arial"/>
                        </a:rPr>
                        <a:t>Consumer inflation expectations, </a:t>
                      </a:r>
                      <a:endParaRPr lang="en-US"/>
                    </a:p>
                    <a:p>
                      <a:pPr lvl="0" algn="l">
                        <a:lnSpc>
                          <a:spcPct val="100000"/>
                        </a:lnSpc>
                        <a:spcBef>
                          <a:spcPts val="0"/>
                        </a:spcBef>
                        <a:spcAft>
                          <a:spcPts val="0"/>
                        </a:spcAft>
                        <a:buNone/>
                      </a:pPr>
                      <a:r>
                        <a:rPr lang="en-US" sz="2000" b="0" i="0" u="none" strike="noStrike" noProof="0">
                          <a:latin typeface="Arial"/>
                        </a:rPr>
                        <a:t>next year</a:t>
                      </a:r>
                    </a:p>
                    <a:p>
                      <a:pPr lvl="0" algn="l">
                        <a:buNone/>
                      </a:pPr>
                      <a:endParaRPr lang="en-US" sz="2000"/>
                    </a:p>
                  </a:txBody>
                  <a:tcPr anchor="ctr"/>
                </a:tc>
                <a:tc>
                  <a:txBody>
                    <a:bodyPr/>
                    <a:lstStyle/>
                    <a:p>
                      <a:pPr lvl="0" algn="ctr">
                        <a:buNone/>
                      </a:pPr>
                      <a:r>
                        <a:rPr lang="en-US" sz="2000"/>
                        <a:t>4.8%</a:t>
                      </a:r>
                      <a:endParaRPr lang="en-US"/>
                    </a:p>
                  </a:txBody>
                  <a:tcPr anchor="ctr"/>
                </a:tc>
                <a:tc>
                  <a:txBody>
                    <a:bodyPr/>
                    <a:lstStyle/>
                    <a:p>
                      <a:pPr algn="ctr"/>
                      <a:r>
                        <a:rPr lang="en-US" sz="2000"/>
                        <a:t>5.3%</a:t>
                      </a:r>
                    </a:p>
                  </a:txBody>
                  <a:tcPr anchor="ctr"/>
                </a:tc>
                <a:tc>
                  <a:txBody>
                    <a:bodyPr/>
                    <a:lstStyle/>
                    <a:p>
                      <a:pPr lvl="0" algn="ctr">
                        <a:buNone/>
                      </a:pPr>
                      <a:r>
                        <a:rPr lang="en-US" sz="2000"/>
                        <a:t>4.4%</a:t>
                      </a:r>
                      <a:endParaRPr lang="en-US"/>
                    </a:p>
                  </a:txBody>
                  <a:tcPr anchor="ctr"/>
                </a:tc>
                <a:extLst>
                  <a:ext uri="{0D108BD9-81ED-4DB2-BD59-A6C34878D82A}">
                    <a16:rowId xmlns:a16="http://schemas.microsoft.com/office/drawing/2014/main" val="839025575"/>
                  </a:ext>
                </a:extLst>
              </a:tr>
              <a:tr h="934279">
                <a:tc>
                  <a:txBody>
                    <a:bodyPr/>
                    <a:lstStyle/>
                    <a:p>
                      <a:pPr lvl="0" algn="l">
                        <a:lnSpc>
                          <a:spcPct val="100000"/>
                        </a:lnSpc>
                        <a:spcBef>
                          <a:spcPts val="0"/>
                        </a:spcBef>
                        <a:spcAft>
                          <a:spcPts val="0"/>
                        </a:spcAft>
                        <a:buNone/>
                      </a:pPr>
                      <a:r>
                        <a:rPr lang="en-US" sz="2000" b="0" i="0" u="none" strike="noStrike" noProof="0">
                          <a:latin typeface="Arial"/>
                        </a:rPr>
                        <a:t>Consumer inflation expectations, </a:t>
                      </a:r>
                      <a:endParaRPr lang="en-US"/>
                    </a:p>
                    <a:p>
                      <a:pPr lvl="0" algn="l">
                        <a:lnSpc>
                          <a:spcPct val="100000"/>
                        </a:lnSpc>
                        <a:spcBef>
                          <a:spcPts val="0"/>
                        </a:spcBef>
                        <a:spcAft>
                          <a:spcPts val="0"/>
                        </a:spcAft>
                        <a:buNone/>
                      </a:pPr>
                      <a:r>
                        <a:rPr lang="en-US" sz="2000" b="0" i="0" u="none" strike="noStrike" noProof="0">
                          <a:latin typeface="Arial"/>
                        </a:rPr>
                        <a:t>over 5 years</a:t>
                      </a:r>
                    </a:p>
                    <a:p>
                      <a:pPr lvl="0" algn="l">
                        <a:buNone/>
                      </a:pPr>
                      <a:endParaRPr lang="en-US" sz="2000"/>
                    </a:p>
                  </a:txBody>
                  <a:tcPr anchor="ctr"/>
                </a:tc>
                <a:tc>
                  <a:txBody>
                    <a:bodyPr/>
                    <a:lstStyle/>
                    <a:p>
                      <a:pPr lvl="0" algn="ctr">
                        <a:buNone/>
                      </a:pPr>
                      <a:r>
                        <a:rPr lang="en-US" sz="2000"/>
                        <a:t>2.9%</a:t>
                      </a:r>
                      <a:endParaRPr lang="en-US"/>
                    </a:p>
                  </a:txBody>
                  <a:tcPr anchor="ctr"/>
                </a:tc>
                <a:tc>
                  <a:txBody>
                    <a:bodyPr/>
                    <a:lstStyle/>
                    <a:p>
                      <a:pPr lvl="0" algn="ctr">
                        <a:buNone/>
                      </a:pPr>
                      <a:r>
                        <a:rPr lang="en-US" sz="2000"/>
                        <a:t>3.1%</a:t>
                      </a:r>
                    </a:p>
                  </a:txBody>
                  <a:tcPr anchor="ctr"/>
                </a:tc>
                <a:tc>
                  <a:txBody>
                    <a:bodyPr/>
                    <a:lstStyle/>
                    <a:p>
                      <a:pPr lvl="0" algn="ctr">
                        <a:buNone/>
                      </a:pPr>
                      <a:r>
                        <a:rPr lang="en-US" sz="2000"/>
                        <a:t>2.9%</a:t>
                      </a:r>
                      <a:endParaRPr lang="en-US"/>
                    </a:p>
                  </a:txBody>
                  <a:tcPr anchor="ctr"/>
                </a:tc>
                <a:extLst>
                  <a:ext uri="{0D108BD9-81ED-4DB2-BD59-A6C34878D82A}">
                    <a16:rowId xmlns:a16="http://schemas.microsoft.com/office/drawing/2014/main" val="2131765797"/>
                  </a:ext>
                </a:extLst>
              </a:tr>
            </a:tbl>
          </a:graphicData>
        </a:graphic>
      </p:graphicFrame>
    </p:spTree>
    <p:extLst>
      <p:ext uri="{BB962C8B-B14F-4D97-AF65-F5344CB8AC3E}">
        <p14:creationId xmlns:p14="http://schemas.microsoft.com/office/powerpoint/2010/main" val="72842547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0BB6E2-7017-DC84-C7B2-0D187FF165E6}"/>
              </a:ext>
            </a:extLst>
          </p:cNvPr>
          <p:cNvSpPr>
            <a:spLocks noGrp="1"/>
          </p:cNvSpPr>
          <p:nvPr>
            <p:ph type="body" sz="quarter" idx="10"/>
          </p:nvPr>
        </p:nvSpPr>
        <p:spPr/>
        <p:txBody>
          <a:bodyPr/>
          <a:lstStyle/>
          <a:p>
            <a:r>
              <a:rPr lang="en-US">
                <a:latin typeface="+mj-lt"/>
              </a:rPr>
              <a:t>AAII Investor Sentiment Survey: </a:t>
            </a:r>
            <a:endParaRPr lang="en-US"/>
          </a:p>
          <a:p>
            <a:r>
              <a:rPr lang="en-US">
                <a:latin typeface="+mj-lt"/>
              </a:rPr>
              <a:t>A contrarian indicator</a:t>
            </a:r>
            <a:endParaRPr lang="en-US"/>
          </a:p>
        </p:txBody>
      </p:sp>
      <p:cxnSp>
        <p:nvCxnSpPr>
          <p:cNvPr id="3" name="Straight Connector 2">
            <a:extLst>
              <a:ext uri="{FF2B5EF4-FFF2-40B4-BE49-F238E27FC236}">
                <a16:creationId xmlns:a16="http://schemas.microsoft.com/office/drawing/2014/main" id="{A52D488E-3452-CCCC-8444-223F3B5625EA}"/>
              </a:ext>
            </a:extLst>
          </p:cNvPr>
          <p:cNvCxnSpPr>
            <a:cxnSpLocks/>
          </p:cNvCxnSpPr>
          <p:nvPr/>
        </p:nvCxnSpPr>
        <p:spPr>
          <a:xfrm>
            <a:off x="803082" y="804426"/>
            <a:ext cx="0" cy="100584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D8FEDE0-D25D-86FB-6A47-8C1502DEFF20}"/>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AAII Investor Sentiment Survey</a:t>
            </a:r>
          </a:p>
        </p:txBody>
      </p:sp>
      <p:pic>
        <p:nvPicPr>
          <p:cNvPr id="7" name="Picture 7" descr="Chart, bar chart&#10;&#10;Description automatically generated">
            <a:extLst>
              <a:ext uri="{FF2B5EF4-FFF2-40B4-BE49-F238E27FC236}">
                <a16:creationId xmlns:a16="http://schemas.microsoft.com/office/drawing/2014/main" id="{FF955A8B-AAAC-E9FA-C2F2-1F6F68A615C6}"/>
              </a:ext>
            </a:extLst>
          </p:cNvPr>
          <p:cNvPicPr>
            <a:picLocks noChangeAspect="1"/>
          </p:cNvPicPr>
          <p:nvPr/>
        </p:nvPicPr>
        <p:blipFill>
          <a:blip r:embed="rId3"/>
          <a:stretch>
            <a:fillRect/>
          </a:stretch>
        </p:blipFill>
        <p:spPr>
          <a:xfrm>
            <a:off x="821636" y="2138166"/>
            <a:ext cx="9939129" cy="3621965"/>
          </a:xfrm>
          <a:prstGeom prst="rect">
            <a:avLst/>
          </a:prstGeom>
        </p:spPr>
      </p:pic>
    </p:spTree>
    <p:extLst>
      <p:ext uri="{BB962C8B-B14F-4D97-AF65-F5344CB8AC3E}">
        <p14:creationId xmlns:p14="http://schemas.microsoft.com/office/powerpoint/2010/main" val="398001024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34F41D-E7D4-EF27-222F-5DBD0BDB787E}"/>
              </a:ext>
            </a:extLst>
          </p:cNvPr>
          <p:cNvSpPr/>
          <p:nvPr/>
        </p:nvSpPr>
        <p:spPr>
          <a:xfrm>
            <a:off x="4463143" y="606400"/>
            <a:ext cx="6760028" cy="5396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4E1D796-2893-EDAC-C25F-C6A977163A71}"/>
              </a:ext>
            </a:extLst>
          </p:cNvPr>
          <p:cNvSpPr>
            <a:spLocks noGrp="1"/>
          </p:cNvSpPr>
          <p:nvPr>
            <p:ph type="body" sz="quarter" idx="10"/>
          </p:nvPr>
        </p:nvSpPr>
        <p:spPr/>
        <p:txBody>
          <a:bodyPr/>
          <a:lstStyle/>
          <a:p>
            <a:r>
              <a:rPr lang="en-US">
                <a:latin typeface="+mj-lt"/>
              </a:rPr>
              <a:t>Stock markets were turbulent</a:t>
            </a:r>
          </a:p>
        </p:txBody>
      </p:sp>
      <p:sp>
        <p:nvSpPr>
          <p:cNvPr id="8" name="Text Placeholder 7">
            <a:extLst>
              <a:ext uri="{FF2B5EF4-FFF2-40B4-BE49-F238E27FC236}">
                <a16:creationId xmlns:a16="http://schemas.microsoft.com/office/drawing/2014/main" id="{43E6965A-ABA7-5169-422F-1D1818F76070}"/>
              </a:ext>
            </a:extLst>
          </p:cNvPr>
          <p:cNvSpPr>
            <a:spLocks noGrp="1"/>
          </p:cNvSpPr>
          <p:nvPr>
            <p:ph type="body" sz="quarter" idx="11"/>
          </p:nvPr>
        </p:nvSpPr>
        <p:spPr>
          <a:xfrm>
            <a:off x="946149" y="2513013"/>
            <a:ext cx="3235325" cy="2444469"/>
          </a:xfrm>
        </p:spPr>
        <p:txBody>
          <a:bodyPr lIns="0" tIns="0" rIns="0" bIns="0" anchor="t"/>
          <a:lstStyle/>
          <a:p>
            <a:pPr marL="342900" indent="-342900">
              <a:buFont typeface="Arial" panose="020B0604020202020204" pitchFamily="34" charset="0"/>
              <a:buChar char="•"/>
            </a:pPr>
            <a:r>
              <a:rPr lang="en-US">
                <a:latin typeface="Arial"/>
              </a:rPr>
              <a:t>122 moves of 1% </a:t>
            </a:r>
            <a:endParaRPr lang="en-US"/>
          </a:p>
          <a:p>
            <a:pPr marL="342900" indent="-342900">
              <a:buFont typeface="Arial" panose="020B0604020202020204" pitchFamily="34" charset="0"/>
              <a:buChar char="•"/>
            </a:pPr>
            <a:r>
              <a:rPr lang="en-US">
                <a:latin typeface="Arial"/>
              </a:rPr>
              <a:t>46 moves of 2% </a:t>
            </a:r>
            <a:endParaRPr lang="en-US"/>
          </a:p>
          <a:p>
            <a:pPr marL="342900" indent="-342900">
              <a:buFont typeface="Arial" panose="020B0604020202020204" pitchFamily="34" charset="0"/>
              <a:buChar char="•"/>
            </a:pPr>
            <a:r>
              <a:rPr lang="en-US">
                <a:latin typeface="Arial"/>
              </a:rPr>
              <a:t>12 moves of 3% </a:t>
            </a: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9" name="Text Placeholder 8">
            <a:extLst>
              <a:ext uri="{FF2B5EF4-FFF2-40B4-BE49-F238E27FC236}">
                <a16:creationId xmlns:a16="http://schemas.microsoft.com/office/drawing/2014/main" id="{4764D318-C812-AC8A-7B56-DA785D8FBD81}"/>
              </a:ext>
            </a:extLst>
          </p:cNvPr>
          <p:cNvSpPr>
            <a:spLocks noGrp="1"/>
          </p:cNvSpPr>
          <p:nvPr>
            <p:ph type="body" sz="quarter" idx="12"/>
          </p:nvPr>
        </p:nvSpPr>
        <p:spPr>
          <a:xfrm>
            <a:off x="4773856" y="84748"/>
            <a:ext cx="6138601" cy="497418"/>
          </a:xfrm>
        </p:spPr>
        <p:txBody>
          <a:bodyPr/>
          <a:lstStyle/>
          <a:p>
            <a:r>
              <a:rPr lang="en-US" sz="2000" b="1">
                <a:latin typeface="+mj-lt"/>
              </a:rPr>
              <a:t>Standard &amp; Poor’s 500 Index</a:t>
            </a:r>
            <a:br>
              <a:rPr lang="en-US" sz="2000" b="1">
                <a:latin typeface="+mj-lt"/>
              </a:rPr>
            </a:br>
            <a:r>
              <a:rPr lang="en-US" sz="1400">
                <a:latin typeface="+mj-lt"/>
              </a:rPr>
              <a:t>Up or Down 1% Days through June by Calendar Year</a:t>
            </a:r>
          </a:p>
          <a:p>
            <a:endParaRPr lang="en-US" sz="2000"/>
          </a:p>
        </p:txBody>
      </p:sp>
      <p:cxnSp>
        <p:nvCxnSpPr>
          <p:cNvPr id="11" name="Straight Connector 10">
            <a:extLst>
              <a:ext uri="{FF2B5EF4-FFF2-40B4-BE49-F238E27FC236}">
                <a16:creationId xmlns:a16="http://schemas.microsoft.com/office/drawing/2014/main" id="{F240BB9F-DDD7-5F28-7E72-ACCB7EB7E980}"/>
              </a:ext>
            </a:extLst>
          </p:cNvPr>
          <p:cNvCxnSpPr>
            <a:cxnSpLocks/>
          </p:cNvCxnSpPr>
          <p:nvPr/>
        </p:nvCxnSpPr>
        <p:spPr>
          <a:xfrm>
            <a:off x="803082" y="791658"/>
            <a:ext cx="0" cy="73152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0744833-D41B-A247-D426-09420304D7FC}"/>
              </a:ext>
            </a:extLst>
          </p:cNvPr>
          <p:cNvSpPr txBox="1"/>
          <p:nvPr/>
        </p:nvSpPr>
        <p:spPr>
          <a:xfrm>
            <a:off x="1654082" y="6424058"/>
            <a:ext cx="10281328" cy="246221"/>
          </a:xfrm>
          <a:prstGeom prst="rect">
            <a:avLst/>
          </a:prstGeom>
          <a:noFill/>
        </p:spPr>
        <p:txBody>
          <a:bodyPr wrap="square" lIns="91440" tIns="45720" rIns="91440" bIns="45720" rtlCol="0" anchor="t">
            <a:spAutoFit/>
          </a:bodyPr>
          <a:lstStyle/>
          <a:p>
            <a:pPr algn="r"/>
            <a:r>
              <a:rPr lang="en-US" sz="1000">
                <a:solidFill>
                  <a:schemeClr val="accent2"/>
                </a:solidFill>
              </a:rPr>
              <a:t>Source: Morningstar Direct</a:t>
            </a:r>
            <a:endParaRPr lang="en-US" sz="1000">
              <a:solidFill>
                <a:schemeClr val="accent2"/>
              </a:solidFill>
              <a:cs typeface="Arial"/>
            </a:endParaRPr>
          </a:p>
        </p:txBody>
      </p:sp>
      <p:pic>
        <p:nvPicPr>
          <p:cNvPr id="5" name="Picture 5" descr="Chart, bar chart&#10;&#10;Description automatically generated">
            <a:extLst>
              <a:ext uri="{FF2B5EF4-FFF2-40B4-BE49-F238E27FC236}">
                <a16:creationId xmlns:a16="http://schemas.microsoft.com/office/drawing/2014/main" id="{00B4CB41-A589-D7D2-C766-58448BDF8991}"/>
              </a:ext>
            </a:extLst>
          </p:cNvPr>
          <p:cNvPicPr>
            <a:picLocks noChangeAspect="1"/>
          </p:cNvPicPr>
          <p:nvPr/>
        </p:nvPicPr>
        <p:blipFill rotWithShape="1">
          <a:blip r:embed="rId3"/>
          <a:srcRect l="895" t="1221" r="1076" b="1987"/>
          <a:stretch/>
        </p:blipFill>
        <p:spPr>
          <a:xfrm>
            <a:off x="4266478" y="984892"/>
            <a:ext cx="7488098" cy="4888215"/>
          </a:xfrm>
          <a:prstGeom prst="rect">
            <a:avLst/>
          </a:prstGeom>
        </p:spPr>
      </p:pic>
    </p:spTree>
    <p:extLst>
      <p:ext uri="{BB962C8B-B14F-4D97-AF65-F5344CB8AC3E}">
        <p14:creationId xmlns:p14="http://schemas.microsoft.com/office/powerpoint/2010/main" val="3350373629"/>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878847-8C02-FB99-CF03-F1EE1D161227}"/>
              </a:ext>
            </a:extLst>
          </p:cNvPr>
          <p:cNvSpPr>
            <a:spLocks noGrp="1"/>
          </p:cNvSpPr>
          <p:nvPr>
            <p:ph type="body" sz="quarter" idx="10"/>
          </p:nvPr>
        </p:nvSpPr>
        <p:spPr>
          <a:xfrm>
            <a:off x="2428875" y="2031080"/>
            <a:ext cx="7334249" cy="1397920"/>
          </a:xfrm>
        </p:spPr>
        <p:txBody>
          <a:bodyPr/>
          <a:lstStyle/>
          <a:p>
            <a:pPr>
              <a:lnSpc>
                <a:spcPct val="100000"/>
              </a:lnSpc>
            </a:pPr>
            <a:r>
              <a:rPr lang="en-US" sz="2000">
                <a:latin typeface="Arial Narrow" panose="020B0604020202020204" pitchFamily="34" charset="0"/>
                <a:ea typeface="Calibri" panose="020F0502020204030204" pitchFamily="34" charset="0"/>
                <a:cs typeface="Arial Narrow" panose="020B0604020202020204" pitchFamily="34" charset="0"/>
              </a:rPr>
              <a:t>…the slump in markets around the world this year has been painful. MSCI’s broadest index of global equities is down by 18%, as is the S&amp;P 500 index of big American firms. It is not just shares that have suffered...Supposedly safer assets have not escaped the rout, either. </a:t>
            </a:r>
            <a:endParaRPr lang="en-US" sz="2000">
              <a:latin typeface="Arial Narrow" panose="020B0604020202020204" pitchFamily="34" charset="0"/>
              <a:cs typeface="Arial Narrow" panose="020B0604020202020204" pitchFamily="34" charset="0"/>
            </a:endParaRPr>
          </a:p>
        </p:txBody>
      </p:sp>
      <p:sp>
        <p:nvSpPr>
          <p:cNvPr id="2" name="Text Placeholder 1">
            <a:extLst>
              <a:ext uri="{FF2B5EF4-FFF2-40B4-BE49-F238E27FC236}">
                <a16:creationId xmlns:a16="http://schemas.microsoft.com/office/drawing/2014/main" id="{7D7C0B78-91FE-C3B1-6768-833D335B2082}"/>
              </a:ext>
            </a:extLst>
          </p:cNvPr>
          <p:cNvSpPr>
            <a:spLocks noGrp="1"/>
          </p:cNvSpPr>
          <p:nvPr>
            <p:ph type="body" sz="quarter" idx="11"/>
          </p:nvPr>
        </p:nvSpPr>
        <p:spPr>
          <a:xfrm>
            <a:off x="2428875" y="3625853"/>
            <a:ext cx="7334249" cy="832773"/>
          </a:xfrm>
        </p:spPr>
        <p:txBody>
          <a:bodyPr/>
          <a:lstStyle/>
          <a:p>
            <a:pPr algn="r"/>
            <a:r>
              <a:rPr lang="en-US">
                <a:latin typeface="+mj-lt"/>
              </a:rPr>
              <a:t>—</a:t>
            </a:r>
            <a:r>
              <a:rPr lang="en-US" i="1">
                <a:latin typeface="+mj-lt"/>
              </a:rPr>
              <a:t>The Economist</a:t>
            </a:r>
            <a:br>
              <a:rPr lang="en-US" i="1">
                <a:latin typeface="+mj-lt"/>
              </a:rPr>
            </a:br>
            <a:r>
              <a:rPr lang="en-US">
                <a:latin typeface="+mj-lt"/>
              </a:rPr>
              <a:t>December 8, 2022</a:t>
            </a:r>
          </a:p>
        </p:txBody>
      </p:sp>
      <p:sp>
        <p:nvSpPr>
          <p:cNvPr id="5" name="TextBox 4">
            <a:extLst>
              <a:ext uri="{FF2B5EF4-FFF2-40B4-BE49-F238E27FC236}">
                <a16:creationId xmlns:a16="http://schemas.microsoft.com/office/drawing/2014/main" id="{5833ED3F-C507-D8C6-068D-94CD5E4FF08F}"/>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a:t>
            </a:r>
          </a:p>
        </p:txBody>
      </p:sp>
    </p:spTree>
    <p:extLst>
      <p:ext uri="{BB962C8B-B14F-4D97-AF65-F5344CB8AC3E}">
        <p14:creationId xmlns:p14="http://schemas.microsoft.com/office/powerpoint/2010/main" val="391570239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p:cNvGraphicFramePr>
            <a:graphicFrameLocks/>
          </p:cNvGraphicFramePr>
          <p:nvPr>
            <p:custDataLst>
              <p:tags r:id="rId1"/>
            </p:custDataLst>
            <p:extLst>
              <p:ext uri="{D42A27DB-BD31-4B8C-83A1-F6EECF244321}">
                <p14:modId xmlns:p14="http://schemas.microsoft.com/office/powerpoint/2010/main" val="4033564432"/>
              </p:ext>
            </p:extLst>
          </p:nvPr>
        </p:nvGraphicFramePr>
        <p:xfrm>
          <a:off x="941387" y="1476815"/>
          <a:ext cx="10286999" cy="3931920"/>
        </p:xfrm>
        <a:graphic>
          <a:graphicData uri="http://schemas.openxmlformats.org/drawingml/2006/table">
            <a:tbl>
              <a:tblPr firstRow="1" bandRow="1">
                <a:tableStyleId>{10A1B5D5-9B99-4C35-A422-299274C87663}</a:tableStyleId>
              </a:tblPr>
              <a:tblGrid>
                <a:gridCol w="6056313">
                  <a:extLst>
                    <a:ext uri="{9D8B030D-6E8A-4147-A177-3AD203B41FA5}">
                      <a16:colId xmlns:a16="http://schemas.microsoft.com/office/drawing/2014/main" val="20000"/>
                    </a:ext>
                  </a:extLst>
                </a:gridCol>
                <a:gridCol w="1298371">
                  <a:extLst>
                    <a:ext uri="{9D8B030D-6E8A-4147-A177-3AD203B41FA5}">
                      <a16:colId xmlns:a16="http://schemas.microsoft.com/office/drawing/2014/main" val="20001"/>
                    </a:ext>
                  </a:extLst>
                </a:gridCol>
                <a:gridCol w="1480543">
                  <a:extLst>
                    <a:ext uri="{9D8B030D-6E8A-4147-A177-3AD203B41FA5}">
                      <a16:colId xmlns:a16="http://schemas.microsoft.com/office/drawing/2014/main" val="1226969278"/>
                    </a:ext>
                  </a:extLst>
                </a:gridCol>
                <a:gridCol w="1451772">
                  <a:extLst>
                    <a:ext uri="{9D8B030D-6E8A-4147-A177-3AD203B41FA5}">
                      <a16:colId xmlns:a16="http://schemas.microsoft.com/office/drawing/2014/main" val="20002"/>
                    </a:ext>
                  </a:extLst>
                </a:gridCol>
              </a:tblGrid>
              <a:tr h="624575">
                <a:tc>
                  <a:txBody>
                    <a:bodyPr/>
                    <a:lstStyle/>
                    <a:p>
                      <a:r>
                        <a:rPr lang="en-US">
                          <a:solidFill>
                            <a:schemeClr val="accent1"/>
                          </a:solidFill>
                        </a:rPr>
                        <a:t>Index</a:t>
                      </a:r>
                    </a:p>
                  </a:txBody>
                  <a:tcPr anchor="ctr"/>
                </a:tc>
                <a:tc>
                  <a:txBody>
                    <a:bodyPr/>
                    <a:lstStyle/>
                    <a:p>
                      <a:pPr algn="ctr"/>
                      <a:r>
                        <a:rPr lang="en-US">
                          <a:solidFill>
                            <a:schemeClr val="accent1"/>
                          </a:solidFill>
                        </a:rPr>
                        <a:t>Weekly Return</a:t>
                      </a:r>
                    </a:p>
                  </a:txBody>
                  <a:tcPr anchor="ctr"/>
                </a:tc>
                <a:tc>
                  <a:txBody>
                    <a:bodyPr/>
                    <a:lstStyle/>
                    <a:p>
                      <a:pPr algn="ctr"/>
                      <a:r>
                        <a:rPr lang="en-US">
                          <a:solidFill>
                            <a:schemeClr val="accent1"/>
                          </a:solidFill>
                        </a:rPr>
                        <a:t>QTD Return</a:t>
                      </a:r>
                    </a:p>
                  </a:txBody>
                  <a:tcPr anchor="ctr"/>
                </a:tc>
                <a:tc>
                  <a:txBody>
                    <a:bodyPr/>
                    <a:lstStyle/>
                    <a:p>
                      <a:pPr algn="ctr"/>
                      <a:r>
                        <a:rPr lang="en-US">
                          <a:solidFill>
                            <a:schemeClr val="accent1"/>
                          </a:solidFill>
                        </a:rPr>
                        <a:t>YTD</a:t>
                      </a:r>
                      <a:r>
                        <a:rPr lang="en-US" baseline="0">
                          <a:solidFill>
                            <a:schemeClr val="accent1"/>
                          </a:solidFill>
                        </a:rPr>
                        <a:t> </a:t>
                      </a:r>
                      <a:r>
                        <a:rPr lang="en-US">
                          <a:solidFill>
                            <a:schemeClr val="accent1"/>
                          </a:solidFill>
                        </a:rPr>
                        <a:t>Return</a:t>
                      </a:r>
                    </a:p>
                  </a:txBody>
                  <a:tcPr anchor="ctr"/>
                </a:tc>
                <a:extLst>
                  <a:ext uri="{0D108BD9-81ED-4DB2-BD59-A6C34878D82A}">
                    <a16:rowId xmlns:a16="http://schemas.microsoft.com/office/drawing/2014/main" val="10000"/>
                  </a:ext>
                </a:extLst>
              </a:tr>
              <a:tr h="356900">
                <a:tc>
                  <a:txBody>
                    <a:bodyPr/>
                    <a:lstStyle/>
                    <a:p>
                      <a:r>
                        <a:rPr lang="en-US" sz="1800">
                          <a:solidFill>
                            <a:schemeClr val="accent1"/>
                          </a:solidFill>
                        </a:rPr>
                        <a:t>S&amp;P 500 TR</a:t>
                      </a:r>
                    </a:p>
                  </a:txBody>
                  <a:tcPr anchor="ctr"/>
                </a:tc>
                <a:tc>
                  <a:txBody>
                    <a:bodyPr/>
                    <a:lstStyle/>
                    <a:p>
                      <a:pPr algn="ctr" fontAlgn="b"/>
                      <a:r>
                        <a:rPr lang="en-US" sz="1800" b="0" u="none" strike="noStrike">
                          <a:solidFill>
                            <a:schemeClr val="accent1"/>
                          </a:solidFill>
                          <a:effectLst/>
                        </a:rPr>
                        <a:t>-0.1%</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7.6%</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-18.1%</a:t>
                      </a:r>
                      <a:endParaRPr lang="en-US" sz="1800" b="0" i="0" u="none" strike="noStrike">
                        <a:solidFill>
                          <a:schemeClr val="accent1"/>
                        </a:solidFill>
                        <a:effectLst/>
                        <a:latin typeface="+mn-lt"/>
                      </a:endParaRPr>
                    </a:p>
                  </a:txBody>
                  <a:tcPr marL="9525" marR="9525" marT="9525" marB="0" anchor="ctr"/>
                </a:tc>
                <a:extLst>
                  <a:ext uri="{0D108BD9-81ED-4DB2-BD59-A6C34878D82A}">
                    <a16:rowId xmlns:a16="http://schemas.microsoft.com/office/drawing/2014/main" val="10001"/>
                  </a:ext>
                </a:extLst>
              </a:tr>
              <a:tr h="356900">
                <a:tc>
                  <a:txBody>
                    <a:bodyPr/>
                    <a:lstStyle/>
                    <a:p>
                      <a:r>
                        <a:rPr lang="en-US" sz="1800">
                          <a:solidFill>
                            <a:schemeClr val="accent1"/>
                          </a:solidFill>
                        </a:rPr>
                        <a:t>MSCI ACWI TR</a:t>
                      </a:r>
                    </a:p>
                  </a:txBody>
                  <a:tcPr anchor="ctr"/>
                </a:tc>
                <a:tc>
                  <a:txBody>
                    <a:bodyPr/>
                    <a:lstStyle/>
                    <a:p>
                      <a:pPr algn="ctr" fontAlgn="b"/>
                      <a:r>
                        <a:rPr lang="en-US" sz="1800" b="0" u="none" strike="noStrike">
                          <a:solidFill>
                            <a:schemeClr val="accent1"/>
                          </a:solidFill>
                          <a:effectLst/>
                        </a:rPr>
                        <a:t>0.0%</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9.8%</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-18.4%</a:t>
                      </a:r>
                      <a:endParaRPr lang="en-US" sz="1800" b="0" i="0" u="none" strike="noStrike">
                        <a:solidFill>
                          <a:schemeClr val="accent1"/>
                        </a:solidFill>
                        <a:effectLst/>
                        <a:latin typeface="+mn-lt"/>
                      </a:endParaRPr>
                    </a:p>
                  </a:txBody>
                  <a:tcPr marL="9525" marR="9525" marT="9525" marB="0" anchor="ctr"/>
                </a:tc>
                <a:extLst>
                  <a:ext uri="{0D108BD9-81ED-4DB2-BD59-A6C34878D82A}">
                    <a16:rowId xmlns:a16="http://schemas.microsoft.com/office/drawing/2014/main" val="10002"/>
                  </a:ext>
                </a:extLst>
              </a:tr>
              <a:tr h="356900">
                <a:tc>
                  <a:txBody>
                    <a:bodyPr/>
                    <a:lstStyle/>
                    <a:p>
                      <a:r>
                        <a:rPr lang="en-US" sz="1800">
                          <a:solidFill>
                            <a:schemeClr val="accent1"/>
                          </a:solidFill>
                        </a:rPr>
                        <a:t>Bloomberg</a:t>
                      </a:r>
                      <a:r>
                        <a:rPr lang="en-US" sz="1800" baseline="0">
                          <a:solidFill>
                            <a:schemeClr val="accent1"/>
                          </a:solidFill>
                        </a:rPr>
                        <a:t> US Agg Bond TR</a:t>
                      </a:r>
                      <a:endParaRPr lang="en-US" sz="1800">
                        <a:solidFill>
                          <a:schemeClr val="accent1"/>
                        </a:solidFill>
                      </a:endParaRPr>
                    </a:p>
                  </a:txBody>
                  <a:tcPr anchor="ctr"/>
                </a:tc>
                <a:tc>
                  <a:txBody>
                    <a:bodyPr/>
                    <a:lstStyle/>
                    <a:p>
                      <a:pPr algn="ctr" fontAlgn="b"/>
                      <a:r>
                        <a:rPr lang="en-US" sz="1800" b="0" u="none" strike="noStrike">
                          <a:solidFill>
                            <a:schemeClr val="accent1"/>
                          </a:solidFill>
                          <a:effectLst/>
                        </a:rPr>
                        <a:t>-0.7%</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1.9%</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-13.0%</a:t>
                      </a:r>
                      <a:endParaRPr lang="en-US" sz="1800" b="0" i="0" u="none" strike="noStrike">
                        <a:solidFill>
                          <a:schemeClr val="accent1"/>
                        </a:solidFill>
                        <a:effectLst/>
                        <a:latin typeface="+mn-lt"/>
                      </a:endParaRPr>
                    </a:p>
                  </a:txBody>
                  <a:tcPr marL="9525" marR="9525" marT="9525" marB="0" anchor="ctr"/>
                </a:tc>
                <a:extLst>
                  <a:ext uri="{0D108BD9-81ED-4DB2-BD59-A6C34878D82A}">
                    <a16:rowId xmlns:a16="http://schemas.microsoft.com/office/drawing/2014/main" val="10003"/>
                  </a:ext>
                </a:extLst>
              </a:tr>
              <a:tr h="356900">
                <a:tc>
                  <a:txBody>
                    <a:bodyPr/>
                    <a:lstStyle/>
                    <a:p>
                      <a:r>
                        <a:rPr lang="en-US" sz="1800">
                          <a:solidFill>
                            <a:schemeClr val="accent1"/>
                          </a:solidFill>
                        </a:rPr>
                        <a:t>Russell 2000 TR</a:t>
                      </a:r>
                    </a:p>
                  </a:txBody>
                  <a:tcPr anchor="ctr"/>
                </a:tc>
                <a:tc>
                  <a:txBody>
                    <a:bodyPr/>
                    <a:lstStyle/>
                    <a:p>
                      <a:pPr algn="ctr" fontAlgn="b"/>
                      <a:r>
                        <a:rPr lang="en-US" sz="1800" b="0" u="none" strike="noStrike">
                          <a:solidFill>
                            <a:schemeClr val="accent1"/>
                          </a:solidFill>
                          <a:effectLst/>
                        </a:rPr>
                        <a:t>0.1%</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6.2%</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-20.4%</a:t>
                      </a:r>
                      <a:endParaRPr lang="en-US" sz="1800" b="0" i="0" u="none" strike="noStrike">
                        <a:solidFill>
                          <a:schemeClr val="accent1"/>
                        </a:solidFill>
                        <a:effectLst/>
                        <a:latin typeface="+mn-lt"/>
                      </a:endParaRPr>
                    </a:p>
                  </a:txBody>
                  <a:tcPr marL="9525" marR="9525" marT="9525" marB="0" anchor="ctr"/>
                </a:tc>
                <a:extLst>
                  <a:ext uri="{0D108BD9-81ED-4DB2-BD59-A6C34878D82A}">
                    <a16:rowId xmlns:a16="http://schemas.microsoft.com/office/drawing/2014/main" val="10004"/>
                  </a:ext>
                </a:extLst>
              </a:tr>
              <a:tr h="356900">
                <a:tc>
                  <a:txBody>
                    <a:bodyPr/>
                    <a:lstStyle/>
                    <a:p>
                      <a:r>
                        <a:rPr lang="en-US" sz="1800">
                          <a:solidFill>
                            <a:schemeClr val="accent1"/>
                          </a:solidFill>
                        </a:rPr>
                        <a:t>Top YTD Sector:</a:t>
                      </a:r>
                      <a:r>
                        <a:rPr lang="en-US" sz="1800" b="0" baseline="0">
                          <a:solidFill>
                            <a:schemeClr val="accent1"/>
                          </a:solidFill>
                        </a:rPr>
                        <a:t> Energy</a:t>
                      </a:r>
                      <a:endParaRPr lang="en-US" sz="1800" b="0">
                        <a:solidFill>
                          <a:schemeClr val="accent1"/>
                        </a:solidFill>
                      </a:endParaRPr>
                    </a:p>
                  </a:txBody>
                  <a:tcPr anchor="ctr"/>
                </a:tc>
                <a:tc>
                  <a:txBody>
                    <a:bodyPr/>
                    <a:lstStyle/>
                    <a:p>
                      <a:pPr algn="ctr" fontAlgn="b"/>
                      <a:r>
                        <a:rPr lang="en-US" sz="1800" b="0" u="none" strike="noStrike">
                          <a:solidFill>
                            <a:schemeClr val="accent1"/>
                          </a:solidFill>
                          <a:effectLst/>
                        </a:rPr>
                        <a:t>0.3%</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20.7%</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dirty="0">
                          <a:solidFill>
                            <a:schemeClr val="accent1"/>
                          </a:solidFill>
                          <a:effectLst/>
                        </a:rPr>
                        <a:t>61.1%</a:t>
                      </a:r>
                      <a:endParaRPr lang="en-US" sz="1800" b="0" i="0" u="none" strike="noStrike" dirty="0">
                        <a:solidFill>
                          <a:schemeClr val="accent1"/>
                        </a:solidFill>
                        <a:effectLst/>
                        <a:latin typeface="+mn-lt"/>
                      </a:endParaRPr>
                    </a:p>
                  </a:txBody>
                  <a:tcPr marL="9525" marR="9525" marT="9525" marB="0" anchor="ctr"/>
                </a:tc>
                <a:extLst>
                  <a:ext uri="{0D108BD9-81ED-4DB2-BD59-A6C34878D82A}">
                    <a16:rowId xmlns:a16="http://schemas.microsoft.com/office/drawing/2014/main" val="10005"/>
                  </a:ext>
                </a:extLst>
              </a:tr>
              <a:tr h="356900">
                <a:tc>
                  <a:txBody>
                    <a:bodyPr/>
                    <a:lstStyle/>
                    <a:p>
                      <a:r>
                        <a:rPr lang="en-US" sz="1800" b="0">
                          <a:solidFill>
                            <a:schemeClr val="accent1"/>
                          </a:solidFill>
                        </a:rPr>
                        <a:t>Bottom YTD Sector: Communication Services</a:t>
                      </a:r>
                    </a:p>
                  </a:txBody>
                  <a:tcPr anchor="ctr"/>
                </a:tc>
                <a:tc>
                  <a:txBody>
                    <a:bodyPr/>
                    <a:lstStyle/>
                    <a:p>
                      <a:pPr algn="ctr" fontAlgn="b"/>
                      <a:r>
                        <a:rPr lang="en-US" sz="1800" b="0" u="none" strike="noStrike">
                          <a:solidFill>
                            <a:schemeClr val="accent1"/>
                          </a:solidFill>
                          <a:effectLst/>
                        </a:rPr>
                        <a:t>0.0%</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-1.9%</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-40.7%</a:t>
                      </a:r>
                      <a:endParaRPr lang="en-US" sz="1800" b="0" i="0" u="none" strike="noStrike">
                        <a:solidFill>
                          <a:schemeClr val="accent1"/>
                        </a:solidFill>
                        <a:effectLst/>
                        <a:latin typeface="+mn-lt"/>
                      </a:endParaRPr>
                    </a:p>
                  </a:txBody>
                  <a:tcPr marL="9525" marR="9525" marT="9525" marB="0" anchor="ctr"/>
                </a:tc>
                <a:extLst>
                  <a:ext uri="{0D108BD9-81ED-4DB2-BD59-A6C34878D82A}">
                    <a16:rowId xmlns:a16="http://schemas.microsoft.com/office/drawing/2014/main" val="10006"/>
                  </a:ext>
                </a:extLst>
              </a:tr>
              <a:tr h="356900">
                <a:tc>
                  <a:txBody>
                    <a:bodyPr/>
                    <a:lstStyle/>
                    <a:p>
                      <a:r>
                        <a:rPr lang="en-US" sz="1800" b="0">
                          <a:solidFill>
                            <a:schemeClr val="accent1"/>
                          </a:solidFill>
                        </a:rPr>
                        <a:t>Top YTD Style</a:t>
                      </a:r>
                      <a:r>
                        <a:rPr lang="en-US" sz="1800" b="0" baseline="0">
                          <a:solidFill>
                            <a:schemeClr val="accent1"/>
                          </a:solidFill>
                        </a:rPr>
                        <a:t> Box (M*): Large Value</a:t>
                      </a:r>
                      <a:endParaRPr lang="en-US" sz="1800" b="0">
                        <a:solidFill>
                          <a:schemeClr val="accent1"/>
                        </a:solidFill>
                      </a:endParaRPr>
                    </a:p>
                  </a:txBody>
                  <a:tcPr anchor="ctr"/>
                </a:tc>
                <a:tc>
                  <a:txBody>
                    <a:bodyPr/>
                    <a:lstStyle/>
                    <a:p>
                      <a:pPr algn="ctr" fontAlgn="b"/>
                      <a:r>
                        <a:rPr lang="en-US" sz="1800" b="0" u="none" strike="noStrike">
                          <a:solidFill>
                            <a:schemeClr val="accent1"/>
                          </a:solidFill>
                          <a:effectLst/>
                        </a:rPr>
                        <a:t>0.2%</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15.6%</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0.3%</a:t>
                      </a:r>
                      <a:endParaRPr lang="en-US" sz="1800" b="0" i="0" u="none" strike="noStrike">
                        <a:solidFill>
                          <a:schemeClr val="accent1"/>
                        </a:solidFill>
                        <a:effectLst/>
                        <a:latin typeface="+mn-lt"/>
                      </a:endParaRPr>
                    </a:p>
                  </a:txBody>
                  <a:tcPr marL="9525" marR="9525" marT="9525" marB="0" anchor="ctr"/>
                </a:tc>
                <a:extLst>
                  <a:ext uri="{0D108BD9-81ED-4DB2-BD59-A6C34878D82A}">
                    <a16:rowId xmlns:a16="http://schemas.microsoft.com/office/drawing/2014/main" val="10007"/>
                  </a:ext>
                </a:extLst>
              </a:tr>
              <a:tr h="356900">
                <a:tc>
                  <a:txBody>
                    <a:bodyPr/>
                    <a:lstStyle/>
                    <a:p>
                      <a:r>
                        <a:rPr lang="en-US" sz="1800" b="0">
                          <a:solidFill>
                            <a:schemeClr val="accent1"/>
                          </a:solidFill>
                        </a:rPr>
                        <a:t>Bottom YTD Style Box (M*):  Large Growth</a:t>
                      </a:r>
                    </a:p>
                  </a:txBody>
                  <a:tcPr anchor="ctr"/>
                </a:tc>
                <a:tc>
                  <a:txBody>
                    <a:bodyPr/>
                    <a:lstStyle/>
                    <a:p>
                      <a:pPr algn="ctr" fontAlgn="b"/>
                      <a:r>
                        <a:rPr lang="en-US" sz="1800" b="0" u="none" strike="noStrike">
                          <a:solidFill>
                            <a:schemeClr val="accent1"/>
                          </a:solidFill>
                          <a:effectLst/>
                        </a:rPr>
                        <a:t>-0.2%</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1.1%</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-40.4%</a:t>
                      </a:r>
                      <a:endParaRPr lang="en-US" sz="1800" b="0" i="0" u="none" strike="noStrike">
                        <a:solidFill>
                          <a:schemeClr val="accent1"/>
                        </a:solidFill>
                        <a:effectLst/>
                        <a:latin typeface="+mn-lt"/>
                      </a:endParaRPr>
                    </a:p>
                  </a:txBody>
                  <a:tcPr marL="9525" marR="9525" marT="9525" marB="0" anchor="ctr"/>
                </a:tc>
                <a:extLst>
                  <a:ext uri="{0D108BD9-81ED-4DB2-BD59-A6C34878D82A}">
                    <a16:rowId xmlns:a16="http://schemas.microsoft.com/office/drawing/2014/main" val="10008"/>
                  </a:ext>
                </a:extLst>
              </a:tr>
              <a:tr h="289560">
                <a:tc>
                  <a:txBody>
                    <a:bodyPr/>
                    <a:lstStyle/>
                    <a:p>
                      <a:pPr marL="0" algn="l" defTabSz="914400" rtl="0" eaLnBrk="1" latinLnBrk="0" hangingPunct="1"/>
                      <a:r>
                        <a:rPr lang="en-US" sz="1800" kern="1200">
                          <a:solidFill>
                            <a:schemeClr val="accent1"/>
                          </a:solidFill>
                        </a:rPr>
                        <a:t>Russell 1000 Value – Russell 1000 Growth (</a:t>
                      </a:r>
                      <a:r>
                        <a:rPr lang="en-US" sz="1800" b="0" kern="1200">
                          <a:solidFill>
                            <a:schemeClr val="accent1"/>
                          </a:solidFill>
                        </a:rPr>
                        <a:t>difference</a:t>
                      </a:r>
                      <a:r>
                        <a:rPr lang="en-US" sz="1800" kern="1200">
                          <a:solidFill>
                            <a:schemeClr val="accent1"/>
                          </a:solidFill>
                        </a:rPr>
                        <a:t>)</a:t>
                      </a:r>
                      <a:endParaRPr lang="en-US" sz="1800" kern="1200">
                        <a:solidFill>
                          <a:schemeClr val="accent1"/>
                        </a:solidFill>
                        <a:latin typeface="+mn-lt"/>
                        <a:ea typeface="+mn-ea"/>
                        <a:cs typeface="+mn-cs"/>
                      </a:endParaRPr>
                    </a:p>
                  </a:txBody>
                  <a:tcPr anchor="ctr"/>
                </a:tc>
                <a:tc>
                  <a:txBody>
                    <a:bodyPr/>
                    <a:lstStyle/>
                    <a:p>
                      <a:pPr algn="ctr" fontAlgn="b"/>
                      <a:r>
                        <a:rPr lang="en-US" sz="1800" b="0" u="none" strike="noStrike">
                          <a:solidFill>
                            <a:schemeClr val="accent1"/>
                          </a:solidFill>
                          <a:effectLst/>
                        </a:rPr>
                        <a:t>0.5%</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a:solidFill>
                            <a:schemeClr val="accent1"/>
                          </a:solidFill>
                          <a:effectLst/>
                        </a:rPr>
                        <a:t>10.2%</a:t>
                      </a:r>
                      <a:endParaRPr lang="en-US" sz="1800" b="0" i="0" u="none" strike="noStrike">
                        <a:solidFill>
                          <a:schemeClr val="accent1"/>
                        </a:solidFill>
                        <a:effectLst/>
                        <a:latin typeface="+mn-lt"/>
                      </a:endParaRPr>
                    </a:p>
                  </a:txBody>
                  <a:tcPr marL="9525" marR="9525" marT="9525" marB="0" anchor="ctr"/>
                </a:tc>
                <a:tc>
                  <a:txBody>
                    <a:bodyPr/>
                    <a:lstStyle/>
                    <a:p>
                      <a:pPr algn="ctr" fontAlgn="b"/>
                      <a:r>
                        <a:rPr lang="en-US" sz="1800" b="0" u="none" strike="noStrike" dirty="0">
                          <a:solidFill>
                            <a:schemeClr val="accent1"/>
                          </a:solidFill>
                          <a:effectLst/>
                        </a:rPr>
                        <a:t>21.6%</a:t>
                      </a:r>
                      <a:endParaRPr lang="en-US" sz="1800" b="0" i="0" u="none" strike="noStrike" dirty="0">
                        <a:solidFill>
                          <a:schemeClr val="accent1"/>
                        </a:solidFill>
                        <a:effectLst/>
                        <a:latin typeface="+mn-lt"/>
                      </a:endParaRPr>
                    </a:p>
                  </a:txBody>
                  <a:tcPr marL="9525" marR="9525" marT="9525" marB="0" anchor="ctr"/>
                </a:tc>
                <a:extLst>
                  <a:ext uri="{0D108BD9-81ED-4DB2-BD59-A6C34878D82A}">
                    <a16:rowId xmlns:a16="http://schemas.microsoft.com/office/drawing/2014/main" val="10010"/>
                  </a:ext>
                </a:extLst>
              </a:tr>
            </a:tbl>
          </a:graphicData>
        </a:graphic>
      </p:graphicFrame>
      <p:sp>
        <p:nvSpPr>
          <p:cNvPr id="11" name="Text Placeholder 10">
            <a:extLst>
              <a:ext uri="{FF2B5EF4-FFF2-40B4-BE49-F238E27FC236}">
                <a16:creationId xmlns:a16="http://schemas.microsoft.com/office/drawing/2014/main" id="{15691139-59DD-0543-A4D4-9CCEC4D79905}"/>
              </a:ext>
            </a:extLst>
          </p:cNvPr>
          <p:cNvSpPr>
            <a:spLocks noGrp="1"/>
          </p:cNvSpPr>
          <p:nvPr>
            <p:ph type="body" sz="quarter" idx="10"/>
          </p:nvPr>
        </p:nvSpPr>
        <p:spPr/>
        <p:txBody>
          <a:bodyPr/>
          <a:lstStyle/>
          <a:p>
            <a:r>
              <a:rPr lang="en-US"/>
              <a:t>Performance</a:t>
            </a:r>
          </a:p>
        </p:txBody>
      </p:sp>
      <p:sp>
        <p:nvSpPr>
          <p:cNvPr id="2" name="TextBox 1">
            <a:extLst>
              <a:ext uri="{FF2B5EF4-FFF2-40B4-BE49-F238E27FC236}">
                <a16:creationId xmlns:a16="http://schemas.microsoft.com/office/drawing/2014/main" id="{5EC0BCEA-47C9-0296-D694-C15E6F45C83D}"/>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dirty="0">
                <a:solidFill>
                  <a:schemeClr val="accent2"/>
                </a:solidFill>
                <a:cs typeface="Arial"/>
              </a:rPr>
              <a:t>Source: Morningstar Direct</a:t>
            </a:r>
          </a:p>
        </p:txBody>
      </p:sp>
    </p:spTree>
    <p:extLst>
      <p:ext uri="{BB962C8B-B14F-4D97-AF65-F5344CB8AC3E}">
        <p14:creationId xmlns:p14="http://schemas.microsoft.com/office/powerpoint/2010/main" val="90454475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sky&#10;&#10;Description automatically generated">
            <a:extLst>
              <a:ext uri="{FF2B5EF4-FFF2-40B4-BE49-F238E27FC236}">
                <a16:creationId xmlns:a16="http://schemas.microsoft.com/office/drawing/2014/main" id="{D3DF4174-14E2-5263-2924-350CDD363BD0}"/>
              </a:ext>
            </a:extLst>
          </p:cNvPr>
          <p:cNvPicPr>
            <a:picLocks noGrp="1" noChangeAspect="1"/>
          </p:cNvPicPr>
          <p:nvPr>
            <p:ph type="pic" sz="quarter" idx="12"/>
          </p:nvPr>
        </p:nvPicPr>
        <p:blipFill>
          <a:blip r:embed="rId3"/>
          <a:srcRect t="7080" b="7080"/>
          <a:stretch>
            <a:fillRect/>
          </a:stretch>
        </p:blipFill>
        <p:spPr/>
      </p:pic>
      <p:sp>
        <p:nvSpPr>
          <p:cNvPr id="3" name="Text Placeholder 2">
            <a:extLst>
              <a:ext uri="{FF2B5EF4-FFF2-40B4-BE49-F238E27FC236}">
                <a16:creationId xmlns:a16="http://schemas.microsoft.com/office/drawing/2014/main" id="{83337057-6AB0-E03D-DCED-57ED374BC2D5}"/>
              </a:ext>
            </a:extLst>
          </p:cNvPr>
          <p:cNvSpPr>
            <a:spLocks noGrp="1"/>
          </p:cNvSpPr>
          <p:nvPr>
            <p:ph type="body" sz="quarter" idx="10"/>
          </p:nvPr>
        </p:nvSpPr>
        <p:spPr>
          <a:xfrm>
            <a:off x="1194061" y="674500"/>
            <a:ext cx="10286981" cy="1542772"/>
          </a:xfrm>
        </p:spPr>
        <p:txBody>
          <a:bodyPr/>
          <a:lstStyle/>
          <a:p>
            <a:pPr algn="r"/>
            <a:r>
              <a:rPr lang="en-US">
                <a:solidFill>
                  <a:schemeClr val="accent5"/>
                </a:solidFill>
                <a:latin typeface="+mj-lt"/>
              </a:rPr>
              <a:t>Forecast 2023</a:t>
            </a:r>
          </a:p>
        </p:txBody>
      </p:sp>
      <p:sp>
        <p:nvSpPr>
          <p:cNvPr id="7" name="Picture Placeholder 9">
            <a:extLst>
              <a:ext uri="{FF2B5EF4-FFF2-40B4-BE49-F238E27FC236}">
                <a16:creationId xmlns:a16="http://schemas.microsoft.com/office/drawing/2014/main" id="{281B1709-722C-BEEC-B2A3-BE4F6418FFF2}"/>
              </a:ext>
            </a:extLst>
          </p:cNvPr>
          <p:cNvSpPr txBox="1">
            <a:spLocks/>
          </p:cNvSpPr>
          <p:nvPr/>
        </p:nvSpPr>
        <p:spPr>
          <a:xfrm>
            <a:off x="349667" y="605363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Insert Logo</a:t>
            </a:r>
          </a:p>
        </p:txBody>
      </p:sp>
    </p:spTree>
    <p:extLst>
      <p:ext uri="{BB962C8B-B14F-4D97-AF65-F5344CB8AC3E}">
        <p14:creationId xmlns:p14="http://schemas.microsoft.com/office/powerpoint/2010/main" val="214988191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C953F5-97B6-218B-5B19-1D509F0AAFCC}"/>
              </a:ext>
            </a:extLst>
          </p:cNvPr>
          <p:cNvSpPr>
            <a:spLocks noGrp="1"/>
          </p:cNvSpPr>
          <p:nvPr>
            <p:ph type="body" sz="quarter" idx="11"/>
          </p:nvPr>
        </p:nvSpPr>
        <p:spPr/>
        <p:txBody>
          <a:bodyPr/>
          <a:lstStyle/>
          <a:p>
            <a:r>
              <a:rPr lang="en-US" sz="4000">
                <a:latin typeface="Arial"/>
              </a:rPr>
              <a:t>Some expect earnings to grow</a:t>
            </a:r>
          </a:p>
        </p:txBody>
      </p:sp>
      <p:sp>
        <p:nvSpPr>
          <p:cNvPr id="4" name="Text Placeholder 3">
            <a:extLst>
              <a:ext uri="{FF2B5EF4-FFF2-40B4-BE49-F238E27FC236}">
                <a16:creationId xmlns:a16="http://schemas.microsoft.com/office/drawing/2014/main" id="{3F88E39F-41C1-1F26-A070-C39781E1AFA5}"/>
              </a:ext>
            </a:extLst>
          </p:cNvPr>
          <p:cNvSpPr>
            <a:spLocks noGrp="1"/>
          </p:cNvSpPr>
          <p:nvPr>
            <p:ph type="body" sz="quarter" idx="12"/>
          </p:nvPr>
        </p:nvSpPr>
        <p:spPr>
          <a:xfrm>
            <a:off x="941389" y="2513013"/>
            <a:ext cx="4545011" cy="3392487"/>
          </a:xfrm>
        </p:spPr>
        <p:txBody>
          <a:bodyPr anchor="t"/>
          <a:lstStyle/>
          <a:p>
            <a:pPr>
              <a:lnSpc>
                <a:spcPct val="100000"/>
              </a:lnSpc>
            </a:pPr>
            <a:r>
              <a:rPr lang="en-US" sz="2000">
                <a:latin typeface="Arial Narrow"/>
                <a:cs typeface="Arial Narrow" panose="020B0604020202020204" pitchFamily="34" charset="0"/>
              </a:rPr>
              <a:t>“Despite concerns about a possible recession next year, analysts still expect the S&amp;P 500 to report single-digit earnings growth in CY 2023. The estimated (year-over-year) earnings growth rate for CY 2023 is 5.5%... Analysts are expecting most of the earnings growth to occur in the second half of t</a:t>
            </a:r>
            <a:r>
              <a:rPr lang="en-US" sz="2000">
                <a:latin typeface="Arial Narrow"/>
              </a:rPr>
              <a:t>he 2023.” </a:t>
            </a:r>
          </a:p>
          <a:p>
            <a:pPr lvl="1" algn="r">
              <a:lnSpc>
                <a:spcPct val="100000"/>
              </a:lnSpc>
            </a:pPr>
            <a:r>
              <a:rPr lang="en-US" sz="2000">
                <a:solidFill>
                  <a:schemeClr val="accent1"/>
                </a:solidFill>
                <a:latin typeface="Arial Narrow"/>
              </a:rPr>
              <a:t>—John Butters, FactSet</a:t>
            </a:r>
            <a:br>
              <a:rPr lang="en-US" sz="2000">
                <a:solidFill>
                  <a:schemeClr val="accent1"/>
                </a:solidFill>
                <a:latin typeface="Arial Narrow"/>
              </a:rPr>
            </a:br>
            <a:r>
              <a:rPr lang="en-US" sz="2000">
                <a:solidFill>
                  <a:schemeClr val="accent1"/>
                </a:solidFill>
                <a:latin typeface="Arial Narrow"/>
              </a:rPr>
              <a:t>December 9, 2022</a:t>
            </a:r>
            <a:endParaRPr lang="en-US">
              <a:solidFill>
                <a:schemeClr val="accent1"/>
              </a:solidFill>
            </a:endParaRPr>
          </a:p>
          <a:p>
            <a:pPr>
              <a:lnSpc>
                <a:spcPct val="100000"/>
              </a:lnSpc>
            </a:pPr>
            <a:endParaRPr lang="en-US" sz="2000">
              <a:latin typeface="+mn-lt"/>
            </a:endParaRPr>
          </a:p>
        </p:txBody>
      </p:sp>
      <p:cxnSp>
        <p:nvCxnSpPr>
          <p:cNvPr id="5" name="Straight Connector 4">
            <a:extLst>
              <a:ext uri="{FF2B5EF4-FFF2-40B4-BE49-F238E27FC236}">
                <a16:creationId xmlns:a16="http://schemas.microsoft.com/office/drawing/2014/main" id="{447A9875-21C8-0F14-5709-58DB4102D471}"/>
              </a:ext>
            </a:extLst>
          </p:cNvPr>
          <p:cNvCxnSpPr>
            <a:cxnSpLocks/>
          </p:cNvCxnSpPr>
          <p:nvPr/>
        </p:nvCxnSpPr>
        <p:spPr>
          <a:xfrm>
            <a:off x="803082" y="791658"/>
            <a:ext cx="0" cy="904795"/>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CAFB23D-55DC-E657-360E-BB29B8F47E78}"/>
              </a:ext>
            </a:extLst>
          </p:cNvPr>
          <p:cNvSpPr txBox="1"/>
          <p:nvPr/>
        </p:nvSpPr>
        <p:spPr>
          <a:xfrm>
            <a:off x="1654082" y="6254083"/>
            <a:ext cx="10281328" cy="246221"/>
          </a:xfrm>
          <a:prstGeom prst="rect">
            <a:avLst/>
          </a:prstGeom>
          <a:noFill/>
        </p:spPr>
        <p:txBody>
          <a:bodyPr wrap="square" lIns="91440" tIns="45720" rIns="91440" bIns="45720" rtlCol="0" anchor="t">
            <a:spAutoFit/>
          </a:bodyPr>
          <a:lstStyle/>
          <a:p>
            <a:pPr algn="r"/>
            <a:r>
              <a:rPr lang="en-US" sz="1000">
                <a:solidFill>
                  <a:schemeClr val="accent2"/>
                </a:solidFill>
              </a:rPr>
              <a:t>Source: FactSet</a:t>
            </a:r>
          </a:p>
        </p:txBody>
      </p:sp>
      <p:pic>
        <p:nvPicPr>
          <p:cNvPr id="11" name="Picture Placeholder 10" descr="A picture containing text, person&#10;&#10;Description automatically generated">
            <a:extLst>
              <a:ext uri="{FF2B5EF4-FFF2-40B4-BE49-F238E27FC236}">
                <a16:creationId xmlns:a16="http://schemas.microsoft.com/office/drawing/2014/main" id="{6FFF0EE6-FD28-55CC-EBFD-1CFBE152E0A1}"/>
              </a:ext>
            </a:extLst>
          </p:cNvPr>
          <p:cNvPicPr>
            <a:picLocks noGrp="1" noChangeAspect="1"/>
          </p:cNvPicPr>
          <p:nvPr>
            <p:ph type="pic" sz="quarter" idx="13"/>
          </p:nvPr>
        </p:nvPicPr>
        <p:blipFill>
          <a:blip r:embed="rId3"/>
          <a:srcRect l="7725" r="7725"/>
          <a:stretch>
            <a:fillRect/>
          </a:stretch>
        </p:blipFill>
        <p:spPr/>
      </p:pic>
    </p:spTree>
    <p:extLst>
      <p:ext uri="{BB962C8B-B14F-4D97-AF65-F5344CB8AC3E}">
        <p14:creationId xmlns:p14="http://schemas.microsoft.com/office/powerpoint/2010/main" val="73546698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B236A8-C687-9D33-0979-0AF9E046C1AA}"/>
              </a:ext>
            </a:extLst>
          </p:cNvPr>
          <p:cNvSpPr>
            <a:spLocks noGrp="1"/>
          </p:cNvSpPr>
          <p:nvPr>
            <p:ph type="body" sz="quarter" idx="11"/>
          </p:nvPr>
        </p:nvSpPr>
        <p:spPr/>
        <p:txBody>
          <a:bodyPr/>
          <a:lstStyle/>
          <a:p>
            <a:r>
              <a:rPr lang="en-US">
                <a:latin typeface="HelveticaNeueLT Pro 55 Roman"/>
              </a:rPr>
              <a:t>Some expect an earnings recession </a:t>
            </a:r>
            <a:endParaRPr lang="en-US" b="0"/>
          </a:p>
        </p:txBody>
      </p:sp>
      <p:sp>
        <p:nvSpPr>
          <p:cNvPr id="3" name="Text Placeholder 2">
            <a:extLst>
              <a:ext uri="{FF2B5EF4-FFF2-40B4-BE49-F238E27FC236}">
                <a16:creationId xmlns:a16="http://schemas.microsoft.com/office/drawing/2014/main" id="{0CE15FFA-8CAF-893E-374D-756D31EACB22}"/>
              </a:ext>
            </a:extLst>
          </p:cNvPr>
          <p:cNvSpPr>
            <a:spLocks noGrp="1"/>
          </p:cNvSpPr>
          <p:nvPr>
            <p:ph type="body" sz="quarter" idx="12"/>
          </p:nvPr>
        </p:nvSpPr>
        <p:spPr/>
        <p:txBody>
          <a:bodyPr/>
          <a:lstStyle/>
          <a:p>
            <a:pPr>
              <a:lnSpc>
                <a:spcPct val="100000"/>
              </a:lnSpc>
            </a:pPr>
            <a:r>
              <a:rPr lang="en-US" sz="2000">
                <a:latin typeface="Arial Narrow"/>
              </a:rPr>
              <a:t>"I think there's a good chance the market is underpricing risk...If we achieve a soft landing, that's awesome and markets probably have bottomed...but the market hasn't really quite priced in the likelihood of a harder landing, the likelihood of an earnings recession..."</a:t>
            </a:r>
            <a:endParaRPr lang="en-US"/>
          </a:p>
          <a:p>
            <a:pPr algn="r">
              <a:lnSpc>
                <a:spcPct val="100000"/>
              </a:lnSpc>
            </a:pPr>
            <a:r>
              <a:rPr lang="en-US" sz="2000">
                <a:latin typeface="Arial Narrow"/>
              </a:rPr>
              <a:t>—Michael Zinn, Managing Director, UBS</a:t>
            </a:r>
            <a:br>
              <a:rPr lang="en-US" sz="2000">
                <a:latin typeface="Arial Narrow"/>
              </a:rPr>
            </a:br>
            <a:r>
              <a:rPr lang="en-US" sz="2000">
                <a:latin typeface="Arial Narrow"/>
              </a:rPr>
              <a:t>December 22, 2022</a:t>
            </a:r>
            <a:endParaRPr lang="en-US"/>
          </a:p>
        </p:txBody>
      </p:sp>
      <p:sp>
        <p:nvSpPr>
          <p:cNvPr id="5" name="TextBox 4">
            <a:extLst>
              <a:ext uri="{FF2B5EF4-FFF2-40B4-BE49-F238E27FC236}">
                <a16:creationId xmlns:a16="http://schemas.microsoft.com/office/drawing/2014/main" id="{E9A938F9-2391-2DA2-1EED-0A0A98F42327}"/>
              </a:ext>
            </a:extLst>
          </p:cNvPr>
          <p:cNvSpPr txBox="1"/>
          <p:nvPr/>
        </p:nvSpPr>
        <p:spPr>
          <a:xfrm>
            <a:off x="1654082" y="6254083"/>
            <a:ext cx="10281328" cy="246221"/>
          </a:xfrm>
          <a:prstGeom prst="rect">
            <a:avLst/>
          </a:prstGeom>
          <a:noFill/>
        </p:spPr>
        <p:txBody>
          <a:bodyPr wrap="square" lIns="91440" tIns="45720" rIns="91440" bIns="45720" rtlCol="0" anchor="t">
            <a:spAutoFit/>
          </a:bodyPr>
          <a:lstStyle/>
          <a:p>
            <a:pPr algn="r"/>
            <a:r>
              <a:rPr lang="en-US" sz="1000">
                <a:solidFill>
                  <a:schemeClr val="accent2"/>
                </a:solidFill>
              </a:rPr>
              <a:t>Source: CNBC Squawk Box</a:t>
            </a:r>
          </a:p>
        </p:txBody>
      </p:sp>
      <p:pic>
        <p:nvPicPr>
          <p:cNvPr id="9" name="Picture Placeholder 8" descr="A person writing on a piece of paper&#10;&#10;Description automatically generated with low confidence">
            <a:extLst>
              <a:ext uri="{FF2B5EF4-FFF2-40B4-BE49-F238E27FC236}">
                <a16:creationId xmlns:a16="http://schemas.microsoft.com/office/drawing/2014/main" id="{24AC0558-D509-DB51-5DEC-C6F3C1422062}"/>
              </a:ext>
            </a:extLst>
          </p:cNvPr>
          <p:cNvPicPr>
            <a:picLocks noGrp="1" noChangeAspect="1"/>
          </p:cNvPicPr>
          <p:nvPr>
            <p:ph type="pic" sz="quarter" idx="13"/>
          </p:nvPr>
        </p:nvPicPr>
        <p:blipFill>
          <a:blip r:embed="rId3"/>
          <a:srcRect l="7833" r="7833"/>
          <a:stretch>
            <a:fillRect/>
          </a:stretch>
        </p:blipFill>
        <p:spPr/>
      </p:pic>
      <p:cxnSp>
        <p:nvCxnSpPr>
          <p:cNvPr id="4" name="Straight Connector 3">
            <a:extLst>
              <a:ext uri="{FF2B5EF4-FFF2-40B4-BE49-F238E27FC236}">
                <a16:creationId xmlns:a16="http://schemas.microsoft.com/office/drawing/2014/main" id="{165D989E-AA40-3E86-15AF-C18955B35D18}"/>
              </a:ext>
            </a:extLst>
          </p:cNvPr>
          <p:cNvCxnSpPr>
            <a:cxnSpLocks/>
          </p:cNvCxnSpPr>
          <p:nvPr/>
        </p:nvCxnSpPr>
        <p:spPr>
          <a:xfrm>
            <a:off x="803082" y="791658"/>
            <a:ext cx="0" cy="82296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67792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9B4EFA6-8FB4-3258-8FC3-A926E77B7425}"/>
              </a:ext>
            </a:extLst>
          </p:cNvPr>
          <p:cNvGrpSpPr/>
          <p:nvPr/>
        </p:nvGrpSpPr>
        <p:grpSpPr>
          <a:xfrm>
            <a:off x="1459174" y="1648408"/>
            <a:ext cx="9251426" cy="4323345"/>
            <a:chOff x="2042747" y="2142894"/>
            <a:chExt cx="8342888" cy="4000961"/>
          </a:xfrm>
        </p:grpSpPr>
        <p:pic>
          <p:nvPicPr>
            <p:cNvPr id="3" name="Picture 4" descr="Chart, histogram&#10;&#10;Description automatically generated">
              <a:extLst>
                <a:ext uri="{FF2B5EF4-FFF2-40B4-BE49-F238E27FC236}">
                  <a16:creationId xmlns:a16="http://schemas.microsoft.com/office/drawing/2014/main" id="{CD6AF24E-5ED5-BD71-5A56-0853A9896200}"/>
                </a:ext>
              </a:extLst>
            </p:cNvPr>
            <p:cNvPicPr>
              <a:picLocks noChangeAspect="1"/>
            </p:cNvPicPr>
            <p:nvPr/>
          </p:nvPicPr>
          <p:blipFill>
            <a:blip r:embed="rId3"/>
            <a:stretch>
              <a:fillRect/>
            </a:stretch>
          </p:blipFill>
          <p:spPr>
            <a:xfrm>
              <a:off x="2042747" y="2142894"/>
              <a:ext cx="7740159" cy="4000961"/>
            </a:xfrm>
            <a:prstGeom prst="rect">
              <a:avLst/>
            </a:prstGeom>
          </p:spPr>
        </p:pic>
        <p:sp>
          <p:nvSpPr>
            <p:cNvPr id="8" name="TextBox 7">
              <a:extLst>
                <a:ext uri="{FF2B5EF4-FFF2-40B4-BE49-F238E27FC236}">
                  <a16:creationId xmlns:a16="http://schemas.microsoft.com/office/drawing/2014/main" id="{E40D6278-703D-3D69-0ECB-49026F1C5E82}"/>
                </a:ext>
              </a:extLst>
            </p:cNvPr>
            <p:cNvSpPr txBox="1"/>
            <p:nvPr/>
          </p:nvSpPr>
          <p:spPr>
            <a:xfrm>
              <a:off x="9412175" y="4660651"/>
              <a:ext cx="973460" cy="369332"/>
            </a:xfrm>
            <a:prstGeom prst="rect">
              <a:avLst/>
            </a:prstGeom>
            <a:solidFill>
              <a:schemeClr val="bg1"/>
            </a:solidFill>
          </p:spPr>
          <p:txBody>
            <a:bodyPr wrap="square" lIns="91440" tIns="45720" rIns="91440" bIns="45720" rtlCol="0" anchor="t">
              <a:spAutoFit/>
            </a:bodyPr>
            <a:lstStyle/>
            <a:p>
              <a:r>
                <a:rPr lang="en-US" b="1">
                  <a:cs typeface="Arial"/>
                </a:rPr>
                <a:t>19.97</a:t>
              </a:r>
            </a:p>
          </p:txBody>
        </p:sp>
      </p:grpSp>
      <p:sp>
        <p:nvSpPr>
          <p:cNvPr id="4" name="Text Placeholder 3">
            <a:extLst>
              <a:ext uri="{FF2B5EF4-FFF2-40B4-BE49-F238E27FC236}">
                <a16:creationId xmlns:a16="http://schemas.microsoft.com/office/drawing/2014/main" id="{6763D937-6C32-E31B-AF4A-2CA2693DA1FE}"/>
              </a:ext>
            </a:extLst>
          </p:cNvPr>
          <p:cNvSpPr>
            <a:spLocks noGrp="1"/>
          </p:cNvSpPr>
          <p:nvPr>
            <p:ph type="body" sz="quarter" idx="10"/>
          </p:nvPr>
        </p:nvSpPr>
        <p:spPr/>
        <p:txBody>
          <a:bodyPr/>
          <a:lstStyle/>
          <a:p>
            <a:r>
              <a:rPr lang="en-US">
                <a:latin typeface="+mj-lt"/>
              </a:rPr>
              <a:t>Price-to-earnings</a:t>
            </a:r>
            <a:r>
              <a:rPr lang="en-US">
                <a:latin typeface="HelveticaNeueLT Pro 55 Roman"/>
              </a:rPr>
              <a:t> ratio of the S&amp;P 500</a:t>
            </a:r>
          </a:p>
          <a:p>
            <a:r>
              <a:rPr lang="en-US" sz="2000" b="0">
                <a:latin typeface="+mn-lt"/>
              </a:rPr>
              <a:t>(as of December 30, 2022)</a:t>
            </a:r>
          </a:p>
        </p:txBody>
      </p:sp>
      <p:sp>
        <p:nvSpPr>
          <p:cNvPr id="2" name="TextBox 1">
            <a:extLst>
              <a:ext uri="{FF2B5EF4-FFF2-40B4-BE49-F238E27FC236}">
                <a16:creationId xmlns:a16="http://schemas.microsoft.com/office/drawing/2014/main" id="{8ABC34E3-4798-A395-8882-88F26C81CE25}"/>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a:t>
            </a:r>
            <a:r>
              <a:rPr lang="en-US" sz="1000" err="1">
                <a:solidFill>
                  <a:schemeClr val="accent2"/>
                </a:solidFill>
                <a:cs typeface="Arial"/>
              </a:rPr>
              <a:t>Multpl</a:t>
            </a:r>
          </a:p>
        </p:txBody>
      </p:sp>
    </p:spTree>
    <p:extLst>
      <p:ext uri="{BB962C8B-B14F-4D97-AF65-F5344CB8AC3E}">
        <p14:creationId xmlns:p14="http://schemas.microsoft.com/office/powerpoint/2010/main" val="2804510862"/>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BBE5CC-F157-9D1D-D6F0-0EDABEAD9CA9}"/>
              </a:ext>
            </a:extLst>
          </p:cNvPr>
          <p:cNvSpPr>
            <a:spLocks noGrp="1"/>
          </p:cNvSpPr>
          <p:nvPr>
            <p:ph type="body" sz="quarter" idx="10"/>
          </p:nvPr>
        </p:nvSpPr>
        <p:spPr/>
        <p:txBody>
          <a:bodyPr/>
          <a:lstStyle/>
          <a:p>
            <a:r>
              <a:rPr lang="en-US">
                <a:solidFill>
                  <a:schemeClr val="tx1">
                    <a:lumMod val="50000"/>
                  </a:schemeClr>
                </a:solidFill>
                <a:latin typeface="+mj-lt"/>
              </a:rPr>
              <a:t>Shiller CAPE Ratio/S&amp;P 500 Index </a:t>
            </a:r>
          </a:p>
          <a:p>
            <a:r>
              <a:rPr lang="en-US" sz="2000" b="0">
                <a:solidFill>
                  <a:schemeClr val="tx1">
                    <a:lumMod val="50000"/>
                  </a:schemeClr>
                </a:solidFill>
                <a:latin typeface="+mj-lt"/>
              </a:rPr>
              <a:t>(as of December 12, 2022)</a:t>
            </a:r>
          </a:p>
        </p:txBody>
      </p:sp>
      <p:cxnSp>
        <p:nvCxnSpPr>
          <p:cNvPr id="5" name="Straight Connector 4">
            <a:extLst>
              <a:ext uri="{FF2B5EF4-FFF2-40B4-BE49-F238E27FC236}">
                <a16:creationId xmlns:a16="http://schemas.microsoft.com/office/drawing/2014/main" id="{DF45DFA8-A1DF-0FD0-57EA-2BFB01E7E95B}"/>
              </a:ext>
            </a:extLst>
          </p:cNvPr>
          <p:cNvCxnSpPr>
            <a:cxnSpLocks/>
          </p:cNvCxnSpPr>
          <p:nvPr/>
        </p:nvCxnSpPr>
        <p:spPr>
          <a:xfrm>
            <a:off x="803082" y="791658"/>
            <a:ext cx="0" cy="82296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ADDD4F4-105A-F15E-D4EE-CB68C67660F4}"/>
              </a:ext>
            </a:extLst>
          </p:cNvPr>
          <p:cNvSpPr txBox="1"/>
          <p:nvPr/>
        </p:nvSpPr>
        <p:spPr>
          <a:xfrm>
            <a:off x="4577163" y="6260116"/>
            <a:ext cx="7333263" cy="246221"/>
          </a:xfrm>
          <a:prstGeom prst="rect">
            <a:avLst/>
          </a:prstGeom>
          <a:noFill/>
        </p:spPr>
        <p:txBody>
          <a:bodyPr wrap="square" lIns="91440" tIns="45720" rIns="91440" bIns="45720" rtlCol="0" anchor="t">
            <a:spAutoFit/>
          </a:bodyPr>
          <a:lstStyle/>
          <a:p>
            <a:pPr algn="r"/>
            <a:r>
              <a:rPr lang="en-US" sz="1000">
                <a:solidFill>
                  <a:schemeClr val="accent2"/>
                </a:solidFill>
              </a:rPr>
              <a:t>Source: </a:t>
            </a:r>
            <a:r>
              <a:rPr lang="en-US" sz="1000" err="1">
                <a:solidFill>
                  <a:schemeClr val="accent2"/>
                </a:solidFill>
              </a:rPr>
              <a:t>Multpl</a:t>
            </a:r>
            <a:endParaRPr lang="en-US" sz="1000">
              <a:solidFill>
                <a:schemeClr val="accent2"/>
              </a:solidFill>
            </a:endParaRPr>
          </a:p>
        </p:txBody>
      </p:sp>
      <p:grpSp>
        <p:nvGrpSpPr>
          <p:cNvPr id="4" name="Group 3">
            <a:extLst>
              <a:ext uri="{FF2B5EF4-FFF2-40B4-BE49-F238E27FC236}">
                <a16:creationId xmlns:a16="http://schemas.microsoft.com/office/drawing/2014/main" id="{AC9188EF-650F-C637-1310-D55CF47F609B}"/>
              </a:ext>
            </a:extLst>
          </p:cNvPr>
          <p:cNvGrpSpPr/>
          <p:nvPr/>
        </p:nvGrpSpPr>
        <p:grpSpPr>
          <a:xfrm>
            <a:off x="1334666" y="1614618"/>
            <a:ext cx="9500441" cy="4332976"/>
            <a:chOff x="943708" y="1760743"/>
            <a:chExt cx="9500441" cy="4332976"/>
          </a:xfrm>
        </p:grpSpPr>
        <p:pic>
          <p:nvPicPr>
            <p:cNvPr id="3" name="Picture 3" descr="Chart, line chart&#10;&#10;Description automatically generated">
              <a:extLst>
                <a:ext uri="{FF2B5EF4-FFF2-40B4-BE49-F238E27FC236}">
                  <a16:creationId xmlns:a16="http://schemas.microsoft.com/office/drawing/2014/main" id="{06A764B8-6222-80B6-8F86-DA7EBF67830E}"/>
                </a:ext>
              </a:extLst>
            </p:cNvPr>
            <p:cNvPicPr>
              <a:picLocks noChangeAspect="1"/>
            </p:cNvPicPr>
            <p:nvPr/>
          </p:nvPicPr>
          <p:blipFill>
            <a:blip r:embed="rId3"/>
            <a:stretch>
              <a:fillRect/>
            </a:stretch>
          </p:blipFill>
          <p:spPr>
            <a:xfrm>
              <a:off x="943708" y="1760743"/>
              <a:ext cx="9249507" cy="4332976"/>
            </a:xfrm>
            <a:prstGeom prst="rect">
              <a:avLst/>
            </a:prstGeom>
          </p:spPr>
        </p:pic>
        <p:sp>
          <p:nvSpPr>
            <p:cNvPr id="9" name="TextBox 8">
              <a:extLst>
                <a:ext uri="{FF2B5EF4-FFF2-40B4-BE49-F238E27FC236}">
                  <a16:creationId xmlns:a16="http://schemas.microsoft.com/office/drawing/2014/main" id="{0DC00900-9A02-4BDB-2F22-EDBD4AF5CF4A}"/>
                </a:ext>
              </a:extLst>
            </p:cNvPr>
            <p:cNvSpPr txBox="1"/>
            <p:nvPr/>
          </p:nvSpPr>
          <p:spPr>
            <a:xfrm>
              <a:off x="9490770" y="3229654"/>
              <a:ext cx="953379" cy="400110"/>
            </a:xfrm>
            <a:prstGeom prst="rect">
              <a:avLst/>
            </a:prstGeom>
            <a:solidFill>
              <a:schemeClr val="bg1"/>
            </a:solidFill>
            <a:effectLst/>
          </p:spPr>
          <p:txBody>
            <a:bodyPr wrap="square" lIns="91440" tIns="45720" rIns="91440" bIns="45720" rtlCol="0" anchor="t">
              <a:spAutoFit/>
            </a:bodyPr>
            <a:lstStyle/>
            <a:p>
              <a:r>
                <a:rPr lang="en-US" sz="2000" b="1">
                  <a:cs typeface="Arial"/>
                </a:rPr>
                <a:t>28.09</a:t>
              </a:r>
            </a:p>
          </p:txBody>
        </p:sp>
      </p:grpSp>
    </p:spTree>
    <p:extLst>
      <p:ext uri="{BB962C8B-B14F-4D97-AF65-F5344CB8AC3E}">
        <p14:creationId xmlns:p14="http://schemas.microsoft.com/office/powerpoint/2010/main" val="128182401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4A52E67-1E2A-7A44-9200-CF37A5D08157}"/>
              </a:ext>
            </a:extLst>
          </p:cNvPr>
          <p:cNvSpPr>
            <a:spLocks noGrp="1"/>
          </p:cNvSpPr>
          <p:nvPr>
            <p:ph type="body" sz="quarter" idx="10"/>
          </p:nvPr>
        </p:nvSpPr>
        <p:spPr/>
        <p:txBody>
          <a:bodyPr/>
          <a:lstStyle/>
          <a:p>
            <a:r>
              <a:rPr lang="en-US">
                <a:latin typeface="+mj-lt"/>
              </a:rPr>
              <a:t>A bear market in bonds </a:t>
            </a:r>
          </a:p>
        </p:txBody>
      </p:sp>
      <p:sp>
        <p:nvSpPr>
          <p:cNvPr id="2" name="Rectangle 1">
            <a:extLst>
              <a:ext uri="{FF2B5EF4-FFF2-40B4-BE49-F238E27FC236}">
                <a16:creationId xmlns:a16="http://schemas.microsoft.com/office/drawing/2014/main" id="{88C2AA7C-8FD8-A765-DEFC-74982DD3B20B}"/>
              </a:ext>
            </a:extLst>
          </p:cNvPr>
          <p:cNvSpPr/>
          <p:nvPr/>
        </p:nvSpPr>
        <p:spPr>
          <a:xfrm>
            <a:off x="9585692" y="5219113"/>
            <a:ext cx="1659988" cy="379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13D9F9-A282-5B21-B7BE-51DCB82DD091}"/>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Carson Investment Research</a:t>
            </a:r>
          </a:p>
        </p:txBody>
      </p:sp>
      <p:pic>
        <p:nvPicPr>
          <p:cNvPr id="8" name="Picture 8" descr="Chart, bar chart&#10;&#10;Description automatically generated">
            <a:extLst>
              <a:ext uri="{FF2B5EF4-FFF2-40B4-BE49-F238E27FC236}">
                <a16:creationId xmlns:a16="http://schemas.microsoft.com/office/drawing/2014/main" id="{EAD6EF21-3BDC-D6E9-A4F9-2F8A2F82115D}"/>
              </a:ext>
            </a:extLst>
          </p:cNvPr>
          <p:cNvPicPr>
            <a:picLocks noChangeAspect="1"/>
          </p:cNvPicPr>
          <p:nvPr/>
        </p:nvPicPr>
        <p:blipFill>
          <a:blip r:embed="rId3"/>
          <a:stretch>
            <a:fillRect/>
          </a:stretch>
        </p:blipFill>
        <p:spPr>
          <a:xfrm>
            <a:off x="1258230" y="1393286"/>
            <a:ext cx="9917150" cy="4145769"/>
          </a:xfrm>
          <a:prstGeom prst="rect">
            <a:avLst/>
          </a:prstGeom>
        </p:spPr>
      </p:pic>
    </p:spTree>
    <p:extLst>
      <p:ext uri="{BB962C8B-B14F-4D97-AF65-F5344CB8AC3E}">
        <p14:creationId xmlns:p14="http://schemas.microsoft.com/office/powerpoint/2010/main" val="280028943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4A52E67-1E2A-7A44-9200-CF37A5D08157}"/>
              </a:ext>
            </a:extLst>
          </p:cNvPr>
          <p:cNvSpPr>
            <a:spLocks noGrp="1"/>
          </p:cNvSpPr>
          <p:nvPr>
            <p:ph type="body" sz="quarter" idx="10"/>
          </p:nvPr>
        </p:nvSpPr>
        <p:spPr/>
        <p:txBody>
          <a:bodyPr/>
          <a:lstStyle/>
          <a:p>
            <a:r>
              <a:rPr lang="en-US">
                <a:latin typeface="+mj-lt"/>
              </a:rPr>
              <a:t>2022 was a tough year </a:t>
            </a:r>
          </a:p>
        </p:txBody>
      </p:sp>
      <p:sp>
        <p:nvSpPr>
          <p:cNvPr id="7" name="TextBox 6">
            <a:extLst>
              <a:ext uri="{FF2B5EF4-FFF2-40B4-BE49-F238E27FC236}">
                <a16:creationId xmlns:a16="http://schemas.microsoft.com/office/drawing/2014/main" id="{AB306A66-A758-FFC4-9E93-44A2152A586B}"/>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Carson Investment Research</a:t>
            </a:r>
          </a:p>
        </p:txBody>
      </p:sp>
      <p:pic>
        <p:nvPicPr>
          <p:cNvPr id="9" name="Picture 9" descr="Chart&#10;&#10;Description automatically generated">
            <a:extLst>
              <a:ext uri="{FF2B5EF4-FFF2-40B4-BE49-F238E27FC236}">
                <a16:creationId xmlns:a16="http://schemas.microsoft.com/office/drawing/2014/main" id="{AE195FA5-6853-D2F2-9AE9-DB45D80770B2}"/>
              </a:ext>
            </a:extLst>
          </p:cNvPr>
          <p:cNvPicPr>
            <a:picLocks noChangeAspect="1"/>
          </p:cNvPicPr>
          <p:nvPr/>
        </p:nvPicPr>
        <p:blipFill>
          <a:blip r:embed="rId3"/>
          <a:stretch>
            <a:fillRect/>
          </a:stretch>
        </p:blipFill>
        <p:spPr>
          <a:xfrm>
            <a:off x="905108" y="1515855"/>
            <a:ext cx="10353906" cy="4346680"/>
          </a:xfrm>
          <a:prstGeom prst="rect">
            <a:avLst/>
          </a:prstGeom>
        </p:spPr>
      </p:pic>
    </p:spTree>
    <p:extLst>
      <p:ext uri="{BB962C8B-B14F-4D97-AF65-F5344CB8AC3E}">
        <p14:creationId xmlns:p14="http://schemas.microsoft.com/office/powerpoint/2010/main" val="3515136833"/>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lane flying in the sky&#10;&#10;Description automatically generated with medium confidence">
            <a:extLst>
              <a:ext uri="{FF2B5EF4-FFF2-40B4-BE49-F238E27FC236}">
                <a16:creationId xmlns:a16="http://schemas.microsoft.com/office/drawing/2014/main" id="{F24F53FC-CDAC-CAB5-6E25-CA98F46E9FB4}"/>
              </a:ext>
            </a:extLst>
          </p:cNvPr>
          <p:cNvPicPr>
            <a:picLocks noChangeAspect="1"/>
          </p:cNvPicPr>
          <p:nvPr/>
        </p:nvPicPr>
        <p:blipFill rotWithShape="1">
          <a:blip r:embed="rId3"/>
          <a:srcRect t="14776" b="1757"/>
          <a:stretch/>
        </p:blipFill>
        <p:spPr>
          <a:xfrm flipH="1">
            <a:off x="0" y="1"/>
            <a:ext cx="12192000" cy="6857999"/>
          </a:xfrm>
          <a:prstGeom prst="rect">
            <a:avLst/>
          </a:prstGeom>
        </p:spPr>
      </p:pic>
      <p:sp>
        <p:nvSpPr>
          <p:cNvPr id="7" name="Freeform 6">
            <a:extLst>
              <a:ext uri="{FF2B5EF4-FFF2-40B4-BE49-F238E27FC236}">
                <a16:creationId xmlns:a16="http://schemas.microsoft.com/office/drawing/2014/main" id="{03E75688-BF13-D703-2322-FA5844307E60}"/>
              </a:ext>
            </a:extLst>
          </p:cNvPr>
          <p:cNvSpPr/>
          <p:nvPr/>
        </p:nvSpPr>
        <p:spPr>
          <a:xfrm>
            <a:off x="-19994" y="631629"/>
            <a:ext cx="6611294" cy="6249462"/>
          </a:xfrm>
          <a:custGeom>
            <a:avLst/>
            <a:gdLst>
              <a:gd name="connsiteX0" fmla="*/ 0 w 6308436"/>
              <a:gd name="connsiteY0" fmla="*/ 0 h 6899564"/>
              <a:gd name="connsiteX1" fmla="*/ 3343563 w 6308436"/>
              <a:gd name="connsiteY1" fmla="*/ 0 h 6899564"/>
              <a:gd name="connsiteX2" fmla="*/ 6308436 w 6308436"/>
              <a:gd name="connsiteY2" fmla="*/ 6899564 h 6899564"/>
              <a:gd name="connsiteX3" fmla="*/ 9236 w 6308436"/>
              <a:gd name="connsiteY3" fmla="*/ 6899564 h 6899564"/>
              <a:gd name="connsiteX4" fmla="*/ 0 w 6308436"/>
              <a:gd name="connsiteY4" fmla="*/ 0 h 6899564"/>
              <a:gd name="connsiteX0" fmla="*/ 0 w 7299036"/>
              <a:gd name="connsiteY0" fmla="*/ 0 h 6899564"/>
              <a:gd name="connsiteX1" fmla="*/ 3343563 w 7299036"/>
              <a:gd name="connsiteY1" fmla="*/ 0 h 6899564"/>
              <a:gd name="connsiteX2" fmla="*/ 7299036 w 7299036"/>
              <a:gd name="connsiteY2" fmla="*/ 6886864 h 6899564"/>
              <a:gd name="connsiteX3" fmla="*/ 9236 w 7299036"/>
              <a:gd name="connsiteY3" fmla="*/ 6899564 h 6899564"/>
              <a:gd name="connsiteX4" fmla="*/ 0 w 7299036"/>
              <a:gd name="connsiteY4" fmla="*/ 0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9036" h="6899564">
                <a:moveTo>
                  <a:pt x="0" y="0"/>
                </a:moveTo>
                <a:lnTo>
                  <a:pt x="3343563" y="0"/>
                </a:lnTo>
                <a:lnTo>
                  <a:pt x="7299036" y="6886864"/>
                </a:lnTo>
                <a:lnTo>
                  <a:pt x="9236" y="6899564"/>
                </a:lnTo>
                <a:cubicBezTo>
                  <a:pt x="6157" y="4605867"/>
                  <a:pt x="3079" y="2312170"/>
                  <a:pt x="0" y="0"/>
                </a:cubicBezTo>
                <a:close/>
              </a:path>
            </a:pathLst>
          </a:custGeom>
          <a:solidFill>
            <a:schemeClr val="accent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89DA3856-B9F2-172E-A4AF-7768513DD5DC}"/>
              </a:ext>
            </a:extLst>
          </p:cNvPr>
          <p:cNvSpPr>
            <a:spLocks noGrp="1"/>
          </p:cNvSpPr>
          <p:nvPr>
            <p:ph type="body" sz="quarter" idx="10"/>
          </p:nvPr>
        </p:nvSpPr>
        <p:spPr/>
        <p:txBody>
          <a:bodyPr/>
          <a:lstStyle/>
          <a:p>
            <a:r>
              <a:rPr lang="en-US">
                <a:solidFill>
                  <a:schemeClr val="bg1"/>
                </a:solidFill>
                <a:latin typeface="+mj-lt"/>
              </a:rPr>
              <a:t>What may be ahead</a:t>
            </a:r>
          </a:p>
        </p:txBody>
      </p:sp>
    </p:spTree>
    <p:extLst>
      <p:ext uri="{BB962C8B-B14F-4D97-AF65-F5344CB8AC3E}">
        <p14:creationId xmlns:p14="http://schemas.microsoft.com/office/powerpoint/2010/main" val="2896895415"/>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0"/>
          </p:nvPr>
        </p:nvSpPr>
        <p:spPr/>
        <p:txBody>
          <a:bodyPr/>
          <a:lstStyle/>
          <a:p>
            <a:r>
              <a:rPr lang="en-US">
                <a:latin typeface="+mj-lt"/>
              </a:rPr>
              <a:t>How long will this bear market last?</a:t>
            </a:r>
          </a:p>
        </p:txBody>
      </p:sp>
      <p:sp>
        <p:nvSpPr>
          <p:cNvPr id="3" name="TextBox 2">
            <a:extLst>
              <a:ext uri="{FF2B5EF4-FFF2-40B4-BE49-F238E27FC236}">
                <a16:creationId xmlns:a16="http://schemas.microsoft.com/office/drawing/2014/main" id="{E0F6F35B-A097-C5FE-0D97-02A4C4D233D9}"/>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Carson Investment Research, YCharts</a:t>
            </a:r>
          </a:p>
        </p:txBody>
      </p:sp>
      <p:pic>
        <p:nvPicPr>
          <p:cNvPr id="6" name="Picture 6" descr="Table&#10;&#10;Description automatically generated">
            <a:extLst>
              <a:ext uri="{FF2B5EF4-FFF2-40B4-BE49-F238E27FC236}">
                <a16:creationId xmlns:a16="http://schemas.microsoft.com/office/drawing/2014/main" id="{7EC5FE1A-02E0-D948-0D60-8BDFABC78DC0}"/>
              </a:ext>
            </a:extLst>
          </p:cNvPr>
          <p:cNvPicPr>
            <a:picLocks noChangeAspect="1"/>
          </p:cNvPicPr>
          <p:nvPr/>
        </p:nvPicPr>
        <p:blipFill>
          <a:blip r:embed="rId3"/>
          <a:stretch>
            <a:fillRect/>
          </a:stretch>
        </p:blipFill>
        <p:spPr>
          <a:xfrm>
            <a:off x="957725" y="1535804"/>
            <a:ext cx="10270662" cy="4740271"/>
          </a:xfrm>
          <a:prstGeom prst="rect">
            <a:avLst/>
          </a:prstGeom>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4258396420"/>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0"/>
          </p:nvPr>
        </p:nvSpPr>
        <p:spPr>
          <a:xfrm>
            <a:off x="941388" y="800101"/>
            <a:ext cx="11250612" cy="914399"/>
          </a:xfrm>
        </p:spPr>
        <p:txBody>
          <a:bodyPr/>
          <a:lstStyle/>
          <a:p>
            <a:r>
              <a:rPr lang="en-US" sz="4000">
                <a:latin typeface="+mj-lt"/>
              </a:rPr>
              <a:t>What may happen after the bear market?</a:t>
            </a:r>
          </a:p>
        </p:txBody>
      </p:sp>
      <p:pic>
        <p:nvPicPr>
          <p:cNvPr id="6" name="Picture 5">
            <a:extLst>
              <a:ext uri="{FF2B5EF4-FFF2-40B4-BE49-F238E27FC236}">
                <a16:creationId xmlns:a16="http://schemas.microsoft.com/office/drawing/2014/main" id="{2A5F8347-6B37-E627-D029-23A5EC8C7C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921"/>
          <a:stretch/>
        </p:blipFill>
        <p:spPr bwMode="auto">
          <a:xfrm>
            <a:off x="952499" y="1714500"/>
            <a:ext cx="10287001" cy="4198427"/>
          </a:xfrm>
          <a:prstGeom prst="rect">
            <a:avLst/>
          </a:prstGeom>
          <a:solidFill>
            <a:schemeClr val="bg1"/>
          </a:solidFill>
          <a:ln>
            <a:noFill/>
          </a:ln>
          <a:effectLst>
            <a:outerShdw blurRad="241300" sx="99000" sy="99000" algn="ctr" rotWithShape="0">
              <a:schemeClr val="tx1">
                <a:alpha val="20000"/>
              </a:schemeClr>
            </a:outerShdw>
          </a:effectLst>
        </p:spPr>
      </p:pic>
      <p:sp>
        <p:nvSpPr>
          <p:cNvPr id="3" name="TextBox 2">
            <a:extLst>
              <a:ext uri="{FF2B5EF4-FFF2-40B4-BE49-F238E27FC236}">
                <a16:creationId xmlns:a16="http://schemas.microsoft.com/office/drawing/2014/main" id="{874D06FF-CF84-F162-F31B-7BCFD187E424}"/>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Carson Investment Research, Ned Davis Research, FactSet</a:t>
            </a:r>
          </a:p>
        </p:txBody>
      </p:sp>
    </p:spTree>
    <p:extLst>
      <p:ext uri="{BB962C8B-B14F-4D97-AF65-F5344CB8AC3E}">
        <p14:creationId xmlns:p14="http://schemas.microsoft.com/office/powerpoint/2010/main" val="474508432"/>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92B36-6870-6E2D-AAD4-A66577D2D8DA}"/>
              </a:ext>
            </a:extLst>
          </p:cNvPr>
          <p:cNvSpPr>
            <a:spLocks noGrp="1"/>
          </p:cNvSpPr>
          <p:nvPr>
            <p:ph type="body" sz="quarter" idx="10"/>
          </p:nvPr>
        </p:nvSpPr>
        <p:spPr>
          <a:xfrm>
            <a:off x="2428877" y="2353835"/>
            <a:ext cx="7334249" cy="1009475"/>
          </a:xfrm>
        </p:spPr>
        <p:txBody>
          <a:bodyPr/>
          <a:lstStyle/>
          <a:p>
            <a:pPr>
              <a:lnSpc>
                <a:spcPct val="100000"/>
              </a:lnSpc>
            </a:pPr>
            <a:r>
              <a:rPr lang="en-US" sz="2000">
                <a:latin typeface="Arial Narrow" panose="020B0604020202020204" pitchFamily="34" charset="0"/>
                <a:cs typeface="Arial Narrow" panose="020B0604020202020204" pitchFamily="34" charset="0"/>
              </a:rPr>
              <a:t>A top-down analysis of 17 Wall Street strategists' predictions shows the average S&amp;P 500 price target for the end of 2023 is just 4,009, which represents potential upside of less than 1% from current levels.</a:t>
            </a:r>
          </a:p>
          <a:p>
            <a:pPr>
              <a:lnSpc>
                <a:spcPct val="100000"/>
              </a:lnSpc>
            </a:pPr>
            <a:endParaRPr lang="en-US" sz="2000"/>
          </a:p>
        </p:txBody>
      </p:sp>
      <p:sp>
        <p:nvSpPr>
          <p:cNvPr id="3" name="Text Placeholder 2">
            <a:extLst>
              <a:ext uri="{FF2B5EF4-FFF2-40B4-BE49-F238E27FC236}">
                <a16:creationId xmlns:a16="http://schemas.microsoft.com/office/drawing/2014/main" id="{6CFAA42D-849A-5A65-694A-B09BDBA332F4}"/>
              </a:ext>
            </a:extLst>
          </p:cNvPr>
          <p:cNvSpPr>
            <a:spLocks noGrp="1"/>
          </p:cNvSpPr>
          <p:nvPr>
            <p:ph type="body" sz="quarter" idx="11"/>
          </p:nvPr>
        </p:nvSpPr>
        <p:spPr>
          <a:xfrm>
            <a:off x="2428875" y="3633617"/>
            <a:ext cx="7334249" cy="785984"/>
          </a:xfrm>
        </p:spPr>
        <p:txBody>
          <a:bodyPr/>
          <a:lstStyle/>
          <a:p>
            <a:pPr algn="r"/>
            <a:r>
              <a:rPr lang="en-US">
                <a:latin typeface="+mj-lt"/>
              </a:rPr>
              <a:t>—Matthew Fox, </a:t>
            </a:r>
            <a:r>
              <a:rPr lang="en-US" i="1">
                <a:latin typeface="+mj-lt"/>
              </a:rPr>
              <a:t>Business Insider</a:t>
            </a:r>
            <a:br>
              <a:rPr lang="en-US" i="1">
                <a:latin typeface="+mj-lt"/>
              </a:rPr>
            </a:br>
            <a:r>
              <a:rPr lang="en-US">
                <a:latin typeface="+mj-lt"/>
              </a:rPr>
              <a:t>December 9, 2022</a:t>
            </a:r>
          </a:p>
        </p:txBody>
      </p:sp>
      <p:sp>
        <p:nvSpPr>
          <p:cNvPr id="4" name="TextBox 3">
            <a:extLst>
              <a:ext uri="{FF2B5EF4-FFF2-40B4-BE49-F238E27FC236}">
                <a16:creationId xmlns:a16="http://schemas.microsoft.com/office/drawing/2014/main" id="{056D6959-9F03-9CAA-0120-38456E8629D0}"/>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Yahoo! Finance</a:t>
            </a:r>
          </a:p>
        </p:txBody>
      </p:sp>
    </p:spTree>
    <p:extLst>
      <p:ext uri="{BB962C8B-B14F-4D97-AF65-F5344CB8AC3E}">
        <p14:creationId xmlns:p14="http://schemas.microsoft.com/office/powerpoint/2010/main" val="388744133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1B455-374D-AD49-BE18-6E508593A4A1}"/>
              </a:ext>
            </a:extLst>
          </p:cNvPr>
          <p:cNvSpPr>
            <a:spLocks noGrp="1"/>
          </p:cNvSpPr>
          <p:nvPr>
            <p:ph type="body" sz="quarter" idx="10"/>
          </p:nvPr>
        </p:nvSpPr>
        <p:spPr/>
        <p:txBody>
          <a:bodyPr/>
          <a:lstStyle/>
          <a:p>
            <a:r>
              <a:rPr lang="en-US">
                <a:latin typeface="+mj-lt"/>
              </a:rPr>
              <a:t>Forecast 2023</a:t>
            </a:r>
          </a:p>
        </p:txBody>
      </p:sp>
      <p:sp>
        <p:nvSpPr>
          <p:cNvPr id="3" name="Text Placeholder 2">
            <a:extLst>
              <a:ext uri="{FF2B5EF4-FFF2-40B4-BE49-F238E27FC236}">
                <a16:creationId xmlns:a16="http://schemas.microsoft.com/office/drawing/2014/main" id="{D2827680-A3CD-954A-B610-F23A6FC22081}"/>
              </a:ext>
            </a:extLst>
          </p:cNvPr>
          <p:cNvSpPr>
            <a:spLocks noGrp="1"/>
          </p:cNvSpPr>
          <p:nvPr>
            <p:ph type="body" sz="quarter" idx="11"/>
          </p:nvPr>
        </p:nvSpPr>
        <p:spPr/>
        <p:txBody>
          <a:bodyPr lIns="0" tIns="0" rIns="0" bIns="0" anchor="t"/>
          <a:lstStyle/>
          <a:p>
            <a:pPr>
              <a:lnSpc>
                <a:spcPct val="150000"/>
              </a:lnSpc>
              <a:spcAft>
                <a:spcPts val="0"/>
              </a:spcAft>
              <a:buClr>
                <a:srgbClr val="626262"/>
              </a:buClr>
              <a:buSzPts val="1600"/>
            </a:pPr>
            <a:r>
              <a:rPr lang="en-US" sz="1400" dirty="0">
                <a:solidFill>
                  <a:srgbClr val="626262"/>
                </a:solidFill>
                <a:latin typeface="Arial"/>
              </a:rPr>
              <a:t>The opinions voiced in this material are for general information only and are not intended to provide specific advice or recommendations for any individual. To determine which investment(s) may be appropriate for you, consult your financial professional prior to investing. All performance referenced is historical and is no guarantee of future results. All indices are unmanaged and cannot be invested into directly.</a:t>
            </a:r>
          </a:p>
          <a:p>
            <a:pPr>
              <a:lnSpc>
                <a:spcPct val="150000"/>
              </a:lnSpc>
              <a:spcBef>
                <a:spcPts val="1800"/>
              </a:spcBef>
              <a:spcAft>
                <a:spcPts val="0"/>
              </a:spcAft>
              <a:buClr>
                <a:srgbClr val="626262"/>
              </a:buClr>
              <a:buSzPts val="1600"/>
            </a:pPr>
            <a:r>
              <a:rPr lang="en-US" sz="1400" u="sng" dirty="0">
                <a:solidFill>
                  <a:srgbClr val="626262"/>
                </a:solidFill>
                <a:latin typeface="Arial"/>
              </a:rPr>
              <a:t>Risk Considerations</a:t>
            </a:r>
            <a:r>
              <a:rPr lang="en-US" sz="1400" dirty="0">
                <a:solidFill>
                  <a:srgbClr val="626262"/>
                </a:solidFill>
                <a:latin typeface="Arial"/>
              </a:rPr>
              <a:t>: The economic forecasts set forth in this presentation may not develop as predicted and there can be no guarantee the strategies promoted will be successful. Stock investing involves risk including loss of principal. No investment strategy or risk management technique can guarantee return or eliminate risk in all market environments.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p>
          <a:p>
            <a:pPr>
              <a:lnSpc>
                <a:spcPct val="150000"/>
              </a:lnSpc>
              <a:spcBef>
                <a:spcPts val="1800"/>
              </a:spcBef>
              <a:spcAft>
                <a:spcPts val="0"/>
              </a:spcAft>
              <a:buClr>
                <a:srgbClr val="626262"/>
              </a:buClr>
              <a:buSzPts val="1600"/>
            </a:pPr>
            <a:r>
              <a:rPr lang="en-US" sz="1400" dirty="0">
                <a:solidFill>
                  <a:srgbClr val="626262"/>
                </a:solidFill>
                <a:latin typeface="Arial"/>
              </a:rPr>
              <a:t>***Placeholder for B/D Disclosure</a:t>
            </a:r>
          </a:p>
          <a:p>
            <a:pPr>
              <a:lnSpc>
                <a:spcPct val="150000"/>
              </a:lnSpc>
              <a:spcBef>
                <a:spcPts val="1800"/>
              </a:spcBef>
              <a:spcAft>
                <a:spcPts val="0"/>
              </a:spcAft>
              <a:buClr>
                <a:srgbClr val="626262"/>
              </a:buClr>
              <a:buSzPts val="1600"/>
            </a:pPr>
            <a:endParaRPr lang="en-US" sz="1400" dirty="0">
              <a:latin typeface="Arial"/>
            </a:endParaRPr>
          </a:p>
        </p:txBody>
      </p:sp>
    </p:spTree>
    <p:extLst>
      <p:ext uri="{BB962C8B-B14F-4D97-AF65-F5344CB8AC3E}">
        <p14:creationId xmlns:p14="http://schemas.microsoft.com/office/powerpoint/2010/main" val="136728307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604E30-572A-AB72-491D-B87AEDD38D28}"/>
              </a:ext>
            </a:extLst>
          </p:cNvPr>
          <p:cNvSpPr>
            <a:spLocks noGrp="1"/>
          </p:cNvSpPr>
          <p:nvPr>
            <p:ph type="body" sz="quarter" idx="10"/>
          </p:nvPr>
        </p:nvSpPr>
        <p:spPr>
          <a:xfrm>
            <a:off x="2428875" y="2206690"/>
            <a:ext cx="7334249" cy="1682137"/>
          </a:xfrm>
        </p:spPr>
        <p:txBody>
          <a:bodyPr/>
          <a:lstStyle/>
          <a:p>
            <a:pPr>
              <a:lnSpc>
                <a:spcPct val="100000"/>
              </a:lnSpc>
            </a:pPr>
            <a:r>
              <a:rPr lang="en-US" sz="2000">
                <a:latin typeface="Arial Narrow" panose="020B0604020202020204" pitchFamily="34" charset="0"/>
                <a:cs typeface="Arial Narrow" panose="020B0604020202020204" pitchFamily="34" charset="0"/>
              </a:rPr>
              <a:t>Some of the world’s biggest investors predict that stocks will see low double-digit gains next year, yet the path to a rebound won’t be a straight line. Amid recent optimism that inflation has peaked — and that the Federal Reserve could soon start to change its tone — 71% of respondents in a Bloomberg News survey expect equities to rise, versus 19% forecasting declines. </a:t>
            </a:r>
          </a:p>
          <a:p>
            <a:pPr>
              <a:lnSpc>
                <a:spcPct val="100000"/>
              </a:lnSpc>
            </a:pPr>
            <a:endParaRPr lang="en-US" sz="2000"/>
          </a:p>
        </p:txBody>
      </p:sp>
      <p:sp>
        <p:nvSpPr>
          <p:cNvPr id="3" name="Text Placeholder 2">
            <a:extLst>
              <a:ext uri="{FF2B5EF4-FFF2-40B4-BE49-F238E27FC236}">
                <a16:creationId xmlns:a16="http://schemas.microsoft.com/office/drawing/2014/main" id="{F7CFAC9A-817F-5AAC-F814-8E61E0AF3845}"/>
              </a:ext>
            </a:extLst>
          </p:cNvPr>
          <p:cNvSpPr>
            <a:spLocks noGrp="1"/>
          </p:cNvSpPr>
          <p:nvPr>
            <p:ph type="body" sz="quarter" idx="11"/>
          </p:nvPr>
        </p:nvSpPr>
        <p:spPr>
          <a:xfrm>
            <a:off x="2428873" y="4117012"/>
            <a:ext cx="7334249" cy="653636"/>
          </a:xfrm>
        </p:spPr>
        <p:txBody>
          <a:bodyPr/>
          <a:lstStyle/>
          <a:p>
            <a:pPr algn="r"/>
            <a:r>
              <a:rPr lang="en-US">
                <a:latin typeface="+mj-lt"/>
                <a:cs typeface="Arial"/>
              </a:rPr>
              <a:t>—</a:t>
            </a:r>
            <a:r>
              <a:rPr lang="en-US">
                <a:latin typeface="+mj-lt"/>
              </a:rPr>
              <a:t>Jan-Patrick Banert</a:t>
            </a:r>
            <a:br>
              <a:rPr lang="en-US">
                <a:latin typeface="+mj-lt"/>
              </a:rPr>
            </a:br>
            <a:r>
              <a:rPr lang="en-US" i="1">
                <a:latin typeface="+mj-lt"/>
              </a:rPr>
              <a:t>Bloomberg</a:t>
            </a:r>
            <a:r>
              <a:rPr lang="en-US">
                <a:latin typeface="+mj-lt"/>
              </a:rPr>
              <a:t>, December 10, 2022</a:t>
            </a:r>
            <a:endParaRPr lang="en-US"/>
          </a:p>
        </p:txBody>
      </p:sp>
      <p:sp>
        <p:nvSpPr>
          <p:cNvPr id="4" name="TextBox 3">
            <a:extLst>
              <a:ext uri="{FF2B5EF4-FFF2-40B4-BE49-F238E27FC236}">
                <a16:creationId xmlns:a16="http://schemas.microsoft.com/office/drawing/2014/main" id="{C8BF6EA0-6CF2-1891-DE51-AEC1B26CA2DE}"/>
              </a:ext>
            </a:extLst>
          </p:cNvPr>
          <p:cNvSpPr txBox="1"/>
          <p:nvPr/>
        </p:nvSpPr>
        <p:spPr>
          <a:xfrm>
            <a:off x="1657304"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ea typeface="+mn-lt"/>
                <a:cs typeface="+mn-lt"/>
              </a:rPr>
              <a:t>Source: Bloomberg</a:t>
            </a:r>
            <a:endParaRPr lang="en-US">
              <a:solidFill>
                <a:schemeClr val="accent2"/>
              </a:solidFill>
              <a:cs typeface="Arial"/>
            </a:endParaRPr>
          </a:p>
        </p:txBody>
      </p:sp>
    </p:spTree>
    <p:extLst>
      <p:ext uri="{BB962C8B-B14F-4D97-AF65-F5344CB8AC3E}">
        <p14:creationId xmlns:p14="http://schemas.microsoft.com/office/powerpoint/2010/main" val="3679108773"/>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graphical user interface&#10;&#10;Description automatically generated">
            <a:extLst>
              <a:ext uri="{FF2B5EF4-FFF2-40B4-BE49-F238E27FC236}">
                <a16:creationId xmlns:a16="http://schemas.microsoft.com/office/drawing/2014/main" id="{103358D6-9AE6-8460-562B-D0A2BFCA09E5}"/>
              </a:ext>
            </a:extLst>
          </p:cNvPr>
          <p:cNvPicPr>
            <a:picLocks noChangeAspect="1"/>
          </p:cNvPicPr>
          <p:nvPr/>
        </p:nvPicPr>
        <p:blipFill rotWithShape="1">
          <a:blip r:embed="rId3"/>
          <a:srcRect l="2566" t="4048" r="2401" b="4638"/>
          <a:stretch/>
        </p:blipFill>
        <p:spPr>
          <a:xfrm>
            <a:off x="302794" y="186489"/>
            <a:ext cx="11586412" cy="6485021"/>
          </a:xfrm>
          <a:prstGeom prst="rect">
            <a:avLst/>
          </a:prstGeom>
        </p:spPr>
      </p:pic>
    </p:spTree>
    <p:extLst>
      <p:ext uri="{BB962C8B-B14F-4D97-AF65-F5344CB8AC3E}">
        <p14:creationId xmlns:p14="http://schemas.microsoft.com/office/powerpoint/2010/main" val="3522342578"/>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642D47-94A2-1FAB-01CC-655FD2E088F1}"/>
              </a:ext>
            </a:extLst>
          </p:cNvPr>
          <p:cNvSpPr>
            <a:spLocks noGrp="1"/>
          </p:cNvSpPr>
          <p:nvPr>
            <p:ph type="body" sz="quarter" idx="10"/>
          </p:nvPr>
        </p:nvSpPr>
        <p:spPr>
          <a:xfrm>
            <a:off x="2428877" y="1796787"/>
            <a:ext cx="7334249" cy="2018467"/>
          </a:xfrm>
        </p:spPr>
        <p:txBody>
          <a:bodyPr/>
          <a:lstStyle/>
          <a:p>
            <a:pPr>
              <a:lnSpc>
                <a:spcPct val="100000"/>
              </a:lnSpc>
            </a:pPr>
            <a:r>
              <a:rPr lang="en-US" sz="2000">
                <a:latin typeface="Arial Narrow" panose="020B0604020202020204" pitchFamily="34" charset="0"/>
                <a:cs typeface="Arial Narrow" panose="020B0604020202020204" pitchFamily="34" charset="0"/>
              </a:rPr>
              <a:t>Global debt remained above pre-pandemic levels in 2021 even after posting the steepest decline in 70 years…Total public and private debt decreased in 2021 to the equivalent of 247 percent of global gross domestic product, falling by 10 percentage points from its peak level in 2020...Expressed in dollar terms, however, global debt continued to rise, although at a much slower rate, reaching a record $235 trillion last year.</a:t>
            </a:r>
          </a:p>
          <a:p>
            <a:pPr>
              <a:lnSpc>
                <a:spcPct val="100000"/>
              </a:lnSpc>
            </a:pPr>
            <a:endParaRPr lang="en-US" sz="2000">
              <a:latin typeface="Arial Narrow" panose="020B0604020202020204" pitchFamily="34" charset="0"/>
              <a:cs typeface="Arial Narrow" panose="020B0604020202020204" pitchFamily="34" charset="0"/>
            </a:endParaRPr>
          </a:p>
        </p:txBody>
      </p:sp>
      <p:sp>
        <p:nvSpPr>
          <p:cNvPr id="6" name="Text Placeholder 5">
            <a:extLst>
              <a:ext uri="{FF2B5EF4-FFF2-40B4-BE49-F238E27FC236}">
                <a16:creationId xmlns:a16="http://schemas.microsoft.com/office/drawing/2014/main" id="{639F7609-B79D-58F8-A52A-897B35A8643D}"/>
              </a:ext>
            </a:extLst>
          </p:cNvPr>
          <p:cNvSpPr>
            <a:spLocks noGrp="1"/>
          </p:cNvSpPr>
          <p:nvPr>
            <p:ph type="body" sz="quarter" idx="11"/>
          </p:nvPr>
        </p:nvSpPr>
        <p:spPr>
          <a:xfrm>
            <a:off x="2428875" y="4080917"/>
            <a:ext cx="7334249" cy="689731"/>
          </a:xfrm>
        </p:spPr>
        <p:txBody>
          <a:bodyPr/>
          <a:lstStyle/>
          <a:p>
            <a:pPr algn="r"/>
            <a:r>
              <a:rPr lang="en-US">
                <a:latin typeface="+mj-lt"/>
              </a:rPr>
              <a:t> </a:t>
            </a:r>
            <a:r>
              <a:rPr lang="en-US">
                <a:latin typeface="+mj-lt"/>
                <a:cs typeface="Arial"/>
              </a:rPr>
              <a:t>—</a:t>
            </a:r>
            <a:r>
              <a:rPr lang="en-US">
                <a:latin typeface="+mj-lt"/>
              </a:rPr>
              <a:t>Vitor Gaspar, Paulo Medas, Roberto Perrelli, IMF blog December 12, 2022</a:t>
            </a:r>
          </a:p>
        </p:txBody>
      </p:sp>
      <p:sp>
        <p:nvSpPr>
          <p:cNvPr id="2" name="TextBox 1">
            <a:extLst>
              <a:ext uri="{FF2B5EF4-FFF2-40B4-BE49-F238E27FC236}">
                <a16:creationId xmlns:a16="http://schemas.microsoft.com/office/drawing/2014/main" id="{68EE0CD5-D8BC-8DEC-F190-DF6E5D40D6F9}"/>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IMF</a:t>
            </a:r>
          </a:p>
        </p:txBody>
      </p:sp>
    </p:spTree>
    <p:extLst>
      <p:ext uri="{BB962C8B-B14F-4D97-AF65-F5344CB8AC3E}">
        <p14:creationId xmlns:p14="http://schemas.microsoft.com/office/powerpoint/2010/main" val="2328055907"/>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10D992-F08E-0923-08B5-850741C3245C}"/>
              </a:ext>
            </a:extLst>
          </p:cNvPr>
          <p:cNvSpPr>
            <a:spLocks noGrp="1"/>
          </p:cNvSpPr>
          <p:nvPr>
            <p:ph type="body" sz="quarter" idx="11"/>
          </p:nvPr>
        </p:nvSpPr>
        <p:spPr/>
        <p:txBody>
          <a:bodyPr/>
          <a:lstStyle/>
          <a:p>
            <a:r>
              <a:rPr lang="en-US">
                <a:latin typeface="+mj-lt"/>
              </a:rPr>
              <a:t>U.S. national debt </a:t>
            </a:r>
          </a:p>
        </p:txBody>
      </p:sp>
      <p:sp>
        <p:nvSpPr>
          <p:cNvPr id="10" name="Text Placeholder 9">
            <a:extLst>
              <a:ext uri="{FF2B5EF4-FFF2-40B4-BE49-F238E27FC236}">
                <a16:creationId xmlns:a16="http://schemas.microsoft.com/office/drawing/2014/main" id="{FB8CB27E-0C5F-6006-CA43-F8158E2F90A8}"/>
              </a:ext>
            </a:extLst>
          </p:cNvPr>
          <p:cNvSpPr>
            <a:spLocks noGrp="1"/>
          </p:cNvSpPr>
          <p:nvPr>
            <p:ph type="body" sz="quarter" idx="12"/>
          </p:nvPr>
        </p:nvSpPr>
        <p:spPr>
          <a:xfrm>
            <a:off x="941389" y="2139347"/>
            <a:ext cx="3136625" cy="2579305"/>
          </a:xfrm>
          <a:solidFill>
            <a:schemeClr val="accent1"/>
          </a:solidFill>
        </p:spPr>
        <p:txBody>
          <a:bodyPr lIns="228600"/>
          <a:lstStyle/>
          <a:p>
            <a:r>
              <a:rPr lang="en-US">
                <a:solidFill>
                  <a:schemeClr val="bg1"/>
                </a:solidFill>
                <a:latin typeface="Arial"/>
                <a:cs typeface="Arial"/>
              </a:rPr>
              <a:t>2022 debt metrics</a:t>
            </a:r>
          </a:p>
          <a:p>
            <a:pPr marL="342900" indent="-342900">
              <a:buFont typeface="Arial" panose="020B0604020202020204" pitchFamily="34" charset="0"/>
              <a:buChar char="•"/>
            </a:pPr>
            <a:r>
              <a:rPr lang="en-US">
                <a:solidFill>
                  <a:schemeClr val="bg1"/>
                </a:solidFill>
                <a:latin typeface="Arial"/>
                <a:cs typeface="Arial"/>
              </a:rPr>
              <a:t>$31.4 trillion</a:t>
            </a:r>
          </a:p>
          <a:p>
            <a:pPr marL="342900" indent="-342900">
              <a:buFont typeface="Arial" panose="020B0604020202020204" pitchFamily="34" charset="0"/>
              <a:buChar char="•"/>
            </a:pPr>
            <a:r>
              <a:rPr lang="en-US">
                <a:solidFill>
                  <a:schemeClr val="bg1"/>
                </a:solidFill>
                <a:latin typeface="Arial"/>
                <a:cs typeface="Arial"/>
              </a:rPr>
              <a:t>137% of GDP</a:t>
            </a:r>
          </a:p>
        </p:txBody>
      </p:sp>
      <p:pic>
        <p:nvPicPr>
          <p:cNvPr id="17" name="Picture Placeholder 16">
            <a:extLst>
              <a:ext uri="{FF2B5EF4-FFF2-40B4-BE49-F238E27FC236}">
                <a16:creationId xmlns:a16="http://schemas.microsoft.com/office/drawing/2014/main" id="{3210ADB9-872E-8E2F-BE39-0D38A493D9E6}"/>
              </a:ext>
            </a:extLst>
          </p:cNvPr>
          <p:cNvPicPr>
            <a:picLocks noGrp="1" noChangeAspect="1"/>
          </p:cNvPicPr>
          <p:nvPr>
            <p:ph type="pic" sz="quarter" idx="13"/>
          </p:nvPr>
        </p:nvPicPr>
        <p:blipFill rotWithShape="1">
          <a:blip r:embed="rId3"/>
          <a:srcRect t="1100" b="8057"/>
          <a:stretch/>
        </p:blipFill>
        <p:spPr>
          <a:xfrm>
            <a:off x="4739752" y="1291588"/>
            <a:ext cx="7185025" cy="4734561"/>
          </a:xfrm>
        </p:spPr>
      </p:pic>
      <p:sp>
        <p:nvSpPr>
          <p:cNvPr id="2" name="TextBox 1">
            <a:extLst>
              <a:ext uri="{FF2B5EF4-FFF2-40B4-BE49-F238E27FC236}">
                <a16:creationId xmlns:a16="http://schemas.microsoft.com/office/drawing/2014/main" id="{1B974586-8831-CD88-23C4-A3E6FAFCE831}"/>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Our World in Data</a:t>
            </a:r>
          </a:p>
        </p:txBody>
      </p:sp>
    </p:spTree>
    <p:extLst>
      <p:ext uri="{BB962C8B-B14F-4D97-AF65-F5344CB8AC3E}">
        <p14:creationId xmlns:p14="http://schemas.microsoft.com/office/powerpoint/2010/main" val="2593748383"/>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67A90F-ED02-DEF3-44CB-DB44C810BFDB}"/>
              </a:ext>
            </a:extLst>
          </p:cNvPr>
          <p:cNvSpPr>
            <a:spLocks noGrp="1"/>
          </p:cNvSpPr>
          <p:nvPr>
            <p:ph type="body" sz="quarter" idx="10"/>
          </p:nvPr>
        </p:nvSpPr>
        <p:spPr/>
        <p:txBody>
          <a:bodyPr/>
          <a:lstStyle/>
          <a:p>
            <a:r>
              <a:rPr lang="en-US">
                <a:solidFill>
                  <a:schemeClr val="bg1"/>
                </a:solidFill>
                <a:latin typeface="+mj-lt"/>
              </a:rPr>
              <a:t>What people </a:t>
            </a:r>
            <a:br>
              <a:rPr lang="en-US">
                <a:solidFill>
                  <a:schemeClr val="bg1"/>
                </a:solidFill>
                <a:latin typeface="+mj-lt"/>
              </a:rPr>
            </a:br>
            <a:r>
              <a:rPr lang="en-US">
                <a:solidFill>
                  <a:schemeClr val="bg1"/>
                </a:solidFill>
                <a:latin typeface="+mj-lt"/>
              </a:rPr>
              <a:t>are saying</a:t>
            </a:r>
          </a:p>
        </p:txBody>
      </p:sp>
    </p:spTree>
    <p:extLst>
      <p:ext uri="{BB962C8B-B14F-4D97-AF65-F5344CB8AC3E}">
        <p14:creationId xmlns:p14="http://schemas.microsoft.com/office/powerpoint/2010/main" val="2464168205"/>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AA1F1F5-88A6-45CC-8A64-940592E4914B}"/>
              </a:ext>
            </a:extLst>
          </p:cNvPr>
          <p:cNvSpPr>
            <a:spLocks noGrp="1"/>
          </p:cNvSpPr>
          <p:nvPr>
            <p:ph type="body" sz="quarter" idx="10"/>
          </p:nvPr>
        </p:nvSpPr>
        <p:spPr>
          <a:xfrm>
            <a:off x="2428875" y="1856124"/>
            <a:ext cx="7334249" cy="2116786"/>
          </a:xfrm>
        </p:spPr>
        <p:txBody>
          <a:bodyPr anchor="t"/>
          <a:lstStyle/>
          <a:p>
            <a:pPr>
              <a:lnSpc>
                <a:spcPct val="100000"/>
              </a:lnSpc>
            </a:pPr>
            <a:r>
              <a:rPr lang="en-US" sz="2000">
                <a:latin typeface="Arial Narrow" panose="020B0604020202020204" pitchFamily="34" charset="0"/>
                <a:cs typeface="Arial Narrow" panose="020B0604020202020204" pitchFamily="34" charset="0"/>
              </a:rPr>
              <a:t>…Fed Chair Jerome Powell and his colleagues have been quietly setting the stage for [a soft landing]. Their monetary tightening campaign is having a major impact in deflating asset bubbles that swelled during the first years of the pandemic…Investor-favored technology stocks have tumbled by more than 50%; Red-hot housing prices are falling for the first time in 10 years. And most importantly, all of this is occurring without upending the financial system.</a:t>
            </a:r>
          </a:p>
        </p:txBody>
      </p:sp>
      <p:sp>
        <p:nvSpPr>
          <p:cNvPr id="2" name="Text Placeholder 1">
            <a:extLst>
              <a:ext uri="{FF2B5EF4-FFF2-40B4-BE49-F238E27FC236}">
                <a16:creationId xmlns:a16="http://schemas.microsoft.com/office/drawing/2014/main" id="{2E764C83-E3FF-A2E7-A3FD-59E430FC60AF}"/>
              </a:ext>
            </a:extLst>
          </p:cNvPr>
          <p:cNvSpPr>
            <a:spLocks noGrp="1"/>
          </p:cNvSpPr>
          <p:nvPr>
            <p:ph type="body" sz="quarter" idx="11"/>
          </p:nvPr>
        </p:nvSpPr>
        <p:spPr>
          <a:xfrm>
            <a:off x="2436814" y="4117427"/>
            <a:ext cx="7334249" cy="705773"/>
          </a:xfrm>
        </p:spPr>
        <p:txBody>
          <a:bodyPr/>
          <a:lstStyle/>
          <a:p>
            <a:pPr algn="r"/>
            <a:r>
              <a:rPr lang="en-US">
                <a:latin typeface="+mj-lt"/>
              </a:rPr>
              <a:t>- Rich Miller, Bloomberg</a:t>
            </a:r>
            <a:br>
              <a:rPr lang="en-US">
                <a:latin typeface="+mj-lt"/>
              </a:rPr>
            </a:br>
            <a:r>
              <a:rPr lang="en-US">
                <a:latin typeface="+mj-lt"/>
              </a:rPr>
              <a:t>December 8, 2022</a:t>
            </a:r>
          </a:p>
        </p:txBody>
      </p:sp>
      <p:sp>
        <p:nvSpPr>
          <p:cNvPr id="3" name="TextBox 2">
            <a:extLst>
              <a:ext uri="{FF2B5EF4-FFF2-40B4-BE49-F238E27FC236}">
                <a16:creationId xmlns:a16="http://schemas.microsoft.com/office/drawing/2014/main" id="{CC3AE37F-1AB9-AFC4-F7F3-64663E2D2F91}"/>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Bloomberg</a:t>
            </a:r>
          </a:p>
        </p:txBody>
      </p:sp>
    </p:spTree>
    <p:extLst>
      <p:ext uri="{BB962C8B-B14F-4D97-AF65-F5344CB8AC3E}">
        <p14:creationId xmlns:p14="http://schemas.microsoft.com/office/powerpoint/2010/main" val="564263857"/>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3D1DE4-E552-53DE-DAA6-623F3CDAC3AD}"/>
              </a:ext>
            </a:extLst>
          </p:cNvPr>
          <p:cNvSpPr>
            <a:spLocks noGrp="1"/>
          </p:cNvSpPr>
          <p:nvPr>
            <p:ph type="body" sz="quarter" idx="10"/>
          </p:nvPr>
        </p:nvSpPr>
        <p:spPr>
          <a:xfrm>
            <a:off x="2428877" y="1856123"/>
            <a:ext cx="7334249" cy="2116787"/>
          </a:xfrm>
        </p:spPr>
        <p:txBody>
          <a:bodyPr anchor="t"/>
          <a:lstStyle/>
          <a:p>
            <a:pPr>
              <a:lnSpc>
                <a:spcPct val="100000"/>
              </a:lnSpc>
            </a:pPr>
            <a:r>
              <a:rPr lang="en-US" sz="2000">
                <a:latin typeface="Arial Narrow" panose="020B0604020202020204" pitchFamily="34" charset="0"/>
                <a:cs typeface="Arial Narrow" panose="020B0604020202020204" pitchFamily="34" charset="0"/>
              </a:rPr>
              <a:t>…the world may be experiencing major structural and secular changes that will outlast the current business cycle. Three new trends in particular hint at such a transformation and are likely to play an important role in shaping economic outcomes over the next few years: the shift from insufficient demand to insufficient supply as a major multi-year drag on growth, the end of boundless liquidity from central banks, and the increasing fragility of financial markets.</a:t>
            </a:r>
          </a:p>
        </p:txBody>
      </p:sp>
      <p:sp>
        <p:nvSpPr>
          <p:cNvPr id="3" name="Text Placeholder 2">
            <a:extLst>
              <a:ext uri="{FF2B5EF4-FFF2-40B4-BE49-F238E27FC236}">
                <a16:creationId xmlns:a16="http://schemas.microsoft.com/office/drawing/2014/main" id="{9098FBD9-A40D-B4A5-F50E-0C35F7BB891B}"/>
              </a:ext>
            </a:extLst>
          </p:cNvPr>
          <p:cNvSpPr>
            <a:spLocks noGrp="1"/>
          </p:cNvSpPr>
          <p:nvPr>
            <p:ph type="body" sz="quarter" idx="11"/>
          </p:nvPr>
        </p:nvSpPr>
        <p:spPr>
          <a:xfrm>
            <a:off x="2428875" y="4197568"/>
            <a:ext cx="7334249" cy="667673"/>
          </a:xfrm>
        </p:spPr>
        <p:txBody>
          <a:bodyPr/>
          <a:lstStyle/>
          <a:p>
            <a:pPr algn="r"/>
            <a:r>
              <a:rPr lang="en-US">
                <a:latin typeface="+mj-lt"/>
                <a:cs typeface="Arial"/>
              </a:rPr>
              <a:t>—</a:t>
            </a:r>
            <a:r>
              <a:rPr lang="en-US">
                <a:latin typeface="+mj-lt"/>
              </a:rPr>
              <a:t>Mohamed A. El-Erian, Foreign Affairs</a:t>
            </a:r>
            <a:br>
              <a:rPr lang="en-US">
                <a:latin typeface="+mj-lt"/>
              </a:rPr>
            </a:br>
            <a:r>
              <a:rPr lang="en-US">
                <a:latin typeface="+mj-lt"/>
              </a:rPr>
              <a:t>November 22, 2022</a:t>
            </a:r>
            <a:endParaRPr lang="en-US"/>
          </a:p>
        </p:txBody>
      </p:sp>
      <p:sp>
        <p:nvSpPr>
          <p:cNvPr id="4" name="TextBox 3">
            <a:extLst>
              <a:ext uri="{FF2B5EF4-FFF2-40B4-BE49-F238E27FC236}">
                <a16:creationId xmlns:a16="http://schemas.microsoft.com/office/drawing/2014/main" id="{08F4C41B-7554-D64B-87D3-432D5A4E898D}"/>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Foreign Affairs</a:t>
            </a:r>
          </a:p>
        </p:txBody>
      </p:sp>
    </p:spTree>
    <p:extLst>
      <p:ext uri="{BB962C8B-B14F-4D97-AF65-F5344CB8AC3E}">
        <p14:creationId xmlns:p14="http://schemas.microsoft.com/office/powerpoint/2010/main" val="2142102263"/>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5F33B-338B-4588-9B86-DC0C02119F7A}"/>
              </a:ext>
            </a:extLst>
          </p:cNvPr>
          <p:cNvSpPr>
            <a:spLocks noGrp="1"/>
          </p:cNvSpPr>
          <p:nvPr>
            <p:ph type="body" sz="quarter" idx="10"/>
          </p:nvPr>
        </p:nvSpPr>
        <p:spPr>
          <a:xfrm>
            <a:off x="2428875" y="1966705"/>
            <a:ext cx="7334249" cy="1995696"/>
          </a:xfrm>
        </p:spPr>
        <p:txBody>
          <a:bodyPr/>
          <a:lstStyle/>
          <a:p>
            <a:pPr>
              <a:lnSpc>
                <a:spcPct val="100000"/>
              </a:lnSpc>
            </a:pPr>
            <a:r>
              <a:rPr lang="en-US" sz="2000">
                <a:latin typeface="Arial Narrow" panose="020B0604020202020204" pitchFamily="34" charset="0"/>
                <a:cs typeface="Arial Narrow" panose="020B0604020202020204" pitchFamily="34" charset="0"/>
              </a:rPr>
              <a:t>In 2023 the world will still be grappling with unstable oil and gas markets, but will also redouble its efforts to create an energy system that is cheaper, cleaner and more secure...In 2023 most countries will strike two new pacts with the devil. In the short term they will embrace investment in polluting fossil fuels in return for security. In the long term they will adopt state-led industrial policy in an attempt to accelerate a renewables build-out.</a:t>
            </a:r>
          </a:p>
        </p:txBody>
      </p:sp>
      <p:sp>
        <p:nvSpPr>
          <p:cNvPr id="3" name="Text Placeholder 2">
            <a:extLst>
              <a:ext uri="{FF2B5EF4-FFF2-40B4-BE49-F238E27FC236}">
                <a16:creationId xmlns:a16="http://schemas.microsoft.com/office/drawing/2014/main" id="{E279AE90-5B10-8ECC-7D02-7344AD597494}"/>
              </a:ext>
            </a:extLst>
          </p:cNvPr>
          <p:cNvSpPr>
            <a:spLocks noGrp="1"/>
          </p:cNvSpPr>
          <p:nvPr>
            <p:ph type="body" sz="quarter" idx="11"/>
          </p:nvPr>
        </p:nvSpPr>
        <p:spPr>
          <a:xfrm>
            <a:off x="2428875" y="4307208"/>
            <a:ext cx="7334249" cy="600076"/>
          </a:xfrm>
        </p:spPr>
        <p:txBody>
          <a:bodyPr/>
          <a:lstStyle/>
          <a:p>
            <a:pPr algn="r"/>
            <a:r>
              <a:rPr lang="en-US">
                <a:latin typeface="+mj-lt"/>
                <a:cs typeface="Arial"/>
              </a:rPr>
              <a:t>—</a:t>
            </a:r>
            <a:r>
              <a:rPr lang="en-US">
                <a:latin typeface="+mj-lt"/>
              </a:rPr>
              <a:t>Patrick Foulis, </a:t>
            </a:r>
            <a:r>
              <a:rPr lang="en-US" i="1">
                <a:latin typeface="+mj-lt"/>
              </a:rPr>
              <a:t>The Economist</a:t>
            </a:r>
            <a:br>
              <a:rPr lang="en-US" i="1">
                <a:latin typeface="+mj-lt"/>
              </a:rPr>
            </a:br>
            <a:r>
              <a:rPr lang="en-US">
                <a:latin typeface="+mj-lt"/>
              </a:rPr>
              <a:t>November 18, 2022</a:t>
            </a:r>
            <a:endParaRPr lang="en-US"/>
          </a:p>
        </p:txBody>
      </p:sp>
      <p:sp>
        <p:nvSpPr>
          <p:cNvPr id="4" name="TextBox 3">
            <a:extLst>
              <a:ext uri="{FF2B5EF4-FFF2-40B4-BE49-F238E27FC236}">
                <a16:creationId xmlns:a16="http://schemas.microsoft.com/office/drawing/2014/main" id="{3D01B7D9-F3EB-0539-74E2-A4ABC018CBE4}"/>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The Economist</a:t>
            </a:r>
          </a:p>
        </p:txBody>
      </p:sp>
    </p:spTree>
    <p:extLst>
      <p:ext uri="{BB962C8B-B14F-4D97-AF65-F5344CB8AC3E}">
        <p14:creationId xmlns:p14="http://schemas.microsoft.com/office/powerpoint/2010/main" val="1611283469"/>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0A84B6-EEF4-FB1C-C011-1B9A1183B0A6}"/>
              </a:ext>
            </a:extLst>
          </p:cNvPr>
          <p:cNvSpPr>
            <a:spLocks noGrp="1"/>
          </p:cNvSpPr>
          <p:nvPr>
            <p:ph type="body" sz="quarter" idx="10"/>
          </p:nvPr>
        </p:nvSpPr>
        <p:spPr>
          <a:xfrm>
            <a:off x="2420939" y="1952612"/>
            <a:ext cx="7334249" cy="3004485"/>
          </a:xfrm>
        </p:spPr>
        <p:txBody>
          <a:bodyPr anchor="t"/>
          <a:lstStyle/>
          <a:p>
            <a:pPr>
              <a:lnSpc>
                <a:spcPct val="100000"/>
              </a:lnSpc>
            </a:pPr>
            <a:r>
              <a:rPr lang="en-US" sz="2000">
                <a:latin typeface="Arial Narrow"/>
              </a:rPr>
              <a:t>The Federal Reserve's ongoing commitment to raising interest rates to cool inflation is likely to lead to weak U.S. economic trends in early 2023. However, Fed policymakers have indicated they are looking to an eventual pause in rate hikes, possibly in early to mid-2023, and that it is likely the federal funds rate target will remain at its peak, or "terminal," rate for a while. In other words, there may be more choppiness, given that inflation is still a noticeable (although receding) problem, but the longer-term U.S. economic outlook has improved.</a:t>
            </a:r>
            <a:endParaRPr lang="en-US"/>
          </a:p>
          <a:p>
            <a:pPr>
              <a:lnSpc>
                <a:spcPct val="100000"/>
              </a:lnSpc>
            </a:pPr>
            <a:endParaRPr lang="en-US" sz="2000">
              <a:latin typeface="Arial Narrow"/>
            </a:endParaRPr>
          </a:p>
        </p:txBody>
      </p:sp>
      <p:sp>
        <p:nvSpPr>
          <p:cNvPr id="3" name="Text Placeholder 2">
            <a:extLst>
              <a:ext uri="{FF2B5EF4-FFF2-40B4-BE49-F238E27FC236}">
                <a16:creationId xmlns:a16="http://schemas.microsoft.com/office/drawing/2014/main" id="{AE1C79D6-959D-527B-284D-BD98DDC5E161}"/>
              </a:ext>
            </a:extLst>
          </p:cNvPr>
          <p:cNvSpPr>
            <a:spLocks noGrp="1"/>
          </p:cNvSpPr>
          <p:nvPr>
            <p:ph type="body" sz="quarter" idx="11"/>
          </p:nvPr>
        </p:nvSpPr>
        <p:spPr/>
        <p:txBody>
          <a:bodyPr/>
          <a:lstStyle/>
          <a:p>
            <a:pPr algn="r"/>
            <a:r>
              <a:rPr lang="en-US">
                <a:latin typeface="+mj-lt"/>
                <a:cs typeface="Arial"/>
              </a:rPr>
              <a:t>—</a:t>
            </a:r>
            <a:r>
              <a:rPr lang="en-US">
                <a:latin typeface="+mj-lt"/>
              </a:rPr>
              <a:t>Liz Ann Sonders, Managing Director, Schwab</a:t>
            </a:r>
            <a:br>
              <a:rPr lang="en-US">
                <a:latin typeface="+mj-lt"/>
              </a:rPr>
            </a:br>
            <a:r>
              <a:rPr lang="en-US">
                <a:latin typeface="+mj-lt"/>
              </a:rPr>
              <a:t>December 12, 2022</a:t>
            </a:r>
            <a:endParaRPr lang="en-US"/>
          </a:p>
        </p:txBody>
      </p:sp>
      <p:sp>
        <p:nvSpPr>
          <p:cNvPr id="4" name="TextBox 3">
            <a:extLst>
              <a:ext uri="{FF2B5EF4-FFF2-40B4-BE49-F238E27FC236}">
                <a16:creationId xmlns:a16="http://schemas.microsoft.com/office/drawing/2014/main" id="{CFE5509F-0C82-5352-9971-FA8A2E68B497}"/>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Charles Shwab</a:t>
            </a:r>
          </a:p>
        </p:txBody>
      </p:sp>
    </p:spTree>
    <p:extLst>
      <p:ext uri="{BB962C8B-B14F-4D97-AF65-F5344CB8AC3E}">
        <p14:creationId xmlns:p14="http://schemas.microsoft.com/office/powerpoint/2010/main" val="2512705421"/>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BE183B-58BC-59E1-F63B-EB7599BDEDFD}"/>
              </a:ext>
            </a:extLst>
          </p:cNvPr>
          <p:cNvSpPr>
            <a:spLocks noGrp="1"/>
          </p:cNvSpPr>
          <p:nvPr>
            <p:ph type="body" sz="quarter" idx="10"/>
          </p:nvPr>
        </p:nvSpPr>
        <p:spPr>
          <a:xfrm>
            <a:off x="2429256" y="1795626"/>
            <a:ext cx="7333488" cy="2408512"/>
          </a:xfrm>
        </p:spPr>
        <p:txBody>
          <a:bodyPr anchor="t"/>
          <a:lstStyle/>
          <a:p>
            <a:pPr>
              <a:lnSpc>
                <a:spcPct val="100000"/>
              </a:lnSpc>
            </a:pPr>
            <a:r>
              <a:rPr lang="en-US" sz="2000">
                <a:latin typeface="Arial Narrow" panose="020B0604020202020204" pitchFamily="34" charset="0"/>
                <a:cs typeface="Arial Narrow" panose="020B0604020202020204" pitchFamily="34" charset="0"/>
              </a:rPr>
              <a:t>Now, we still probably have to work our way through a recession in 2023 but, looking back at how we came out of the 2001 recession, we saw economies recovering at different speeds. This made it interesting from an investment perspective and I certainly think this will be a great opportunity over the next couple of years. Already, it’s worth noting that emerging markets were far quicker to deal with inflation last year, so they’re getting very near to the end of their tightening cycle. </a:t>
            </a:r>
          </a:p>
        </p:txBody>
      </p:sp>
      <p:sp>
        <p:nvSpPr>
          <p:cNvPr id="3" name="Text Placeholder 2">
            <a:extLst>
              <a:ext uri="{FF2B5EF4-FFF2-40B4-BE49-F238E27FC236}">
                <a16:creationId xmlns:a16="http://schemas.microsoft.com/office/drawing/2014/main" id="{B0419B91-A53A-A395-9CFE-3D2EC27CBE2E}"/>
              </a:ext>
            </a:extLst>
          </p:cNvPr>
          <p:cNvSpPr>
            <a:spLocks noGrp="1"/>
          </p:cNvSpPr>
          <p:nvPr>
            <p:ph type="body" sz="quarter" idx="11"/>
          </p:nvPr>
        </p:nvSpPr>
        <p:spPr>
          <a:xfrm>
            <a:off x="2892044" y="4351282"/>
            <a:ext cx="6870700" cy="624488"/>
          </a:xfrm>
        </p:spPr>
        <p:txBody>
          <a:bodyPr/>
          <a:lstStyle/>
          <a:p>
            <a:pPr algn="r"/>
            <a:r>
              <a:rPr lang="en-US">
                <a:latin typeface="+mj-lt"/>
                <a:cs typeface="Arial"/>
              </a:rPr>
              <a:t>—</a:t>
            </a:r>
            <a:r>
              <a:rPr lang="en-US">
                <a:latin typeface="+mj-lt"/>
              </a:rPr>
              <a:t>Johanna </a:t>
            </a:r>
            <a:r>
              <a:rPr lang="en-US" err="1">
                <a:latin typeface="+mj-lt"/>
              </a:rPr>
              <a:t>Kyrklund</a:t>
            </a:r>
            <a:r>
              <a:rPr lang="en-US">
                <a:latin typeface="+mj-lt"/>
              </a:rPr>
              <a:t>, Co-Head of Investment, Shroders </a:t>
            </a:r>
            <a:br>
              <a:rPr lang="en-US">
                <a:latin typeface="+mj-lt"/>
              </a:rPr>
            </a:br>
            <a:r>
              <a:rPr lang="en-US">
                <a:latin typeface="+mj-lt"/>
              </a:rPr>
              <a:t>December 7, 2022</a:t>
            </a:r>
            <a:endParaRPr lang="en-US"/>
          </a:p>
        </p:txBody>
      </p:sp>
      <p:sp>
        <p:nvSpPr>
          <p:cNvPr id="4" name="TextBox 3">
            <a:extLst>
              <a:ext uri="{FF2B5EF4-FFF2-40B4-BE49-F238E27FC236}">
                <a16:creationId xmlns:a16="http://schemas.microsoft.com/office/drawing/2014/main" id="{5E89E6F7-5B0D-D222-A46C-DC42409A2BFE}"/>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 Shroders</a:t>
            </a:r>
          </a:p>
        </p:txBody>
      </p:sp>
    </p:spTree>
    <p:extLst>
      <p:ext uri="{BB962C8B-B14F-4D97-AF65-F5344CB8AC3E}">
        <p14:creationId xmlns:p14="http://schemas.microsoft.com/office/powerpoint/2010/main" val="328129450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420B7B-AE5C-CE83-EBAB-4CCD63BDC2BA}"/>
              </a:ext>
            </a:extLst>
          </p:cNvPr>
          <p:cNvSpPr>
            <a:spLocks noGrp="1"/>
          </p:cNvSpPr>
          <p:nvPr>
            <p:ph type="body" sz="quarter" idx="10"/>
          </p:nvPr>
        </p:nvSpPr>
        <p:spPr>
          <a:xfrm>
            <a:off x="941389" y="3097363"/>
            <a:ext cx="3240086" cy="1294268"/>
          </a:xfrm>
        </p:spPr>
        <p:txBody>
          <a:bodyPr/>
          <a:lstStyle/>
          <a:p>
            <a:r>
              <a:rPr lang="en-US">
                <a:solidFill>
                  <a:schemeClr val="bg1"/>
                </a:solidFill>
                <a:latin typeface="+mj-lt"/>
              </a:rPr>
              <a:t>Agenda</a:t>
            </a:r>
          </a:p>
        </p:txBody>
      </p:sp>
      <p:sp>
        <p:nvSpPr>
          <p:cNvPr id="3" name="Text Placeholder 2">
            <a:extLst>
              <a:ext uri="{FF2B5EF4-FFF2-40B4-BE49-F238E27FC236}">
                <a16:creationId xmlns:a16="http://schemas.microsoft.com/office/drawing/2014/main" id="{197D4D11-074B-B995-853B-C69572EF8601}"/>
              </a:ext>
            </a:extLst>
          </p:cNvPr>
          <p:cNvSpPr>
            <a:spLocks noGrp="1"/>
          </p:cNvSpPr>
          <p:nvPr>
            <p:ph type="body" sz="quarter" idx="11"/>
          </p:nvPr>
        </p:nvSpPr>
        <p:spPr/>
        <p:txBody>
          <a:bodyPr/>
          <a:lstStyle/>
          <a:p>
            <a:pPr marL="0" indent="0">
              <a:buNone/>
            </a:pPr>
            <a:r>
              <a:rPr lang="en-US" sz="3600" b="1">
                <a:latin typeface="+mn-lt"/>
              </a:rPr>
              <a:t>2022 in review</a:t>
            </a:r>
          </a:p>
          <a:p>
            <a:pPr>
              <a:buClr>
                <a:srgbClr val="EBA948"/>
              </a:buClr>
            </a:pPr>
            <a:r>
              <a:rPr lang="en-US" sz="3600">
                <a:latin typeface="+mn-lt"/>
              </a:rPr>
              <a:t>The economy</a:t>
            </a:r>
          </a:p>
          <a:p>
            <a:pPr>
              <a:buClr>
                <a:srgbClr val="EBA948"/>
              </a:buClr>
            </a:pPr>
            <a:r>
              <a:rPr lang="en-US" sz="3600">
                <a:latin typeface="+mn-lt"/>
              </a:rPr>
              <a:t>Financial markets</a:t>
            </a:r>
          </a:p>
          <a:p>
            <a:pPr marL="0" indent="0">
              <a:buNone/>
            </a:pPr>
            <a:r>
              <a:rPr lang="en-US" sz="3600" b="1">
                <a:latin typeface="+mn-lt"/>
              </a:rPr>
              <a:t>What may be ahead</a:t>
            </a:r>
          </a:p>
        </p:txBody>
      </p:sp>
    </p:spTree>
    <p:extLst>
      <p:ext uri="{BB962C8B-B14F-4D97-AF65-F5344CB8AC3E}">
        <p14:creationId xmlns:p14="http://schemas.microsoft.com/office/powerpoint/2010/main" val="2883118598"/>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90494C1F-5BFB-054C-A075-6AE9B217A2FA}"/>
              </a:ext>
            </a:extLst>
          </p:cNvPr>
          <p:cNvSpPr>
            <a:spLocks noGrp="1"/>
          </p:cNvSpPr>
          <p:nvPr>
            <p:ph type="body" sz="quarter" idx="11"/>
          </p:nvPr>
        </p:nvSpPr>
        <p:spPr/>
        <p:txBody>
          <a:bodyPr/>
          <a:lstStyle/>
          <a:p>
            <a:r>
              <a:rPr lang="en-US">
                <a:latin typeface="+mj-lt"/>
              </a:rPr>
              <a:t>Worry is normal</a:t>
            </a:r>
          </a:p>
        </p:txBody>
      </p:sp>
      <p:sp>
        <p:nvSpPr>
          <p:cNvPr id="3" name="Text Placeholder 2">
            <a:extLst>
              <a:ext uri="{FF2B5EF4-FFF2-40B4-BE49-F238E27FC236}">
                <a16:creationId xmlns:a16="http://schemas.microsoft.com/office/drawing/2014/main" id="{6D623CF8-F796-1446-BB3B-4778D83B1373}"/>
              </a:ext>
            </a:extLst>
          </p:cNvPr>
          <p:cNvSpPr>
            <a:spLocks noGrp="1"/>
          </p:cNvSpPr>
          <p:nvPr>
            <p:ph type="body" sz="quarter" idx="12"/>
          </p:nvPr>
        </p:nvSpPr>
        <p:spPr/>
        <p:txBody>
          <a:bodyPr anchor="t"/>
          <a:lstStyle/>
          <a:p>
            <a:pPr marL="342900" indent="-342900">
              <a:buClr>
                <a:srgbClr val="EBA948"/>
              </a:buClr>
              <a:buFont typeface="Arial" panose="020B0604020202020204" pitchFamily="34" charset="0"/>
              <a:buChar char="•"/>
            </a:pPr>
            <a:r>
              <a:rPr lang="en-US">
                <a:latin typeface="+mn-lt"/>
              </a:rPr>
              <a:t>Avoid fear-based decisions</a:t>
            </a:r>
          </a:p>
          <a:p>
            <a:pPr marL="342900" indent="-342900">
              <a:buClr>
                <a:srgbClr val="EBA948"/>
              </a:buClr>
              <a:buFont typeface="Arial" panose="020B0604020202020204" pitchFamily="34" charset="0"/>
              <a:buChar char="•"/>
            </a:pPr>
            <a:r>
              <a:rPr lang="en-US">
                <a:latin typeface="+mn-lt"/>
              </a:rPr>
              <a:t>Stay the course</a:t>
            </a:r>
          </a:p>
          <a:p>
            <a:pPr marL="342900" indent="-342900">
              <a:buClr>
                <a:srgbClr val="EBA948"/>
              </a:buClr>
              <a:buFont typeface="Arial" panose="020B0604020202020204" pitchFamily="34" charset="0"/>
              <a:buChar char="•"/>
            </a:pPr>
            <a:r>
              <a:rPr lang="en-US">
                <a:latin typeface="+mn-lt"/>
              </a:rPr>
              <a:t>Keep your eyes on the end goal</a:t>
            </a:r>
          </a:p>
          <a:p>
            <a:pPr marL="342900" indent="-342900">
              <a:buClr>
                <a:srgbClr val="EBA948"/>
              </a:buClr>
              <a:buFont typeface="Arial" panose="020B0604020202020204" pitchFamily="34" charset="0"/>
              <a:buChar char="•"/>
            </a:pPr>
            <a:r>
              <a:rPr lang="en-US">
                <a:latin typeface="+mn-lt"/>
              </a:rPr>
              <a:t>Trust the plan</a:t>
            </a:r>
          </a:p>
          <a:p>
            <a:pPr marL="342900" indent="-342900">
              <a:buClr>
                <a:srgbClr val="EBA948"/>
              </a:buClr>
              <a:buFont typeface="Arial" panose="020B0604020202020204" pitchFamily="34" charset="0"/>
              <a:buChar char="•"/>
            </a:pPr>
            <a:r>
              <a:rPr lang="en-US">
                <a:latin typeface="+mn-lt"/>
              </a:rPr>
              <a:t>Be mindful in spending</a:t>
            </a:r>
          </a:p>
        </p:txBody>
      </p:sp>
      <p:pic>
        <p:nvPicPr>
          <p:cNvPr id="8" name="Picture Placeholder 7" descr="Two people looking at a tablet&#10;&#10;Description automatically generated with medium confidence">
            <a:extLst>
              <a:ext uri="{FF2B5EF4-FFF2-40B4-BE49-F238E27FC236}">
                <a16:creationId xmlns:a16="http://schemas.microsoft.com/office/drawing/2014/main" id="{959D3F62-572F-9704-51BB-03791A09213E}"/>
              </a:ext>
            </a:extLst>
          </p:cNvPr>
          <p:cNvPicPr>
            <a:picLocks noGrp="1" noChangeAspect="1"/>
          </p:cNvPicPr>
          <p:nvPr>
            <p:ph type="pic" sz="quarter" idx="13"/>
          </p:nvPr>
        </p:nvPicPr>
        <p:blipFill>
          <a:blip r:embed="rId3"/>
          <a:srcRect l="7792" r="7792"/>
          <a:stretch>
            <a:fillRect/>
          </a:stretch>
        </p:blipFill>
        <p:spPr/>
      </p:pic>
    </p:spTree>
    <p:extLst>
      <p:ext uri="{BB962C8B-B14F-4D97-AF65-F5344CB8AC3E}">
        <p14:creationId xmlns:p14="http://schemas.microsoft.com/office/powerpoint/2010/main" val="961690545"/>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Forecast 2023</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a:xfrm>
            <a:off x="941388" y="1971675"/>
            <a:ext cx="10286998" cy="3885115"/>
          </a:xfrm>
        </p:spPr>
        <p:txBody>
          <a:bodyPr numCol="2" spcCol="457200"/>
          <a:lstStyle/>
          <a:p>
            <a:pPr lvl="0">
              <a:lnSpc>
                <a:spcPct val="110000"/>
              </a:lnSpc>
              <a:spcAft>
                <a:spcPts val="0"/>
              </a:spcAft>
              <a:buClr>
                <a:srgbClr val="141414"/>
              </a:buClr>
              <a:buSzPts val="900"/>
            </a:pPr>
            <a: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t>The Standard &amp; Poor’s 500 Index is a capitalization weighted index of 500 stocks designed to measure performance of the broad domestic economy through changes in the aggregate market value of 500 stocks representing all major industries.</a:t>
            </a:r>
          </a:p>
          <a:p>
            <a:pPr lvl="0">
              <a:lnSpc>
                <a:spcPct val="110000"/>
              </a:lnSpc>
              <a:spcAft>
                <a:spcPts val="0"/>
              </a:spcAft>
              <a:buClr>
                <a:schemeClr val="dk1"/>
              </a:buClr>
              <a:buSzPts val="900"/>
            </a:pPr>
            <a:endPar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t>The Consumer Price Index (CPI) is a measure of the average change over time in the prices paid by urban consumers for a market basket of consumer goods and services.</a:t>
            </a:r>
          </a:p>
          <a:p>
            <a:pPr lvl="0">
              <a:lnSpc>
                <a:spcPct val="110000"/>
              </a:lnSpc>
              <a:spcAft>
                <a:spcPts val="0"/>
              </a:spcAft>
              <a:buClr>
                <a:schemeClr val="dk1"/>
              </a:buClr>
              <a:buSzPts val="900"/>
            </a:pPr>
            <a:endPar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t>Personal Consumption Expenditures (PCE) is a measure of price changes in consumer goods and services, targeted towards goods and services consumed by individuals. PCE is released monthly by the Bureau of Economic Analysis (BEA).</a:t>
            </a:r>
          </a:p>
          <a:p>
            <a:pPr lvl="0">
              <a:lnSpc>
                <a:spcPct val="110000"/>
              </a:lnSpc>
              <a:spcAft>
                <a:spcPts val="0"/>
              </a:spcAft>
              <a:buClr>
                <a:schemeClr val="dk1"/>
              </a:buClr>
              <a:buSzPts val="900"/>
            </a:pPr>
            <a:endPar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t>The Price-to-Earning (P/E) ratio is a measure of the price paid for a share relative to the annual net income or profit earned by the firm per share. It is a financial ratio used for valuation: a higher P/E ratio means investors are paying more for each unit of net income, thus, the stock is more expensive compared to one with a lower P/E ratio.</a:t>
            </a:r>
            <a:br>
              <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rPr>
            </a:br>
            <a:endParaRPr lang="en-US" sz="1100" dirty="0">
              <a:solidFill>
                <a:schemeClr val="accent2">
                  <a:lumMod val="50000"/>
                </a:schemeClr>
              </a:solidFill>
              <a:latin typeface="Arial Narrow" panose="020B0604020202020204" pitchFamily="34" charset="0"/>
              <a:ea typeface="Arial"/>
              <a:cs typeface="Arial Narrow" panose="020B0604020202020204" pitchFamily="34" charset="0"/>
              <a:sym typeface="Arial"/>
            </a:endParaRPr>
          </a:p>
        </p:txBody>
      </p:sp>
    </p:spTree>
    <p:extLst>
      <p:ext uri="{BB962C8B-B14F-4D97-AF65-F5344CB8AC3E}">
        <p14:creationId xmlns:p14="http://schemas.microsoft.com/office/powerpoint/2010/main" val="142094079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827A80-8EDD-18F0-8C29-769BB3DA8E5E}"/>
              </a:ext>
            </a:extLst>
          </p:cNvPr>
          <p:cNvSpPr>
            <a:spLocks noGrp="1"/>
          </p:cNvSpPr>
          <p:nvPr>
            <p:ph type="body" sz="quarter" idx="10"/>
          </p:nvPr>
        </p:nvSpPr>
        <p:spPr/>
        <p:txBody>
          <a:bodyPr/>
          <a:lstStyle/>
          <a:p>
            <a:r>
              <a:rPr lang="en-US">
                <a:latin typeface="+mj-lt"/>
              </a:rPr>
              <a:t>What Do You Know?</a:t>
            </a:r>
          </a:p>
        </p:txBody>
      </p:sp>
    </p:spTree>
    <p:extLst>
      <p:ext uri="{BB962C8B-B14F-4D97-AF65-F5344CB8AC3E}">
        <p14:creationId xmlns:p14="http://schemas.microsoft.com/office/powerpoint/2010/main" val="184995891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EDBADB-BA6D-8301-B30C-E9021A0D2619}"/>
              </a:ext>
            </a:extLst>
          </p:cNvPr>
          <p:cNvSpPr/>
          <p:nvPr/>
        </p:nvSpPr>
        <p:spPr>
          <a:xfrm>
            <a:off x="6251004" y="2685109"/>
            <a:ext cx="4811266" cy="322039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0BD5166C-86C4-09AA-C3F4-718CEB6F0291}"/>
              </a:ext>
            </a:extLst>
          </p:cNvPr>
          <p:cNvSpPr>
            <a:spLocks noGrp="1"/>
          </p:cNvSpPr>
          <p:nvPr>
            <p:ph type="body" sz="quarter" idx="10"/>
          </p:nvPr>
        </p:nvSpPr>
        <p:spPr/>
        <p:txBody>
          <a:bodyPr/>
          <a:lstStyle/>
          <a:p>
            <a:r>
              <a:rPr lang="en-US">
                <a:latin typeface="+mj-lt"/>
              </a:rPr>
              <a:t>Which of the following was not a finalist for Merriam Webster’s 2022 Word of the Year? </a:t>
            </a:r>
          </a:p>
        </p:txBody>
      </p:sp>
      <p:sp>
        <p:nvSpPr>
          <p:cNvPr id="6" name="Text Placeholder 5">
            <a:extLst>
              <a:ext uri="{FF2B5EF4-FFF2-40B4-BE49-F238E27FC236}">
                <a16:creationId xmlns:a16="http://schemas.microsoft.com/office/drawing/2014/main" id="{BB0BA4C0-221C-08B9-BAFF-2789D5522259}"/>
              </a:ext>
            </a:extLst>
          </p:cNvPr>
          <p:cNvSpPr>
            <a:spLocks noGrp="1"/>
          </p:cNvSpPr>
          <p:nvPr>
            <p:ph type="body" sz="quarter" idx="11"/>
          </p:nvPr>
        </p:nvSpPr>
        <p:spPr>
          <a:xfrm>
            <a:off x="947445" y="2943639"/>
            <a:ext cx="10286998" cy="2971799"/>
          </a:xfrm>
        </p:spPr>
        <p:txBody>
          <a:bodyPr/>
          <a:lstStyle/>
          <a:p>
            <a:pPr lvl="1" indent="-457200">
              <a:lnSpc>
                <a:spcPct val="100000"/>
              </a:lnSpc>
              <a:spcBef>
                <a:spcPts val="0"/>
              </a:spcBef>
              <a:spcAft>
                <a:spcPts val="1800"/>
              </a:spcAft>
              <a:buFont typeface="Arial" panose="020B0604020202020204" pitchFamily="34" charset="0"/>
              <a:buAutoNum type="arabicPeriod"/>
            </a:pPr>
            <a:r>
              <a:rPr lang="en-US" sz="2800">
                <a:solidFill>
                  <a:schemeClr val="accent1"/>
                </a:solidFill>
              </a:rPr>
              <a:t>Loamy</a:t>
            </a:r>
          </a:p>
          <a:p>
            <a:pPr lvl="1" indent="-457200">
              <a:lnSpc>
                <a:spcPct val="100000"/>
              </a:lnSpc>
              <a:spcBef>
                <a:spcPts val="0"/>
              </a:spcBef>
              <a:spcAft>
                <a:spcPts val="1800"/>
              </a:spcAft>
              <a:buAutoNum type="arabicPeriod"/>
            </a:pPr>
            <a:r>
              <a:rPr lang="en-US" sz="2800">
                <a:solidFill>
                  <a:schemeClr val="accent1"/>
                </a:solidFill>
              </a:rPr>
              <a:t>Gaslighting</a:t>
            </a:r>
          </a:p>
          <a:p>
            <a:pPr lvl="1" indent="-457200">
              <a:lnSpc>
                <a:spcPct val="100000"/>
              </a:lnSpc>
              <a:spcBef>
                <a:spcPts val="0"/>
              </a:spcBef>
              <a:spcAft>
                <a:spcPts val="1800"/>
              </a:spcAft>
              <a:buAutoNum type="arabicPeriod"/>
            </a:pPr>
            <a:r>
              <a:rPr lang="en-US" sz="2800">
                <a:solidFill>
                  <a:schemeClr val="accent1"/>
                </a:solidFill>
              </a:rPr>
              <a:t>Goblin Mode</a:t>
            </a:r>
          </a:p>
          <a:p>
            <a:pPr lvl="1" indent="-457200">
              <a:lnSpc>
                <a:spcPct val="100000"/>
              </a:lnSpc>
              <a:spcBef>
                <a:spcPts val="0"/>
              </a:spcBef>
              <a:spcAft>
                <a:spcPts val="1800"/>
              </a:spcAft>
              <a:buAutoNum type="arabicPeriod"/>
            </a:pPr>
            <a:r>
              <a:rPr lang="en-US" sz="2800">
                <a:solidFill>
                  <a:schemeClr val="accent1"/>
                </a:solidFill>
              </a:rPr>
              <a:t>Oligarch</a:t>
            </a:r>
          </a:p>
        </p:txBody>
      </p:sp>
      <p:cxnSp>
        <p:nvCxnSpPr>
          <p:cNvPr id="2" name="Straight Connector 1">
            <a:extLst>
              <a:ext uri="{FF2B5EF4-FFF2-40B4-BE49-F238E27FC236}">
                <a16:creationId xmlns:a16="http://schemas.microsoft.com/office/drawing/2014/main" id="{34B33BF9-AAE7-0C3A-2BD5-9E476126C6A1}"/>
              </a:ext>
            </a:extLst>
          </p:cNvPr>
          <p:cNvCxnSpPr>
            <a:cxnSpLocks/>
          </p:cNvCxnSpPr>
          <p:nvPr/>
        </p:nvCxnSpPr>
        <p:spPr>
          <a:xfrm>
            <a:off x="803082" y="804902"/>
            <a:ext cx="0" cy="1554480"/>
          </a:xfrm>
          <a:prstGeom prst="line">
            <a:avLst/>
          </a:prstGeom>
          <a:ln w="25400">
            <a:solidFill>
              <a:srgbClr val="EBA948"/>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10;&#10;Description automatically generated">
            <a:extLst>
              <a:ext uri="{FF2B5EF4-FFF2-40B4-BE49-F238E27FC236}">
                <a16:creationId xmlns:a16="http://schemas.microsoft.com/office/drawing/2014/main" id="{F7E93FE9-5F40-3136-DA46-AD9449AD1705}"/>
              </a:ext>
            </a:extLst>
          </p:cNvPr>
          <p:cNvPicPr>
            <a:picLocks noChangeAspect="1"/>
          </p:cNvPicPr>
          <p:nvPr/>
        </p:nvPicPr>
        <p:blipFill>
          <a:blip r:embed="rId3"/>
          <a:stretch>
            <a:fillRect/>
          </a:stretch>
        </p:blipFill>
        <p:spPr>
          <a:xfrm>
            <a:off x="6583239" y="2409784"/>
            <a:ext cx="4811265" cy="3200400"/>
          </a:xfrm>
          <a:prstGeom prst="rect">
            <a:avLst/>
          </a:prstGeom>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13275379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36CC28-E083-F901-89B4-47B74B459EC6}"/>
              </a:ext>
            </a:extLst>
          </p:cNvPr>
          <p:cNvSpPr>
            <a:spLocks noGrp="1"/>
          </p:cNvSpPr>
          <p:nvPr>
            <p:ph type="body" sz="quarter" idx="10"/>
          </p:nvPr>
        </p:nvSpPr>
        <p:spPr>
          <a:prstGeom prst="rect">
            <a:avLst/>
          </a:prstGeom>
        </p:spPr>
        <p:txBody>
          <a:bodyPr/>
          <a:lstStyle/>
          <a:p>
            <a:r>
              <a:rPr lang="en-US" sz="4400">
                <a:latin typeface="+mj-lt"/>
              </a:rPr>
              <a:t>Goblin Mode </a:t>
            </a:r>
          </a:p>
        </p:txBody>
      </p:sp>
      <p:pic>
        <p:nvPicPr>
          <p:cNvPr id="6" name="Picture Placeholder 5" descr="A person wearing sunglasses&#10;&#10;Description automatically generated with medium confidence">
            <a:extLst>
              <a:ext uri="{FF2B5EF4-FFF2-40B4-BE49-F238E27FC236}">
                <a16:creationId xmlns:a16="http://schemas.microsoft.com/office/drawing/2014/main" id="{2F0D955E-0B35-D71E-D3BD-69EE06994235}"/>
              </a:ext>
            </a:extLst>
          </p:cNvPr>
          <p:cNvPicPr>
            <a:picLocks noGrp="1" noChangeAspect="1"/>
          </p:cNvPicPr>
          <p:nvPr>
            <p:ph type="pic" sz="quarter" idx="11"/>
          </p:nvPr>
        </p:nvPicPr>
        <p:blipFill>
          <a:blip r:embed="rId3"/>
          <a:srcRect l="13815" r="13815"/>
          <a:stretch>
            <a:fillRect/>
          </a:stretch>
        </p:blipFill>
        <p:spPr/>
      </p:pic>
      <p:sp>
        <p:nvSpPr>
          <p:cNvPr id="2" name="TextBox 1">
            <a:extLst>
              <a:ext uri="{FF2B5EF4-FFF2-40B4-BE49-F238E27FC236}">
                <a16:creationId xmlns:a16="http://schemas.microsoft.com/office/drawing/2014/main" id="{C67F69CC-E767-F5EC-EACA-187BE0F55926}"/>
              </a:ext>
            </a:extLst>
          </p:cNvPr>
          <p:cNvSpPr txBox="1"/>
          <p:nvPr/>
        </p:nvSpPr>
        <p:spPr>
          <a:xfrm>
            <a:off x="1643449" y="6357040"/>
            <a:ext cx="10281328" cy="246221"/>
          </a:xfrm>
          <a:prstGeom prst="rect">
            <a:avLst/>
          </a:prstGeom>
          <a:noFill/>
        </p:spPr>
        <p:txBody>
          <a:bodyPr wrap="square" lIns="91440" tIns="45720" rIns="91440" bIns="45720" rtlCol="0" anchor="t">
            <a:spAutoFit/>
          </a:bodyPr>
          <a:lstStyle/>
          <a:p>
            <a:pPr algn="r"/>
            <a:r>
              <a:rPr lang="en-US" sz="1000">
                <a:solidFill>
                  <a:schemeClr val="accent2"/>
                </a:solidFill>
                <a:cs typeface="Arial"/>
              </a:rPr>
              <a:t>Source:</a:t>
            </a:r>
          </a:p>
        </p:txBody>
      </p:sp>
    </p:spTree>
    <p:extLst>
      <p:ext uri="{BB962C8B-B14F-4D97-AF65-F5344CB8AC3E}">
        <p14:creationId xmlns:p14="http://schemas.microsoft.com/office/powerpoint/2010/main" val="3215662389"/>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Office Theme">
  <a:themeElements>
    <a:clrScheme name="CARSON 2021">
      <a:dk1>
        <a:srgbClr val="0D3049"/>
      </a:dk1>
      <a:lt1>
        <a:srgbClr val="FFFFFF"/>
      </a:lt1>
      <a:dk2>
        <a:srgbClr val="08A0FF"/>
      </a:dk2>
      <a:lt2>
        <a:srgbClr val="73C9FF"/>
      </a:lt2>
      <a:accent1>
        <a:srgbClr val="414041"/>
      </a:accent1>
      <a:accent2>
        <a:srgbClr val="AFBDC7"/>
      </a:accent2>
      <a:accent3>
        <a:srgbClr val="24AB75"/>
      </a:accent3>
      <a:accent4>
        <a:srgbClr val="34DB86"/>
      </a:accent4>
      <a:accent5>
        <a:srgbClr val="D6B556"/>
      </a:accent5>
      <a:accent6>
        <a:srgbClr val="EBD38D"/>
      </a:accent6>
      <a:hlink>
        <a:srgbClr val="08A0FF"/>
      </a:hlink>
      <a:folHlink>
        <a:srgbClr val="73C9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rson Master">
  <a:themeElements>
    <a:clrScheme name="Carson">
      <a:dk1>
        <a:srgbClr val="0D3049"/>
      </a:dk1>
      <a:lt1>
        <a:srgbClr val="FFFFFF"/>
      </a:lt1>
      <a:dk2>
        <a:srgbClr val="08A0FF"/>
      </a:dk2>
      <a:lt2>
        <a:srgbClr val="73C9FF"/>
      </a:lt2>
      <a:accent1>
        <a:srgbClr val="6E7B82"/>
      </a:accent1>
      <a:accent2>
        <a:srgbClr val="AFBDC7"/>
      </a:accent2>
      <a:accent3>
        <a:srgbClr val="CADAE6"/>
      </a:accent3>
      <a:accent4>
        <a:srgbClr val="B9E3FF"/>
      </a:accent4>
      <a:accent5>
        <a:srgbClr val="D9F0FF"/>
      </a:accent5>
      <a:accent6>
        <a:srgbClr val="F3FAFF"/>
      </a:accent6>
      <a:hlink>
        <a:srgbClr val="08A0FF"/>
      </a:hlink>
      <a:folHlink>
        <a:srgbClr val="73C9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f1af370-ed9b-4bf3-b294-154ac100b346" xsi:nil="true"/>
    <lcf76f155ced4ddcb4097134ff3c332f xmlns="9ff369bb-aba1-469e-b7d7-7af4c786bda8">
      <Terms xmlns="http://schemas.microsoft.com/office/infopath/2007/PartnerControls"/>
    </lcf76f155ced4ddcb4097134ff3c332f>
    <SharedWithUsers xmlns="3f1af370-ed9b-4bf3-b294-154ac100b346">
      <UserInfo>
        <DisplayName>Greg Opitz</DisplayName>
        <AccountId>248</AccountId>
        <AccountType/>
      </UserInfo>
      <UserInfo>
        <DisplayName>Meridith Wortman</DisplayName>
        <AccountId>16</AccountId>
        <AccountType/>
      </UserInfo>
      <UserInfo>
        <DisplayName>Joey Guidry</DisplayName>
        <AccountId>2347</AccountId>
        <AccountType/>
      </UserInfo>
      <UserInfo>
        <DisplayName>Lane Schopp</DisplayName>
        <AccountId>3727</AccountId>
        <AccountType/>
      </UserInfo>
      <UserInfo>
        <DisplayName>Jessica Golson</DisplayName>
        <AccountId>1655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308BDD434F0E42A7F278ECFD0A819C" ma:contentTypeVersion="17" ma:contentTypeDescription="Create a new document." ma:contentTypeScope="" ma:versionID="b05cea155e4286c626eed0c01b46e59f">
  <xsd:schema xmlns:xsd="http://www.w3.org/2001/XMLSchema" xmlns:xs="http://www.w3.org/2001/XMLSchema" xmlns:p="http://schemas.microsoft.com/office/2006/metadata/properties" xmlns:ns2="9ff369bb-aba1-469e-b7d7-7af4c786bda8" xmlns:ns3="3f1af370-ed9b-4bf3-b294-154ac100b346" targetNamespace="http://schemas.microsoft.com/office/2006/metadata/properties" ma:root="true" ma:fieldsID="6ada117e1a973d9747978bd0d327c881" ns2:_="" ns3:_="">
    <xsd:import namespace="9ff369bb-aba1-469e-b7d7-7af4c786bda8"/>
    <xsd:import namespace="3f1af370-ed9b-4bf3-b294-154ac100b3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f369bb-aba1-469e-b7d7-7af4c786bd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6292e17-ac04-481b-b8f4-eef4ba9155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1af370-ed9b-4bf3-b294-154ac100b3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4406f0d-22e5-4852-aacc-134ddf4206b5}" ma:internalName="TaxCatchAll" ma:showField="CatchAllData" ma:web="3f1af370-ed9b-4bf3-b294-154ac100b3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3EAB5E-D94D-4D04-887A-7C6B9DC92A81}">
  <ds:schemaRefs>
    <ds:schemaRef ds:uri="http://schemas.microsoft.com/sharepoint/v3/contenttype/forms"/>
  </ds:schemaRefs>
</ds:datastoreItem>
</file>

<file path=customXml/itemProps2.xml><?xml version="1.0" encoding="utf-8"?>
<ds:datastoreItem xmlns:ds="http://schemas.openxmlformats.org/officeDocument/2006/customXml" ds:itemID="{68B674BD-1008-4494-A7FB-DD0E056C89B7}">
  <ds:schemaRefs>
    <ds:schemaRef ds:uri="3f1af370-ed9b-4bf3-b294-154ac100b346"/>
    <ds:schemaRef ds:uri="9ff369bb-aba1-469e-b7d7-7af4c786bd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7CFD445-17D8-40CF-8BEF-F6BC3E7469AF}">
  <ds:schemaRefs>
    <ds:schemaRef ds:uri="3f1af370-ed9b-4bf3-b294-154ac100b346"/>
    <ds:schemaRef ds:uri="9ff369bb-aba1-469e-b7d7-7af4c786bd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388</TotalTime>
  <Words>10016</Words>
  <Application>Microsoft Office PowerPoint</Application>
  <PresentationFormat>Widescreen</PresentationFormat>
  <Paragraphs>620</Paragraphs>
  <Slides>61</Slides>
  <Notes>58</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61</vt:i4>
      </vt:variant>
    </vt:vector>
  </HeadingPairs>
  <TitlesOfParts>
    <vt:vector size="79" baseType="lpstr">
      <vt:lpstr>Aileron</vt:lpstr>
      <vt:lpstr>Arial</vt:lpstr>
      <vt:lpstr>Arial Narrow</vt:lpstr>
      <vt:lpstr>Arial,Sans-Serif</vt:lpstr>
      <vt:lpstr>Calibri</vt:lpstr>
      <vt:lpstr>Helvetica Neue LT Std 45 Light</vt:lpstr>
      <vt:lpstr>Helvetica Neue LT W05_45 Light</vt:lpstr>
      <vt:lpstr>HelveticaNeueLT Pro 35 Th</vt:lpstr>
      <vt:lpstr>HelveticaNeueLT Pro 45 Lt</vt:lpstr>
      <vt:lpstr>HelveticaNeueLT Pro 55 Roman</vt:lpstr>
      <vt:lpstr>HelveticaNeueLT Pro 65 Md</vt:lpstr>
      <vt:lpstr>Lucida Sans</vt:lpstr>
      <vt:lpstr>Montserrat</vt:lpstr>
      <vt:lpstr>NotoSans</vt:lpstr>
      <vt:lpstr>PublicoText-Roman-Web</vt:lpstr>
      <vt:lpstr>YahooSans VF</vt:lpstr>
      <vt:lpstr>Office Theme</vt:lpstr>
      <vt:lpstr>Carson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McIntyre</dc:creator>
  <cp:lastModifiedBy>Kait Mathias</cp:lastModifiedBy>
  <cp:revision>3</cp:revision>
  <cp:lastPrinted>2022-08-15T16:15:49Z</cp:lastPrinted>
  <dcterms:created xsi:type="dcterms:W3CDTF">2019-11-01T17:53:31Z</dcterms:created>
  <dcterms:modified xsi:type="dcterms:W3CDTF">2023-01-10T20:39:07Z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0x01010011308BDD434F0E42A7F278ECFD0A819C</vt:lpwstr>
  </property>
  <property fmtid="{D5CDD505-2E9C-101B-9397-08002B2CF9AE}" pid="3" name="MediaServiceImageTags">
    <vt:lpwstr/>
  </property>
</Properties>
</file>