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3"/>
  </p:sldMasterIdLst>
  <p:sldIdLst>
    <p:sldId id="260" r:id="rId4"/>
    <p:sldId id="256" r:id="rId5"/>
    <p:sldId id="257" r:id="rId6"/>
    <p:sldId id="258" r:id="rId7"/>
    <p:sldId id="259" r:id="rId8"/>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B5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4048A3-F343-42B2-A212-55DBC7EA5364}" v="3" dt="2022-12-07T12:39:28.9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p:scale>
          <a:sx n="100" d="100"/>
          <a:sy n="100" d="100"/>
        </p:scale>
        <p:origin x="466" y="-658"/>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microsoft.com/office/2016/11/relationships/changesInfo" Target="changesInfos/changesInfo1.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it Mathias" userId="e52cf4d7-b6e0-43d1-b1aa-c611a88fd7c4" providerId="ADAL" clId="{F84048A3-F343-42B2-A212-55DBC7EA5364}"/>
    <pc:docChg chg="undo custSel addSld modSld sldOrd">
      <pc:chgData name="Kait Mathias" userId="e52cf4d7-b6e0-43d1-b1aa-c611a88fd7c4" providerId="ADAL" clId="{F84048A3-F343-42B2-A212-55DBC7EA5364}" dt="2022-12-07T12:43:15.088" v="1182" actId="20577"/>
      <pc:docMkLst>
        <pc:docMk/>
      </pc:docMkLst>
      <pc:sldChg chg="addSp delSp modSp mod">
        <pc:chgData name="Kait Mathias" userId="e52cf4d7-b6e0-43d1-b1aa-c611a88fd7c4" providerId="ADAL" clId="{F84048A3-F343-42B2-A212-55DBC7EA5364}" dt="2022-12-07T12:26:27.005" v="155" actId="21"/>
        <pc:sldMkLst>
          <pc:docMk/>
          <pc:sldMk cId="2216134542" sldId="256"/>
        </pc:sldMkLst>
        <pc:spChg chg="add del mod">
          <ac:chgData name="Kait Mathias" userId="e52cf4d7-b6e0-43d1-b1aa-c611a88fd7c4" providerId="ADAL" clId="{F84048A3-F343-42B2-A212-55DBC7EA5364}" dt="2022-12-07T12:26:27.005" v="155" actId="21"/>
          <ac:spMkLst>
            <pc:docMk/>
            <pc:sldMk cId="2216134542" sldId="256"/>
            <ac:spMk id="2" creationId="{9167AE91-2BEE-697B-F021-8BD547BDE71B}"/>
          </ac:spMkLst>
        </pc:spChg>
      </pc:sldChg>
      <pc:sldChg chg="addSp delSp modSp mod">
        <pc:chgData name="Kait Mathias" userId="e52cf4d7-b6e0-43d1-b1aa-c611a88fd7c4" providerId="ADAL" clId="{F84048A3-F343-42B2-A212-55DBC7EA5364}" dt="2022-12-07T12:23:48.259" v="31" actId="20577"/>
        <pc:sldMkLst>
          <pc:docMk/>
          <pc:sldMk cId="981440396" sldId="259"/>
        </pc:sldMkLst>
        <pc:spChg chg="mod">
          <ac:chgData name="Kait Mathias" userId="e52cf4d7-b6e0-43d1-b1aa-c611a88fd7c4" providerId="ADAL" clId="{F84048A3-F343-42B2-A212-55DBC7EA5364}" dt="2022-12-07T12:22:53.538" v="14" actId="20577"/>
          <ac:spMkLst>
            <pc:docMk/>
            <pc:sldMk cId="981440396" sldId="259"/>
            <ac:spMk id="13" creationId="{79F04A53-EF4F-ADA4-D6C7-EF5EE537B7A4}"/>
          </ac:spMkLst>
        </pc:spChg>
        <pc:spChg chg="add del mod">
          <ac:chgData name="Kait Mathias" userId="e52cf4d7-b6e0-43d1-b1aa-c611a88fd7c4" providerId="ADAL" clId="{F84048A3-F343-42B2-A212-55DBC7EA5364}" dt="2022-12-07T12:23:48.259" v="31" actId="20577"/>
          <ac:spMkLst>
            <pc:docMk/>
            <pc:sldMk cId="981440396" sldId="259"/>
            <ac:spMk id="14" creationId="{11D86B88-6E55-F4A4-B345-EB48E3D86DD4}"/>
          </ac:spMkLst>
        </pc:spChg>
      </pc:sldChg>
      <pc:sldChg chg="addSp delSp modSp new mod ord">
        <pc:chgData name="Kait Mathias" userId="e52cf4d7-b6e0-43d1-b1aa-c611a88fd7c4" providerId="ADAL" clId="{F84048A3-F343-42B2-A212-55DBC7EA5364}" dt="2022-12-07T12:43:15.088" v="1182" actId="20577"/>
        <pc:sldMkLst>
          <pc:docMk/>
          <pc:sldMk cId="1750891964" sldId="260"/>
        </pc:sldMkLst>
        <pc:spChg chg="mod">
          <ac:chgData name="Kait Mathias" userId="e52cf4d7-b6e0-43d1-b1aa-c611a88fd7c4" providerId="ADAL" clId="{F84048A3-F343-42B2-A212-55DBC7EA5364}" dt="2022-12-07T12:38:29.691" v="734" actId="20577"/>
          <ac:spMkLst>
            <pc:docMk/>
            <pc:sldMk cId="1750891964" sldId="260"/>
            <ac:spMk id="2" creationId="{CE634D0D-AE33-0BD1-FAE9-C4D5D28EEF9E}"/>
          </ac:spMkLst>
        </pc:spChg>
        <pc:spChg chg="add del mod">
          <ac:chgData name="Kait Mathias" userId="e52cf4d7-b6e0-43d1-b1aa-c611a88fd7c4" providerId="ADAL" clId="{F84048A3-F343-42B2-A212-55DBC7EA5364}" dt="2022-12-07T12:39:06.963" v="739"/>
          <ac:spMkLst>
            <pc:docMk/>
            <pc:sldMk cId="1750891964" sldId="260"/>
            <ac:spMk id="3" creationId="{9012D0B1-BB83-A8EA-49EA-6EBB21A39BCB}"/>
          </ac:spMkLst>
        </pc:spChg>
        <pc:spChg chg="add mod">
          <ac:chgData name="Kait Mathias" userId="e52cf4d7-b6e0-43d1-b1aa-c611a88fd7c4" providerId="ADAL" clId="{F84048A3-F343-42B2-A212-55DBC7EA5364}" dt="2022-12-07T12:43:15.088" v="1182" actId="20577"/>
          <ac:spMkLst>
            <pc:docMk/>
            <pc:sldMk cId="1750891964" sldId="260"/>
            <ac:spMk id="4" creationId="{D0AF669A-3952-7B87-1705-07BEE8140866}"/>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A9F73AE-637C-BD40-9C33-030B81B257EC}" type="datetimeFigureOut">
              <a:rPr lang="en-US" smtClean="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341A38-224A-3D42-8799-1D66715E3AE8}" type="slidenum">
              <a:rPr lang="en-US" smtClean="0"/>
              <a:t>‹#›</a:t>
            </a:fld>
            <a:endParaRPr lang="en-US"/>
          </a:p>
        </p:txBody>
      </p:sp>
    </p:spTree>
    <p:extLst>
      <p:ext uri="{BB962C8B-B14F-4D97-AF65-F5344CB8AC3E}">
        <p14:creationId xmlns:p14="http://schemas.microsoft.com/office/powerpoint/2010/main" val="1877385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9F73AE-637C-BD40-9C33-030B81B257EC}" type="datetimeFigureOut">
              <a:rPr lang="en-US" smtClean="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341A38-224A-3D42-8799-1D66715E3AE8}" type="slidenum">
              <a:rPr lang="en-US" smtClean="0"/>
              <a:t>‹#›</a:t>
            </a:fld>
            <a:endParaRPr lang="en-US"/>
          </a:p>
        </p:txBody>
      </p:sp>
    </p:spTree>
    <p:extLst>
      <p:ext uri="{BB962C8B-B14F-4D97-AF65-F5344CB8AC3E}">
        <p14:creationId xmlns:p14="http://schemas.microsoft.com/office/powerpoint/2010/main" val="1959584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9F73AE-637C-BD40-9C33-030B81B257EC}" type="datetimeFigureOut">
              <a:rPr lang="en-US" smtClean="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341A38-224A-3D42-8799-1D66715E3AE8}" type="slidenum">
              <a:rPr lang="en-US" smtClean="0"/>
              <a:t>‹#›</a:t>
            </a:fld>
            <a:endParaRPr lang="en-US"/>
          </a:p>
        </p:txBody>
      </p:sp>
    </p:spTree>
    <p:extLst>
      <p:ext uri="{BB962C8B-B14F-4D97-AF65-F5344CB8AC3E}">
        <p14:creationId xmlns:p14="http://schemas.microsoft.com/office/powerpoint/2010/main" val="2540025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9F73AE-637C-BD40-9C33-030B81B257EC}" type="datetimeFigureOut">
              <a:rPr lang="en-US" smtClean="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341A38-224A-3D42-8799-1D66715E3AE8}" type="slidenum">
              <a:rPr lang="en-US" smtClean="0"/>
              <a:t>‹#›</a:t>
            </a:fld>
            <a:endParaRPr lang="en-US"/>
          </a:p>
        </p:txBody>
      </p:sp>
    </p:spTree>
    <p:extLst>
      <p:ext uri="{BB962C8B-B14F-4D97-AF65-F5344CB8AC3E}">
        <p14:creationId xmlns:p14="http://schemas.microsoft.com/office/powerpoint/2010/main" val="711289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9F73AE-637C-BD40-9C33-030B81B257EC}" type="datetimeFigureOut">
              <a:rPr lang="en-US" smtClean="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341A38-224A-3D42-8799-1D66715E3AE8}" type="slidenum">
              <a:rPr lang="en-US" smtClean="0"/>
              <a:t>‹#›</a:t>
            </a:fld>
            <a:endParaRPr lang="en-US"/>
          </a:p>
        </p:txBody>
      </p:sp>
    </p:spTree>
    <p:extLst>
      <p:ext uri="{BB962C8B-B14F-4D97-AF65-F5344CB8AC3E}">
        <p14:creationId xmlns:p14="http://schemas.microsoft.com/office/powerpoint/2010/main" val="556770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A9F73AE-637C-BD40-9C33-030B81B257EC}" type="datetimeFigureOut">
              <a:rPr lang="en-US" smtClean="0"/>
              <a:t>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341A38-224A-3D42-8799-1D66715E3AE8}" type="slidenum">
              <a:rPr lang="en-US" smtClean="0"/>
              <a:t>‹#›</a:t>
            </a:fld>
            <a:endParaRPr lang="en-US"/>
          </a:p>
        </p:txBody>
      </p:sp>
    </p:spTree>
    <p:extLst>
      <p:ext uri="{BB962C8B-B14F-4D97-AF65-F5344CB8AC3E}">
        <p14:creationId xmlns:p14="http://schemas.microsoft.com/office/powerpoint/2010/main" val="340349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9F73AE-637C-BD40-9C33-030B81B257EC}" type="datetimeFigureOut">
              <a:rPr lang="en-US" smtClean="0"/>
              <a:t>12/7/2022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341A38-224A-3D42-8799-1D66715E3AE8}" type="slidenum">
              <a:rPr lang="en-US" smtClean="0"/>
              <a:t>‹#›</a:t>
            </a:fld>
            <a:endParaRPr lang="en-US"/>
          </a:p>
        </p:txBody>
      </p:sp>
    </p:spTree>
    <p:extLst>
      <p:ext uri="{BB962C8B-B14F-4D97-AF65-F5344CB8AC3E}">
        <p14:creationId xmlns:p14="http://schemas.microsoft.com/office/powerpoint/2010/main" val="2763321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A9F73AE-637C-BD40-9C33-030B81B257EC}" type="datetimeFigureOut">
              <a:rPr lang="en-US" smtClean="0"/>
              <a:t>12/7/2022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341A38-224A-3D42-8799-1D66715E3AE8}" type="slidenum">
              <a:rPr lang="en-US" smtClean="0"/>
              <a:t>‹#›</a:t>
            </a:fld>
            <a:endParaRPr lang="en-US"/>
          </a:p>
        </p:txBody>
      </p:sp>
    </p:spTree>
    <p:extLst>
      <p:ext uri="{BB962C8B-B14F-4D97-AF65-F5344CB8AC3E}">
        <p14:creationId xmlns:p14="http://schemas.microsoft.com/office/powerpoint/2010/main" val="2231882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9F73AE-637C-BD40-9C33-030B81B257EC}" type="datetimeFigureOut">
              <a:rPr lang="en-US" smtClean="0"/>
              <a:t>12/7/2022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341A38-224A-3D42-8799-1D66715E3AE8}" type="slidenum">
              <a:rPr lang="en-US" smtClean="0"/>
              <a:t>‹#›</a:t>
            </a:fld>
            <a:endParaRPr lang="en-US"/>
          </a:p>
        </p:txBody>
      </p:sp>
    </p:spTree>
    <p:extLst>
      <p:ext uri="{BB962C8B-B14F-4D97-AF65-F5344CB8AC3E}">
        <p14:creationId xmlns:p14="http://schemas.microsoft.com/office/powerpoint/2010/main" val="973017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8A9F73AE-637C-BD40-9C33-030B81B257EC}" type="datetimeFigureOut">
              <a:rPr lang="en-US" smtClean="0"/>
              <a:t>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341A38-224A-3D42-8799-1D66715E3AE8}" type="slidenum">
              <a:rPr lang="en-US" smtClean="0"/>
              <a:t>‹#›</a:t>
            </a:fld>
            <a:endParaRPr lang="en-US"/>
          </a:p>
        </p:txBody>
      </p:sp>
    </p:spTree>
    <p:extLst>
      <p:ext uri="{BB962C8B-B14F-4D97-AF65-F5344CB8AC3E}">
        <p14:creationId xmlns:p14="http://schemas.microsoft.com/office/powerpoint/2010/main" val="91317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8A9F73AE-637C-BD40-9C33-030B81B257EC}" type="datetimeFigureOut">
              <a:rPr lang="en-US" smtClean="0"/>
              <a:t>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341A38-224A-3D42-8799-1D66715E3AE8}" type="slidenum">
              <a:rPr lang="en-US" smtClean="0"/>
              <a:t>‹#›</a:t>
            </a:fld>
            <a:endParaRPr lang="en-US"/>
          </a:p>
        </p:txBody>
      </p:sp>
    </p:spTree>
    <p:extLst>
      <p:ext uri="{BB962C8B-B14F-4D97-AF65-F5344CB8AC3E}">
        <p14:creationId xmlns:p14="http://schemas.microsoft.com/office/powerpoint/2010/main" val="1619447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8A9F73AE-637C-BD40-9C33-030B81B257EC}" type="datetimeFigureOut">
              <a:rPr lang="en-US" smtClean="0"/>
              <a:t>12/7/2022</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25341A38-224A-3D42-8799-1D66715E3AE8}" type="slidenum">
              <a:rPr lang="en-US" smtClean="0"/>
              <a:t>‹#›</a:t>
            </a:fld>
            <a:endParaRPr lang="en-US"/>
          </a:p>
        </p:txBody>
      </p:sp>
    </p:spTree>
    <p:extLst>
      <p:ext uri="{BB962C8B-B14F-4D97-AF65-F5344CB8AC3E}">
        <p14:creationId xmlns:p14="http://schemas.microsoft.com/office/powerpoint/2010/main" val="30805868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34D0D-AE33-0BD1-FAE9-C4D5D28EEF9E}"/>
              </a:ext>
            </a:extLst>
          </p:cNvPr>
          <p:cNvSpPr>
            <a:spLocks noGrp="1"/>
          </p:cNvSpPr>
          <p:nvPr>
            <p:ph type="title"/>
          </p:nvPr>
        </p:nvSpPr>
        <p:spPr/>
        <p:txBody>
          <a:bodyPr>
            <a:normAutofit/>
          </a:bodyPr>
          <a:lstStyle/>
          <a:p>
            <a:r>
              <a:rPr lang="en-US" sz="1100" dirty="0"/>
              <a:t>The Attached has been given an “Approved As Is” status by the Advertising Review Team. Advisors who are interested in using and/or customizing pre-approved materials should ensure an understanding of the Pre-Approved Communications section of the Advisor Compliance Manual posted in </a:t>
            </a:r>
            <a:r>
              <a:rPr lang="en-US" sz="1100" dirty="0" err="1"/>
              <a:t>ClientWorks</a:t>
            </a:r>
            <a:r>
              <a:rPr lang="en-US" sz="1100" dirty="0"/>
              <a:t>. This section of the compliance manual includes instructions on how to use pre-approved materials and meet the necessary Books and Records requirements.</a:t>
            </a:r>
          </a:p>
        </p:txBody>
      </p:sp>
      <p:sp>
        <p:nvSpPr>
          <p:cNvPr id="4" name="TextBox 3">
            <a:extLst>
              <a:ext uri="{FF2B5EF4-FFF2-40B4-BE49-F238E27FC236}">
                <a16:creationId xmlns:a16="http://schemas.microsoft.com/office/drawing/2014/main" id="{D0AF669A-3952-7B87-1705-07BEE8140866}"/>
              </a:ext>
            </a:extLst>
          </p:cNvPr>
          <p:cNvSpPr txBox="1"/>
          <p:nvPr/>
        </p:nvSpPr>
        <p:spPr>
          <a:xfrm>
            <a:off x="594360" y="2606040"/>
            <a:ext cx="6583680" cy="769441"/>
          </a:xfrm>
          <a:prstGeom prst="rect">
            <a:avLst/>
          </a:prstGeom>
          <a:noFill/>
        </p:spPr>
        <p:txBody>
          <a:bodyPr wrap="square" rtlCol="0">
            <a:spAutoFit/>
          </a:bodyPr>
          <a:lstStyle/>
          <a:p>
            <a:r>
              <a:rPr lang="en-US" sz="1100" dirty="0"/>
              <a:t>Note for Representative: This material was reviewed with the understanding that no materials used at the event, including presentations or handouts, will include product specific or investment strategy content.  If that is not the case, additional review will be needed prior to use. Please submit this material along with any slides, speaker’s notes, and handouts for review and approval in </a:t>
            </a:r>
            <a:r>
              <a:rPr lang="en-US" sz="1100" dirty="0" err="1"/>
              <a:t>ComplianceMax</a:t>
            </a:r>
            <a:r>
              <a:rPr lang="en-US" sz="1100"/>
              <a:t>.</a:t>
            </a:r>
            <a:endParaRPr lang="en-US" sz="1100" dirty="0"/>
          </a:p>
        </p:txBody>
      </p:sp>
    </p:spTree>
    <p:extLst>
      <p:ext uri="{BB962C8B-B14F-4D97-AF65-F5344CB8AC3E}">
        <p14:creationId xmlns:p14="http://schemas.microsoft.com/office/powerpoint/2010/main" val="1750891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lake surrounded by trees&#10;&#10;Description automatically generated with medium confidence">
            <a:extLst>
              <a:ext uri="{FF2B5EF4-FFF2-40B4-BE49-F238E27FC236}">
                <a16:creationId xmlns:a16="http://schemas.microsoft.com/office/drawing/2014/main" id="{78268E8A-7AF7-2892-5C55-E3698B951E2C}"/>
              </a:ext>
            </a:extLst>
          </p:cNvPr>
          <p:cNvPicPr>
            <a:picLocks noChangeAspect="1"/>
          </p:cNvPicPr>
          <p:nvPr/>
        </p:nvPicPr>
        <p:blipFill>
          <a:blip r:embed="rId2"/>
          <a:stretch>
            <a:fillRect/>
          </a:stretch>
        </p:blipFill>
        <p:spPr>
          <a:xfrm>
            <a:off x="228600" y="323887"/>
            <a:ext cx="7315200" cy="4343400"/>
          </a:xfrm>
          <a:prstGeom prst="rect">
            <a:avLst/>
          </a:prstGeom>
        </p:spPr>
      </p:pic>
      <p:pic>
        <p:nvPicPr>
          <p:cNvPr id="11" name="Picture 10" descr="A lake surrounded by trees&#10;&#10;Description automatically generated with medium confidence">
            <a:extLst>
              <a:ext uri="{FF2B5EF4-FFF2-40B4-BE49-F238E27FC236}">
                <a16:creationId xmlns:a16="http://schemas.microsoft.com/office/drawing/2014/main" id="{9E38F2EF-2E19-6290-EF1C-8B427AEEB80A}"/>
              </a:ext>
            </a:extLst>
          </p:cNvPr>
          <p:cNvPicPr>
            <a:picLocks noChangeAspect="1"/>
          </p:cNvPicPr>
          <p:nvPr/>
        </p:nvPicPr>
        <p:blipFill>
          <a:blip r:embed="rId2"/>
          <a:stretch>
            <a:fillRect/>
          </a:stretch>
        </p:blipFill>
        <p:spPr>
          <a:xfrm>
            <a:off x="228600" y="5391113"/>
            <a:ext cx="7315200" cy="4343400"/>
          </a:xfrm>
          <a:prstGeom prst="rect">
            <a:avLst/>
          </a:prstGeom>
        </p:spPr>
      </p:pic>
      <p:sp>
        <p:nvSpPr>
          <p:cNvPr id="5" name="Text Placeholder 2">
            <a:extLst>
              <a:ext uri="{FF2B5EF4-FFF2-40B4-BE49-F238E27FC236}">
                <a16:creationId xmlns:a16="http://schemas.microsoft.com/office/drawing/2014/main" id="{0BF6C269-7759-FD1F-467D-2BA9252C40E8}"/>
              </a:ext>
            </a:extLst>
          </p:cNvPr>
          <p:cNvSpPr txBox="1">
            <a:spLocks/>
          </p:cNvSpPr>
          <p:nvPr/>
        </p:nvSpPr>
        <p:spPr>
          <a:xfrm>
            <a:off x="725870" y="332003"/>
            <a:ext cx="5607449" cy="1542772"/>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3600" b="1" dirty="0">
                <a:solidFill>
                  <a:srgbClr val="D6B556"/>
                </a:solidFill>
                <a:effectLst>
                  <a:outerShdw blurRad="50800" dist="38100" dir="2700000" algn="tl" rotWithShape="0">
                    <a:prstClr val="black">
                      <a:alpha val="40000"/>
                    </a:prstClr>
                  </a:outerShdw>
                </a:effectLst>
                <a:latin typeface="Arial Black" panose="020B0604020202020204" pitchFamily="34" charset="0"/>
                <a:cs typeface="Arial Black" panose="020B0604020202020204" pitchFamily="34" charset="0"/>
              </a:rPr>
              <a:t>Forecast 2023</a:t>
            </a:r>
          </a:p>
        </p:txBody>
      </p:sp>
      <p:sp>
        <p:nvSpPr>
          <p:cNvPr id="13" name="Picture Placeholder 9">
            <a:extLst>
              <a:ext uri="{FF2B5EF4-FFF2-40B4-BE49-F238E27FC236}">
                <a16:creationId xmlns:a16="http://schemas.microsoft.com/office/drawing/2014/main" id="{9B3BC7A5-AC27-63D3-75AE-00BB9EECCDA6}"/>
              </a:ext>
            </a:extLst>
          </p:cNvPr>
          <p:cNvSpPr txBox="1">
            <a:spLocks/>
          </p:cNvSpPr>
          <p:nvPr/>
        </p:nvSpPr>
        <p:spPr>
          <a:xfrm>
            <a:off x="6004482" y="3948427"/>
            <a:ext cx="1140804" cy="479349"/>
          </a:xfrm>
          <a:prstGeom prst="rect">
            <a:avLst/>
          </a:prstGeom>
          <a:solidFill>
            <a:srgbClr val="FF0000"/>
          </a:solidFill>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500" dirty="0"/>
              <a:t>Insert Logo</a:t>
            </a:r>
          </a:p>
        </p:txBody>
      </p:sp>
      <p:sp>
        <p:nvSpPr>
          <p:cNvPr id="15" name="Text Placeholder 2">
            <a:extLst>
              <a:ext uri="{FF2B5EF4-FFF2-40B4-BE49-F238E27FC236}">
                <a16:creationId xmlns:a16="http://schemas.microsoft.com/office/drawing/2014/main" id="{53D066A5-0C96-77B5-7943-0B4D4C8FA8BF}"/>
              </a:ext>
            </a:extLst>
          </p:cNvPr>
          <p:cNvSpPr txBox="1">
            <a:spLocks/>
          </p:cNvSpPr>
          <p:nvPr/>
        </p:nvSpPr>
        <p:spPr>
          <a:xfrm>
            <a:off x="725869" y="5391113"/>
            <a:ext cx="5607449" cy="1542772"/>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3600" b="1" dirty="0">
                <a:solidFill>
                  <a:srgbClr val="D6B556"/>
                </a:solidFill>
                <a:effectLst>
                  <a:outerShdw blurRad="50800" dist="38100" dir="2700000" algn="tl" rotWithShape="0">
                    <a:prstClr val="black">
                      <a:alpha val="40000"/>
                    </a:prstClr>
                  </a:outerShdw>
                </a:effectLst>
                <a:latin typeface="Arial Black" panose="020B0604020202020204" pitchFamily="34" charset="0"/>
                <a:cs typeface="Arial Black" panose="020B0604020202020204" pitchFamily="34" charset="0"/>
              </a:rPr>
              <a:t>Forecast 2023</a:t>
            </a:r>
          </a:p>
        </p:txBody>
      </p:sp>
      <p:sp>
        <p:nvSpPr>
          <p:cNvPr id="16" name="Picture Placeholder 9">
            <a:extLst>
              <a:ext uri="{FF2B5EF4-FFF2-40B4-BE49-F238E27FC236}">
                <a16:creationId xmlns:a16="http://schemas.microsoft.com/office/drawing/2014/main" id="{E0B810DC-54C1-4B2E-C2B4-8844F1BB3C96}"/>
              </a:ext>
            </a:extLst>
          </p:cNvPr>
          <p:cNvSpPr txBox="1">
            <a:spLocks/>
          </p:cNvSpPr>
          <p:nvPr/>
        </p:nvSpPr>
        <p:spPr>
          <a:xfrm>
            <a:off x="6004482" y="8920016"/>
            <a:ext cx="1140804" cy="479349"/>
          </a:xfrm>
          <a:prstGeom prst="rect">
            <a:avLst/>
          </a:prstGeom>
          <a:solidFill>
            <a:srgbClr val="FF0000"/>
          </a:solidFill>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500" dirty="0"/>
              <a:t>Insert Logo</a:t>
            </a:r>
          </a:p>
        </p:txBody>
      </p:sp>
    </p:spTree>
    <p:extLst>
      <p:ext uri="{BB962C8B-B14F-4D97-AF65-F5344CB8AC3E}">
        <p14:creationId xmlns:p14="http://schemas.microsoft.com/office/powerpoint/2010/main" val="2216134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group of people sitting around a table with food&#10;&#10;Description automatically generated with medium confidence">
            <a:extLst>
              <a:ext uri="{FF2B5EF4-FFF2-40B4-BE49-F238E27FC236}">
                <a16:creationId xmlns:a16="http://schemas.microsoft.com/office/drawing/2014/main" id="{B452D10D-5FCD-EFA7-7EB4-94ABFB2D4FAC}"/>
              </a:ext>
            </a:extLst>
          </p:cNvPr>
          <p:cNvPicPr>
            <a:picLocks noChangeAspect="1"/>
          </p:cNvPicPr>
          <p:nvPr/>
        </p:nvPicPr>
        <p:blipFill>
          <a:blip r:embed="rId2"/>
          <a:stretch>
            <a:fillRect/>
          </a:stretch>
        </p:blipFill>
        <p:spPr>
          <a:xfrm>
            <a:off x="228600" y="208026"/>
            <a:ext cx="7315200" cy="4343400"/>
          </a:xfrm>
          <a:prstGeom prst="rect">
            <a:avLst/>
          </a:prstGeom>
        </p:spPr>
      </p:pic>
      <p:pic>
        <p:nvPicPr>
          <p:cNvPr id="9" name="Picture 8" descr="A group of people sitting around a table with food&#10;&#10;Description automatically generated with medium confidence">
            <a:extLst>
              <a:ext uri="{FF2B5EF4-FFF2-40B4-BE49-F238E27FC236}">
                <a16:creationId xmlns:a16="http://schemas.microsoft.com/office/drawing/2014/main" id="{B6609E54-968B-23F5-3B1B-73DBF0E2A6C6}"/>
              </a:ext>
            </a:extLst>
          </p:cNvPr>
          <p:cNvPicPr>
            <a:picLocks noChangeAspect="1"/>
          </p:cNvPicPr>
          <p:nvPr/>
        </p:nvPicPr>
        <p:blipFill>
          <a:blip r:embed="rId2"/>
          <a:stretch>
            <a:fillRect/>
          </a:stretch>
        </p:blipFill>
        <p:spPr>
          <a:xfrm>
            <a:off x="228600" y="5506975"/>
            <a:ext cx="7315200" cy="4343400"/>
          </a:xfrm>
          <a:prstGeom prst="rect">
            <a:avLst/>
          </a:prstGeom>
        </p:spPr>
      </p:pic>
      <p:sp>
        <p:nvSpPr>
          <p:cNvPr id="3" name="Text Placeholder 2">
            <a:extLst>
              <a:ext uri="{FF2B5EF4-FFF2-40B4-BE49-F238E27FC236}">
                <a16:creationId xmlns:a16="http://schemas.microsoft.com/office/drawing/2014/main" id="{F4812A2B-AE4D-C5A5-0ACB-C823C5C50B34}"/>
              </a:ext>
            </a:extLst>
          </p:cNvPr>
          <p:cNvSpPr txBox="1">
            <a:spLocks/>
          </p:cNvSpPr>
          <p:nvPr/>
        </p:nvSpPr>
        <p:spPr>
          <a:xfrm>
            <a:off x="839072" y="3335276"/>
            <a:ext cx="5607449" cy="1542772"/>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3600" b="1" dirty="0">
                <a:solidFill>
                  <a:srgbClr val="D6B556"/>
                </a:solidFill>
                <a:effectLst>
                  <a:outerShdw blurRad="50800" dist="38100" dir="2700000" algn="tl" rotWithShape="0">
                    <a:prstClr val="black">
                      <a:alpha val="40000"/>
                    </a:prstClr>
                  </a:outerShdw>
                </a:effectLst>
                <a:latin typeface="Arial Black" panose="020B0604020202020204" pitchFamily="34" charset="0"/>
                <a:cs typeface="Arial Black" panose="020B0604020202020204" pitchFamily="34" charset="0"/>
              </a:rPr>
              <a:t>Forecast 2023</a:t>
            </a:r>
          </a:p>
        </p:txBody>
      </p:sp>
      <p:sp>
        <p:nvSpPr>
          <p:cNvPr id="4" name="Picture Placeholder 9">
            <a:extLst>
              <a:ext uri="{FF2B5EF4-FFF2-40B4-BE49-F238E27FC236}">
                <a16:creationId xmlns:a16="http://schemas.microsoft.com/office/drawing/2014/main" id="{9DB0F991-E50B-0E4B-3C59-78260DAA09CB}"/>
              </a:ext>
            </a:extLst>
          </p:cNvPr>
          <p:cNvSpPr txBox="1">
            <a:spLocks/>
          </p:cNvSpPr>
          <p:nvPr/>
        </p:nvSpPr>
        <p:spPr>
          <a:xfrm>
            <a:off x="839072" y="3797983"/>
            <a:ext cx="1140804" cy="479349"/>
          </a:xfrm>
          <a:prstGeom prst="rect">
            <a:avLst/>
          </a:prstGeom>
          <a:solidFill>
            <a:srgbClr val="FF0000"/>
          </a:solidFill>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500" dirty="0"/>
              <a:t>Insert Logo</a:t>
            </a:r>
          </a:p>
        </p:txBody>
      </p:sp>
      <p:sp>
        <p:nvSpPr>
          <p:cNvPr id="6" name="Text Placeholder 2">
            <a:extLst>
              <a:ext uri="{FF2B5EF4-FFF2-40B4-BE49-F238E27FC236}">
                <a16:creationId xmlns:a16="http://schemas.microsoft.com/office/drawing/2014/main" id="{15385F03-561A-F9EF-ED43-01ADEB8F9903}"/>
              </a:ext>
            </a:extLst>
          </p:cNvPr>
          <p:cNvSpPr txBox="1">
            <a:spLocks/>
          </p:cNvSpPr>
          <p:nvPr/>
        </p:nvSpPr>
        <p:spPr>
          <a:xfrm>
            <a:off x="685800" y="8515628"/>
            <a:ext cx="5607449" cy="1542772"/>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3600" b="1" dirty="0">
                <a:solidFill>
                  <a:srgbClr val="D6B556"/>
                </a:solidFill>
                <a:effectLst>
                  <a:outerShdw blurRad="50800" dist="38100" dir="2700000" algn="tl" rotWithShape="0">
                    <a:prstClr val="black">
                      <a:alpha val="40000"/>
                    </a:prstClr>
                  </a:outerShdw>
                </a:effectLst>
                <a:latin typeface="Arial Black" panose="020B0604020202020204" pitchFamily="34" charset="0"/>
                <a:cs typeface="Arial Black" panose="020B0604020202020204" pitchFamily="34" charset="0"/>
              </a:rPr>
              <a:t>Forecast 2023</a:t>
            </a:r>
          </a:p>
        </p:txBody>
      </p:sp>
      <p:sp>
        <p:nvSpPr>
          <p:cNvPr id="7" name="Picture Placeholder 9">
            <a:extLst>
              <a:ext uri="{FF2B5EF4-FFF2-40B4-BE49-F238E27FC236}">
                <a16:creationId xmlns:a16="http://schemas.microsoft.com/office/drawing/2014/main" id="{D65FE8C2-9E3D-8A2B-F8DA-4D400F207603}"/>
              </a:ext>
            </a:extLst>
          </p:cNvPr>
          <p:cNvSpPr txBox="1">
            <a:spLocks/>
          </p:cNvSpPr>
          <p:nvPr/>
        </p:nvSpPr>
        <p:spPr>
          <a:xfrm>
            <a:off x="839072" y="8947326"/>
            <a:ext cx="1140804" cy="479349"/>
          </a:xfrm>
          <a:prstGeom prst="rect">
            <a:avLst/>
          </a:prstGeom>
          <a:solidFill>
            <a:srgbClr val="FF0000"/>
          </a:solidFill>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500" dirty="0"/>
              <a:t>Insert Logo</a:t>
            </a:r>
          </a:p>
        </p:txBody>
      </p:sp>
    </p:spTree>
    <p:extLst>
      <p:ext uri="{BB962C8B-B14F-4D97-AF65-F5344CB8AC3E}">
        <p14:creationId xmlns:p14="http://schemas.microsoft.com/office/powerpoint/2010/main" val="316985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rrow&#10;&#10;Description automatically generated">
            <a:extLst>
              <a:ext uri="{FF2B5EF4-FFF2-40B4-BE49-F238E27FC236}">
                <a16:creationId xmlns:a16="http://schemas.microsoft.com/office/drawing/2014/main" id="{9EF8359C-53E9-5D7B-B6BD-B2E2EFBB7CE7}"/>
              </a:ext>
            </a:extLst>
          </p:cNvPr>
          <p:cNvPicPr>
            <a:picLocks noChangeAspect="1"/>
          </p:cNvPicPr>
          <p:nvPr/>
        </p:nvPicPr>
        <p:blipFill>
          <a:blip r:embed="rId2"/>
          <a:stretch>
            <a:fillRect/>
          </a:stretch>
        </p:blipFill>
        <p:spPr>
          <a:xfrm>
            <a:off x="228600" y="257037"/>
            <a:ext cx="7315200" cy="4343400"/>
          </a:xfrm>
          <a:prstGeom prst="rect">
            <a:avLst/>
          </a:prstGeom>
        </p:spPr>
      </p:pic>
      <p:pic>
        <p:nvPicPr>
          <p:cNvPr id="9" name="Picture 8" descr="Arrow&#10;&#10;Description automatically generated">
            <a:extLst>
              <a:ext uri="{FF2B5EF4-FFF2-40B4-BE49-F238E27FC236}">
                <a16:creationId xmlns:a16="http://schemas.microsoft.com/office/drawing/2014/main" id="{D905ED5B-B71C-F2DE-6C2F-0AE4FEF8BDC9}"/>
              </a:ext>
            </a:extLst>
          </p:cNvPr>
          <p:cNvPicPr>
            <a:picLocks noChangeAspect="1"/>
          </p:cNvPicPr>
          <p:nvPr/>
        </p:nvPicPr>
        <p:blipFill>
          <a:blip r:embed="rId2"/>
          <a:stretch>
            <a:fillRect/>
          </a:stretch>
        </p:blipFill>
        <p:spPr>
          <a:xfrm>
            <a:off x="228600" y="5457964"/>
            <a:ext cx="7315200" cy="4343400"/>
          </a:xfrm>
          <a:prstGeom prst="rect">
            <a:avLst/>
          </a:prstGeom>
        </p:spPr>
      </p:pic>
      <p:sp>
        <p:nvSpPr>
          <p:cNvPr id="4" name="Text Placeholder 2">
            <a:extLst>
              <a:ext uri="{FF2B5EF4-FFF2-40B4-BE49-F238E27FC236}">
                <a16:creationId xmlns:a16="http://schemas.microsoft.com/office/drawing/2014/main" id="{DCEF91D6-CE4D-0B1A-2839-FA5EDAA5F11E}"/>
              </a:ext>
            </a:extLst>
          </p:cNvPr>
          <p:cNvSpPr txBox="1">
            <a:spLocks/>
          </p:cNvSpPr>
          <p:nvPr/>
        </p:nvSpPr>
        <p:spPr>
          <a:xfrm>
            <a:off x="1473617" y="306161"/>
            <a:ext cx="5607449" cy="1542772"/>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3600" b="1" dirty="0">
                <a:solidFill>
                  <a:srgbClr val="D6B556"/>
                </a:solidFill>
                <a:effectLst>
                  <a:outerShdw blurRad="50800" dist="38100" dir="2700000" algn="tl" rotWithShape="0">
                    <a:prstClr val="black">
                      <a:alpha val="40000"/>
                    </a:prstClr>
                  </a:outerShdw>
                </a:effectLst>
                <a:latin typeface="Arial Black" panose="020B0604020202020204" pitchFamily="34" charset="0"/>
                <a:cs typeface="Arial Black" panose="020B0604020202020204" pitchFamily="34" charset="0"/>
              </a:rPr>
              <a:t>Forecast 2023</a:t>
            </a:r>
          </a:p>
        </p:txBody>
      </p:sp>
      <p:sp>
        <p:nvSpPr>
          <p:cNvPr id="5" name="Text Placeholder 2">
            <a:extLst>
              <a:ext uri="{FF2B5EF4-FFF2-40B4-BE49-F238E27FC236}">
                <a16:creationId xmlns:a16="http://schemas.microsoft.com/office/drawing/2014/main" id="{7B2CC871-C6AB-ADCD-1C77-F71B037562A5}"/>
              </a:ext>
            </a:extLst>
          </p:cNvPr>
          <p:cNvSpPr txBox="1">
            <a:spLocks/>
          </p:cNvSpPr>
          <p:nvPr/>
        </p:nvSpPr>
        <p:spPr>
          <a:xfrm>
            <a:off x="1473617" y="5457964"/>
            <a:ext cx="5607449" cy="1542772"/>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3600" b="1" dirty="0">
                <a:solidFill>
                  <a:srgbClr val="D6B556"/>
                </a:solidFill>
                <a:effectLst>
                  <a:outerShdw blurRad="50800" dist="38100" dir="2700000" algn="tl" rotWithShape="0">
                    <a:prstClr val="black">
                      <a:alpha val="40000"/>
                    </a:prstClr>
                  </a:outerShdw>
                </a:effectLst>
                <a:latin typeface="Arial Black" panose="020B0604020202020204" pitchFamily="34" charset="0"/>
                <a:cs typeface="Arial Black" panose="020B0604020202020204" pitchFamily="34" charset="0"/>
              </a:rPr>
              <a:t>Forecast 2023</a:t>
            </a:r>
          </a:p>
        </p:txBody>
      </p:sp>
      <p:sp>
        <p:nvSpPr>
          <p:cNvPr id="6" name="Picture Placeholder 9">
            <a:extLst>
              <a:ext uri="{FF2B5EF4-FFF2-40B4-BE49-F238E27FC236}">
                <a16:creationId xmlns:a16="http://schemas.microsoft.com/office/drawing/2014/main" id="{88741489-06EF-A7DD-C2E8-3B334A09435B}"/>
              </a:ext>
            </a:extLst>
          </p:cNvPr>
          <p:cNvSpPr txBox="1">
            <a:spLocks/>
          </p:cNvSpPr>
          <p:nvPr/>
        </p:nvSpPr>
        <p:spPr>
          <a:xfrm>
            <a:off x="6070891" y="3826424"/>
            <a:ext cx="1140804" cy="479349"/>
          </a:xfrm>
          <a:prstGeom prst="rect">
            <a:avLst/>
          </a:prstGeom>
          <a:solidFill>
            <a:srgbClr val="FF0000"/>
          </a:solidFill>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500" dirty="0"/>
              <a:t>Insert Logo</a:t>
            </a:r>
          </a:p>
        </p:txBody>
      </p:sp>
      <p:sp>
        <p:nvSpPr>
          <p:cNvPr id="7" name="Picture Placeholder 9">
            <a:extLst>
              <a:ext uri="{FF2B5EF4-FFF2-40B4-BE49-F238E27FC236}">
                <a16:creationId xmlns:a16="http://schemas.microsoft.com/office/drawing/2014/main" id="{CBDD916D-12B0-B1C6-7480-25BC5A1AC0B0}"/>
              </a:ext>
            </a:extLst>
          </p:cNvPr>
          <p:cNvSpPr txBox="1">
            <a:spLocks/>
          </p:cNvSpPr>
          <p:nvPr/>
        </p:nvSpPr>
        <p:spPr>
          <a:xfrm>
            <a:off x="6070891" y="9048809"/>
            <a:ext cx="1140804" cy="479349"/>
          </a:xfrm>
          <a:prstGeom prst="rect">
            <a:avLst/>
          </a:prstGeom>
          <a:solidFill>
            <a:srgbClr val="FF0000"/>
          </a:solidFill>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500" dirty="0"/>
              <a:t>Insert Logo</a:t>
            </a:r>
          </a:p>
        </p:txBody>
      </p:sp>
    </p:spTree>
    <p:extLst>
      <p:ext uri="{BB962C8B-B14F-4D97-AF65-F5344CB8AC3E}">
        <p14:creationId xmlns:p14="http://schemas.microsoft.com/office/powerpoint/2010/main" val="633579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1">
            <a:extLst>
              <a:ext uri="{FF2B5EF4-FFF2-40B4-BE49-F238E27FC236}">
                <a16:creationId xmlns:a16="http://schemas.microsoft.com/office/drawing/2014/main" id="{71DC37C5-1EE8-9016-4A7F-1694A748A114}"/>
              </a:ext>
            </a:extLst>
          </p:cNvPr>
          <p:cNvSpPr txBox="1">
            <a:spLocks/>
          </p:cNvSpPr>
          <p:nvPr/>
        </p:nvSpPr>
        <p:spPr bwMode="auto">
          <a:xfrm>
            <a:off x="210975" y="223182"/>
            <a:ext cx="3554201" cy="4114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100" dirty="0">
                <a:effectLst/>
                <a:latin typeface="Tw Cen MT" panose="020B0602020104020603" pitchFamily="34" charset="77"/>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 this special presentation, </a:t>
            </a:r>
            <a:r>
              <a:rPr lang="en-US" sz="9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[Insert Advisor’s Name]</a:t>
            </a:r>
            <a:r>
              <a:rPr lang="en-US"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will analyze the events that took place in the market during the 2022 and consider what it could mean for 2023.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1800"/>
              </a:spcBef>
              <a:spcAft>
                <a:spcPts val="600"/>
              </a:spcAft>
            </a:pPr>
            <a:r>
              <a:rPr lang="en-US"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Forecast 2023</a:t>
            </a:r>
            <a:br>
              <a:rPr lang="en-US"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US" sz="9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[Insert Date]</a:t>
            </a:r>
            <a:br>
              <a:rPr lang="en-US"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US" sz="9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[Insert Location &amp; Address]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9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[Insert Time]</a:t>
            </a:r>
            <a:r>
              <a:rPr lang="en-US"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Registration &amp; Hors d’oeuvres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9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[Insert Time]</a:t>
            </a:r>
            <a:r>
              <a:rPr lang="en-US"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Forecast 2023 Presentation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Presented by </a:t>
            </a:r>
            <a:r>
              <a:rPr lang="en-US" sz="9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[Insert Advisor’s Name]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Please RSVP before </a:t>
            </a:r>
            <a:r>
              <a:rPr lang="en-US" sz="9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[Insert Date]</a:t>
            </a:r>
            <a:r>
              <a:rPr lang="en-US"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to </a:t>
            </a:r>
            <a:br>
              <a:rPr lang="en-US"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US" sz="9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[Insert Email Address]</a:t>
            </a:r>
            <a:r>
              <a:rPr lang="en-US"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or </a:t>
            </a:r>
            <a:br>
              <a:rPr lang="en-US"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US" sz="9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[Insert Phone Number(s)]</a:t>
            </a:r>
            <a:r>
              <a:rPr lang="en-US"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Please bring a guest to introduce to </a:t>
            </a:r>
            <a:br>
              <a:rPr lang="en-US"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US"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{Insert Company Name}.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900" dirty="0">
                <a:solidFill>
                  <a:srgbClr val="D70444"/>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9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8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[Insert Broker/Dealer Disclosures]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8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8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 Box 13">
            <a:extLst>
              <a:ext uri="{FF2B5EF4-FFF2-40B4-BE49-F238E27FC236}">
                <a16:creationId xmlns:a16="http://schemas.microsoft.com/office/drawing/2014/main" id="{ABF1B7EA-D659-722B-F235-06AF74F9D015}"/>
              </a:ext>
            </a:extLst>
          </p:cNvPr>
          <p:cNvSpPr txBox="1">
            <a:spLocks/>
          </p:cNvSpPr>
          <p:nvPr/>
        </p:nvSpPr>
        <p:spPr bwMode="auto">
          <a:xfrm>
            <a:off x="1409065" y="223182"/>
            <a:ext cx="2016760" cy="539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90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{Insert Company Address}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Picture Placeholder 9">
            <a:extLst>
              <a:ext uri="{FF2B5EF4-FFF2-40B4-BE49-F238E27FC236}">
                <a16:creationId xmlns:a16="http://schemas.microsoft.com/office/drawing/2014/main" id="{B99803ED-519C-B986-51A0-446F30A0029A}"/>
              </a:ext>
            </a:extLst>
          </p:cNvPr>
          <p:cNvSpPr txBox="1">
            <a:spLocks/>
          </p:cNvSpPr>
          <p:nvPr/>
        </p:nvSpPr>
        <p:spPr>
          <a:xfrm>
            <a:off x="210975" y="223182"/>
            <a:ext cx="1140804" cy="479349"/>
          </a:xfrm>
          <a:prstGeom prst="rect">
            <a:avLst/>
          </a:prstGeom>
          <a:solidFill>
            <a:srgbClr val="FF0000"/>
          </a:solidFill>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500" dirty="0"/>
              <a:t>Insert Logo</a:t>
            </a:r>
          </a:p>
        </p:txBody>
      </p:sp>
      <p:sp>
        <p:nvSpPr>
          <p:cNvPr id="6" name="Text Box 11">
            <a:extLst>
              <a:ext uri="{FF2B5EF4-FFF2-40B4-BE49-F238E27FC236}">
                <a16:creationId xmlns:a16="http://schemas.microsoft.com/office/drawing/2014/main" id="{6B198511-CF1A-11E2-59B9-49E041D681DD}"/>
              </a:ext>
            </a:extLst>
          </p:cNvPr>
          <p:cNvSpPr txBox="1">
            <a:spLocks/>
          </p:cNvSpPr>
          <p:nvPr/>
        </p:nvSpPr>
        <p:spPr bwMode="auto">
          <a:xfrm>
            <a:off x="210975" y="5720419"/>
            <a:ext cx="3554201" cy="4114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100" dirty="0">
                <a:effectLst/>
                <a:latin typeface="Tw Cen MT" panose="020B0602020104020603" pitchFamily="34" charset="77"/>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 this special presentation, </a:t>
            </a:r>
            <a:r>
              <a:rPr lang="en-US" sz="9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[Insert Advisor’s Name]</a:t>
            </a:r>
            <a:r>
              <a:rPr lang="en-US"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will analyze the events that took place in the market during the 2022 and consider what it could mean for 2023.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1800"/>
              </a:spcBef>
              <a:spcAft>
                <a:spcPts val="600"/>
              </a:spcAft>
            </a:pPr>
            <a:r>
              <a:rPr lang="en-US"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Forecast 2023</a:t>
            </a:r>
            <a:br>
              <a:rPr lang="en-US"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US" sz="9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[Insert Date]</a:t>
            </a:r>
            <a:br>
              <a:rPr lang="en-US"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US" sz="9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[Insert Location &amp; Address]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9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[Insert Time]</a:t>
            </a:r>
            <a:r>
              <a:rPr lang="en-US"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Registration &amp; Hors d’oeuvres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9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[Insert Time]</a:t>
            </a:r>
            <a:r>
              <a:rPr lang="en-US"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Forecast 2023 Presentation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Presented by </a:t>
            </a:r>
            <a:r>
              <a:rPr lang="en-US" sz="9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[Insert Advisor’s Name]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Please RSVP before </a:t>
            </a:r>
            <a:r>
              <a:rPr lang="en-US" sz="9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[Insert Date]</a:t>
            </a:r>
            <a:r>
              <a:rPr lang="en-US"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to </a:t>
            </a:r>
            <a:br>
              <a:rPr lang="en-US"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US" sz="9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[Insert Email Address]</a:t>
            </a:r>
            <a:r>
              <a:rPr lang="en-US"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or </a:t>
            </a:r>
            <a:br>
              <a:rPr lang="en-US"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US" sz="9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[Insert Phone Number(s)]</a:t>
            </a:r>
            <a:r>
              <a:rPr lang="en-US"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Please bring a guest to introduce to </a:t>
            </a:r>
            <a:br>
              <a:rPr lang="en-US"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US"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{Insert Company Name}.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900" dirty="0">
                <a:solidFill>
                  <a:srgbClr val="D70444"/>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9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8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[Insert Broker/Dealer Disclosures]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8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8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 Box 13">
            <a:extLst>
              <a:ext uri="{FF2B5EF4-FFF2-40B4-BE49-F238E27FC236}">
                <a16:creationId xmlns:a16="http://schemas.microsoft.com/office/drawing/2014/main" id="{860817CF-92F7-D69A-D4E8-1C1882C59263}"/>
              </a:ext>
            </a:extLst>
          </p:cNvPr>
          <p:cNvSpPr txBox="1">
            <a:spLocks/>
          </p:cNvSpPr>
          <p:nvPr/>
        </p:nvSpPr>
        <p:spPr bwMode="auto">
          <a:xfrm>
            <a:off x="1409065" y="5720419"/>
            <a:ext cx="2016760" cy="539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90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{Insert Company Address}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Picture Placeholder 9">
            <a:extLst>
              <a:ext uri="{FF2B5EF4-FFF2-40B4-BE49-F238E27FC236}">
                <a16:creationId xmlns:a16="http://schemas.microsoft.com/office/drawing/2014/main" id="{850F1543-ED27-0768-9B68-845811F14214}"/>
              </a:ext>
            </a:extLst>
          </p:cNvPr>
          <p:cNvSpPr txBox="1">
            <a:spLocks/>
          </p:cNvSpPr>
          <p:nvPr/>
        </p:nvSpPr>
        <p:spPr>
          <a:xfrm>
            <a:off x="210975" y="5720419"/>
            <a:ext cx="1140804" cy="479349"/>
          </a:xfrm>
          <a:prstGeom prst="rect">
            <a:avLst/>
          </a:prstGeom>
          <a:solidFill>
            <a:srgbClr val="FF0000"/>
          </a:solidFill>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500" dirty="0"/>
              <a:t>Insert Logo</a:t>
            </a:r>
          </a:p>
        </p:txBody>
      </p:sp>
      <p:cxnSp>
        <p:nvCxnSpPr>
          <p:cNvPr id="10" name="Straight Connector 9">
            <a:extLst>
              <a:ext uri="{FF2B5EF4-FFF2-40B4-BE49-F238E27FC236}">
                <a16:creationId xmlns:a16="http://schemas.microsoft.com/office/drawing/2014/main" id="{84181BBF-8E27-DD04-4118-E6CF598FD539}"/>
              </a:ext>
            </a:extLst>
          </p:cNvPr>
          <p:cNvCxnSpPr/>
          <p:nvPr/>
        </p:nvCxnSpPr>
        <p:spPr>
          <a:xfrm>
            <a:off x="3893948" y="920606"/>
            <a:ext cx="0" cy="3657600"/>
          </a:xfrm>
          <a:prstGeom prst="line">
            <a:avLst/>
          </a:prstGeom>
        </p:spPr>
        <p:style>
          <a:lnRef idx="2">
            <a:schemeClr val="dk1"/>
          </a:lnRef>
          <a:fillRef idx="0">
            <a:schemeClr val="dk1"/>
          </a:fillRef>
          <a:effectRef idx="1">
            <a:schemeClr val="dk1"/>
          </a:effectRef>
          <a:fontRef idx="minor">
            <a:schemeClr val="tx1"/>
          </a:fontRef>
        </p:style>
      </p:cxnSp>
      <p:cxnSp>
        <p:nvCxnSpPr>
          <p:cNvPr id="12" name="Straight Connector 11">
            <a:extLst>
              <a:ext uri="{FF2B5EF4-FFF2-40B4-BE49-F238E27FC236}">
                <a16:creationId xmlns:a16="http://schemas.microsoft.com/office/drawing/2014/main" id="{92CEB7A7-F51D-6F66-E49A-C9C0460CBDD1}"/>
              </a:ext>
            </a:extLst>
          </p:cNvPr>
          <p:cNvCxnSpPr/>
          <p:nvPr/>
        </p:nvCxnSpPr>
        <p:spPr>
          <a:xfrm>
            <a:off x="3893948" y="5970471"/>
            <a:ext cx="0" cy="3657600"/>
          </a:xfrm>
          <a:prstGeom prst="line">
            <a:avLst/>
          </a:prstGeom>
        </p:spPr>
        <p:style>
          <a:lnRef idx="2">
            <a:schemeClr val="dk1"/>
          </a:lnRef>
          <a:fillRef idx="0">
            <a:schemeClr val="dk1"/>
          </a:fillRef>
          <a:effectRef idx="1">
            <a:schemeClr val="dk1"/>
          </a:effectRef>
          <a:fontRef idx="minor">
            <a:schemeClr val="tx1"/>
          </a:fontRef>
        </p:style>
      </p:cxnSp>
      <p:sp>
        <p:nvSpPr>
          <p:cNvPr id="13" name="Text Box 99">
            <a:extLst>
              <a:ext uri="{FF2B5EF4-FFF2-40B4-BE49-F238E27FC236}">
                <a16:creationId xmlns:a16="http://schemas.microsoft.com/office/drawing/2014/main" id="{79F04A53-EF4F-ADA4-D6C7-EF5EE537B7A4}"/>
              </a:ext>
            </a:extLst>
          </p:cNvPr>
          <p:cNvSpPr txBox="1">
            <a:spLocks/>
          </p:cNvSpPr>
          <p:nvPr/>
        </p:nvSpPr>
        <p:spPr bwMode="auto">
          <a:xfrm>
            <a:off x="5732625" y="236517"/>
            <a:ext cx="1828800" cy="256540"/>
          </a:xfrm>
          <a:prstGeom prst="rect">
            <a:avLst/>
          </a:prstGeom>
          <a:solidFill>
            <a:srgbClr val="FFFFFF"/>
          </a:solidFill>
          <a:ln w="9525">
            <a:solidFill>
              <a:srgbClr val="0000FF"/>
            </a:solidFill>
            <a:miter lim="800000"/>
            <a:headEnd/>
            <a:tailEnd/>
          </a:ln>
        </p:spPr>
        <p:txBody>
          <a:bodyPr rot="0" vert="horz" wrap="square" lIns="91440" tIns="45720" rIns="91440" bIns="45720" anchor="t" anchorCtr="0" upright="1">
            <a:noAutofit/>
          </a:bodyPr>
          <a:lstStyle/>
          <a:p>
            <a:pPr marL="0" marR="0">
              <a:spcBef>
                <a:spcPts val="0"/>
              </a:spcBef>
              <a:spcAft>
                <a:spcPts val="0"/>
              </a:spcAft>
            </a:pPr>
            <a:r>
              <a:rPr lang="en-US" sz="8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LPL Compliance Approval # 1-05350151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 Box 99">
            <a:extLst>
              <a:ext uri="{FF2B5EF4-FFF2-40B4-BE49-F238E27FC236}">
                <a16:creationId xmlns:a16="http://schemas.microsoft.com/office/drawing/2014/main" id="{11D86B88-6E55-F4A4-B345-EB48E3D86DD4}"/>
              </a:ext>
            </a:extLst>
          </p:cNvPr>
          <p:cNvSpPr txBox="1">
            <a:spLocks/>
          </p:cNvSpPr>
          <p:nvPr/>
        </p:nvSpPr>
        <p:spPr bwMode="auto">
          <a:xfrm>
            <a:off x="5732625" y="5862024"/>
            <a:ext cx="1828800" cy="256540"/>
          </a:xfrm>
          <a:prstGeom prst="rect">
            <a:avLst/>
          </a:prstGeom>
          <a:solidFill>
            <a:srgbClr val="FFFFFF"/>
          </a:solidFill>
          <a:ln w="9525">
            <a:solidFill>
              <a:srgbClr val="0000FF"/>
            </a:solidFill>
            <a:miter lim="800000"/>
            <a:headEnd/>
            <a:tailEnd/>
          </a:ln>
        </p:spPr>
        <p:txBody>
          <a:bodyPr rot="0" vert="horz" wrap="square" lIns="91440" tIns="45720" rIns="91440" bIns="45720" anchor="t" anchorCtr="0" upright="1">
            <a:noAutofit/>
          </a:bodyPr>
          <a:lstStyle/>
          <a:p>
            <a:pPr marL="0" marR="0">
              <a:spcBef>
                <a:spcPts val="0"/>
              </a:spcBef>
              <a:spcAft>
                <a:spcPts val="0"/>
              </a:spcAft>
            </a:pPr>
            <a:r>
              <a:rPr lang="en-US" sz="8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LPL Compliance Approval # 1-05350151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8144039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1308BDD434F0E42A7F278ECFD0A819C" ma:contentTypeVersion="17" ma:contentTypeDescription="Create a new document." ma:contentTypeScope="" ma:versionID="b05cea155e4286c626eed0c01b46e59f">
  <xsd:schema xmlns:xsd="http://www.w3.org/2001/XMLSchema" xmlns:xs="http://www.w3.org/2001/XMLSchema" xmlns:p="http://schemas.microsoft.com/office/2006/metadata/properties" xmlns:ns2="9ff369bb-aba1-469e-b7d7-7af4c786bda8" xmlns:ns3="3f1af370-ed9b-4bf3-b294-154ac100b346" targetNamespace="http://schemas.microsoft.com/office/2006/metadata/properties" ma:root="true" ma:fieldsID="6ada117e1a973d9747978bd0d327c881" ns2:_="" ns3:_="">
    <xsd:import namespace="9ff369bb-aba1-469e-b7d7-7af4c786bda8"/>
    <xsd:import namespace="3f1af370-ed9b-4bf3-b294-154ac100b34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f369bb-aba1-469e-b7d7-7af4c786bd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6292e17-ac04-481b-b8f4-eef4ba91553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f1af370-ed9b-4bf3-b294-154ac100b34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4406f0d-22e5-4852-aacc-134ddf4206b5}" ma:internalName="TaxCatchAll" ma:showField="CatchAllData" ma:web="3f1af370-ed9b-4bf3-b294-154ac100b34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AAD682C-5A7A-4351-BF12-C693D9C311C0}">
  <ds:schemaRefs>
    <ds:schemaRef ds:uri="http://schemas.microsoft.com/sharepoint/v3/contenttype/forms"/>
  </ds:schemaRefs>
</ds:datastoreItem>
</file>

<file path=customXml/itemProps2.xml><?xml version="1.0" encoding="utf-8"?>
<ds:datastoreItem xmlns:ds="http://schemas.openxmlformats.org/officeDocument/2006/customXml" ds:itemID="{5EFC8DA0-3B73-4ECE-8EBE-770FCB5FB4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ff369bb-aba1-469e-b7d7-7af4c786bda8"/>
    <ds:schemaRef ds:uri="3f1af370-ed9b-4bf3-b294-154ac100b3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51</TotalTime>
  <Words>439</Words>
  <Application>Microsoft Office PowerPoint</Application>
  <PresentationFormat>Custom</PresentationFormat>
  <Paragraphs>60</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Arial Black</vt:lpstr>
      <vt:lpstr>Calibri</vt:lpstr>
      <vt:lpstr>Calibri Light</vt:lpstr>
      <vt:lpstr>Tw Cen MT</vt:lpstr>
      <vt:lpstr>Office Theme</vt:lpstr>
      <vt:lpstr>The Attached has been given an “Approved As Is” status by the Advertising Review Team. Advisors who are interested in using and/or customizing pre-approved materials should ensure an understanding of the Pre-Approved Communications section of the Advisor Compliance Manual posted in ClientWorks. This section of the compliance manual includes instructions on how to use pre-approved materials and meet the necessary Books and Records requirements.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Meridith Wortman</dc:creator>
  <cp:lastModifiedBy>Kait Mathias</cp:lastModifiedBy>
  <cp:revision>3</cp:revision>
  <dcterms:created xsi:type="dcterms:W3CDTF">2022-11-18T19:49:50Z</dcterms:created>
  <dcterms:modified xsi:type="dcterms:W3CDTF">2022-12-07T12:43:19Z</dcterms:modified>
</cp:coreProperties>
</file>