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handoutMasterIdLst>
    <p:handoutMasterId r:id="rId70"/>
  </p:handoutMasterIdLst>
  <p:sldIdLst>
    <p:sldId id="2383" r:id="rId5"/>
    <p:sldId id="868" r:id="rId6"/>
    <p:sldId id="2507" r:id="rId7"/>
    <p:sldId id="2508" r:id="rId8"/>
    <p:sldId id="2382" r:id="rId9"/>
    <p:sldId id="2450" r:id="rId10"/>
    <p:sldId id="2453" r:id="rId11"/>
    <p:sldId id="2509" r:id="rId12"/>
    <p:sldId id="2513" r:id="rId13"/>
    <p:sldId id="2514" r:id="rId14"/>
    <p:sldId id="2515" r:id="rId15"/>
    <p:sldId id="2528" r:id="rId16"/>
    <p:sldId id="2529" r:id="rId17"/>
    <p:sldId id="2530" r:id="rId18"/>
    <p:sldId id="2531" r:id="rId19"/>
    <p:sldId id="2510" r:id="rId20"/>
    <p:sldId id="2598" r:id="rId21"/>
    <p:sldId id="256" r:id="rId22"/>
    <p:sldId id="2590" r:id="rId23"/>
    <p:sldId id="2599" r:id="rId24"/>
    <p:sldId id="2533" r:id="rId25"/>
    <p:sldId id="2600" r:id="rId26"/>
    <p:sldId id="2563" r:id="rId27"/>
    <p:sldId id="2555" r:id="rId28"/>
    <p:sldId id="2604" r:id="rId29"/>
    <p:sldId id="2564" r:id="rId30"/>
    <p:sldId id="2572" r:id="rId31"/>
    <p:sldId id="2550" r:id="rId32"/>
    <p:sldId id="2562" r:id="rId33"/>
    <p:sldId id="2591" r:id="rId34"/>
    <p:sldId id="2575" r:id="rId35"/>
    <p:sldId id="2511" r:id="rId36"/>
    <p:sldId id="2559" r:id="rId37"/>
    <p:sldId id="2521" r:id="rId38"/>
    <p:sldId id="2567" r:id="rId39"/>
    <p:sldId id="2568" r:id="rId40"/>
    <p:sldId id="2520" r:id="rId41"/>
    <p:sldId id="2523" r:id="rId42"/>
    <p:sldId id="2522" r:id="rId43"/>
    <p:sldId id="2570" r:id="rId44"/>
    <p:sldId id="2518" r:id="rId45"/>
    <p:sldId id="2519" r:id="rId46"/>
    <p:sldId id="2593" r:id="rId47"/>
    <p:sldId id="2569" r:id="rId48"/>
    <p:sldId id="2597" r:id="rId49"/>
    <p:sldId id="2592" r:id="rId50"/>
    <p:sldId id="1855" r:id="rId51"/>
    <p:sldId id="2594" r:id="rId52"/>
    <p:sldId id="2512" r:id="rId53"/>
    <p:sldId id="2545" r:id="rId54"/>
    <p:sldId id="2561" r:id="rId55"/>
    <p:sldId id="2595" r:id="rId56"/>
    <p:sldId id="2589" r:id="rId57"/>
    <p:sldId id="2596" r:id="rId58"/>
    <p:sldId id="2524" r:id="rId59"/>
    <p:sldId id="2579" r:id="rId60"/>
    <p:sldId id="2580" r:id="rId61"/>
    <p:sldId id="2581" r:id="rId62"/>
    <p:sldId id="2602" r:id="rId63"/>
    <p:sldId id="2526" r:id="rId64"/>
    <p:sldId id="2573" r:id="rId65"/>
    <p:sldId id="2525" r:id="rId66"/>
    <p:sldId id="2448" r:id="rId67"/>
    <p:sldId id="2449" r:id="rId6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99396"/>
    <a:srgbClr val="00202E"/>
    <a:srgbClr val="0D3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81" d="100"/>
          <a:sy n="81" d="100"/>
        </p:scale>
        <p:origin x="739"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Yes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Sheet1!$B$2:$B$6</c:f>
              <c:numCache>
                <c:formatCode>0%</c:formatCode>
                <c:ptCount val="5"/>
                <c:pt idx="0">
                  <c:v>0.52</c:v>
                </c:pt>
                <c:pt idx="1">
                  <c:v>0.59</c:v>
                </c:pt>
                <c:pt idx="2">
                  <c:v>0.59</c:v>
                </c:pt>
                <c:pt idx="3">
                  <c:v>0.74</c:v>
                </c:pt>
                <c:pt idx="4">
                  <c:v>0.87</c:v>
                </c:pt>
              </c:numCache>
            </c:numRef>
          </c:val>
          <c:extLst>
            <c:ext xmlns:c16="http://schemas.microsoft.com/office/drawing/2014/chart" uri="{C3380CC4-5D6E-409C-BE32-E72D297353CC}">
              <c16:uniqueId val="{00000000-9A08-7043-99A0-7EDFCBA62B33}"/>
            </c:ext>
          </c:extLst>
        </c:ser>
        <c:ser>
          <c:idx val="1"/>
          <c:order val="1"/>
          <c:tx>
            <c:strRef>
              <c:f>Sheet1!$C$1</c:f>
              <c:strCache>
                <c:ptCount val="1"/>
                <c:pt idx="0">
                  <c:v>No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Sheet1!$C$2:$C$6</c:f>
              <c:numCache>
                <c:formatCode>0%</c:formatCode>
                <c:ptCount val="5"/>
                <c:pt idx="0">
                  <c:v>0.46</c:v>
                </c:pt>
                <c:pt idx="1">
                  <c:v>0.38</c:v>
                </c:pt>
                <c:pt idx="2">
                  <c:v>0.38</c:v>
                </c:pt>
                <c:pt idx="3">
                  <c:v>0.24</c:v>
                </c:pt>
                <c:pt idx="4">
                  <c:v>0.12</c:v>
                </c:pt>
              </c:numCache>
            </c:numRef>
          </c:val>
          <c:extLst>
            <c:ext xmlns:c16="http://schemas.microsoft.com/office/drawing/2014/chart" uri="{C3380CC4-5D6E-409C-BE32-E72D297353CC}">
              <c16:uniqueId val="{00000001-9A08-7043-99A0-7EDFCBA62B33}"/>
            </c:ext>
          </c:extLst>
        </c:ser>
        <c:ser>
          <c:idx val="2"/>
          <c:order val="2"/>
          <c:tx>
            <c:strRef>
              <c:f>Sheet1!$D$1</c:f>
              <c:strCache>
                <c:ptCount val="1"/>
                <c:pt idx="0">
                  <c:v>No answer</c:v>
                </c:pt>
              </c:strCache>
            </c:strRef>
          </c:tx>
          <c:spPr>
            <a:gradFill rotWithShape="1">
              <a:gsLst>
                <a:gs pos="0">
                  <a:schemeClr val="bg2"/>
                </a:gs>
                <a:gs pos="50000">
                  <a:schemeClr val="bg2"/>
                </a:gs>
                <a:gs pos="100000">
                  <a:schemeClr val="bg2"/>
                </a:gs>
              </a:gsLst>
              <a:lin ang="5400000" scaled="0"/>
            </a:gradFill>
            <a:ln>
              <a:noFill/>
            </a:ln>
            <a:effectLst>
              <a:outerShdw blurRad="57150" dist="19050" dir="5400000" algn="ctr" rotWithShape="0">
                <a:srgbClr val="000000">
                  <a:alpha val="63000"/>
                </a:srgbClr>
              </a:outerShdw>
            </a:effectLst>
          </c:spPr>
          <c:invertIfNegative val="0"/>
          <c:dLbls>
            <c:delete val="1"/>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Sheet1!$D$2:$D$6</c:f>
              <c:numCache>
                <c:formatCode>0%</c:formatCode>
                <c:ptCount val="5"/>
                <c:pt idx="0">
                  <c:v>0.03</c:v>
                </c:pt>
                <c:pt idx="1">
                  <c:v>0.03</c:v>
                </c:pt>
                <c:pt idx="2">
                  <c:v>0.03</c:v>
                </c:pt>
                <c:pt idx="3">
                  <c:v>0.02</c:v>
                </c:pt>
                <c:pt idx="4">
                  <c:v>0.01</c:v>
                </c:pt>
              </c:numCache>
            </c:numRef>
          </c:val>
          <c:extLst>
            <c:ext xmlns:c16="http://schemas.microsoft.com/office/drawing/2014/chart" uri="{C3380CC4-5D6E-409C-BE32-E72D297353CC}">
              <c16:uniqueId val="{00000002-9A08-7043-99A0-7EDFCBA62B33}"/>
            </c:ext>
          </c:extLst>
        </c:ser>
        <c:dLbls>
          <c:dLblPos val="ctr"/>
          <c:showLegendKey val="0"/>
          <c:showVal val="1"/>
          <c:showCatName val="0"/>
          <c:showSerName val="0"/>
          <c:showPercent val="0"/>
          <c:showBubbleSize val="0"/>
        </c:dLbls>
        <c:gapWidth val="150"/>
        <c:overlap val="100"/>
        <c:axId val="1805174912"/>
        <c:axId val="1804968688"/>
      </c:barChart>
      <c:catAx>
        <c:axId val="180517491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200" b="0" i="0" u="none" strike="noStrike" kern="1200" baseline="0">
                <a:solidFill>
                  <a:schemeClr val="bg1"/>
                </a:solidFill>
                <a:latin typeface="+mn-lt"/>
                <a:ea typeface="+mn-ea"/>
                <a:cs typeface="+mn-cs"/>
              </a:defRPr>
            </a:pPr>
            <a:endParaRPr lang="en-US"/>
          </a:p>
        </c:txPr>
        <c:crossAx val="1804968688"/>
        <c:crosses val="autoZero"/>
        <c:auto val="1"/>
        <c:lblAlgn val="ctr"/>
        <c:lblOffset val="100"/>
        <c:noMultiLvlLbl val="0"/>
      </c:catAx>
      <c:valAx>
        <c:axId val="1804968688"/>
        <c:scaling>
          <c:orientation val="minMax"/>
          <c:max val="1"/>
        </c:scaling>
        <c:delete val="1"/>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crossAx val="180517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Federal funds target rate</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Dec-21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Zero to </a:t>
                    </a:r>
                    <a:fld id="{4C1C046B-167F-C742-8BE1-1218A898D998}"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Sheet1!$B$2</c:f>
              <c:numCache>
                <c:formatCode>0.00%</c:formatCode>
                <c:ptCount val="1"/>
                <c:pt idx="0">
                  <c:v>2.5000000000000001E-3</c:v>
                </c:pt>
              </c:numCache>
            </c:numRef>
          </c:val>
          <c:extLst>
            <c:ext xmlns:c16="http://schemas.microsoft.com/office/drawing/2014/chart" uri="{C3380CC4-5D6E-409C-BE32-E72D297353CC}">
              <c16:uniqueId val="{00000001-88B9-9A42-A07F-9737C02D58E0}"/>
            </c:ext>
          </c:extLst>
        </c:ser>
        <c:ser>
          <c:idx val="1"/>
          <c:order val="1"/>
          <c:tx>
            <c:strRef>
              <c:f>Sheet1!$C$1</c:f>
              <c:strCache>
                <c:ptCount val="1"/>
                <c:pt idx="0">
                  <c:v>March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0.25 to </a:t>
                    </a:r>
                    <a:fld id="{2528A857-CE19-F445-9BFE-C38DC2F6E45C}"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Sheet1!$C$2</c:f>
              <c:numCache>
                <c:formatCode>0.00%</c:formatCode>
                <c:ptCount val="1"/>
                <c:pt idx="0">
                  <c:v>5.0000000000000001E-3</c:v>
                </c:pt>
              </c:numCache>
            </c:numRef>
          </c:val>
          <c:extLst>
            <c:ext xmlns:c16="http://schemas.microsoft.com/office/drawing/2014/chart" uri="{C3380CC4-5D6E-409C-BE32-E72D297353CC}">
              <c16:uniqueId val="{00000003-88B9-9A42-A07F-9737C02D58E0}"/>
            </c:ext>
          </c:extLst>
        </c:ser>
        <c:ser>
          <c:idx val="2"/>
          <c:order val="2"/>
          <c:tx>
            <c:strRef>
              <c:f>Sheet1!$D$1</c:f>
              <c:strCache>
                <c:ptCount val="1"/>
                <c:pt idx="0">
                  <c:v>May</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0.75 to </a:t>
                    </a:r>
                    <a:fld id="{19642681-9E81-3D48-A7A0-619F4EC5401F}"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Sheet1!$D$2</c:f>
              <c:numCache>
                <c:formatCode>0.00%</c:formatCode>
                <c:ptCount val="1"/>
                <c:pt idx="0">
                  <c:v>0.01</c:v>
                </c:pt>
              </c:numCache>
            </c:numRef>
          </c:val>
          <c:extLst>
            <c:ext xmlns:c16="http://schemas.microsoft.com/office/drawing/2014/chart" uri="{C3380CC4-5D6E-409C-BE32-E72D297353CC}">
              <c16:uniqueId val="{00000005-88B9-9A42-A07F-9737C02D58E0}"/>
            </c:ext>
          </c:extLst>
        </c:ser>
        <c:ser>
          <c:idx val="3"/>
          <c:order val="3"/>
          <c:tx>
            <c:strRef>
              <c:f>Sheet1!$E$1</c:f>
              <c:strCache>
                <c:ptCount val="1"/>
                <c:pt idx="0">
                  <c:v>June</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1.50 to </a:t>
                    </a:r>
                    <a:fld id="{C5ECED71-FBE8-C44C-BDCC-0D5CD38F28CA}"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Sheet1!$E$2</c:f>
              <c:numCache>
                <c:formatCode>0.00%</c:formatCode>
                <c:ptCount val="1"/>
                <c:pt idx="0">
                  <c:v>1.7500000000000002E-2</c:v>
                </c:pt>
              </c:numCache>
            </c:numRef>
          </c:val>
          <c:extLst>
            <c:ext xmlns:c16="http://schemas.microsoft.com/office/drawing/2014/chart" uri="{C3380CC4-5D6E-409C-BE32-E72D297353CC}">
              <c16:uniqueId val="{00000007-88B9-9A42-A07F-9737C02D58E0}"/>
            </c:ext>
          </c:extLst>
        </c:ser>
        <c:ser>
          <c:idx val="4"/>
          <c:order val="4"/>
          <c:tx>
            <c:strRef>
              <c:f>Sheet1!$F$1</c:f>
              <c:strCache>
                <c:ptCount val="1"/>
                <c:pt idx="0">
                  <c:v>Dec-22 (est)</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3.25 to </a:t>
                    </a:r>
                    <a:fld id="{F17EA046-9C8F-184F-9FD7-BAE334C75846}"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Sheet1!$F$2</c:f>
              <c:numCache>
                <c:formatCode>0.00%</c:formatCode>
                <c:ptCount val="1"/>
                <c:pt idx="0">
                  <c:v>3.5000000000000003E-2</c:v>
                </c:pt>
              </c:numCache>
            </c:numRef>
          </c:val>
          <c:extLst>
            <c:ext xmlns:c16="http://schemas.microsoft.com/office/drawing/2014/chart" uri="{C3380CC4-5D6E-409C-BE32-E72D297353CC}">
              <c16:uniqueId val="{00000009-88B9-9A42-A07F-9737C02D58E0}"/>
            </c:ext>
          </c:extLst>
        </c:ser>
        <c:ser>
          <c:idx val="5"/>
          <c:order val="5"/>
          <c:tx>
            <c:strRef>
              <c:f>Sheet1!$G$1</c:f>
              <c:strCache>
                <c:ptCount val="1"/>
                <c:pt idx="0">
                  <c:v>1980</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1980-81: </a:t>
                    </a:r>
                  </a:p>
                  <a:p>
                    <a:fld id="{508C8592-A05F-A244-AAE5-B24A26E4BA7E}"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24932862052723309"/>
                      <c:h val="0.18847361403633214"/>
                    </c:manualLayout>
                  </c15:layout>
                  <c15:dlblFieldTable/>
                  <c15:showDataLabelsRange val="0"/>
                </c:ext>
                <c:ext xmlns:c16="http://schemas.microsoft.com/office/drawing/2014/chart" uri="{C3380CC4-5D6E-409C-BE32-E72D297353CC}">
                  <c16:uniqueId val="{0000000A-88B9-9A42-A07F-9737C02D58E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Sheet1!$G$2</c:f>
              <c:numCache>
                <c:formatCode>0%</c:formatCode>
                <c:ptCount val="1"/>
                <c:pt idx="0">
                  <c:v>0.2</c:v>
                </c:pt>
              </c:numCache>
            </c:numRef>
          </c:val>
          <c:extLst>
            <c:ext xmlns:c16="http://schemas.microsoft.com/office/drawing/2014/chart" uri="{C3380CC4-5D6E-409C-BE32-E72D297353CC}">
              <c16:uniqueId val="{0000000B-88B9-9A42-A07F-9737C02D58E0}"/>
            </c:ext>
          </c:extLst>
        </c:ser>
        <c:dLbls>
          <c:dLblPos val="outEnd"/>
          <c:showLegendKey val="0"/>
          <c:showVal val="1"/>
          <c:showCatName val="0"/>
          <c:showSerName val="0"/>
          <c:showPercent val="0"/>
          <c:showBubbleSize val="0"/>
        </c:dLbls>
        <c:gapWidth val="100"/>
        <c:overlap val="-24"/>
        <c:axId val="1802610016"/>
        <c:axId val="1802611664"/>
      </c:barChart>
      <c:catAx>
        <c:axId val="1802610016"/>
        <c:scaling>
          <c:orientation val="minMax"/>
        </c:scaling>
        <c:delete val="1"/>
        <c:axPos val="b"/>
        <c:numFmt formatCode="General" sourceLinked="1"/>
        <c:majorTickMark val="none"/>
        <c:minorTickMark val="none"/>
        <c:tickLblPos val="nextTo"/>
        <c:crossAx val="1802611664"/>
        <c:crosses val="autoZero"/>
        <c:auto val="1"/>
        <c:lblAlgn val="ctr"/>
        <c:lblOffset val="100"/>
        <c:noMultiLvlLbl val="0"/>
      </c:catAx>
      <c:valAx>
        <c:axId val="1802611664"/>
        <c:scaling>
          <c:orientation val="minMax"/>
        </c:scaling>
        <c:delete val="1"/>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802610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 of June 30, 2022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8"/>
            <c:invertIfNegative val="0"/>
            <c:bubble3D val="0"/>
            <c:extLst>
              <c:ext xmlns:c16="http://schemas.microsoft.com/office/drawing/2014/chart" uri="{C3380CC4-5D6E-409C-BE32-E72D297353CC}">
                <c16:uniqueId val="{00000000-59E0-2343-91C9-6C747C27598C}"/>
              </c:ext>
            </c:extLst>
          </c:dPt>
          <c:dLbls>
            <c:dLbl>
              <c:idx val="4"/>
              <c:layout>
                <c:manualLayout>
                  <c:x val="4.3499720344422673E-17"/>
                  <c:y val="0.191358314221423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E0-2343-91C9-6C747C27598C}"/>
                </c:ext>
              </c:extLst>
            </c:dLbl>
            <c:dLbl>
              <c:idx val="5"/>
              <c:layout>
                <c:manualLayout>
                  <c:x val="-3.5591091428376926E-3"/>
                  <c:y val="0.209876837240409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E0-2343-91C9-6C747C27598C}"/>
                </c:ext>
              </c:extLst>
            </c:dLbl>
            <c:dLbl>
              <c:idx val="6"/>
              <c:layout>
                <c:manualLayout>
                  <c:x val="-1.186369714279289E-3"/>
                  <c:y val="0.25308696730994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E0-2343-91C9-6C747C27598C}"/>
                </c:ext>
              </c:extLst>
            </c:dLbl>
            <c:dLbl>
              <c:idx val="7"/>
              <c:layout>
                <c:manualLayout>
                  <c:x val="2.3727394285584041E-3"/>
                  <c:y val="0.256173387813110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E0-2343-91C9-6C747C27598C}"/>
                </c:ext>
              </c:extLst>
            </c:dLbl>
            <c:dLbl>
              <c:idx val="8"/>
              <c:layout>
                <c:manualLayout>
                  <c:x val="9.4909577142336162E-3"/>
                  <c:y val="0.280864994863661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E0-2343-91C9-6C747C27598C}"/>
                </c:ext>
              </c:extLst>
            </c:dLbl>
            <c:dLbl>
              <c:idx val="9"/>
              <c:layout>
                <c:manualLayout>
                  <c:x val="2.4913763999863239E-2"/>
                  <c:y val="0.453705029091335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E0-2343-91C9-6C747C27598C}"/>
                </c:ext>
              </c:extLst>
            </c:dLbl>
            <c:dLbl>
              <c:idx val="10"/>
              <c:layout>
                <c:manualLayout>
                  <c:x val="-9.1135613641794445E-3"/>
                  <c:y val="0.620372222312681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E0-2343-91C9-6C747C27598C}"/>
                </c:ext>
              </c:extLst>
            </c:dLbl>
            <c:spPr>
              <a:solidFill>
                <a:srgbClr val="FFFFFF"/>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Sheet1!$A$2:$A$12</c:f>
              <c:strCache>
                <c:ptCount val="11"/>
                <c:pt idx="0">
                  <c:v>Energy</c:v>
                </c:pt>
                <c:pt idx="1">
                  <c:v>Utilities</c:v>
                </c:pt>
                <c:pt idx="2">
                  <c:v>Con Staples</c:v>
                </c:pt>
                <c:pt idx="3">
                  <c:v>Healthcare</c:v>
                </c:pt>
                <c:pt idx="4">
                  <c:v>Real estate</c:v>
                </c:pt>
                <c:pt idx="5">
                  <c:v>Materials</c:v>
                </c:pt>
                <c:pt idx="6">
                  <c:v>Financials</c:v>
                </c:pt>
                <c:pt idx="7">
                  <c:v>Industrials</c:v>
                </c:pt>
                <c:pt idx="8">
                  <c:v>Information Tech</c:v>
                </c:pt>
                <c:pt idx="9">
                  <c:v>Con Discretionary</c:v>
                </c:pt>
                <c:pt idx="10">
                  <c:v>Comm Services</c:v>
                </c:pt>
              </c:strCache>
            </c:strRef>
          </c:cat>
          <c:val>
            <c:numRef>
              <c:f>Sheet1!$B$2:$B$12</c:f>
              <c:numCache>
                <c:formatCode>0.00%</c:formatCode>
                <c:ptCount val="11"/>
                <c:pt idx="0">
                  <c:v>0.35849999999999999</c:v>
                </c:pt>
                <c:pt idx="1">
                  <c:v>0.1066</c:v>
                </c:pt>
                <c:pt idx="2">
                  <c:v>4.6899999999999997E-2</c:v>
                </c:pt>
                <c:pt idx="3">
                  <c:v>1.6799999999999999E-2</c:v>
                </c:pt>
                <c:pt idx="4">
                  <c:v>-8.5000000000000006E-2</c:v>
                </c:pt>
                <c:pt idx="5">
                  <c:v>-0.10199999999999999</c:v>
                </c:pt>
                <c:pt idx="6">
                  <c:v>-0.1389</c:v>
                </c:pt>
                <c:pt idx="7">
                  <c:v>-0.1404</c:v>
                </c:pt>
                <c:pt idx="8">
                  <c:v>-0.14399999999999999</c:v>
                </c:pt>
                <c:pt idx="9">
                  <c:v>-0.24690000000000001</c:v>
                </c:pt>
                <c:pt idx="10">
                  <c:v>-0.2979</c:v>
                </c:pt>
              </c:numCache>
            </c:numRef>
          </c:val>
          <c:extLst>
            <c:ext xmlns:c16="http://schemas.microsoft.com/office/drawing/2014/chart" uri="{C3380CC4-5D6E-409C-BE32-E72D297353CC}">
              <c16:uniqueId val="{00000007-59E0-2343-91C9-6C747C27598C}"/>
            </c:ext>
          </c:extLst>
        </c:ser>
        <c:dLbls>
          <c:showLegendKey val="0"/>
          <c:showVal val="0"/>
          <c:showCatName val="0"/>
          <c:showSerName val="0"/>
          <c:showPercent val="0"/>
          <c:showBubbleSize val="0"/>
        </c:dLbls>
        <c:gapWidth val="100"/>
        <c:overlap val="-24"/>
        <c:axId val="1433240559"/>
        <c:axId val="1433242207"/>
      </c:barChart>
      <c:catAx>
        <c:axId val="143324055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en-US"/>
          </a:p>
        </c:txPr>
        <c:crossAx val="1433242207"/>
        <c:crosses val="autoZero"/>
        <c:auto val="1"/>
        <c:lblAlgn val="ctr"/>
        <c:lblOffset val="100"/>
        <c:noMultiLvlLbl val="0"/>
      </c:catAx>
      <c:valAx>
        <c:axId val="1433242207"/>
        <c:scaling>
          <c:orientation val="minMax"/>
        </c:scaling>
        <c:delete val="1"/>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433240559"/>
        <c:crosses val="autoZero"/>
        <c:crossBetween val="between"/>
      </c:valAx>
      <c:spPr>
        <a:solidFill>
          <a:schemeClr val="tx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50" baseline="0">
                <a:solidFill>
                  <a:schemeClr val="tx2"/>
                </a:solidFill>
                <a:latin typeface="+mn-lt"/>
                <a:ea typeface="+mn-ea"/>
                <a:cs typeface="+mn-cs"/>
              </a:defRPr>
            </a:pPr>
            <a:r>
              <a:rPr lang="en-US">
                <a:solidFill>
                  <a:schemeClr val="tx2"/>
                </a:solidFill>
              </a:rPr>
              <a:t>Total return, bear &amp; bull markets</a:t>
            </a:r>
          </a:p>
        </c:rich>
      </c:tx>
      <c:overlay val="0"/>
      <c:spPr>
        <a:noFill/>
        <a:ln>
          <a:noFill/>
        </a:ln>
        <a:effectLst/>
      </c:spPr>
      <c:txPr>
        <a:bodyPr rot="0" spcFirstLastPara="1" vertOverflow="ellipsis" vert="horz" wrap="square" anchor="ctr" anchorCtr="1"/>
        <a:lstStyle/>
        <a:p>
          <a:pPr>
            <a:defRPr sz="2400" b="1" i="0" u="none" strike="noStrike" kern="1200" cap="all" spc="15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Bear market </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solidFill>
                <a:srgbClr val="FFFFFF"/>
              </a:solidFill>
              <a:ln>
                <a:solidFill>
                  <a:srgbClr val="0D3049">
                    <a:lumMod val="25000"/>
                    <a:lumOff val="75000"/>
                  </a:srgbClr>
                </a:solid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Sheet1!$A$2:$A$8</c:f>
              <c:numCache>
                <c:formatCode>General</c:formatCode>
                <c:ptCount val="7"/>
                <c:pt idx="0">
                  <c:v>1973</c:v>
                </c:pt>
                <c:pt idx="1">
                  <c:v>1980</c:v>
                </c:pt>
                <c:pt idx="2">
                  <c:v>1987</c:v>
                </c:pt>
                <c:pt idx="3">
                  <c:v>1990</c:v>
                </c:pt>
                <c:pt idx="4">
                  <c:v>2000</c:v>
                </c:pt>
                <c:pt idx="5">
                  <c:v>2007</c:v>
                </c:pt>
                <c:pt idx="6">
                  <c:v>2020</c:v>
                </c:pt>
              </c:numCache>
            </c:numRef>
          </c:cat>
          <c:val>
            <c:numRef>
              <c:f>Sheet1!$B$2:$B$8</c:f>
              <c:numCache>
                <c:formatCode>0%</c:formatCode>
                <c:ptCount val="7"/>
                <c:pt idx="0">
                  <c:v>-0.48</c:v>
                </c:pt>
                <c:pt idx="1">
                  <c:v>-0.27</c:v>
                </c:pt>
                <c:pt idx="2">
                  <c:v>-0.34</c:v>
                </c:pt>
                <c:pt idx="3">
                  <c:v>-0.1</c:v>
                </c:pt>
                <c:pt idx="4">
                  <c:v>-0.49</c:v>
                </c:pt>
                <c:pt idx="5">
                  <c:v>-0.56999999999999995</c:v>
                </c:pt>
                <c:pt idx="6">
                  <c:v>-0.27</c:v>
                </c:pt>
              </c:numCache>
            </c:numRef>
          </c:val>
          <c:extLst>
            <c:ext xmlns:c16="http://schemas.microsoft.com/office/drawing/2014/chart" uri="{C3380CC4-5D6E-409C-BE32-E72D297353CC}">
              <c16:uniqueId val="{00000000-E145-3347-A640-858AFBEDDC5E}"/>
            </c:ext>
          </c:extLst>
        </c:ser>
        <c:ser>
          <c:idx val="1"/>
          <c:order val="1"/>
          <c:tx>
            <c:strRef>
              <c:f>Sheet1!$C$1</c:f>
              <c:strCache>
                <c:ptCount val="1"/>
                <c:pt idx="0">
                  <c:v>Bull market </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3"/>
              <c:layout>
                <c:manualLayout>
                  <c:x val="-5.8024696998609696E-2"/>
                  <c:y val="6.10137586680918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45-3347-A640-858AFBEDDC5E}"/>
                </c:ext>
              </c:extLst>
            </c:dLbl>
            <c:spPr>
              <a:solidFill>
                <a:srgbClr val="FFFFFF"/>
              </a:solidFill>
              <a:ln>
                <a:solidFill>
                  <a:srgbClr val="0D3049">
                    <a:lumMod val="25000"/>
                    <a:lumOff val="75000"/>
                  </a:srgbClr>
                </a:solid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Sheet1!$A$2:$A$8</c:f>
              <c:numCache>
                <c:formatCode>General</c:formatCode>
                <c:ptCount val="7"/>
                <c:pt idx="0">
                  <c:v>1973</c:v>
                </c:pt>
                <c:pt idx="1">
                  <c:v>1980</c:v>
                </c:pt>
                <c:pt idx="2">
                  <c:v>1987</c:v>
                </c:pt>
                <c:pt idx="3">
                  <c:v>1990</c:v>
                </c:pt>
                <c:pt idx="4">
                  <c:v>2000</c:v>
                </c:pt>
                <c:pt idx="5">
                  <c:v>2007</c:v>
                </c:pt>
                <c:pt idx="6">
                  <c:v>2020</c:v>
                </c:pt>
              </c:numCache>
            </c:numRef>
          </c:cat>
          <c:val>
            <c:numRef>
              <c:f>Sheet1!$C$2:$C$8</c:f>
              <c:numCache>
                <c:formatCode>0%</c:formatCode>
                <c:ptCount val="7"/>
                <c:pt idx="0">
                  <c:v>1.26</c:v>
                </c:pt>
                <c:pt idx="1">
                  <c:v>2.29</c:v>
                </c:pt>
                <c:pt idx="2">
                  <c:v>0.65</c:v>
                </c:pt>
                <c:pt idx="3">
                  <c:v>4.17</c:v>
                </c:pt>
                <c:pt idx="4">
                  <c:v>1.02</c:v>
                </c:pt>
                <c:pt idx="5">
                  <c:v>4.01</c:v>
                </c:pt>
              </c:numCache>
            </c:numRef>
          </c:val>
          <c:extLst>
            <c:ext xmlns:c16="http://schemas.microsoft.com/office/drawing/2014/chart" uri="{C3380CC4-5D6E-409C-BE32-E72D297353CC}">
              <c16:uniqueId val="{00000001-E145-3347-A640-858AFBEDDC5E}"/>
            </c:ext>
          </c:extLst>
        </c:ser>
        <c:dLbls>
          <c:showLegendKey val="0"/>
          <c:showVal val="0"/>
          <c:showCatName val="0"/>
          <c:showSerName val="0"/>
          <c:showPercent val="0"/>
          <c:showBubbleSize val="0"/>
        </c:dLbls>
        <c:gapWidth val="164"/>
        <c:overlap val="-22"/>
        <c:axId val="1234619087"/>
        <c:axId val="1203409167"/>
      </c:barChart>
      <c:catAx>
        <c:axId val="1234619087"/>
        <c:scaling>
          <c:orientation val="minMax"/>
        </c:scaling>
        <c:delete val="0"/>
        <c:axPos val="b"/>
        <c:numFmt formatCode="General" sourceLinked="1"/>
        <c:majorTickMark val="none"/>
        <c:minorTickMark val="none"/>
        <c:tickLblPos val="low"/>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203409167"/>
        <c:crosses val="autoZero"/>
        <c:auto val="1"/>
        <c:lblAlgn val="ctr"/>
        <c:lblOffset val="100"/>
        <c:noMultiLvlLbl val="0"/>
      </c:catAx>
      <c:valAx>
        <c:axId val="1203409167"/>
        <c:scaling>
          <c:orientation val="minMax"/>
          <c:max val="4.2"/>
          <c:min val="-1"/>
        </c:scaling>
        <c:delete val="1"/>
        <c:axPos val="l"/>
        <c:numFmt formatCode="0%" sourceLinked="1"/>
        <c:majorTickMark val="none"/>
        <c:minorTickMark val="none"/>
        <c:tickLblPos val="nextTo"/>
        <c:crossAx val="12346190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Global economic growth: </a:t>
            </a:r>
          </a:p>
          <a:p>
            <a:pPr>
              <a:defRPr/>
            </a:pPr>
            <a:r>
              <a:rPr lang="en-US"/>
              <a:t>Recovery and expectations</a:t>
            </a:r>
          </a:p>
        </c:rich>
      </c:tx>
      <c:overlay val="0"/>
      <c:spPr>
        <a:noFill/>
        <a:ln>
          <a:noFill/>
        </a:ln>
        <a:effectLst/>
      </c:spPr>
      <c:txPr>
        <a:bodyPr rot="0" spcFirstLastPara="1" vertOverflow="ellipsis" vert="horz" wrap="square" anchor="ctr" anchorCtr="1"/>
        <a:lstStyle/>
        <a:p>
          <a:pPr>
            <a:defRPr sz="192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World</c:v>
                </c:pt>
                <c:pt idx="1">
                  <c:v>United States</c:v>
                </c:pt>
                <c:pt idx="2">
                  <c:v>Euro Area</c:v>
                </c:pt>
                <c:pt idx="3">
                  <c:v>Japan</c:v>
                </c:pt>
                <c:pt idx="4">
                  <c:v>Em. Europe and Central Asia</c:v>
                </c:pt>
                <c:pt idx="5">
                  <c:v>East Asia/ Pacific</c:v>
                </c:pt>
                <c:pt idx="6">
                  <c:v>China</c:v>
                </c:pt>
                <c:pt idx="7">
                  <c:v>India</c:v>
                </c:pt>
                <c:pt idx="8">
                  <c:v>Russia</c:v>
                </c:pt>
                <c:pt idx="9">
                  <c:v>Latin America/Caribbean</c:v>
                </c:pt>
                <c:pt idx="10">
                  <c:v>Middle East/ N. Africa</c:v>
                </c:pt>
              </c:strCache>
            </c:strRef>
          </c:cat>
          <c:val>
            <c:numRef>
              <c:f>Sheet1!$B$2:$B$12</c:f>
              <c:numCache>
                <c:formatCode>General</c:formatCode>
                <c:ptCount val="11"/>
                <c:pt idx="0">
                  <c:v>5.7</c:v>
                </c:pt>
                <c:pt idx="1">
                  <c:v>5.7</c:v>
                </c:pt>
                <c:pt idx="2">
                  <c:v>5.4</c:v>
                </c:pt>
                <c:pt idx="3">
                  <c:v>1.7</c:v>
                </c:pt>
                <c:pt idx="4">
                  <c:v>6.5</c:v>
                </c:pt>
                <c:pt idx="5">
                  <c:v>7.2</c:v>
                </c:pt>
                <c:pt idx="6">
                  <c:v>8.1</c:v>
                </c:pt>
                <c:pt idx="7">
                  <c:v>8.6999999999999993</c:v>
                </c:pt>
                <c:pt idx="8">
                  <c:v>4.7</c:v>
                </c:pt>
                <c:pt idx="9">
                  <c:v>6.7</c:v>
                </c:pt>
                <c:pt idx="10">
                  <c:v>3.4</c:v>
                </c:pt>
              </c:numCache>
            </c:numRef>
          </c:val>
          <c:extLst>
            <c:ext xmlns:c16="http://schemas.microsoft.com/office/drawing/2014/chart" uri="{C3380CC4-5D6E-409C-BE32-E72D297353CC}">
              <c16:uniqueId val="{00000000-13DD-A741-AFFD-E94714DC1D03}"/>
            </c:ext>
          </c:extLst>
        </c:ser>
        <c:ser>
          <c:idx val="1"/>
          <c:order val="1"/>
          <c:tx>
            <c:strRef>
              <c:f>Sheet1!$C$1</c:f>
              <c:strCache>
                <c:ptCount val="1"/>
                <c:pt idx="0">
                  <c:v>2022 (est.)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World</c:v>
                </c:pt>
                <c:pt idx="1">
                  <c:v>United States</c:v>
                </c:pt>
                <c:pt idx="2">
                  <c:v>Euro Area</c:v>
                </c:pt>
                <c:pt idx="3">
                  <c:v>Japan</c:v>
                </c:pt>
                <c:pt idx="4">
                  <c:v>Em. Europe and Central Asia</c:v>
                </c:pt>
                <c:pt idx="5">
                  <c:v>East Asia/ Pacific</c:v>
                </c:pt>
                <c:pt idx="6">
                  <c:v>China</c:v>
                </c:pt>
                <c:pt idx="7">
                  <c:v>India</c:v>
                </c:pt>
                <c:pt idx="8">
                  <c:v>Russia</c:v>
                </c:pt>
                <c:pt idx="9">
                  <c:v>Latin America/Caribbean</c:v>
                </c:pt>
                <c:pt idx="10">
                  <c:v>Middle East/ N. Africa</c:v>
                </c:pt>
              </c:strCache>
            </c:strRef>
          </c:cat>
          <c:val>
            <c:numRef>
              <c:f>Sheet1!$C$2:$C$12</c:f>
              <c:numCache>
                <c:formatCode>General</c:formatCode>
                <c:ptCount val="11"/>
                <c:pt idx="0">
                  <c:v>2.9</c:v>
                </c:pt>
                <c:pt idx="1">
                  <c:v>2.5</c:v>
                </c:pt>
                <c:pt idx="2">
                  <c:v>2.5</c:v>
                </c:pt>
                <c:pt idx="3">
                  <c:v>1.7</c:v>
                </c:pt>
                <c:pt idx="4">
                  <c:v>-2.9</c:v>
                </c:pt>
                <c:pt idx="5">
                  <c:v>4.4000000000000004</c:v>
                </c:pt>
                <c:pt idx="6">
                  <c:v>4.3</c:v>
                </c:pt>
                <c:pt idx="7">
                  <c:v>7.5</c:v>
                </c:pt>
                <c:pt idx="8">
                  <c:v>-8.9</c:v>
                </c:pt>
                <c:pt idx="9">
                  <c:v>2.5</c:v>
                </c:pt>
                <c:pt idx="10">
                  <c:v>5.3</c:v>
                </c:pt>
              </c:numCache>
            </c:numRef>
          </c:val>
          <c:extLst>
            <c:ext xmlns:c16="http://schemas.microsoft.com/office/drawing/2014/chart" uri="{C3380CC4-5D6E-409C-BE32-E72D297353CC}">
              <c16:uniqueId val="{00000001-13DD-A741-AFFD-E94714DC1D03}"/>
            </c:ext>
          </c:extLst>
        </c:ser>
        <c:ser>
          <c:idx val="2"/>
          <c:order val="2"/>
          <c:tx>
            <c:strRef>
              <c:f>Sheet1!$D$1</c:f>
              <c:strCache>
                <c:ptCount val="1"/>
                <c:pt idx="0">
                  <c:v>2023 (est.)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World</c:v>
                </c:pt>
                <c:pt idx="1">
                  <c:v>United States</c:v>
                </c:pt>
                <c:pt idx="2">
                  <c:v>Euro Area</c:v>
                </c:pt>
                <c:pt idx="3">
                  <c:v>Japan</c:v>
                </c:pt>
                <c:pt idx="4">
                  <c:v>Em. Europe and Central Asia</c:v>
                </c:pt>
                <c:pt idx="5">
                  <c:v>East Asia/ Pacific</c:v>
                </c:pt>
                <c:pt idx="6">
                  <c:v>China</c:v>
                </c:pt>
                <c:pt idx="7">
                  <c:v>India</c:v>
                </c:pt>
                <c:pt idx="8">
                  <c:v>Russia</c:v>
                </c:pt>
                <c:pt idx="9">
                  <c:v>Latin America/Caribbean</c:v>
                </c:pt>
                <c:pt idx="10">
                  <c:v>Middle East/ N. Africa</c:v>
                </c:pt>
              </c:strCache>
            </c:strRef>
          </c:cat>
          <c:val>
            <c:numRef>
              <c:f>Sheet1!$D$2:$D$12</c:f>
              <c:numCache>
                <c:formatCode>General</c:formatCode>
                <c:ptCount val="11"/>
                <c:pt idx="0">
                  <c:v>3</c:v>
                </c:pt>
                <c:pt idx="1">
                  <c:v>2.4</c:v>
                </c:pt>
                <c:pt idx="2">
                  <c:v>1.9</c:v>
                </c:pt>
                <c:pt idx="3">
                  <c:v>1.3</c:v>
                </c:pt>
                <c:pt idx="4">
                  <c:v>1.5</c:v>
                </c:pt>
                <c:pt idx="5">
                  <c:v>5.2</c:v>
                </c:pt>
                <c:pt idx="6">
                  <c:v>5.2</c:v>
                </c:pt>
                <c:pt idx="7">
                  <c:v>7.1</c:v>
                </c:pt>
                <c:pt idx="8">
                  <c:v>-2</c:v>
                </c:pt>
                <c:pt idx="9">
                  <c:v>1.9</c:v>
                </c:pt>
                <c:pt idx="10">
                  <c:v>3.6</c:v>
                </c:pt>
              </c:numCache>
            </c:numRef>
          </c:val>
          <c:extLst>
            <c:ext xmlns:c16="http://schemas.microsoft.com/office/drawing/2014/chart" uri="{C3380CC4-5D6E-409C-BE32-E72D297353CC}">
              <c16:uniqueId val="{00000000-E788-7147-8BFC-966A3C70A6C7}"/>
            </c:ext>
          </c:extLst>
        </c:ser>
        <c:dLbls>
          <c:showLegendKey val="0"/>
          <c:showVal val="0"/>
          <c:showCatName val="0"/>
          <c:showSerName val="0"/>
          <c:showPercent val="0"/>
          <c:showBubbleSize val="0"/>
        </c:dLbls>
        <c:gapWidth val="100"/>
        <c:overlap val="-24"/>
        <c:axId val="1846517104"/>
        <c:axId val="1845802608"/>
      </c:barChart>
      <c:catAx>
        <c:axId val="18465171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1" i="0" u="none" strike="noStrike" kern="1200" baseline="0">
                <a:solidFill>
                  <a:schemeClr val="bg2"/>
                </a:solidFill>
                <a:latin typeface="+mn-lt"/>
                <a:ea typeface="+mn-ea"/>
                <a:cs typeface="+mn-cs"/>
              </a:defRPr>
            </a:pPr>
            <a:endParaRPr lang="en-US"/>
          </a:p>
        </c:txPr>
        <c:crossAx val="1845802608"/>
        <c:crosses val="autoZero"/>
        <c:auto val="1"/>
        <c:lblAlgn val="ctr"/>
        <c:lblOffset val="100"/>
        <c:noMultiLvlLbl val="0"/>
      </c:catAx>
      <c:valAx>
        <c:axId val="184580260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184651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070F57-A3D7-B14A-A380-E5F16BDA03FF}" type="doc">
      <dgm:prSet loTypeId="urn:microsoft.com/office/officeart/2005/8/layout/cycle5" loCatId="" qsTypeId="urn:microsoft.com/office/officeart/2005/8/quickstyle/simple1" qsCatId="simple" csTypeId="urn:microsoft.com/office/officeart/2005/8/colors/accent3_4" csCatId="accent3" phldr="1"/>
      <dgm:spPr/>
      <dgm:t>
        <a:bodyPr/>
        <a:lstStyle/>
        <a:p>
          <a:endParaRPr lang="en-US"/>
        </a:p>
      </dgm:t>
    </dgm:pt>
    <dgm:pt modelId="{625F6988-D9BC-4646-B18F-083943513117}">
      <dgm:prSet phldrT="[Text]" custT="1"/>
      <dgm:spPr>
        <a:solidFill>
          <a:schemeClr val="tx2"/>
        </a:solidFill>
      </dgm:spPr>
      <dgm:t>
        <a:bodyPr/>
        <a:lstStyle/>
        <a:p>
          <a:r>
            <a:rPr lang="en-US" sz="2800">
              <a:latin typeface="+mj-lt"/>
            </a:rPr>
            <a:t>Peak</a:t>
          </a:r>
        </a:p>
      </dgm:t>
    </dgm:pt>
    <dgm:pt modelId="{9287AA6C-0914-774C-88AA-65D333795B2E}" type="parTrans" cxnId="{BC9D9E86-19C6-A84C-B446-FDBB885787CC}">
      <dgm:prSet/>
      <dgm:spPr/>
      <dgm:t>
        <a:bodyPr/>
        <a:lstStyle/>
        <a:p>
          <a:endParaRPr lang="en-US" sz="2800"/>
        </a:p>
      </dgm:t>
    </dgm:pt>
    <dgm:pt modelId="{070E3FFA-704B-8D49-8D7C-270EDD58515F}" type="sibTrans" cxnId="{BC9D9E86-19C6-A84C-B446-FDBB885787CC}">
      <dgm:prSet/>
      <dgm:spPr>
        <a:solidFill>
          <a:schemeClr val="tx2"/>
        </a:solidFill>
        <a:ln>
          <a:solidFill>
            <a:schemeClr val="tx2"/>
          </a:solidFill>
        </a:ln>
      </dgm:spPr>
      <dgm:t>
        <a:bodyPr/>
        <a:lstStyle/>
        <a:p>
          <a:endParaRPr lang="en-US" sz="2800"/>
        </a:p>
      </dgm:t>
    </dgm:pt>
    <dgm:pt modelId="{F1ECC20C-95B2-8640-98EB-0CB90D4F0817}">
      <dgm:prSet phldrT="[Text]" custT="1"/>
      <dgm:spPr>
        <a:solidFill>
          <a:schemeClr val="tx2">
            <a:lumMod val="75000"/>
          </a:schemeClr>
        </a:solidFill>
      </dgm:spPr>
      <dgm:t>
        <a:bodyPr/>
        <a:lstStyle/>
        <a:p>
          <a:r>
            <a:rPr lang="en-US" sz="2800"/>
            <a:t>Recession</a:t>
          </a:r>
        </a:p>
      </dgm:t>
    </dgm:pt>
    <dgm:pt modelId="{9AE6EAEE-D51D-D34E-ADB2-C055BD35C1CC}" type="parTrans" cxnId="{D6386BDB-A3B4-4A48-A56F-C5D177823E85}">
      <dgm:prSet/>
      <dgm:spPr/>
      <dgm:t>
        <a:bodyPr/>
        <a:lstStyle/>
        <a:p>
          <a:endParaRPr lang="en-US" sz="2800"/>
        </a:p>
      </dgm:t>
    </dgm:pt>
    <dgm:pt modelId="{69FD126B-C885-5948-B5D8-61551EEBA855}" type="sibTrans" cxnId="{D6386BDB-A3B4-4A48-A56F-C5D177823E85}">
      <dgm:prSet/>
      <dgm:spPr/>
      <dgm:t>
        <a:bodyPr/>
        <a:lstStyle/>
        <a:p>
          <a:endParaRPr lang="en-US" sz="2800"/>
        </a:p>
      </dgm:t>
    </dgm:pt>
    <dgm:pt modelId="{864B3C91-D068-AA49-8B3E-A7D12219A0FA}">
      <dgm:prSet phldrT="[Text]" custT="1"/>
      <dgm:spPr>
        <a:solidFill>
          <a:schemeClr val="tx2">
            <a:lumMod val="60000"/>
            <a:lumOff val="40000"/>
          </a:schemeClr>
        </a:solidFill>
      </dgm:spPr>
      <dgm:t>
        <a:bodyPr/>
        <a:lstStyle/>
        <a:p>
          <a:r>
            <a:rPr lang="en-US" sz="2800"/>
            <a:t>Trough</a:t>
          </a:r>
        </a:p>
      </dgm:t>
    </dgm:pt>
    <dgm:pt modelId="{D0B587DE-0DA7-BA4D-8D8F-5FF18299F636}" type="parTrans" cxnId="{2A3D89CC-19AD-C94F-AD03-AD5D768BDC07}">
      <dgm:prSet/>
      <dgm:spPr/>
      <dgm:t>
        <a:bodyPr/>
        <a:lstStyle/>
        <a:p>
          <a:endParaRPr lang="en-US" sz="2800"/>
        </a:p>
      </dgm:t>
    </dgm:pt>
    <dgm:pt modelId="{8CB0FA90-FB98-1D4D-ADBA-F6A6AF96EF3D}" type="sibTrans" cxnId="{2A3D89CC-19AD-C94F-AD03-AD5D768BDC07}">
      <dgm:prSet/>
      <dgm:spPr/>
      <dgm:t>
        <a:bodyPr/>
        <a:lstStyle/>
        <a:p>
          <a:endParaRPr lang="en-US" sz="2800"/>
        </a:p>
      </dgm:t>
    </dgm:pt>
    <dgm:pt modelId="{0500A430-AD5E-AA4D-BEE2-20D56702F845}">
      <dgm:prSet phldrT="[Text]" custT="1"/>
      <dgm:spPr>
        <a:solidFill>
          <a:schemeClr val="tx2">
            <a:lumMod val="75000"/>
          </a:schemeClr>
        </a:solidFill>
      </dgm:spPr>
      <dgm:t>
        <a:bodyPr/>
        <a:lstStyle/>
        <a:p>
          <a:r>
            <a:rPr lang="en-US" sz="2800"/>
            <a:t>Expansion</a:t>
          </a:r>
        </a:p>
      </dgm:t>
    </dgm:pt>
    <dgm:pt modelId="{19746B19-7C18-2748-9832-1EB4567ED829}" type="parTrans" cxnId="{8557B573-5A91-BA41-9BDE-6581C887B106}">
      <dgm:prSet/>
      <dgm:spPr/>
      <dgm:t>
        <a:bodyPr/>
        <a:lstStyle/>
        <a:p>
          <a:endParaRPr lang="en-US" sz="2800"/>
        </a:p>
      </dgm:t>
    </dgm:pt>
    <dgm:pt modelId="{5A595EF2-E1CE-DD4A-8BE5-79FD88D8E5C5}" type="sibTrans" cxnId="{8557B573-5A91-BA41-9BDE-6581C887B106}">
      <dgm:prSet/>
      <dgm:spPr/>
      <dgm:t>
        <a:bodyPr/>
        <a:lstStyle/>
        <a:p>
          <a:endParaRPr lang="en-US" sz="2800"/>
        </a:p>
      </dgm:t>
    </dgm:pt>
    <dgm:pt modelId="{94428E73-4F8E-0C4F-A020-B633476D3765}" type="pres">
      <dgm:prSet presAssocID="{06070F57-A3D7-B14A-A380-E5F16BDA03FF}" presName="cycle" presStyleCnt="0">
        <dgm:presLayoutVars>
          <dgm:dir/>
          <dgm:resizeHandles val="exact"/>
        </dgm:presLayoutVars>
      </dgm:prSet>
      <dgm:spPr/>
    </dgm:pt>
    <dgm:pt modelId="{1C1948C3-75C6-0248-984F-113BC8C52616}" type="pres">
      <dgm:prSet presAssocID="{625F6988-D9BC-4646-B18F-083943513117}" presName="node" presStyleLbl="node1" presStyleIdx="0" presStyleCnt="4">
        <dgm:presLayoutVars>
          <dgm:bulletEnabled val="1"/>
        </dgm:presLayoutVars>
      </dgm:prSet>
      <dgm:spPr/>
    </dgm:pt>
    <dgm:pt modelId="{A59F61A5-99C3-7941-841F-56FE7B266ECA}" type="pres">
      <dgm:prSet presAssocID="{625F6988-D9BC-4646-B18F-083943513117}" presName="spNode" presStyleCnt="0"/>
      <dgm:spPr/>
    </dgm:pt>
    <dgm:pt modelId="{BD6B3258-12D6-114C-8B3B-BBB5BDA75C96}" type="pres">
      <dgm:prSet presAssocID="{070E3FFA-704B-8D49-8D7C-270EDD58515F}" presName="sibTrans" presStyleLbl="sibTrans1D1" presStyleIdx="0" presStyleCnt="4"/>
      <dgm:spPr/>
    </dgm:pt>
    <dgm:pt modelId="{35D02CAA-E00C-834C-8477-467FF47DCB67}" type="pres">
      <dgm:prSet presAssocID="{F1ECC20C-95B2-8640-98EB-0CB90D4F0817}" presName="node" presStyleLbl="node1" presStyleIdx="1" presStyleCnt="4" custScaleX="132915">
        <dgm:presLayoutVars>
          <dgm:bulletEnabled val="1"/>
        </dgm:presLayoutVars>
      </dgm:prSet>
      <dgm:spPr/>
    </dgm:pt>
    <dgm:pt modelId="{F4AEA7B5-89FE-AD44-AF77-8BE85A276486}" type="pres">
      <dgm:prSet presAssocID="{F1ECC20C-95B2-8640-98EB-0CB90D4F0817}" presName="spNode" presStyleCnt="0"/>
      <dgm:spPr/>
    </dgm:pt>
    <dgm:pt modelId="{00CBE7E1-F73E-2144-80B5-F5D2DE06B9E6}" type="pres">
      <dgm:prSet presAssocID="{69FD126B-C885-5948-B5D8-61551EEBA855}" presName="sibTrans" presStyleLbl="sibTrans1D1" presStyleIdx="1" presStyleCnt="4"/>
      <dgm:spPr/>
    </dgm:pt>
    <dgm:pt modelId="{D370F46E-330B-744C-9C0C-4C6C754FA0FE}" type="pres">
      <dgm:prSet presAssocID="{864B3C91-D068-AA49-8B3E-A7D12219A0FA}" presName="node" presStyleLbl="node1" presStyleIdx="2" presStyleCnt="4">
        <dgm:presLayoutVars>
          <dgm:bulletEnabled val="1"/>
        </dgm:presLayoutVars>
      </dgm:prSet>
      <dgm:spPr/>
    </dgm:pt>
    <dgm:pt modelId="{53C7B12A-AA70-AA4B-A8A0-84A6E5B728F7}" type="pres">
      <dgm:prSet presAssocID="{864B3C91-D068-AA49-8B3E-A7D12219A0FA}" presName="spNode" presStyleCnt="0"/>
      <dgm:spPr/>
    </dgm:pt>
    <dgm:pt modelId="{F2523850-713F-D041-826C-248501CE8984}" type="pres">
      <dgm:prSet presAssocID="{8CB0FA90-FB98-1D4D-ADBA-F6A6AF96EF3D}" presName="sibTrans" presStyleLbl="sibTrans1D1" presStyleIdx="2" presStyleCnt="4"/>
      <dgm:spPr/>
    </dgm:pt>
    <dgm:pt modelId="{F8341093-41B5-6A4A-AB9A-5C11F40F789B}" type="pres">
      <dgm:prSet presAssocID="{0500A430-AD5E-AA4D-BEE2-20D56702F845}" presName="node" presStyleLbl="node1" presStyleIdx="3" presStyleCnt="4" custScaleX="143076">
        <dgm:presLayoutVars>
          <dgm:bulletEnabled val="1"/>
        </dgm:presLayoutVars>
      </dgm:prSet>
      <dgm:spPr/>
    </dgm:pt>
    <dgm:pt modelId="{5AFACAC5-F187-8846-B362-1219472EEFF0}" type="pres">
      <dgm:prSet presAssocID="{0500A430-AD5E-AA4D-BEE2-20D56702F845}" presName="spNode" presStyleCnt="0"/>
      <dgm:spPr/>
    </dgm:pt>
    <dgm:pt modelId="{12C53433-EDC2-384C-B704-F9FDA5B87939}" type="pres">
      <dgm:prSet presAssocID="{5A595EF2-E1CE-DD4A-8BE5-79FD88D8E5C5}" presName="sibTrans" presStyleLbl="sibTrans1D1" presStyleIdx="3" presStyleCnt="4"/>
      <dgm:spPr/>
    </dgm:pt>
  </dgm:ptLst>
  <dgm:cxnLst>
    <dgm:cxn modelId="{D5484A14-22C9-0E48-A40E-F83E62103811}" type="presOf" srcId="{69FD126B-C885-5948-B5D8-61551EEBA855}" destId="{00CBE7E1-F73E-2144-80B5-F5D2DE06B9E6}" srcOrd="0" destOrd="0" presId="urn:microsoft.com/office/officeart/2005/8/layout/cycle5"/>
    <dgm:cxn modelId="{86B8A11E-D9E5-354E-9541-062AB48DFB68}" type="presOf" srcId="{06070F57-A3D7-B14A-A380-E5F16BDA03FF}" destId="{94428E73-4F8E-0C4F-A020-B633476D3765}" srcOrd="0" destOrd="0" presId="urn:microsoft.com/office/officeart/2005/8/layout/cycle5"/>
    <dgm:cxn modelId="{58177F21-0CDF-A648-B1AE-D7D6B6F113E7}" type="presOf" srcId="{F1ECC20C-95B2-8640-98EB-0CB90D4F0817}" destId="{35D02CAA-E00C-834C-8477-467FF47DCB67}" srcOrd="0" destOrd="0" presId="urn:microsoft.com/office/officeart/2005/8/layout/cycle5"/>
    <dgm:cxn modelId="{7B74F04A-3F8E-A747-A75C-3D4B86F5EB91}" type="presOf" srcId="{070E3FFA-704B-8D49-8D7C-270EDD58515F}" destId="{BD6B3258-12D6-114C-8B3B-BBB5BDA75C96}" srcOrd="0" destOrd="0" presId="urn:microsoft.com/office/officeart/2005/8/layout/cycle5"/>
    <dgm:cxn modelId="{8557B573-5A91-BA41-9BDE-6581C887B106}" srcId="{06070F57-A3D7-B14A-A380-E5F16BDA03FF}" destId="{0500A430-AD5E-AA4D-BEE2-20D56702F845}" srcOrd="3" destOrd="0" parTransId="{19746B19-7C18-2748-9832-1EB4567ED829}" sibTransId="{5A595EF2-E1CE-DD4A-8BE5-79FD88D8E5C5}"/>
    <dgm:cxn modelId="{7B91A874-0876-7C40-9635-069D46A18C56}" type="presOf" srcId="{5A595EF2-E1CE-DD4A-8BE5-79FD88D8E5C5}" destId="{12C53433-EDC2-384C-B704-F9FDA5B87939}" srcOrd="0" destOrd="0" presId="urn:microsoft.com/office/officeart/2005/8/layout/cycle5"/>
    <dgm:cxn modelId="{BC9D9E86-19C6-A84C-B446-FDBB885787CC}" srcId="{06070F57-A3D7-B14A-A380-E5F16BDA03FF}" destId="{625F6988-D9BC-4646-B18F-083943513117}" srcOrd="0" destOrd="0" parTransId="{9287AA6C-0914-774C-88AA-65D333795B2E}" sibTransId="{070E3FFA-704B-8D49-8D7C-270EDD58515F}"/>
    <dgm:cxn modelId="{447F4C94-7CCB-3B48-B34A-487871A08BAA}" type="presOf" srcId="{0500A430-AD5E-AA4D-BEE2-20D56702F845}" destId="{F8341093-41B5-6A4A-AB9A-5C11F40F789B}" srcOrd="0" destOrd="0" presId="urn:microsoft.com/office/officeart/2005/8/layout/cycle5"/>
    <dgm:cxn modelId="{38D87094-811E-7143-9822-641C0DBF477C}" type="presOf" srcId="{864B3C91-D068-AA49-8B3E-A7D12219A0FA}" destId="{D370F46E-330B-744C-9C0C-4C6C754FA0FE}" srcOrd="0" destOrd="0" presId="urn:microsoft.com/office/officeart/2005/8/layout/cycle5"/>
    <dgm:cxn modelId="{1A6F10B5-AC81-2041-8540-3F94D90F7BAD}" type="presOf" srcId="{625F6988-D9BC-4646-B18F-083943513117}" destId="{1C1948C3-75C6-0248-984F-113BC8C52616}" srcOrd="0" destOrd="0" presId="urn:microsoft.com/office/officeart/2005/8/layout/cycle5"/>
    <dgm:cxn modelId="{1535C2B7-B3EF-E043-9432-EE99544A3C9E}" type="presOf" srcId="{8CB0FA90-FB98-1D4D-ADBA-F6A6AF96EF3D}" destId="{F2523850-713F-D041-826C-248501CE8984}" srcOrd="0" destOrd="0" presId="urn:microsoft.com/office/officeart/2005/8/layout/cycle5"/>
    <dgm:cxn modelId="{2A3D89CC-19AD-C94F-AD03-AD5D768BDC07}" srcId="{06070F57-A3D7-B14A-A380-E5F16BDA03FF}" destId="{864B3C91-D068-AA49-8B3E-A7D12219A0FA}" srcOrd="2" destOrd="0" parTransId="{D0B587DE-0DA7-BA4D-8D8F-5FF18299F636}" sibTransId="{8CB0FA90-FB98-1D4D-ADBA-F6A6AF96EF3D}"/>
    <dgm:cxn modelId="{D6386BDB-A3B4-4A48-A56F-C5D177823E85}" srcId="{06070F57-A3D7-B14A-A380-E5F16BDA03FF}" destId="{F1ECC20C-95B2-8640-98EB-0CB90D4F0817}" srcOrd="1" destOrd="0" parTransId="{9AE6EAEE-D51D-D34E-ADB2-C055BD35C1CC}" sibTransId="{69FD126B-C885-5948-B5D8-61551EEBA855}"/>
    <dgm:cxn modelId="{35372C11-114B-D244-83BA-52DB1E189EB3}" type="presParOf" srcId="{94428E73-4F8E-0C4F-A020-B633476D3765}" destId="{1C1948C3-75C6-0248-984F-113BC8C52616}" srcOrd="0" destOrd="0" presId="urn:microsoft.com/office/officeart/2005/8/layout/cycle5"/>
    <dgm:cxn modelId="{DCE718E7-2BFF-5243-ABE6-1DC5071DB61E}" type="presParOf" srcId="{94428E73-4F8E-0C4F-A020-B633476D3765}" destId="{A59F61A5-99C3-7941-841F-56FE7B266ECA}" srcOrd="1" destOrd="0" presId="urn:microsoft.com/office/officeart/2005/8/layout/cycle5"/>
    <dgm:cxn modelId="{EB1DAE95-9E6D-8C41-ABE1-9C8A9077150E}" type="presParOf" srcId="{94428E73-4F8E-0C4F-A020-B633476D3765}" destId="{BD6B3258-12D6-114C-8B3B-BBB5BDA75C96}" srcOrd="2" destOrd="0" presId="urn:microsoft.com/office/officeart/2005/8/layout/cycle5"/>
    <dgm:cxn modelId="{330415B8-5480-EF4E-9B27-DE78F1739967}" type="presParOf" srcId="{94428E73-4F8E-0C4F-A020-B633476D3765}" destId="{35D02CAA-E00C-834C-8477-467FF47DCB67}" srcOrd="3" destOrd="0" presId="urn:microsoft.com/office/officeart/2005/8/layout/cycle5"/>
    <dgm:cxn modelId="{906B7D8E-ECD6-3447-AF1F-3A9F8B9E81B0}" type="presParOf" srcId="{94428E73-4F8E-0C4F-A020-B633476D3765}" destId="{F4AEA7B5-89FE-AD44-AF77-8BE85A276486}" srcOrd="4" destOrd="0" presId="urn:microsoft.com/office/officeart/2005/8/layout/cycle5"/>
    <dgm:cxn modelId="{18A995B4-8D1F-034A-A5EA-868EA555BD1D}" type="presParOf" srcId="{94428E73-4F8E-0C4F-A020-B633476D3765}" destId="{00CBE7E1-F73E-2144-80B5-F5D2DE06B9E6}" srcOrd="5" destOrd="0" presId="urn:microsoft.com/office/officeart/2005/8/layout/cycle5"/>
    <dgm:cxn modelId="{0F2DBF59-FEBB-C54F-BE6A-9EFDE669084B}" type="presParOf" srcId="{94428E73-4F8E-0C4F-A020-B633476D3765}" destId="{D370F46E-330B-744C-9C0C-4C6C754FA0FE}" srcOrd="6" destOrd="0" presId="urn:microsoft.com/office/officeart/2005/8/layout/cycle5"/>
    <dgm:cxn modelId="{D11FFCFA-147C-8C47-842A-206677797256}" type="presParOf" srcId="{94428E73-4F8E-0C4F-A020-B633476D3765}" destId="{53C7B12A-AA70-AA4B-A8A0-84A6E5B728F7}" srcOrd="7" destOrd="0" presId="urn:microsoft.com/office/officeart/2005/8/layout/cycle5"/>
    <dgm:cxn modelId="{62449245-1065-8E4A-B592-CFFB10C1586E}" type="presParOf" srcId="{94428E73-4F8E-0C4F-A020-B633476D3765}" destId="{F2523850-713F-D041-826C-248501CE8984}" srcOrd="8" destOrd="0" presId="urn:microsoft.com/office/officeart/2005/8/layout/cycle5"/>
    <dgm:cxn modelId="{2B97DF21-F852-4C43-9D0A-BA529C7E9CEA}" type="presParOf" srcId="{94428E73-4F8E-0C4F-A020-B633476D3765}" destId="{F8341093-41B5-6A4A-AB9A-5C11F40F789B}" srcOrd="9" destOrd="0" presId="urn:microsoft.com/office/officeart/2005/8/layout/cycle5"/>
    <dgm:cxn modelId="{D385BBF9-BBCC-3B4F-9208-ADC325FD433E}" type="presParOf" srcId="{94428E73-4F8E-0C4F-A020-B633476D3765}" destId="{5AFACAC5-F187-8846-B362-1219472EEFF0}" srcOrd="10" destOrd="0" presId="urn:microsoft.com/office/officeart/2005/8/layout/cycle5"/>
    <dgm:cxn modelId="{1CEBEAFB-5DA2-1D43-A2B8-66AEA4B8EA88}" type="presParOf" srcId="{94428E73-4F8E-0C4F-A020-B633476D3765}" destId="{12C53433-EDC2-384C-B704-F9FDA5B87939}"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948C3-75C6-0248-984F-113BC8C52616}">
      <dsp:nvSpPr>
        <dsp:cNvPr id="0" name=""/>
        <dsp:cNvSpPr/>
      </dsp:nvSpPr>
      <dsp:spPr>
        <a:xfrm>
          <a:off x="2645563" y="1207"/>
          <a:ext cx="2132409" cy="138606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j-lt"/>
            </a:rPr>
            <a:t>Peak</a:t>
          </a:r>
        </a:p>
      </dsp:txBody>
      <dsp:txXfrm>
        <a:off x="2713225" y="68869"/>
        <a:ext cx="1997085" cy="1250742"/>
      </dsp:txXfrm>
    </dsp:sp>
    <dsp:sp modelId="{BD6B3258-12D6-114C-8B3B-BBB5BDA75C96}">
      <dsp:nvSpPr>
        <dsp:cNvPr id="0" name=""/>
        <dsp:cNvSpPr/>
      </dsp:nvSpPr>
      <dsp:spPr>
        <a:xfrm>
          <a:off x="1420762" y="694240"/>
          <a:ext cx="4582012" cy="4582012"/>
        </a:xfrm>
        <a:custGeom>
          <a:avLst/>
          <a:gdLst/>
          <a:ahLst/>
          <a:cxnLst/>
          <a:rect l="0" t="0" r="0" b="0"/>
          <a:pathLst>
            <a:path>
              <a:moveTo>
                <a:pt x="3651892" y="447993"/>
              </a:moveTo>
              <a:arcTo wR="2291006" hR="2291006" stAng="18386537" swAng="1634568"/>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sp>
    <dsp:sp modelId="{35D02CAA-E00C-834C-8477-467FF47DCB67}">
      <dsp:nvSpPr>
        <dsp:cNvPr id="0" name=""/>
        <dsp:cNvSpPr/>
      </dsp:nvSpPr>
      <dsp:spPr>
        <a:xfrm>
          <a:off x="4585628" y="2292213"/>
          <a:ext cx="2834291" cy="1386066"/>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Recession</a:t>
          </a:r>
        </a:p>
      </dsp:txBody>
      <dsp:txXfrm>
        <a:off x="4653290" y="2359875"/>
        <a:ext cx="2698967" cy="1250742"/>
      </dsp:txXfrm>
    </dsp:sp>
    <dsp:sp modelId="{00CBE7E1-F73E-2144-80B5-F5D2DE06B9E6}">
      <dsp:nvSpPr>
        <dsp:cNvPr id="0" name=""/>
        <dsp:cNvSpPr/>
      </dsp:nvSpPr>
      <dsp:spPr>
        <a:xfrm>
          <a:off x="1420762" y="694240"/>
          <a:ext cx="4582012" cy="4582012"/>
        </a:xfrm>
        <a:custGeom>
          <a:avLst/>
          <a:gdLst/>
          <a:ahLst/>
          <a:cxnLst/>
          <a:rect l="0" t="0" r="0" b="0"/>
          <a:pathLst>
            <a:path>
              <a:moveTo>
                <a:pt x="4344597" y="3306619"/>
              </a:moveTo>
              <a:arcTo wR="2291006" hR="2291006" stAng="1578895" swAng="1634568"/>
            </a:path>
          </a:pathLst>
        </a:custGeom>
        <a:noFill/>
        <a:ln w="6350" cap="flat" cmpd="sng" algn="ctr">
          <a:solidFill>
            <a:schemeClr val="accent3">
              <a:shade val="90000"/>
              <a:hueOff val="-297879"/>
              <a:satOff val="-18510"/>
              <a:lumOff val="206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370F46E-330B-744C-9C0C-4C6C754FA0FE}">
      <dsp:nvSpPr>
        <dsp:cNvPr id="0" name=""/>
        <dsp:cNvSpPr/>
      </dsp:nvSpPr>
      <dsp:spPr>
        <a:xfrm>
          <a:off x="2645563" y="4583220"/>
          <a:ext cx="2132409" cy="1386066"/>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Trough</a:t>
          </a:r>
        </a:p>
      </dsp:txBody>
      <dsp:txXfrm>
        <a:off x="2713225" y="4650882"/>
        <a:ext cx="1997085" cy="1250742"/>
      </dsp:txXfrm>
    </dsp:sp>
    <dsp:sp modelId="{F2523850-713F-D041-826C-248501CE8984}">
      <dsp:nvSpPr>
        <dsp:cNvPr id="0" name=""/>
        <dsp:cNvSpPr/>
      </dsp:nvSpPr>
      <dsp:spPr>
        <a:xfrm>
          <a:off x="1420762" y="694240"/>
          <a:ext cx="4582012" cy="4582012"/>
        </a:xfrm>
        <a:custGeom>
          <a:avLst/>
          <a:gdLst/>
          <a:ahLst/>
          <a:cxnLst/>
          <a:rect l="0" t="0" r="0" b="0"/>
          <a:pathLst>
            <a:path>
              <a:moveTo>
                <a:pt x="930119" y="4134018"/>
              </a:moveTo>
              <a:arcTo wR="2291006" hR="2291006" stAng="7586537" swAng="1634568"/>
            </a:path>
          </a:pathLst>
        </a:custGeom>
        <a:noFill/>
        <a:ln w="6350" cap="flat" cmpd="sng" algn="ctr">
          <a:solidFill>
            <a:schemeClr val="accent3">
              <a:shade val="90000"/>
              <a:hueOff val="-595757"/>
              <a:satOff val="-37019"/>
              <a:lumOff val="412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8341093-41B5-6A4A-AB9A-5C11F40F789B}">
      <dsp:nvSpPr>
        <dsp:cNvPr id="0" name=""/>
        <dsp:cNvSpPr/>
      </dsp:nvSpPr>
      <dsp:spPr>
        <a:xfrm>
          <a:off x="-104720" y="2292213"/>
          <a:ext cx="3050966" cy="1386066"/>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Expansion</a:t>
          </a:r>
        </a:p>
      </dsp:txBody>
      <dsp:txXfrm>
        <a:off x="-37058" y="2359875"/>
        <a:ext cx="2915642" cy="1250742"/>
      </dsp:txXfrm>
    </dsp:sp>
    <dsp:sp modelId="{12C53433-EDC2-384C-B704-F9FDA5B87939}">
      <dsp:nvSpPr>
        <dsp:cNvPr id="0" name=""/>
        <dsp:cNvSpPr/>
      </dsp:nvSpPr>
      <dsp:spPr>
        <a:xfrm>
          <a:off x="1420762" y="694240"/>
          <a:ext cx="4582012" cy="4582012"/>
        </a:xfrm>
        <a:custGeom>
          <a:avLst/>
          <a:gdLst/>
          <a:ahLst/>
          <a:cxnLst/>
          <a:rect l="0" t="0" r="0" b="0"/>
          <a:pathLst>
            <a:path>
              <a:moveTo>
                <a:pt x="237414" y="1275392"/>
              </a:moveTo>
              <a:arcTo wR="2291006" hR="2291006" stAng="12378895" swAng="1634568"/>
            </a:path>
          </a:pathLst>
        </a:custGeom>
        <a:noFill/>
        <a:ln w="6350" cap="flat" cmpd="sng" algn="ctr">
          <a:solidFill>
            <a:schemeClr val="accent3">
              <a:shade val="90000"/>
              <a:hueOff val="-297879"/>
              <a:satOff val="-18510"/>
              <a:lumOff val="206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8/28/2022</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8/28/2022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4"/>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4"/>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4"/>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witter.com/jonnysun/status/1479178534585180163?lang=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ousebeautiful.com/lifestyle/a29355111/barkitecture-quibi-dog-houses-luxury-building-seri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rnewswire.com/news-releases/manufacturing-pmi-at-57-1-march-2022-manufacturing-ism-report-on-business-301515115.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blog.dol.gov/2022/04/01/march-2022-jobs-report-america-is-back-to-work"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ata.sca.isr.umich.edu/fetchdoc.php?docid=7001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rldefense.proofpoint.com/v2/url?u=https-3A__news.gallup.com_poll_392162_personal-2Dfinance-2Dratings-2Dslide-2Damid-2Drising-2Dprices.aspx&amp;d=DwMFaQ&amp;c=WpmSUPSkUqX8g9E1vazGD7RifFhotFn4IkDGMHjZnEo&amp;r=G1nhzdIxKBGwmnCV_xzIQhUiut5psffE3fzy35yjMaM&amp;m=c0dOYF5Nmwt0nc_5zgVja4Fd7ZbzHc0shW5ARE56knqqbqTJqwZx0Q_S5-HpS0QX&amp;s=RThTTMUqkRnHtCCOw4Eh657neaszkkq0nYb2_s-EBto&amp;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urldefense.proofpoint.com/v2/url?u=https-3A__news.gallup.com_file_poll_392201_220428PersonalFinance.pdf&amp;d=DwMFaQ&amp;c=WpmSUPSkUqX8g9E1vazGD7RifFhotFn4IkDGMHjZnEo&amp;r=G1nhzdIxKBGwmnCV_xzIQhUiut5psffE3fzy35yjMaM&amp;m=c0dOYF5Nmwt0nc_5zgVja4Fd7ZbzHc0shW5ARE56knqqbqTJqwZx0Q_S5-HpS0QX&amp;s=XwM9av_7sDqjUwWTtsdiiY28ogM2qa4UzRQowCX2M_I&amp;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nbc.com/2022/07/01/sp-500-had-worst-half-in-50-years-but-the-60/40-portfolio-isnt-dead.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ultpl.com/s-p-500-pe-rati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ig.ft.com/the-yield-curve-explaine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investopedia.com/terms/i/invertedyieldcurve.asp"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barrons.com/articles/inverted-yield-curve-recession-wall-street-51649170366?tesla=y" TargetMode="External"/><Relationship Id="rId4" Type="http://schemas.openxmlformats.org/officeDocument/2006/relationships/hyperlink" Target="https://home.treasury.gov/resource-center/data-chart-center/interest-rates/TextView?type=daily_treasury_yield_curve&amp;field_tdr_date_value_month=202206"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gettyimages.com/detail/photo/insurance-agent-lawyer-financial-advisor-broker-royalty-free-image/1328352067?adppopup=tru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arrons.com/articles/things-to-know-today-51656671121"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t.com/content/314c4eb3-dc48-4c53-b818-220e71631d9b"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cyhk.com/en/market-news/market-analysis/downhill-protect-just-beginning-08424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conomist.com/finance-and-economics/2022/06/01/what-americas-next-recession-will-look-lik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omsguide.com/best-picks/best-dating-app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lobaldatinginsights.com/news/hinge-releases-2022-predictions-for-dat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Getty Imagehttps://www.gettyimages.com/detail/photo/looking-with-binoculas-on-top-of-a-bouder-royalty-free-image/506237858?adppopup=true</a:t>
            </a:r>
          </a:p>
          <a:p>
            <a:pPr marL="0" marR="0" lvl="0" indent="0" algn="l" defTabSz="914400">
              <a:lnSpc>
                <a:spcPct val="100000"/>
              </a:lnSpc>
              <a:spcBef>
                <a:spcPts val="0"/>
              </a:spcBef>
              <a:spcAft>
                <a:spcPts val="0"/>
              </a:spcAft>
              <a:buClrTx/>
              <a:buSzTx/>
              <a:buFontTx/>
              <a:buNone/>
              <a:tabLst/>
              <a:defRPr/>
            </a:pPr>
            <a:endParaRPr lang="en-US">
              <a:cs typeface="Arial"/>
            </a:endParaRPr>
          </a:p>
          <a:p>
            <a:r>
              <a:rPr lang="en-US">
                <a:latin typeface="Arial"/>
                <a:cs typeface="Arial"/>
              </a:rPr>
              <a:t>Welcome to our Half-Time 2022 report. We're glad you're here!</a:t>
            </a:r>
            <a:endParaRPr lang="en-US">
              <a:cs typeface="Arial" panose="020B0604020202020204" pitchFamily="34" charset="0"/>
            </a:endParaRPr>
          </a:p>
          <a:p>
            <a:endParaRPr lang="en-US">
              <a:latin typeface="Arial"/>
              <a:cs typeface="Arial"/>
            </a:endParaRPr>
          </a:p>
          <a:p>
            <a:r>
              <a:rPr lang="en-US">
                <a:latin typeface="Arial"/>
                <a:cs typeface="Arial"/>
              </a:rPr>
              <a:t>A lot has happened in just six months. Tailwinds have become headwinds as factors that once supported economic recovery – like fiscal and monetary policy – changed direction and are now slowing economic growth. New headwinds, like the War in Ukraine and lockdowns in China, blew in.  All of these have affected investors' outlook and financial market performance, as we'll discuss today. Before we get started, let me share some required information.</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a:t>
            </a:fld>
            <a:endParaRPr lang="en-US"/>
          </a:p>
        </p:txBody>
      </p:sp>
    </p:spTree>
    <p:extLst>
      <p:ext uri="{BB962C8B-B14F-4D97-AF65-F5344CB8AC3E}">
        <p14:creationId xmlns:p14="http://schemas.microsoft.com/office/powerpoint/2010/main" val="296212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https://www.gettyimages.com/detail/photo/empathetic-therapist-listens-to-female-client-royalty-free-image/1320392475?adppopup=true</a:t>
            </a:r>
          </a:p>
          <a:p>
            <a:endParaRPr lang="en-US">
              <a:latin typeface="Arial"/>
              <a:cs typeface="Arial"/>
            </a:endParaRPr>
          </a:p>
          <a:p>
            <a:r>
              <a:rPr lang="en-US">
                <a:latin typeface="Arial"/>
                <a:cs typeface="Arial"/>
              </a:rPr>
              <a:t>They would prefer to date someone who goes to therapy — and they’re more likely to go on a second date if the person mentions going to therapy on the first date. However, very few respondents were willing to mention therapy on a first date!</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930681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Okay, what is this? (Bonus points if you know what it's telling us.)</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286830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hlinkClick r:id="rId3"/>
              </a:rPr>
              <a:t>https://twitter.com/jonnysun/status/1479178534585180163?lang=en</a:t>
            </a:r>
            <a:r>
              <a:rPr lang="en-US">
                <a:latin typeface="Arial"/>
                <a:cs typeface="Arial"/>
              </a:rPr>
              <a:t>; https://twitter.com/wordleinpaint?lang=en</a:t>
            </a:r>
          </a:p>
          <a:p>
            <a:endParaRPr lang="en-US">
              <a:latin typeface="Calibri"/>
              <a:cs typeface="Calibri"/>
            </a:endParaRPr>
          </a:p>
          <a:p>
            <a:r>
              <a:rPr lang="en-US">
                <a:latin typeface="Calibri"/>
                <a:cs typeface="Calibri"/>
              </a:rPr>
              <a:t>That's right. It's a Wordle score. Wordle is a daily word game has become wildly popular. People often send their score boxes to each other or post them on social media. The score boxes have inspired a new art form: Wordle in paint.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2585235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hlinkClick r:id="rId3"/>
              </a:rPr>
              <a:t>https://www.housebeautiful.com/lifestyle/a29355111/barkitecture-quibi-dog-houses-luxury-building-series/</a:t>
            </a:r>
            <a:r>
              <a:rPr lang="en-US">
                <a:latin typeface="Arial"/>
                <a:cs typeface="Arial"/>
              </a:rPr>
              <a:t>; https://</a:t>
            </a:r>
            <a:r>
              <a:rPr lang="en-US" err="1">
                <a:latin typeface="Arial"/>
                <a:cs typeface="Arial"/>
              </a:rPr>
              <a:t>www.countryliving.com</a:t>
            </a:r>
            <a:r>
              <a:rPr lang="en-US">
                <a:latin typeface="Arial"/>
                <a:cs typeface="Arial"/>
              </a:rPr>
              <a:t>/</a:t>
            </a:r>
            <a:r>
              <a:rPr lang="en-US" err="1">
                <a:latin typeface="Arial"/>
                <a:cs typeface="Arial"/>
              </a:rPr>
              <a:t>uk</a:t>
            </a:r>
            <a:r>
              <a:rPr lang="en-US">
                <a:latin typeface="Arial"/>
                <a:cs typeface="Arial"/>
              </a:rPr>
              <a:t>/homes-interiors/interiors/a38665585/</a:t>
            </a:r>
            <a:r>
              <a:rPr lang="en-US" err="1">
                <a:latin typeface="Arial"/>
                <a:cs typeface="Arial"/>
              </a:rPr>
              <a:t>barkitecture</a:t>
            </a:r>
            <a:r>
              <a:rPr lang="en-US">
                <a:latin typeface="Arial"/>
                <a:cs typeface="Arial"/>
              </a:rPr>
              <a:t>/</a:t>
            </a:r>
          </a:p>
          <a:p>
            <a:endParaRPr lang="en-US">
              <a:latin typeface="Arial"/>
              <a:cs typeface="Arial"/>
            </a:endParaRPr>
          </a:p>
          <a:p>
            <a:r>
              <a:rPr lang="en-US">
                <a:latin typeface="Arial"/>
                <a:cs typeface="Arial"/>
              </a:rPr>
              <a:t>Image: https://</a:t>
            </a:r>
            <a:r>
              <a:rPr lang="en-US" err="1">
                <a:latin typeface="Arial"/>
                <a:cs typeface="Arial"/>
              </a:rPr>
              <a:t>www.gettyimages.com</a:t>
            </a:r>
            <a:r>
              <a:rPr lang="en-US">
                <a:latin typeface="Arial"/>
                <a:cs typeface="Arial"/>
              </a:rPr>
              <a:t>/detail/photo/woman-picking-out-swatches-from-desk-royalty-free-image/171363704?adppopup=true</a:t>
            </a:r>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3947404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p>
          <a:p>
            <a:r>
              <a:rPr lang="en-US">
                <a:latin typeface="Arial"/>
                <a:cs typeface="Arial"/>
              </a:rPr>
              <a:t>https://www.gettyimages.com/detail/photo/cat-in-cat-cafe-in-taipei-taiwan-royalty-free-image/1053633356?adppopup=true</a:t>
            </a:r>
          </a:p>
          <a:p>
            <a:r>
              <a:rPr lang="en-US">
                <a:latin typeface="Arial"/>
                <a:cs typeface="Arial"/>
              </a:rPr>
              <a:t>https://www.gettyimages.com/detail/photo/dog-royalty-free-image/483719633?adppopup=true</a:t>
            </a:r>
          </a:p>
          <a:p>
            <a:r>
              <a:rPr lang="en-US">
                <a:latin typeface="Arial"/>
                <a:cs typeface="Arial"/>
              </a:rPr>
              <a:t>https://www.gettyimages.com/detail/photo/black-and-white-cat-lies-on-a-special-scratching-royalty-free-image/1182666515?adppopup=true</a:t>
            </a:r>
          </a:p>
          <a:p>
            <a:r>
              <a:rPr lang="en-US">
                <a:latin typeface="Calibri"/>
                <a:cs typeface="Calibri"/>
              </a:rPr>
              <a:t>https://www.gettyimages.com/detail/photo/stylish-interior-design-of-living-room-with-modern-royalty-free-image/1219892918?adppopup=true</a:t>
            </a:r>
          </a:p>
          <a:p>
            <a:endParaRPr lang="en-US">
              <a:latin typeface="Calibri"/>
              <a:cs typeface="Calibri"/>
            </a:endParaRPr>
          </a:p>
          <a:p>
            <a:r>
              <a:rPr lang="en-US">
                <a:latin typeface="Calibri"/>
                <a:cs typeface="Calibri"/>
              </a:rPr>
              <a:t>The answer is </a:t>
            </a:r>
            <a:r>
              <a:rPr lang="en-US" err="1">
                <a:latin typeface="Calibri"/>
                <a:cs typeface="Calibri"/>
              </a:rPr>
              <a:t>Barkitecture</a:t>
            </a:r>
            <a:r>
              <a:rPr lang="en-US">
                <a:latin typeface="Calibri"/>
                <a:cs typeface="Calibri"/>
              </a:rPr>
              <a:t>. Demand for dog—and pet – friendly interiors is on the rise. There are solar-powered, sustainable dog houses and luxury dog and cat dens with pet-friendly built-ins. </a:t>
            </a:r>
          </a:p>
          <a:p>
            <a:endParaRPr lang="en-US">
              <a:latin typeface="Calibri"/>
              <a:cs typeface="Arial"/>
            </a:endParaRPr>
          </a:p>
          <a:p>
            <a:r>
              <a:rPr lang="en-US">
                <a:latin typeface="Calibri"/>
                <a:cs typeface="Calibri"/>
              </a:rPr>
              <a:t>Our pets have it pretty good.</a:t>
            </a:r>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1818027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If you're feeling warmed up, let's talk about the economy.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2103570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sources: </a:t>
            </a:r>
            <a:r>
              <a:rPr lang="en-US">
                <a:latin typeface="Calibri"/>
                <a:cs typeface="Calibri"/>
              </a:rPr>
              <a:t>: https://www.gettyimages.com/photos/federal-reserve-governors?assettype=image&amp;family=editorial&amp;phrase=federal%20reserve%20governors&amp;sort=mostpopular</a:t>
            </a:r>
            <a:r>
              <a:rPr lang="en-US">
                <a:latin typeface="Arial"/>
                <a:cs typeface="Arial"/>
              </a:rPr>
              <a:t>; https://www.gettyimages.com/photos/us-government?assettype=image&amp;family=editorial&amp;phrase=US%20government&amp;sort=mostpopular; https://www.gettyimages.com/photos/world-cooperation?assettype=image&amp;license=rf&amp;alloweduse=availableforalluses&amp;family=creative&amp;phrase=world%20cooperation&amp;sort=mostpopular; https://www.gettyimages.com/photos/supply-chain?assettype=image&amp;license=rf&amp;alloweduse=availableforalluses&amp;family=creative&amp;phrase=supply%20chain&amp;sort=mostpopular</a:t>
            </a:r>
          </a:p>
          <a:p>
            <a:r>
              <a:rPr lang="en-US">
                <a:latin typeface="Arial"/>
                <a:cs typeface="Arial"/>
              </a:rPr>
              <a:t>https://www.gettyimages.com/photos/pandemic-map?assettype=image&amp;phrase=pandemic%20map&amp;sort=mostpopular&amp;license=rf%2Crm</a:t>
            </a:r>
          </a:p>
          <a:p>
            <a:endParaRPr lang="en-US">
              <a:latin typeface="Arial"/>
              <a:cs typeface="Arial"/>
            </a:endParaRPr>
          </a:p>
          <a:p>
            <a:r>
              <a:rPr lang="en-US">
                <a:latin typeface="Arial"/>
                <a:cs typeface="Arial"/>
              </a:rPr>
              <a:t>Sources: https://www.nytimes.com/interactive/2022/03/11/us/how-covid-stimulus-money-was-spent.html</a:t>
            </a:r>
          </a:p>
          <a:p>
            <a:r>
              <a:rPr lang="en-US">
                <a:latin typeface="Arial"/>
                <a:cs typeface="Arial"/>
              </a:rPr>
              <a:t>https://www.washingtonpost.com/business/2022/02/06/federal-reserve-inflation-money-supply/</a:t>
            </a:r>
          </a:p>
          <a:p>
            <a:endParaRPr lang="en-US">
              <a:latin typeface="Arial"/>
              <a:cs typeface="Arial"/>
            </a:endParaRPr>
          </a:p>
          <a:p>
            <a:r>
              <a:rPr lang="en-US">
                <a:latin typeface="Arial"/>
                <a:cs typeface="Arial"/>
              </a:rPr>
              <a:t>At the start of the year, the U.S. economy was firing on all cylinders. Our country had recovered from the pandemic downturn faster than anyone expected because it was supported by strong tailwinds. The first tailwind was fiscal stimulus. The Trump and Biden administrations spent more than $5 trillion during the pandemic. The money went to individuals and </a:t>
            </a:r>
            <a:r>
              <a:rPr lang="en-US" sz="1200" b="0" i="0" u="none" strike="noStrike" kern="1200">
                <a:solidFill>
                  <a:schemeClr val="tx1"/>
                </a:solidFill>
                <a:effectLst/>
                <a:latin typeface="Arial"/>
                <a:cs typeface="Arial"/>
              </a:rPr>
              <a:t>households ($1.8T), businesses ($1.7T), airlines ($80B), healthcare (~$500B), state and local governments ($745B), schools and other institutions that were affected by Covid-19. Fiscal</a:t>
            </a:r>
            <a:r>
              <a:rPr lang="en-US">
                <a:latin typeface="Arial"/>
                <a:cs typeface="Arial"/>
              </a:rPr>
              <a:t> stimulus</a:t>
            </a:r>
            <a:r>
              <a:rPr lang="en-US" sz="1200" b="0" i="0" u="none" strike="noStrike" kern="1200">
                <a:solidFill>
                  <a:schemeClr val="tx1"/>
                </a:solidFill>
                <a:effectLst/>
                <a:latin typeface="Arial"/>
                <a:cs typeface="Arial"/>
              </a:rPr>
              <a:t> kept people who were in trouble afloat. It also put money in the pockets of people whose finances remained stable during the pandemic</a:t>
            </a:r>
            <a:r>
              <a:rPr lang="en-US">
                <a:latin typeface="Arial"/>
                <a:cs typeface="Arial"/>
              </a:rPr>
              <a:t>.</a:t>
            </a:r>
            <a:r>
              <a:rPr lang="en-US" sz="1200" b="0" i="0" u="none" strike="noStrike" kern="1200">
                <a:solidFill>
                  <a:schemeClr val="tx1"/>
                </a:solidFill>
                <a:effectLst/>
                <a:latin typeface="Arial"/>
                <a:cs typeface="Arial"/>
              </a:rPr>
              <a:t> </a:t>
            </a:r>
            <a:r>
              <a:rPr lang="en-US">
                <a:latin typeface="Arial"/>
                <a:cs typeface="Arial"/>
              </a:rPr>
              <a:t>The second tailwind was monetary policy. The Federal Reserve kept interest rates near zero and started buying bonds – a policy that’s called quantitative easing. The Fed increased the nation’s money supply by 40 percent as it tried to support the economy through the pandemic. A third tailwind was the development of vaccines and treatments that helped slow the spread of </a:t>
            </a:r>
            <a:r>
              <a:rPr lang="en-US" sz="1200" b="0" i="0" u="none" strike="noStrike" kern="1200">
                <a:solidFill>
                  <a:schemeClr val="tx1"/>
                </a:solidFill>
                <a:effectLst/>
                <a:latin typeface="Arial"/>
                <a:cs typeface="Arial"/>
              </a:rPr>
              <a:t>Covid-19 and reopen the economy. </a:t>
            </a:r>
            <a:r>
              <a:rPr lang="en-US">
                <a:latin typeface="Arial"/>
                <a:cs typeface="Arial"/>
              </a:rPr>
              <a:t>The final tailwind was geopolitical stability. U.S.-China trade tensions were creating some rough waters and Russia was massing troops near Ukraine, but everyone was recovering from the pandemic and there was hope that trade issues would be resolved and Russia would back off. Together, these forces helped lift the economy out of recession in record time. </a:t>
            </a: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410755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7315200" cy="2700338"/>
          </a:xfrm>
          <a:prstGeom prst="rect">
            <a:avLst/>
          </a:prstGeom>
        </p:spPr>
        <p:txBody>
          <a:bodyPr/>
          <a:lstStyle/>
          <a:p>
            <a:pPr fontAlgn="base"/>
            <a:r>
              <a:rPr lang="en-US" sz="1000" u="none">
                <a:solidFill>
                  <a:srgbClr val="000000">
                    <a:alpha val="100000"/>
                  </a:srgbClr>
                </a:solidFill>
                <a:latin typeface="Calibri"/>
              </a:rPr>
              <a:t>Sources:</a:t>
            </a:r>
            <a:r>
              <a:rPr lang="en-US" sz="1000">
                <a:solidFill>
                  <a:srgbClr val="000000">
                    <a:alpha val="100000"/>
                  </a:srgbClr>
                </a:solidFill>
                <a:latin typeface="Calibri"/>
              </a:rPr>
              <a:t> </a:t>
            </a:r>
            <a:r>
              <a:rPr lang="en-US">
                <a:latin typeface="Arial"/>
                <a:cs typeface="Arial"/>
              </a:rPr>
              <a:t>https://www.bea.gov/sites/default/files/2022-06/gdp1q22_3rd.pdf</a:t>
            </a:r>
          </a:p>
          <a:p>
            <a:r>
              <a:rPr lang="en-US" sz="1200" b="0" i="0" u="none" strike="noStrike" kern="1200">
                <a:solidFill>
                  <a:schemeClr val="tx1"/>
                </a:solidFill>
                <a:effectLst/>
                <a:latin typeface="Arial"/>
                <a:cs typeface="Arial"/>
              </a:rPr>
              <a:t>U.S. Bureau of Economic Analysis, Gross Domestic Product [GDP], retrieved from FRED, Federal Reserve Bank of St. Louis; https://fred.stlouisfed.org/series/GDP, June 2, 2022.; U.S. Bureau of Economic Analysis, Real Gross Domestic Product [GDPC1], retrieved from FRED, Federal Reserve Bank of St. Louis; https://fred.stlouisfed.org/series/GDPC1, June 2, 2022.</a:t>
            </a:r>
            <a:r>
              <a:rPr lang="en-US">
                <a:latin typeface="Arial"/>
                <a:cs typeface="Arial"/>
              </a:rPr>
              <a:t> </a:t>
            </a:r>
            <a:endParaRPr lang="en-US" sz="1200" b="0" i="0" u="none" strike="noStrike" kern="1200">
              <a:solidFill>
                <a:schemeClr val="tx1"/>
              </a:solidFill>
              <a:effectLst/>
              <a:latin typeface="Arial" panose="020B0604020202020204" pitchFamily="34" charset="0"/>
              <a:cs typeface="Arial"/>
            </a:endParaRPr>
          </a:p>
          <a:p>
            <a:r>
              <a:rPr lang="en-US">
                <a:latin typeface="Arial"/>
                <a:cs typeface="Arial"/>
              </a:rPr>
              <a:t>https://www.barrons.com/articles/us-gdp-first-quarter-51651096830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https://www.grantthornton.com/library/articles/advisory/2022/Economic-Analysis/Real-Time-Analysis/gdp-042822.aspx</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Arial" panose="020B0604020202020204" pitchFamily="34" charset="0"/>
              <a:ea typeface="+mn-ea"/>
              <a:cs typeface="+mn-cs"/>
            </a:endParaRPr>
          </a:p>
          <a:p>
            <a:pPr>
              <a:defRPr/>
            </a:pPr>
            <a:r>
              <a:rPr lang="en-US">
                <a:latin typeface="Arial"/>
                <a:cs typeface="Arial"/>
              </a:rPr>
              <a:t>Last year, the U.S. economy grew by 6.3% – after inflation. During the first quarter of this year, much to the consternation of analysts and economists, the economy contracted by 1.6 percent. It was an unwelcome surprise that forced people to consider whether the country was in a recession. A recession is often defined as two consecutive quarters of negative economic growth. It was difficult to believe the United States was in a recession because a lot of economic data indicated the economy was productive. </a:t>
            </a:r>
          </a:p>
          <a:p>
            <a:pPr>
              <a:defRPr/>
            </a:pPr>
            <a:endParaRPr lang="en-US" sz="1200" b="0" i="0" u="none" strike="noStrike" kern="1200">
              <a:solidFill>
                <a:schemeClr val="tx1"/>
              </a:solidFill>
              <a:effectLst/>
              <a:latin typeface="Arial" panose="020B0604020202020204" pitchFamily="34" charset="0"/>
              <a:cs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https://www.gettyimages.com/detail/photo/financial-and-technical-data-analysis-graph-showing-royalty-free-image/917844420?adppopup=true</a:t>
            </a:r>
          </a:p>
          <a:p>
            <a:r>
              <a:rPr lang="en-US">
                <a:latin typeface="Arial"/>
                <a:cs typeface="Arial"/>
              </a:rPr>
              <a:t>Sources: </a:t>
            </a:r>
            <a:r>
              <a:rPr lang="en-US">
                <a:latin typeface="Arial"/>
                <a:cs typeface="Arial"/>
                <a:hlinkClick r:id="rId3"/>
              </a:rPr>
              <a:t>https://www.prnewswire.com/news-releases/manufacturing-pmi-at-57-1-march-2022-manufacturing-ism-report-on-business-301515115.html</a:t>
            </a:r>
          </a:p>
          <a:p>
            <a:r>
              <a:rPr lang="en-US">
                <a:latin typeface="Arial"/>
                <a:cs typeface="Arial"/>
                <a:hlinkClick r:id="rId4"/>
              </a:rPr>
              <a:t>https://blog.dol.gov/2022/04/01/march-2022-jobs-report-america-is-back-to-work</a:t>
            </a:r>
          </a:p>
          <a:p>
            <a:pPr>
              <a:defRPr/>
            </a:pPr>
            <a:endParaRPr lang="en-US">
              <a:cs typeface="Arial" panose="020B0604020202020204" pitchFamily="34" charset="0"/>
            </a:endParaRPr>
          </a:p>
          <a:p>
            <a:pPr fontAlgn="base">
              <a:defRPr/>
            </a:pPr>
            <a:r>
              <a:rPr lang="en-US">
                <a:latin typeface="Arial"/>
                <a:cs typeface="Arial"/>
              </a:rPr>
              <a:t>For example, the ISM </a:t>
            </a:r>
            <a:r>
              <a:rPr lang="en-US" sz="1200" b="0" i="0" u="none" strike="noStrike" kern="1200">
                <a:solidFill>
                  <a:schemeClr val="tx1"/>
                </a:solidFill>
                <a:effectLst/>
                <a:latin typeface="Arial"/>
                <a:cs typeface="Arial"/>
              </a:rPr>
              <a:t>composite Purchasing Managers Index</a:t>
            </a:r>
            <a:r>
              <a:rPr lang="en-US">
                <a:latin typeface="Arial"/>
                <a:cs typeface="Arial"/>
              </a:rPr>
              <a:t>, which measures how well manufacturers are doing, </a:t>
            </a:r>
            <a:r>
              <a:rPr lang="en-US" sz="1200" b="0" i="0" u="none" strike="noStrike" kern="1200">
                <a:solidFill>
                  <a:schemeClr val="tx1"/>
                </a:solidFill>
                <a:effectLst/>
                <a:latin typeface="Arial"/>
                <a:cs typeface="Arial"/>
              </a:rPr>
              <a:t>was above </a:t>
            </a:r>
            <a:r>
              <a:rPr lang="en-US">
                <a:latin typeface="Arial"/>
                <a:cs typeface="Arial"/>
              </a:rPr>
              <a:t>50. Any reading above means the</a:t>
            </a:r>
            <a:r>
              <a:rPr lang="en-US" sz="1200" b="0" i="0" u="none" strike="noStrike" kern="1200">
                <a:solidFill>
                  <a:schemeClr val="tx1"/>
                </a:solidFill>
                <a:effectLst/>
                <a:latin typeface="Arial"/>
                <a:cs typeface="Arial"/>
              </a:rPr>
              <a:t> economy is growing. </a:t>
            </a:r>
            <a:r>
              <a:rPr lang="en-US">
                <a:latin typeface="Arial"/>
                <a:cs typeface="Arial"/>
              </a:rPr>
              <a:t>Jobs growth was strong and the service industry was bouncing back. Unemployment was low at 3.6%. Labor force participation was up. </a:t>
            </a:r>
            <a:r>
              <a:rPr lang="en-US" sz="1200" b="0" i="0" u="none" strike="noStrike" kern="1200">
                <a:solidFill>
                  <a:schemeClr val="tx1"/>
                </a:solidFill>
                <a:effectLst/>
                <a:latin typeface="Arial"/>
                <a:cs typeface="Arial"/>
              </a:rPr>
              <a:t>And consumer spending was increasing. Since consumer spending accounts for almost three-quarters of economic growth, </a:t>
            </a:r>
            <a:r>
              <a:rPr lang="en-US">
                <a:latin typeface="Arial"/>
                <a:cs typeface="Arial"/>
              </a:rPr>
              <a:t>the contraction during first</a:t>
            </a:r>
            <a:r>
              <a:rPr lang="en-US" sz="1200" b="0" i="0" u="none" strike="noStrike" kern="1200">
                <a:solidFill>
                  <a:schemeClr val="tx1"/>
                </a:solidFill>
                <a:effectLst/>
                <a:latin typeface="Arial"/>
                <a:cs typeface="Arial"/>
              </a:rPr>
              <a:t> </a:t>
            </a:r>
            <a:r>
              <a:rPr lang="en-US">
                <a:latin typeface="Arial"/>
                <a:cs typeface="Arial"/>
              </a:rPr>
              <a:t>quarter</a:t>
            </a:r>
            <a:r>
              <a:rPr lang="en-US" sz="1200" b="0" i="0" u="none" strike="noStrike" kern="1200">
                <a:solidFill>
                  <a:schemeClr val="tx1"/>
                </a:solidFill>
                <a:effectLst/>
                <a:latin typeface="Arial"/>
                <a:cs typeface="Arial"/>
              </a:rPr>
              <a:t> </a:t>
            </a:r>
            <a:r>
              <a:rPr lang="en-US">
                <a:latin typeface="Arial"/>
                <a:cs typeface="Arial"/>
              </a:rPr>
              <a:t>was a bit of a mystery.</a:t>
            </a:r>
            <a:endParaRPr lang="en-US" sz="1000" u="none">
              <a:solidFill>
                <a:srgbClr val="000000">
                  <a:alpha val="100000"/>
                </a:srgbClr>
              </a:solidFill>
              <a:latin typeface="Calibri"/>
              <a:cs typeface="Calibri"/>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63592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https://www.bea.gov/sites/default/files/2022-06/gdp1q22_3rd.pdf</a:t>
            </a:r>
          </a:p>
          <a:p>
            <a:pPr>
              <a:defRPr/>
            </a:pPr>
            <a:endParaRPr lang="en-US" sz="1800">
              <a:latin typeface="Arial"/>
              <a:cs typeface="Arial"/>
            </a:endParaRPr>
          </a:p>
          <a:p>
            <a:pPr>
              <a:defRPr/>
            </a:pPr>
            <a:r>
              <a:rPr lang="en-US">
                <a:latin typeface="Arial"/>
                <a:cs typeface="Arial"/>
              </a:rPr>
              <a:t>Analysts dug deeper into the data to figure out what had happened. The first thing they did was see how the four components of economic growth affected gross domestic product or GDP. GDP reflects all of the goods and services a country produces in a specific period of time. It measures four components: consumer spending, business investment, government spending, and net exports. In the first quarter, consumer spending increased and so did business investment. Government spending dropped but not enough to offset the strength of consumer and business spending. The main reason the economy shrank during the quarter was because our economy recovered faster than other economies around the world. As a result, the U.S. purchased more goods from overseas than other nations purchased from us and that caused the economy to shrink in the first quarter.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06358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Getty Image: https://www.gettyimages.com/detail/photo/sunflowers-royalty-free-image/1264289908?adppopup=true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Welcome to our Half-Time 2022 report. We're glad you're here!</a:t>
            </a:r>
          </a:p>
          <a:p>
            <a:endParaRPr lang="en-US"/>
          </a:p>
          <a:p>
            <a:r>
              <a:rPr lang="en-US">
                <a:latin typeface="Arial"/>
                <a:cs typeface="Arial"/>
              </a:rPr>
              <a:t>A lot has happened in just six months. Tailwinds have become headwinds as factors that once supported economic recovery – like fiscal and monetary policy – changed direction and are now slowing economic growth. New headwinds, like the War in Ukraine and lockdowns in China, blew in.  All of these have affected investors' outlook and financial market performance, as we'll discuss today. Before we get started, let me share some required information.</a:t>
            </a:r>
          </a:p>
          <a:p>
            <a:endParaRPr lang="en-US">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3</a:t>
            </a:fld>
            <a:endParaRPr lang="en-US"/>
          </a:p>
        </p:txBody>
      </p:sp>
    </p:spTree>
    <p:extLst>
      <p:ext uri="{BB962C8B-B14F-4D97-AF65-F5344CB8AC3E}">
        <p14:creationId xmlns:p14="http://schemas.microsoft.com/office/powerpoint/2010/main" val="1927658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https://www.grantthornton.com/library/articles/advisory/2022/Economic-Analysis/Real-Time-Analysis/gdp-042822.aspx</a:t>
            </a:r>
          </a:p>
          <a:p>
            <a:endParaRPr lang="en-US"/>
          </a:p>
          <a:p>
            <a:pPr>
              <a:defRPr/>
            </a:pPr>
            <a:r>
              <a:rPr lang="en-US">
                <a:latin typeface="Arial"/>
                <a:cs typeface="Arial"/>
              </a:rPr>
              <a:t>"</a:t>
            </a:r>
            <a:r>
              <a:rPr lang="en-US" sz="1200">
                <a:latin typeface="Arial"/>
                <a:cs typeface="Arial"/>
              </a:rPr>
              <a:t>The story is fairly straight-forward. The Omicron wave, the war in Ukraine and new lockdowns in China took a greater toll on growth abroad than at home</a:t>
            </a:r>
            <a:r>
              <a:rPr lang="en-US">
                <a:latin typeface="Arial"/>
                <a:cs typeface="Arial"/>
              </a:rPr>
              <a:t>,” explained Diane </a:t>
            </a:r>
            <a:r>
              <a:rPr lang="en-US" err="1">
                <a:latin typeface="Arial"/>
                <a:cs typeface="Arial"/>
              </a:rPr>
              <a:t>Swonk</a:t>
            </a:r>
            <a:r>
              <a:rPr lang="en-US">
                <a:latin typeface="Arial"/>
                <a:cs typeface="Arial"/>
              </a:rPr>
              <a:t>, the chief economist of Grant Thornton.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defRPr/>
            </a:pPr>
            <a:r>
              <a:rPr lang="en-US" sz="1200">
                <a:latin typeface="Arial"/>
                <a:cs typeface="Arial"/>
              </a:rPr>
              <a:t>The question on many people’s minds was</a:t>
            </a:r>
            <a:r>
              <a:rPr lang="en-US">
                <a:latin typeface="Arial"/>
                <a:cs typeface="Arial"/>
              </a:rPr>
              <a:t> this</a:t>
            </a:r>
            <a:r>
              <a:rPr lang="en-US" sz="1200">
                <a:latin typeface="Arial"/>
                <a:cs typeface="Arial"/>
              </a:rPr>
              <a:t>: Would it happen again in the second quarter? It’s a difficult question to answer because economic data </a:t>
            </a:r>
            <a:r>
              <a:rPr lang="en-US">
                <a:latin typeface="Arial"/>
                <a:cs typeface="Arial"/>
              </a:rPr>
              <a:t>remained</a:t>
            </a:r>
            <a:r>
              <a:rPr lang="en-US" sz="1200">
                <a:latin typeface="Arial"/>
                <a:cs typeface="Arial"/>
              </a:rPr>
              <a:t> strong, but the tailwinds that supported </a:t>
            </a:r>
            <a:r>
              <a:rPr lang="en-US">
                <a:latin typeface="Arial"/>
                <a:cs typeface="Arial"/>
              </a:rPr>
              <a:t>economic recovery had</a:t>
            </a:r>
            <a:r>
              <a:rPr lang="en-US" sz="1200">
                <a:latin typeface="Arial"/>
                <a:cs typeface="Arial"/>
              </a:rPr>
              <a:t> shifted and become headwinds.</a:t>
            </a:r>
            <a:r>
              <a:rPr lang="en-US">
                <a:latin typeface="Arial"/>
                <a:cs typeface="Arial"/>
              </a:rPr>
              <a:t> </a:t>
            </a:r>
            <a:endParaRPr lang="en-US"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2849064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sources: </a:t>
            </a:r>
            <a:r>
              <a:rPr lang="en-US">
                <a:latin typeface="Calibri"/>
                <a:cs typeface="Calibri"/>
              </a:rPr>
              <a:t>: https://www.gettyimages.com/photos/federal-reserve-governors?assettype=image&amp;family=editorial&amp;phrase=federal%20reserve%20governors&amp;sort=mostpopular</a:t>
            </a:r>
            <a:r>
              <a:rPr lang="en-US">
                <a:latin typeface="Arial"/>
                <a:cs typeface="Arial"/>
              </a:rPr>
              <a:t>; https://www.gettyimages.com/photos/us-government?assettype=image&amp;family=editorial&amp;phrase=US%20government&amp;sort=mostpopular; https://www.gettyimages.com/photos/inflation?assettype=image&amp;license=rf&amp;alloweduse=availableforalluses&amp;family=creative&amp;phrase=inflation&amp;sort=mostpopular; https://www.gettyimages.com/photos/russia-ukraine-war?assettype=image&amp;license=rf&amp;alloweduse=availableforalluses&amp;family=creative&amp;phrase=Russia%20Ukraine%20war&amp;sort=mostpopular; https://www.gettyimages.com/photos/covid-19-china--lock-down?assettype=image&amp;license=rf&amp;alloweduse=availableforalluses&amp;family=creative&amp;phrase=covid-19%20China%20%20lock%20down&amp;sort=mostpopular&amp;suppressfamilycorrection=true&amp;clarifications=lock%20down%3A91419</a:t>
            </a:r>
          </a:p>
          <a:p>
            <a:endParaRPr lang="en-US">
              <a:latin typeface="Arial"/>
              <a:cs typeface="Arial"/>
            </a:endParaRPr>
          </a:p>
          <a:p>
            <a:r>
              <a:rPr lang="en-US">
                <a:latin typeface="Arial"/>
                <a:cs typeface="Arial"/>
              </a:rPr>
              <a:t>Sources: https://thedocs.worldbank.org/en/doc/18ad707266f7740bced755498ae0307a-0350012022/related/Global-Economic-Prospects-June-2022-Topical-Issue-2.pdf</a:t>
            </a:r>
          </a:p>
          <a:p>
            <a:r>
              <a:rPr lang="en-US">
                <a:latin typeface="Arial"/>
                <a:cs typeface="Arial"/>
              </a:rPr>
              <a:t>https://www.bloomberg.com/news/articles/2022-05-20/us-growth-seen-outpacing-china-s-for-first-time-since-1976#xj4y7vzkg</a:t>
            </a:r>
          </a:p>
          <a:p>
            <a:r>
              <a:rPr lang="en-US">
                <a:latin typeface="Arial"/>
                <a:cs typeface="Arial"/>
              </a:rPr>
              <a:t>https://www.npr.org/2022/04/19/1093620434/45-cities-in-china-are-in-some-sort-of-covid-lockdown-heres-the-toll-thats-takin</a:t>
            </a:r>
          </a:p>
          <a:p>
            <a:endParaRPr lang="en-US">
              <a:latin typeface="Arial"/>
              <a:cs typeface="Arial"/>
            </a:endParaRPr>
          </a:p>
          <a:p>
            <a:r>
              <a:rPr lang="en-US">
                <a:latin typeface="Arial"/>
                <a:cs typeface="Arial"/>
              </a:rPr>
              <a:t>We no longer have geopolitical stability. Russia’s invasion of Ukraine disrupted global food and energy markets, damaging the world economy, and sanctions imposed by other nations created additional distress. China's zero-COVID policy led to lock downs of 45 cities – more than 400 million people. In some cases the cities were locked down for months. That meant supply chains were disrupted again, and supplies of many goods were cut off again. The lockdowns hurt China's economy and the global economy. China, like the United States, is one of the world's main economic engines. This year, the U.S. is expected to grow faster than China for the first time since 1976. Fiscal stimulus and monetary policy also became headwinds. Fiscal stimulus ended, although it had put additional money in the pockets of people who were eager to spend it. As a result, we saw high demand for goods at a time when supply was low and prices rose. To tame inflation, the Federal Reserve began to tighten monetary policy.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378599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Sources: </a:t>
            </a:r>
            <a:r>
              <a:rPr lang="en-US" sz="1200" b="0" i="0" kern="1200">
                <a:solidFill>
                  <a:schemeClr val="tx1"/>
                </a:solidFill>
                <a:effectLst/>
                <a:latin typeface="Arial"/>
                <a:cs typeface="Arial"/>
              </a:rPr>
              <a:t>https://www.bls.gov/news.release/cpi.nr0.htm</a:t>
            </a:r>
            <a:endParaRPr lang="en-US">
              <a:latin typeface="Arial"/>
              <a:cs typeface="Arial"/>
            </a:endParaRPr>
          </a:p>
          <a:p>
            <a:r>
              <a:rPr lang="en-US" sz="1200" b="0" i="0" kern="1200">
                <a:solidFill>
                  <a:schemeClr val="tx1"/>
                </a:solidFill>
                <a:effectLst/>
                <a:latin typeface="Arial"/>
                <a:cs typeface="Arial"/>
              </a:rPr>
              <a:t>https://www.bls.gov/bls/news-release/cpi.htm#2022</a:t>
            </a:r>
          </a:p>
          <a:p>
            <a:endParaRPr lang="en-US" sz="1200" b="0" i="0" kern="1200">
              <a:solidFill>
                <a:schemeClr val="tx1"/>
              </a:solidFill>
              <a:effectLst/>
              <a:latin typeface="Arial" panose="020B0604020202020204" pitchFamily="34" charset="0"/>
              <a:ea typeface="+mn-ea"/>
              <a:cs typeface="+mn-cs"/>
            </a:endParaRPr>
          </a:p>
          <a:p>
            <a:pPr>
              <a:defRPr/>
            </a:pPr>
            <a:r>
              <a:rPr lang="en-US">
                <a:latin typeface="Arial"/>
                <a:cs typeface="Arial"/>
              </a:rPr>
              <a:t>Inflation – the average price we pay for goods or services – has been a thorn in the paw of U.S. consumers since last year.  Inflation is affected by supply and demand, as well as the money supply. It has been increasing because of fiscal and monetary stimulus. American households and businesses were flush with cash and credit was readily available. Also, demand for goods was booming but there weren’t enough goods available because of supply chain issues. High demand and low supply caused prices to rise. This year, inflation intensified after Russia invaded Ukraine, and China began locking cities down. </a:t>
            </a:r>
          </a:p>
          <a:p>
            <a:endParaRPr lang="en-US" sz="1200" b="0" i="0" u="none" strike="noStrike" kern="1200">
              <a:solidFill>
                <a:schemeClr val="tx1"/>
              </a:solidFill>
              <a:effectLst/>
              <a:latin typeface="Arial"/>
              <a:ea typeface="+mn-ea"/>
              <a:cs typeface="Arial"/>
            </a:endParaRPr>
          </a:p>
          <a:p>
            <a:r>
              <a:rPr lang="en-US" sz="1200" b="0" i="0" u="none" strike="noStrike" kern="1200">
                <a:solidFill>
                  <a:schemeClr val="tx1"/>
                </a:solidFill>
                <a:effectLst/>
                <a:latin typeface="Arial"/>
                <a:cs typeface="Arial"/>
              </a:rPr>
              <a:t>The table shows changes in the </a:t>
            </a:r>
            <a:r>
              <a:rPr lang="en-US">
                <a:latin typeface="Arial"/>
                <a:cs typeface="Arial"/>
              </a:rPr>
              <a:t>Personal Consumption Expenditures (PCE) </a:t>
            </a:r>
            <a:r>
              <a:rPr lang="en-US" sz="1200" b="0" i="0" u="none" strike="noStrike" kern="1200">
                <a:solidFill>
                  <a:schemeClr val="tx1"/>
                </a:solidFill>
                <a:effectLst/>
                <a:latin typeface="Arial"/>
                <a:cs typeface="Arial"/>
              </a:rPr>
              <a:t>Price Index</a:t>
            </a:r>
            <a:r>
              <a:rPr lang="en-US">
                <a:latin typeface="Arial"/>
                <a:cs typeface="Arial"/>
              </a:rPr>
              <a:t>. This is the Fed's preferred inflation measure because it offers a broader and more timely measure of consumer behavior than the Consumer Price Index, which only reflects price increases in cities. This chart</a:t>
            </a:r>
            <a:r>
              <a:rPr lang="en-US" sz="1200" b="0" i="0" u="none" strike="noStrike" kern="1200">
                <a:solidFill>
                  <a:schemeClr val="tx1"/>
                </a:solidFill>
                <a:effectLst/>
                <a:latin typeface="Arial"/>
                <a:cs typeface="Arial"/>
              </a:rPr>
              <a:t> also shows changes in </a:t>
            </a:r>
            <a:r>
              <a:rPr lang="en-US" sz="1200" b="0" i="0" kern="1200">
                <a:solidFill>
                  <a:schemeClr val="tx1"/>
                </a:solidFill>
                <a:effectLst/>
                <a:latin typeface="Arial"/>
                <a:cs typeface="Arial"/>
              </a:rPr>
              <a:t>core </a:t>
            </a:r>
            <a:r>
              <a:rPr lang="en-US">
                <a:latin typeface="Arial"/>
                <a:cs typeface="Arial"/>
              </a:rPr>
              <a:t>PCE</a:t>
            </a:r>
            <a:r>
              <a:rPr lang="en-US" sz="1200" b="0" i="0" kern="1200">
                <a:solidFill>
                  <a:schemeClr val="tx1"/>
                </a:solidFill>
                <a:effectLst/>
                <a:latin typeface="Arial"/>
                <a:cs typeface="Arial"/>
              </a:rPr>
              <a:t>, which excludes food and energy prices. The core </a:t>
            </a:r>
            <a:r>
              <a:rPr lang="en-US">
                <a:latin typeface="Arial"/>
                <a:cs typeface="Arial"/>
              </a:rPr>
              <a:t>PCE is</a:t>
            </a:r>
            <a:r>
              <a:rPr lang="en-US" sz="1200" b="0" i="0" kern="1200">
                <a:solidFill>
                  <a:schemeClr val="tx1"/>
                </a:solidFill>
                <a:effectLst/>
                <a:latin typeface="Arial"/>
                <a:cs typeface="Arial"/>
              </a:rPr>
              <a:t> important because food and energy prices are volatile and often change swiftly. As a result, they can distort long-term pricing trends. </a:t>
            </a:r>
            <a:r>
              <a:rPr lang="en-US">
                <a:latin typeface="Arial"/>
                <a:cs typeface="Arial"/>
              </a:rPr>
              <a:t>The PCE was</a:t>
            </a:r>
            <a:r>
              <a:rPr lang="en-US" sz="1200" b="0" i="0" kern="1200">
                <a:solidFill>
                  <a:schemeClr val="tx1"/>
                </a:solidFill>
                <a:effectLst/>
                <a:latin typeface="Arial"/>
                <a:cs typeface="Arial"/>
              </a:rPr>
              <a:t> </a:t>
            </a:r>
            <a:r>
              <a:rPr lang="en-US">
                <a:latin typeface="Arial"/>
                <a:cs typeface="Arial"/>
              </a:rPr>
              <a:t>6.3</a:t>
            </a:r>
            <a:r>
              <a:rPr lang="en-US" sz="1200" b="0" i="0" kern="1200">
                <a:solidFill>
                  <a:schemeClr val="tx1"/>
                </a:solidFill>
                <a:effectLst/>
                <a:latin typeface="Arial"/>
                <a:cs typeface="Arial"/>
              </a:rPr>
              <a:t> percent in May, </a:t>
            </a:r>
            <a:r>
              <a:rPr lang="en-US">
                <a:latin typeface="Arial"/>
                <a:cs typeface="Arial"/>
              </a:rPr>
              <a:t>while the</a:t>
            </a:r>
            <a:r>
              <a:rPr lang="en-US" sz="1200" b="0" i="0" kern="1200">
                <a:solidFill>
                  <a:schemeClr val="tx1"/>
                </a:solidFill>
                <a:effectLst/>
                <a:latin typeface="Arial"/>
                <a:cs typeface="Arial"/>
              </a:rPr>
              <a:t> Core </a:t>
            </a:r>
            <a:r>
              <a:rPr lang="en-US">
                <a:latin typeface="Arial"/>
                <a:cs typeface="Arial"/>
              </a:rPr>
              <a:t>PCE</a:t>
            </a:r>
            <a:r>
              <a:rPr lang="en-US" sz="1200" b="0" i="0" kern="1200">
                <a:solidFill>
                  <a:schemeClr val="tx1"/>
                </a:solidFill>
                <a:effectLst/>
                <a:latin typeface="Arial"/>
                <a:cs typeface="Arial"/>
              </a:rPr>
              <a:t> </a:t>
            </a:r>
            <a:r>
              <a:rPr lang="en-US">
                <a:latin typeface="Arial"/>
                <a:cs typeface="Arial"/>
              </a:rPr>
              <a:t>was 4.7 percent. The Fed's goal is to keep inflation around 2 percent. It considers many inflation measures and emphasizes core PCE.</a:t>
            </a:r>
          </a:p>
          <a:p>
            <a:endParaRPr lang="en-US">
              <a:latin typeface="Arial"/>
              <a:cs typeface="Arial"/>
            </a:endParaRPr>
          </a:p>
          <a:p>
            <a:r>
              <a:rPr lang="en-US">
                <a:latin typeface="Arial"/>
                <a:cs typeface="Arial"/>
              </a:rPr>
              <a:t>Rising prices have hurt consumer sentiment.</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4123062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https://www.gettyimages.com/photos/unhappy-shopper?assettype=image&amp;phrase=unhappy%20shopper&amp;sort=mostpopular&amp;license=rf%2Crm</a:t>
            </a:r>
          </a:p>
          <a:p>
            <a:endParaRPr lang="en-US"/>
          </a:p>
          <a:p>
            <a:r>
              <a:rPr lang="en-US">
                <a:latin typeface="Arial"/>
                <a:cs typeface="Arial"/>
              </a:rPr>
              <a:t>Source: http://www.sca.isr.umich.edu</a:t>
            </a:r>
          </a:p>
          <a:p>
            <a:r>
              <a:rPr lang="en-US" sz="1200" b="0" i="0" u="none" strike="noStrike" kern="1200">
                <a:solidFill>
                  <a:schemeClr val="tx1"/>
                </a:solidFill>
                <a:effectLst/>
                <a:latin typeface="Arial"/>
                <a:cs typeface="Arial"/>
                <a:hlinkClick r:id="rId3"/>
              </a:rPr>
              <a:t>https://data.sca.isr.umich.edu/fetchdoc.php?docid=70017</a:t>
            </a:r>
          </a:p>
          <a:p>
            <a:r>
              <a:rPr lang="en-US">
                <a:latin typeface="Arial"/>
                <a:cs typeface="Arial"/>
              </a:rPr>
              <a:t>http://www.sca.isr.umich.edu/files/chicsh.pdf</a:t>
            </a:r>
          </a:p>
          <a:p>
            <a:pPr>
              <a:defRPr/>
            </a:pPr>
            <a:endParaRPr lang="en-US">
              <a:cs typeface="Arial" panose="020B0604020202020204" pitchFamily="34" charset="0"/>
            </a:endParaRPr>
          </a:p>
          <a:p>
            <a:pPr>
              <a:defRPr/>
            </a:pPr>
            <a:r>
              <a:rPr lang="en-US">
                <a:latin typeface="Arial"/>
                <a:cs typeface="Arial"/>
              </a:rPr>
              <a:t>In June, the University of Michigan’s Consumer Sentiment Survey showed that consumer sentiment had reached a record low. </a:t>
            </a:r>
            <a:r>
              <a:rPr lang="en-US" sz="1200">
                <a:latin typeface="Arial"/>
                <a:cs typeface="Arial"/>
              </a:rPr>
              <a:t>The most common </a:t>
            </a:r>
            <a:r>
              <a:rPr lang="en-US">
                <a:latin typeface="Arial"/>
                <a:cs typeface="Arial"/>
              </a:rPr>
              <a:t>reason</a:t>
            </a:r>
            <a:r>
              <a:rPr lang="en-US" sz="1200">
                <a:latin typeface="Arial"/>
                <a:cs typeface="Arial"/>
              </a:rPr>
              <a:t> </a:t>
            </a:r>
            <a:r>
              <a:rPr lang="en-US">
                <a:latin typeface="Arial"/>
                <a:cs typeface="Arial"/>
              </a:rPr>
              <a:t>for consumer pessimism was </a:t>
            </a:r>
            <a:r>
              <a:rPr lang="en-US" sz="1200">
                <a:latin typeface="Arial"/>
                <a:cs typeface="Arial"/>
              </a:rPr>
              <a:t>that inflation was </a:t>
            </a:r>
            <a:r>
              <a:rPr lang="en-US">
                <a:latin typeface="Arial"/>
                <a:cs typeface="Arial"/>
              </a:rPr>
              <a:t>making it difficult to maintain their standard of living.  </a:t>
            </a:r>
            <a:endParaRPr lang="en-US" sz="1200">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359760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Source: </a:t>
            </a:r>
            <a:r>
              <a:rPr lang="en-US" sz="1200" b="0" i="0" u="none" strike="noStrike" kern="1200">
                <a:solidFill>
                  <a:schemeClr val="tx1"/>
                </a:solidFill>
                <a:effectLst/>
                <a:latin typeface="Arial" panose="020B0604020202020204" pitchFamily="34" charset="0"/>
                <a:ea typeface="+mn-ea"/>
                <a:cs typeface="+mn-cs"/>
                <a:hlinkClick r:id="rId3" tooltip="https://urldefense.proofpoint.com/v2/url?u=https-3A__news.gallup.com_poll_392162_personal-2Dfinance-2Dratings-2Dslide-2Damid-2Drising-2Dprices.aspx&amp;d=DwMFaQ&amp;c=WpmSUPSkUqX8g9E1vazGD7RifFhotFn4IkDGMHjZnEo&amp;r=G1nhzdIxKBGwmnCV_xzIQhUiut5psffE3fzy35yjMaM&amp;m=c0dOYF5Nmwt0nc_5zgVja4Fd7ZbzHc0shW5ARE56knqqbqTJqwZx0Q_S5-HpS0QX&amp;s=RThTTMUqkRnHtCCOw4Eh657neaszkkq0nYb2_s-EBto&amp;e="/>
              </a:rPr>
              <a:t>https://news.gallup.com/poll/392162/personal-finance-ratings-slide-amid-rising-prices.aspx</a:t>
            </a:r>
            <a:r>
              <a:rPr lang="en-US" sz="1200" b="0" i="0" u="none" strike="noStrike" kern="1200">
                <a:solidFill>
                  <a:schemeClr val="tx1"/>
                </a:solidFill>
                <a:effectLst/>
                <a:latin typeface="Arial" panose="020B0604020202020204" pitchFamily="34" charset="0"/>
                <a:ea typeface="+mn-ea"/>
                <a:cs typeface="+mn-cs"/>
              </a:rPr>
              <a:t> </a:t>
            </a:r>
          </a:p>
          <a:p>
            <a:r>
              <a:rPr lang="en-US" sz="1200" b="0" i="0" u="none" strike="noStrike" kern="1200">
                <a:solidFill>
                  <a:schemeClr val="tx1"/>
                </a:solidFill>
                <a:effectLst/>
                <a:latin typeface="Arial" panose="020B0604020202020204" pitchFamily="34" charset="0"/>
                <a:ea typeface="+mn-ea"/>
                <a:cs typeface="+mn-cs"/>
              </a:rPr>
              <a:t>To get to the data in the pdf from the website, click on  '</a:t>
            </a:r>
            <a:r>
              <a:rPr lang="en-US" sz="1200" b="0" i="1" u="none" strike="noStrike" kern="1200">
                <a:solidFill>
                  <a:schemeClr val="tx1"/>
                </a:solidFill>
                <a:effectLst/>
                <a:latin typeface="Arial" panose="020B0604020202020204" pitchFamily="34" charset="0"/>
                <a:ea typeface="+mn-ea"/>
                <a:cs typeface="+mn-cs"/>
                <a:hlinkClick r:id="rId4" tooltip="https://urldefense.proofpoint.com/v2/url?u=https-3A__news.gallup.com_file_poll_392201_220428PersonalFinance.pdf&amp;d=DwMFaQ&amp;c=WpmSUPSkUqX8g9E1vazGD7RifFhotFn4IkDGMHjZnEo&amp;r=G1nhzdIxKBGwmnCV_xzIQhUiut5psffE3fzy35yjMaM&amp;m=c0dOYF5Nmwt0nc_5zgVja4Fd7ZbzHc0shW5ARE56knqqbqTJqwZx0Q_S5-HpS0QX&amp;s=XwM9av_7sDqjUwWTtsdiiY28ogM2qa4UzRQowCX2M_I&amp;e="/>
              </a:rPr>
              <a:t>View complete question responses and trends (PDF download)</a:t>
            </a:r>
            <a:r>
              <a:rPr lang="en-US" sz="1200" b="0" i="1" u="none" strike="noStrike" kern="1200">
                <a:solidFill>
                  <a:schemeClr val="tx1"/>
                </a:solidFill>
                <a:effectLst/>
                <a:latin typeface="Arial" panose="020B0604020202020204" pitchFamily="34" charset="0"/>
                <a:ea typeface="+mn-ea"/>
                <a:cs typeface="+mn-cs"/>
              </a:rPr>
              <a:t>.’</a:t>
            </a:r>
            <a:endParaRPr lang="en-US" sz="1200" b="0" i="0" u="none" strike="noStrike" kern="1200">
              <a:solidFill>
                <a:schemeClr val="tx1"/>
              </a:solidFill>
              <a:effectLst/>
              <a:latin typeface="Arial" panose="020B0604020202020204" pitchFamily="34" charset="0"/>
              <a:ea typeface="+mn-ea"/>
              <a:cs typeface="+mn-cs"/>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340613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https://www.washingtonpost.com/business/2022/06/09/inflation-worse-poll-americans/</a:t>
            </a:r>
          </a:p>
          <a:p>
            <a:endParaRPr lang="en-US"/>
          </a:p>
          <a:p>
            <a:pPr>
              <a:defRPr/>
            </a:pPr>
            <a:r>
              <a:rPr lang="en-US">
                <a:latin typeface="Arial"/>
                <a:cs typeface="Arial"/>
              </a:rPr>
              <a:t>Inflation changes the way people think and spend. A recent poll conducted in April and May by </a:t>
            </a:r>
            <a:r>
              <a:rPr lang="en-US" i="1">
                <a:latin typeface="Arial"/>
                <a:cs typeface="Arial"/>
              </a:rPr>
              <a:t>The Washington Post </a:t>
            </a:r>
            <a:r>
              <a:rPr lang="en-US">
                <a:latin typeface="Arial"/>
                <a:cs typeface="Arial"/>
              </a:rPr>
              <a:t>and George Mason University’s Schar School of Policy and Government found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87 percent of those surveyed were making a bigger effort to find the cheapest products</a:t>
            </a: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74 percent were delaying planned purchases</a:t>
            </a:r>
          </a:p>
          <a:p>
            <a:pPr>
              <a:defRPr/>
            </a:pPr>
            <a:r>
              <a:rPr lang="en-US">
                <a:latin typeface="Arial"/>
                <a:cs typeface="Arial"/>
              </a:rPr>
              <a:t>59 percent were saving less </a:t>
            </a:r>
            <a:endParaRPr lang="en-US">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59 percent were driving less</a:t>
            </a: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52 percent were buying products in anticipation of prices going higher.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That last one may be the most important. It suggests that inflation psychology is beginning to take hold.</a:t>
            </a: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3316541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https://www.barrons.com/articles/inflation-consumer-prices-sentiment-51649268928?mod=Searchresults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In an op-ed for </a:t>
            </a:r>
            <a:r>
              <a:rPr lang="en-US" i="1">
                <a:latin typeface="Arial"/>
                <a:cs typeface="Arial"/>
              </a:rPr>
              <a:t>Barron’s</a:t>
            </a:r>
            <a:r>
              <a:rPr lang="en-US">
                <a:latin typeface="Arial"/>
                <a:cs typeface="Arial"/>
              </a:rPr>
              <a:t>, Richard Curtin, Chief economist University of Michigan Surveys of Consumers explained, “</a:t>
            </a:r>
            <a:r>
              <a:rPr lang="en-US" sz="1200">
                <a:latin typeface="Arial"/>
                <a:cs typeface="Arial"/>
              </a:rPr>
              <a:t>This situation has been termed “inflationary psychology.” Consumers purposely advance their purchases in order to beat anticipated future price increases. Firms readily pass along higher costs to consumers, including the future cost increases that they anticipate…Expected inflation becomes a self-fulfilling prophecy.”</a:t>
            </a:r>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1374529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https://www.federalreserve.gov/monetarypolicy/fomccalendars.htm</a:t>
            </a:r>
          </a:p>
          <a:p>
            <a:r>
              <a:rPr lang="en-US">
                <a:latin typeface="Arial"/>
                <a:cs typeface="Arial"/>
              </a:rPr>
              <a:t>https://www.cmegroup.com/trading/interest-rates/countdown-to-fomc.html</a:t>
            </a:r>
          </a:p>
          <a:p>
            <a:endParaRPr lang="en-US">
              <a:cs typeface="Arial"/>
            </a:endParaRPr>
          </a:p>
          <a:p>
            <a:pPr>
              <a:defRPr/>
            </a:pPr>
            <a:r>
              <a:rPr lang="en-US" b="0" i="0" u="none" strike="noStrike" kern="1200">
                <a:effectLst/>
                <a:latin typeface="Arial"/>
                <a:cs typeface="Arial"/>
              </a:rPr>
              <a:t>The Federal Reserve was late to act on inflation and now it is responding aggressively. The Fed stopped buying bonds, began to shrink its balance sheet</a:t>
            </a:r>
            <a:r>
              <a:rPr lang="en-US">
                <a:latin typeface="Arial"/>
                <a:cs typeface="Arial"/>
              </a:rPr>
              <a:t>. It also began increasing </a:t>
            </a:r>
            <a:r>
              <a:rPr lang="en-US" b="0" i="0" u="none" strike="noStrike" kern="1200">
                <a:effectLst/>
                <a:latin typeface="Arial"/>
                <a:cs typeface="Arial"/>
              </a:rPr>
              <a:t>the federal funds </a:t>
            </a:r>
            <a:r>
              <a:rPr lang="en-US">
                <a:latin typeface="Arial"/>
                <a:cs typeface="Arial"/>
              </a:rPr>
              <a:t>target </a:t>
            </a:r>
            <a:r>
              <a:rPr lang="en-US" b="0" i="0" u="none" strike="noStrike" kern="1200">
                <a:effectLst/>
                <a:latin typeface="Arial"/>
                <a:cs typeface="Arial"/>
              </a:rPr>
              <a:t>rate</a:t>
            </a:r>
            <a:r>
              <a:rPr lang="en-US">
                <a:latin typeface="Arial"/>
                <a:cs typeface="Arial"/>
              </a:rPr>
              <a:t>, which influences interest rates</a:t>
            </a:r>
            <a:r>
              <a:rPr lang="en-US" b="0" i="0" u="none" strike="noStrike" kern="1200">
                <a:effectLst/>
                <a:latin typeface="Arial"/>
                <a:cs typeface="Arial"/>
              </a:rPr>
              <a:t>. Last December, the </a:t>
            </a:r>
            <a:r>
              <a:rPr lang="en-US">
                <a:latin typeface="Arial"/>
                <a:cs typeface="Arial"/>
              </a:rPr>
              <a:t>fed </a:t>
            </a:r>
            <a:r>
              <a:rPr lang="en-US" b="0" i="0" u="none" strike="noStrike" kern="1200">
                <a:effectLst/>
                <a:latin typeface="Arial"/>
                <a:cs typeface="Arial"/>
              </a:rPr>
              <a:t>funds rate was near zero. In March, the Fed raised </a:t>
            </a:r>
            <a:r>
              <a:rPr lang="en-US">
                <a:latin typeface="Arial"/>
                <a:cs typeface="Arial"/>
              </a:rPr>
              <a:t>it to 0.25 </a:t>
            </a:r>
            <a:r>
              <a:rPr lang="en-US" b="0" i="0" u="none" strike="noStrike" kern="1200">
                <a:effectLst/>
                <a:latin typeface="Arial"/>
                <a:cs typeface="Arial"/>
              </a:rPr>
              <a:t>to 0.50</a:t>
            </a:r>
            <a:r>
              <a:rPr lang="en-US">
                <a:latin typeface="Arial"/>
                <a:cs typeface="Arial"/>
              </a:rPr>
              <a:t> percent. </a:t>
            </a:r>
            <a:r>
              <a:rPr lang="en-US" b="0" i="0" u="none" strike="noStrike" kern="1200">
                <a:effectLst/>
                <a:latin typeface="Arial"/>
                <a:cs typeface="Arial"/>
              </a:rPr>
              <a:t>In May, it lifted the rate by half a point to </a:t>
            </a:r>
            <a:r>
              <a:rPr lang="en-US">
                <a:latin typeface="Arial"/>
                <a:cs typeface="Arial"/>
              </a:rPr>
              <a:t>0.75 to </a:t>
            </a:r>
            <a:r>
              <a:rPr lang="en-US" b="0" i="0" u="none" strike="noStrike" kern="1200">
                <a:effectLst/>
                <a:latin typeface="Arial"/>
                <a:cs typeface="Arial"/>
              </a:rPr>
              <a:t>1.0 percent. </a:t>
            </a:r>
            <a:r>
              <a:rPr lang="en-US">
                <a:latin typeface="Arial"/>
                <a:cs typeface="Arial"/>
              </a:rPr>
              <a:t>And, in </a:t>
            </a:r>
            <a:r>
              <a:rPr lang="en-US" b="0" i="0" u="none" strike="noStrike" kern="1200">
                <a:effectLst/>
                <a:latin typeface="Arial"/>
                <a:cs typeface="Arial"/>
              </a:rPr>
              <a:t>June, the Fed </a:t>
            </a:r>
            <a:r>
              <a:rPr lang="en-US">
                <a:latin typeface="Arial"/>
                <a:cs typeface="Arial"/>
              </a:rPr>
              <a:t>increased the fed funds rate again. This time by three quarters of a point, bringing it to 1.50 to 1.75 percent. </a:t>
            </a:r>
            <a:r>
              <a:rPr lang="en-US" b="0" i="0" u="none" strike="noStrike" kern="1200">
                <a:effectLst/>
                <a:latin typeface="Arial"/>
                <a:cs typeface="Arial"/>
              </a:rPr>
              <a:t>By the end of </a:t>
            </a:r>
            <a:r>
              <a:rPr lang="en-US">
                <a:latin typeface="Arial"/>
                <a:cs typeface="Arial"/>
              </a:rPr>
              <a:t>this</a:t>
            </a:r>
            <a:r>
              <a:rPr lang="en-US" b="0" i="0" u="none" strike="noStrike" kern="1200">
                <a:effectLst/>
                <a:latin typeface="Arial"/>
                <a:cs typeface="Arial"/>
              </a:rPr>
              <a:t> year investors anticipate the fed funds </a:t>
            </a:r>
            <a:r>
              <a:rPr lang="en-US">
                <a:latin typeface="Arial"/>
                <a:cs typeface="Arial"/>
              </a:rPr>
              <a:t>target </a:t>
            </a:r>
            <a:r>
              <a:rPr lang="en-US" b="0" i="0" u="none" strike="noStrike" kern="1200">
                <a:effectLst/>
                <a:latin typeface="Arial"/>
                <a:cs typeface="Arial"/>
              </a:rPr>
              <a:t>rate will be 3.25 </a:t>
            </a:r>
            <a:r>
              <a:rPr lang="en-US">
                <a:latin typeface="Arial"/>
                <a:cs typeface="Arial"/>
              </a:rPr>
              <a:t>to 3.50 </a:t>
            </a:r>
            <a:r>
              <a:rPr lang="en-US" b="0" i="0" u="none" strike="noStrike" kern="1200">
                <a:effectLst/>
                <a:latin typeface="Arial"/>
                <a:cs typeface="Arial"/>
              </a:rPr>
              <a:t>percent. That’s a </a:t>
            </a:r>
            <a:r>
              <a:rPr lang="en-US">
                <a:latin typeface="Arial"/>
                <a:cs typeface="Arial"/>
              </a:rPr>
              <a:t>significant </a:t>
            </a:r>
            <a:r>
              <a:rPr lang="en-US" b="0" i="0" u="none" strike="noStrike" kern="1200">
                <a:effectLst/>
                <a:latin typeface="Arial"/>
                <a:cs typeface="Arial"/>
              </a:rPr>
              <a:t>increase for a single year</a:t>
            </a:r>
            <a:r>
              <a:rPr lang="en-US">
                <a:latin typeface="Arial"/>
                <a:cs typeface="Arial"/>
              </a:rPr>
              <a:t>. But it isn’t even close to </a:t>
            </a:r>
            <a:r>
              <a:rPr lang="en-US" b="0" i="0" u="none" strike="noStrike" kern="1200">
                <a:effectLst/>
                <a:latin typeface="Arial"/>
                <a:cs typeface="Arial"/>
              </a:rPr>
              <a:t>the highest </a:t>
            </a:r>
            <a:r>
              <a:rPr lang="en-US">
                <a:latin typeface="Arial"/>
                <a:cs typeface="Arial"/>
              </a:rPr>
              <a:t>fed funds rate </a:t>
            </a:r>
            <a:r>
              <a:rPr lang="en-US" b="0" i="0" u="none" strike="noStrike" kern="1200">
                <a:effectLst/>
                <a:latin typeface="Arial"/>
                <a:cs typeface="Arial"/>
              </a:rPr>
              <a:t>ever. That happened in 1980 when inflation was at 13.5 percent. The Fed raised the federal funds rate from 14 percent to 20 percent </a:t>
            </a:r>
            <a:r>
              <a:rPr lang="en-US">
                <a:latin typeface="Arial"/>
                <a:cs typeface="Arial"/>
              </a:rPr>
              <a:t>– a 6 percent bump – </a:t>
            </a:r>
            <a:r>
              <a:rPr lang="en-US" b="0" i="0" u="none" strike="noStrike" kern="1200">
                <a:effectLst/>
                <a:latin typeface="Arial"/>
                <a:cs typeface="Arial"/>
              </a:rPr>
              <a:t>in a single year.</a:t>
            </a:r>
            <a:r>
              <a:rPr lang="en-US">
                <a:latin typeface="Arial"/>
                <a:cs typeface="Arial"/>
              </a:rPr>
              <a:t> </a:t>
            </a:r>
          </a:p>
          <a:p>
            <a:pPr>
              <a:defRPr/>
            </a:pPr>
            <a:endParaRPr lang="en-US" sz="1200" b="0" i="0" u="none" strike="noStrike" kern="1200">
              <a:solidFill>
                <a:schemeClr val="tx1"/>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2649501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https://www.barrons.com/articles/fed-economy-soft-landing-stagflation-crash-51653086991</a:t>
            </a:r>
          </a:p>
          <a:p>
            <a:endParaRPr lang="en-US"/>
          </a:p>
          <a:p>
            <a:r>
              <a:rPr lang="en-US" sz="1200" b="0" i="0" kern="1200">
                <a:solidFill>
                  <a:schemeClr val="tx1"/>
                </a:solidFill>
                <a:effectLst/>
                <a:latin typeface="Arial"/>
                <a:cs typeface="Arial"/>
              </a:rPr>
              <a:t>Right now, there is a lot of uncertainty </a:t>
            </a:r>
            <a:r>
              <a:rPr lang="en-US">
                <a:latin typeface="Arial"/>
                <a:cs typeface="Arial"/>
              </a:rPr>
              <a:t>about and</a:t>
            </a:r>
            <a:r>
              <a:rPr lang="en-US" sz="1200" b="0" i="0" kern="1200">
                <a:solidFill>
                  <a:schemeClr val="tx1"/>
                </a:solidFill>
                <a:effectLst/>
                <a:latin typeface="Arial"/>
                <a:cs typeface="Arial"/>
              </a:rPr>
              <a:t> second-guessing </a:t>
            </a:r>
            <a:r>
              <a:rPr lang="en-US">
                <a:latin typeface="Arial"/>
                <a:cs typeface="Arial"/>
              </a:rPr>
              <a:t>of the Fed's monetary</a:t>
            </a:r>
            <a:r>
              <a:rPr lang="en-US" sz="1200" b="0" i="0" kern="1200">
                <a:solidFill>
                  <a:schemeClr val="tx1"/>
                </a:solidFill>
                <a:effectLst/>
                <a:latin typeface="Arial"/>
                <a:cs typeface="Arial"/>
              </a:rPr>
              <a:t> policy. </a:t>
            </a:r>
            <a:r>
              <a:rPr lang="en-US">
                <a:latin typeface="Arial"/>
                <a:cs typeface="Arial"/>
              </a:rPr>
              <a:t>Federal Reserve tightening could result in</a:t>
            </a:r>
            <a:r>
              <a:rPr lang="en-US" sz="1200" b="0" i="0" kern="1200">
                <a:solidFill>
                  <a:schemeClr val="tx1"/>
                </a:solidFill>
                <a:effectLst/>
                <a:latin typeface="Arial"/>
                <a:cs typeface="Arial"/>
              </a:rPr>
              <a:t>:</a:t>
            </a:r>
            <a:r>
              <a:rPr lang="en-US">
                <a:latin typeface="Arial"/>
                <a:cs typeface="Arial"/>
              </a:rPr>
              <a:t> </a:t>
            </a:r>
            <a:endParaRPr lang="en-US" sz="1200" b="0" i="0" kern="1200">
              <a:solidFill>
                <a:schemeClr val="tx1"/>
              </a:solidFill>
              <a:effectLst/>
              <a:latin typeface="Arial" panose="020B0604020202020204" pitchFamily="34" charset="0"/>
              <a:cs typeface="Arial"/>
            </a:endParaRPr>
          </a:p>
          <a:p>
            <a:pPr lvl="0"/>
            <a:endParaRPr lang="en-US" sz="1200" b="0" i="0" kern="1200">
              <a:solidFill>
                <a:schemeClr val="tx1"/>
              </a:solidFill>
              <a:effectLst/>
              <a:latin typeface="Arial" panose="020B0604020202020204" pitchFamily="34" charset="0"/>
              <a:ea typeface="+mn-ea"/>
              <a:cs typeface="+mn-cs"/>
            </a:endParaRPr>
          </a:p>
          <a:p>
            <a:pPr marL="171450" lvl="0" indent="-171450">
              <a:buFont typeface="Arial" panose="020B0604020202020204" pitchFamily="34" charset="0"/>
              <a:buChar char="•"/>
            </a:pPr>
            <a:r>
              <a:rPr lang="en-US" sz="1200" b="0" i="0" kern="1200">
                <a:solidFill>
                  <a:schemeClr val="tx1"/>
                </a:solidFill>
                <a:effectLst/>
                <a:latin typeface="Arial"/>
                <a:cs typeface="Arial"/>
              </a:rPr>
              <a:t>A soft landing is the Goldilocks ideal. If everything goes “just right,” the Fed will slow economic growth and contain inflation without leading the country into a recession.</a:t>
            </a:r>
          </a:p>
          <a:p>
            <a:pPr marL="171450" lvl="0" indent="-171450">
              <a:buFont typeface="Arial" panose="020B0604020202020204" pitchFamily="34" charset="0"/>
              <a:buChar char="•"/>
            </a:pPr>
            <a:r>
              <a:rPr lang="en-US" sz="1200" b="0" i="0" kern="1200">
                <a:solidFill>
                  <a:schemeClr val="tx1"/>
                </a:solidFill>
                <a:effectLst/>
                <a:latin typeface="Arial"/>
                <a:cs typeface="Arial"/>
              </a:rPr>
              <a:t>Stagflation is another possibility. Stagflation is a combination of stagnant and inflation. It occurs when a country has slow economic growth and high inflation.</a:t>
            </a:r>
          </a:p>
          <a:p>
            <a:pPr marL="171450" indent="-171450">
              <a:buFont typeface="Arial" panose="020B0604020202020204" pitchFamily="34" charset="0"/>
              <a:buChar char="•"/>
            </a:pPr>
            <a:r>
              <a:rPr lang="en-US" sz="1200" b="0" i="0" kern="1200">
                <a:solidFill>
                  <a:schemeClr val="tx1"/>
                </a:solidFill>
                <a:effectLst/>
                <a:latin typeface="Arial"/>
                <a:cs typeface="Arial"/>
              </a:rPr>
              <a:t>The Fed’s action could trigger a recession, which is often defined as two or more quarters of economic contraction. Recessions cool off the economy, lower demand for goods, and slow inflation. They also create financial challenges for many people.</a:t>
            </a:r>
            <a:r>
              <a:rPr lang="en-US">
                <a:latin typeface="Arial"/>
                <a:cs typeface="Arial"/>
              </a:rPr>
              <a:t> </a:t>
            </a:r>
            <a:endParaRPr lang="en-US" sz="1200" b="0" i="0" kern="1200">
              <a:solidFill>
                <a:schemeClr val="tx1"/>
              </a:solidFill>
              <a:effectLst/>
              <a:latin typeface="Arial" panose="020B0604020202020204" pitchFamily="34" charset="0"/>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107311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https://barrons-nj.newsmemory.com</a:t>
            </a:r>
          </a:p>
          <a:p>
            <a:endParaRPr lang="en-US"/>
          </a:p>
          <a:p>
            <a:r>
              <a:rPr lang="en-US">
                <a:latin typeface="Arial"/>
                <a:cs typeface="Arial"/>
              </a:rPr>
              <a:t>So, no one is sure what may be ahead, but Jeffrey Frankel, who was once a member of the NBER </a:t>
            </a:r>
            <a:r>
              <a:rPr lang="en-US" sz="1200" b="0" i="0" u="none" strike="noStrike" kern="1200">
                <a:solidFill>
                  <a:schemeClr val="tx1"/>
                </a:solidFill>
                <a:effectLst/>
                <a:latin typeface="Arial"/>
                <a:cs typeface="Arial"/>
              </a:rPr>
              <a:t>Business Cycle Dating Committee and is now a professor at Harvard, has a strong opinion about where we are now.</a:t>
            </a:r>
            <a:r>
              <a:rPr lang="en-US">
                <a:latin typeface="Arial"/>
                <a:cs typeface="Arial"/>
              </a:rPr>
              <a:t> In June, he wrote:</a:t>
            </a:r>
            <a:endParaRPr lang="en-US" sz="1200" b="0" i="0" u="none" strike="noStrike" kern="1200">
              <a:solidFill>
                <a:schemeClr val="tx1"/>
              </a:solidFill>
              <a:effectLst/>
              <a:latin typeface="Arial" panose="020B0604020202020204" pitchFamily="34" charset="0"/>
              <a:cs typeface="Arial"/>
            </a:endParaRPr>
          </a:p>
          <a:p>
            <a:endParaRPr lang="en-US">
              <a:latin typeface="Arial"/>
              <a:cs typeface="Arial"/>
            </a:endParaRPr>
          </a:p>
          <a:p>
            <a:pPr>
              <a:lnSpc>
                <a:spcPct val="114000"/>
              </a:lnSpc>
            </a:pPr>
            <a:r>
              <a:rPr lang="en-US" sz="1200">
                <a:latin typeface="Arial"/>
                <a:cs typeface="Arial"/>
              </a:rPr>
              <a:t>“So, is the economy in a recession? No. People are unhappy with inflation, which at 8.6% has recently been running its highest since 1982. But inflation isn’t recession, which is defined as a significant decline in economic activity. Economic activity is not falling. Quite the contrary: It is booming</a:t>
            </a:r>
            <a:r>
              <a:rPr lang="en-US">
                <a:latin typeface="Arial"/>
                <a:cs typeface="Arial"/>
              </a:rPr>
              <a:t>."</a:t>
            </a:r>
            <a:endParaRPr lang="en-US" sz="1200">
              <a:latin typeface="Arial"/>
              <a:cs typeface="Arial"/>
            </a:endParaRPr>
          </a:p>
          <a:p>
            <a:pPr>
              <a:lnSpc>
                <a:spcPct val="114000"/>
              </a:lnSpc>
            </a:pPr>
            <a:endParaRPr lang="en-US" sz="1200"/>
          </a:p>
          <a:p>
            <a:pPr>
              <a:lnSpc>
                <a:spcPct val="114000"/>
              </a:lnSpc>
            </a:pPr>
            <a:r>
              <a:rPr lang="en-US" sz="1200">
                <a:latin typeface="Arial"/>
                <a:cs typeface="Arial"/>
              </a:rPr>
              <a:t>He pointed out that </a:t>
            </a:r>
            <a:r>
              <a:rPr lang="en-US" sz="1200" b="0" i="0" u="none" strike="noStrike" kern="1200">
                <a:solidFill>
                  <a:schemeClr val="tx1"/>
                </a:solidFill>
                <a:effectLst/>
                <a:latin typeface="Arial"/>
                <a:cs typeface="Arial"/>
              </a:rPr>
              <a:t>inflation and recession are, usually, opposing conditions. </a:t>
            </a:r>
            <a:r>
              <a:rPr lang="en-US">
                <a:latin typeface="Arial"/>
                <a:cs typeface="Arial"/>
              </a:rPr>
              <a:t>In this case, the</a:t>
            </a:r>
            <a:r>
              <a:rPr lang="en-US" sz="1200" b="0" i="0" u="none" strike="noStrike" kern="1200">
                <a:solidFill>
                  <a:schemeClr val="tx1"/>
                </a:solidFill>
                <a:effectLst/>
                <a:latin typeface="Arial"/>
                <a:cs typeface="Arial"/>
              </a:rPr>
              <a:t> factors that </a:t>
            </a:r>
            <a:r>
              <a:rPr lang="en-US">
                <a:latin typeface="Arial"/>
                <a:cs typeface="Arial"/>
              </a:rPr>
              <a:t>were responsible for the</a:t>
            </a:r>
            <a:r>
              <a:rPr lang="en-US" sz="1200" b="0" i="0" u="none" strike="noStrike" kern="1200">
                <a:solidFill>
                  <a:schemeClr val="tx1"/>
                </a:solidFill>
                <a:effectLst/>
                <a:latin typeface="Arial"/>
                <a:cs typeface="Arial"/>
              </a:rPr>
              <a:t> strong economic recovery </a:t>
            </a:r>
            <a:r>
              <a:rPr lang="en-US">
                <a:latin typeface="Arial"/>
                <a:cs typeface="Arial"/>
              </a:rPr>
              <a:t>from</a:t>
            </a:r>
            <a:r>
              <a:rPr lang="en-US" sz="1200" b="0" i="0" u="none" strike="noStrike" kern="1200">
                <a:solidFill>
                  <a:schemeClr val="tx1"/>
                </a:solidFill>
                <a:effectLst/>
                <a:latin typeface="Arial"/>
                <a:cs typeface="Arial"/>
              </a:rPr>
              <a:t> the </a:t>
            </a:r>
            <a:r>
              <a:rPr lang="en-US">
                <a:latin typeface="Arial"/>
                <a:cs typeface="Arial"/>
              </a:rPr>
              <a:t>COVID-19</a:t>
            </a:r>
            <a:r>
              <a:rPr lang="en-US" sz="1200" b="0" i="0" u="none" strike="noStrike" kern="1200">
                <a:solidFill>
                  <a:schemeClr val="tx1"/>
                </a:solidFill>
                <a:effectLst/>
                <a:latin typeface="Arial"/>
                <a:cs typeface="Arial"/>
              </a:rPr>
              <a:t> recession also </a:t>
            </a:r>
            <a:r>
              <a:rPr lang="en-US">
                <a:latin typeface="Arial"/>
                <a:cs typeface="Arial"/>
              </a:rPr>
              <a:t>pushed</a:t>
            </a:r>
            <a:r>
              <a:rPr lang="en-US" sz="1200" b="0" i="0" u="none" strike="noStrike" kern="1200">
                <a:solidFill>
                  <a:schemeClr val="tx1"/>
                </a:solidFill>
                <a:effectLst/>
                <a:latin typeface="Arial"/>
                <a:cs typeface="Arial"/>
              </a:rPr>
              <a:t> inflation</a:t>
            </a:r>
            <a:r>
              <a:rPr lang="en-US">
                <a:latin typeface="Arial"/>
                <a:cs typeface="Arial"/>
              </a:rPr>
              <a:t> higher</a:t>
            </a:r>
            <a:r>
              <a:rPr lang="en-US" sz="1200" b="0" i="0" u="none" strike="noStrike" kern="1200">
                <a:solidFill>
                  <a:schemeClr val="tx1"/>
                </a:solidFill>
                <a:effectLst/>
                <a:latin typeface="Arial"/>
                <a:cs typeface="Arial"/>
              </a:rPr>
              <a:t>. Inflation can </a:t>
            </a:r>
            <a:r>
              <a:rPr lang="en-US">
                <a:latin typeface="Arial"/>
                <a:cs typeface="Arial"/>
              </a:rPr>
              <a:t>result in a </a:t>
            </a:r>
            <a:r>
              <a:rPr lang="en-US" sz="1200" b="0" i="0" u="none" strike="noStrike" kern="1200">
                <a:solidFill>
                  <a:schemeClr val="tx1"/>
                </a:solidFill>
                <a:effectLst/>
                <a:latin typeface="Arial"/>
                <a:cs typeface="Arial"/>
              </a:rPr>
              <a:t>recession </a:t>
            </a:r>
            <a:r>
              <a:rPr lang="en-US">
                <a:latin typeface="Arial"/>
                <a:cs typeface="Arial"/>
              </a:rPr>
              <a:t>because the</a:t>
            </a:r>
            <a:r>
              <a:rPr lang="en-US" sz="1200" b="0" i="0" u="none" strike="noStrike" kern="1200">
                <a:solidFill>
                  <a:schemeClr val="tx1"/>
                </a:solidFill>
                <a:effectLst/>
                <a:latin typeface="Arial"/>
                <a:cs typeface="Arial"/>
              </a:rPr>
              <a:t> Fed </a:t>
            </a:r>
            <a:r>
              <a:rPr lang="en-US">
                <a:latin typeface="Arial"/>
                <a:cs typeface="Arial"/>
              </a:rPr>
              <a:t>usually will raise</a:t>
            </a:r>
            <a:r>
              <a:rPr lang="en-US" sz="1200" b="0" i="0" u="none" strike="noStrike" kern="1200">
                <a:solidFill>
                  <a:schemeClr val="tx1"/>
                </a:solidFill>
                <a:effectLst/>
                <a:latin typeface="Arial"/>
                <a:cs typeface="Arial"/>
              </a:rPr>
              <a:t> rates to lower demand and </a:t>
            </a:r>
            <a:r>
              <a:rPr lang="en-US">
                <a:latin typeface="Arial"/>
                <a:cs typeface="Arial"/>
              </a:rPr>
              <a:t>slow price hikes</a:t>
            </a:r>
            <a:r>
              <a:rPr lang="en-US" sz="1200" b="0" i="0" u="none" strike="noStrike" kern="1200">
                <a:solidFill>
                  <a:schemeClr val="tx1"/>
                </a:solidFill>
                <a:effectLst/>
                <a:latin typeface="Arial"/>
                <a:cs typeface="Arial"/>
              </a:rPr>
              <a:t>.</a:t>
            </a:r>
          </a:p>
          <a:p>
            <a:pPr>
              <a:lnSpc>
                <a:spcPct val="114000"/>
              </a:lnSpc>
            </a:pPr>
            <a:endParaRPr lang="en-US" sz="1200" b="0" i="0" u="none" strike="noStrike"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3704230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Getty Image: https://www.gettyimages.com/detail/photo/mother-and-her-daughter-child-girl-playing-her-mom-royalty-free-image/1218429387?adppopup=true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Welcome to our Half-Time 2022 report. We're glad you're here!</a:t>
            </a:r>
          </a:p>
          <a:p>
            <a:endParaRPr lang="en-US"/>
          </a:p>
          <a:p>
            <a:r>
              <a:rPr lang="en-US">
                <a:latin typeface="Arial"/>
                <a:cs typeface="Arial"/>
              </a:rPr>
              <a:t>A lot has happened in just six months. Tailwinds have become headwinds as factors that once supported economic recovery – like fiscal and monetary policy – changed direction and are now slowing economic growth. New headwinds, like the War in Ukraine and lockdowns in China, blew in.  All of these have affected investors' outlook and financial market performance, as we'll discuss today. Before we get started, let me share some required information.</a:t>
            </a:r>
          </a:p>
          <a:p>
            <a:endParaRPr lang="en-US">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a:t>
            </a:fld>
            <a:endParaRPr lang="en-US"/>
          </a:p>
        </p:txBody>
      </p:sp>
    </p:spTree>
    <p:extLst>
      <p:ext uri="{BB962C8B-B14F-4D97-AF65-F5344CB8AC3E}">
        <p14:creationId xmlns:p14="http://schemas.microsoft.com/office/powerpoint/2010/main" val="2258909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https://www.investopedia.com/terms/e/economic-cycle.asp</a:t>
            </a: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a:cs typeface="Arial"/>
              </a:rPr>
              <a:t>No matter what happens, it’s important to remember that it’s not permanent. </a:t>
            </a:r>
            <a:r>
              <a:rPr lang="en-US">
                <a:latin typeface="Arial"/>
                <a:cs typeface="Arial"/>
              </a:rPr>
              <a:t>Economies</a:t>
            </a:r>
            <a:r>
              <a:rPr lang="en-US" sz="1200" b="0" i="0" kern="1200">
                <a:solidFill>
                  <a:schemeClr val="tx1"/>
                </a:solidFill>
                <a:effectLst/>
                <a:latin typeface="Arial"/>
                <a:cs typeface="Arial"/>
              </a:rPr>
              <a:t> </a:t>
            </a:r>
            <a:r>
              <a:rPr lang="en-US">
                <a:latin typeface="Arial"/>
                <a:cs typeface="Arial"/>
              </a:rPr>
              <a:t>typically cycle through four phases – expansion, peak, recession, and trough. </a:t>
            </a:r>
            <a:endParaRPr lang="en-US">
              <a:cs typeface="Arial"/>
            </a:endParaRPr>
          </a:p>
          <a:p>
            <a:endParaRPr lang="en-US">
              <a:latin typeface="Arial"/>
              <a:cs typeface="Arial"/>
            </a:endParaRPr>
          </a:p>
          <a:p>
            <a:r>
              <a:rPr lang="en-US">
                <a:latin typeface="Arial"/>
                <a:cs typeface="Arial"/>
              </a:rPr>
              <a:t>Now</a:t>
            </a:r>
            <a:r>
              <a:rPr lang="en-US" sz="1200" b="0" i="0" u="none" strike="noStrike" kern="1200">
                <a:solidFill>
                  <a:schemeClr val="tx1"/>
                </a:solidFill>
                <a:effectLst/>
                <a:latin typeface="Arial"/>
                <a:cs typeface="Arial"/>
              </a:rPr>
              <a:t>, let’s take a look at how financial markets feel about all of this.</a:t>
            </a:r>
            <a:endParaRPr lang="en-US" sz="1200">
              <a:latin typeface="Arial"/>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r>
              <a:rPr lang="en-US">
                <a:latin typeface="Arial"/>
                <a:cs typeface="Arial"/>
              </a:rPr>
              <a:t> </a:t>
            </a:r>
            <a:endParaRPr lang="en-US" sz="1200" b="0" i="0" kern="1200">
              <a:solidFill>
                <a:schemeClr val="tx1"/>
              </a:solidFill>
              <a:effectLst/>
              <a:latin typeface="Arial" panose="020B0604020202020204" pitchFamily="34" charset="0"/>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21716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As you know, financial markets hate uncertainty – and this year has been full of uncertainty. That’s one reason the bull market in stocks ended.</a:t>
            </a: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2040523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www.cartoonstock.com</a:t>
            </a:r>
            <a:r>
              <a:rPr lang="en-US"/>
              <a:t>/</a:t>
            </a:r>
            <a:r>
              <a:rPr lang="en-US" err="1"/>
              <a:t>search?type</a:t>
            </a:r>
            <a:r>
              <a:rPr lang="en-US"/>
              <a:t>=</a:t>
            </a:r>
            <a:r>
              <a:rPr lang="en-US" err="1"/>
              <a:t>images&amp;keyword</a:t>
            </a:r>
            <a:r>
              <a:rPr lang="en-US"/>
              <a:t>=</a:t>
            </a:r>
            <a:r>
              <a:rPr lang="en-US" err="1"/>
              <a:t>bear+market&amp;page</a:t>
            </a:r>
            <a:r>
              <a:rPr lang="en-US"/>
              <a:t>=1&amp;expanded=CS476458</a:t>
            </a:r>
          </a:p>
          <a:p>
            <a:endParaRPr lang="en-US"/>
          </a:p>
          <a:p>
            <a:r>
              <a:rPr lang="en-US"/>
              <a:t>We’re in a bear market. Although bears may prefer that the market be called something else.</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117935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S&amp;P Dow Jones Indices LLC, S&amp;P 500 [SP500], retrieved from FRED, Federal Reserve Bank of St. Louis; https://fred.stlouisfed.org/series/SP500, July 1, 2022.</a:t>
            </a:r>
          </a:p>
          <a:p>
            <a:r>
              <a:rPr lang="en-US">
                <a:latin typeface="Arial"/>
                <a:cs typeface="Arial"/>
              </a:rPr>
              <a:t>NASDAQ OMX Group, NASDAQ Composite Index [NASDAQCOM], retrieved from FRED, Federal Reserve Bank of St. Louis; https://fred.stlouisfed.org/series/NASDAQCOM, July 1, 2022.</a:t>
            </a:r>
          </a:p>
          <a:p>
            <a:r>
              <a:rPr lang="en-US">
                <a:latin typeface="Arial"/>
                <a:cs typeface="Arial"/>
              </a:rPr>
              <a:t>S&amp;P Dow Jones Indices LLC, Dow Jones Industrial Average [DJIA], retrieved from FRED, Federal Reserve Bank of St. Louis; https://fred.stlouisfed.org/series/DJIA, July 1, 2022.</a:t>
            </a:r>
          </a:p>
          <a:p>
            <a:r>
              <a:rPr lang="en-US">
                <a:latin typeface="Arial"/>
                <a:cs typeface="Arial"/>
                <a:hlinkClick r:id="rId3"/>
              </a:rPr>
              <a:t>https://www.cnbc.com/2022/07/01/sp-500-had-worst-half-in-50-years-but-the-60/40-portfolio-isnt-dead.html</a:t>
            </a:r>
          </a:p>
          <a:p>
            <a:endParaRPr lang="en-US">
              <a:cs typeface="Arial" panose="020B0604020202020204" pitchFamily="34" charset="0"/>
            </a:endParaRPr>
          </a:p>
          <a:p>
            <a:r>
              <a:rPr lang="en-US">
                <a:latin typeface="Arial"/>
                <a:cs typeface="Arial"/>
              </a:rPr>
              <a:t>We just lived through the worst first half of a year in 50 years. The S&amp;P 500, Nasdaq Composite, and Dow Jones Industrials all experienced significant losses.</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2517529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Scott Kubie</a:t>
            </a:r>
          </a:p>
          <a:p>
            <a:endParaRPr lang="en-US"/>
          </a:p>
          <a:p>
            <a:r>
              <a:rPr lang="en-US">
                <a:latin typeface="Arial"/>
                <a:cs typeface="Arial"/>
              </a:rPr>
              <a:t>It is always difficult to be an investor during a bear market. [Review the slide] </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2393763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Scott Kubie</a:t>
            </a:r>
          </a:p>
          <a:p>
            <a:endParaRPr lang="en-US"/>
          </a:p>
          <a:p>
            <a:pPr>
              <a:lnSpc>
                <a:spcPct val="107000"/>
              </a:lnSpc>
              <a:spcAft>
                <a:spcPts val="800"/>
              </a:spcAft>
            </a:pPr>
            <a:r>
              <a:rPr lang="en-US" sz="1200">
                <a:solidFill>
                  <a:srgbClr val="000000"/>
                </a:solidFill>
                <a:effectLst/>
                <a:latin typeface="Calibri"/>
                <a:ea typeface="Calibri" panose="020F0502020204030204" pitchFamily="34" charset="0"/>
                <a:cs typeface="Calibri"/>
              </a:rPr>
              <a:t>In addition to watching the value of savings and investments decline, heightened market volatility can be unnerving –</a:t>
            </a:r>
            <a:r>
              <a:rPr lang="en-US">
                <a:solidFill>
                  <a:srgbClr val="000000"/>
                </a:solidFill>
                <a:latin typeface="Calibri"/>
                <a:ea typeface="Calibri" panose="020F0502020204030204" pitchFamily="34" charset="0"/>
                <a:cs typeface="Calibri"/>
              </a:rPr>
              <a:t> </a:t>
            </a:r>
            <a:r>
              <a:rPr lang="en-US" sz="1200">
                <a:solidFill>
                  <a:srgbClr val="000000"/>
                </a:solidFill>
                <a:effectLst/>
                <a:latin typeface="Calibri"/>
                <a:ea typeface="Calibri" panose="020F0502020204030204" pitchFamily="34" charset="0"/>
                <a:cs typeface="Calibri"/>
              </a:rPr>
              <a:t> and volatility has been one of the defining characteristics of U.S. stock markets during 2022. There </a:t>
            </a:r>
            <a:r>
              <a:rPr lang="en-US">
                <a:solidFill>
                  <a:srgbClr val="000000"/>
                </a:solidFill>
                <a:latin typeface="Calibri"/>
                <a:ea typeface="Calibri" panose="020F0502020204030204" pitchFamily="34" charset="0"/>
                <a:cs typeface="Calibri"/>
              </a:rPr>
              <a:t>were 63</a:t>
            </a:r>
            <a:r>
              <a:rPr lang="en-US" sz="1200">
                <a:solidFill>
                  <a:srgbClr val="000000"/>
                </a:solidFill>
                <a:effectLst/>
                <a:latin typeface="Calibri"/>
                <a:ea typeface="Calibri" panose="020F0502020204030204" pitchFamily="34" charset="0"/>
                <a:cs typeface="Calibri"/>
              </a:rPr>
              <a:t> moves of 1</a:t>
            </a:r>
            <a:r>
              <a:rPr lang="en-US">
                <a:solidFill>
                  <a:srgbClr val="000000"/>
                </a:solidFill>
                <a:latin typeface="Calibri"/>
                <a:ea typeface="Calibri" panose="020F0502020204030204" pitchFamily="34" charset="0"/>
                <a:cs typeface="Calibri"/>
              </a:rPr>
              <a:t> percent,</a:t>
            </a:r>
            <a:r>
              <a:rPr lang="en-US" sz="1200">
                <a:solidFill>
                  <a:srgbClr val="000000"/>
                </a:solidFill>
                <a:effectLst/>
                <a:latin typeface="Calibri"/>
                <a:ea typeface="Calibri" panose="020F0502020204030204" pitchFamily="34" charset="0"/>
                <a:cs typeface="Calibri"/>
              </a:rPr>
              <a:t> </a:t>
            </a:r>
            <a:r>
              <a:rPr lang="en-US">
                <a:solidFill>
                  <a:srgbClr val="000000"/>
                </a:solidFill>
                <a:latin typeface="Calibri"/>
                <a:ea typeface="Calibri" panose="020F0502020204030204" pitchFamily="34" charset="0"/>
                <a:cs typeface="Calibri"/>
              </a:rPr>
              <a:t>26 moves of 2 percent, and 7 moves of 3 percent</a:t>
            </a:r>
            <a:r>
              <a:rPr lang="en-US" sz="1200">
                <a:solidFill>
                  <a:srgbClr val="000000"/>
                </a:solidFill>
                <a:effectLst/>
                <a:latin typeface="Calibri"/>
                <a:ea typeface="Calibri" panose="020F0502020204030204" pitchFamily="34" charset="0"/>
                <a:cs typeface="Calibri"/>
              </a:rPr>
              <a:t>.</a:t>
            </a:r>
            <a:r>
              <a:rPr lang="en-US">
                <a:solidFill>
                  <a:srgbClr val="000000"/>
                </a:solidFill>
                <a:latin typeface="Calibri"/>
                <a:ea typeface="Calibri" panose="020F0502020204030204" pitchFamily="34" charset="0"/>
                <a:cs typeface="Calibri"/>
              </a:rPr>
              <a:t>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3901169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eresearch.fidelity.com</a:t>
            </a:r>
            <a:r>
              <a:rPr lang="en-US"/>
              <a:t>/</a:t>
            </a:r>
            <a:r>
              <a:rPr lang="en-US" err="1"/>
              <a:t>eresearch</a:t>
            </a:r>
            <a:r>
              <a:rPr lang="en-US"/>
              <a:t>/</a:t>
            </a:r>
            <a:r>
              <a:rPr lang="en-US" err="1"/>
              <a:t>markets_sectors</a:t>
            </a:r>
            <a:r>
              <a:rPr lang="en-US"/>
              <a:t>/sectors/</a:t>
            </a:r>
            <a:r>
              <a:rPr lang="en-US" err="1"/>
              <a:t>sectors_in_market.jhtml</a:t>
            </a:r>
            <a:endParaRPr lang="en-US"/>
          </a:p>
          <a:p>
            <a:endParaRPr lang="en-US"/>
          </a:p>
          <a:p>
            <a:r>
              <a:rPr lang="en-US"/>
              <a:t>Even though we’re experiencing a bear market, not all sectors of the market have declined in value. [Review slide]</a:t>
            </a: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575865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https://www.gettyimages.com/detail/photo/black-pen-with-financial-figures-and-calculator-royalty-free-image/93054723?adppopup=true</a:t>
            </a:r>
          </a:p>
          <a:p>
            <a:r>
              <a:rPr lang="en-US">
                <a:latin typeface="Arial"/>
                <a:cs typeface="Arial"/>
              </a:rPr>
              <a:t>Source: https://advantage.factset.com/hubfs/Website/Resources%20Section/Research%20Desk/Earnings%20Insight/EarningsInsight_070122.pdf</a:t>
            </a:r>
          </a:p>
          <a:p>
            <a:endParaRPr lang="en-US"/>
          </a:p>
          <a:p>
            <a:r>
              <a:rPr lang="en-US" sz="1200" b="0" i="0" kern="1200">
                <a:solidFill>
                  <a:schemeClr val="tx1"/>
                </a:solidFill>
                <a:effectLst/>
                <a:latin typeface="Arial"/>
                <a:cs typeface="Arial"/>
              </a:rPr>
              <a:t>Company earnings are lower than they were during the pandemic recovery, but they </a:t>
            </a:r>
            <a:r>
              <a:rPr lang="en-US">
                <a:latin typeface="Arial"/>
                <a:cs typeface="Arial"/>
              </a:rPr>
              <a:t>remained</a:t>
            </a:r>
            <a:r>
              <a:rPr lang="en-US" sz="1200" b="0" i="0" kern="1200">
                <a:solidFill>
                  <a:schemeClr val="tx1"/>
                </a:solidFill>
                <a:effectLst/>
                <a:latin typeface="Arial"/>
                <a:cs typeface="Arial"/>
              </a:rPr>
              <a:t> strong</a:t>
            </a:r>
            <a:r>
              <a:rPr lang="en-US">
                <a:latin typeface="Arial"/>
                <a:cs typeface="Arial"/>
              </a:rPr>
              <a:t> during the first half of the year and expectations remain strong</a:t>
            </a:r>
            <a:r>
              <a:rPr lang="en-US" sz="1200" b="0" i="0" kern="1200">
                <a:solidFill>
                  <a:schemeClr val="tx1"/>
                </a:solidFill>
                <a:effectLst/>
                <a:latin typeface="Arial"/>
                <a:cs typeface="Arial"/>
              </a:rPr>
              <a:t>. During the first quarter, the year-over-year blended earnings growth for the S&amp;P 500 Index was 9.2 percent, meaning profits were up. </a:t>
            </a:r>
            <a:r>
              <a:rPr lang="en-US">
                <a:latin typeface="Arial"/>
                <a:cs typeface="Arial"/>
              </a:rPr>
              <a:t>Earnings growth slowed during the second quarter, but is expected to</a:t>
            </a:r>
            <a:r>
              <a:rPr lang="en-US" sz="1200" b="0" i="0" kern="1200">
                <a:solidFill>
                  <a:schemeClr val="tx1"/>
                </a:solidFill>
                <a:effectLst/>
                <a:latin typeface="Arial"/>
                <a:cs typeface="Arial"/>
              </a:rPr>
              <a:t> increase every quarter and finish </a:t>
            </a:r>
            <a:r>
              <a:rPr lang="en-US">
                <a:latin typeface="Arial"/>
                <a:cs typeface="Arial"/>
              </a:rPr>
              <a:t>with profits up</a:t>
            </a:r>
            <a:r>
              <a:rPr lang="en-US" sz="1200" b="0" i="0" kern="1200">
                <a:solidFill>
                  <a:schemeClr val="tx1"/>
                </a:solidFill>
                <a:effectLst/>
                <a:latin typeface="Arial"/>
                <a:cs typeface="Arial"/>
              </a:rPr>
              <a:t> 10.2 percent</a:t>
            </a:r>
            <a:r>
              <a:rPr lang="en-US">
                <a:latin typeface="Arial"/>
                <a:cs typeface="Arial"/>
              </a:rPr>
              <a:t> for the year</a:t>
            </a:r>
            <a:r>
              <a:rPr lang="en-US" sz="1200" b="0" i="0" kern="1200">
                <a:solidFill>
                  <a:schemeClr val="tx1"/>
                </a:solidFill>
                <a:effectLst/>
                <a:latin typeface="Arial"/>
                <a:cs typeface="Arial"/>
              </a:rPr>
              <a:t>.</a:t>
            </a:r>
            <a:r>
              <a:rPr lang="en-US">
                <a:latin typeface="Arial"/>
                <a:cs typeface="Arial"/>
              </a:rPr>
              <a:t> Some expect earnings growth expectations to be revised lower as interest rates rise.</a:t>
            </a:r>
            <a:endParaRPr lang="en-US" sz="1200" b="0" i="0" kern="1200">
              <a:solidFill>
                <a:schemeClr val="tx1"/>
              </a:solidFill>
              <a:effectLst/>
              <a:latin typeface="Arial"/>
              <a:cs typeface="Arial"/>
            </a:endParaRPr>
          </a:p>
          <a:p>
            <a:endParaRPr lang="en-US" sz="1200" b="0" i="0" kern="120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1468548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https://www.multpl.com/s-p-500-pe-ratio</a:t>
            </a:r>
            <a:endParaRPr lang="en-US">
              <a:latin typeface="Arial"/>
              <a:cs typeface="Arial"/>
            </a:endParaRPr>
          </a:p>
          <a:p>
            <a:r>
              <a:rPr lang="en-US">
                <a:latin typeface="Arial"/>
                <a:cs typeface="Arial"/>
              </a:rPr>
              <a:t>https://www.multpl.com/s-p-500-pe-ratio/table/by-month</a:t>
            </a:r>
          </a:p>
          <a:p>
            <a:pPr>
              <a:defRPr/>
            </a:pPr>
            <a:endParaRPr lang="en-US">
              <a:cs typeface="Arial" panose="020B0604020202020204" pitchFamily="34" charset="0"/>
            </a:endParaRPr>
          </a:p>
          <a:p>
            <a:pPr>
              <a:defRPr/>
            </a:pPr>
            <a:r>
              <a:rPr lang="en-US" sz="1200" b="0" i="0" kern="1200">
                <a:solidFill>
                  <a:schemeClr val="tx1"/>
                </a:solidFill>
                <a:effectLst/>
                <a:latin typeface="Arial"/>
                <a:cs typeface="Arial"/>
              </a:rPr>
              <a:t>Earnings are one the factors that help analysts </a:t>
            </a:r>
            <a:r>
              <a:rPr lang="en-US">
                <a:latin typeface="Arial"/>
                <a:cs typeface="Arial"/>
              </a:rPr>
              <a:t>evaluate whether a company’s stock is </a:t>
            </a:r>
            <a:r>
              <a:rPr lang="en-US" sz="1200" b="0" i="0" u="none" strike="noStrike" cap="none">
                <a:solidFill>
                  <a:schemeClr val="dk1"/>
                </a:solidFill>
                <a:effectLst/>
                <a:latin typeface="Arial"/>
                <a:ea typeface="Arial"/>
                <a:cs typeface="Arial"/>
                <a:sym typeface="Arial"/>
              </a:rPr>
              <a:t>underpriced, fairly priced, or overpriced. </a:t>
            </a:r>
            <a:r>
              <a:rPr lang="en-US">
                <a:solidFill>
                  <a:schemeClr val="dk1"/>
                </a:solidFill>
                <a:latin typeface="Arial"/>
                <a:ea typeface="Arial"/>
                <a:cs typeface="Arial"/>
                <a:sym typeface="Arial"/>
              </a:rPr>
              <a:t>The </a:t>
            </a:r>
            <a:r>
              <a:rPr lang="en-US" sz="1200" b="0" i="0" u="none" strike="noStrike" cap="none">
                <a:solidFill>
                  <a:schemeClr val="dk1"/>
                </a:solidFill>
                <a:effectLst/>
                <a:latin typeface="Arial"/>
                <a:ea typeface="Arial"/>
                <a:cs typeface="Arial"/>
                <a:sym typeface="Arial"/>
              </a:rPr>
              <a:t>price-to-earnings or </a:t>
            </a:r>
            <a:r>
              <a:rPr lang="en-US">
                <a:latin typeface="Arial"/>
                <a:cs typeface="Arial"/>
              </a:rPr>
              <a:t>PE ratio is another. It compares a company’s share price to its earnings per share. Historically, the PE ratio for the S&amp;P 500 Index has averaged 15.97. One year ago, the S&amp;P 500’s PE was 26.56, which suggests investors were willing to pay relatively high prices for shares of the index. (You cannot invest directly in an index.)  By the end of the second quarter, the S&amp;P 500’s PE had fallen to 19.33. </a:t>
            </a:r>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Interest rates also play a role in PE ratios. When rates move higher, earnings/profits may be lower in the future. That makes investors reassess what a fair company share price really is. If investors want to pay less, then the PE ratio will fall.  </a:t>
            </a:r>
            <a:endParaRPr lang="en-US">
              <a:cs typeface="Arial"/>
            </a:endParaRPr>
          </a:p>
          <a:p>
            <a:r>
              <a:rPr lang="en-US">
                <a:latin typeface="Arial"/>
                <a:cs typeface="Arial"/>
              </a:rPr>
              <a:t> </a:t>
            </a:r>
            <a:endParaRPr lang="en-US">
              <a:cs typeface="Arial"/>
            </a:endParaRPr>
          </a:p>
          <a:p>
            <a:r>
              <a:rPr lang="en-US">
                <a:latin typeface="Arial"/>
                <a:cs typeface="Arial"/>
              </a:rPr>
              <a:t>PE ratios have dropped, meaning investors are worried about what may be ahead.</a:t>
            </a:r>
            <a:r>
              <a:rPr lang="en-US" sz="1200" b="0" i="0" u="none" strike="noStrike" kern="1200">
                <a:solidFill>
                  <a:schemeClr val="tx1"/>
                </a:solidFill>
                <a:effectLst/>
                <a:latin typeface="Arial"/>
                <a:cs typeface="Arial"/>
              </a:rPr>
              <a:t> </a:t>
            </a:r>
            <a:endParaRPr lang="en-US">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39</a:t>
            </a:fld>
            <a:endParaRPr lang="en-US"/>
          </a:p>
        </p:txBody>
      </p:sp>
    </p:spTree>
    <p:extLst>
      <p:ext uri="{BB962C8B-B14F-4D97-AF65-F5344CB8AC3E}">
        <p14:creationId xmlns:p14="http://schemas.microsoft.com/office/powerpoint/2010/main" val="822180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www.barrons.com</a:t>
            </a:r>
            <a:r>
              <a:rPr lang="en-US"/>
              <a:t>/articles/is-us-in-recession-nber-official-definition-51654630634</a:t>
            </a:r>
          </a:p>
          <a:p>
            <a:endParaRPr lang="en-US"/>
          </a:p>
          <a:p>
            <a:r>
              <a:rPr lang="en-US"/>
              <a:t>This chart shows the </a:t>
            </a:r>
            <a:r>
              <a:rPr lang="en-US" sz="1200" b="0" i="0" u="none" strike="noStrike" cap="none">
                <a:solidFill>
                  <a:schemeClr val="dk1"/>
                </a:solidFill>
                <a:effectLst/>
                <a:latin typeface="Arial"/>
                <a:ea typeface="Arial"/>
                <a:cs typeface="Arial"/>
                <a:sym typeface="Arial"/>
              </a:rPr>
              <a:t>CAPE ratio, which measures the price of a stock relative to its earnings using average inflation-adjusted earnings from the previous 10 years. As you can see, the CAPE ratio suggests that S&amp;P 500 stocks remain quite expensive. </a:t>
            </a:r>
          </a:p>
          <a:p>
            <a:endParaRPr lang="en-US" sz="1200" b="0" i="0" u="none" strike="noStrike" cap="none">
              <a:solidFill>
                <a:schemeClr val="dk1"/>
              </a:solidFill>
              <a:effectLst/>
              <a:latin typeface="Arial"/>
              <a:cs typeface="Arial"/>
              <a:sym typeface="Arial"/>
            </a:endParaRPr>
          </a:p>
          <a:p>
            <a:r>
              <a:rPr lang="en-US"/>
              <a:t>Share valuations have been at exceptional levels for many reasons. One is that U.S. stocks have offered very attractive levels of income compared to bonds. Now that interest rates are increasing, bonds may become more competitive and offer investors opportunities to invest for income with less risk. If investors begin to move assets from stocks to bonds, that could push share prices lower.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404984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a:solidFill>
                  <a:srgbClr val="626262"/>
                </a:solidFill>
                <a:latin typeface="Arial"/>
                <a:cs typeface="Arial"/>
              </a:rPr>
              <a:t>professional</a:t>
            </a:r>
            <a:r>
              <a:rPr lang="en-US" sz="120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a:solidFill>
                  <a:srgbClr val="626262"/>
                </a:solidFill>
                <a:latin typeface="Arial"/>
                <a:cs typeface="Arial"/>
              </a:rPr>
              <a:t>Risk Considerations</a:t>
            </a:r>
            <a:r>
              <a:rPr lang="en-US" sz="120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https://stockinvesting.today/ma1607/article/the-1966-bear-market?</a:t>
            </a:r>
          </a:p>
          <a:p>
            <a:r>
              <a:rPr lang="en-US">
                <a:latin typeface="Arial"/>
                <a:cs typeface="Arial"/>
              </a:rPr>
              <a:t>https://www.cnbc.com/2016/02/04/can-the-markets-predict-recessions-what-we-found-out.html</a:t>
            </a:r>
          </a:p>
          <a:p>
            <a:endParaRPr lang="en-US"/>
          </a:p>
          <a:p>
            <a:r>
              <a:rPr lang="en-US">
                <a:latin typeface="Arial"/>
                <a:cs typeface="Arial"/>
              </a:rPr>
              <a:t>The stock market downturn suggests that many investors expect a recession. They may be right, but they could be wrong.</a:t>
            </a:r>
          </a:p>
          <a:p>
            <a:endParaRPr lang="en-US"/>
          </a:p>
          <a:p>
            <a:r>
              <a:rPr lang="en-US">
                <a:latin typeface="Arial"/>
                <a:cs typeface="Arial"/>
              </a:rPr>
              <a:t>Back in 1966, following </a:t>
            </a:r>
            <a:r>
              <a:rPr lang="en-US" sz="1200" b="0" i="0" u="none" strike="noStrike" kern="1200">
                <a:solidFill>
                  <a:schemeClr val="tx1"/>
                </a:solidFill>
                <a:effectLst/>
                <a:latin typeface="Arial"/>
                <a:cs typeface="Arial"/>
              </a:rPr>
              <a:t>two decades of nearly uninterrupted economic growth and stock market gains, a bear market arrived. The S&amp;P 500 Index dropped 24% over eight months before </a:t>
            </a:r>
            <a:r>
              <a:rPr lang="en-US">
                <a:latin typeface="Arial"/>
                <a:cs typeface="Arial"/>
              </a:rPr>
              <a:t>a bull market began</a:t>
            </a:r>
            <a:r>
              <a:rPr lang="en-US" sz="1200" b="0" i="0" u="none" strike="noStrike" kern="1200">
                <a:solidFill>
                  <a:schemeClr val="tx1"/>
                </a:solidFill>
                <a:effectLst/>
                <a:latin typeface="Arial"/>
                <a:cs typeface="Arial"/>
              </a:rPr>
              <a:t>. The market downturn was unnerving but there was no recession. That year, </a:t>
            </a:r>
            <a:r>
              <a:rPr lang="en-US">
                <a:latin typeface="Arial"/>
                <a:cs typeface="Arial"/>
              </a:rPr>
              <a:t>economist Paul Samuelson, who was the first person to win a Nobel prize in economics, quipped in a </a:t>
            </a:r>
            <a:r>
              <a:rPr lang="en-US" i="1">
                <a:latin typeface="Arial"/>
                <a:cs typeface="Arial"/>
              </a:rPr>
              <a:t>Newsweek </a:t>
            </a:r>
            <a:r>
              <a:rPr lang="en-US">
                <a:latin typeface="Arial"/>
                <a:cs typeface="Arial"/>
              </a:rPr>
              <a:t>interview, “ The stock market has predicted nine out of the last five recessions.”</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2071111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https://www.cnbc.com/2016/02/04/can-the-markets-predict-recessions-what-we-found-out.html</a:t>
            </a:r>
          </a:p>
          <a:p>
            <a:endParaRPr lang="en-US">
              <a:cs typeface="Arial"/>
            </a:endParaRPr>
          </a:p>
          <a:p>
            <a:endParaRPr lang="en-US">
              <a:latin typeface="Arial"/>
              <a:cs typeface="Arial"/>
            </a:endParaRPr>
          </a:p>
          <a:p>
            <a:r>
              <a:rPr lang="en-US">
                <a:latin typeface="Arial"/>
                <a:cs typeface="Arial"/>
              </a:rPr>
              <a:t>In 2016, CNBC decided to factcheck Paul Samuelson. They looked at the</a:t>
            </a:r>
            <a:r>
              <a:rPr lang="en-US" sz="1200" b="0" i="0" u="none" strike="noStrike" kern="1200">
                <a:solidFill>
                  <a:schemeClr val="tx1"/>
                </a:solidFill>
                <a:effectLst/>
                <a:latin typeface="Arial"/>
                <a:cs typeface="Arial"/>
              </a:rPr>
              <a:t>13 bear markets that have occurred </a:t>
            </a:r>
            <a:r>
              <a:rPr lang="en-US">
                <a:latin typeface="Arial"/>
                <a:cs typeface="Arial"/>
              </a:rPr>
              <a:t>in the</a:t>
            </a:r>
            <a:r>
              <a:rPr lang="en-US" sz="1200" b="0" i="0" u="none" strike="noStrike" kern="1200">
                <a:solidFill>
                  <a:schemeClr val="tx1"/>
                </a:solidFill>
                <a:effectLst/>
                <a:latin typeface="Arial"/>
                <a:cs typeface="Arial"/>
              </a:rPr>
              <a:t> postwar era. During each </a:t>
            </a:r>
            <a:r>
              <a:rPr lang="en-US">
                <a:latin typeface="Arial"/>
                <a:cs typeface="Arial"/>
              </a:rPr>
              <a:t>of those downturns</a:t>
            </a:r>
            <a:r>
              <a:rPr lang="en-US" sz="1200" b="0" i="0" u="none" strike="noStrike" kern="1200">
                <a:solidFill>
                  <a:schemeClr val="tx1"/>
                </a:solidFill>
                <a:effectLst/>
                <a:latin typeface="Arial"/>
                <a:cs typeface="Arial"/>
              </a:rPr>
              <a:t>, stocks fell by 20 percent or more and stayed down for more than a month. CNBC reported that 7 of the bear markets preceded recessions. </a:t>
            </a:r>
            <a:r>
              <a:rPr lang="en-US">
                <a:latin typeface="Arial"/>
                <a:cs typeface="Arial"/>
              </a:rPr>
              <a:t>So, Samuelson was right. About</a:t>
            </a:r>
            <a:r>
              <a:rPr lang="en-US" sz="1200" b="0" i="0" u="none" strike="noStrike" kern="1200">
                <a:solidFill>
                  <a:schemeClr val="tx1"/>
                </a:solidFill>
                <a:effectLst/>
                <a:latin typeface="Arial"/>
                <a:cs typeface="Arial"/>
              </a:rPr>
              <a:t> half of the time, bear markets lead to recessions.</a:t>
            </a:r>
          </a:p>
          <a:p>
            <a:endParaRPr lang="en-US" sz="1200" b="0" i="0" u="none" strike="noStrike" kern="1200">
              <a:solidFill>
                <a:schemeClr val="tx1"/>
              </a:solidFill>
              <a:effectLst/>
              <a:latin typeface="Arial" panose="020B0604020202020204" pitchFamily="34" charset="0"/>
              <a:ea typeface="+mn-ea"/>
              <a:cs typeface="+mn-cs"/>
            </a:endParaRPr>
          </a:p>
          <a:p>
            <a:r>
              <a:rPr lang="en-US" sz="1200" b="0" i="0" u="none" strike="noStrike" kern="1200">
                <a:solidFill>
                  <a:schemeClr val="tx1"/>
                </a:solidFill>
                <a:effectLst/>
                <a:latin typeface="Arial"/>
                <a:cs typeface="Arial"/>
              </a:rPr>
              <a:t>We just don’t know yet</a:t>
            </a:r>
            <a:r>
              <a:rPr lang="en-US">
                <a:latin typeface="Arial"/>
                <a:cs typeface="Arial"/>
              </a:rPr>
              <a:t> where this one will lead.</a:t>
            </a:r>
          </a:p>
        </p:txBody>
      </p:sp>
      <p:sp>
        <p:nvSpPr>
          <p:cNvPr id="4" name="Slide Number Placeholder 3"/>
          <p:cNvSpPr>
            <a:spLocks noGrp="1"/>
          </p:cNvSpPr>
          <p:nvPr>
            <p:ph type="sldNum" sz="quarter" idx="5"/>
          </p:nvPr>
        </p:nvSpPr>
        <p:spPr/>
        <p:txBody>
          <a:bodyPr/>
          <a:lstStyle/>
          <a:p>
            <a:fld id="{DB19FA42-5024-7C4A-A1E9-2BADC9AB4546}" type="slidenum">
              <a:rPr lang="en-US" smtClean="0"/>
              <a:pPr/>
              <a:t>42</a:t>
            </a:fld>
            <a:endParaRPr lang="en-US"/>
          </a:p>
        </p:txBody>
      </p:sp>
    </p:spTree>
    <p:extLst>
      <p:ext uri="{BB962C8B-B14F-4D97-AF65-F5344CB8AC3E}">
        <p14:creationId xmlns:p14="http://schemas.microsoft.com/office/powerpoint/2010/main" val="4165005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b="0" i="0" u="none" strike="noStrike" kern="1200">
                <a:effectLst/>
                <a:latin typeface="Arial"/>
                <a:cs typeface="Arial"/>
              </a:rPr>
              <a:t>Board of Governors of the Federal Reserve System (US), Market Yield on U.S. Treasury Securities at 10-Year Constant Maturity, Quoted on an Investment Basis [DGS10], retrieved from FRED, Federal Reserve Bank of St. Louis; </a:t>
            </a:r>
            <a:r>
              <a:rPr lang="en-US" b="0" i="0" u="none" strike="noStrike" kern="1200">
                <a:effectLst/>
                <a:latin typeface="Arial"/>
                <a:cs typeface="Arial"/>
                <a:hlinkClick r:id="rId3"/>
              </a:rPr>
              <a:t>https://fred.stlouisfed.org/series/DGS10</a:t>
            </a:r>
            <a:r>
              <a:rPr lang="en-US" b="0" i="0" u="none" strike="noStrike" kern="1200">
                <a:effectLst/>
                <a:latin typeface="Arial"/>
                <a:cs typeface="Arial"/>
              </a:rPr>
              <a:t>, </a:t>
            </a:r>
            <a:r>
              <a:rPr lang="en-US">
                <a:latin typeface="Arial"/>
                <a:cs typeface="Arial"/>
              </a:rPr>
              <a:t>July 1</a:t>
            </a:r>
            <a:r>
              <a:rPr lang="en-US" b="0" i="0" u="none" strike="noStrike" kern="1200">
                <a:effectLst/>
                <a:latin typeface="Arial"/>
                <a:cs typeface="Arial"/>
              </a:rPr>
              <a:t>, 2022.</a:t>
            </a:r>
            <a:endParaRPr lang="en-US">
              <a:latin typeface="Arial"/>
              <a:cs typeface="Arial"/>
            </a:endParaRPr>
          </a:p>
          <a:p>
            <a:endParaRPr lang="en-US">
              <a:ea typeface="+mn-ea"/>
              <a:cs typeface="+mn-cs"/>
            </a:endParaRPr>
          </a:p>
          <a:p>
            <a:endParaRPr lang="en-US">
              <a:latin typeface="Arial"/>
              <a:cs typeface="Arial"/>
            </a:endParaRPr>
          </a:p>
          <a:p>
            <a:r>
              <a:rPr lang="en-US" sz="1200" b="0" i="0" u="none" strike="noStrike" kern="1200">
                <a:solidFill>
                  <a:schemeClr val="tx1"/>
                </a:solidFill>
                <a:effectLst/>
                <a:latin typeface="Arial"/>
                <a:cs typeface="Arial"/>
              </a:rPr>
              <a:t>We’re in a bear market for bonds, too. The driver behind the bear market </a:t>
            </a:r>
            <a:r>
              <a:rPr lang="en-US">
                <a:latin typeface="Arial"/>
                <a:cs typeface="Arial"/>
              </a:rPr>
              <a:t>is inflation</a:t>
            </a:r>
            <a:r>
              <a:rPr lang="en-US" sz="1200" b="0" i="0" u="none" strike="noStrike" kern="1200">
                <a:solidFill>
                  <a:schemeClr val="tx1"/>
                </a:solidFill>
                <a:effectLst/>
                <a:latin typeface="Arial"/>
                <a:cs typeface="Arial"/>
              </a:rPr>
              <a:t> which caused the Fed to raise rates. Bond rates followed.</a:t>
            </a:r>
            <a:r>
              <a:rPr lang="en-US">
                <a:latin typeface="Arial"/>
                <a:cs typeface="Arial"/>
              </a:rPr>
              <a:t>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3402221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https://home.treasury.gov/resource-center/data-chart-center/interest-rates/TextView?type=daily_treasury_yield_curve&amp;field_tdr_date_value=2022</a:t>
            </a:r>
          </a:p>
          <a:p>
            <a:r>
              <a:rPr lang="en-US">
                <a:latin typeface="Arial"/>
                <a:cs typeface="Arial"/>
              </a:rPr>
              <a:t>Board of Governors of the </a:t>
            </a:r>
            <a:r>
              <a:rPr lang="en-US" b="0" i="0" u="none" strike="noStrike" kern="1200">
                <a:effectLst/>
                <a:latin typeface="Arial"/>
                <a:cs typeface="Arial"/>
              </a:rPr>
              <a:t>Federal Reserve </a:t>
            </a:r>
            <a:r>
              <a:rPr lang="en-US">
                <a:latin typeface="Arial"/>
                <a:cs typeface="Arial"/>
              </a:rPr>
              <a:t>System (US), Market Yield on U.S</a:t>
            </a:r>
            <a:r>
              <a:rPr lang="en-US" b="0" i="0" u="none" strike="noStrike" kern="1200">
                <a:effectLst/>
                <a:latin typeface="Arial"/>
                <a:cs typeface="Arial"/>
              </a:rPr>
              <a:t>. </a:t>
            </a:r>
            <a:r>
              <a:rPr lang="en-US">
                <a:latin typeface="Arial"/>
                <a:cs typeface="Arial"/>
              </a:rPr>
              <a:t>Treasury Securities at </a:t>
            </a:r>
            <a:r>
              <a:rPr lang="en-US" b="0" i="0" u="none" strike="noStrike" kern="1200">
                <a:effectLst/>
                <a:latin typeface="Arial"/>
                <a:cs typeface="Arial"/>
              </a:rPr>
              <a:t>10-Year </a:t>
            </a:r>
            <a:r>
              <a:rPr lang="en-US">
                <a:latin typeface="Arial"/>
                <a:cs typeface="Arial"/>
              </a:rPr>
              <a:t>Constant Maturity, Quoted on an Investment Basis </a:t>
            </a:r>
            <a:r>
              <a:rPr lang="en-US" b="0" i="0" u="none" strike="noStrike" kern="1200">
                <a:effectLst/>
                <a:latin typeface="Arial"/>
                <a:cs typeface="Arial"/>
              </a:rPr>
              <a:t>[</a:t>
            </a:r>
            <a:r>
              <a:rPr lang="en-US">
                <a:latin typeface="Arial"/>
                <a:cs typeface="Arial"/>
              </a:rPr>
              <a:t>DGS10</a:t>
            </a:r>
            <a:r>
              <a:rPr lang="en-US" b="0" i="0" u="none" strike="noStrike" kern="1200">
                <a:effectLst/>
                <a:latin typeface="Arial"/>
                <a:cs typeface="Arial"/>
              </a:rPr>
              <a:t>], retrieved from FRED, Federal Reserve Bank of St. Louis; </a:t>
            </a:r>
            <a:r>
              <a:rPr lang="en-US" b="0" i="0" u="none" strike="noStrike" kern="1200">
                <a:effectLst/>
                <a:latin typeface="Arial"/>
                <a:cs typeface="Arial"/>
                <a:hlinkClick r:id="rId3"/>
              </a:rPr>
              <a:t>https://fred.stlouisfed.org/series/</a:t>
            </a:r>
            <a:r>
              <a:rPr lang="en-US">
                <a:latin typeface="Arial"/>
                <a:cs typeface="Arial"/>
                <a:hlinkClick r:id="rId3"/>
              </a:rPr>
              <a:t>DGS10</a:t>
            </a:r>
            <a:r>
              <a:rPr lang="en-US" b="0" i="0" u="none" strike="noStrike" kern="1200">
                <a:effectLst/>
                <a:latin typeface="Arial"/>
                <a:cs typeface="Arial"/>
              </a:rPr>
              <a:t>, </a:t>
            </a:r>
            <a:r>
              <a:rPr lang="en-US">
                <a:latin typeface="Arial"/>
                <a:cs typeface="Arial"/>
              </a:rPr>
              <a:t>July 1</a:t>
            </a:r>
            <a:r>
              <a:rPr lang="en-US" b="0" i="0" u="none" strike="noStrike" kern="1200">
                <a:effectLst/>
                <a:latin typeface="Arial"/>
                <a:cs typeface="Arial"/>
              </a:rPr>
              <a:t>, 2022.</a:t>
            </a:r>
            <a:endParaRPr lang="en-US">
              <a:latin typeface="Arial"/>
              <a:cs typeface="Arial"/>
            </a:endParaRPr>
          </a:p>
          <a:p>
            <a:r>
              <a:rPr lang="en-US"/>
              <a:t>Federal Reserve Bank of St. Louis, 5-Year Breakeven Inflation Rate [T5YIE], retrieved from FRED, Federal Reserve Bank of St. Louis; https://fred.stlouisfed.org/series/T5YIE, July 1, 2022.</a:t>
            </a:r>
          </a:p>
          <a:p>
            <a:endParaRPr lang="en-US">
              <a:cs typeface="Arial" panose="020B0604020202020204" pitchFamily="34" charset="0"/>
            </a:endParaRPr>
          </a:p>
          <a:p>
            <a:r>
              <a:rPr lang="en-US">
                <a:latin typeface="Arial"/>
                <a:cs typeface="Arial"/>
              </a:rPr>
              <a:t>Here we see the yield on the benchmark 10-year Treasury note over the past 5 years (blue line). At the start of this year, the yield was about 1.63 percent. By the end of June, it was at 2.98 percent. The orange line is the breakeven inflation rate. It tells</a:t>
            </a:r>
            <a:r>
              <a:rPr lang="en-US" sz="1200" b="0" i="0" u="none" strike="noStrike" kern="1200">
                <a:solidFill>
                  <a:schemeClr val="tx1"/>
                </a:solidFill>
                <a:effectLst/>
                <a:latin typeface="Arial"/>
                <a:cs typeface="Arial"/>
              </a:rPr>
              <a:t> us </a:t>
            </a:r>
            <a:r>
              <a:rPr lang="en-US">
                <a:latin typeface="Arial"/>
                <a:cs typeface="Arial"/>
              </a:rPr>
              <a:t>what the bond market thinks </a:t>
            </a:r>
            <a:r>
              <a:rPr lang="en-US" sz="1200" b="0" i="0" u="none" strike="noStrike" kern="1200">
                <a:solidFill>
                  <a:schemeClr val="tx1"/>
                </a:solidFill>
                <a:effectLst/>
                <a:latin typeface="Arial"/>
                <a:cs typeface="Arial"/>
              </a:rPr>
              <a:t>inflation will </a:t>
            </a:r>
            <a:r>
              <a:rPr lang="en-US">
                <a:latin typeface="Arial"/>
                <a:cs typeface="Arial"/>
              </a:rPr>
              <a:t>be,</a:t>
            </a:r>
            <a:r>
              <a:rPr lang="en-US" sz="1200" b="0" i="0" u="none" strike="noStrike" kern="1200">
                <a:solidFill>
                  <a:schemeClr val="tx1"/>
                </a:solidFill>
                <a:effectLst/>
                <a:latin typeface="Arial"/>
                <a:cs typeface="Arial"/>
              </a:rPr>
              <a:t> on average, over the next </a:t>
            </a:r>
            <a:r>
              <a:rPr lang="en-US">
                <a:latin typeface="Arial"/>
                <a:cs typeface="Arial"/>
              </a:rPr>
              <a:t>5 </a:t>
            </a:r>
            <a:r>
              <a:rPr lang="en-US" sz="1200" b="0" i="0" u="none" strike="noStrike" kern="1200">
                <a:solidFill>
                  <a:schemeClr val="tx1"/>
                </a:solidFill>
                <a:effectLst/>
                <a:latin typeface="Arial"/>
                <a:cs typeface="Arial"/>
              </a:rPr>
              <a:t>years. At the end of June, the breakeven rate was </a:t>
            </a:r>
            <a:r>
              <a:rPr lang="en-US">
                <a:latin typeface="Arial"/>
                <a:cs typeface="Arial"/>
              </a:rPr>
              <a:t>2.58 percent. </a:t>
            </a:r>
            <a:endParaRPr lang="en-US">
              <a:cs typeface="Arial"/>
            </a:endParaRPr>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44</a:t>
            </a:fld>
            <a:endParaRPr lang="en-US"/>
          </a:p>
        </p:txBody>
      </p:sp>
    </p:spTree>
    <p:extLst>
      <p:ext uri="{BB962C8B-B14F-4D97-AF65-F5344CB8AC3E}">
        <p14:creationId xmlns:p14="http://schemas.microsoft.com/office/powerpoint/2010/main" val="3024533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https://ig.ft.com/the-yield-curve-explained/</a:t>
            </a:r>
          </a:p>
          <a:p>
            <a:endParaRPr lang="en-US"/>
          </a:p>
          <a:p>
            <a:r>
              <a:rPr lang="en-US">
                <a:latin typeface="Arial"/>
                <a:cs typeface="Arial"/>
              </a:rPr>
              <a:t>The U.S. Treasury bond yield curve is a well-respected recession indicator. The </a:t>
            </a:r>
            <a:r>
              <a:rPr lang="en-US" i="1">
                <a:latin typeface="Arial"/>
                <a:cs typeface="Arial"/>
              </a:rPr>
              <a:t>Financial Times </a:t>
            </a:r>
            <a:r>
              <a:rPr lang="en-US">
                <a:latin typeface="Arial"/>
                <a:cs typeface="Arial"/>
              </a:rPr>
              <a:t>explained why. "The US yield curve in particular — thanks to the central position of the dollar in the global financial system — acts as a kind of barometer of investors’ collective wisdom about the future path of the world’s largest economy, and has a strong record in signaling downturns before they arrive."</a:t>
            </a:r>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1716007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a:t>
            </a:r>
            <a:r>
              <a:rPr lang="en-US">
                <a:latin typeface="Arial"/>
                <a:cs typeface="Arial"/>
                <a:hlinkClick r:id="rId3"/>
              </a:rPr>
              <a:t>https://www.investopedia.com/terms/i/invertedyieldcurve.asp</a:t>
            </a:r>
            <a:endParaRPr lang="en-US"/>
          </a:p>
          <a:p>
            <a:r>
              <a:rPr lang="en-US">
                <a:latin typeface="Arial"/>
                <a:cs typeface="Arial"/>
                <a:hlinkClick r:id="rId4"/>
              </a:rPr>
              <a:t>https://home.treasury.gov/resource-center/data-chart-center/interest-rates/TextView?type=daily_treasury_yield_curve&amp;field_tdr_date_value_month=202206</a:t>
            </a:r>
          </a:p>
          <a:p>
            <a:r>
              <a:rPr lang="en-US">
                <a:latin typeface="Arial"/>
                <a:cs typeface="Arial"/>
                <a:hlinkClick r:id="rId5"/>
              </a:rPr>
              <a:t>https://www.barrons.com/articles/inverted-yield-curve-recession-wall-street-51649170366?tesla=y</a:t>
            </a:r>
          </a:p>
          <a:p>
            <a:r>
              <a:rPr lang="en-US">
                <a:latin typeface="Arial"/>
                <a:cs typeface="Arial"/>
              </a:rPr>
              <a:t>https://www.newyorkfed.org/research/current_issues/ci2-7.html</a:t>
            </a:r>
          </a:p>
          <a:p>
            <a:endParaRPr lang="en-US">
              <a:cs typeface="Arial" panose="020B0604020202020204" pitchFamily="34" charset="0"/>
            </a:endParaRPr>
          </a:p>
          <a:p>
            <a:r>
              <a:rPr lang="en-US">
                <a:latin typeface="Arial"/>
                <a:cs typeface="Arial"/>
              </a:rPr>
              <a:t>In normal circumstances, yields on Treasuries rise as maturities get longer. So, a 2-year Treasury bill will normally yield less than a 10-year Treasury note. On occasion, shorter-maturity Treasuries yield more than longer-maturity Treasuries. This is unusual because investors normally want to earn higher interest when they lend money for a longer period of time. </a:t>
            </a:r>
          </a:p>
          <a:p>
            <a:endParaRPr lang="en-US">
              <a:latin typeface="Arial"/>
              <a:cs typeface="Arial"/>
            </a:endParaRPr>
          </a:p>
          <a:p>
            <a:r>
              <a:rPr lang="en-US">
                <a:latin typeface="Arial"/>
                <a:cs typeface="Arial"/>
              </a:rPr>
              <a:t>When a 2-year treasury yields more than a 10-year Treasury, it can be a signal that a recession may occur 12 to 24 months in the future. The most accurate indicator, though, is the spread between interest rates on the 3-month Treasury bill and the 10-year Treasury note. At the end of June, the 3-month Treasury bill was at 1.72 percent, the 2-year Treasury was yielding 2.92 percent, and 10-year Treasuries were yielding 2.98 percent.</a:t>
            </a:r>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2680488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 https://barrons-nj.newsmemory.com</a:t>
            </a:r>
          </a:p>
          <a:p>
            <a:pPr marL="182880" indent="0"/>
            <a:endParaRPr lang="en-US"/>
          </a:p>
          <a:p>
            <a:r>
              <a:rPr lang="en-US">
                <a:latin typeface="Arial"/>
                <a:cs typeface="Arial"/>
              </a:rPr>
              <a:t>As investors have become more concerned about Fed policy, rising interest rates, and the possibility of recession, they've become less bullish and more bearish. [Review slide]</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3585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Source: </a:t>
            </a:r>
            <a:r>
              <a:rPr lang="en-US" sz="1200" b="0" i="0" kern="1200">
                <a:solidFill>
                  <a:schemeClr val="tx1"/>
                </a:solidFill>
                <a:effectLst/>
                <a:latin typeface="Arial"/>
                <a:cs typeface="Arial"/>
              </a:rPr>
              <a:t>https://www.cnbc.com/2020/03/14/a-look-at-bear-and-bull-markets-through-history.html</a:t>
            </a:r>
          </a:p>
          <a:p>
            <a:endParaRPr lang="en-US"/>
          </a:p>
          <a:p>
            <a:pPr>
              <a:defRPr/>
            </a:pPr>
            <a:r>
              <a:rPr lang="en-US">
                <a:latin typeface="Arial"/>
                <a:cs typeface="Arial"/>
              </a:rPr>
              <a:t>When </a:t>
            </a:r>
            <a:r>
              <a:rPr lang="en-US" sz="1200" b="0" i="0" kern="1200">
                <a:solidFill>
                  <a:schemeClr val="tx1"/>
                </a:solidFill>
                <a:effectLst/>
                <a:latin typeface="Arial"/>
                <a:cs typeface="Arial"/>
              </a:rPr>
              <a:t>the value of your portfolio </a:t>
            </a:r>
            <a:r>
              <a:rPr lang="en-US">
                <a:latin typeface="Arial"/>
                <a:cs typeface="Arial"/>
              </a:rPr>
              <a:t>declines and everyone around you is bearish, it can be difficult to remember that</a:t>
            </a:r>
            <a:r>
              <a:rPr lang="en-US" sz="1200" b="0" i="0" kern="1200">
                <a:solidFill>
                  <a:schemeClr val="tx1"/>
                </a:solidFill>
                <a:effectLst/>
                <a:latin typeface="Arial"/>
                <a:cs typeface="Arial"/>
              </a:rPr>
              <a:t> bear markets don’t last forever. The </a:t>
            </a:r>
            <a:r>
              <a:rPr lang="en-US">
                <a:latin typeface="Arial"/>
                <a:cs typeface="Arial"/>
              </a:rPr>
              <a:t>S</a:t>
            </a:r>
            <a:r>
              <a:rPr lang="en-US" sz="1200" b="0" i="0" kern="1200">
                <a:solidFill>
                  <a:schemeClr val="tx1"/>
                </a:solidFill>
                <a:effectLst/>
                <a:latin typeface="Arial"/>
                <a:cs typeface="Arial"/>
              </a:rPr>
              <a:t>&amp;</a:t>
            </a:r>
            <a:r>
              <a:rPr lang="en-US">
                <a:latin typeface="Arial"/>
                <a:cs typeface="Arial"/>
              </a:rPr>
              <a:t>P</a:t>
            </a:r>
            <a:r>
              <a:rPr lang="en-US" sz="1200" b="0" i="0" kern="1200">
                <a:solidFill>
                  <a:schemeClr val="tx1"/>
                </a:solidFill>
                <a:effectLst/>
                <a:latin typeface="Arial"/>
                <a:cs typeface="Arial"/>
              </a:rPr>
              <a:t> 500 Index has experienced 7 bear markets over the last 50 years and, while </a:t>
            </a:r>
            <a:r>
              <a:rPr lang="en-US" sz="1200" b="0" i="0" kern="1200" baseline="0">
                <a:solidFill>
                  <a:schemeClr val="tx1"/>
                </a:solidFill>
                <a:effectLst/>
                <a:latin typeface="Arial"/>
                <a:cs typeface="Arial"/>
              </a:rPr>
              <a:t>p</a:t>
            </a:r>
            <a:r>
              <a:rPr lang="en-US" sz="1200" b="0" i="0" kern="1200">
                <a:solidFill>
                  <a:schemeClr val="tx1"/>
                </a:solidFill>
                <a:effectLst/>
                <a:latin typeface="Arial"/>
                <a:cs typeface="Arial"/>
              </a:rPr>
              <a:t>ast performance does not guarantee future results, the market recovered from all of them</a:t>
            </a:r>
            <a:r>
              <a:rPr lang="en-US" sz="1200" b="0" i="1" kern="1200">
                <a:solidFill>
                  <a:schemeClr val="tx1"/>
                </a:solidFill>
                <a:effectLst/>
                <a:latin typeface="Arial"/>
                <a:cs typeface="Arial"/>
              </a:rPr>
              <a:t>. </a:t>
            </a:r>
            <a:r>
              <a:rPr lang="en-US" sz="1200" b="0" i="0" kern="1200">
                <a:solidFill>
                  <a:schemeClr val="tx1"/>
                </a:solidFill>
                <a:effectLst/>
                <a:latin typeface="Arial"/>
                <a:cs typeface="Arial"/>
              </a:rPr>
              <a:t>[Review slide]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rial"/>
                <a:cs typeface="Arial"/>
              </a:rPr>
              <a:t>Historically, bull markets have usually lasted longer than bear markets. Often, bear markets provide buying opportunities for long-term investors. Just make sure your portfolio remains well diversified. Diversification won’t help you avoid losses in a bear market, but it can help minimize them. Also, please remember that we are here. We are available to discuss your concerns, review your portfolio, and help you decide on a course of action that suits you.</a:t>
            </a:r>
          </a:p>
          <a:p>
            <a:pPr lvl="0"/>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3652249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49</a:t>
            </a:fld>
            <a:endParaRPr lang="en-US"/>
          </a:p>
        </p:txBody>
      </p:sp>
    </p:spTree>
    <p:extLst>
      <p:ext uri="{BB962C8B-B14F-4D97-AF65-F5344CB8AC3E}">
        <p14:creationId xmlns:p14="http://schemas.microsoft.com/office/powerpoint/2010/main" val="4136564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https://thedocs.worldbank.org/en/doc/18ad707266f7740bced755498ae0307a-0350012022/related/Global-Economic-Prospects-June-2022-Chapter-1-Highlights.pdf</a:t>
            </a:r>
            <a:endParaRPr lang="en-US" sz="1200" b="0" i="0" u="sng" kern="1200">
              <a:solidFill>
                <a:schemeClr val="tx1"/>
              </a:solidFill>
              <a:effectLst/>
              <a:latin typeface="Arial"/>
              <a:cs typeface="Arial"/>
            </a:endParaRPr>
          </a:p>
          <a:p>
            <a:r>
              <a:rPr lang="en-US">
                <a:latin typeface="Arial"/>
                <a:cs typeface="Arial"/>
              </a:rPr>
              <a:t> </a:t>
            </a:r>
            <a:endParaRPr lang="en-US">
              <a:cs typeface="Arial"/>
            </a:endParaRPr>
          </a:p>
          <a:p>
            <a:r>
              <a:rPr lang="en-US">
                <a:latin typeface="Arial"/>
                <a:cs typeface="Arial"/>
              </a:rPr>
              <a:t>Economies around the world did pretty well, overall, last year. The United States recovered faster than expected – thanks to abundant monetary and fiscal stimulus – and </a:t>
            </a:r>
            <a:r>
              <a:rPr lang="en-US" sz="1200">
                <a:latin typeface="Calibri"/>
                <a:cs typeface="Calibri"/>
              </a:rPr>
              <a:t>grew by 5.7% last year, after inflation. This year, economic growth in the United States and most other parts of the world has slowed. The outlook for next year is mixed – and subject to change because the world is facing some significant risks.</a:t>
            </a:r>
            <a:endParaRPr lang="en-US" sz="1200">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401821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Today, we’re going to begin by talking about the crazy – and not so crazy – economic events that have shaped 2022 so far. Then, we'll focus on how these events have affected financial markets. Finally, we'll talk about what may  be ahead in 2022. Before we get started, let’s get your brains warmed up with a brief quiz.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1904686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https://ourworldindata.org/ukraine-russia-food</a:t>
            </a:r>
          </a:p>
          <a:p>
            <a:pPr marL="342900" marR="0" lvl="0" indent="-342900">
              <a:lnSpc>
                <a:spcPct val="107000"/>
              </a:lnSpc>
              <a:spcBef>
                <a:spcPts val="0"/>
              </a:spcBef>
              <a:spcAft>
                <a:spcPts val="800"/>
              </a:spcAft>
              <a:buFont typeface="+mj-lt"/>
              <a:buAutoNum type="arabicPeriod"/>
              <a:tabLst>
                <a:tab pos="457200" algn="l"/>
              </a:tabLst>
            </a:pP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tabLst>
                <a:tab pos="457200" algn="l"/>
              </a:tabLst>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War in Ukraine is one of those risks. We don’t know when it will end. We don’t know whether Putin will expand the war. However, we do know that Putin’s decision to invade Ukraine, and the sanctions that followed, have affected food and energy supplies across the world. Shortages have exacerbated inflation, pushing food and energy prices higher.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2959113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https://openknowledge.worldbank.org/bitstream/handle/10986/37224/Global-Economic-Prospects-June-2022-Global-Outlook.pdf</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World Bank lowered its economic growth forecast for 2022 and attributed much of the adjustment to the war. The organization’s Global Growth Report said, “</a:t>
            </a:r>
            <a:r>
              <a:rPr lang="en-US" sz="1200"/>
              <a:t>…spillovers from the Russian Federation’s invasion of Ukraine are set to sharply hasten the deceleration of global economic activity…The war in Ukraine is leading to high commodity prices, adding to supply disruptions, increasing food insecurity and poverty, exacerbating inflation, contributing to tighter financial conditions, magnifying financial vulnerability, and heightening policy uncertainty."</a:t>
            </a: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874521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https://www.ft.com/content/564be705-2de0-4837-acc6-fe87c3e61aec</a:t>
            </a:r>
          </a:p>
          <a:p>
            <a:r>
              <a:rPr lang="en-US">
                <a:latin typeface="Arial"/>
                <a:cs typeface="Arial"/>
              </a:rPr>
              <a:t>https://www.washingtonpost.com/world/2022/06/13/china-covid-testing-companies/</a:t>
            </a:r>
          </a:p>
          <a:p>
            <a:endParaRPr lang="en-US"/>
          </a:p>
          <a:p>
            <a:r>
              <a:rPr lang="en-US">
                <a:latin typeface="Arial"/>
                <a:cs typeface="Arial"/>
              </a:rPr>
              <a:t>China’s Zero-COVID Policy is another factor that is having an outsized impact on global economic growth. Residents </a:t>
            </a:r>
            <a:r>
              <a:rPr lang="en-US" sz="1200" b="0" i="0" u="none" strike="noStrike" kern="1200">
                <a:solidFill>
                  <a:schemeClr val="tx1"/>
                </a:solidFill>
                <a:effectLst/>
                <a:latin typeface="Arial"/>
                <a:cs typeface="Arial"/>
              </a:rPr>
              <a:t>of</a:t>
            </a:r>
            <a:r>
              <a:rPr lang="en-US">
                <a:latin typeface="Arial"/>
                <a:cs typeface="Arial"/>
              </a:rPr>
              <a:t> </a:t>
            </a:r>
            <a:r>
              <a:rPr lang="en-US" sz="1200" b="0" i="0" u="none" strike="noStrike" kern="1200">
                <a:solidFill>
                  <a:schemeClr val="tx1"/>
                </a:solidFill>
                <a:effectLst/>
                <a:latin typeface="Arial"/>
                <a:cs typeface="Arial"/>
              </a:rPr>
              <a:t>China’s largest cities must be tested every three days and carry evidence of their </a:t>
            </a:r>
            <a:r>
              <a:rPr lang="en-US">
                <a:latin typeface="Arial"/>
                <a:cs typeface="Arial"/>
              </a:rPr>
              <a:t>COVID status</a:t>
            </a:r>
            <a:r>
              <a:rPr lang="en-US" sz="1200" b="0" i="0" u="none" strike="noStrike" kern="1200">
                <a:solidFill>
                  <a:schemeClr val="tx1"/>
                </a:solidFill>
                <a:effectLst/>
                <a:latin typeface="Arial"/>
                <a:cs typeface="Arial"/>
              </a:rPr>
              <a:t> on their cell phones. If a person has not been tested in the last three days, they can be refused access to stores, parks, and other public spaces. There is no home testing so the cost of constant testing is weighing on cities and towns. Small outbreaks can lead to lockdowns that bring everything to a standstill. People cannot work or earn money. Shops cannot sell goods. Factories cannot produce goods. And nothing gets transported from the region that has been locked down. That </a:t>
            </a:r>
            <a:r>
              <a:rPr lang="en-US">
                <a:latin typeface="Arial"/>
                <a:cs typeface="Arial"/>
              </a:rPr>
              <a:t>affects the U.S. because lockdowns cause breakdowns in supply chains. </a:t>
            </a:r>
            <a:endParaRPr lang="en-US">
              <a:cs typeface="Arial"/>
            </a:endParaRPr>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351639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https://www.gettyimages.com/photos/federal-reserve-board?assettype=image&amp;family=editorial&amp;phrase=federal%20reserve%20board&amp;sort=mostpopular</a:t>
            </a:r>
          </a:p>
          <a:p>
            <a:endParaRPr lang="en-US"/>
          </a:p>
          <a:p>
            <a:r>
              <a:rPr lang="en-US">
                <a:latin typeface="Arial"/>
                <a:cs typeface="Arial"/>
              </a:rPr>
              <a:t>We're also facing the risk that the Federal Reserve could make a policy mistake. If it raises rates too much, we could experience a recession. If the Fed raises rates too slowly, inflation may persist.</a:t>
            </a:r>
          </a:p>
          <a:p>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1706045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panose="020B0604020202020204" pitchFamily="34" charset="0"/>
                <a:ea typeface="+mn-ea"/>
                <a:cs typeface="+mn-cs"/>
              </a:rPr>
              <a:t>Photo source: https://</a:t>
            </a:r>
            <a:r>
              <a:rPr lang="en-US" sz="1200" b="0" i="0" kern="1200" err="1">
                <a:solidFill>
                  <a:schemeClr val="tx1"/>
                </a:solidFill>
                <a:effectLst/>
                <a:latin typeface="Arial" panose="020B0604020202020204" pitchFamily="34" charset="0"/>
                <a:ea typeface="+mn-ea"/>
                <a:cs typeface="+mn-cs"/>
              </a:rPr>
              <a:t>www.gettyimages.com</a:t>
            </a:r>
            <a:r>
              <a:rPr lang="en-US" sz="1200" b="0" i="0" kern="1200">
                <a:solidFill>
                  <a:schemeClr val="tx1"/>
                </a:solidFill>
                <a:effectLst/>
                <a:latin typeface="Arial" panose="020B0604020202020204" pitchFamily="34" charset="0"/>
                <a:ea typeface="+mn-ea"/>
                <a:cs typeface="+mn-cs"/>
              </a:rPr>
              <a:t>/photos/</a:t>
            </a:r>
            <a:r>
              <a:rPr lang="en-US" sz="1200" b="0" i="0" kern="1200" err="1">
                <a:solidFill>
                  <a:schemeClr val="tx1"/>
                </a:solidFill>
                <a:effectLst/>
                <a:latin typeface="Arial" panose="020B0604020202020204" pitchFamily="34" charset="0"/>
                <a:ea typeface="+mn-ea"/>
                <a:cs typeface="+mn-cs"/>
              </a:rPr>
              <a:t>baseball-team-unhappy?assettype</a:t>
            </a:r>
            <a:r>
              <a:rPr lang="en-US" sz="1200" b="0" i="0" kern="1200">
                <a:solidFill>
                  <a:schemeClr val="tx1"/>
                </a:solidFill>
                <a:effectLst/>
                <a:latin typeface="Arial" panose="020B0604020202020204" pitchFamily="34" charset="0"/>
                <a:ea typeface="+mn-ea"/>
                <a:cs typeface="+mn-cs"/>
              </a:rPr>
              <a:t>=</a:t>
            </a:r>
            <a:r>
              <a:rPr lang="en-US" sz="1200" b="0" i="0" kern="1200" err="1">
                <a:solidFill>
                  <a:schemeClr val="tx1"/>
                </a:solidFill>
                <a:effectLst/>
                <a:latin typeface="Arial" panose="020B0604020202020204" pitchFamily="34" charset="0"/>
                <a:ea typeface="+mn-ea"/>
                <a:cs typeface="+mn-cs"/>
              </a:rPr>
              <a:t>image&amp;family</a:t>
            </a:r>
            <a:r>
              <a:rPr lang="en-US" sz="1200" b="0" i="0" kern="1200">
                <a:solidFill>
                  <a:schemeClr val="tx1"/>
                </a:solidFill>
                <a:effectLst/>
                <a:latin typeface="Arial" panose="020B0604020202020204" pitchFamily="34" charset="0"/>
                <a:ea typeface="+mn-ea"/>
                <a:cs typeface="+mn-cs"/>
              </a:rPr>
              <a:t>=</a:t>
            </a:r>
            <a:r>
              <a:rPr lang="en-US" sz="1200" b="0" i="0" kern="1200" err="1">
                <a:solidFill>
                  <a:schemeClr val="tx1"/>
                </a:solidFill>
                <a:effectLst/>
                <a:latin typeface="Arial" panose="020B0604020202020204" pitchFamily="34" charset="0"/>
                <a:ea typeface="+mn-ea"/>
                <a:cs typeface="+mn-cs"/>
              </a:rPr>
              <a:t>editorial&amp;phrase</a:t>
            </a:r>
            <a:r>
              <a:rPr lang="en-US" sz="1200" b="0" i="0" kern="1200">
                <a:solidFill>
                  <a:schemeClr val="tx1"/>
                </a:solidFill>
                <a:effectLst/>
                <a:latin typeface="Arial" panose="020B0604020202020204" pitchFamily="34" charset="0"/>
                <a:ea typeface="+mn-ea"/>
                <a:cs typeface="+mn-cs"/>
              </a:rPr>
              <a:t>=baseball%20team%20unhappy&amp;sort=</a:t>
            </a:r>
            <a:r>
              <a:rPr lang="en-US" sz="1200" b="0" i="0" kern="1200" err="1">
                <a:solidFill>
                  <a:schemeClr val="tx1"/>
                </a:solidFill>
                <a:effectLst/>
                <a:latin typeface="Arial" panose="020B0604020202020204" pitchFamily="34" charset="0"/>
                <a:ea typeface="+mn-ea"/>
                <a:cs typeface="+mn-cs"/>
              </a:rPr>
              <a:t>mostpopular&amp;page</a:t>
            </a:r>
            <a:r>
              <a:rPr lang="en-US" sz="1200" b="0" i="0" kern="1200">
                <a:solidFill>
                  <a:schemeClr val="tx1"/>
                </a:solidFill>
                <a:effectLst/>
                <a:latin typeface="Arial" panose="020B0604020202020204" pitchFamily="34" charset="0"/>
                <a:ea typeface="+mn-ea"/>
                <a:cs typeface="+mn-cs"/>
              </a:rPr>
              <a:t>=2</a:t>
            </a:r>
          </a:p>
          <a:p>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panose="020B0604020202020204" pitchFamily="34" charset="0"/>
                <a:ea typeface="+mn-ea"/>
                <a:cs typeface="+mn-cs"/>
              </a:rPr>
              <a:t>One of the biggest risks during a bear market is investor behavior. Investing during a bear market can be a lot like playing baseball for a team that’s in a slump. Your teammates are worried, hecklers in the bleachers make distracting comments, and the team’s record of wins and losses moves in the wrong direction. You may even find yourself beginning to question whether playing baseball is right for you. Before you decide to exit the game,</a:t>
            </a:r>
            <a:r>
              <a:rPr lang="en-US">
                <a:effectLst/>
              </a:rPr>
              <a:t> talk with us.</a:t>
            </a:r>
          </a:p>
          <a:p>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2031489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https://www.gettyimages.com/photos/investing-sell?family=creative&amp;assettype=image&amp;phrase=investing%20sell</a:t>
            </a:r>
          </a:p>
          <a:p>
            <a:endParaRPr lang="en-US"/>
          </a:p>
          <a:p>
            <a:r>
              <a:rPr lang="en-US" sz="1200" b="0" i="0" kern="1200">
                <a:solidFill>
                  <a:schemeClr val="tx1"/>
                </a:solidFill>
                <a:effectLst/>
                <a:latin typeface="Arial"/>
                <a:cs typeface="Arial"/>
              </a:rPr>
              <a:t>While it is never comfortable to watch the value of savings and investments drop, as they do during a bear market, it’s important to remember that the decisions you make today can have a significant effect on the value of your portfolio over the long-term. During bear markets, investors may choose to:</a:t>
            </a:r>
          </a:p>
          <a:p>
            <a:r>
              <a:rPr lang="en-US" sz="1200" b="0" i="0" kern="1200">
                <a:solidFill>
                  <a:schemeClr val="tx1"/>
                </a:solidFill>
                <a:effectLst/>
                <a:latin typeface="Arial"/>
                <a:cs typeface="Arial"/>
              </a:rPr>
              <a:t> </a:t>
            </a:r>
          </a:p>
          <a:p>
            <a:r>
              <a:rPr lang="en-US" sz="1200" b="1" i="0" kern="1200">
                <a:solidFill>
                  <a:schemeClr val="tx1"/>
                </a:solidFill>
                <a:effectLst/>
                <a:latin typeface="Arial"/>
                <a:cs typeface="Arial"/>
              </a:rPr>
              <a:t>Sell</a:t>
            </a:r>
            <a:r>
              <a:rPr lang="en-US" sz="1200" b="0" i="0" kern="1200">
                <a:solidFill>
                  <a:schemeClr val="tx1"/>
                </a:solidFill>
                <a:effectLst/>
                <a:latin typeface="Arial"/>
                <a:cs typeface="Arial"/>
              </a:rPr>
              <a:t>. The thinking behind selling is usually something like this: If I sell, I will cut my losses and preserve what I have. These investors are willing accept a loss of principal, which may hurt their ability to reach long-term financial goals.</a:t>
            </a:r>
            <a:r>
              <a:rPr lang="en-US">
                <a:latin typeface="Arial"/>
                <a:cs typeface="Arial"/>
              </a:rPr>
              <a:t> </a:t>
            </a:r>
          </a:p>
          <a:p>
            <a:r>
              <a:rPr lang="en-US">
                <a:latin typeface="Arial"/>
                <a:cs typeface="Arial"/>
              </a:rPr>
              <a:t> </a:t>
            </a:r>
          </a:p>
          <a:p>
            <a:pPr lvl="0"/>
            <a:r>
              <a:rPr lang="en-US" sz="1200" b="1" i="0" kern="1200">
                <a:solidFill>
                  <a:schemeClr val="tx1"/>
                </a:solidFill>
                <a:effectLst/>
                <a:latin typeface="Arial"/>
                <a:cs typeface="Arial"/>
              </a:rPr>
              <a:t>Stay invested</a:t>
            </a:r>
            <a:r>
              <a:rPr lang="en-US" sz="1200" b="0" i="0" kern="1200">
                <a:solidFill>
                  <a:schemeClr val="tx1"/>
                </a:solidFill>
                <a:effectLst/>
                <a:latin typeface="Arial"/>
                <a:cs typeface="Arial"/>
              </a:rPr>
              <a:t>. Investors who remain invested recognize that a market decline is not the same as a loss of principal. By remaining invested, they create an opportunity to regain lost value should the market change direction.</a:t>
            </a:r>
            <a:r>
              <a:rPr lang="en-US">
                <a:latin typeface="Arial"/>
                <a:cs typeface="Arial"/>
              </a:rPr>
              <a:t> </a:t>
            </a:r>
            <a:endParaRPr lang="en-US" sz="1200" b="0" i="0" kern="1200">
              <a:solidFill>
                <a:schemeClr val="tx1"/>
              </a:solidFill>
              <a:effectLst/>
              <a:latin typeface="Arial" panose="020B0604020202020204" pitchFamily="34" charset="0"/>
              <a:cs typeface="Arial"/>
            </a:endParaRPr>
          </a:p>
          <a:p>
            <a:r>
              <a:rPr lang="en-US" sz="1200" b="0" i="0" kern="1200">
                <a:solidFill>
                  <a:schemeClr val="tx1"/>
                </a:solidFill>
                <a:effectLst/>
                <a:latin typeface="Arial"/>
                <a:cs typeface="Arial"/>
              </a:rPr>
              <a:t> </a:t>
            </a:r>
          </a:p>
          <a:p>
            <a:r>
              <a:rPr lang="en-US" sz="1200" b="1" i="0" kern="1200">
                <a:solidFill>
                  <a:schemeClr val="tx1"/>
                </a:solidFill>
                <a:effectLst/>
                <a:latin typeface="Arial"/>
                <a:cs typeface="Arial"/>
              </a:rPr>
              <a:t>Look for opportunities</a:t>
            </a:r>
            <a:r>
              <a:rPr lang="en-US" sz="1200" b="0" i="0" kern="1200">
                <a:solidFill>
                  <a:schemeClr val="tx1"/>
                </a:solidFill>
                <a:effectLst/>
                <a:latin typeface="Arial"/>
                <a:cs typeface="Arial"/>
              </a:rPr>
              <a:t>. Some investors recognize that bear markets often create buying opportunities. These investors work with their </a:t>
            </a:r>
            <a:r>
              <a:rPr lang="en-US">
                <a:latin typeface="Arial"/>
                <a:cs typeface="Arial"/>
              </a:rPr>
              <a:t>financial professionals </a:t>
            </a:r>
            <a:r>
              <a:rPr lang="en-US" sz="1200" b="0" i="0" kern="1200">
                <a:solidFill>
                  <a:schemeClr val="tx1"/>
                </a:solidFill>
                <a:effectLst/>
                <a:latin typeface="Arial"/>
                <a:cs typeface="Arial"/>
              </a:rPr>
              <a:t>to identify ways to position for gains should the market recover. The goal of investing, after all, is to buy low and sell high.</a:t>
            </a:r>
          </a:p>
          <a:p>
            <a:r>
              <a:rPr lang="en-US" sz="1200" b="0" i="0" kern="1200">
                <a:solidFill>
                  <a:schemeClr val="tx1"/>
                </a:solidFill>
                <a:effectLst/>
                <a:latin typeface="Arial"/>
                <a:cs typeface="Arial"/>
              </a:rPr>
              <a:t>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56</a:t>
            </a:fld>
            <a:endParaRPr lang="en-US"/>
          </a:p>
        </p:txBody>
      </p:sp>
    </p:spTree>
    <p:extLst>
      <p:ext uri="{BB962C8B-B14F-4D97-AF65-F5344CB8AC3E}">
        <p14:creationId xmlns:p14="http://schemas.microsoft.com/office/powerpoint/2010/main" val="2347607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https://www.gettyimages.com/detail/photo/insurance-agent-lawyer-financial-advisor-broker-royalty-free-image/1328352067?adppopup=true</a:t>
            </a:r>
            <a:endParaRPr lang="en-US">
              <a:latin typeface="Arial"/>
              <a:cs typeface="Arial"/>
            </a:endParaRPr>
          </a:p>
          <a:p>
            <a:endParaRPr lang="en-US">
              <a:cs typeface="Arial"/>
            </a:endParaRPr>
          </a:p>
          <a:p>
            <a:r>
              <a:rPr lang="en-US">
                <a:latin typeface="Arial"/>
                <a:cs typeface="Arial"/>
              </a:rPr>
              <a:t>These are difficult times – and there may bever have been a more important time to work with a financial professional.</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1602859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In the home stretch of this presentation, let's see what the experts have to say.</a:t>
            </a: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1890016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https://www.barrons.com/articles/things-to-know-today-51656671121</a:t>
            </a:r>
            <a:endParaRPr lang="en-US">
              <a:latin typeface="Calibri"/>
              <a:cs typeface="Calibri"/>
            </a:endParaRPr>
          </a:p>
          <a:p>
            <a:endParaRPr lang="en-US" b="1">
              <a:latin typeface="Arial"/>
              <a:cs typeface="Arial"/>
            </a:endParaRPr>
          </a:p>
          <a:p>
            <a:r>
              <a:rPr lang="en-US">
                <a:latin typeface="Arial"/>
                <a:cs typeface="Arial"/>
              </a:rPr>
              <a:t>Brian Swint is the Acting Deputy Bureau Chief of  Barron's. On July 1, he wrote, </a:t>
            </a:r>
          </a:p>
          <a:p>
            <a:endParaRPr lang="en-US">
              <a:latin typeface="Arial"/>
              <a:cs typeface="Arial"/>
            </a:endParaRPr>
          </a:p>
          <a:p>
            <a:r>
              <a:rPr lang="en-US">
                <a:latin typeface="Arial"/>
                <a:cs typeface="Arial"/>
              </a:rPr>
              <a:t>"The first half of the year was terrible. Worst in decades for stocks…Arguably the biggest single cause of the misery was the spike in oil prices. Russia’s invasion of Ukraine accelerated a rise that was already building as the world emerged from the pandemic…To be sure, a lot of damage has already been done by high energy prices. But if they fall back soon, as history suggests they should, the second half of 2022 could be much better than most people currently expect."</a:t>
            </a:r>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333578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https://www.ft.com/content/314c4eb3-dc48-4c53-b818-220e71631d9b</a:t>
            </a:r>
            <a:endParaRPr lang="en-US">
              <a:latin typeface="Arial"/>
              <a:cs typeface="Arial"/>
            </a:endParaRPr>
          </a:p>
          <a:p>
            <a:endParaRPr lang="en-US">
              <a:cs typeface="Arial"/>
            </a:endParaRPr>
          </a:p>
          <a:p>
            <a:pPr>
              <a:defRPr/>
            </a:pPr>
            <a:r>
              <a:rPr lang="en-US">
                <a:latin typeface="Arial"/>
                <a:cs typeface="Arial"/>
              </a:rPr>
              <a:t>Seth Carpenter who is the global chief economist at Morgan Stanley wrote an article for the Financial Time sin which he opined that the current situation is not like the 1970s. He wrote, </a:t>
            </a:r>
            <a:endParaRPr lang="en-US" sz="1200">
              <a:latin typeface="Arial"/>
              <a:cs typeface="Arial"/>
            </a:endParaRPr>
          </a:p>
          <a:p>
            <a:pPr>
              <a:defRPr/>
            </a:pPr>
            <a:endParaRPr lang="en-US">
              <a:cs typeface="Arial" panose="020B0604020202020204" pitchFamily="34" charset="0"/>
            </a:endParaRPr>
          </a:p>
          <a:p>
            <a:pPr>
              <a:defRPr/>
            </a:pPr>
            <a:r>
              <a:rPr lang="en-US">
                <a:latin typeface="Arial"/>
                <a:cs typeface="Arial"/>
              </a:rPr>
              <a:t>"the 1970s…But consider the following: in 1970, anyone 40 or older had already seen three episodes of inflation comparable to that of the present day. Today’s 40-year-olds have seen nothing comparable, and in fact are more familiar with deflationary trends than inflationary ones. In 1970, the thought must have been, “Here we go again”, whereas today the question is, “What is next?”"</a:t>
            </a:r>
          </a:p>
          <a:p>
            <a:pPr>
              <a:defRPr/>
            </a:pPr>
            <a:endParaRPr lang="en-US">
              <a:cs typeface="Arial" panose="020B0604020202020204" pitchFamily="34" charset="0"/>
            </a:endParaRPr>
          </a:p>
          <a:p>
            <a:pPr>
              <a:defRP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3967424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endParaRPr lang="en-US"/>
          </a:p>
          <a:p>
            <a:endParaRPr lang="en-US">
              <a:latin typeface="Arial"/>
              <a:cs typeface="Arial"/>
            </a:endParaRPr>
          </a:p>
          <a:p>
            <a:r>
              <a:rPr lang="en-US">
                <a:latin typeface="Arial"/>
                <a:cs typeface="Arial"/>
              </a:rPr>
              <a:t>Today’s quiz is about current trends.</a:t>
            </a:r>
            <a:endParaRPr lang="en-US">
              <a:cs typeface="Arial"/>
            </a:endParaRP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930214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https://acyhk.com/en/market-news/market-analysis/downhill-protect-just-beginning-084249</a:t>
            </a:r>
            <a:endParaRPr lang="en-US">
              <a:latin typeface="Arial"/>
              <a:cs typeface="Arial"/>
            </a:endParaRPr>
          </a:p>
          <a:p>
            <a:endParaRPr lang="en-US">
              <a:cs typeface="Arial"/>
            </a:endParaRPr>
          </a:p>
          <a:p>
            <a:r>
              <a:rPr lang="en-US">
                <a:latin typeface="Arial"/>
                <a:cs typeface="Arial"/>
              </a:rPr>
              <a:t>David Rosenberg is President, Chief Economist, and Strategist at Rosenberg Research which is an economic consulting firm. In Barron's he wrote, </a:t>
            </a:r>
          </a:p>
          <a:p>
            <a:endParaRPr lang="en-US">
              <a:latin typeface="Arial"/>
              <a:cs typeface="Arial"/>
            </a:endParaRPr>
          </a:p>
          <a:p>
            <a:r>
              <a:rPr lang="en-US">
                <a:latin typeface="Arial"/>
                <a:cs typeface="Arial"/>
              </a:rPr>
              <a:t>"We can certainly hope for a “soft landing” this time around, but in my 35 years in this business, hope is rarely an effective investment strategy. The backdrop is one of a peak in the liquidity and economic cycle, and what follows is the natural expunging of the excesses (meme stocks, cryptocurrencies, speculative Nasdaq 100, even residential real estate, which is in a huge price bubble of its own) and then…the rebirth."</a:t>
            </a:r>
          </a:p>
        </p:txBody>
      </p:sp>
      <p:sp>
        <p:nvSpPr>
          <p:cNvPr id="4" name="Slide Number Placeholder 3"/>
          <p:cNvSpPr>
            <a:spLocks noGrp="1"/>
          </p:cNvSpPr>
          <p:nvPr>
            <p:ph type="sldNum" sz="quarter" idx="5"/>
          </p:nvPr>
        </p:nvSpPr>
        <p:spPr/>
        <p:txBody>
          <a:bodyPr/>
          <a:lstStyle/>
          <a:p>
            <a:fld id="{DB19FA42-5024-7C4A-A1E9-2BADC9AB4546}" type="slidenum">
              <a:rPr lang="en-US" smtClean="0"/>
              <a:pPr/>
              <a:t>61</a:t>
            </a:fld>
            <a:endParaRPr lang="en-US"/>
          </a:p>
        </p:txBody>
      </p:sp>
    </p:spTree>
    <p:extLst>
      <p:ext uri="{BB962C8B-B14F-4D97-AF65-F5344CB8AC3E}">
        <p14:creationId xmlns:p14="http://schemas.microsoft.com/office/powerpoint/2010/main" val="4078342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https://www.economist.com/finance-and-economics/2022/06/01/what-americas-next-recession-will-look-like</a:t>
            </a:r>
            <a:endParaRPr lang="en-US">
              <a:latin typeface="Arial"/>
              <a:cs typeface="Arial"/>
            </a:endParaRPr>
          </a:p>
          <a:p>
            <a:endParaRPr lang="en-US">
              <a:cs typeface="Arial"/>
            </a:endParaRPr>
          </a:p>
          <a:p>
            <a:r>
              <a:rPr lang="en-US" i="1">
                <a:latin typeface="Arial"/>
                <a:cs typeface="Arial"/>
              </a:rPr>
              <a:t>The Economist </a:t>
            </a:r>
            <a:r>
              <a:rPr lang="en-US">
                <a:latin typeface="Arial"/>
                <a:cs typeface="Arial"/>
              </a:rPr>
              <a:t>encouraged investors to remember that downturns can obscure opportunity. "Most important, the opportunity for innovation remains vast. The potential market for technology products has expanded hugely, beyond the bastions of business and consumer computing, to affect all parts of the business world, from biotech to supply-chain monitoring. What emerges from the chaos will be a leaner and more efficient industry—and one that will remain a powerful force." </a:t>
            </a: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62</a:t>
            </a:fld>
            <a:endParaRPr lang="en-US"/>
          </a:p>
        </p:txBody>
      </p:sp>
    </p:spTree>
    <p:extLst>
      <p:ext uri="{BB962C8B-B14F-4D97-AF65-F5344CB8AC3E}">
        <p14:creationId xmlns:p14="http://schemas.microsoft.com/office/powerpoint/2010/main" val="2268363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a:t>
            </a:r>
          </a:p>
          <a:p>
            <a:r>
              <a:rPr lang="en-US"/>
              <a:t>https://</a:t>
            </a:r>
            <a:r>
              <a:rPr lang="en-US" err="1"/>
              <a:t>www.gettyimages.com</a:t>
            </a:r>
            <a:r>
              <a:rPr lang="en-US"/>
              <a:t>/detail/photo/carefree-senior-couple-dancing-in-the-living-room-royalty-free-image/1301266358?adppopup=true</a:t>
            </a:r>
          </a:p>
          <a:p>
            <a:r>
              <a:rPr lang="en-US"/>
              <a:t>https://</a:t>
            </a:r>
            <a:r>
              <a:rPr lang="en-US" err="1"/>
              <a:t>www.gettyimages.com</a:t>
            </a:r>
            <a:r>
              <a:rPr lang="en-US"/>
              <a:t>/detail/photo/this-is-our-time-royalty-free-image/1215073717?adppopup=true</a:t>
            </a:r>
          </a:p>
          <a:p>
            <a:r>
              <a:rPr lang="en-US"/>
              <a:t>https://</a:t>
            </a:r>
            <a:r>
              <a:rPr lang="en-US" err="1"/>
              <a:t>www.gettyimages.com</a:t>
            </a:r>
            <a:r>
              <a:rPr lang="en-US"/>
              <a:t>/detail/photo/small-business-owner-at-entrance-looking-at-camera-royalty-free-image/1180926063?adppopup=true</a:t>
            </a:r>
          </a:p>
          <a:p>
            <a:r>
              <a:rPr lang="en-US"/>
              <a:t>https://</a:t>
            </a:r>
            <a:r>
              <a:rPr lang="en-US" err="1"/>
              <a:t>www.gettyimages.com</a:t>
            </a:r>
            <a:r>
              <a:rPr lang="en-US"/>
              <a:t>/detail/photo/latin-senior-man-serving-the-food-to-his-family-at-royalty-free-image/1167975422?adppopup=true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63</a:t>
            </a:fld>
            <a:endParaRPr lang="en-US"/>
          </a:p>
        </p:txBody>
      </p:sp>
    </p:spTree>
    <p:extLst>
      <p:ext uri="{BB962C8B-B14F-4D97-AF65-F5344CB8AC3E}">
        <p14:creationId xmlns:p14="http://schemas.microsoft.com/office/powerpoint/2010/main" val="3922489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US">
                <a:latin typeface="Calibri"/>
                <a:cs typeface="Calibri"/>
              </a:rPr>
              <a:t>Source: </a:t>
            </a:r>
            <a:r>
              <a:rPr lang="en-US">
                <a:latin typeface="Arial"/>
                <a:cs typeface="Arial"/>
              </a:rPr>
              <a:t>https://www.wholefoodsmarket.com/trends/top-food-trends-2022</a:t>
            </a:r>
          </a:p>
          <a:p>
            <a:pPr>
              <a:lnSpc>
                <a:spcPct val="90000"/>
              </a:lnSpc>
              <a:spcAft>
                <a:spcPts val="1200"/>
              </a:spcAft>
            </a:pPr>
            <a:r>
              <a:rPr lang="en-US">
                <a:latin typeface="Arial"/>
                <a:cs typeface="Arial"/>
              </a:rPr>
              <a:t>Image: https://www.gettyimages.com/detail/photo/shopping-cart-view-in-supermarket-aisle-with-royalty-free-image/838816102?adppopup=true</a:t>
            </a:r>
          </a:p>
          <a:p>
            <a:pPr>
              <a:lnSpc>
                <a:spcPct val="90000"/>
              </a:lnSpc>
              <a:spcAft>
                <a:spcPts val="1200"/>
              </a:spcAft>
            </a:pPr>
            <a:endParaRPr lang="en-US">
              <a:latin typeface="Calibri"/>
              <a:cs typeface="Calibri"/>
            </a:endParaRPr>
          </a:p>
          <a:p>
            <a:pPr>
              <a:lnSpc>
                <a:spcPct val="90000"/>
              </a:lnSpc>
              <a:spcAft>
                <a:spcPts val="1200"/>
              </a:spcAft>
            </a:pPr>
            <a:r>
              <a:rPr lang="en-US">
                <a:latin typeface="Calibri"/>
                <a:cs typeface="Calibri"/>
              </a:rPr>
              <a:t>Let's start with food trends. </a:t>
            </a:r>
            <a:r>
              <a:rPr lang="en-US">
                <a:latin typeface="Arial"/>
                <a:cs typeface="Arial"/>
              </a:rPr>
              <a:t>According to a popular organic market, everything from soda to yogurt will soon be available in this flavor. What flavor is it?</a:t>
            </a:r>
            <a:endParaRPr lang="en-US"/>
          </a:p>
          <a:p>
            <a:pPr>
              <a:lnSpc>
                <a:spcPct val="90000"/>
              </a:lnSpc>
              <a:spcAft>
                <a:spcPts val="1200"/>
              </a:spcAft>
            </a:pPr>
            <a:endParaRPr lang="en-US"/>
          </a:p>
          <a:p>
            <a:pPr marL="457200" indent="-457200">
              <a:lnSpc>
                <a:spcPct val="90000"/>
              </a:lnSpc>
              <a:spcAft>
                <a:spcPts val="1200"/>
              </a:spcAft>
              <a:buAutoNum type="arabicPeriod"/>
            </a:pPr>
            <a:r>
              <a:rPr lang="en-US">
                <a:latin typeface="Arial"/>
                <a:cs typeface="Arial"/>
              </a:rPr>
              <a:t>Basil</a:t>
            </a:r>
          </a:p>
          <a:p>
            <a:pPr marL="457200" indent="-457200">
              <a:lnSpc>
                <a:spcPct val="90000"/>
              </a:lnSpc>
              <a:spcAft>
                <a:spcPts val="1200"/>
              </a:spcAft>
              <a:buAutoNum type="arabicPeriod"/>
            </a:pPr>
            <a:r>
              <a:rPr lang="en-US">
                <a:latin typeface="Arial"/>
                <a:cs typeface="Arial"/>
              </a:rPr>
              <a:t>Cinnamon</a:t>
            </a:r>
          </a:p>
          <a:p>
            <a:pPr marL="457200" indent="-457200">
              <a:lnSpc>
                <a:spcPct val="90000"/>
              </a:lnSpc>
              <a:spcAft>
                <a:spcPts val="1200"/>
              </a:spcAft>
              <a:buAutoNum type="arabicPeriod"/>
            </a:pPr>
            <a:r>
              <a:rPr lang="en-US">
                <a:latin typeface="Arial"/>
                <a:cs typeface="Arial"/>
              </a:rPr>
              <a:t>Hibiscus</a:t>
            </a:r>
          </a:p>
          <a:p>
            <a:pPr marL="457200" indent="-457200">
              <a:lnSpc>
                <a:spcPct val="90000"/>
              </a:lnSpc>
              <a:spcAft>
                <a:spcPts val="1200"/>
              </a:spcAft>
              <a:buAutoNum type="arabicPeriod"/>
            </a:pPr>
            <a:r>
              <a:rPr lang="en-US">
                <a:latin typeface="Arial"/>
                <a:cs typeface="Arial"/>
              </a:rPr>
              <a:t>Rose Harissa</a:t>
            </a: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421294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https://www.gettyimages.com/detail/photo/colorful-hawaiian-hibiscus-in-the-garden-royalty-free-image/871942798?adppopup=true</a:t>
            </a:r>
          </a:p>
          <a:p>
            <a:endParaRPr lang="en-US">
              <a:latin typeface="Calibri"/>
              <a:cs typeface="Calibri"/>
            </a:endParaRPr>
          </a:p>
          <a:p>
            <a:r>
              <a:rPr lang="en-US">
                <a:latin typeface="Calibri"/>
                <a:cs typeface="Calibri"/>
              </a:rPr>
              <a:t>The answer is hibiscus. Hibiscus tea has always been a good source of Vitamin C. Soon, you'll be seeing more hibiscus-flavored products.</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644660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https://www.tomsguide.com/best-picks/best-dating-apps</a:t>
            </a:r>
            <a:r>
              <a:rPr lang="en-US">
                <a:latin typeface="Arial"/>
                <a:cs typeface="Arial"/>
              </a:rPr>
              <a:t>; </a:t>
            </a:r>
            <a:r>
              <a:rPr lang="en-US">
                <a:latin typeface="Arial"/>
                <a:cs typeface="Arial"/>
                <a:hlinkClick r:id="rId4"/>
              </a:rPr>
              <a:t>https://www.globaldatinginsights.com/news/hinge-releases-2022-predictions-for-dating/</a:t>
            </a:r>
            <a:endParaRPr lang="en-US">
              <a:latin typeface="Arial"/>
              <a:cs typeface="Arial"/>
            </a:endParaRPr>
          </a:p>
          <a:p>
            <a:r>
              <a:rPr lang="en-US">
                <a:latin typeface="Arial"/>
                <a:cs typeface="Arial"/>
              </a:rPr>
              <a:t>Image: https://</a:t>
            </a:r>
            <a:r>
              <a:rPr lang="en-US" err="1">
                <a:latin typeface="Arial"/>
                <a:cs typeface="Arial"/>
              </a:rPr>
              <a:t>www.gettyimages.com</a:t>
            </a:r>
            <a:r>
              <a:rPr lang="en-US">
                <a:latin typeface="Arial"/>
                <a:cs typeface="Arial"/>
              </a:rPr>
              <a:t>/detail/photo/close-up-woman-hand-hold-using-smart-phone-with-royalty-free-image/1340024049?adppopup=true</a:t>
            </a:r>
          </a:p>
          <a:p>
            <a:endParaRPr lang="en-US">
              <a:latin typeface="Arial"/>
              <a:cs typeface="Arial"/>
            </a:endParaRPr>
          </a:p>
          <a:p>
            <a:pPr>
              <a:lnSpc>
                <a:spcPct val="90000"/>
              </a:lnSpc>
              <a:spcAft>
                <a:spcPts val="1200"/>
              </a:spcAft>
            </a:pPr>
            <a:r>
              <a:rPr lang="en-US">
                <a:latin typeface="Arial"/>
                <a:cs typeface="Arial"/>
              </a:rPr>
              <a:t>The 10th most popular dating app reported that 91% of its singles would prefer to date someone who:</a:t>
            </a:r>
          </a:p>
          <a:p>
            <a:pPr>
              <a:buAutoNum type="arabicPeriod"/>
            </a:pPr>
            <a:endParaRPr lang="en-US">
              <a:latin typeface="Arial"/>
              <a:cs typeface="Arial"/>
            </a:endParaRPr>
          </a:p>
          <a:p>
            <a:pPr marL="457200" indent="-457200">
              <a:lnSpc>
                <a:spcPct val="90000"/>
              </a:lnSpc>
              <a:spcAft>
                <a:spcPts val="1200"/>
              </a:spcAft>
              <a:buAutoNum type="arabicPeriod"/>
            </a:pPr>
            <a:r>
              <a:rPr lang="en-US">
                <a:latin typeface="Arial"/>
                <a:cs typeface="Arial"/>
              </a:rPr>
              <a:t>Goes to therapy</a:t>
            </a:r>
          </a:p>
          <a:p>
            <a:pPr marL="457200" indent="-457200">
              <a:lnSpc>
                <a:spcPct val="90000"/>
              </a:lnSpc>
              <a:spcAft>
                <a:spcPts val="1200"/>
              </a:spcAft>
              <a:buAutoNum type="arabicPeriod"/>
            </a:pPr>
            <a:r>
              <a:rPr lang="en-US">
                <a:latin typeface="Arial"/>
                <a:cs typeface="Arial"/>
              </a:rPr>
              <a:t>Knows where to find the best price on gasoline</a:t>
            </a:r>
          </a:p>
          <a:p>
            <a:pPr marL="457200" indent="-457200">
              <a:lnSpc>
                <a:spcPct val="90000"/>
              </a:lnSpc>
              <a:spcAft>
                <a:spcPts val="1200"/>
              </a:spcAft>
              <a:buAutoNum type="arabicPeriod"/>
            </a:pPr>
            <a:r>
              <a:rPr lang="en-US">
                <a:latin typeface="Arial"/>
                <a:cs typeface="Arial"/>
              </a:rPr>
              <a:t>Has a similar sense of humor</a:t>
            </a:r>
          </a:p>
          <a:p>
            <a:pPr marL="457200" indent="-457200">
              <a:lnSpc>
                <a:spcPct val="90000"/>
              </a:lnSpc>
              <a:spcAft>
                <a:spcPts val="1200"/>
              </a:spcAft>
              <a:buAutoNum type="arabicPeriod"/>
            </a:pPr>
            <a:r>
              <a:rPr lang="en-US">
                <a:latin typeface="Arial"/>
                <a:cs typeface="Arial"/>
              </a:rPr>
              <a:t>Would search for their loved ones during a zombie apocalypse</a:t>
            </a:r>
          </a:p>
          <a:p>
            <a:pPr marL="457200" indent="-457200">
              <a:lnSpc>
                <a:spcPct val="90000"/>
              </a:lnSpc>
              <a:spcAft>
                <a:spcPts val="1200"/>
              </a:spcAft>
              <a:buAutoNum type="arabicPeriod"/>
            </a:pPr>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93567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Option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8798787" y="3484890"/>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9770178" y="4390975"/>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7994650" y="42194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16169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6855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Option 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82D6D291-85E7-6A49-8F08-BD0D182BF99F}"/>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7EF54D2-AE94-EE43-9CB0-834D81181AB8}"/>
              </a:ext>
            </a:extLst>
          </p:cNvPr>
          <p:cNvCxnSpPr>
            <a:cxnSpLocks/>
          </p:cNvCxnSpPr>
          <p:nvPr userDrawn="1"/>
        </p:nvCxnSpPr>
        <p:spPr>
          <a:xfrm>
            <a:off x="803082" y="1273287"/>
            <a:ext cx="0" cy="73393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18473"/>
            <a:ext cx="6308436" cy="6899564"/>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8436" h="6899564">
                <a:moveTo>
                  <a:pt x="0" y="0"/>
                </a:moveTo>
                <a:lnTo>
                  <a:pt x="3343563" y="0"/>
                </a:lnTo>
                <a:lnTo>
                  <a:pt x="6308436" y="6899564"/>
                </a:lnTo>
                <a:lnTo>
                  <a:pt x="9236" y="6899564"/>
                </a:lnTo>
                <a:cubicBezTo>
                  <a:pt x="6157" y="4605867"/>
                  <a:pt x="3079" y="2312170"/>
                  <a:pt x="0" y="0"/>
                </a:cubicBezTo>
                <a:close/>
              </a:path>
            </a:pathLst>
          </a:cu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596457"/>
            <a:ext cx="3240086" cy="1423695"/>
          </a:xfrm>
          <a:prstGeom prst="rect">
            <a:avLst/>
          </a:prstGeom>
        </p:spPr>
        <p:txBody>
          <a:bodyPr lIns="0" tIns="0" rIns="0" bIns="0" anchor="ctr"/>
          <a:lstStyle>
            <a:lvl1pPr marL="0" indent="0">
              <a:lnSpc>
                <a:spcPct val="80000"/>
              </a:lnSpc>
              <a:spcBef>
                <a:spcPts val="0"/>
              </a:spcBef>
              <a:buNone/>
              <a:defRPr sz="60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855857"/>
            <a:ext cx="4995862" cy="5029198"/>
          </a:xfrm>
          <a:prstGeom prst="rect">
            <a:avLst/>
          </a:prstGeom>
        </p:spPr>
        <p:txBody>
          <a:bodyPr lIns="0" tIns="0" rIns="0" bIns="0" anchor="ctr"/>
          <a:lstStyle>
            <a:lvl1pPr marL="342900" indent="-342900">
              <a:lnSpc>
                <a:spcPct val="90000"/>
              </a:lnSpc>
              <a:spcBef>
                <a:spcPts val="0"/>
              </a:spcBef>
              <a:spcAft>
                <a:spcPts val="1200"/>
              </a:spcAft>
              <a:buClr>
                <a:schemeClr val="tx2"/>
              </a:buClr>
              <a:buFont typeface="Arial" panose="020B0604020202020204" pitchFamily="34" charset="0"/>
              <a:buChar char="•"/>
              <a:defRPr sz="28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BE863-4850-164D-8117-1C0789D6E2D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1389" y="1971674"/>
            <a:ext cx="10286998"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7D797-DEF5-D44F-A970-1F5A733C9F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6FAB23B9-7F52-CA46-A0F9-FC365A9C9F32}"/>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2070CACB-6BFF-D645-80EA-6675307090FF}"/>
              </a:ext>
            </a:extLst>
          </p:cNvPr>
          <p:cNvSpPr>
            <a:spLocks noGrp="1"/>
          </p:cNvSpPr>
          <p:nvPr>
            <p:ph type="body" sz="quarter" idx="11"/>
          </p:nvPr>
        </p:nvSpPr>
        <p:spPr>
          <a:xfrm>
            <a:off x="941389" y="1971674"/>
            <a:ext cx="10286998" cy="3933826"/>
          </a:xfrm>
          <a:prstGeom prst="rect">
            <a:avLst/>
          </a:prstGeom>
        </p:spPr>
        <p:txBody>
          <a:bodyPr lIns="0" tIns="0" rIns="0" bIns="0" numCol="2"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A9006758-D1B1-8A4B-8CE0-3C460439F34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C8D08-0405-6343-9F20-1BDA05FB70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C62AA6EA-BFB3-4442-B7C6-62503FE5347F}"/>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44AE3183-91BE-BE47-9029-BBDF56457A5D}"/>
              </a:ext>
            </a:extLst>
          </p:cNvPr>
          <p:cNvSpPr>
            <a:spLocks noGrp="1"/>
          </p:cNvSpPr>
          <p:nvPr>
            <p:ph type="body" sz="quarter" idx="11"/>
          </p:nvPr>
        </p:nvSpPr>
        <p:spPr>
          <a:xfrm>
            <a:off x="941389" y="1971674"/>
            <a:ext cx="10286998" cy="3933826"/>
          </a:xfrm>
          <a:prstGeom prst="rect">
            <a:avLst/>
          </a:prstGeom>
        </p:spPr>
        <p:txBody>
          <a:bodyPr lIns="0" tIns="0" rIns="0" bIns="0" numCol="3"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BE8EB36-4072-824E-AB94-602CCEFAD992}"/>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8BF9B741-EF26-414D-A819-7988700890F7}"/>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89174"/>
            <a:ext cx="3235605"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3" name="Straight Connector 12">
            <a:extLst>
              <a:ext uri="{FF2B5EF4-FFF2-40B4-BE49-F238E27FC236}">
                <a16:creationId xmlns:a16="http://schemas.microsoft.com/office/drawing/2014/main" id="{88002783-6C42-984C-9CDB-FA7EEF76E8F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E1F74F8A-0943-DE4F-A01D-D85A538D4C86}"/>
              </a:ext>
            </a:extLst>
          </p:cNvPr>
          <p:cNvSpPr>
            <a:spLocks noGrp="1"/>
          </p:cNvSpPr>
          <p:nvPr>
            <p:ph type="body" sz="quarter" idx="10"/>
          </p:nvPr>
        </p:nvSpPr>
        <p:spPr>
          <a:xfrm>
            <a:off x="941398" y="1355016"/>
            <a:ext cx="10286989" cy="1561561"/>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8B3C5BCD-79B2-3C4D-813C-D6F47B7D6413}"/>
              </a:ext>
            </a:extLst>
          </p:cNvPr>
          <p:cNvSpPr>
            <a:spLocks noGrp="1"/>
          </p:cNvSpPr>
          <p:nvPr>
            <p:ph type="body" sz="quarter" idx="11"/>
          </p:nvPr>
        </p:nvSpPr>
        <p:spPr>
          <a:xfrm>
            <a:off x="941398" y="3429000"/>
            <a:ext cx="10286988"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5FE851F1-7A91-4A48-B26D-2E2518FEC0D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74719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3">
            <a:extLst>
              <a:ext uri="{FF2B5EF4-FFF2-40B4-BE49-F238E27FC236}">
                <a16:creationId xmlns:a16="http://schemas.microsoft.com/office/drawing/2014/main" id="{65F02547-8420-4742-A1ED-E5E934E2C465}"/>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Pic Option 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28563A0-C6C9-F443-A090-BC7C28478E58}"/>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2CF69A8-91D5-F946-A681-FBFE9EC5E4CC}"/>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4">
            <a:extLst>
              <a:ext uri="{FF2B5EF4-FFF2-40B4-BE49-F238E27FC236}">
                <a16:creationId xmlns:a16="http://schemas.microsoft.com/office/drawing/2014/main" id="{B850CDAD-989B-8944-9748-704CD16D7F01}"/>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ctr">
              <a:buNone/>
              <a:defRPr/>
            </a:lvl1pPr>
          </a:lstStyle>
          <a:p>
            <a:endParaRPr lang="en-US"/>
          </a:p>
        </p:txBody>
      </p:sp>
      <p:sp>
        <p:nvSpPr>
          <p:cNvPr id="6" name="Text Placeholder 13">
            <a:extLst>
              <a:ext uri="{FF2B5EF4-FFF2-40B4-BE49-F238E27FC236}">
                <a16:creationId xmlns:a16="http://schemas.microsoft.com/office/drawing/2014/main" id="{5D8D671A-72B6-1A42-98F6-BAA499C4CC0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0AC2EC27-2451-B646-8B85-BB1456D4E339}"/>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3B6EEFDC-6691-3547-B4F0-46FC8B634919}"/>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3745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Picture Placeholder 11">
            <a:extLst>
              <a:ext uri="{FF2B5EF4-FFF2-40B4-BE49-F238E27FC236}">
                <a16:creationId xmlns:a16="http://schemas.microsoft.com/office/drawing/2014/main" id="{0495A739-A1EB-B340-A5B5-68C4AA1C8E2A}"/>
              </a:ext>
            </a:extLst>
          </p:cNvPr>
          <p:cNvSpPr>
            <a:spLocks noGrp="1"/>
          </p:cNvSpPr>
          <p:nvPr>
            <p:ph type="pic" sz="quarter" idx="14"/>
          </p:nvPr>
        </p:nvSpPr>
        <p:spPr>
          <a:xfrm>
            <a:off x="5894070" y="289016"/>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5270114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3C3ADB9F-C4FC-CC41-84B5-B718335B5365}"/>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406A3F95-9707-EA4B-817C-0DCF7923474E}"/>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5831143C-08A1-3143-81D1-9D7D4B81D46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Pic Option 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637958-A739-8D4B-A63A-E553ACC574D1}"/>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610AA3-8B31-8148-A7E3-518D224A5142}"/>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4">
            <a:extLst>
              <a:ext uri="{FF2B5EF4-FFF2-40B4-BE49-F238E27FC236}">
                <a16:creationId xmlns:a16="http://schemas.microsoft.com/office/drawing/2014/main" id="{5DED8C86-583E-0146-BC03-897D01C0460E}"/>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l">
              <a:buNone/>
              <a:defRPr/>
            </a:lvl1pPr>
          </a:lstStyle>
          <a:p>
            <a:endParaRPr lang="en-US"/>
          </a:p>
        </p:txBody>
      </p:sp>
      <p:sp>
        <p:nvSpPr>
          <p:cNvPr id="18" name="Picture Placeholder 4">
            <a:extLst>
              <a:ext uri="{FF2B5EF4-FFF2-40B4-BE49-F238E27FC236}">
                <a16:creationId xmlns:a16="http://schemas.microsoft.com/office/drawing/2014/main" id="{FF27EEA8-B499-054E-B277-CC38EA4C4E94}"/>
              </a:ext>
            </a:extLst>
          </p:cNvPr>
          <p:cNvSpPr>
            <a:spLocks noGrp="1"/>
          </p:cNvSpPr>
          <p:nvPr>
            <p:ph type="pic" sz="quarter" idx="13"/>
          </p:nvPr>
        </p:nvSpPr>
        <p:spPr>
          <a:xfrm>
            <a:off x="8899742" y="2978812"/>
            <a:ext cx="2960317" cy="2542837"/>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85000"/>
            </a:schemeClr>
          </a:solidFill>
          <a:ln>
            <a:noFill/>
          </a:ln>
          <a:effectLst>
            <a:outerShdw blurRad="76200" algn="ctr" rotWithShape="0">
              <a:prstClr val="black">
                <a:alpha val="40000"/>
              </a:prstClr>
            </a:outerShdw>
          </a:effectLst>
        </p:spPr>
        <p:txBody>
          <a:bodyPr anchor="ctr"/>
          <a:lstStyle>
            <a:lvl1pPr marL="0" indent="0" algn="ctr">
              <a:buNone/>
              <a:defRPr/>
            </a:lvl1pPr>
          </a:lstStyle>
          <a:p>
            <a:endParaRPr lang="en-US"/>
          </a:p>
        </p:txBody>
      </p:sp>
      <p:sp>
        <p:nvSpPr>
          <p:cNvPr id="2" name="Text Placeholder 13">
            <a:extLst>
              <a:ext uri="{FF2B5EF4-FFF2-40B4-BE49-F238E27FC236}">
                <a16:creationId xmlns:a16="http://schemas.microsoft.com/office/drawing/2014/main" id="{47314AC4-3AD4-3645-827F-21436DABEF43}"/>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A7F8567B-0BC2-6649-B149-6A4F3FA2FA6B}"/>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2E1758FE-BC7A-B948-9D7E-C621576A47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84824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794760FD-4BA2-C145-8764-2382308F94FB}"/>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53CF1D66-E94E-C548-BE5D-F97D9747543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1" name="Straight Connector 10">
            <a:extLst>
              <a:ext uri="{FF2B5EF4-FFF2-40B4-BE49-F238E27FC236}">
                <a16:creationId xmlns:a16="http://schemas.microsoft.com/office/drawing/2014/main" id="{BF5B822D-B8BE-C84C-852F-C6B2DFF679FD}"/>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Pic Option 2">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07D727A0-72EF-564F-9C23-50D3C36879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093441EB-927F-204E-A722-4E1D17717CE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EA463CE-1E86-1E40-8FB3-37A21D7D14CC}"/>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2DEEC19E-CFC5-6245-B85D-F3B2C58BC0F4}"/>
              </a:ext>
            </a:extLst>
          </p:cNvPr>
          <p:cNvSpPr>
            <a:spLocks noGrp="1"/>
          </p:cNvSpPr>
          <p:nvPr>
            <p:ph type="pic" sz="quarter" idx="13"/>
          </p:nvPr>
        </p:nvSpPr>
        <p:spPr>
          <a:xfrm>
            <a:off x="6409038" y="968679"/>
            <a:ext cx="3492779" cy="4605404"/>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279849C9-0132-A445-B03D-6A22EBC19707}"/>
              </a:ext>
            </a:extLst>
          </p:cNvPr>
          <p:cNvSpPr>
            <a:spLocks noGrp="1"/>
          </p:cNvSpPr>
          <p:nvPr>
            <p:ph type="pic" sz="quarter" idx="15"/>
          </p:nvPr>
        </p:nvSpPr>
        <p:spPr>
          <a:xfrm>
            <a:off x="8624170" y="641739"/>
            <a:ext cx="2604218" cy="2550831"/>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4" name="Picture Placeholder 11">
            <a:extLst>
              <a:ext uri="{FF2B5EF4-FFF2-40B4-BE49-F238E27FC236}">
                <a16:creationId xmlns:a16="http://schemas.microsoft.com/office/drawing/2014/main" id="{62BB3E86-18AC-174C-A0C4-D1E37D8E6A0C}"/>
              </a:ext>
            </a:extLst>
          </p:cNvPr>
          <p:cNvSpPr>
            <a:spLocks noGrp="1"/>
          </p:cNvSpPr>
          <p:nvPr>
            <p:ph type="pic" sz="quarter" idx="16"/>
          </p:nvPr>
        </p:nvSpPr>
        <p:spPr>
          <a:xfrm>
            <a:off x="8624170" y="3354668"/>
            <a:ext cx="2604218" cy="2550831"/>
          </a:xfrm>
          <a:prstGeom prst="rect">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90CB6A86-A85B-4C40-9E6A-C97097827120}"/>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03226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946150" y="630364"/>
            <a:ext cx="323532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23532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Text Placeholder 13">
            <a:extLst>
              <a:ext uri="{FF2B5EF4-FFF2-40B4-BE49-F238E27FC236}">
                <a16:creationId xmlns:a16="http://schemas.microsoft.com/office/drawing/2014/main" id="{C0CE4045-CD5C-1744-A78A-231F54F54A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13">
            <a:extLst>
              <a:ext uri="{FF2B5EF4-FFF2-40B4-BE49-F238E27FC236}">
                <a16:creationId xmlns:a16="http://schemas.microsoft.com/office/drawing/2014/main" id="{76A68C21-C0CE-3D40-95A5-B097DE11ABD2}"/>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B38CA2F4-73ED-844A-97B9-F2FE0521C97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address)">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C728401-F416-FF4E-909E-D2317E55DE10}"/>
              </a:ext>
            </a:extLst>
          </p:cNvPr>
          <p:cNvSpPr>
            <a:spLocks noGrp="1"/>
          </p:cNvSpPr>
          <p:nvPr>
            <p:ph type="body" sz="quarter" idx="10"/>
          </p:nvPr>
        </p:nvSpPr>
        <p:spPr>
          <a:xfrm>
            <a:off x="941398" y="1355017"/>
            <a:ext cx="10286989"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87BE7C86-C4BF-B348-8495-939D7300F451}"/>
              </a:ext>
            </a:extLst>
          </p:cNvPr>
          <p:cNvSpPr>
            <a:spLocks noGrp="1"/>
          </p:cNvSpPr>
          <p:nvPr>
            <p:ph type="body" sz="quarter" idx="11"/>
          </p:nvPr>
        </p:nvSpPr>
        <p:spPr>
          <a:xfrm>
            <a:off x="941397" y="3429000"/>
            <a:ext cx="10286989"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4F5560F9-1395-DE4C-828A-4B8FB3FD97FA}"/>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17244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89" y="800101"/>
            <a:ext cx="3250583"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D68B2F1A-1D31-BE41-9DA0-0DDB78F34264}"/>
              </a:ext>
            </a:extLst>
          </p:cNvPr>
          <p:cNvSpPr>
            <a:spLocks noGrp="1"/>
          </p:cNvSpPr>
          <p:nvPr>
            <p:ph type="body" sz="quarter" idx="12"/>
          </p:nvPr>
        </p:nvSpPr>
        <p:spPr>
          <a:xfrm>
            <a:off x="941390" y="2513013"/>
            <a:ext cx="3250588" cy="331628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Pic Option 1 (QMO)">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727D61C2-F035-EA4E-9A4C-B469894DBAEF}"/>
              </a:ext>
            </a:extLst>
          </p:cNvPr>
          <p:cNvSpPr>
            <a:spLocks noGrp="1"/>
          </p:cNvSpPr>
          <p:nvPr>
            <p:ph type="body" sz="quarter" idx="11"/>
          </p:nvPr>
        </p:nvSpPr>
        <p:spPr>
          <a:xfrm>
            <a:off x="941389" y="800101"/>
            <a:ext cx="5002211"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CA36A6D5-00F7-8A46-A4D6-9438ACCA8325}"/>
              </a:ext>
            </a:extLst>
          </p:cNvPr>
          <p:cNvSpPr>
            <a:spLocks noGrp="1"/>
          </p:cNvSpPr>
          <p:nvPr>
            <p:ph type="body" sz="quarter" idx="12"/>
          </p:nvPr>
        </p:nvSpPr>
        <p:spPr>
          <a:xfrm>
            <a:off x="941390" y="2513013"/>
            <a:ext cx="5002210" cy="3316286"/>
          </a:xfrm>
          <a:prstGeom prst="rect">
            <a:avLst/>
          </a:prstGeom>
        </p:spPr>
        <p:txBody>
          <a:bodyPr lIns="0" tIns="0" rIns="0" bIns="0"/>
          <a:lstStyle>
            <a:lvl1pPr marL="457200" indent="-457200">
              <a:lnSpc>
                <a:spcPct val="90000"/>
              </a:lnSpc>
              <a:spcBef>
                <a:spcPts val="0"/>
              </a:spcBef>
              <a:spcAft>
                <a:spcPts val="1200"/>
              </a:spcAft>
              <a:buClr>
                <a:schemeClr val="tx2"/>
              </a:buClr>
              <a:buFont typeface="+mj-lt"/>
              <a:buAutoNum type="arabicPeriod"/>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gular Pentagon 15">
            <a:extLst>
              <a:ext uri="{FF2B5EF4-FFF2-40B4-BE49-F238E27FC236}">
                <a16:creationId xmlns:a16="http://schemas.microsoft.com/office/drawing/2014/main" id="{6FAE5FBD-46DD-0D43-9914-5A7623C3A559}"/>
              </a:ext>
            </a:extLst>
          </p:cNvPr>
          <p:cNvSpPr>
            <a:spLocks noChangeAspect="1"/>
          </p:cNvSpPr>
          <p:nvPr userDrawn="1"/>
        </p:nvSpPr>
        <p:spPr>
          <a:xfrm>
            <a:off x="7161733" y="1843187"/>
            <a:ext cx="3142211" cy="2992582"/>
          </a:xfrm>
          <a:prstGeom prst="pentagon">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1">
            <a:extLst>
              <a:ext uri="{FF2B5EF4-FFF2-40B4-BE49-F238E27FC236}">
                <a16:creationId xmlns:a16="http://schemas.microsoft.com/office/drawing/2014/main" id="{4F0459A8-9A4F-A846-A038-028B916407AB}"/>
              </a:ext>
            </a:extLst>
          </p:cNvPr>
          <p:cNvSpPr>
            <a:spLocks noGrp="1" noChangeAspect="1"/>
          </p:cNvSpPr>
          <p:nvPr>
            <p:ph type="pic" sz="quarter" idx="14"/>
          </p:nvPr>
        </p:nvSpPr>
        <p:spPr>
          <a:xfrm>
            <a:off x="6406030" y="2213952"/>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3" name="Picture Placeholder 11">
            <a:extLst>
              <a:ext uri="{FF2B5EF4-FFF2-40B4-BE49-F238E27FC236}">
                <a16:creationId xmlns:a16="http://schemas.microsoft.com/office/drawing/2014/main" id="{E546FB84-92A9-824A-9C3A-85C686BEC7E7}"/>
              </a:ext>
            </a:extLst>
          </p:cNvPr>
          <p:cNvSpPr>
            <a:spLocks noGrp="1" noChangeAspect="1"/>
          </p:cNvSpPr>
          <p:nvPr>
            <p:ph type="pic" sz="quarter" idx="15"/>
          </p:nvPr>
        </p:nvSpPr>
        <p:spPr>
          <a:xfrm>
            <a:off x="9518748" y="2213952"/>
            <a:ext cx="1511405" cy="1511405"/>
          </a:xfrm>
          <a:prstGeom prst="ellipse">
            <a:avLst/>
          </a:prstGeom>
          <a:solidFill>
            <a:schemeClr val="bg1">
              <a:lumMod val="95000"/>
            </a:schemeClr>
          </a:solidFill>
          <a:effectLst>
            <a:outerShdw blurRad="114300" algn="ctr" rotWithShape="0">
              <a:prstClr val="black">
                <a:alpha val="40000"/>
              </a:prstClr>
            </a:outerShdw>
          </a:effectLst>
        </p:spPr>
        <p:txBody>
          <a:bodyPr anchor="ctr"/>
          <a:lstStyle>
            <a:lvl1pPr marL="0" indent="0" algn="ctr">
              <a:buNone/>
              <a:defRPr sz="2000"/>
            </a:lvl1pPr>
          </a:lstStyle>
          <a:p>
            <a:endParaRPr lang="en-US"/>
          </a:p>
        </p:txBody>
      </p:sp>
      <p:sp>
        <p:nvSpPr>
          <p:cNvPr id="24" name="Picture Placeholder 11">
            <a:extLst>
              <a:ext uri="{FF2B5EF4-FFF2-40B4-BE49-F238E27FC236}">
                <a16:creationId xmlns:a16="http://schemas.microsoft.com/office/drawing/2014/main" id="{2AB8448A-4B52-0B4E-927D-7FAB46861D71}"/>
              </a:ext>
            </a:extLst>
          </p:cNvPr>
          <p:cNvSpPr>
            <a:spLocks noGrp="1" noChangeAspect="1"/>
          </p:cNvSpPr>
          <p:nvPr>
            <p:ph type="pic" sz="quarter" idx="16"/>
          </p:nvPr>
        </p:nvSpPr>
        <p:spPr>
          <a:xfrm>
            <a:off x="6994753" y="4074067"/>
            <a:ext cx="1511405" cy="1511405"/>
          </a:xfrm>
          <a:prstGeom prst="ellipse">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5" name="Picture Placeholder 11">
            <a:extLst>
              <a:ext uri="{FF2B5EF4-FFF2-40B4-BE49-F238E27FC236}">
                <a16:creationId xmlns:a16="http://schemas.microsoft.com/office/drawing/2014/main" id="{141D674E-E26E-BE40-B11B-679C8081B386}"/>
              </a:ext>
            </a:extLst>
          </p:cNvPr>
          <p:cNvSpPr>
            <a:spLocks noGrp="1" noChangeAspect="1"/>
          </p:cNvSpPr>
          <p:nvPr>
            <p:ph type="pic" sz="quarter" idx="17"/>
          </p:nvPr>
        </p:nvSpPr>
        <p:spPr>
          <a:xfrm>
            <a:off x="8936287" y="4074067"/>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6" name="Picture Placeholder 11">
            <a:extLst>
              <a:ext uri="{FF2B5EF4-FFF2-40B4-BE49-F238E27FC236}">
                <a16:creationId xmlns:a16="http://schemas.microsoft.com/office/drawing/2014/main" id="{B82BE37A-9178-B04A-A60E-CE33C018DD0E}"/>
              </a:ext>
            </a:extLst>
          </p:cNvPr>
          <p:cNvSpPr>
            <a:spLocks noGrp="1" noChangeAspect="1"/>
          </p:cNvSpPr>
          <p:nvPr>
            <p:ph type="pic" sz="quarter" idx="18"/>
          </p:nvPr>
        </p:nvSpPr>
        <p:spPr>
          <a:xfrm>
            <a:off x="7971783" y="1111662"/>
            <a:ext cx="1511405" cy="1511405"/>
          </a:xfrm>
          <a:prstGeom prst="ellipse">
            <a:avLst/>
          </a:prstGeom>
          <a:solidFill>
            <a:schemeClr val="bg1">
              <a:lumMod val="95000"/>
            </a:schemeClr>
          </a:solidFill>
          <a:ln w="12700">
            <a:solidFill>
              <a:schemeClr val="tx2"/>
            </a:solidFill>
          </a:ln>
          <a:effectLst>
            <a:outerShdw blurRad="152400" algn="ctr" rotWithShape="0">
              <a:prstClr val="black">
                <a:alpha val="40000"/>
              </a:prstClr>
            </a:outerShdw>
          </a:effectLst>
        </p:spPr>
        <p:txBody>
          <a:bodyPr anchor="ctr"/>
          <a:lstStyle>
            <a:lvl1pPr marL="0" indent="0" algn="ctr">
              <a:buNone/>
              <a:defRPr sz="2000"/>
            </a:lvl1pPr>
          </a:lstStyle>
          <a:p>
            <a:endParaRPr lang="en-US"/>
          </a:p>
        </p:txBody>
      </p:sp>
      <p:cxnSp>
        <p:nvCxnSpPr>
          <p:cNvPr id="13" name="Straight Connector 12">
            <a:extLst>
              <a:ext uri="{FF2B5EF4-FFF2-40B4-BE49-F238E27FC236}">
                <a16:creationId xmlns:a16="http://schemas.microsoft.com/office/drawing/2014/main" id="{D84E2AC7-C7B5-AF44-8A2E-ECC30D0BDA7D}"/>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9379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478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Mockup Option 1 (sideba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AD13B9B7-8104-FF49-A7C9-E69CDF4403C4}"/>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3214264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Mockup Option 2 (sideba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4D0666F0-5A83-964E-996B-5617BFC2EE76}"/>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415147311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latin typeface="Arial" panose="020B0604020202020204" pitchFamily="34" charset="0"/>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800100"/>
            <a:ext cx="1028223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Option 2 (pi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7FC5B03-EF30-3645-86F9-FE7809CC61CC}"/>
              </a:ext>
            </a:extLst>
          </p:cNvPr>
          <p:cNvCxnSpPr/>
          <p:nvPr userDrawn="1"/>
        </p:nvCxnSpPr>
        <p:spPr>
          <a:xfrm flipV="1">
            <a:off x="-4762" y="5427705"/>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D47528-3BC8-9141-A90A-C5608D047931}"/>
              </a:ext>
            </a:extLst>
          </p:cNvPr>
          <p:cNvCxnSpPr>
            <a:cxnSpLocks/>
          </p:cNvCxnSpPr>
          <p:nvPr userDrawn="1"/>
        </p:nvCxnSpPr>
        <p:spPr>
          <a:xfrm>
            <a:off x="-4762" y="800100"/>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B3ADD25B-AB76-EE4F-8F69-2C03DDCA0DE8}"/>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2">
            <a:extLst>
              <a:ext uri="{FF2B5EF4-FFF2-40B4-BE49-F238E27FC236}">
                <a16:creationId xmlns:a16="http://schemas.microsoft.com/office/drawing/2014/main" id="{9AED5394-2578-9E43-9CCA-82A1CC35040C}"/>
              </a:ext>
            </a:extLst>
          </p:cNvPr>
          <p:cNvSpPr>
            <a:spLocks noGrp="1"/>
          </p:cNvSpPr>
          <p:nvPr>
            <p:ph type="pic" sz="quarter" idx="12"/>
          </p:nvPr>
        </p:nvSpPr>
        <p:spPr>
          <a:xfrm>
            <a:off x="1" y="800100"/>
            <a:ext cx="4181474" cy="5105400"/>
          </a:xfrm>
          <a:custGeom>
            <a:avLst/>
            <a:gdLst>
              <a:gd name="connsiteX0" fmla="*/ 0 w 4181474"/>
              <a:gd name="connsiteY0" fmla="*/ 0 h 5105400"/>
              <a:gd name="connsiteX1" fmla="*/ 4181474 w 4181474"/>
              <a:gd name="connsiteY1" fmla="*/ 0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4948551 h 5105400"/>
              <a:gd name="connsiteX3" fmla="*/ 0 w 4181474"/>
              <a:gd name="connsiteY3" fmla="*/ 5105400 h 5105400"/>
              <a:gd name="connsiteX4" fmla="*/ 0 w 4181474"/>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4" h="5105400">
                <a:moveTo>
                  <a:pt x="0" y="0"/>
                </a:moveTo>
                <a:lnTo>
                  <a:pt x="4181474" y="175495"/>
                </a:lnTo>
                <a:lnTo>
                  <a:pt x="4181474" y="4948551"/>
                </a:lnTo>
                <a:lnTo>
                  <a:pt x="0" y="5105400"/>
                </a:lnTo>
                <a:lnTo>
                  <a:pt x="0" y="0"/>
                </a:lnTo>
                <a:close/>
              </a:path>
            </a:pathLst>
          </a:cu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a:lvl1pPr>
          </a:lstStyle>
          <a:p>
            <a:endParaRPr lang="en-US"/>
          </a:p>
        </p:txBody>
      </p:sp>
    </p:spTree>
    <p:extLst>
      <p:ext uri="{BB962C8B-B14F-4D97-AF65-F5344CB8AC3E}">
        <p14:creationId xmlns:p14="http://schemas.microsoft.com/office/powerpoint/2010/main" val="42786264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26AD81-A505-3E48-936D-4D596C30620F}"/>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EFC362C-D72B-764A-8D1E-3A3A5713C97C}"/>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9C844F2E-AFE2-4448-A2C0-59B060C9A520}"/>
              </a:ext>
            </a:extLst>
          </p:cNvPr>
          <p:cNvSpPr>
            <a:spLocks noGrp="1"/>
          </p:cNvSpPr>
          <p:nvPr>
            <p:ph type="body" sz="quarter" idx="10"/>
          </p:nvPr>
        </p:nvSpPr>
        <p:spPr>
          <a:xfrm>
            <a:off x="941398" y="1355017"/>
            <a:ext cx="10286990" cy="1555298"/>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43960509-1856-884F-8AB6-E6817543BC39}"/>
              </a:ext>
            </a:extLst>
          </p:cNvPr>
          <p:cNvSpPr>
            <a:spLocks noGrp="1"/>
          </p:cNvSpPr>
          <p:nvPr>
            <p:ph type="body" sz="quarter" idx="11"/>
          </p:nvPr>
        </p:nvSpPr>
        <p:spPr>
          <a:xfrm>
            <a:off x="941397" y="3429000"/>
            <a:ext cx="1028697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3" name="Straight Connector 32">
            <a:extLst>
              <a:ext uri="{FF2B5EF4-FFF2-40B4-BE49-F238E27FC236}">
                <a16:creationId xmlns:a16="http://schemas.microsoft.com/office/drawing/2014/main" id="{224F525C-A318-4D4D-A241-2CE3446F8A7B}"/>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77CE8A-420B-B848-96A1-7C53CDD50CA1}"/>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DF252B-B970-134B-B305-79C0F74050A9}"/>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669E1F-F050-6043-8BD1-3258D6FA6D03}"/>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E4A630-2602-2349-98E8-E775B0D65C64}"/>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CA2CC6-7E70-D44E-9906-AFE041D0441D}"/>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1843E6-B103-6445-B947-D2EB5B10855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24849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95F451A7-C6EC-B648-AE45-2BEB66175B21}"/>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800100"/>
            <a:ext cx="8518523"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800100"/>
            <a:ext cx="1474789" cy="5105400"/>
          </a:xfrm>
          <a:prstGeom prst="rect">
            <a:avLst/>
          </a:prstGeom>
        </p:spPr>
        <p:txBody>
          <a:bodyPr lIns="0" tIns="182880" rIns="0" bIns="0" anchor="ctr"/>
          <a:lstStyle>
            <a:lvl1pPr marL="0" indent="0">
              <a:lnSpc>
                <a:spcPct val="85000"/>
              </a:lnSpc>
              <a:spcBef>
                <a:spcPts val="0"/>
              </a:spcBef>
              <a:spcAft>
                <a:spcPts val="0"/>
              </a:spcAft>
              <a:buNone/>
              <a:defRPr sz="72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2" name="Straight Connector 11">
            <a:extLst>
              <a:ext uri="{FF2B5EF4-FFF2-40B4-BE49-F238E27FC236}">
                <a16:creationId xmlns:a16="http://schemas.microsoft.com/office/drawing/2014/main" id="{03BBD2A3-99D7-FD4E-A610-60ADE9352FCF}"/>
              </a:ext>
            </a:extLst>
          </p:cNvPr>
          <p:cNvCxnSpPr>
            <a:cxnSpLocks/>
          </p:cNvCxnSpPr>
          <p:nvPr userDrawn="1"/>
        </p:nvCxnSpPr>
        <p:spPr>
          <a:xfrm>
            <a:off x="2563641"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EFF59B8C-55F8-2C4B-8D45-885D6C54074E}"/>
              </a:ext>
            </a:extLst>
          </p:cNvPr>
          <p:cNvSpPr>
            <a:spLocks noGrp="1"/>
          </p:cNvSpPr>
          <p:nvPr>
            <p:ph type="body" sz="quarter" idx="12"/>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0" rIns="0" bIns="0" anchor="ctr"/>
          <a:lstStyle>
            <a:lvl1pPr marL="0" indent="0">
              <a:lnSpc>
                <a:spcPct val="85000"/>
              </a:lnSpc>
              <a:spcBef>
                <a:spcPts val="0"/>
              </a:spcBef>
              <a:buNone/>
              <a:defRPr sz="5400" b="0"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2">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54498"/>
            <a:ext cx="7334249" cy="2864572"/>
          </a:xfrm>
          <a:prstGeom prst="rect">
            <a:avLst/>
          </a:prstGeom>
        </p:spPr>
        <p:txBody>
          <a:bodyPr lIns="0" tIns="91440" rIns="0" bIns="0" anchor="t"/>
          <a:lstStyle>
            <a:lvl1pPr marL="0" indent="0">
              <a:lnSpc>
                <a:spcPct val="85000"/>
              </a:lnSpc>
              <a:spcBef>
                <a:spcPts val="0"/>
              </a:spcBef>
              <a:buNone/>
              <a:defRPr sz="5400" b="0" i="0">
                <a:solidFill>
                  <a:schemeClr val="accent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tx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
        <p:nvSpPr>
          <p:cNvPr id="14" name="Text Placeholder 13">
            <a:extLst>
              <a:ext uri="{FF2B5EF4-FFF2-40B4-BE49-F238E27FC236}">
                <a16:creationId xmlns:a16="http://schemas.microsoft.com/office/drawing/2014/main" id="{8D4B5BAD-4E03-3C47-80BB-1E7B3D8106B7}"/>
              </a:ext>
            </a:extLst>
          </p:cNvPr>
          <p:cNvSpPr>
            <a:spLocks noGrp="1"/>
          </p:cNvSpPr>
          <p:nvPr>
            <p:ph type="body" sz="quarter" idx="13"/>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Info / Table / Map</a:t>
            </a:r>
          </a:p>
          <a:p>
            <a:pPr algn="ctr"/>
            <a:r>
              <a:rPr lang="en-US" sz="6600" b="1" i="0">
                <a:latin typeface="Arial" panose="020B0604020202020204" pitchFamily="34" charset="0"/>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631825"/>
            <a:ext cx="6757989" cy="622617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0010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2273474"/>
            <a:ext cx="3235325" cy="363202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791659"/>
            <a:ext cx="0" cy="3037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91492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phic/Table/Map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946151" y="1714500"/>
            <a:ext cx="10282238" cy="51434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sclosure statment">
            <a:extLst>
              <a:ext uri="{FF2B5EF4-FFF2-40B4-BE49-F238E27FC236}">
                <a16:creationId xmlns:a16="http://schemas.microsoft.com/office/drawing/2014/main" id="{229E8F1C-8E80-C04D-8D22-0B89F1F7AC28}"/>
              </a:ext>
            </a:extLst>
          </p:cNvPr>
          <p:cNvSpPr txBox="1">
            <a:spLocks/>
          </p:cNvSpPr>
          <p:nvPr userDrawn="1"/>
        </p:nvSpPr>
        <p:spPr>
          <a:xfrm>
            <a:off x="941388" y="6248309"/>
            <a:ext cx="8524875" cy="398579"/>
          </a:xfrm>
          <a:prstGeom prst="rect">
            <a:avLst/>
          </a:prstGeom>
        </p:spPr>
        <p:txBody>
          <a:bodyPr wrap="square"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sz="800" b="0" i="0">
                <a:solidFill>
                  <a:schemeClr val="accent1">
                    <a:lumMod val="20000"/>
                    <a:lumOff val="80000"/>
                  </a:schemeClr>
                </a:solidFill>
                <a:latin typeface="Arial" panose="020B0604020202020204" pitchFamily="34" charset="0"/>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Group Holdings, LLC. Carson Coaching does not provide advisory services.</a:t>
            </a:r>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F27A074-EBD8-824B-9206-44B32A61BAC4}"/>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006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971676"/>
            <a:ext cx="10282238" cy="542926"/>
          </a:xfrm>
          <a:prstGeom prst="rect">
            <a:avLst/>
          </a:prstGeom>
        </p:spPr>
        <p:txBody>
          <a:bodyPr lIns="0" tIns="0" rIns="0" bIns="0"/>
          <a:lstStyle>
            <a:lvl1pPr marL="0" indent="0">
              <a:lnSpc>
                <a:spcPct val="90000"/>
              </a:lnSpc>
              <a:spcBef>
                <a:spcPts val="0"/>
              </a:spcBef>
              <a:spcAft>
                <a:spcPts val="1200"/>
              </a:spcAft>
              <a:buNone/>
              <a:defRPr sz="20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2 (addres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3842C-E0B4-F54F-9419-398A9B79D36C}"/>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7EB387-5CE7-A343-93D8-22BBE13BAA24}"/>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3F9A8B22-CC2F-5749-9499-06F8A65EA349}"/>
              </a:ext>
            </a:extLst>
          </p:cNvPr>
          <p:cNvSpPr>
            <a:spLocks noGrp="1"/>
          </p:cNvSpPr>
          <p:nvPr>
            <p:ph type="body" sz="quarter" idx="10"/>
          </p:nvPr>
        </p:nvSpPr>
        <p:spPr>
          <a:xfrm>
            <a:off x="941398" y="1355016"/>
            <a:ext cx="10286985" cy="1549035"/>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0EA359CD-1FD3-EF42-A531-F04871F08B2B}"/>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4" name="Straight Connector 13">
            <a:extLst>
              <a:ext uri="{FF2B5EF4-FFF2-40B4-BE49-F238E27FC236}">
                <a16:creationId xmlns:a16="http://schemas.microsoft.com/office/drawing/2014/main" id="{CC788F90-8FFB-BF47-8410-29615E749D3A}"/>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796A0F-48C9-BC46-92BB-79B45383880A}"/>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A0E99-DFD5-D341-8F4A-DBC4328601CC}"/>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963C83-4249-EA4E-ABD6-B8DEC4EAA84E}"/>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A094E0-A17C-E349-8FAB-41FCB85EAFF2}"/>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D45BF5-A29F-5E49-8566-A0A098D85519}"/>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9C671E-0430-894B-A503-1C800CE13FE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9629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err="1">
                <a:latin typeface="Arial" panose="020B0604020202020204" pitchFamily="34" charset="0"/>
              </a:rPr>
              <a:t>Misc</a:t>
            </a:r>
            <a:r>
              <a:rPr lang="en-US" sz="7200" b="1" i="0">
                <a:latin typeface="Arial" panose="020B0604020202020204" pitchFamily="34" charset="0"/>
              </a:rPr>
              <a:t>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rgbClr val="00202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631826"/>
            <a:ext cx="8518524" cy="51974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rgbClr val="00202E"/>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4073525"/>
          </a:xfrm>
          <a:prstGeom prst="line">
            <a:avLst/>
          </a:prstGeom>
          <a:ln w="19050">
            <a:solidFill>
              <a:schemeClr val="accent1"/>
            </a:solidFill>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32071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Op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7925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Opt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07226"/>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85000"/>
              <a:alpha val="20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355017"/>
            <a:ext cx="10286981"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9C69E55A-4FA3-FC48-A405-BA1B8E11E25A}"/>
              </a:ext>
            </a:extLst>
          </p:cNvPr>
          <p:cNvSpPr>
            <a:spLocks noGrp="1"/>
          </p:cNvSpPr>
          <p:nvPr>
            <p:ph type="body" sz="quarter" idx="11"/>
          </p:nvPr>
        </p:nvSpPr>
        <p:spPr>
          <a:xfrm>
            <a:off x="941397" y="3429000"/>
            <a:ext cx="10286981"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90" y="2800031"/>
            <a:ext cx="2506146" cy="914399"/>
          </a:xfrm>
          <a:prstGeom prst="rect">
            <a:avLst/>
          </a:prstGeom>
        </p:spPr>
        <p:txBody>
          <a:bodyPr lIns="0" tIns="0" rIns="0" bIns="0" anchor="t"/>
          <a:lstStyle>
            <a:lvl1pPr marL="0" indent="0">
              <a:lnSpc>
                <a:spcPct val="80000"/>
              </a:lnSpc>
              <a:spcBef>
                <a:spcPts val="0"/>
              </a:spcBef>
              <a:buNone/>
              <a:defRPr sz="36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3212010"/>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64623820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Full Slide Pic option 1">
  <p:cSld name="1-Full Slide Pic option 1">
    <p:spTree>
      <p:nvGrpSpPr>
        <p:cNvPr id="1" name="Shape 35"/>
        <p:cNvGrpSpPr/>
        <p:nvPr/>
      </p:nvGrpSpPr>
      <p:grpSpPr>
        <a:xfrm>
          <a:off x="0" y="0"/>
          <a:ext cx="0" cy="0"/>
          <a:chOff x="0" y="0"/>
          <a:chExt cx="0" cy="0"/>
        </a:xfrm>
      </p:grpSpPr>
      <p:sp>
        <p:nvSpPr>
          <p:cNvPr id="36" name="Google Shape;36;p186"/>
          <p:cNvSpPr>
            <a:spLocks noGrp="1"/>
          </p:cNvSpPr>
          <p:nvPr>
            <p:ph type="pic" idx="2"/>
          </p:nvPr>
        </p:nvSpPr>
        <p:spPr>
          <a:xfrm>
            <a:off x="-18790" y="1"/>
            <a:ext cx="12210789" cy="6876789"/>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186"/>
          <p:cNvSpPr/>
          <p:nvPr/>
        </p:nvSpPr>
        <p:spPr>
          <a:xfrm flipH="1">
            <a:off x="8092441" y="4466590"/>
            <a:ext cx="4099560" cy="2391410"/>
          </a:xfrm>
          <a:prstGeom prst="rtTriangle">
            <a:avLst/>
          </a:prstGeom>
          <a:solidFill>
            <a:schemeClr val="dk2"/>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186"/>
          <p:cNvSpPr/>
          <p:nvPr/>
        </p:nvSpPr>
        <p:spPr>
          <a:xfrm rot="10800000" flipH="1">
            <a:off x="-7256" y="0"/>
            <a:ext cx="4099560" cy="2391410"/>
          </a:xfrm>
          <a:prstGeom prst="rtTriangle">
            <a:avLst/>
          </a:prstGeom>
          <a:solidFill>
            <a:schemeClr val="accent1"/>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617678"/>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nfographic Slide option 1">
  <p:cSld name="Infographic Slide option 1">
    <p:spTree>
      <p:nvGrpSpPr>
        <p:cNvPr id="1" name="Shape 66"/>
        <p:cNvGrpSpPr/>
        <p:nvPr/>
      </p:nvGrpSpPr>
      <p:grpSpPr>
        <a:xfrm>
          <a:off x="0" y="0"/>
          <a:ext cx="0" cy="0"/>
          <a:chOff x="0" y="0"/>
          <a:chExt cx="0" cy="0"/>
        </a:xfrm>
      </p:grpSpPr>
      <p:sp>
        <p:nvSpPr>
          <p:cNvPr id="67" name="Google Shape;67;p191"/>
          <p:cNvSpPr/>
          <p:nvPr/>
        </p:nvSpPr>
        <p:spPr>
          <a:xfrm>
            <a:off x="6350" y="833106"/>
            <a:ext cx="736600" cy="879475"/>
          </a:xfrm>
          <a:custGeom>
            <a:avLst/>
            <a:gdLst/>
            <a:ahLst/>
            <a:cxnLst/>
            <a:rect l="l" t="t" r="r" b="b"/>
            <a:pathLst>
              <a:path w="736600" h="879475" extrusionOk="0">
                <a:moveTo>
                  <a:pt x="0" y="0"/>
                </a:moveTo>
                <a:lnTo>
                  <a:pt x="0" y="219075"/>
                </a:lnTo>
                <a:lnTo>
                  <a:pt x="368300" y="438150"/>
                </a:lnTo>
                <a:lnTo>
                  <a:pt x="0" y="663575"/>
                </a:lnTo>
                <a:lnTo>
                  <a:pt x="0" y="879475"/>
                </a:lnTo>
                <a:lnTo>
                  <a:pt x="736600" y="434975"/>
                </a:lnTo>
                <a:lnTo>
                  <a:pt x="0" y="0"/>
                </a:lnTo>
                <a:close/>
              </a:path>
            </a:pathLst>
          </a:custGeom>
          <a:solidFill>
            <a:schemeClr val="dk2"/>
          </a:solidFill>
          <a:ln>
            <a:noFill/>
          </a:ln>
          <a:effectLst>
            <a:outerShdw blurRad="1016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191"/>
          <p:cNvSpPr/>
          <p:nvPr/>
        </p:nvSpPr>
        <p:spPr>
          <a:xfrm flipH="1">
            <a:off x="8092441" y="4466590"/>
            <a:ext cx="4099560" cy="2391410"/>
          </a:xfrm>
          <a:prstGeom prst="rtTriangle">
            <a:avLst/>
          </a:prstGeom>
          <a:solidFill>
            <a:schemeClr val="dk2"/>
          </a:solidFill>
          <a:ln>
            <a:noFill/>
          </a:ln>
          <a:effectLst>
            <a:outerShdw blurRad="101600" sx="102000" sy="102000" algn="ctr" rotWithShape="0">
              <a:schemeClr val="dk1">
                <a:alpha val="4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9" name="Google Shape;69;p191"/>
          <p:cNvSpPr txBox="1">
            <a:spLocks noGrp="1"/>
          </p:cNvSpPr>
          <p:nvPr>
            <p:ph type="body" idx="1"/>
          </p:nvPr>
        </p:nvSpPr>
        <p:spPr>
          <a:xfrm>
            <a:off x="1139824" y="1014413"/>
            <a:ext cx="3943351" cy="1135062"/>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191"/>
          <p:cNvSpPr txBox="1">
            <a:spLocks noGrp="1"/>
          </p:cNvSpPr>
          <p:nvPr>
            <p:ph type="body" idx="2"/>
          </p:nvPr>
        </p:nvSpPr>
        <p:spPr>
          <a:xfrm>
            <a:off x="1139825" y="2379076"/>
            <a:ext cx="3943350" cy="319939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1566928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ption 4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2F2382-4547-8B49-A7F4-B6B5A4D5EB07}"/>
              </a:ext>
            </a:extLst>
          </p:cNvPr>
          <p:cNvSpPr/>
          <p:nvPr userDrawn="1"/>
        </p:nvSpPr>
        <p:spPr>
          <a:xfrm>
            <a:off x="0"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4">
            <a:extLst>
              <a:ext uri="{FF2B5EF4-FFF2-40B4-BE49-F238E27FC236}">
                <a16:creationId xmlns:a16="http://schemas.microsoft.com/office/drawing/2014/main" id="{77928195-DE37-6F4A-AD35-250BD675EED0}"/>
              </a:ext>
            </a:extLst>
          </p:cNvPr>
          <p:cNvSpPr/>
          <p:nvPr userDrawn="1"/>
        </p:nvSpPr>
        <p:spPr>
          <a:xfrm>
            <a:off x="-4762"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solidFill>
            <a:srgbClr val="00202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4C7330-408E-2440-A3A0-CF89EFEEDA47}"/>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C0EC58D3-729E-F241-9780-0D38E92F0BC5}"/>
              </a:ext>
            </a:extLst>
          </p:cNvPr>
          <p:cNvSpPr>
            <a:spLocks noGrp="1"/>
          </p:cNvSpPr>
          <p:nvPr>
            <p:ph type="body" sz="quarter" idx="10"/>
          </p:nvPr>
        </p:nvSpPr>
        <p:spPr>
          <a:xfrm>
            <a:off x="941398" y="1355017"/>
            <a:ext cx="10286985" cy="1561560"/>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D85A7056-639C-1A4C-AB71-4674C40E8B46}"/>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A74B4C5-55A2-4540-BE08-21B89ADBFD09}"/>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DC39BF-F692-1147-87AC-5AE87DDD5E12}"/>
              </a:ext>
            </a:extLst>
          </p:cNvPr>
          <p:cNvCxnSpPr>
            <a:cxnSpLocks/>
          </p:cNvCxnSpPr>
          <p:nvPr userDrawn="1"/>
        </p:nvCxnSpPr>
        <p:spPr>
          <a:xfrm>
            <a:off x="4323229" y="0"/>
            <a:ext cx="0" cy="598067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840368-1D1D-AC4D-93A4-7D00D6189FEE}"/>
              </a:ext>
            </a:extLst>
          </p:cNvPr>
          <p:cNvCxnSpPr>
            <a:cxnSpLocks/>
          </p:cNvCxnSpPr>
          <p:nvPr userDrawn="1"/>
        </p:nvCxnSpPr>
        <p:spPr>
          <a:xfrm>
            <a:off x="6091518" y="0"/>
            <a:ext cx="0" cy="6054811"/>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C79017-12A3-1E46-95D9-4C61342E7AB2}"/>
              </a:ext>
            </a:extLst>
          </p:cNvPr>
          <p:cNvCxnSpPr>
            <a:cxnSpLocks/>
          </p:cNvCxnSpPr>
          <p:nvPr userDrawn="1"/>
        </p:nvCxnSpPr>
        <p:spPr>
          <a:xfrm>
            <a:off x="7846359"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AF9E33-1D7C-AB44-ADEB-FAAC1BAA3049}"/>
              </a:ext>
            </a:extLst>
          </p:cNvPr>
          <p:cNvCxnSpPr>
            <a:cxnSpLocks/>
          </p:cNvCxnSpPr>
          <p:nvPr userDrawn="1"/>
        </p:nvCxnSpPr>
        <p:spPr>
          <a:xfrm>
            <a:off x="9607924"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391F4-1F32-F149-9B0C-4075E16858EE}"/>
              </a:ext>
            </a:extLst>
          </p:cNvPr>
          <p:cNvCxnSpPr>
            <a:cxnSpLocks/>
          </p:cNvCxnSpPr>
          <p:nvPr userDrawn="1"/>
        </p:nvCxnSpPr>
        <p:spPr>
          <a:xfrm>
            <a:off x="11376212" y="0"/>
            <a:ext cx="0" cy="6276203"/>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314A26-5516-FE44-B329-F516EF1CB906}"/>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95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00100"/>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rgbClr val="00202E"/>
          </a:solidFill>
          <a:effectLst>
            <a:outerShdw blurRad="63500" algn="ctr" rotWithShape="0">
              <a:prstClr val="black">
                <a:alpha val="40000"/>
              </a:prstClr>
            </a:outerShdw>
          </a:effectLst>
        </p:spPr>
        <p:txBody>
          <a:bodyPr lIns="914400" tIns="182880" rIns="914400" bIns="0" anchor="ctr"/>
          <a:lstStyle>
            <a:lvl1pPr marL="0" indent="0" algn="ctr">
              <a:lnSpc>
                <a:spcPct val="85000"/>
              </a:lnSpc>
              <a:spcBef>
                <a:spcPts val="0"/>
              </a:spcBef>
              <a:buNone/>
              <a:defRPr sz="7200" b="0" i="0">
                <a:solidFill>
                  <a:schemeClr val="bg1"/>
                </a:solidFill>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472836"/>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75496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65">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66"/>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60" r:id="rId2"/>
    <p:sldLayoutId id="2147483700" r:id="rId3"/>
    <p:sldLayoutId id="2147483661" r:id="rId4"/>
    <p:sldLayoutId id="2147483678" r:id="rId5"/>
    <p:sldLayoutId id="2147483659" r:id="rId6"/>
    <p:sldLayoutId id="2147483750" r:id="rId7"/>
    <p:sldLayoutId id="2147483717" r:id="rId8"/>
    <p:sldLayoutId id="2147483665" r:id="rId9"/>
    <p:sldLayoutId id="2147483666" r:id="rId10"/>
    <p:sldLayoutId id="2147483729" r:id="rId11"/>
    <p:sldLayoutId id="2147483690" r:id="rId12"/>
    <p:sldLayoutId id="2147483656" r:id="rId13"/>
    <p:sldLayoutId id="2147483680" r:id="rId14"/>
    <p:sldLayoutId id="2147483655" r:id="rId15"/>
    <p:sldLayoutId id="2147483649" r:id="rId16"/>
    <p:sldLayoutId id="2147483736" r:id="rId17"/>
    <p:sldLayoutId id="2147483753" r:id="rId18"/>
    <p:sldLayoutId id="2147483714" r:id="rId19"/>
    <p:sldLayoutId id="2147483658" r:id="rId20"/>
    <p:sldLayoutId id="2147483722" r:id="rId21"/>
    <p:sldLayoutId id="2147483742" r:id="rId22"/>
    <p:sldLayoutId id="2147483774" r:id="rId23"/>
    <p:sldLayoutId id="2147483725" r:id="rId24"/>
    <p:sldLayoutId id="2147483662" r:id="rId25"/>
    <p:sldLayoutId id="2147483663" r:id="rId26"/>
    <p:sldLayoutId id="2147483676" r:id="rId27"/>
    <p:sldLayoutId id="2147483670" r:id="rId28"/>
    <p:sldLayoutId id="2147483724" r:id="rId29"/>
    <p:sldLayoutId id="2147483669" r:id="rId30"/>
    <p:sldLayoutId id="2147483677" r:id="rId31"/>
    <p:sldLayoutId id="2147483726" r:id="rId32"/>
    <p:sldLayoutId id="2147483773" r:id="rId33"/>
    <p:sldLayoutId id="2147483767" r:id="rId34"/>
    <p:sldLayoutId id="2147483671" r:id="rId35"/>
    <p:sldLayoutId id="2147483768" r:id="rId36"/>
    <p:sldLayoutId id="2147483718" r:id="rId37"/>
    <p:sldLayoutId id="2147483719" r:id="rId38"/>
    <p:sldLayoutId id="2147483679" r:id="rId39"/>
    <p:sldLayoutId id="2147483754" r:id="rId40"/>
    <p:sldLayoutId id="2147483748" r:id="rId41"/>
    <p:sldLayoutId id="2147483713" r:id="rId42"/>
    <p:sldLayoutId id="2147483752" r:id="rId43"/>
    <p:sldLayoutId id="2147483720" r:id="rId44"/>
    <p:sldLayoutId id="2147483730" r:id="rId45"/>
    <p:sldLayoutId id="2147483749" r:id="rId46"/>
    <p:sldLayoutId id="2147483737" r:id="rId47"/>
    <p:sldLayoutId id="2147483756" r:id="rId48"/>
    <p:sldLayoutId id="2147483766" r:id="rId49"/>
    <p:sldLayoutId id="2147483765" r:id="rId50"/>
    <p:sldLayoutId id="2147483732" r:id="rId51"/>
    <p:sldLayoutId id="2147483721" r:id="rId52"/>
    <p:sldLayoutId id="2147483733" r:id="rId53"/>
    <p:sldLayoutId id="2147483734" r:id="rId54"/>
    <p:sldLayoutId id="2147483735" r:id="rId55"/>
    <p:sldLayoutId id="2147483704" r:id="rId56"/>
    <p:sldLayoutId id="2147483657" r:id="rId57"/>
    <p:sldLayoutId id="2147483738" r:id="rId58"/>
    <p:sldLayoutId id="2147483743" r:id="rId59"/>
    <p:sldLayoutId id="2147483744" r:id="rId60"/>
    <p:sldLayoutId id="2147483769" r:id="rId61"/>
    <p:sldLayoutId id="2147483772" r:id="rId62"/>
    <p:sldLayoutId id="2147483775" r:id="rId63"/>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image" Target="../media/image42.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8.xml"/><Relationship Id="rId5" Type="http://schemas.openxmlformats.org/officeDocument/2006/relationships/image" Target="../media/image44.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6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t>Select a Presentation Title Page and End Page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presentation cover from the three options that follow (slides 2-4).</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corresponding end page from the three options (slides 62-64).</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other options.</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Insert Your Logo into the Cover and Back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current text box with Insert Logo Here.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Insert Tab &gt; Picture &gt; find the location on your computer and select Insert.</a:t>
            </a:r>
            <a:endParaRPr lang="en-US" sz="1400"/>
          </a:p>
          <a:p>
            <a:pPr marL="742950" lvl="1" indent="-285750">
              <a:spcBef>
                <a:spcPts val="1100"/>
              </a:spcBef>
              <a:buClr>
                <a:schemeClr val="accent1"/>
              </a:buClr>
              <a:buSzPts val="1600"/>
              <a:buFont typeface="Arial"/>
              <a:buChar char="•"/>
            </a:pPr>
            <a:r>
              <a:rPr lang="en-US" sz="1400">
                <a:solidFill>
                  <a:schemeClr val="accent1"/>
                </a:solidFill>
              </a:rPr>
              <a:t>Resize logo by holding down the shift key and dragging one corner in (to make smaller) or out (to make larger). </a:t>
            </a:r>
            <a:endParaRPr lang="en-US" sz="1400"/>
          </a:p>
          <a:p>
            <a:pPr marL="742950" lvl="1" indent="-285750">
              <a:spcBef>
                <a:spcPts val="1100"/>
              </a:spcBef>
              <a:buClr>
                <a:schemeClr val="accent1"/>
              </a:buClr>
              <a:buSzPts val="1600"/>
              <a:buFont typeface="Arial"/>
              <a:buChar char="•"/>
            </a:pPr>
            <a:r>
              <a:rPr lang="en-US" sz="1400">
                <a:solidFill>
                  <a:schemeClr val="accent1"/>
                </a:solidFill>
              </a:rPr>
              <a:t>Note: holding the shift key while dragging will proportionally change the size of your logo and not distort it.</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Delete This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this page from your presentation.</a:t>
            </a:r>
            <a:endParaRPr lang="en-US" sz="140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10;&#10;Description automatically generated">
            <a:extLst>
              <a:ext uri="{FF2B5EF4-FFF2-40B4-BE49-F238E27FC236}">
                <a16:creationId xmlns:a16="http://schemas.microsoft.com/office/drawing/2014/main" id="{293E13C3-E71F-30BA-B512-637BC90691B4}"/>
              </a:ext>
            </a:extLst>
          </p:cNvPr>
          <p:cNvPicPr>
            <a:picLocks noGrp="1" noChangeAspect="1"/>
          </p:cNvPicPr>
          <p:nvPr>
            <p:ph type="pic" sz="quarter" idx="10"/>
          </p:nvPr>
        </p:nvPicPr>
        <p:blipFill rotWithShape="1">
          <a:blip r:embed="rId3"/>
          <a:srcRect l="8384" r="14004"/>
          <a:stretch/>
        </p:blipFill>
        <p:spPr>
          <a:xfrm>
            <a:off x="6248402" y="800101"/>
            <a:ext cx="5943598" cy="5105399"/>
          </a:xfrm>
        </p:spPr>
      </p:pic>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1"/>
          </p:nvPr>
        </p:nvSpPr>
        <p:spPr/>
        <p:txBody>
          <a:bodyPr/>
          <a:lstStyle/>
          <a:p>
            <a:r>
              <a:rPr lang="en-US">
                <a:latin typeface="Arial"/>
              </a:rPr>
              <a:t>What are they looking for in a partner?</a:t>
            </a:r>
            <a:endParaRPr lang="en-US"/>
          </a:p>
        </p:txBody>
      </p:sp>
      <p:sp>
        <p:nvSpPr>
          <p:cNvPr id="3" name="Text Placeholder 2">
            <a:extLst>
              <a:ext uri="{FF2B5EF4-FFF2-40B4-BE49-F238E27FC236}">
                <a16:creationId xmlns:a16="http://schemas.microsoft.com/office/drawing/2014/main" id="{C50613B8-50D6-AE91-280D-C6C9C153EE4C}"/>
              </a:ext>
            </a:extLst>
          </p:cNvPr>
          <p:cNvSpPr>
            <a:spLocks noGrp="1"/>
          </p:cNvSpPr>
          <p:nvPr>
            <p:ph type="body" sz="quarter" idx="12"/>
          </p:nvPr>
        </p:nvSpPr>
        <p:spPr>
          <a:xfrm>
            <a:off x="941389" y="2823882"/>
            <a:ext cx="5002211" cy="3081617"/>
          </a:xfrm>
        </p:spPr>
        <p:txBody>
          <a:bodyPr lIns="0" tIns="0" rIns="0" bIns="0" anchor="t"/>
          <a:lstStyle/>
          <a:p>
            <a:r>
              <a:rPr lang="en-US" sz="2000">
                <a:latin typeface="Arial"/>
              </a:rPr>
              <a:t>The 10th most popular dating app reported that 91% of its singles would prefer to date someone who:</a:t>
            </a:r>
          </a:p>
          <a:p>
            <a:pPr marL="457200" indent="-457200">
              <a:buAutoNum type="arabicPeriod"/>
            </a:pPr>
            <a:r>
              <a:rPr lang="en-US" sz="2000">
                <a:latin typeface="Arial"/>
                <a:cs typeface="Arial"/>
              </a:rPr>
              <a:t>Knows where to find the best price on gasoline</a:t>
            </a:r>
          </a:p>
          <a:p>
            <a:pPr marL="457200" indent="-457200">
              <a:buAutoNum type="arabicPeriod"/>
            </a:pPr>
            <a:r>
              <a:rPr lang="en-US" sz="2000">
                <a:latin typeface="Arial"/>
                <a:cs typeface="Arial"/>
              </a:rPr>
              <a:t>Goes to therapy </a:t>
            </a:r>
            <a:endParaRPr lang="en-US" sz="2000">
              <a:cs typeface="Arial"/>
            </a:endParaRPr>
          </a:p>
          <a:p>
            <a:pPr marL="457200" indent="-457200">
              <a:buAutoNum type="arabicPeriod"/>
            </a:pPr>
            <a:r>
              <a:rPr lang="en-US" sz="2000">
                <a:latin typeface="Arial"/>
              </a:rPr>
              <a:t>Has a similar sense of humor</a:t>
            </a:r>
            <a:endParaRPr lang="en-US" sz="2000"/>
          </a:p>
          <a:p>
            <a:pPr marL="457200" indent="-457200">
              <a:buAutoNum type="arabicPeriod"/>
            </a:pPr>
            <a:r>
              <a:rPr lang="en-US" sz="2000">
                <a:latin typeface="Arial"/>
              </a:rPr>
              <a:t>Would prioritize the search for loved ones in a zombie apocalypse</a:t>
            </a:r>
          </a:p>
        </p:txBody>
      </p:sp>
      <p:cxnSp>
        <p:nvCxnSpPr>
          <p:cNvPr id="7" name="Straight Connector 6">
            <a:extLst>
              <a:ext uri="{FF2B5EF4-FFF2-40B4-BE49-F238E27FC236}">
                <a16:creationId xmlns:a16="http://schemas.microsoft.com/office/drawing/2014/main" id="{3B496999-B8F5-89F1-1392-4502C6238245}"/>
              </a:ext>
            </a:extLst>
          </p:cNvPr>
          <p:cNvCxnSpPr>
            <a:cxnSpLocks/>
          </p:cNvCxnSpPr>
          <p:nvPr/>
        </p:nvCxnSpPr>
        <p:spPr>
          <a:xfrm>
            <a:off x="803082" y="796279"/>
            <a:ext cx="0" cy="16459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00580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AE996A7-9D09-C53F-DFC3-CC2BFC50DAF0}"/>
              </a:ext>
            </a:extLst>
          </p:cNvPr>
          <p:cNvPicPr>
            <a:picLocks noGrp="1" noChangeAspect="1"/>
          </p:cNvPicPr>
          <p:nvPr>
            <p:ph type="pic" sz="quarter" idx="10"/>
          </p:nvPr>
        </p:nvPicPr>
        <p:blipFill>
          <a:blip r:embed="rId3"/>
          <a:srcRect l="11232" r="11232"/>
          <a:stretch>
            <a:fillRect/>
          </a:stretch>
        </p:blipFill>
        <p:spPr/>
      </p:pic>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1"/>
          </p:nvPr>
        </p:nvSpPr>
        <p:spPr/>
        <p:txBody>
          <a:bodyPr/>
          <a:lstStyle/>
          <a:p>
            <a:r>
              <a:rPr lang="en-US">
                <a:latin typeface="Arial"/>
              </a:rPr>
              <a:t>Self-care is important.</a:t>
            </a:r>
            <a:endParaRPr lang="en-US"/>
          </a:p>
        </p:txBody>
      </p:sp>
      <p:sp>
        <p:nvSpPr>
          <p:cNvPr id="3" name="Text Placeholder 2">
            <a:extLst>
              <a:ext uri="{FF2B5EF4-FFF2-40B4-BE49-F238E27FC236}">
                <a16:creationId xmlns:a16="http://schemas.microsoft.com/office/drawing/2014/main" id="{27A90589-E493-3EC8-DD2A-744382E5CCB3}"/>
              </a:ext>
            </a:extLst>
          </p:cNvPr>
          <p:cNvSpPr>
            <a:spLocks noGrp="1"/>
          </p:cNvSpPr>
          <p:nvPr>
            <p:ph type="body" sz="quarter" idx="12"/>
          </p:nvPr>
        </p:nvSpPr>
        <p:spPr>
          <a:xfrm>
            <a:off x="941389" y="2513013"/>
            <a:ext cx="5002211" cy="3316286"/>
          </a:xfrm>
        </p:spPr>
        <p:txBody>
          <a:bodyPr lIns="0" tIns="0" rIns="0" bIns="0" anchor="t"/>
          <a:lstStyle/>
          <a:p>
            <a:r>
              <a:rPr lang="en-US">
                <a:latin typeface="Arial"/>
                <a:cs typeface="Arial"/>
              </a:rPr>
              <a:t>91% would prefer to date someone who goes to therapy.</a:t>
            </a:r>
            <a:endParaRPr lang="en-US"/>
          </a:p>
          <a:p>
            <a:r>
              <a:rPr lang="en-US">
                <a:latin typeface="Arial"/>
                <a:cs typeface="Arial"/>
              </a:rPr>
              <a:t>88% are more likely to go on a second date if their date mentions therapy on the first date. </a:t>
            </a:r>
            <a:endParaRPr lang="en-US"/>
          </a:p>
          <a:p>
            <a:r>
              <a:rPr lang="en-US">
                <a:latin typeface="Arial"/>
                <a:cs typeface="Arial"/>
              </a:rPr>
              <a:t>Only 8% are willing to mention therapy on a first date.</a:t>
            </a:r>
          </a:p>
          <a:p>
            <a:endParaRPr lang="en-US">
              <a:latin typeface="Arial"/>
              <a:cs typeface="Arial"/>
            </a:endParaRPr>
          </a:p>
        </p:txBody>
      </p:sp>
      <p:cxnSp>
        <p:nvCxnSpPr>
          <p:cNvPr id="5" name="Straight Connector 4">
            <a:extLst>
              <a:ext uri="{FF2B5EF4-FFF2-40B4-BE49-F238E27FC236}">
                <a16:creationId xmlns:a16="http://schemas.microsoft.com/office/drawing/2014/main" id="{AC988A92-3DC4-4A86-47E3-EE247E5B7146}"/>
              </a:ext>
            </a:extLst>
          </p:cNvPr>
          <p:cNvCxnSpPr>
            <a:cxnSpLocks/>
          </p:cNvCxnSpPr>
          <p:nvPr/>
        </p:nvCxnSpPr>
        <p:spPr>
          <a:xfrm>
            <a:off x="803082" y="796279"/>
            <a:ext cx="0" cy="914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78917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C00EA-F344-206D-9B54-FEE8E83060C3}"/>
              </a:ext>
            </a:extLst>
          </p:cNvPr>
          <p:cNvSpPr>
            <a:spLocks noGrp="1"/>
          </p:cNvSpPr>
          <p:nvPr>
            <p:ph type="body" sz="quarter" idx="11"/>
          </p:nvPr>
        </p:nvSpPr>
        <p:spPr/>
        <p:txBody>
          <a:bodyPr/>
          <a:lstStyle/>
          <a:p>
            <a:r>
              <a:rPr lang="en-US">
                <a:latin typeface="Arial"/>
              </a:rPr>
              <a:t>What is this? </a:t>
            </a:r>
          </a:p>
          <a:p>
            <a:r>
              <a:rPr lang="en-US">
                <a:latin typeface="Arial"/>
              </a:rPr>
              <a:t>And what is it telling us?</a:t>
            </a:r>
            <a:endParaRPr lang="en-US"/>
          </a:p>
        </p:txBody>
      </p:sp>
      <p:pic>
        <p:nvPicPr>
          <p:cNvPr id="4" name="Picture 4" descr="A picture containing clipart, vector graphics&#10;&#10;Description automatically generated">
            <a:extLst>
              <a:ext uri="{FF2B5EF4-FFF2-40B4-BE49-F238E27FC236}">
                <a16:creationId xmlns:a16="http://schemas.microsoft.com/office/drawing/2014/main" id="{277AE1EE-B0CE-1F48-C012-1C915FDE9797}"/>
              </a:ext>
            </a:extLst>
          </p:cNvPr>
          <p:cNvPicPr>
            <a:picLocks noChangeAspect="1"/>
          </p:cNvPicPr>
          <p:nvPr/>
        </p:nvPicPr>
        <p:blipFill rotWithShape="1">
          <a:blip r:embed="rId3"/>
          <a:srcRect l="15068" t="6187" r="11130" b="10188"/>
          <a:stretch/>
        </p:blipFill>
        <p:spPr>
          <a:xfrm>
            <a:off x="6558107" y="544607"/>
            <a:ext cx="5166070" cy="5029200"/>
          </a:xfrm>
          <a:prstGeom prst="rect">
            <a:avLst/>
          </a:prstGeom>
          <a:effectLst>
            <a:outerShdw blurRad="241300" sx="99000" sy="99000" algn="tl" rotWithShape="0">
              <a:schemeClr val="tx1">
                <a:alpha val="20000"/>
              </a:schemeClr>
            </a:outerShdw>
          </a:effectLst>
        </p:spPr>
      </p:pic>
      <p:cxnSp>
        <p:nvCxnSpPr>
          <p:cNvPr id="11" name="Straight Connector 10">
            <a:extLst>
              <a:ext uri="{FF2B5EF4-FFF2-40B4-BE49-F238E27FC236}">
                <a16:creationId xmlns:a16="http://schemas.microsoft.com/office/drawing/2014/main" id="{A1C1C6FD-37FF-8B27-0191-FA2886A58478}"/>
              </a:ext>
            </a:extLst>
          </p:cNvPr>
          <p:cNvCxnSpPr>
            <a:cxnSpLocks/>
          </p:cNvCxnSpPr>
          <p:nvPr/>
        </p:nvCxnSpPr>
        <p:spPr>
          <a:xfrm>
            <a:off x="803082" y="796279"/>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8467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icon&#10;&#10;Description automatically generated">
            <a:extLst>
              <a:ext uri="{FF2B5EF4-FFF2-40B4-BE49-F238E27FC236}">
                <a16:creationId xmlns:a16="http://schemas.microsoft.com/office/drawing/2014/main" id="{99EBD5C1-9851-42DA-2477-8D1D6982A0D9}"/>
              </a:ext>
            </a:extLst>
          </p:cNvPr>
          <p:cNvPicPr>
            <a:picLocks noGrp="1" noChangeAspect="1"/>
          </p:cNvPicPr>
          <p:nvPr>
            <p:ph type="pic" sz="quarter" idx="15"/>
          </p:nvPr>
        </p:nvPicPr>
        <p:blipFill rotWithShape="1">
          <a:blip r:embed="rId3"/>
          <a:srcRect l="4847" r="4847"/>
          <a:stretch/>
        </p:blipFill>
        <p:spPr/>
      </p:pic>
      <p:pic>
        <p:nvPicPr>
          <p:cNvPr id="12" name="Picture 12" descr="Graphical user interface, application&#10;&#10;Description automatically generated">
            <a:extLst>
              <a:ext uri="{FF2B5EF4-FFF2-40B4-BE49-F238E27FC236}">
                <a16:creationId xmlns:a16="http://schemas.microsoft.com/office/drawing/2014/main" id="{044C7741-F1A5-E588-5AA8-0DAFF87CA431}"/>
              </a:ext>
            </a:extLst>
          </p:cNvPr>
          <p:cNvPicPr>
            <a:picLocks noGrp="1" noChangeAspect="1"/>
          </p:cNvPicPr>
          <p:nvPr>
            <p:ph type="pic" sz="quarter" idx="16"/>
          </p:nvPr>
        </p:nvPicPr>
        <p:blipFill rotWithShape="1">
          <a:blip r:embed="rId4"/>
          <a:srcRect l="5568" r="5568"/>
          <a:stretch/>
        </p:blipFill>
        <p:spPr/>
      </p:pic>
      <p:pic>
        <p:nvPicPr>
          <p:cNvPr id="16" name="Picture 16" descr="Graphical user interface, application&#10;&#10;Description automatically generated">
            <a:extLst>
              <a:ext uri="{FF2B5EF4-FFF2-40B4-BE49-F238E27FC236}">
                <a16:creationId xmlns:a16="http://schemas.microsoft.com/office/drawing/2014/main" id="{42CDA4F8-5D77-A04F-07AA-AB45ADB715D8}"/>
              </a:ext>
            </a:extLst>
          </p:cNvPr>
          <p:cNvPicPr>
            <a:picLocks noGrp="1" noChangeAspect="1"/>
          </p:cNvPicPr>
          <p:nvPr>
            <p:ph type="pic" sz="quarter" idx="17"/>
          </p:nvPr>
        </p:nvPicPr>
        <p:blipFill rotWithShape="1">
          <a:blip r:embed="rId5"/>
          <a:srcRect l="6527" r="6527"/>
          <a:stretch/>
        </p:blipFill>
        <p:spPr/>
      </p:pic>
      <p:sp>
        <p:nvSpPr>
          <p:cNvPr id="5" name="Text Placeholder 1">
            <a:extLst>
              <a:ext uri="{FF2B5EF4-FFF2-40B4-BE49-F238E27FC236}">
                <a16:creationId xmlns:a16="http://schemas.microsoft.com/office/drawing/2014/main" id="{44B4CF1F-C70A-561C-B80A-7F4A84AC267B}"/>
              </a:ext>
            </a:extLst>
          </p:cNvPr>
          <p:cNvSpPr txBox="1">
            <a:spLocks/>
          </p:cNvSpPr>
          <p:nvPr/>
        </p:nvSpPr>
        <p:spPr>
          <a:xfrm>
            <a:off x="0" y="5667936"/>
            <a:ext cx="7315200" cy="914400"/>
          </a:xfrm>
          <a:prstGeom prst="rect">
            <a:avLst/>
          </a:prstGeom>
          <a:solidFill>
            <a:schemeClr val="tx2"/>
          </a:solidFill>
          <a:ln>
            <a:noFill/>
          </a:ln>
        </p:spPr>
        <p:txBody>
          <a:bodyPr lIns="4572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1"/>
                </a:solidFill>
                <a:latin typeface="Arial"/>
              </a:rPr>
              <a:t>It’s a Wordle score!</a:t>
            </a:r>
            <a:endParaRPr lang="en-US" b="1">
              <a:solidFill>
                <a:schemeClr val="accent1"/>
              </a:solidFill>
            </a:endParaRPr>
          </a:p>
        </p:txBody>
      </p:sp>
    </p:spTree>
    <p:extLst>
      <p:ext uri="{BB962C8B-B14F-4D97-AF65-F5344CB8AC3E}">
        <p14:creationId xmlns:p14="http://schemas.microsoft.com/office/powerpoint/2010/main" val="23163749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57477F-87C4-6959-7FEB-BC07B1D23C5C}"/>
              </a:ext>
            </a:extLst>
          </p:cNvPr>
          <p:cNvSpPr>
            <a:spLocks noGrp="1"/>
          </p:cNvSpPr>
          <p:nvPr>
            <p:ph type="body" sz="quarter" idx="11"/>
          </p:nvPr>
        </p:nvSpPr>
        <p:spPr/>
        <p:txBody>
          <a:bodyPr/>
          <a:lstStyle/>
          <a:p>
            <a:r>
              <a:rPr lang="en-US"/>
              <a:t>It's the next big thing for your home!</a:t>
            </a:r>
          </a:p>
        </p:txBody>
      </p:sp>
      <p:sp>
        <p:nvSpPr>
          <p:cNvPr id="7" name="Text Placeholder 6">
            <a:extLst>
              <a:ext uri="{FF2B5EF4-FFF2-40B4-BE49-F238E27FC236}">
                <a16:creationId xmlns:a16="http://schemas.microsoft.com/office/drawing/2014/main" id="{C2D08CE2-C298-A817-4794-91531415232C}"/>
              </a:ext>
            </a:extLst>
          </p:cNvPr>
          <p:cNvSpPr>
            <a:spLocks noGrp="1"/>
          </p:cNvSpPr>
          <p:nvPr>
            <p:ph type="body" sz="quarter" idx="12"/>
          </p:nvPr>
        </p:nvSpPr>
        <p:spPr>
          <a:xfrm>
            <a:off x="941389" y="2513013"/>
            <a:ext cx="5002211" cy="3316286"/>
          </a:xfrm>
        </p:spPr>
        <p:txBody>
          <a:bodyPr lIns="0" tIns="0" rIns="0" bIns="0" anchor="t"/>
          <a:lstStyle/>
          <a:p>
            <a:r>
              <a:rPr lang="en-US" sz="2000">
                <a:latin typeface="Arial"/>
              </a:rPr>
              <a:t>There's a new trend in interior design this year. It's been written up in </a:t>
            </a:r>
            <a:r>
              <a:rPr lang="en-US" sz="2000" i="1">
                <a:latin typeface="Arial"/>
              </a:rPr>
              <a:t>Country Living</a:t>
            </a:r>
            <a:r>
              <a:rPr lang="en-US" sz="2000">
                <a:latin typeface="Arial"/>
              </a:rPr>
              <a:t> and </a:t>
            </a:r>
            <a:r>
              <a:rPr lang="en-US" sz="2000" i="1">
                <a:latin typeface="Arial"/>
              </a:rPr>
              <a:t>House Beautiful</a:t>
            </a:r>
            <a:r>
              <a:rPr lang="en-US" sz="2000">
                <a:latin typeface="Arial"/>
              </a:rPr>
              <a:t>, and it will soon have a streaming show. What is the trend called?</a:t>
            </a:r>
          </a:p>
          <a:p>
            <a:pPr marL="457200" indent="-457200">
              <a:buAutoNum type="arabicPeriod"/>
            </a:pPr>
            <a:r>
              <a:rPr lang="en-US" sz="2000" err="1">
                <a:latin typeface="Arial"/>
              </a:rPr>
              <a:t>Cloffice</a:t>
            </a:r>
            <a:r>
              <a:rPr lang="en-US" sz="2000">
                <a:latin typeface="Arial"/>
              </a:rPr>
              <a:t> (Closet + office)</a:t>
            </a:r>
            <a:endParaRPr lang="en-US" sz="2000"/>
          </a:p>
          <a:p>
            <a:pPr marL="457200" indent="-457200">
              <a:buAutoNum type="arabicPeriod"/>
            </a:pPr>
            <a:r>
              <a:rPr lang="en-US" sz="2000">
                <a:latin typeface="Arial"/>
              </a:rPr>
              <a:t>Mauve revival (Everything pinkish)</a:t>
            </a:r>
          </a:p>
          <a:p>
            <a:pPr marL="457200" indent="-457200">
              <a:buAutoNum type="arabicPeriod"/>
            </a:pPr>
            <a:r>
              <a:rPr lang="en-US" sz="2000">
                <a:latin typeface="Arial"/>
              </a:rPr>
              <a:t>Cinderella (Glass blocks and clear furniture)</a:t>
            </a:r>
          </a:p>
          <a:p>
            <a:pPr marL="457200" indent="-457200">
              <a:buAutoNum type="arabicPeriod"/>
            </a:pPr>
            <a:r>
              <a:rPr lang="en-US" sz="2000" err="1">
                <a:latin typeface="Arial"/>
              </a:rPr>
              <a:t>Barkitecture</a:t>
            </a:r>
            <a:r>
              <a:rPr lang="en-US" sz="2000">
                <a:latin typeface="Arial"/>
              </a:rPr>
              <a:t> (Pet buildings and rooms)</a:t>
            </a:r>
          </a:p>
          <a:p>
            <a:endParaRPr lang="en-US" sz="2000"/>
          </a:p>
        </p:txBody>
      </p:sp>
      <p:pic>
        <p:nvPicPr>
          <p:cNvPr id="4" name="Picture Placeholder 3" descr="A picture containing text&#10;&#10;Description automatically generated">
            <a:extLst>
              <a:ext uri="{FF2B5EF4-FFF2-40B4-BE49-F238E27FC236}">
                <a16:creationId xmlns:a16="http://schemas.microsoft.com/office/drawing/2014/main" id="{B2ED7D9B-60CB-767D-753C-9E87FBA9B585}"/>
              </a:ext>
            </a:extLst>
          </p:cNvPr>
          <p:cNvPicPr>
            <a:picLocks noGrp="1" noChangeAspect="1"/>
          </p:cNvPicPr>
          <p:nvPr>
            <p:ph type="pic" sz="quarter" idx="13"/>
          </p:nvPr>
        </p:nvPicPr>
        <p:blipFill>
          <a:blip r:embed="rId3"/>
          <a:srcRect l="7792" r="7792"/>
          <a:stretch>
            <a:fillRect/>
          </a:stretch>
        </p:blipFill>
        <p:spPr/>
      </p:pic>
      <p:cxnSp>
        <p:nvCxnSpPr>
          <p:cNvPr id="8" name="Straight Connector 7">
            <a:extLst>
              <a:ext uri="{FF2B5EF4-FFF2-40B4-BE49-F238E27FC236}">
                <a16:creationId xmlns:a16="http://schemas.microsoft.com/office/drawing/2014/main" id="{78C8CDA1-CE91-563F-5390-82BA06EB3DB2}"/>
              </a:ext>
            </a:extLst>
          </p:cNvPr>
          <p:cNvCxnSpPr>
            <a:cxnSpLocks/>
          </p:cNvCxnSpPr>
          <p:nvPr/>
        </p:nvCxnSpPr>
        <p:spPr>
          <a:xfrm>
            <a:off x="797138" y="796279"/>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125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60A1F594-4A7C-406C-A877-AEAC5B213E2F}"/>
              </a:ext>
            </a:extLst>
          </p:cNvPr>
          <p:cNvPicPr>
            <a:picLocks noGrp="1" noChangeAspect="1"/>
          </p:cNvPicPr>
          <p:nvPr>
            <p:ph type="pic" sz="quarter" idx="16"/>
          </p:nvPr>
        </p:nvPicPr>
        <p:blipFill>
          <a:blip r:embed="rId3"/>
          <a:srcRect l="17585" r="17585"/>
          <a:stretch/>
        </p:blipFill>
        <p:spPr>
          <a:xfrm>
            <a:off x="8989400" y="2957388"/>
            <a:ext cx="2544589" cy="2616693"/>
          </a:xfrm>
        </p:spPr>
      </p:pic>
      <p:sp>
        <p:nvSpPr>
          <p:cNvPr id="2" name="Text Placeholder 1">
            <a:extLst>
              <a:ext uri="{FF2B5EF4-FFF2-40B4-BE49-F238E27FC236}">
                <a16:creationId xmlns:a16="http://schemas.microsoft.com/office/drawing/2014/main" id="{C8B83F00-606B-0E21-B1FE-44B9F67E7FD9}"/>
              </a:ext>
            </a:extLst>
          </p:cNvPr>
          <p:cNvSpPr>
            <a:spLocks noGrp="1"/>
          </p:cNvSpPr>
          <p:nvPr>
            <p:ph type="body" sz="quarter" idx="11"/>
          </p:nvPr>
        </p:nvSpPr>
        <p:spPr>
          <a:xfrm>
            <a:off x="941390" y="3227294"/>
            <a:ext cx="2690500" cy="487136"/>
          </a:xfrm>
        </p:spPr>
        <p:txBody>
          <a:bodyPr/>
          <a:lstStyle/>
          <a:p>
            <a:r>
              <a:rPr lang="en-US" sz="3200" err="1">
                <a:latin typeface="Arial"/>
              </a:rPr>
              <a:t>Barkitecture</a:t>
            </a:r>
            <a:endParaRPr lang="en-US" sz="3200"/>
          </a:p>
        </p:txBody>
      </p:sp>
      <p:pic>
        <p:nvPicPr>
          <p:cNvPr id="5" name="Picture 5">
            <a:extLst>
              <a:ext uri="{FF2B5EF4-FFF2-40B4-BE49-F238E27FC236}">
                <a16:creationId xmlns:a16="http://schemas.microsoft.com/office/drawing/2014/main" id="{66E7AAF8-B30B-55FC-56AA-F28EF6FB71AA}"/>
              </a:ext>
            </a:extLst>
          </p:cNvPr>
          <p:cNvPicPr>
            <a:picLocks noGrp="1" noChangeAspect="1"/>
          </p:cNvPicPr>
          <p:nvPr>
            <p:ph type="pic" sz="quarter" idx="13"/>
          </p:nvPr>
        </p:nvPicPr>
        <p:blipFill>
          <a:blip r:embed="rId4"/>
          <a:srcRect l="1199" r="1199"/>
          <a:stretch/>
        </p:blipFill>
        <p:spPr>
          <a:xfrm>
            <a:off x="4059195" y="156575"/>
            <a:ext cx="4759128" cy="2743199"/>
          </a:xfrm>
        </p:spPr>
      </p:pic>
      <p:pic>
        <p:nvPicPr>
          <p:cNvPr id="15" name="Picture 15">
            <a:extLst>
              <a:ext uri="{FF2B5EF4-FFF2-40B4-BE49-F238E27FC236}">
                <a16:creationId xmlns:a16="http://schemas.microsoft.com/office/drawing/2014/main" id="{38EA182F-DE06-F21E-A32E-810F61882B6E}"/>
              </a:ext>
            </a:extLst>
          </p:cNvPr>
          <p:cNvPicPr>
            <a:picLocks noGrp="1" noChangeAspect="1"/>
          </p:cNvPicPr>
          <p:nvPr>
            <p:ph type="pic" sz="quarter" idx="14"/>
          </p:nvPr>
        </p:nvPicPr>
        <p:blipFill>
          <a:blip r:embed="rId5"/>
          <a:srcRect t="2427" b="2427"/>
          <a:stretch/>
        </p:blipFill>
        <p:spPr>
          <a:xfrm>
            <a:off x="3910915" y="2561573"/>
            <a:ext cx="5276926" cy="3343927"/>
          </a:xfrm>
        </p:spPr>
      </p:pic>
      <p:pic>
        <p:nvPicPr>
          <p:cNvPr id="10" name="Picture 10">
            <a:extLst>
              <a:ext uri="{FF2B5EF4-FFF2-40B4-BE49-F238E27FC236}">
                <a16:creationId xmlns:a16="http://schemas.microsoft.com/office/drawing/2014/main" id="{5B53BE75-204E-AC97-5D20-73BAE4E469DC}"/>
              </a:ext>
            </a:extLst>
          </p:cNvPr>
          <p:cNvPicPr>
            <a:picLocks noGrp="1" noChangeAspect="1"/>
          </p:cNvPicPr>
          <p:nvPr>
            <p:ph type="pic" sz="quarter" idx="15"/>
          </p:nvPr>
        </p:nvPicPr>
        <p:blipFill>
          <a:blip r:embed="rId6"/>
          <a:srcRect t="16304" b="16304"/>
          <a:stretch/>
        </p:blipFill>
        <p:spPr>
          <a:xfrm>
            <a:off x="8989399" y="0"/>
            <a:ext cx="2713695" cy="2743199"/>
          </a:xfrm>
        </p:spPr>
      </p:pic>
    </p:spTree>
    <p:extLst>
      <p:ext uri="{BB962C8B-B14F-4D97-AF65-F5344CB8AC3E}">
        <p14:creationId xmlns:p14="http://schemas.microsoft.com/office/powerpoint/2010/main" val="311974468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 The Economy</a:t>
            </a: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latin typeface="Arial"/>
                <a:cs typeface="Arial"/>
              </a:rPr>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21115870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Tailwinds supported rapid economic recovery in the United States </a:t>
            </a:r>
            <a:endParaRPr lang="en-US"/>
          </a:p>
        </p:txBody>
      </p:sp>
      <p:cxnSp>
        <p:nvCxnSpPr>
          <p:cNvPr id="4" name="Straight Connector 3">
            <a:extLst>
              <a:ext uri="{FF2B5EF4-FFF2-40B4-BE49-F238E27FC236}">
                <a16:creationId xmlns:a16="http://schemas.microsoft.com/office/drawing/2014/main" id="{B041261C-3E68-76F6-A01C-C3D0B4624846}"/>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37651C7-A84C-1EB1-4D83-3495FD7988B5}"/>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E07A69-1F91-531B-D37E-FB51F7662B90}"/>
              </a:ext>
            </a:extLst>
          </p:cNvPr>
          <p:cNvSpPr/>
          <p:nvPr/>
        </p:nvSpPr>
        <p:spPr>
          <a:xfrm>
            <a:off x="3655453"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00562D-DD8F-1B8B-1021-96C416F97204}"/>
              </a:ext>
            </a:extLst>
          </p:cNvPr>
          <p:cNvSpPr/>
          <p:nvPr/>
        </p:nvSpPr>
        <p:spPr>
          <a:xfrm>
            <a:off x="6369518"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49B7AE-E085-037E-AF7E-06FEB3263CC0}"/>
              </a:ext>
            </a:extLst>
          </p:cNvPr>
          <p:cNvSpPr/>
          <p:nvPr/>
        </p:nvSpPr>
        <p:spPr>
          <a:xfrm>
            <a:off x="9080694"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D13913-DFE7-8B29-3A18-E8C49A55716E}"/>
              </a:ext>
            </a:extLst>
          </p:cNvPr>
          <p:cNvSpPr/>
          <p:nvPr/>
        </p:nvSpPr>
        <p:spPr>
          <a:xfrm>
            <a:off x="1105544" y="2597302"/>
            <a:ext cx="1957688" cy="1663395"/>
          </a:xfrm>
          <a:prstGeom prst="rect">
            <a:avLst/>
          </a:prstGeom>
          <a:blipFill>
            <a:blip r:embed="rId3">
              <a:extLst>
                <a:ext uri="{28A0092B-C50C-407E-A947-70E740481C1C}">
                  <a14:useLocalDpi xmlns:a14="http://schemas.microsoft.com/office/drawing/2010/main" val="0"/>
                </a:ext>
              </a:extLst>
            </a:blip>
            <a:srcRect/>
            <a:stretch>
              <a:fillRect t="-19000" b="-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AC9B76AF-1822-44A8-118C-02351C0235FE}"/>
              </a:ext>
            </a:extLst>
          </p:cNvPr>
          <p:cNvSpPr/>
          <p:nvPr/>
        </p:nvSpPr>
        <p:spPr>
          <a:xfrm>
            <a:off x="3818164" y="2597302"/>
            <a:ext cx="1957688" cy="1663395"/>
          </a:xfrm>
          <a:prstGeom prst="rect">
            <a:avLst/>
          </a:prstGeom>
          <a:blipFill>
            <a:blip r:embed="rId4">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DA42A1BC-D482-9A62-FB84-71E4F2907382}"/>
              </a:ext>
            </a:extLst>
          </p:cNvPr>
          <p:cNvSpPr/>
          <p:nvPr/>
        </p:nvSpPr>
        <p:spPr>
          <a:xfrm>
            <a:off x="6533674" y="2612769"/>
            <a:ext cx="1957688" cy="1663395"/>
          </a:xfrm>
          <a:prstGeom prst="rect">
            <a:avLst/>
          </a:prstGeom>
          <a:blipFill>
            <a:blip r:embed="rId5">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7AD18A7B-42D7-9DF1-2485-02B2C2E123B2}"/>
              </a:ext>
            </a:extLst>
          </p:cNvPr>
          <p:cNvSpPr/>
          <p:nvPr/>
        </p:nvSpPr>
        <p:spPr>
          <a:xfrm>
            <a:off x="9244850" y="2597302"/>
            <a:ext cx="1957688" cy="1663395"/>
          </a:xfrm>
          <a:prstGeom prst="rect">
            <a:avLst/>
          </a:prstGeom>
          <a:blipFill>
            <a:blip r:embed="rId6">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78891ED6-A9F3-DB9D-6625-80E8A5491F69}"/>
              </a:ext>
            </a:extLst>
          </p:cNvPr>
          <p:cNvSpPr txBox="1"/>
          <p:nvPr/>
        </p:nvSpPr>
        <p:spPr>
          <a:xfrm>
            <a:off x="941388" y="4381164"/>
            <a:ext cx="2286000" cy="1107996"/>
          </a:xfrm>
          <a:prstGeom prst="rect">
            <a:avLst/>
          </a:prstGeom>
          <a:noFill/>
          <a:ln>
            <a:noFill/>
          </a:ln>
        </p:spPr>
        <p:txBody>
          <a:bodyPr wrap="square" rtlCol="0">
            <a:spAutoFit/>
          </a:bodyPr>
          <a:lstStyle/>
          <a:p>
            <a:pPr algn="ctr"/>
            <a:r>
              <a:rPr lang="en-US" sz="2000" b="1"/>
              <a:t>Fiscal stimulus</a:t>
            </a:r>
          </a:p>
          <a:p>
            <a:pPr algn="ctr"/>
            <a:endParaRPr lang="en-US" sz="1000"/>
          </a:p>
          <a:p>
            <a:pPr algn="ctr"/>
            <a:r>
              <a:rPr lang="en-US"/>
              <a:t>(Congress: </a:t>
            </a:r>
            <a:br>
              <a:rPr lang="en-US"/>
            </a:br>
            <a:r>
              <a:rPr lang="en-US"/>
              <a:t>$5.7 trillion)</a:t>
            </a:r>
          </a:p>
        </p:txBody>
      </p:sp>
      <p:sp>
        <p:nvSpPr>
          <p:cNvPr id="26" name="TextBox 25">
            <a:extLst>
              <a:ext uri="{FF2B5EF4-FFF2-40B4-BE49-F238E27FC236}">
                <a16:creationId xmlns:a16="http://schemas.microsoft.com/office/drawing/2014/main" id="{71C0EB89-7ABE-B409-A156-4FE1008DFDD8}"/>
              </a:ext>
            </a:extLst>
          </p:cNvPr>
          <p:cNvSpPr txBox="1"/>
          <p:nvPr/>
        </p:nvSpPr>
        <p:spPr>
          <a:xfrm>
            <a:off x="3652564" y="4381164"/>
            <a:ext cx="2286000" cy="1107996"/>
          </a:xfrm>
          <a:prstGeom prst="rect">
            <a:avLst/>
          </a:prstGeom>
          <a:noFill/>
          <a:ln>
            <a:noFill/>
          </a:ln>
        </p:spPr>
        <p:txBody>
          <a:bodyPr wrap="square" rtlCol="0">
            <a:spAutoFit/>
          </a:bodyPr>
          <a:lstStyle/>
          <a:p>
            <a:pPr algn="ctr"/>
            <a:r>
              <a:rPr lang="en-US" sz="2000" b="1"/>
              <a:t>Monetary policy</a:t>
            </a:r>
          </a:p>
          <a:p>
            <a:pPr algn="ctr"/>
            <a:endParaRPr lang="en-US" sz="1000"/>
          </a:p>
          <a:p>
            <a:pPr algn="ctr"/>
            <a:r>
              <a:rPr lang="en-US"/>
              <a:t>(Fed: Money supply +40%</a:t>
            </a:r>
          </a:p>
        </p:txBody>
      </p:sp>
      <p:sp>
        <p:nvSpPr>
          <p:cNvPr id="27" name="TextBox 26">
            <a:extLst>
              <a:ext uri="{FF2B5EF4-FFF2-40B4-BE49-F238E27FC236}">
                <a16:creationId xmlns:a16="http://schemas.microsoft.com/office/drawing/2014/main" id="{10ABAA62-D65A-EF48-A8DB-E9082C9B4725}"/>
              </a:ext>
            </a:extLst>
          </p:cNvPr>
          <p:cNvSpPr txBox="1"/>
          <p:nvPr/>
        </p:nvSpPr>
        <p:spPr>
          <a:xfrm>
            <a:off x="6363740" y="4381164"/>
            <a:ext cx="2286000" cy="707886"/>
          </a:xfrm>
          <a:prstGeom prst="rect">
            <a:avLst/>
          </a:prstGeom>
          <a:noFill/>
          <a:ln>
            <a:noFill/>
          </a:ln>
        </p:spPr>
        <p:txBody>
          <a:bodyPr wrap="square" lIns="91440" tIns="45720" rIns="91440" bIns="45720" rtlCol="0" anchor="t">
            <a:spAutoFit/>
          </a:bodyPr>
          <a:lstStyle/>
          <a:p>
            <a:pPr algn="ctr"/>
            <a:r>
              <a:rPr lang="en-US" sz="2000" b="1"/>
              <a:t>COVID-19 cases slowed</a:t>
            </a:r>
          </a:p>
        </p:txBody>
      </p:sp>
      <p:sp>
        <p:nvSpPr>
          <p:cNvPr id="28" name="TextBox 27">
            <a:extLst>
              <a:ext uri="{FF2B5EF4-FFF2-40B4-BE49-F238E27FC236}">
                <a16:creationId xmlns:a16="http://schemas.microsoft.com/office/drawing/2014/main" id="{3C02EF61-9E29-7342-CE7D-44A2C1732876}"/>
              </a:ext>
            </a:extLst>
          </p:cNvPr>
          <p:cNvSpPr txBox="1"/>
          <p:nvPr/>
        </p:nvSpPr>
        <p:spPr>
          <a:xfrm>
            <a:off x="9080694" y="4381164"/>
            <a:ext cx="2286000" cy="707886"/>
          </a:xfrm>
          <a:prstGeom prst="rect">
            <a:avLst/>
          </a:prstGeom>
          <a:noFill/>
          <a:ln>
            <a:noFill/>
          </a:ln>
        </p:spPr>
        <p:txBody>
          <a:bodyPr wrap="square" rtlCol="0">
            <a:spAutoFit/>
          </a:bodyPr>
          <a:lstStyle/>
          <a:p>
            <a:pPr algn="ctr"/>
            <a:r>
              <a:rPr lang="en-US" sz="2000" b="1"/>
              <a:t>Geopolitical stability</a:t>
            </a:r>
          </a:p>
        </p:txBody>
      </p:sp>
    </p:spTree>
    <p:extLst>
      <p:ext uri="{BB962C8B-B14F-4D97-AF65-F5344CB8AC3E}">
        <p14:creationId xmlns:p14="http://schemas.microsoft.com/office/powerpoint/2010/main" val="129366721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sp>
        <p:nvSpPr>
          <p:cNvPr id="7" name="Text Placeholder 6">
            <a:extLst>
              <a:ext uri="{FF2B5EF4-FFF2-40B4-BE49-F238E27FC236}">
                <a16:creationId xmlns:a16="http://schemas.microsoft.com/office/drawing/2014/main" id="{61CA66AE-2F17-7EF7-CD10-FF06A4EB296E}"/>
              </a:ext>
            </a:extLst>
          </p:cNvPr>
          <p:cNvSpPr>
            <a:spLocks noGrp="1"/>
          </p:cNvSpPr>
          <p:nvPr>
            <p:ph type="body" sz="quarter" idx="10"/>
          </p:nvPr>
        </p:nvSpPr>
        <p:spPr/>
        <p:txBody>
          <a:bodyPr/>
          <a:lstStyle/>
          <a:p>
            <a:r>
              <a:rPr lang="en-US">
                <a:latin typeface="Arial"/>
              </a:rPr>
              <a:t>Real economic growth in the United States</a:t>
            </a:r>
          </a:p>
        </p:txBody>
      </p:sp>
      <p:pic>
        <p:nvPicPr>
          <p:cNvPr id="12" name="Picture 11">
            <a:extLst>
              <a:ext uri="{FF2B5EF4-FFF2-40B4-BE49-F238E27FC236}">
                <a16:creationId xmlns:a16="http://schemas.microsoft.com/office/drawing/2014/main" id="{D4D3369C-FCB7-F629-1249-30611E7F095A}"/>
              </a:ext>
            </a:extLst>
          </p:cNvPr>
          <p:cNvPicPr>
            <a:picLocks noChangeAspect="1"/>
          </p:cNvPicPr>
          <p:nvPr/>
        </p:nvPicPr>
        <p:blipFill>
          <a:blip r:embed="rId3"/>
          <a:stretch>
            <a:fillRect/>
          </a:stretch>
        </p:blipFill>
        <p:spPr>
          <a:xfrm>
            <a:off x="955026" y="1971675"/>
            <a:ext cx="10276718" cy="3959352"/>
          </a:xfrm>
          <a:prstGeom prst="rect">
            <a:avLst/>
          </a:prstGeom>
          <a:effectLst>
            <a:outerShdw blurRad="241300" sx="99000" sy="99000" algn="tl" rotWithShape="0">
              <a:schemeClr val="tx1">
                <a:alpha val="20000"/>
              </a:schemeClr>
            </a:outerShdw>
          </a:effectLst>
        </p:spPr>
      </p:pic>
      <p:cxnSp>
        <p:nvCxnSpPr>
          <p:cNvPr id="4" name="Straight Connector 3">
            <a:extLst>
              <a:ext uri="{FF2B5EF4-FFF2-40B4-BE49-F238E27FC236}">
                <a16:creationId xmlns:a16="http://schemas.microsoft.com/office/drawing/2014/main" id="{DFBC5BAA-49AE-1983-1D6A-576626B18210}"/>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6D92B74-0398-26E0-0DFE-DE3DE5E99BAD}"/>
              </a:ext>
            </a:extLst>
          </p:cNvPr>
          <p:cNvPicPr>
            <a:picLocks noGrp="1" noChangeAspect="1"/>
          </p:cNvPicPr>
          <p:nvPr>
            <p:ph type="pic" sz="quarter" idx="10"/>
          </p:nvPr>
        </p:nvPicPr>
        <p:blipFill>
          <a:blip r:embed="rId3"/>
          <a:srcRect l="13346" r="13346"/>
          <a:stretch>
            <a:fillRect/>
          </a:stretch>
        </p:blipFill>
        <p:spPr/>
      </p:pic>
      <p:sp>
        <p:nvSpPr>
          <p:cNvPr id="4" name="Text Placeholder 3">
            <a:extLst>
              <a:ext uri="{FF2B5EF4-FFF2-40B4-BE49-F238E27FC236}">
                <a16:creationId xmlns:a16="http://schemas.microsoft.com/office/drawing/2014/main" id="{549910C7-B5DD-775C-1F6A-A36EFD9F7845}"/>
              </a:ext>
            </a:extLst>
          </p:cNvPr>
          <p:cNvSpPr>
            <a:spLocks noGrp="1"/>
          </p:cNvSpPr>
          <p:nvPr>
            <p:ph type="body" sz="quarter" idx="11"/>
          </p:nvPr>
        </p:nvSpPr>
        <p:spPr/>
        <p:txBody>
          <a:bodyPr/>
          <a:lstStyle/>
          <a:p>
            <a:r>
              <a:rPr lang="en-US"/>
              <a:t>Economic data told a different story</a:t>
            </a:r>
          </a:p>
        </p:txBody>
      </p:sp>
      <p:sp>
        <p:nvSpPr>
          <p:cNvPr id="5" name="Text Placeholder 4">
            <a:extLst>
              <a:ext uri="{FF2B5EF4-FFF2-40B4-BE49-F238E27FC236}">
                <a16:creationId xmlns:a16="http://schemas.microsoft.com/office/drawing/2014/main" id="{1A11C387-5659-46C2-E7E2-EAE48B4189AA}"/>
              </a:ext>
            </a:extLst>
          </p:cNvPr>
          <p:cNvSpPr>
            <a:spLocks noGrp="1"/>
          </p:cNvSpPr>
          <p:nvPr>
            <p:ph type="body" sz="quarter" idx="12"/>
          </p:nvPr>
        </p:nvSpPr>
        <p:spPr>
          <a:xfrm>
            <a:off x="941389" y="2930769"/>
            <a:ext cx="5002211" cy="2898530"/>
          </a:xfrm>
        </p:spPr>
        <p:txBody>
          <a:bodyPr lIns="0" tIns="0" rIns="0" bIns="0" anchor="t"/>
          <a:lstStyle/>
          <a:p>
            <a:pPr marL="342900" indent="-342900">
              <a:buFont typeface="Arial" panose="020B0604020202020204" pitchFamily="34" charset="0"/>
              <a:buChar char="•"/>
            </a:pPr>
            <a:r>
              <a:rPr lang="en-US">
                <a:solidFill>
                  <a:schemeClr val="tx1"/>
                </a:solidFill>
                <a:latin typeface="Arial"/>
                <a:cs typeface="Arial"/>
              </a:rPr>
              <a:t>ISM Purchasing Manager's Index was above 50 </a:t>
            </a:r>
            <a:endParaRPr lang="en-US">
              <a:solidFill>
                <a:schemeClr val="tx1"/>
              </a:solidFill>
            </a:endParaRPr>
          </a:p>
          <a:p>
            <a:pPr marL="342900" indent="-342900">
              <a:buFont typeface="Arial" panose="020B0604020202020204" pitchFamily="34" charset="0"/>
              <a:buChar char="•"/>
            </a:pPr>
            <a:r>
              <a:rPr lang="en-US">
                <a:latin typeface="Arial"/>
              </a:rPr>
              <a:t>Jobs growth was strong</a:t>
            </a:r>
            <a:endParaRPr lang="en-US"/>
          </a:p>
          <a:p>
            <a:pPr marL="342900" indent="-342900">
              <a:buFont typeface="Arial" panose="020B0604020202020204" pitchFamily="34" charset="0"/>
              <a:buChar char="•"/>
            </a:pPr>
            <a:r>
              <a:rPr lang="en-US">
                <a:latin typeface="Arial"/>
              </a:rPr>
              <a:t>Unemployment rate was low, at  3.6%</a:t>
            </a:r>
          </a:p>
          <a:p>
            <a:pPr marL="342900" indent="-342900">
              <a:buFont typeface="Arial" panose="020B0604020202020204" pitchFamily="34" charset="0"/>
              <a:buChar char="•"/>
            </a:pPr>
            <a:r>
              <a:rPr lang="en-US">
                <a:latin typeface="Arial"/>
              </a:rPr>
              <a:t>Labor force participation was up</a:t>
            </a:r>
          </a:p>
          <a:p>
            <a:pPr marL="342900" indent="-342900">
              <a:buFont typeface="Arial" panose="020B0604020202020204" pitchFamily="34" charset="0"/>
              <a:buChar char="•"/>
            </a:pPr>
            <a:r>
              <a:rPr lang="en-US">
                <a:latin typeface="Arial"/>
              </a:rPr>
              <a:t>Consumer spending was rising</a:t>
            </a:r>
          </a:p>
        </p:txBody>
      </p:sp>
      <p:cxnSp>
        <p:nvCxnSpPr>
          <p:cNvPr id="11" name="Straight Connector 10">
            <a:extLst>
              <a:ext uri="{FF2B5EF4-FFF2-40B4-BE49-F238E27FC236}">
                <a16:creationId xmlns:a16="http://schemas.microsoft.com/office/drawing/2014/main" id="{B5DCE84B-946E-12DC-E4D6-95BE7212BAC1}"/>
              </a:ext>
            </a:extLst>
          </p:cNvPr>
          <p:cNvCxnSpPr>
            <a:cxnSpLocks/>
          </p:cNvCxnSpPr>
          <p:nvPr/>
        </p:nvCxnSpPr>
        <p:spPr>
          <a:xfrm>
            <a:off x="801128" y="790868"/>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3FC05F-C7DE-3C31-D4FA-331F7660ADF0}"/>
              </a:ext>
            </a:extLst>
          </p:cNvPr>
          <p:cNvSpPr txBox="1"/>
          <p:nvPr/>
        </p:nvSpPr>
        <p:spPr>
          <a:xfrm>
            <a:off x="6096000" y="6476504"/>
            <a:ext cx="5865748" cy="246221"/>
          </a:xfrm>
          <a:prstGeom prst="rect">
            <a:avLst/>
          </a:prstGeom>
          <a:noFill/>
        </p:spPr>
        <p:txBody>
          <a:bodyPr wrap="square" lIns="91440" tIns="45720" rIns="91440" bIns="45720" rtlCol="0" anchor="t">
            <a:spAutoFit/>
          </a:bodyPr>
          <a:lstStyle/>
          <a:p>
            <a:pPr algn="r"/>
            <a:r>
              <a:rPr lang="en-US" sz="1000">
                <a:solidFill>
                  <a:schemeClr val="accent2"/>
                </a:solidFill>
              </a:rPr>
              <a:t>Institute for Supply Management, U.S. Department of Labor</a:t>
            </a:r>
          </a:p>
        </p:txBody>
      </p:sp>
    </p:spTree>
    <p:extLst>
      <p:ext uri="{BB962C8B-B14F-4D97-AF65-F5344CB8AC3E}">
        <p14:creationId xmlns:p14="http://schemas.microsoft.com/office/powerpoint/2010/main" val="281476414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rock in the ocean&#10;&#10;Description automatically generated with medium confidence">
            <a:extLst>
              <a:ext uri="{FF2B5EF4-FFF2-40B4-BE49-F238E27FC236}">
                <a16:creationId xmlns:a16="http://schemas.microsoft.com/office/drawing/2014/main" id="{626BFFBD-A44C-047F-294E-1E86450A9F8F}"/>
              </a:ext>
            </a:extLst>
          </p:cNvPr>
          <p:cNvPicPr>
            <a:picLocks noChangeAspect="1"/>
          </p:cNvPicPr>
          <p:nvPr/>
        </p:nvPicPr>
        <p:blipFill rotWithShape="1">
          <a:blip r:embed="rId3"/>
          <a:srcRect t="15625"/>
          <a:stretch/>
        </p:blipFill>
        <p:spPr>
          <a:xfrm>
            <a:off x="-11108" y="0"/>
            <a:ext cx="12192000" cy="6858000"/>
          </a:xfrm>
          <a:prstGeom prst="rect">
            <a:avLst/>
          </a:prstGeom>
        </p:spPr>
      </p:pic>
      <p:sp>
        <p:nvSpPr>
          <p:cNvPr id="3" name="Text Placeholder 2">
            <a:extLst>
              <a:ext uri="{FF2B5EF4-FFF2-40B4-BE49-F238E27FC236}">
                <a16:creationId xmlns:a16="http://schemas.microsoft.com/office/drawing/2014/main" id="{B8A1B10D-E66D-8836-41B8-D865725B0D13}"/>
              </a:ext>
            </a:extLst>
          </p:cNvPr>
          <p:cNvSpPr>
            <a:spLocks noGrp="1"/>
          </p:cNvSpPr>
          <p:nvPr>
            <p:ph type="body" sz="quarter" idx="10"/>
          </p:nvPr>
        </p:nvSpPr>
        <p:spPr>
          <a:xfrm>
            <a:off x="941399" y="690987"/>
            <a:ext cx="10286989" cy="1561561"/>
          </a:xfrm>
        </p:spPr>
        <p:txBody>
          <a:bodyPr/>
          <a:lstStyle/>
          <a:p>
            <a:r>
              <a:rPr lang="en-US"/>
              <a:t>Half-Time 2022</a:t>
            </a:r>
          </a:p>
          <a:p>
            <a:r>
              <a:rPr lang="en-US" sz="5400" b="0">
                <a:solidFill>
                  <a:srgbClr val="499396"/>
                </a:solidFill>
                <a:latin typeface="Arial"/>
              </a:rPr>
              <a:t>From tailwinds to headwinds</a:t>
            </a:r>
            <a:endParaRPr lang="en-US" sz="5400" b="0">
              <a:solidFill>
                <a:schemeClr val="tx2"/>
              </a:solidFill>
            </a:endParaRPr>
          </a:p>
        </p:txBody>
      </p:sp>
      <p:sp>
        <p:nvSpPr>
          <p:cNvPr id="4" name="Text Placeholder 3">
            <a:extLst>
              <a:ext uri="{FF2B5EF4-FFF2-40B4-BE49-F238E27FC236}">
                <a16:creationId xmlns:a16="http://schemas.microsoft.com/office/drawing/2014/main" id="{E7F1886B-6451-25FA-A96B-9BD19890DDFA}"/>
              </a:ext>
            </a:extLst>
          </p:cNvPr>
          <p:cNvSpPr>
            <a:spLocks noGrp="1"/>
          </p:cNvSpPr>
          <p:nvPr>
            <p:ph type="body" sz="quarter" idx="11"/>
          </p:nvPr>
        </p:nvSpPr>
        <p:spPr>
          <a:xfrm>
            <a:off x="803082" y="5669545"/>
            <a:ext cx="10286988" cy="887412"/>
          </a:xfrm>
        </p:spPr>
        <p:txBody>
          <a:bodyPr/>
          <a:lstStyle/>
          <a:p>
            <a:r>
              <a:rPr lang="en-US">
                <a:solidFill>
                  <a:schemeClr val="bg1"/>
                </a:solidFill>
              </a:rPr>
              <a:t>{Your Company Name </a:t>
            </a:r>
            <a:br>
              <a:rPr lang="en-US">
                <a:solidFill>
                  <a:schemeClr val="bg1"/>
                </a:solidFill>
              </a:rPr>
            </a:br>
            <a:r>
              <a:rPr lang="en-US">
                <a:solidFill>
                  <a:schemeClr val="bg1"/>
                </a:solidFill>
              </a:rPr>
              <a:t>or Logo Here}</a:t>
            </a:r>
          </a:p>
        </p:txBody>
      </p:sp>
      <p:cxnSp>
        <p:nvCxnSpPr>
          <p:cNvPr id="14" name="Straight Connector 13">
            <a:extLst>
              <a:ext uri="{FF2B5EF4-FFF2-40B4-BE49-F238E27FC236}">
                <a16:creationId xmlns:a16="http://schemas.microsoft.com/office/drawing/2014/main" id="{E2F502CB-93C1-8389-99C2-FB0CAA84927B}"/>
              </a:ext>
            </a:extLst>
          </p:cNvPr>
          <p:cNvCxnSpPr>
            <a:cxnSpLocks/>
          </p:cNvCxnSpPr>
          <p:nvPr/>
        </p:nvCxnSpPr>
        <p:spPr>
          <a:xfrm>
            <a:off x="803083" y="639322"/>
            <a:ext cx="0" cy="136364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18095372-56D0-054F-EB15-E7CA546A3D3A}"/>
              </a:ext>
            </a:extLst>
          </p:cNvPr>
          <p:cNvSpPr txBox="1">
            <a:spLocks/>
          </p:cNvSpPr>
          <p:nvPr/>
        </p:nvSpPr>
        <p:spPr>
          <a:xfrm>
            <a:off x="952506" y="2629928"/>
            <a:ext cx="10286988" cy="887412"/>
          </a:xfrm>
          <a:prstGeom prst="rect">
            <a:avLst/>
          </a:prstGeom>
        </p:spPr>
        <p:txBody>
          <a:bodyPr lIns="0" tIns="0" rIns="0" bIns="0" anchor="t"/>
          <a:lstStyle>
            <a:lvl1pPr marL="0" indent="0" algn="l" defTabSz="914400" rtl="0" eaLnBrk="1" latinLnBrk="0" hangingPunct="1">
              <a:lnSpc>
                <a:spcPct val="85000"/>
              </a:lnSpc>
              <a:spcBef>
                <a:spcPts val="0"/>
              </a:spcBef>
              <a:spcAft>
                <a:spcPts val="1200"/>
              </a:spcAft>
              <a:buFont typeface="Arial" panose="020B0604020202020204" pitchFamily="34" charset="0"/>
              <a:buNone/>
              <a:defRPr sz="2400" b="0" i="0" kern="120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{Insert Date | Insert Time}</a:t>
            </a:r>
            <a:br>
              <a:rPr lang="en-US">
                <a:solidFill>
                  <a:schemeClr val="accent1"/>
                </a:solidFill>
              </a:rPr>
            </a:br>
            <a:r>
              <a:rPr lang="en-US">
                <a:solidFill>
                  <a:schemeClr val="accent1"/>
                </a:solidFill>
              </a:rPr>
              <a:t>{Insert Location}</a:t>
            </a:r>
          </a:p>
          <a:p>
            <a:endParaRPr lang="en-US">
              <a:solidFill>
                <a:schemeClr val="accent1"/>
              </a:solidFill>
            </a:endParaRPr>
          </a:p>
        </p:txBody>
      </p:sp>
    </p:spTree>
    <p:extLst>
      <p:ext uri="{BB962C8B-B14F-4D97-AF65-F5344CB8AC3E}">
        <p14:creationId xmlns:p14="http://schemas.microsoft.com/office/powerpoint/2010/main" val="8035911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EFCF28-D8EF-062A-EAAA-B51CFA5118B1}"/>
              </a:ext>
            </a:extLst>
          </p:cNvPr>
          <p:cNvSpPr>
            <a:spLocks noGrp="1"/>
          </p:cNvSpPr>
          <p:nvPr>
            <p:ph type="body" sz="quarter" idx="10"/>
          </p:nvPr>
        </p:nvSpPr>
        <p:spPr/>
        <p:txBody>
          <a:bodyPr/>
          <a:lstStyle/>
          <a:p>
            <a:r>
              <a:rPr lang="en-US"/>
              <a:t>Components of gross domestic product (GDP)</a:t>
            </a:r>
          </a:p>
        </p:txBody>
      </p:sp>
      <p:cxnSp>
        <p:nvCxnSpPr>
          <p:cNvPr id="4" name="Straight Connector 3">
            <a:extLst>
              <a:ext uri="{FF2B5EF4-FFF2-40B4-BE49-F238E27FC236}">
                <a16:creationId xmlns:a16="http://schemas.microsoft.com/office/drawing/2014/main" id="{BE13E732-DED7-C554-5AC5-1D27D68D29E7}"/>
              </a:ext>
            </a:extLst>
          </p:cNvPr>
          <p:cNvCxnSpPr>
            <a:cxnSpLocks/>
          </p:cNvCxnSpPr>
          <p:nvPr/>
        </p:nvCxnSpPr>
        <p:spPr>
          <a:xfrm>
            <a:off x="804303" y="790868"/>
            <a:ext cx="0" cy="110460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76BD9C39-D25A-0ADF-2F31-6BC38DEEFEE0}"/>
              </a:ext>
            </a:extLst>
          </p:cNvPr>
          <p:cNvSpPr/>
          <p:nvPr/>
        </p:nvSpPr>
        <p:spPr>
          <a:xfrm>
            <a:off x="2683248" y="2513013"/>
            <a:ext cx="6817658" cy="3392487"/>
          </a:xfrm>
          <a:prstGeom prst="roundRect">
            <a:avLst/>
          </a:prstGeom>
          <a:solidFill>
            <a:schemeClr val="tx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FD7D2A3-229B-5967-7E1F-A09799F54C5F}"/>
              </a:ext>
            </a:extLst>
          </p:cNvPr>
          <p:cNvCxnSpPr>
            <a:stCxn id="2" idx="0"/>
            <a:endCxn id="2" idx="2"/>
          </p:cNvCxnSpPr>
          <p:nvPr/>
        </p:nvCxnSpPr>
        <p:spPr>
          <a:xfrm>
            <a:off x="6092077" y="2513013"/>
            <a:ext cx="0" cy="339248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F471ECA-5EE5-889C-B9BF-44A4A985A377}"/>
              </a:ext>
            </a:extLst>
          </p:cNvPr>
          <p:cNvCxnSpPr>
            <a:stCxn id="2" idx="1"/>
            <a:endCxn id="2" idx="3"/>
          </p:cNvCxnSpPr>
          <p:nvPr/>
        </p:nvCxnSpPr>
        <p:spPr>
          <a:xfrm>
            <a:off x="2683248" y="4209257"/>
            <a:ext cx="681765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AA07AC93-34FA-0D5F-FC59-F6EE2BA67989}"/>
              </a:ext>
            </a:extLst>
          </p:cNvPr>
          <p:cNvSpPr>
            <a:spLocks noChangeAspect="1"/>
          </p:cNvSpPr>
          <p:nvPr/>
        </p:nvSpPr>
        <p:spPr>
          <a:xfrm>
            <a:off x="5170487" y="3754251"/>
            <a:ext cx="1828800" cy="910010"/>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F4A9E8-9BA0-B2E5-9F22-99FC73C7298C}"/>
              </a:ext>
            </a:extLst>
          </p:cNvPr>
          <p:cNvSpPr txBox="1"/>
          <p:nvPr/>
        </p:nvSpPr>
        <p:spPr>
          <a:xfrm>
            <a:off x="5274655" y="3947646"/>
            <a:ext cx="1620463" cy="523220"/>
          </a:xfrm>
          <a:prstGeom prst="rect">
            <a:avLst/>
          </a:prstGeom>
          <a:noFill/>
        </p:spPr>
        <p:txBody>
          <a:bodyPr wrap="square" rtlCol="0">
            <a:spAutoFit/>
          </a:bodyPr>
          <a:lstStyle/>
          <a:p>
            <a:pPr algn="ctr"/>
            <a:r>
              <a:rPr lang="en-US" sz="2800" b="1"/>
              <a:t>Q1 2022</a:t>
            </a:r>
          </a:p>
        </p:txBody>
      </p:sp>
      <p:sp>
        <p:nvSpPr>
          <p:cNvPr id="11" name="TextBox 10">
            <a:extLst>
              <a:ext uri="{FF2B5EF4-FFF2-40B4-BE49-F238E27FC236}">
                <a16:creationId xmlns:a16="http://schemas.microsoft.com/office/drawing/2014/main" id="{36DB695C-D140-46F3-08DD-74734B141652}"/>
              </a:ext>
            </a:extLst>
          </p:cNvPr>
          <p:cNvSpPr txBox="1"/>
          <p:nvPr/>
        </p:nvSpPr>
        <p:spPr>
          <a:xfrm>
            <a:off x="3002661" y="2736502"/>
            <a:ext cx="2985247" cy="1384995"/>
          </a:xfrm>
          <a:prstGeom prst="rect">
            <a:avLst/>
          </a:prstGeom>
          <a:noFill/>
        </p:spPr>
        <p:txBody>
          <a:bodyPr wrap="square" lIns="91440" tIns="45720" rIns="91440" bIns="45720" rtlCol="0" anchor="t">
            <a:spAutoFit/>
          </a:bodyPr>
          <a:lstStyle/>
          <a:p>
            <a:r>
              <a:rPr lang="en-US" sz="2800">
                <a:solidFill>
                  <a:schemeClr val="bg1"/>
                </a:solidFill>
              </a:rPr>
              <a:t>Consumer Spending</a:t>
            </a:r>
          </a:p>
          <a:p>
            <a:r>
              <a:rPr lang="en-US" sz="2800">
                <a:solidFill>
                  <a:schemeClr val="bg1"/>
                </a:solidFill>
              </a:rPr>
              <a:t>+1.24</a:t>
            </a:r>
            <a:endParaRPr lang="en-US">
              <a:solidFill>
                <a:schemeClr val="bg1"/>
              </a:solidFill>
            </a:endParaRPr>
          </a:p>
        </p:txBody>
      </p:sp>
      <p:sp>
        <p:nvSpPr>
          <p:cNvPr id="13" name="TextBox 12">
            <a:extLst>
              <a:ext uri="{FF2B5EF4-FFF2-40B4-BE49-F238E27FC236}">
                <a16:creationId xmlns:a16="http://schemas.microsoft.com/office/drawing/2014/main" id="{6929C908-2CD1-89BB-C75E-DDBCC080FFB9}"/>
              </a:ext>
            </a:extLst>
          </p:cNvPr>
          <p:cNvSpPr txBox="1"/>
          <p:nvPr/>
        </p:nvSpPr>
        <p:spPr>
          <a:xfrm>
            <a:off x="3002660" y="4296137"/>
            <a:ext cx="2985247" cy="1384995"/>
          </a:xfrm>
          <a:prstGeom prst="rect">
            <a:avLst/>
          </a:prstGeom>
          <a:noFill/>
        </p:spPr>
        <p:txBody>
          <a:bodyPr wrap="square" lIns="91440" tIns="45720" rIns="91440" bIns="45720" rtlCol="0" anchor="t">
            <a:spAutoFit/>
          </a:bodyPr>
          <a:lstStyle/>
          <a:p>
            <a:r>
              <a:rPr lang="en-US" sz="2800">
                <a:solidFill>
                  <a:schemeClr val="bg1"/>
                </a:solidFill>
              </a:rPr>
              <a:t>Government Spending</a:t>
            </a:r>
          </a:p>
          <a:p>
            <a:r>
              <a:rPr lang="en-US" sz="2800">
                <a:solidFill>
                  <a:schemeClr val="bg1"/>
                </a:solidFill>
              </a:rPr>
              <a:t>-0.51</a:t>
            </a:r>
            <a:endParaRPr lang="en-US"/>
          </a:p>
        </p:txBody>
      </p:sp>
      <p:sp>
        <p:nvSpPr>
          <p:cNvPr id="14" name="TextBox 13">
            <a:extLst>
              <a:ext uri="{FF2B5EF4-FFF2-40B4-BE49-F238E27FC236}">
                <a16:creationId xmlns:a16="http://schemas.microsoft.com/office/drawing/2014/main" id="{2543BD60-B05A-FD52-17C7-E8ADBB2CD69F}"/>
              </a:ext>
            </a:extLst>
          </p:cNvPr>
          <p:cNvSpPr txBox="1"/>
          <p:nvPr/>
        </p:nvSpPr>
        <p:spPr>
          <a:xfrm>
            <a:off x="6181866" y="2743251"/>
            <a:ext cx="2985247" cy="1384995"/>
          </a:xfrm>
          <a:prstGeom prst="rect">
            <a:avLst/>
          </a:prstGeom>
          <a:noFill/>
        </p:spPr>
        <p:txBody>
          <a:bodyPr wrap="square" lIns="91440" tIns="45720" rIns="91440" bIns="45720" rtlCol="0" anchor="t">
            <a:spAutoFit/>
          </a:bodyPr>
          <a:lstStyle/>
          <a:p>
            <a:pPr algn="r"/>
            <a:r>
              <a:rPr lang="en-US" sz="2800">
                <a:solidFill>
                  <a:schemeClr val="bg1"/>
                </a:solidFill>
              </a:rPr>
              <a:t>Business</a:t>
            </a:r>
          </a:p>
          <a:p>
            <a:pPr algn="r"/>
            <a:r>
              <a:rPr lang="en-US" sz="2800">
                <a:solidFill>
                  <a:schemeClr val="bg1"/>
                </a:solidFill>
              </a:rPr>
              <a:t>Investment</a:t>
            </a:r>
          </a:p>
          <a:p>
            <a:pPr algn="r"/>
            <a:r>
              <a:rPr lang="en-US" sz="2800">
                <a:solidFill>
                  <a:schemeClr val="bg1"/>
                </a:solidFill>
              </a:rPr>
              <a:t>+0.93</a:t>
            </a:r>
            <a:endParaRPr lang="en-US">
              <a:solidFill>
                <a:schemeClr val="bg1"/>
              </a:solidFill>
            </a:endParaRPr>
          </a:p>
        </p:txBody>
      </p:sp>
      <p:sp>
        <p:nvSpPr>
          <p:cNvPr id="15" name="TextBox 14">
            <a:extLst>
              <a:ext uri="{FF2B5EF4-FFF2-40B4-BE49-F238E27FC236}">
                <a16:creationId xmlns:a16="http://schemas.microsoft.com/office/drawing/2014/main" id="{38C22C74-BB9C-E9B8-0273-DC4E0FA5F3A7}"/>
              </a:ext>
            </a:extLst>
          </p:cNvPr>
          <p:cNvSpPr txBox="1"/>
          <p:nvPr/>
        </p:nvSpPr>
        <p:spPr>
          <a:xfrm>
            <a:off x="6181865" y="4302886"/>
            <a:ext cx="2985247" cy="1384995"/>
          </a:xfrm>
          <a:prstGeom prst="rect">
            <a:avLst/>
          </a:prstGeom>
          <a:noFill/>
        </p:spPr>
        <p:txBody>
          <a:bodyPr wrap="square" rtlCol="0">
            <a:spAutoFit/>
          </a:bodyPr>
          <a:lstStyle/>
          <a:p>
            <a:pPr algn="r"/>
            <a:r>
              <a:rPr lang="en-US" sz="2800">
                <a:solidFill>
                  <a:schemeClr val="bg1"/>
                </a:solidFill>
              </a:rPr>
              <a:t>Net </a:t>
            </a:r>
            <a:br>
              <a:rPr lang="en-US" sz="2800">
                <a:solidFill>
                  <a:schemeClr val="bg1"/>
                </a:solidFill>
              </a:rPr>
            </a:br>
            <a:r>
              <a:rPr lang="en-US" sz="2800">
                <a:solidFill>
                  <a:schemeClr val="bg1"/>
                </a:solidFill>
              </a:rPr>
              <a:t>Exports</a:t>
            </a:r>
          </a:p>
          <a:p>
            <a:pPr algn="r"/>
            <a:r>
              <a:rPr lang="en-US" sz="2800">
                <a:solidFill>
                  <a:schemeClr val="bg1"/>
                </a:solidFill>
              </a:rPr>
              <a:t>-3.23</a:t>
            </a:r>
            <a:endParaRPr lang="en-US"/>
          </a:p>
        </p:txBody>
      </p:sp>
      <p:sp>
        <p:nvSpPr>
          <p:cNvPr id="8" name="TextBox 7">
            <a:extLst>
              <a:ext uri="{FF2B5EF4-FFF2-40B4-BE49-F238E27FC236}">
                <a16:creationId xmlns:a16="http://schemas.microsoft.com/office/drawing/2014/main" id="{679921E8-BE42-18DA-DF25-A7E967473125}"/>
              </a:ext>
            </a:extLst>
          </p:cNvPr>
          <p:cNvSpPr txBox="1"/>
          <p:nvPr/>
        </p:nvSpPr>
        <p:spPr>
          <a:xfrm>
            <a:off x="5987907" y="6360505"/>
            <a:ext cx="5865748" cy="246221"/>
          </a:xfrm>
          <a:prstGeom prst="rect">
            <a:avLst/>
          </a:prstGeom>
          <a:noFill/>
        </p:spPr>
        <p:txBody>
          <a:bodyPr wrap="square" lIns="91440" tIns="45720" rIns="91440" bIns="45720" rtlCol="0" anchor="t">
            <a:spAutoFit/>
          </a:bodyPr>
          <a:lstStyle/>
          <a:p>
            <a:pPr algn="r"/>
            <a:r>
              <a:rPr lang="en-US" sz="1000">
                <a:solidFill>
                  <a:schemeClr val="accent2"/>
                </a:solidFill>
              </a:rPr>
              <a:t>U.S. Bureau of Economic Analysis</a:t>
            </a:r>
          </a:p>
        </p:txBody>
      </p:sp>
    </p:spTree>
    <p:extLst>
      <p:ext uri="{BB962C8B-B14F-4D97-AF65-F5344CB8AC3E}">
        <p14:creationId xmlns:p14="http://schemas.microsoft.com/office/powerpoint/2010/main" val="420377889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D52CEB-121C-C20C-BEFE-7F71DA1D9948}"/>
              </a:ext>
            </a:extLst>
          </p:cNvPr>
          <p:cNvSpPr>
            <a:spLocks noGrp="1"/>
          </p:cNvSpPr>
          <p:nvPr>
            <p:ph type="body" sz="quarter" idx="10"/>
          </p:nvPr>
        </p:nvSpPr>
        <p:spPr>
          <a:xfrm>
            <a:off x="2420936" y="1351069"/>
            <a:ext cx="7334249" cy="3310193"/>
          </a:xfrm>
        </p:spPr>
        <p:txBody>
          <a:bodyPr/>
          <a:lstStyle/>
          <a:p>
            <a:pPr>
              <a:lnSpc>
                <a:spcPct val="114000"/>
              </a:lnSpc>
            </a:pPr>
            <a:r>
              <a:rPr lang="en-US" sz="2400">
                <a:latin typeface="Arial"/>
              </a:rPr>
              <a:t>The story is fairly straight-forward. The Omicron wave, the war in Ukraine and new lockdowns in China took a greater toll on growth abroad than at home.</a:t>
            </a:r>
          </a:p>
        </p:txBody>
      </p:sp>
      <p:sp>
        <p:nvSpPr>
          <p:cNvPr id="6" name="Text Placeholder 5">
            <a:extLst>
              <a:ext uri="{FF2B5EF4-FFF2-40B4-BE49-F238E27FC236}">
                <a16:creationId xmlns:a16="http://schemas.microsoft.com/office/drawing/2014/main" id="{0E5D09CA-EF45-85F5-7448-6BDD06BA1F5A}"/>
              </a:ext>
            </a:extLst>
          </p:cNvPr>
          <p:cNvSpPr>
            <a:spLocks noGrp="1"/>
          </p:cNvSpPr>
          <p:nvPr>
            <p:ph type="body" sz="quarter" idx="11"/>
          </p:nvPr>
        </p:nvSpPr>
        <p:spPr/>
        <p:txBody>
          <a:bodyPr/>
          <a:lstStyle/>
          <a:p>
            <a:pPr algn="r"/>
            <a:r>
              <a:rPr lang="en-US">
                <a:latin typeface="Arial"/>
              </a:rPr>
              <a:t>—Diane </a:t>
            </a:r>
            <a:r>
              <a:rPr lang="en-US" err="1">
                <a:latin typeface="Arial"/>
              </a:rPr>
              <a:t>Swonk</a:t>
            </a:r>
            <a:r>
              <a:rPr lang="en-US">
                <a:latin typeface="Arial"/>
              </a:rPr>
              <a:t>, Chief Economist, Grant Thornton,</a:t>
            </a:r>
          </a:p>
          <a:p>
            <a:pPr algn="r"/>
            <a:r>
              <a:rPr lang="en-US">
                <a:latin typeface="Arial"/>
              </a:rPr>
              <a:t> April 28, 2022</a:t>
            </a:r>
          </a:p>
          <a:p>
            <a:endParaRPr lang="en-US"/>
          </a:p>
        </p:txBody>
      </p:sp>
    </p:spTree>
    <p:extLst>
      <p:ext uri="{BB962C8B-B14F-4D97-AF65-F5344CB8AC3E}">
        <p14:creationId xmlns:p14="http://schemas.microsoft.com/office/powerpoint/2010/main" val="11836238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Tailwinds became headwinds</a:t>
            </a:r>
            <a:endParaRPr lang="en-US"/>
          </a:p>
        </p:txBody>
      </p:sp>
      <p:sp>
        <p:nvSpPr>
          <p:cNvPr id="5" name="Rectangle 4">
            <a:extLst>
              <a:ext uri="{FF2B5EF4-FFF2-40B4-BE49-F238E27FC236}">
                <a16:creationId xmlns:a16="http://schemas.microsoft.com/office/drawing/2014/main" id="{F0C4C71A-37B5-42F7-02D9-3EB7A69CDDE4}"/>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BC6C4-B42E-480B-AE95-854A433A2C02}"/>
              </a:ext>
            </a:extLst>
          </p:cNvPr>
          <p:cNvSpPr/>
          <p:nvPr/>
        </p:nvSpPr>
        <p:spPr>
          <a:xfrm>
            <a:off x="3655453"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F2008E-6D07-DA27-EDCF-5A9B86332CEB}"/>
              </a:ext>
            </a:extLst>
          </p:cNvPr>
          <p:cNvSpPr/>
          <p:nvPr/>
        </p:nvSpPr>
        <p:spPr>
          <a:xfrm>
            <a:off x="6369518"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56004E-A80E-8746-4714-8BBAECFE4667}"/>
              </a:ext>
            </a:extLst>
          </p:cNvPr>
          <p:cNvSpPr/>
          <p:nvPr/>
        </p:nvSpPr>
        <p:spPr>
          <a:xfrm>
            <a:off x="9080694"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56FAAC-6E56-2CBE-7DD2-E90DDE1D0A20}"/>
              </a:ext>
            </a:extLst>
          </p:cNvPr>
          <p:cNvSpPr/>
          <p:nvPr/>
        </p:nvSpPr>
        <p:spPr>
          <a:xfrm>
            <a:off x="1084845" y="2579714"/>
            <a:ext cx="1999085" cy="1698569"/>
          </a:xfrm>
          <a:prstGeom prst="rect">
            <a:avLst/>
          </a:prstGeom>
          <a:blipFill>
            <a:blip r:embed="rId3">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F5099060-1CDB-663F-8AAB-87EB8769BD57}"/>
              </a:ext>
            </a:extLst>
          </p:cNvPr>
          <p:cNvSpPr/>
          <p:nvPr/>
        </p:nvSpPr>
        <p:spPr>
          <a:xfrm>
            <a:off x="3798910" y="2579714"/>
            <a:ext cx="1999085" cy="1698569"/>
          </a:xfrm>
          <a:prstGeom prst="rect">
            <a:avLst/>
          </a:prstGeom>
          <a:blipFill>
            <a:blip r:embed="rId4">
              <a:extLst>
                <a:ext uri="{28A0092B-C50C-407E-A947-70E740481C1C}">
                  <a14:useLocalDpi xmlns:a14="http://schemas.microsoft.com/office/drawing/2010/main" val="0"/>
                </a:ext>
              </a:extLst>
            </a:blip>
            <a:srcRect/>
            <a:stretch>
              <a:fillRect l="-15000" r="-1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D259DBE5-3284-FB1F-8202-849E272A457E}"/>
              </a:ext>
            </a:extLst>
          </p:cNvPr>
          <p:cNvSpPr/>
          <p:nvPr/>
        </p:nvSpPr>
        <p:spPr>
          <a:xfrm>
            <a:off x="6512975" y="2579714"/>
            <a:ext cx="1999085" cy="1698569"/>
          </a:xfrm>
          <a:prstGeom prst="rect">
            <a:avLst/>
          </a:prstGeom>
          <a:blipFill>
            <a:blip r:embed="rId5">
              <a:extLst>
                <a:ext uri="{28A0092B-C50C-407E-A947-70E740481C1C}">
                  <a14:useLocalDpi xmlns:a14="http://schemas.microsoft.com/office/drawing/2010/main" val="0"/>
                </a:ext>
              </a:extLst>
            </a:blip>
            <a:srcRect/>
            <a:stretch>
              <a:fillRect t="-19000" b="-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15CDAF0F-350F-EBC9-A580-75FC93D86095}"/>
              </a:ext>
            </a:extLst>
          </p:cNvPr>
          <p:cNvSpPr/>
          <p:nvPr/>
        </p:nvSpPr>
        <p:spPr>
          <a:xfrm>
            <a:off x="9229302" y="2579714"/>
            <a:ext cx="1999085" cy="1698569"/>
          </a:xfrm>
          <a:prstGeom prst="rect">
            <a:avLst/>
          </a:prstGeom>
          <a:blipFill>
            <a:blip r:embed="rId6">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a:extLst>
              <a:ext uri="{FF2B5EF4-FFF2-40B4-BE49-F238E27FC236}">
                <a16:creationId xmlns:a16="http://schemas.microsoft.com/office/drawing/2014/main" id="{796F91E8-7F98-5F24-C69C-FBA959C909F6}"/>
              </a:ext>
            </a:extLst>
          </p:cNvPr>
          <p:cNvSpPr txBox="1"/>
          <p:nvPr/>
        </p:nvSpPr>
        <p:spPr>
          <a:xfrm>
            <a:off x="941388" y="4381164"/>
            <a:ext cx="2286000" cy="707886"/>
          </a:xfrm>
          <a:prstGeom prst="rect">
            <a:avLst/>
          </a:prstGeom>
          <a:noFill/>
          <a:ln>
            <a:noFill/>
          </a:ln>
        </p:spPr>
        <p:txBody>
          <a:bodyPr wrap="square" rtlCol="0">
            <a:spAutoFit/>
          </a:bodyPr>
          <a:lstStyle/>
          <a:p>
            <a:pPr lvl="0" algn="ctr"/>
            <a:r>
              <a:rPr lang="en-US" sz="2000" b="1"/>
              <a:t>Geopolitical instability</a:t>
            </a:r>
          </a:p>
        </p:txBody>
      </p:sp>
      <p:sp>
        <p:nvSpPr>
          <p:cNvPr id="14" name="TextBox 13">
            <a:extLst>
              <a:ext uri="{FF2B5EF4-FFF2-40B4-BE49-F238E27FC236}">
                <a16:creationId xmlns:a16="http://schemas.microsoft.com/office/drawing/2014/main" id="{C4EA059E-2A16-7B4D-4C6A-8A48034B2DEA}"/>
              </a:ext>
            </a:extLst>
          </p:cNvPr>
          <p:cNvSpPr txBox="1"/>
          <p:nvPr/>
        </p:nvSpPr>
        <p:spPr>
          <a:xfrm>
            <a:off x="3652564" y="4381164"/>
            <a:ext cx="2286000" cy="707886"/>
          </a:xfrm>
          <a:prstGeom prst="rect">
            <a:avLst/>
          </a:prstGeom>
          <a:noFill/>
          <a:ln>
            <a:noFill/>
          </a:ln>
        </p:spPr>
        <p:txBody>
          <a:bodyPr wrap="square" rtlCol="0">
            <a:spAutoFit/>
          </a:bodyPr>
          <a:lstStyle/>
          <a:p>
            <a:pPr lvl="0" algn="ctr"/>
            <a:r>
              <a:rPr lang="en-US" sz="2000" b="1"/>
              <a:t>China</a:t>
            </a:r>
          </a:p>
          <a:p>
            <a:pPr lvl="0" algn="ctr"/>
            <a:r>
              <a:rPr lang="en-US" sz="2000" b="1"/>
              <a:t>lockdowns</a:t>
            </a:r>
          </a:p>
        </p:txBody>
      </p:sp>
      <p:sp>
        <p:nvSpPr>
          <p:cNvPr id="15" name="TextBox 14">
            <a:extLst>
              <a:ext uri="{FF2B5EF4-FFF2-40B4-BE49-F238E27FC236}">
                <a16:creationId xmlns:a16="http://schemas.microsoft.com/office/drawing/2014/main" id="{567B24C3-95AD-0563-BB8A-517F8E56A4FB}"/>
              </a:ext>
            </a:extLst>
          </p:cNvPr>
          <p:cNvSpPr txBox="1"/>
          <p:nvPr/>
        </p:nvSpPr>
        <p:spPr>
          <a:xfrm>
            <a:off x="6363740" y="4381164"/>
            <a:ext cx="2286000" cy="707886"/>
          </a:xfrm>
          <a:prstGeom prst="rect">
            <a:avLst/>
          </a:prstGeom>
          <a:noFill/>
          <a:ln>
            <a:noFill/>
          </a:ln>
        </p:spPr>
        <p:txBody>
          <a:bodyPr wrap="square" rtlCol="0">
            <a:spAutoFit/>
          </a:bodyPr>
          <a:lstStyle/>
          <a:p>
            <a:pPr lvl="0" algn="ctr"/>
            <a:r>
              <a:rPr lang="en-US" sz="2000" b="1"/>
              <a:t>Fiscal stimulus ends</a:t>
            </a:r>
            <a:endParaRPr lang="en-US" b="1"/>
          </a:p>
        </p:txBody>
      </p:sp>
      <p:sp>
        <p:nvSpPr>
          <p:cNvPr id="16" name="TextBox 15">
            <a:extLst>
              <a:ext uri="{FF2B5EF4-FFF2-40B4-BE49-F238E27FC236}">
                <a16:creationId xmlns:a16="http://schemas.microsoft.com/office/drawing/2014/main" id="{2930F47C-6F3A-3633-300A-514054937F39}"/>
              </a:ext>
            </a:extLst>
          </p:cNvPr>
          <p:cNvSpPr txBox="1"/>
          <p:nvPr/>
        </p:nvSpPr>
        <p:spPr>
          <a:xfrm>
            <a:off x="9072027" y="4381164"/>
            <a:ext cx="2286000" cy="400110"/>
          </a:xfrm>
          <a:prstGeom prst="rect">
            <a:avLst/>
          </a:prstGeom>
          <a:noFill/>
          <a:ln>
            <a:noFill/>
          </a:ln>
        </p:spPr>
        <p:txBody>
          <a:bodyPr wrap="square" rtlCol="0">
            <a:spAutoFit/>
          </a:bodyPr>
          <a:lstStyle/>
          <a:p>
            <a:pPr lvl="0" algn="ctr"/>
            <a:r>
              <a:rPr lang="en-US" sz="2000" b="1"/>
              <a:t>Fed tightens</a:t>
            </a:r>
          </a:p>
        </p:txBody>
      </p:sp>
    </p:spTree>
    <p:extLst>
      <p:ext uri="{BB962C8B-B14F-4D97-AF65-F5344CB8AC3E}">
        <p14:creationId xmlns:p14="http://schemas.microsoft.com/office/powerpoint/2010/main" val="368882729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199097-C148-EE8B-2155-F77F5C3F4DAB}"/>
              </a:ext>
            </a:extLst>
          </p:cNvPr>
          <p:cNvSpPr/>
          <p:nvPr/>
        </p:nvSpPr>
        <p:spPr>
          <a:xfrm>
            <a:off x="4893732" y="1166794"/>
            <a:ext cx="6352118" cy="5111496"/>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BE06E50-C507-FD8E-4795-1821DDA60B96}"/>
              </a:ext>
            </a:extLst>
          </p:cNvPr>
          <p:cNvSpPr>
            <a:spLocks noGrp="1"/>
          </p:cNvSpPr>
          <p:nvPr>
            <p:ph type="body" sz="quarter" idx="10"/>
          </p:nvPr>
        </p:nvSpPr>
        <p:spPr/>
        <p:txBody>
          <a:bodyPr/>
          <a:lstStyle/>
          <a:p>
            <a:r>
              <a:rPr lang="en-US" sz="4000"/>
              <a:t>Inflation</a:t>
            </a:r>
            <a:endParaRPr lang="en-US" sz="4000" b="0"/>
          </a:p>
        </p:txBody>
      </p:sp>
      <p:sp>
        <p:nvSpPr>
          <p:cNvPr id="11" name="Text Placeholder 10">
            <a:extLst>
              <a:ext uri="{FF2B5EF4-FFF2-40B4-BE49-F238E27FC236}">
                <a16:creationId xmlns:a16="http://schemas.microsoft.com/office/drawing/2014/main" id="{55C263C0-78CA-690B-0989-92FDD6AB511A}"/>
              </a:ext>
            </a:extLst>
          </p:cNvPr>
          <p:cNvSpPr>
            <a:spLocks noGrp="1"/>
          </p:cNvSpPr>
          <p:nvPr>
            <p:ph type="body" sz="quarter" idx="11"/>
          </p:nvPr>
        </p:nvSpPr>
        <p:spPr>
          <a:xfrm>
            <a:off x="946150" y="1971675"/>
            <a:ext cx="3235325" cy="3046969"/>
          </a:xfrm>
        </p:spPr>
        <p:txBody>
          <a:bodyPr lIns="0" tIns="0" rIns="0" bIns="0" anchor="t"/>
          <a:lstStyle/>
          <a:p>
            <a:pPr marL="342900" indent="-342900">
              <a:buFont typeface="Arial" panose="020B0604020202020204" pitchFamily="34" charset="0"/>
              <a:buChar char="•"/>
            </a:pPr>
            <a:r>
              <a:rPr lang="en-US">
                <a:latin typeface="Arial"/>
              </a:rPr>
              <a:t>An increase in the average price of goods and services</a:t>
            </a:r>
          </a:p>
          <a:p>
            <a:pPr marL="342900" indent="-342900">
              <a:buFont typeface="Arial" panose="020B0604020202020204" pitchFamily="34" charset="0"/>
              <a:buChar char="•"/>
            </a:pPr>
            <a:r>
              <a:rPr lang="en-US">
                <a:latin typeface="Arial"/>
              </a:rPr>
              <a:t>A function of supply and demand, as well as money supply</a:t>
            </a:r>
          </a:p>
          <a:p>
            <a:pPr marL="342900" indent="-342900">
              <a:buChar char="•"/>
            </a:pPr>
            <a:r>
              <a:rPr lang="en-US">
                <a:latin typeface="Arial"/>
              </a:rPr>
              <a:t>PCE is a broader index than CPI</a:t>
            </a:r>
          </a:p>
          <a:p>
            <a:endParaRPr lang="en-US"/>
          </a:p>
        </p:txBody>
      </p:sp>
      <p:graphicFrame>
        <p:nvGraphicFramePr>
          <p:cNvPr id="6" name="Table 6">
            <a:extLst>
              <a:ext uri="{FF2B5EF4-FFF2-40B4-BE49-F238E27FC236}">
                <a16:creationId xmlns:a16="http://schemas.microsoft.com/office/drawing/2014/main" id="{2A173C6B-5F22-274B-F31D-3EDBB620522D}"/>
              </a:ext>
            </a:extLst>
          </p:cNvPr>
          <p:cNvGraphicFramePr>
            <a:graphicFrameLocks noGrp="1"/>
          </p:cNvGraphicFramePr>
          <p:nvPr>
            <p:extLst>
              <p:ext uri="{D42A27DB-BD31-4B8C-83A1-F6EECF244321}">
                <p14:modId xmlns:p14="http://schemas.microsoft.com/office/powerpoint/2010/main" val="3060406350"/>
              </p:ext>
            </p:extLst>
          </p:nvPr>
        </p:nvGraphicFramePr>
        <p:xfrm>
          <a:off x="4893732" y="1150921"/>
          <a:ext cx="6352118" cy="5112535"/>
        </p:xfrm>
        <a:graphic>
          <a:graphicData uri="http://schemas.openxmlformats.org/drawingml/2006/table">
            <a:tbl>
              <a:tblPr firstRow="1" bandRow="1">
                <a:tableStyleId>{7E9639D4-E3E2-4D34-9284-5A2195B3D0D7}</a:tableStyleId>
              </a:tblPr>
              <a:tblGrid>
                <a:gridCol w="2452399">
                  <a:extLst>
                    <a:ext uri="{9D8B030D-6E8A-4147-A177-3AD203B41FA5}">
                      <a16:colId xmlns:a16="http://schemas.microsoft.com/office/drawing/2014/main" val="3446244692"/>
                    </a:ext>
                  </a:extLst>
                </a:gridCol>
                <a:gridCol w="1919393">
                  <a:extLst>
                    <a:ext uri="{9D8B030D-6E8A-4147-A177-3AD203B41FA5}">
                      <a16:colId xmlns:a16="http://schemas.microsoft.com/office/drawing/2014/main" val="1165549929"/>
                    </a:ext>
                  </a:extLst>
                </a:gridCol>
                <a:gridCol w="1980326">
                  <a:extLst>
                    <a:ext uri="{9D8B030D-6E8A-4147-A177-3AD203B41FA5}">
                      <a16:colId xmlns:a16="http://schemas.microsoft.com/office/drawing/2014/main" val="1050649766"/>
                    </a:ext>
                  </a:extLst>
                </a:gridCol>
              </a:tblGrid>
              <a:tr h="1736321">
                <a:tc>
                  <a:txBody>
                    <a:bodyPr/>
                    <a:lstStyle/>
                    <a:p>
                      <a:r>
                        <a:rPr lang="en-US" sz="2400"/>
                        <a:t>Inflation </a:t>
                      </a:r>
                      <a:br>
                        <a:rPr lang="en-US" sz="2400"/>
                      </a:br>
                      <a:r>
                        <a:rPr lang="en-US" sz="2400" b="0"/>
                        <a:t>2022, year-over-year</a:t>
                      </a:r>
                      <a:endParaRPr lang="en-US"/>
                    </a:p>
                  </a:txBody>
                  <a:tcPr marL="137160" marR="137160" marT="137160" marB="137160"/>
                </a:tc>
                <a:tc>
                  <a:txBody>
                    <a:bodyPr/>
                    <a:lstStyle/>
                    <a:p>
                      <a:pPr algn="ctr"/>
                      <a:r>
                        <a:rPr lang="en-US" sz="2400"/>
                        <a:t>PCE Price Index</a:t>
                      </a:r>
                      <a:endParaRPr lang="en-US" sz="2400" b="0"/>
                    </a:p>
                    <a:p>
                      <a:pPr algn="ctr"/>
                      <a:endParaRPr lang="en-US" sz="2400"/>
                    </a:p>
                  </a:txBody>
                  <a:tcPr marL="137160" marR="137160" marT="137160" marB="137160" anchor="b"/>
                </a:tc>
                <a:tc>
                  <a:txBody>
                    <a:bodyPr/>
                    <a:lstStyle/>
                    <a:p>
                      <a:pPr algn="ctr"/>
                      <a:r>
                        <a:rPr lang="en-US" sz="2400"/>
                        <a:t>Core PCE </a:t>
                      </a:r>
                      <a:endParaRPr lang="en-US"/>
                    </a:p>
                    <a:p>
                      <a:pPr lvl="0" algn="ctr">
                        <a:buNone/>
                      </a:pPr>
                      <a:r>
                        <a:rPr lang="en-US" sz="2400" b="0"/>
                        <a:t>(Excludes energy and food)</a:t>
                      </a:r>
                    </a:p>
                  </a:txBody>
                  <a:tcPr marL="137160" marR="137160" marT="137160" marB="137160" anchor="b"/>
                </a:tc>
                <a:extLst>
                  <a:ext uri="{0D108BD9-81ED-4DB2-BD59-A6C34878D82A}">
                    <a16:rowId xmlns:a16="http://schemas.microsoft.com/office/drawing/2014/main" val="2209171809"/>
                  </a:ext>
                </a:extLst>
              </a:tr>
              <a:tr h="675035">
                <a:tc>
                  <a:txBody>
                    <a:bodyPr/>
                    <a:lstStyle/>
                    <a:p>
                      <a:pPr algn="l"/>
                      <a:r>
                        <a:rPr lang="en-US" sz="2400"/>
                        <a:t>January</a:t>
                      </a:r>
                    </a:p>
                  </a:txBody>
                  <a:tcPr marL="137160" marR="137160" marT="137160" marB="137160" anchor="ctr"/>
                </a:tc>
                <a:tc>
                  <a:txBody>
                    <a:bodyPr/>
                    <a:lstStyle/>
                    <a:p>
                      <a:pPr algn="ctr"/>
                      <a:r>
                        <a:rPr lang="en-US" sz="2400" b="1"/>
                        <a:t>6.0%</a:t>
                      </a:r>
                    </a:p>
                  </a:txBody>
                  <a:tcPr marL="137160" marR="137160" marT="137160" marB="137160" anchor="ctr"/>
                </a:tc>
                <a:tc>
                  <a:txBody>
                    <a:bodyPr/>
                    <a:lstStyle/>
                    <a:p>
                      <a:pPr algn="ctr"/>
                      <a:r>
                        <a:rPr lang="en-US" sz="2400" b="1"/>
                        <a:t>5.1%</a:t>
                      </a:r>
                    </a:p>
                  </a:txBody>
                  <a:tcPr marL="137160" marR="137160" marT="137160" marB="137160" anchor="ctr"/>
                </a:tc>
                <a:extLst>
                  <a:ext uri="{0D108BD9-81ED-4DB2-BD59-A6C34878D82A}">
                    <a16:rowId xmlns:a16="http://schemas.microsoft.com/office/drawing/2014/main" val="3875360922"/>
                  </a:ext>
                </a:extLst>
              </a:tr>
              <a:tr h="675035">
                <a:tc>
                  <a:txBody>
                    <a:bodyPr/>
                    <a:lstStyle/>
                    <a:p>
                      <a:pPr algn="l"/>
                      <a:r>
                        <a:rPr lang="en-US" sz="2400"/>
                        <a:t>February</a:t>
                      </a:r>
                    </a:p>
                  </a:txBody>
                  <a:tcPr marL="137160" marR="137160" marT="137160" marB="137160" anchor="ctr"/>
                </a:tc>
                <a:tc>
                  <a:txBody>
                    <a:bodyPr/>
                    <a:lstStyle/>
                    <a:p>
                      <a:pPr algn="ctr"/>
                      <a:r>
                        <a:rPr lang="en-US" sz="2400" b="1"/>
                        <a:t>6.3%</a:t>
                      </a:r>
                    </a:p>
                  </a:txBody>
                  <a:tcPr marL="137160" marR="137160" marT="137160" marB="137160" anchor="ctr"/>
                </a:tc>
                <a:tc>
                  <a:txBody>
                    <a:bodyPr/>
                    <a:lstStyle/>
                    <a:p>
                      <a:pPr algn="ctr"/>
                      <a:r>
                        <a:rPr lang="en-US" sz="2400" b="1"/>
                        <a:t>5.3%</a:t>
                      </a:r>
                    </a:p>
                  </a:txBody>
                  <a:tcPr marL="137160" marR="137160" marT="137160" marB="137160" anchor="ctr"/>
                </a:tc>
                <a:extLst>
                  <a:ext uri="{0D108BD9-81ED-4DB2-BD59-A6C34878D82A}">
                    <a16:rowId xmlns:a16="http://schemas.microsoft.com/office/drawing/2014/main" val="2166777096"/>
                  </a:ext>
                </a:extLst>
              </a:tr>
              <a:tr h="675035">
                <a:tc>
                  <a:txBody>
                    <a:bodyPr/>
                    <a:lstStyle/>
                    <a:p>
                      <a:pPr algn="l"/>
                      <a:r>
                        <a:rPr lang="en-US" sz="2400"/>
                        <a:t>March</a:t>
                      </a:r>
                    </a:p>
                  </a:txBody>
                  <a:tcPr marL="137160" marR="137160" marT="137160" marB="137160" anchor="ctr"/>
                </a:tc>
                <a:tc>
                  <a:txBody>
                    <a:bodyPr/>
                    <a:lstStyle/>
                    <a:p>
                      <a:pPr algn="ctr"/>
                      <a:r>
                        <a:rPr lang="en-US" sz="2400" b="1"/>
                        <a:t>6.6%</a:t>
                      </a:r>
                    </a:p>
                  </a:txBody>
                  <a:tcPr marL="137160" marR="137160" marT="137160" marB="137160" anchor="ctr"/>
                </a:tc>
                <a:tc>
                  <a:txBody>
                    <a:bodyPr/>
                    <a:lstStyle/>
                    <a:p>
                      <a:pPr algn="ctr"/>
                      <a:r>
                        <a:rPr lang="en-US" sz="2400" b="1"/>
                        <a:t>5.2%</a:t>
                      </a:r>
                    </a:p>
                  </a:txBody>
                  <a:tcPr marL="137160" marR="137160" marT="137160" marB="137160" anchor="ctr"/>
                </a:tc>
                <a:extLst>
                  <a:ext uri="{0D108BD9-81ED-4DB2-BD59-A6C34878D82A}">
                    <a16:rowId xmlns:a16="http://schemas.microsoft.com/office/drawing/2014/main" val="1909984753"/>
                  </a:ext>
                </a:extLst>
              </a:tr>
              <a:tr h="675035">
                <a:tc>
                  <a:txBody>
                    <a:bodyPr/>
                    <a:lstStyle/>
                    <a:p>
                      <a:pPr algn="l"/>
                      <a:r>
                        <a:rPr lang="en-US" sz="2400"/>
                        <a:t>April</a:t>
                      </a:r>
                    </a:p>
                  </a:txBody>
                  <a:tcPr marL="137160" marR="137160" marT="137160" marB="137160" anchor="ctr"/>
                </a:tc>
                <a:tc>
                  <a:txBody>
                    <a:bodyPr/>
                    <a:lstStyle/>
                    <a:p>
                      <a:pPr algn="ctr"/>
                      <a:r>
                        <a:rPr lang="en-US" sz="2400" b="1"/>
                        <a:t>6.3%</a:t>
                      </a:r>
                    </a:p>
                  </a:txBody>
                  <a:tcPr marL="137160" marR="137160" marT="137160" marB="137160" anchor="ctr"/>
                </a:tc>
                <a:tc>
                  <a:txBody>
                    <a:bodyPr/>
                    <a:lstStyle/>
                    <a:p>
                      <a:pPr algn="ctr"/>
                      <a:r>
                        <a:rPr lang="en-US" sz="2400" b="1"/>
                        <a:t>4.9%</a:t>
                      </a:r>
                    </a:p>
                  </a:txBody>
                  <a:tcPr marL="137160" marR="137160" marT="137160" marB="137160" anchor="ctr"/>
                </a:tc>
                <a:extLst>
                  <a:ext uri="{0D108BD9-81ED-4DB2-BD59-A6C34878D82A}">
                    <a16:rowId xmlns:a16="http://schemas.microsoft.com/office/drawing/2014/main" val="2357270122"/>
                  </a:ext>
                </a:extLst>
              </a:tr>
              <a:tr h="675035">
                <a:tc>
                  <a:txBody>
                    <a:bodyPr/>
                    <a:lstStyle/>
                    <a:p>
                      <a:pPr algn="l"/>
                      <a:r>
                        <a:rPr lang="en-US" sz="2400"/>
                        <a:t>May</a:t>
                      </a:r>
                    </a:p>
                  </a:txBody>
                  <a:tcPr marL="137160" marR="137160" marT="137160" marB="137160" anchor="ctr"/>
                </a:tc>
                <a:tc>
                  <a:txBody>
                    <a:bodyPr/>
                    <a:lstStyle/>
                    <a:p>
                      <a:pPr algn="ctr"/>
                      <a:r>
                        <a:rPr lang="en-US" sz="2400" b="1"/>
                        <a:t>6.3%</a:t>
                      </a:r>
                    </a:p>
                  </a:txBody>
                  <a:tcPr marL="137160" marR="137160" marT="137160" marB="137160" anchor="ctr"/>
                </a:tc>
                <a:tc>
                  <a:txBody>
                    <a:bodyPr/>
                    <a:lstStyle/>
                    <a:p>
                      <a:pPr algn="ctr"/>
                      <a:r>
                        <a:rPr lang="en-US" sz="2400" b="1"/>
                        <a:t>4.7%</a:t>
                      </a:r>
                    </a:p>
                  </a:txBody>
                  <a:tcPr marL="137160" marR="137160" marT="137160" marB="137160" anchor="ctr"/>
                </a:tc>
                <a:extLst>
                  <a:ext uri="{0D108BD9-81ED-4DB2-BD59-A6C34878D82A}">
                    <a16:rowId xmlns:a16="http://schemas.microsoft.com/office/drawing/2014/main" val="4243074103"/>
                  </a:ext>
                </a:extLst>
              </a:tr>
            </a:tbl>
          </a:graphicData>
        </a:graphic>
      </p:graphicFrame>
      <p:sp>
        <p:nvSpPr>
          <p:cNvPr id="4" name="TextBox 3">
            <a:extLst>
              <a:ext uri="{FF2B5EF4-FFF2-40B4-BE49-F238E27FC236}">
                <a16:creationId xmlns:a16="http://schemas.microsoft.com/office/drawing/2014/main" id="{FB2ED1C2-445A-3220-0F86-0A53BA617EA2}"/>
              </a:ext>
            </a:extLst>
          </p:cNvPr>
          <p:cNvSpPr txBox="1"/>
          <p:nvPr/>
        </p:nvSpPr>
        <p:spPr>
          <a:xfrm>
            <a:off x="5973009" y="6423467"/>
            <a:ext cx="5865748" cy="253916"/>
          </a:xfrm>
          <a:prstGeom prst="rect">
            <a:avLst/>
          </a:prstGeom>
          <a:noFill/>
        </p:spPr>
        <p:txBody>
          <a:bodyPr wrap="square" lIns="91440" tIns="45720" rIns="91440" bIns="45720" rtlCol="0" anchor="t">
            <a:spAutoFit/>
          </a:bodyPr>
          <a:lstStyle/>
          <a:p>
            <a:pPr algn="r"/>
            <a:r>
              <a:rPr lang="en-US" sz="1000">
                <a:solidFill>
                  <a:schemeClr val="accent2"/>
                </a:solidFill>
              </a:rPr>
              <a:t>U.S. Bureau of Economic Analysis</a:t>
            </a:r>
          </a:p>
        </p:txBody>
      </p:sp>
      <p:cxnSp>
        <p:nvCxnSpPr>
          <p:cNvPr id="7" name="Straight Connector 6">
            <a:extLst>
              <a:ext uri="{FF2B5EF4-FFF2-40B4-BE49-F238E27FC236}">
                <a16:creationId xmlns:a16="http://schemas.microsoft.com/office/drawing/2014/main" id="{08061509-8E3F-BFAB-DA30-C0975DAC98D7}"/>
              </a:ext>
            </a:extLst>
          </p:cNvPr>
          <p:cNvCxnSpPr>
            <a:cxnSpLocks/>
          </p:cNvCxnSpPr>
          <p:nvPr/>
        </p:nvCxnSpPr>
        <p:spPr>
          <a:xfrm>
            <a:off x="804303" y="1150921"/>
            <a:ext cx="0" cy="35720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6965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621E0B9-9391-65E4-78C7-7C8D45D722BA}"/>
              </a:ext>
            </a:extLst>
          </p:cNvPr>
          <p:cNvSpPr txBox="1"/>
          <p:nvPr/>
        </p:nvSpPr>
        <p:spPr>
          <a:xfrm>
            <a:off x="4633047" y="595086"/>
            <a:ext cx="6754960" cy="1077218"/>
          </a:xfrm>
          <a:prstGeom prst="rect">
            <a:avLst/>
          </a:prstGeom>
          <a:noFill/>
        </p:spPr>
        <p:txBody>
          <a:bodyPr wrap="square" rtlCol="0">
            <a:spAutoFit/>
          </a:bodyPr>
          <a:lstStyle/>
          <a:p>
            <a:r>
              <a:rPr lang="en-US" sz="3200" b="1"/>
              <a:t>Consumer Sentiment: People are feeling more pessimistic</a:t>
            </a:r>
          </a:p>
        </p:txBody>
      </p:sp>
      <p:pic>
        <p:nvPicPr>
          <p:cNvPr id="12" name="Picture Placeholder 11">
            <a:extLst>
              <a:ext uri="{FF2B5EF4-FFF2-40B4-BE49-F238E27FC236}">
                <a16:creationId xmlns:a16="http://schemas.microsoft.com/office/drawing/2014/main" id="{79534DE8-5583-536D-0574-7DCBC386817E}"/>
              </a:ext>
            </a:extLst>
          </p:cNvPr>
          <p:cNvPicPr>
            <a:picLocks noGrp="1" noChangeAspect="1"/>
          </p:cNvPicPr>
          <p:nvPr>
            <p:ph type="pic" sz="quarter" idx="13"/>
          </p:nvPr>
        </p:nvPicPr>
        <p:blipFill>
          <a:blip r:embed="rId3"/>
          <a:srcRect l="20921" r="20921"/>
          <a:stretch>
            <a:fillRect/>
          </a:stretch>
        </p:blipFill>
        <p:spPr>
          <a:xfrm flipH="1">
            <a:off x="0" y="721345"/>
            <a:ext cx="4005072" cy="5022099"/>
          </a:xfrm>
        </p:spPr>
      </p:pic>
      <p:sp>
        <p:nvSpPr>
          <p:cNvPr id="4" name="TextBox 3">
            <a:extLst>
              <a:ext uri="{FF2B5EF4-FFF2-40B4-BE49-F238E27FC236}">
                <a16:creationId xmlns:a16="http://schemas.microsoft.com/office/drawing/2014/main" id="{14FE3A80-D696-2887-730F-1C303882D326}"/>
              </a:ext>
            </a:extLst>
          </p:cNvPr>
          <p:cNvSpPr txBox="1"/>
          <p:nvPr/>
        </p:nvSpPr>
        <p:spPr>
          <a:xfrm>
            <a:off x="6096000" y="6446616"/>
            <a:ext cx="5865748" cy="246221"/>
          </a:xfrm>
          <a:prstGeom prst="rect">
            <a:avLst/>
          </a:prstGeom>
          <a:noFill/>
        </p:spPr>
        <p:txBody>
          <a:bodyPr wrap="square" rtlCol="0">
            <a:spAutoFit/>
          </a:bodyPr>
          <a:lstStyle/>
          <a:p>
            <a:pPr algn="r"/>
            <a:r>
              <a:rPr lang="en-US" sz="1000">
                <a:solidFill>
                  <a:schemeClr val="accent2"/>
                </a:solidFill>
              </a:rPr>
              <a:t>University of Michigan Consumer Sentiment Survey</a:t>
            </a:r>
          </a:p>
        </p:txBody>
      </p:sp>
      <p:pic>
        <p:nvPicPr>
          <p:cNvPr id="2" name="Picture 4" descr="Chart&#10;&#10;Description automatically generated">
            <a:extLst>
              <a:ext uri="{FF2B5EF4-FFF2-40B4-BE49-F238E27FC236}">
                <a16:creationId xmlns:a16="http://schemas.microsoft.com/office/drawing/2014/main" id="{29AF5F79-DACF-4F23-52C1-7BC4A5DC5DF9}"/>
              </a:ext>
            </a:extLst>
          </p:cNvPr>
          <p:cNvPicPr>
            <a:picLocks noChangeAspect="1"/>
          </p:cNvPicPr>
          <p:nvPr/>
        </p:nvPicPr>
        <p:blipFill>
          <a:blip r:embed="rId4"/>
          <a:stretch>
            <a:fillRect/>
          </a:stretch>
        </p:blipFill>
        <p:spPr>
          <a:xfrm>
            <a:off x="4724400" y="1828638"/>
            <a:ext cx="6560670" cy="3910429"/>
          </a:xfrm>
          <a:prstGeom prst="rect">
            <a:avLst/>
          </a:prstGeom>
        </p:spPr>
      </p:pic>
    </p:spTree>
    <p:extLst>
      <p:ext uri="{BB962C8B-B14F-4D97-AF65-F5344CB8AC3E}">
        <p14:creationId xmlns:p14="http://schemas.microsoft.com/office/powerpoint/2010/main" val="376011787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6A37345-054C-84B7-3DB0-7B16A1B371C5}"/>
              </a:ext>
            </a:extLst>
          </p:cNvPr>
          <p:cNvSpPr txBox="1">
            <a:spLocks/>
          </p:cNvSpPr>
          <p:nvPr/>
        </p:nvSpPr>
        <p:spPr>
          <a:xfrm>
            <a:off x="941387" y="691244"/>
            <a:ext cx="10286999" cy="91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latin typeface="Arial"/>
              </a:rPr>
              <a:t>What is the most important financial problem facing your family today?</a:t>
            </a:r>
            <a:endParaRPr lang="en-US" sz="4400" b="1"/>
          </a:p>
          <a:p>
            <a:endParaRPr lang="en-US"/>
          </a:p>
        </p:txBody>
      </p:sp>
      <p:sp>
        <p:nvSpPr>
          <p:cNvPr id="3" name="TextBox 2">
            <a:extLst>
              <a:ext uri="{FF2B5EF4-FFF2-40B4-BE49-F238E27FC236}">
                <a16:creationId xmlns:a16="http://schemas.microsoft.com/office/drawing/2014/main" id="{30D95038-2183-8334-FA21-CF84E29672D9}"/>
              </a:ext>
            </a:extLst>
          </p:cNvPr>
          <p:cNvSpPr txBox="1"/>
          <p:nvPr/>
        </p:nvSpPr>
        <p:spPr>
          <a:xfrm>
            <a:off x="8928848" y="6398894"/>
            <a:ext cx="3106363" cy="246221"/>
          </a:xfrm>
          <a:prstGeom prst="rect">
            <a:avLst/>
          </a:prstGeom>
          <a:noFill/>
        </p:spPr>
        <p:txBody>
          <a:bodyPr wrap="square" rtlCol="0">
            <a:spAutoFit/>
          </a:bodyPr>
          <a:lstStyle/>
          <a:p>
            <a:pPr algn="r"/>
            <a:r>
              <a:rPr lang="en-US" sz="1000">
                <a:solidFill>
                  <a:schemeClr val="accent2"/>
                </a:solidFill>
              </a:rPr>
              <a:t>Source: Gallup</a:t>
            </a:r>
          </a:p>
        </p:txBody>
      </p:sp>
      <p:cxnSp>
        <p:nvCxnSpPr>
          <p:cNvPr id="4" name="Straight Connector 3">
            <a:extLst>
              <a:ext uri="{FF2B5EF4-FFF2-40B4-BE49-F238E27FC236}">
                <a16:creationId xmlns:a16="http://schemas.microsoft.com/office/drawing/2014/main" id="{62C2344C-A952-1D4D-B239-0B705AF84B4A}"/>
              </a:ext>
            </a:extLst>
          </p:cNvPr>
          <p:cNvCxnSpPr>
            <a:cxnSpLocks/>
          </p:cNvCxnSpPr>
          <p:nvPr/>
        </p:nvCxnSpPr>
        <p:spPr>
          <a:xfrm>
            <a:off x="803082" y="790868"/>
            <a:ext cx="0" cy="114678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Chart&#10;&#10;Description automatically generated">
            <a:extLst>
              <a:ext uri="{FF2B5EF4-FFF2-40B4-BE49-F238E27FC236}">
                <a16:creationId xmlns:a16="http://schemas.microsoft.com/office/drawing/2014/main" id="{42ADC283-B7D7-079C-408B-56DA022B94F9}"/>
              </a:ext>
            </a:extLst>
          </p:cNvPr>
          <p:cNvPicPr>
            <a:picLocks noChangeAspect="1"/>
          </p:cNvPicPr>
          <p:nvPr/>
        </p:nvPicPr>
        <p:blipFill rotWithShape="1">
          <a:blip r:embed="rId3"/>
          <a:srcRect t="16096"/>
          <a:stretch/>
        </p:blipFill>
        <p:spPr>
          <a:xfrm>
            <a:off x="1399530" y="2286000"/>
            <a:ext cx="9370712" cy="4572000"/>
          </a:xfrm>
          <a:prstGeom prst="rect">
            <a:avLst/>
          </a:prstGeom>
          <a:effectLst/>
        </p:spPr>
      </p:pic>
    </p:spTree>
    <p:extLst>
      <p:ext uri="{BB962C8B-B14F-4D97-AF65-F5344CB8AC3E}">
        <p14:creationId xmlns:p14="http://schemas.microsoft.com/office/powerpoint/2010/main" val="383104619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F2DCA2-CB2A-FE18-2E40-54AF96C71E63}"/>
              </a:ext>
            </a:extLst>
          </p:cNvPr>
          <p:cNvSpPr>
            <a:spLocks noGrp="1"/>
          </p:cNvSpPr>
          <p:nvPr>
            <p:ph type="body" sz="quarter" idx="10"/>
          </p:nvPr>
        </p:nvSpPr>
        <p:spPr/>
        <p:txBody>
          <a:bodyPr/>
          <a:lstStyle/>
          <a:p>
            <a:r>
              <a:rPr lang="en-US">
                <a:latin typeface="Arial"/>
              </a:rPr>
              <a:t>Inflation affects the way people think and spend</a:t>
            </a:r>
          </a:p>
        </p:txBody>
      </p:sp>
      <p:graphicFrame>
        <p:nvGraphicFramePr>
          <p:cNvPr id="3" name="Chart 2">
            <a:extLst>
              <a:ext uri="{FF2B5EF4-FFF2-40B4-BE49-F238E27FC236}">
                <a16:creationId xmlns:a16="http://schemas.microsoft.com/office/drawing/2014/main" id="{469402DA-C937-C78E-3C52-1C6482CC97B6}"/>
              </a:ext>
            </a:extLst>
          </p:cNvPr>
          <p:cNvGraphicFramePr/>
          <p:nvPr>
            <p:extLst>
              <p:ext uri="{D42A27DB-BD31-4B8C-83A1-F6EECF244321}">
                <p14:modId xmlns:p14="http://schemas.microsoft.com/office/powerpoint/2010/main" val="1472029472"/>
              </p:ext>
            </p:extLst>
          </p:nvPr>
        </p:nvGraphicFramePr>
        <p:xfrm>
          <a:off x="947057" y="1910685"/>
          <a:ext cx="10281329" cy="414721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B9DB7B4-4ACB-0032-D982-732C0D782DE7}"/>
              </a:ext>
            </a:extLst>
          </p:cNvPr>
          <p:cNvSpPr txBox="1"/>
          <p:nvPr/>
        </p:nvSpPr>
        <p:spPr>
          <a:xfrm>
            <a:off x="1654082" y="6254083"/>
            <a:ext cx="10281328" cy="400110"/>
          </a:xfrm>
          <a:prstGeom prst="rect">
            <a:avLst/>
          </a:prstGeom>
          <a:noFill/>
        </p:spPr>
        <p:txBody>
          <a:bodyPr wrap="square" rtlCol="0">
            <a:spAutoFit/>
          </a:bodyPr>
          <a:lstStyle/>
          <a:p>
            <a:pPr algn="r"/>
            <a:r>
              <a:rPr lang="en-US" sz="1000">
                <a:solidFill>
                  <a:schemeClr val="accent2"/>
                </a:solidFill>
              </a:rPr>
              <a:t>Source: April 21-May 12, 2022, Washington Post-</a:t>
            </a:r>
            <a:r>
              <a:rPr lang="en-US" sz="1000" err="1">
                <a:solidFill>
                  <a:schemeClr val="accent2"/>
                </a:solidFill>
              </a:rPr>
              <a:t>Schar</a:t>
            </a:r>
            <a:r>
              <a:rPr lang="en-US" sz="1000">
                <a:solidFill>
                  <a:schemeClr val="accent2"/>
                </a:solidFill>
              </a:rPr>
              <a:t> School poll </a:t>
            </a:r>
          </a:p>
          <a:p>
            <a:pPr algn="r"/>
            <a:r>
              <a:rPr lang="en-US" sz="1000">
                <a:solidFill>
                  <a:schemeClr val="accent2"/>
                </a:solidFill>
              </a:rPr>
              <a:t>of 1,055 U.S. adults with an error margin of +/- 4 percentage points.</a:t>
            </a:r>
          </a:p>
        </p:txBody>
      </p:sp>
      <p:cxnSp>
        <p:nvCxnSpPr>
          <p:cNvPr id="5" name="Straight Connector 4">
            <a:extLst>
              <a:ext uri="{FF2B5EF4-FFF2-40B4-BE49-F238E27FC236}">
                <a16:creationId xmlns:a16="http://schemas.microsoft.com/office/drawing/2014/main" id="{A717BE84-DED5-9E9D-B3A9-2834BA59C31F}"/>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36068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96DD97-B338-B725-85D3-047C0C6934BB}"/>
              </a:ext>
            </a:extLst>
          </p:cNvPr>
          <p:cNvSpPr>
            <a:spLocks noGrp="1"/>
          </p:cNvSpPr>
          <p:nvPr>
            <p:ph type="body" sz="quarter" idx="10"/>
          </p:nvPr>
        </p:nvSpPr>
        <p:spPr>
          <a:xfrm>
            <a:off x="2420936" y="1373194"/>
            <a:ext cx="7334249" cy="3065717"/>
          </a:xfrm>
        </p:spPr>
        <p:txBody>
          <a:bodyPr/>
          <a:lstStyle/>
          <a:p>
            <a:pPr>
              <a:lnSpc>
                <a:spcPct val="114000"/>
              </a:lnSpc>
            </a:pPr>
            <a:r>
              <a:rPr lang="en-US" sz="2400"/>
              <a:t>This situation has been termed ‘inflationary psychology.’ Consumers purposely advance their purchases in order to beat anticipated future price increases. Firms readily pass along higher costs to consumers, including the future cost increases that they anticipate…Expected inflation [becomes] a self-fulfilling prophecy.</a:t>
            </a:r>
          </a:p>
        </p:txBody>
      </p:sp>
      <p:sp>
        <p:nvSpPr>
          <p:cNvPr id="3" name="Text Placeholder 2">
            <a:extLst>
              <a:ext uri="{FF2B5EF4-FFF2-40B4-BE49-F238E27FC236}">
                <a16:creationId xmlns:a16="http://schemas.microsoft.com/office/drawing/2014/main" id="{DF5719F1-4A9F-CB28-1881-F84E3CBAA0D0}"/>
              </a:ext>
            </a:extLst>
          </p:cNvPr>
          <p:cNvSpPr>
            <a:spLocks noGrp="1"/>
          </p:cNvSpPr>
          <p:nvPr>
            <p:ph type="body" sz="quarter" idx="11"/>
          </p:nvPr>
        </p:nvSpPr>
        <p:spPr>
          <a:xfrm>
            <a:off x="2420935" y="4836073"/>
            <a:ext cx="7334249" cy="244476"/>
          </a:xfrm>
        </p:spPr>
        <p:txBody>
          <a:bodyPr/>
          <a:lstStyle/>
          <a:p>
            <a:pPr algn="r"/>
            <a:r>
              <a:rPr lang="en-US">
                <a:latin typeface="Arial"/>
                <a:cs typeface="Arial"/>
              </a:rPr>
              <a:t>—</a:t>
            </a:r>
            <a:r>
              <a:rPr lang="en-US">
                <a:latin typeface="Arial"/>
              </a:rPr>
              <a:t>Richard Curtin, Chief economist University of Michigan Surveys of Consumers, </a:t>
            </a:r>
            <a:r>
              <a:rPr lang="en-US" i="1">
                <a:latin typeface="Arial"/>
              </a:rPr>
              <a:t>Barron’s</a:t>
            </a:r>
            <a:r>
              <a:rPr lang="en-US">
                <a:latin typeface="Arial"/>
              </a:rPr>
              <a:t>, April 7, 2022</a:t>
            </a:r>
          </a:p>
        </p:txBody>
      </p:sp>
    </p:spTree>
    <p:extLst>
      <p:ext uri="{BB962C8B-B14F-4D97-AF65-F5344CB8AC3E}">
        <p14:creationId xmlns:p14="http://schemas.microsoft.com/office/powerpoint/2010/main" val="16935221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98CBCA-E28D-D116-70DD-8A7CD8C14E97}"/>
              </a:ext>
            </a:extLst>
          </p:cNvPr>
          <p:cNvSpPr>
            <a:spLocks noGrp="1"/>
          </p:cNvSpPr>
          <p:nvPr>
            <p:ph type="body" sz="quarter" idx="10"/>
          </p:nvPr>
        </p:nvSpPr>
        <p:spPr>
          <a:xfrm>
            <a:off x="941388" y="800101"/>
            <a:ext cx="3548969" cy="1171574"/>
          </a:xfrm>
        </p:spPr>
        <p:txBody>
          <a:bodyPr/>
          <a:lstStyle/>
          <a:p>
            <a:r>
              <a:rPr lang="en-US"/>
              <a:t>The Fed is tightening monetary policy</a:t>
            </a:r>
          </a:p>
        </p:txBody>
      </p:sp>
      <p:sp>
        <p:nvSpPr>
          <p:cNvPr id="12" name="Text Placeholder 11">
            <a:extLst>
              <a:ext uri="{FF2B5EF4-FFF2-40B4-BE49-F238E27FC236}">
                <a16:creationId xmlns:a16="http://schemas.microsoft.com/office/drawing/2014/main" id="{6142AA87-08AB-6A4A-30B0-0B069C26FC27}"/>
              </a:ext>
            </a:extLst>
          </p:cNvPr>
          <p:cNvSpPr>
            <a:spLocks noGrp="1"/>
          </p:cNvSpPr>
          <p:nvPr>
            <p:ph type="body" sz="quarter" idx="11"/>
          </p:nvPr>
        </p:nvSpPr>
        <p:spPr/>
        <p:txBody>
          <a:bodyPr/>
          <a:lstStyle/>
          <a:p>
            <a:pPr marL="342900" indent="-342900">
              <a:buFont typeface="Arial" panose="020B0604020202020204" pitchFamily="34" charset="0"/>
              <a:buChar char="•"/>
            </a:pPr>
            <a:r>
              <a:rPr lang="en-US"/>
              <a:t>No more bond buying (quantitative easing)</a:t>
            </a:r>
          </a:p>
          <a:p>
            <a:pPr marL="342900" indent="-342900">
              <a:buFont typeface="Arial" panose="020B0604020202020204" pitchFamily="34" charset="0"/>
              <a:buChar char="•"/>
            </a:pPr>
            <a:r>
              <a:rPr lang="en-US"/>
              <a:t>Beginning to shrink its balance sheet (quantitative tightening)</a:t>
            </a:r>
          </a:p>
          <a:p>
            <a:pPr marL="342900" indent="-342900">
              <a:buFont typeface="Arial" panose="020B0604020202020204" pitchFamily="34" charset="0"/>
              <a:buChar char="•"/>
            </a:pPr>
            <a:r>
              <a:rPr lang="en-US"/>
              <a:t>Raising the federal funds rate  </a:t>
            </a:r>
          </a:p>
          <a:p>
            <a:pPr marL="342900" indent="-342900">
              <a:buFont typeface="Arial" panose="020B0604020202020204" pitchFamily="34" charset="0"/>
              <a:buChar char="•"/>
            </a:pPr>
            <a:endParaRPr lang="en-US"/>
          </a:p>
        </p:txBody>
      </p:sp>
      <p:cxnSp>
        <p:nvCxnSpPr>
          <p:cNvPr id="6" name="Straight Connector 5">
            <a:extLst>
              <a:ext uri="{FF2B5EF4-FFF2-40B4-BE49-F238E27FC236}">
                <a16:creationId xmlns:a16="http://schemas.microsoft.com/office/drawing/2014/main" id="{6339CAC4-6600-242C-35A0-ED38E92C6466}"/>
              </a:ext>
            </a:extLst>
          </p:cNvPr>
          <p:cNvCxnSpPr>
            <a:cxnSpLocks/>
          </p:cNvCxnSpPr>
          <p:nvPr/>
        </p:nvCxnSpPr>
        <p:spPr>
          <a:xfrm>
            <a:off x="803082" y="791658"/>
            <a:ext cx="0" cy="10972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C4EB0B-DE02-42B9-D7D9-FBDCC310952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Federal Reserve Bank, CME Group</a:t>
            </a:r>
          </a:p>
        </p:txBody>
      </p:sp>
      <p:graphicFrame>
        <p:nvGraphicFramePr>
          <p:cNvPr id="7" name="Chart 6">
            <a:extLst>
              <a:ext uri="{FF2B5EF4-FFF2-40B4-BE49-F238E27FC236}">
                <a16:creationId xmlns:a16="http://schemas.microsoft.com/office/drawing/2014/main" id="{9F3848D4-FF08-D6E9-CED9-7B4F49176395}"/>
              </a:ext>
            </a:extLst>
          </p:cNvPr>
          <p:cNvGraphicFramePr/>
          <p:nvPr>
            <p:extLst>
              <p:ext uri="{D42A27DB-BD31-4B8C-83A1-F6EECF244321}">
                <p14:modId xmlns:p14="http://schemas.microsoft.com/office/powerpoint/2010/main" val="2742842846"/>
              </p:ext>
            </p:extLst>
          </p:nvPr>
        </p:nvGraphicFramePr>
        <p:xfrm>
          <a:off x="4490357" y="539263"/>
          <a:ext cx="6755494" cy="5449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976593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52B987-9810-D7D9-10E6-E2E02E30E587}"/>
              </a:ext>
            </a:extLst>
          </p:cNvPr>
          <p:cNvSpPr>
            <a:spLocks noGrp="1"/>
          </p:cNvSpPr>
          <p:nvPr>
            <p:ph type="body" sz="quarter" idx="11"/>
          </p:nvPr>
        </p:nvSpPr>
        <p:spPr/>
        <p:txBody>
          <a:bodyPr lIns="182880" tIns="182880" rIns="182880" bIns="182880" numCol="1" spcCol="274320" anchor="t"/>
          <a:lstStyle/>
          <a:p>
            <a:pPr marL="152400" indent="-152400">
              <a:buFont typeface="Arial" panose="020B0604020202020204" pitchFamily="34" charset="0"/>
              <a:buChar char="•"/>
            </a:pPr>
            <a:r>
              <a:rPr lang="en-US" sz="2800">
                <a:latin typeface="Arial"/>
              </a:rPr>
              <a:t> Economy slows</a:t>
            </a:r>
            <a:endParaRPr lang="en-US"/>
          </a:p>
          <a:p>
            <a:pPr marL="152400" indent="-152400">
              <a:buFont typeface="Arial" panose="020B0604020202020204" pitchFamily="34" charset="0"/>
              <a:buChar char="•"/>
            </a:pPr>
            <a:r>
              <a:rPr lang="en-US" sz="2800">
                <a:latin typeface="Arial"/>
              </a:rPr>
              <a:t> Inflation falls</a:t>
            </a:r>
          </a:p>
          <a:p>
            <a:pPr marL="152400" indent="-152400">
              <a:buFont typeface="Arial" panose="020B0604020202020204" pitchFamily="34" charset="0"/>
              <a:buChar char="•"/>
            </a:pPr>
            <a:r>
              <a:rPr lang="en-US" sz="2800">
                <a:latin typeface="Arial"/>
              </a:rPr>
              <a:t> No recession</a:t>
            </a:r>
          </a:p>
        </p:txBody>
      </p:sp>
      <p:sp>
        <p:nvSpPr>
          <p:cNvPr id="5" name="Text Placeholder 4">
            <a:extLst>
              <a:ext uri="{FF2B5EF4-FFF2-40B4-BE49-F238E27FC236}">
                <a16:creationId xmlns:a16="http://schemas.microsoft.com/office/drawing/2014/main" id="{A99F09D0-720E-DFE5-5283-04170746EB64}"/>
              </a:ext>
            </a:extLst>
          </p:cNvPr>
          <p:cNvSpPr>
            <a:spLocks noGrp="1"/>
          </p:cNvSpPr>
          <p:nvPr>
            <p:ph type="body" sz="quarter" idx="12"/>
          </p:nvPr>
        </p:nvSpPr>
        <p:spPr/>
        <p:txBody>
          <a:bodyPr lIns="182880" tIns="182880" rIns="182880" bIns="182880" numCol="1" spcCol="274320" anchor="t"/>
          <a:lstStyle/>
          <a:p>
            <a:pPr>
              <a:buFont typeface="Arial,Sans-Serif" panose="020B0604020202020204" pitchFamily="34" charset="0"/>
              <a:buChar char="•"/>
            </a:pPr>
            <a:r>
              <a:rPr lang="en-US" sz="2800">
                <a:latin typeface="Arial"/>
                <a:cs typeface="Arial"/>
              </a:rPr>
              <a:t> Economy slows or contracts</a:t>
            </a:r>
            <a:endParaRPr lang="en-US">
              <a:latin typeface="Arial"/>
              <a:cs typeface="Arial"/>
            </a:endParaRPr>
          </a:p>
          <a:p>
            <a:pPr>
              <a:buFont typeface="Arial" panose="020B0604020202020204" pitchFamily="34" charset="0"/>
              <a:buChar char="•"/>
            </a:pPr>
            <a:r>
              <a:rPr lang="en-US" sz="2800">
                <a:latin typeface="Arial"/>
                <a:cs typeface="Arial"/>
              </a:rPr>
              <a:t> Inflation persists</a:t>
            </a:r>
            <a:endParaRPr lang="en-US"/>
          </a:p>
          <a:p>
            <a:pPr marL="152400" indent="-152400">
              <a:buFont typeface="Arial" panose="020B0604020202020204" pitchFamily="34" charset="0"/>
              <a:buChar char="•"/>
            </a:pPr>
            <a:endParaRPr lang="en-US"/>
          </a:p>
          <a:p>
            <a:endParaRPr lang="en-US" sz="2800"/>
          </a:p>
        </p:txBody>
      </p:sp>
      <p:sp>
        <p:nvSpPr>
          <p:cNvPr id="9" name="Text Placeholder 8">
            <a:extLst>
              <a:ext uri="{FF2B5EF4-FFF2-40B4-BE49-F238E27FC236}">
                <a16:creationId xmlns:a16="http://schemas.microsoft.com/office/drawing/2014/main" id="{D4743ED4-B2CA-5DA8-D4D2-57377EC8F6A9}"/>
              </a:ext>
            </a:extLst>
          </p:cNvPr>
          <p:cNvSpPr>
            <a:spLocks noGrp="1"/>
          </p:cNvSpPr>
          <p:nvPr>
            <p:ph type="body" sz="quarter" idx="13"/>
          </p:nvPr>
        </p:nvSpPr>
        <p:spPr>
          <a:xfrm>
            <a:off x="7994650" y="2513014"/>
            <a:ext cx="3536950" cy="3392486"/>
          </a:xfrm>
        </p:spPr>
        <p:txBody>
          <a:bodyPr lIns="182880" tIns="182880" rIns="182880" bIns="182880" numCol="1" spcCol="274320" anchor="t"/>
          <a:lstStyle/>
          <a:p>
            <a:pPr marL="101600" indent="-101600">
              <a:buFont typeface="Arial" panose="020B0604020202020204" pitchFamily="34" charset="0"/>
              <a:buChar char="•"/>
            </a:pPr>
            <a:r>
              <a:rPr lang="en-US" sz="2800">
                <a:latin typeface="Arial"/>
              </a:rPr>
              <a:t> Economy </a:t>
            </a:r>
            <a:br>
              <a:rPr lang="en-US" sz="2800"/>
            </a:br>
            <a:r>
              <a:rPr lang="en-US" sz="2800">
                <a:latin typeface="Arial"/>
              </a:rPr>
              <a:t> contracts</a:t>
            </a:r>
          </a:p>
          <a:p>
            <a:pPr marL="101600" indent="-101600">
              <a:buFont typeface="Arial" panose="020B0604020202020204" pitchFamily="34" charset="0"/>
              <a:buChar char="•"/>
            </a:pPr>
            <a:r>
              <a:rPr lang="en-US" sz="2800">
                <a:latin typeface="Arial"/>
              </a:rPr>
              <a:t> Inflation slows</a:t>
            </a:r>
          </a:p>
        </p:txBody>
      </p:sp>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t>The economic outlook</a:t>
            </a:r>
          </a:p>
        </p:txBody>
      </p:sp>
      <p:sp>
        <p:nvSpPr>
          <p:cNvPr id="10" name="Text Placeholder 9">
            <a:extLst>
              <a:ext uri="{FF2B5EF4-FFF2-40B4-BE49-F238E27FC236}">
                <a16:creationId xmlns:a16="http://schemas.microsoft.com/office/drawing/2014/main" id="{10F3955B-D335-E8CD-3A40-248C78D8FC9F}"/>
              </a:ext>
            </a:extLst>
          </p:cNvPr>
          <p:cNvSpPr>
            <a:spLocks noGrp="1"/>
          </p:cNvSpPr>
          <p:nvPr>
            <p:ph type="body" sz="quarter" idx="14"/>
          </p:nvPr>
        </p:nvSpPr>
        <p:spPr>
          <a:xfrm>
            <a:off x="939916" y="1575797"/>
            <a:ext cx="3235605" cy="537959"/>
          </a:xfrm>
        </p:spPr>
        <p:txBody>
          <a:bodyPr/>
          <a:lstStyle/>
          <a:p>
            <a:r>
              <a:rPr lang="en-US">
                <a:solidFill>
                  <a:schemeClr val="tx2"/>
                </a:solidFill>
              </a:rPr>
              <a:t>Soft landing</a:t>
            </a:r>
          </a:p>
        </p:txBody>
      </p:sp>
      <p:sp>
        <p:nvSpPr>
          <p:cNvPr id="11" name="Text Placeholder 10">
            <a:extLst>
              <a:ext uri="{FF2B5EF4-FFF2-40B4-BE49-F238E27FC236}">
                <a16:creationId xmlns:a16="http://schemas.microsoft.com/office/drawing/2014/main" id="{87EB9573-8A60-DC6D-2DC3-EA97AF523A90}"/>
              </a:ext>
            </a:extLst>
          </p:cNvPr>
          <p:cNvSpPr>
            <a:spLocks noGrp="1"/>
          </p:cNvSpPr>
          <p:nvPr>
            <p:ph type="body" sz="quarter" idx="15"/>
          </p:nvPr>
        </p:nvSpPr>
        <p:spPr>
          <a:xfrm>
            <a:off x="4469628" y="1575797"/>
            <a:ext cx="3229210" cy="537959"/>
          </a:xfrm>
        </p:spPr>
        <p:txBody>
          <a:bodyPr/>
          <a:lstStyle/>
          <a:p>
            <a:r>
              <a:rPr lang="en-US">
                <a:solidFill>
                  <a:schemeClr val="tx2"/>
                </a:solidFill>
              </a:rPr>
              <a:t>Stagflation</a:t>
            </a:r>
          </a:p>
        </p:txBody>
      </p:sp>
      <p:sp>
        <p:nvSpPr>
          <p:cNvPr id="12" name="Text Placeholder 11">
            <a:extLst>
              <a:ext uri="{FF2B5EF4-FFF2-40B4-BE49-F238E27FC236}">
                <a16:creationId xmlns:a16="http://schemas.microsoft.com/office/drawing/2014/main" id="{176C3584-627F-B6B0-CCDF-B94D6955425C}"/>
              </a:ext>
            </a:extLst>
          </p:cNvPr>
          <p:cNvSpPr>
            <a:spLocks noGrp="1"/>
          </p:cNvSpPr>
          <p:nvPr>
            <p:ph type="body" sz="quarter" idx="16"/>
          </p:nvPr>
        </p:nvSpPr>
        <p:spPr>
          <a:xfrm>
            <a:off x="7992945" y="1575797"/>
            <a:ext cx="3229210" cy="537959"/>
          </a:xfrm>
        </p:spPr>
        <p:txBody>
          <a:bodyPr/>
          <a:lstStyle/>
          <a:p>
            <a:r>
              <a:rPr lang="en-US">
                <a:solidFill>
                  <a:schemeClr val="tx2"/>
                </a:solidFill>
              </a:rPr>
              <a:t>Recession</a:t>
            </a:r>
          </a:p>
        </p:txBody>
      </p:sp>
    </p:spTree>
    <p:extLst>
      <p:ext uri="{BB962C8B-B14F-4D97-AF65-F5344CB8AC3E}">
        <p14:creationId xmlns:p14="http://schemas.microsoft.com/office/powerpoint/2010/main" val="276076127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BFFBD-A44C-047F-294E-1E86450A9F8F}"/>
              </a:ext>
            </a:extLst>
          </p:cNvPr>
          <p:cNvPicPr>
            <a:picLocks noChangeAspect="1"/>
          </p:cNvPicPr>
          <p:nvPr/>
        </p:nvPicPr>
        <p:blipFill>
          <a:blip r:embed="rId3"/>
          <a:srcRect t="7771" b="7771"/>
          <a:stretch/>
        </p:blipFill>
        <p:spPr>
          <a:xfrm>
            <a:off x="-11108" y="0"/>
            <a:ext cx="12192000" cy="6858000"/>
          </a:xfrm>
          <a:prstGeom prst="rect">
            <a:avLst/>
          </a:prstGeom>
        </p:spPr>
      </p:pic>
      <p:sp>
        <p:nvSpPr>
          <p:cNvPr id="3" name="Text Placeholder 2">
            <a:extLst>
              <a:ext uri="{FF2B5EF4-FFF2-40B4-BE49-F238E27FC236}">
                <a16:creationId xmlns:a16="http://schemas.microsoft.com/office/drawing/2014/main" id="{B8A1B10D-E66D-8836-41B8-D865725B0D13}"/>
              </a:ext>
            </a:extLst>
          </p:cNvPr>
          <p:cNvSpPr>
            <a:spLocks noGrp="1"/>
          </p:cNvSpPr>
          <p:nvPr>
            <p:ph type="body" sz="quarter" idx="10"/>
          </p:nvPr>
        </p:nvSpPr>
        <p:spPr>
          <a:xfrm>
            <a:off x="941399" y="690987"/>
            <a:ext cx="10286989" cy="1561561"/>
          </a:xfrm>
        </p:spPr>
        <p:txBody>
          <a:bodyPr/>
          <a:lstStyle/>
          <a:p>
            <a:r>
              <a:rPr lang="en-US"/>
              <a:t>Half-Time 2022</a:t>
            </a:r>
          </a:p>
          <a:p>
            <a:r>
              <a:rPr lang="en-US" sz="5400" b="0">
                <a:solidFill>
                  <a:schemeClr val="tx2"/>
                </a:solidFill>
                <a:latin typeface="Arial"/>
                <a:cs typeface="Arial"/>
              </a:rPr>
              <a:t>From tailwinds to headwinds</a:t>
            </a:r>
            <a:endParaRPr lang="en-US">
              <a:solidFill>
                <a:schemeClr val="tx2"/>
              </a:solidFill>
            </a:endParaRPr>
          </a:p>
          <a:p>
            <a:endParaRPr lang="en-US"/>
          </a:p>
        </p:txBody>
      </p:sp>
      <p:sp>
        <p:nvSpPr>
          <p:cNvPr id="4" name="Text Placeholder 3">
            <a:extLst>
              <a:ext uri="{FF2B5EF4-FFF2-40B4-BE49-F238E27FC236}">
                <a16:creationId xmlns:a16="http://schemas.microsoft.com/office/drawing/2014/main" id="{E7F1886B-6451-25FA-A96B-9BD19890DDFA}"/>
              </a:ext>
            </a:extLst>
          </p:cNvPr>
          <p:cNvSpPr>
            <a:spLocks noGrp="1"/>
          </p:cNvSpPr>
          <p:nvPr>
            <p:ph type="body" sz="quarter" idx="11"/>
          </p:nvPr>
        </p:nvSpPr>
        <p:spPr>
          <a:xfrm>
            <a:off x="803082" y="5669545"/>
            <a:ext cx="10286988" cy="887412"/>
          </a:xfrm>
        </p:spPr>
        <p:txBody>
          <a:bodyPr/>
          <a:lstStyle/>
          <a:p>
            <a:r>
              <a:rPr lang="en-US">
                <a:solidFill>
                  <a:schemeClr val="bg1"/>
                </a:solidFill>
              </a:rPr>
              <a:t>{Your Company Name </a:t>
            </a:r>
            <a:br>
              <a:rPr lang="en-US">
                <a:solidFill>
                  <a:schemeClr val="bg1"/>
                </a:solidFill>
              </a:rPr>
            </a:br>
            <a:r>
              <a:rPr lang="en-US">
                <a:solidFill>
                  <a:schemeClr val="bg1"/>
                </a:solidFill>
              </a:rPr>
              <a:t>or Logo Here}</a:t>
            </a:r>
          </a:p>
        </p:txBody>
      </p:sp>
      <p:cxnSp>
        <p:nvCxnSpPr>
          <p:cNvPr id="14" name="Straight Connector 13">
            <a:extLst>
              <a:ext uri="{FF2B5EF4-FFF2-40B4-BE49-F238E27FC236}">
                <a16:creationId xmlns:a16="http://schemas.microsoft.com/office/drawing/2014/main" id="{E2F502CB-93C1-8389-99C2-FB0CAA84927B}"/>
              </a:ext>
            </a:extLst>
          </p:cNvPr>
          <p:cNvCxnSpPr>
            <a:cxnSpLocks/>
          </p:cNvCxnSpPr>
          <p:nvPr/>
        </p:nvCxnSpPr>
        <p:spPr>
          <a:xfrm>
            <a:off x="803083" y="639322"/>
            <a:ext cx="0" cy="136364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18095372-56D0-054F-EB15-E7CA546A3D3A}"/>
              </a:ext>
            </a:extLst>
          </p:cNvPr>
          <p:cNvSpPr txBox="1">
            <a:spLocks/>
          </p:cNvSpPr>
          <p:nvPr/>
        </p:nvSpPr>
        <p:spPr>
          <a:xfrm>
            <a:off x="941398" y="3073634"/>
            <a:ext cx="10286988" cy="887412"/>
          </a:xfrm>
          <a:prstGeom prst="rect">
            <a:avLst/>
          </a:prstGeom>
        </p:spPr>
        <p:txBody>
          <a:bodyPr lIns="0" tIns="0" rIns="0" bIns="0" anchor="t"/>
          <a:lstStyle>
            <a:lvl1pPr marL="0" indent="0" algn="l" defTabSz="914400" rtl="0" eaLnBrk="1" latinLnBrk="0" hangingPunct="1">
              <a:lnSpc>
                <a:spcPct val="85000"/>
              </a:lnSpc>
              <a:spcBef>
                <a:spcPts val="0"/>
              </a:spcBef>
              <a:spcAft>
                <a:spcPts val="1200"/>
              </a:spcAft>
              <a:buFont typeface="Arial" panose="020B0604020202020204" pitchFamily="34" charset="0"/>
              <a:buNone/>
              <a:defRPr sz="2400" b="0" i="0" kern="120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{Insert Date | Insert Time}</a:t>
            </a:r>
            <a:br>
              <a:rPr lang="en-US">
                <a:solidFill>
                  <a:schemeClr val="bg1"/>
                </a:solidFill>
              </a:rPr>
            </a:br>
            <a:r>
              <a:rPr lang="en-US">
                <a:solidFill>
                  <a:schemeClr val="bg1"/>
                </a:solidFill>
              </a:rPr>
              <a:t>{Insert Location}</a:t>
            </a:r>
          </a:p>
          <a:p>
            <a:endParaRPr lang="en-US">
              <a:solidFill>
                <a:schemeClr val="accent1"/>
              </a:solidFill>
            </a:endParaRPr>
          </a:p>
        </p:txBody>
      </p:sp>
    </p:spTree>
    <p:extLst>
      <p:ext uri="{BB962C8B-B14F-4D97-AF65-F5344CB8AC3E}">
        <p14:creationId xmlns:p14="http://schemas.microsoft.com/office/powerpoint/2010/main" val="245386477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7FFFEA6-B2FB-7886-818A-CBE05C1897A9}"/>
              </a:ext>
            </a:extLst>
          </p:cNvPr>
          <p:cNvSpPr>
            <a:spLocks noGrp="1"/>
          </p:cNvSpPr>
          <p:nvPr>
            <p:ph type="body" sz="quarter" idx="10"/>
          </p:nvPr>
        </p:nvSpPr>
        <p:spPr>
          <a:xfrm>
            <a:off x="2420936" y="1514863"/>
            <a:ext cx="7334249" cy="3065717"/>
          </a:xfrm>
        </p:spPr>
        <p:txBody>
          <a:bodyPr/>
          <a:lstStyle/>
          <a:p>
            <a:r>
              <a:rPr lang="en-US" sz="2400">
                <a:latin typeface="Arial"/>
                <a:cs typeface="Arial"/>
              </a:rPr>
              <a:t>So, is the economy in a recession? No. People are unhappy with inflation, which...has recently been running its highest since 1982. But inflation isn’t recession, which is defined as a significant decline in economic activity. Economic activity is not falling.</a:t>
            </a:r>
            <a:endParaRPr lang="en-US">
              <a:cs typeface="Arial"/>
            </a:endParaRPr>
          </a:p>
          <a:p>
            <a:endParaRPr lang="en-US" sz="2400">
              <a:latin typeface="Arial"/>
              <a:cs typeface="Arial"/>
            </a:endParaRPr>
          </a:p>
          <a:p>
            <a:pPr>
              <a:lnSpc>
                <a:spcPct val="100000"/>
              </a:lnSpc>
            </a:pPr>
            <a:r>
              <a:rPr lang="en-US" sz="2400">
                <a:latin typeface="Arial"/>
                <a:cs typeface="Arial"/>
              </a:rPr>
              <a:t>Quite the contrary: It is booming.</a:t>
            </a:r>
            <a:endParaRPr lang="en-US">
              <a:cs typeface="Arial"/>
            </a:endParaRPr>
          </a:p>
          <a:p>
            <a:pPr>
              <a:lnSpc>
                <a:spcPct val="100000"/>
              </a:lnSpc>
            </a:pPr>
            <a:endParaRPr lang="en-US" sz="2400"/>
          </a:p>
        </p:txBody>
      </p:sp>
      <p:sp>
        <p:nvSpPr>
          <p:cNvPr id="10" name="Text Placeholder 9">
            <a:extLst>
              <a:ext uri="{FF2B5EF4-FFF2-40B4-BE49-F238E27FC236}">
                <a16:creationId xmlns:a16="http://schemas.microsoft.com/office/drawing/2014/main" id="{631D81C4-3B61-1BF1-3289-68004205A984}"/>
              </a:ext>
            </a:extLst>
          </p:cNvPr>
          <p:cNvSpPr>
            <a:spLocks noGrp="1"/>
          </p:cNvSpPr>
          <p:nvPr>
            <p:ph type="body" sz="quarter" idx="11"/>
          </p:nvPr>
        </p:nvSpPr>
        <p:spPr/>
        <p:txBody>
          <a:bodyPr/>
          <a:lstStyle/>
          <a:p>
            <a:pPr algn="r"/>
            <a:r>
              <a:rPr lang="en-US" b="0">
                <a:latin typeface="Arial"/>
                <a:cs typeface="Arial"/>
              </a:rPr>
              <a:t>—Jeffrey Frankel, Professor of Capital Formation and Growth at Harvard University in </a:t>
            </a:r>
            <a:r>
              <a:rPr lang="en-US" b="0" i="1">
                <a:latin typeface="Arial"/>
                <a:cs typeface="Arial"/>
              </a:rPr>
              <a:t>Barron’s</a:t>
            </a:r>
            <a:r>
              <a:rPr lang="en-US" b="0">
                <a:latin typeface="Arial"/>
                <a:cs typeface="Arial"/>
              </a:rPr>
              <a:t>, June 13, 2022</a:t>
            </a:r>
            <a:endParaRPr lang="en-US">
              <a:latin typeface="Arial"/>
            </a:endParaRPr>
          </a:p>
        </p:txBody>
      </p:sp>
    </p:spTree>
    <p:extLst>
      <p:ext uri="{BB962C8B-B14F-4D97-AF65-F5344CB8AC3E}">
        <p14:creationId xmlns:p14="http://schemas.microsoft.com/office/powerpoint/2010/main" val="376978579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C6F8883-CA1C-4102-041C-A4DEDC831729}"/>
              </a:ext>
            </a:extLst>
          </p:cNvPr>
          <p:cNvSpPr>
            <a:spLocks noGrp="1"/>
          </p:cNvSpPr>
          <p:nvPr>
            <p:ph type="body" sz="quarter" idx="11"/>
          </p:nvPr>
        </p:nvSpPr>
        <p:spPr>
          <a:prstGeom prst="rect">
            <a:avLst/>
          </a:prstGeom>
        </p:spPr>
        <p:txBody>
          <a:bodyPr/>
          <a:lstStyle/>
          <a:p>
            <a:r>
              <a:rPr lang="en-US" sz="4000" b="1"/>
              <a:t>The </a:t>
            </a:r>
            <a:br>
              <a:rPr lang="en-US" sz="4000" b="1"/>
            </a:br>
            <a:r>
              <a:rPr lang="en-US" sz="4000" b="1"/>
              <a:t>Economic </a:t>
            </a:r>
            <a:br>
              <a:rPr lang="en-US" sz="4000" b="1"/>
            </a:br>
            <a:r>
              <a:rPr lang="en-US" sz="4000" b="1"/>
              <a:t>Cycle</a:t>
            </a:r>
          </a:p>
        </p:txBody>
      </p:sp>
      <p:graphicFrame>
        <p:nvGraphicFramePr>
          <p:cNvPr id="10" name="Diagram 9">
            <a:extLst>
              <a:ext uri="{FF2B5EF4-FFF2-40B4-BE49-F238E27FC236}">
                <a16:creationId xmlns:a16="http://schemas.microsoft.com/office/drawing/2014/main" id="{FBDED545-2B9E-2D65-6A41-A27CC0755F4A}"/>
              </a:ext>
            </a:extLst>
          </p:cNvPr>
          <p:cNvGraphicFramePr/>
          <p:nvPr>
            <p:extLst>
              <p:ext uri="{D42A27DB-BD31-4B8C-83A1-F6EECF244321}">
                <p14:modId xmlns:p14="http://schemas.microsoft.com/office/powerpoint/2010/main" val="1788385172"/>
              </p:ext>
            </p:extLst>
          </p:nvPr>
        </p:nvGraphicFramePr>
        <p:xfrm>
          <a:off x="4141694" y="376518"/>
          <a:ext cx="7315200" cy="597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30085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Financial markets</a:t>
            </a:r>
            <a:endParaRPr lang="en-US" sz="2000">
              <a:solidFill>
                <a:srgbClr val="FF0000"/>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1429792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5121582-8E7B-5089-ED98-B82C9600902B}"/>
              </a:ext>
            </a:extLst>
          </p:cNvPr>
          <p:cNvPicPr>
            <a:picLocks noChangeAspect="1"/>
          </p:cNvPicPr>
          <p:nvPr/>
        </p:nvPicPr>
        <p:blipFill>
          <a:blip r:embed="rId3"/>
          <a:stretch>
            <a:fillRect/>
          </a:stretch>
        </p:blipFill>
        <p:spPr>
          <a:xfrm>
            <a:off x="1876613" y="0"/>
            <a:ext cx="8438773" cy="6858000"/>
          </a:xfrm>
          <a:prstGeom prst="rect">
            <a:avLst/>
          </a:prstGeom>
        </p:spPr>
      </p:pic>
    </p:spTree>
    <p:extLst>
      <p:ext uri="{BB962C8B-B14F-4D97-AF65-F5344CB8AC3E}">
        <p14:creationId xmlns:p14="http://schemas.microsoft.com/office/powerpoint/2010/main" val="68821239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0"/>
          </p:nvPr>
        </p:nvSpPr>
        <p:spPr/>
        <p:txBody>
          <a:bodyPr/>
          <a:lstStyle/>
          <a:p>
            <a:r>
              <a:rPr lang="en-US">
                <a:latin typeface="Arial"/>
              </a:rPr>
              <a:t>Worst first half for stocks in 50 years</a:t>
            </a:r>
            <a:endParaRPr lang="en-US"/>
          </a:p>
        </p:txBody>
      </p:sp>
      <p:sp>
        <p:nvSpPr>
          <p:cNvPr id="7" name="Text Placeholder 6">
            <a:extLst>
              <a:ext uri="{FF2B5EF4-FFF2-40B4-BE49-F238E27FC236}">
                <a16:creationId xmlns:a16="http://schemas.microsoft.com/office/drawing/2014/main" id="{0788790E-9635-8A8C-22E9-6F1BF2D89437}"/>
              </a:ext>
            </a:extLst>
          </p:cNvPr>
          <p:cNvSpPr>
            <a:spLocks noGrp="1"/>
          </p:cNvSpPr>
          <p:nvPr>
            <p:ph type="body" sz="quarter" idx="11"/>
          </p:nvPr>
        </p:nvSpPr>
        <p:spPr>
          <a:xfrm>
            <a:off x="941388" y="1714500"/>
            <a:ext cx="9431055" cy="542926"/>
          </a:xfrm>
        </p:spPr>
        <p:txBody>
          <a:bodyPr/>
          <a:lstStyle/>
          <a:p>
            <a:r>
              <a:rPr lang="en-US">
                <a:solidFill>
                  <a:schemeClr val="tx1"/>
                </a:solidFill>
              </a:rPr>
              <a:t>The Standard &amp; Poor’s 500, Nasdaq Composite, and Dow Jones Industrials Indices</a:t>
            </a:r>
          </a:p>
        </p:txBody>
      </p:sp>
      <p:pic>
        <p:nvPicPr>
          <p:cNvPr id="5" name="Picture 5" descr="Chart, line chart&#10;&#10;Description automatically generated">
            <a:extLst>
              <a:ext uri="{FF2B5EF4-FFF2-40B4-BE49-F238E27FC236}">
                <a16:creationId xmlns:a16="http://schemas.microsoft.com/office/drawing/2014/main" id="{3510F37E-C012-8420-1686-B9CCC5C557D3}"/>
              </a:ext>
            </a:extLst>
          </p:cNvPr>
          <p:cNvPicPr>
            <a:picLocks noChangeAspect="1"/>
          </p:cNvPicPr>
          <p:nvPr/>
        </p:nvPicPr>
        <p:blipFill>
          <a:blip r:embed="rId3"/>
          <a:stretch>
            <a:fillRect/>
          </a:stretch>
        </p:blipFill>
        <p:spPr>
          <a:xfrm>
            <a:off x="723900" y="1985266"/>
            <a:ext cx="10306050" cy="3830443"/>
          </a:xfrm>
          <a:prstGeom prst="rect">
            <a:avLst/>
          </a:prstGeom>
        </p:spPr>
      </p:pic>
      <p:sp>
        <p:nvSpPr>
          <p:cNvPr id="6" name="TextBox 5">
            <a:extLst>
              <a:ext uri="{FF2B5EF4-FFF2-40B4-BE49-F238E27FC236}">
                <a16:creationId xmlns:a16="http://schemas.microsoft.com/office/drawing/2014/main" id="{85E13BC0-54C0-5A1D-44E3-C355954D6283}"/>
              </a:ext>
            </a:extLst>
          </p:cNvPr>
          <p:cNvSpPr txBox="1"/>
          <p:nvPr/>
        </p:nvSpPr>
        <p:spPr>
          <a:xfrm>
            <a:off x="9623796" y="6193411"/>
            <a:ext cx="1406154" cy="276999"/>
          </a:xfrm>
          <a:prstGeom prst="rect">
            <a:avLst/>
          </a:prstGeom>
          <a:noFill/>
        </p:spPr>
        <p:txBody>
          <a:bodyPr wrap="none" rtlCol="0">
            <a:spAutoFit/>
          </a:bodyPr>
          <a:lstStyle/>
          <a:p>
            <a:r>
              <a:rPr lang="en-US" sz="1200" dirty="0"/>
              <a:t>As of July 1, 2022</a:t>
            </a:r>
          </a:p>
        </p:txBody>
      </p:sp>
    </p:spTree>
    <p:extLst>
      <p:ext uri="{BB962C8B-B14F-4D97-AF65-F5344CB8AC3E}">
        <p14:creationId xmlns:p14="http://schemas.microsoft.com/office/powerpoint/2010/main" val="52614713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A97F35E9-97AB-1E89-D846-67CE26EF3960}"/>
              </a:ext>
            </a:extLst>
          </p:cNvPr>
          <p:cNvGraphicFramePr>
            <a:graphicFrameLocks/>
          </p:cNvGraphicFramePr>
          <p:nvPr>
            <p:extLst>
              <p:ext uri="{D42A27DB-BD31-4B8C-83A1-F6EECF244321}">
                <p14:modId xmlns:p14="http://schemas.microsoft.com/office/powerpoint/2010/main" val="3209100812"/>
              </p:ext>
            </p:extLst>
          </p:nvPr>
        </p:nvGraphicFramePr>
        <p:xfrm>
          <a:off x="946150" y="800099"/>
          <a:ext cx="10282238" cy="4327203"/>
        </p:xfrm>
        <a:graphic>
          <a:graphicData uri="http://schemas.openxmlformats.org/drawingml/2006/table">
            <a:tbl>
              <a:tblPr firstRow="1" bandRow="1">
                <a:tableStyleId>{93296810-A885-4BE3-A3E7-6D5BEEA58F35}</a:tableStyleId>
              </a:tblPr>
              <a:tblGrid>
                <a:gridCol w="7391907">
                  <a:extLst>
                    <a:ext uri="{9D8B030D-6E8A-4147-A177-3AD203B41FA5}">
                      <a16:colId xmlns:a16="http://schemas.microsoft.com/office/drawing/2014/main" val="20000"/>
                    </a:ext>
                  </a:extLst>
                </a:gridCol>
                <a:gridCol w="1224105">
                  <a:extLst>
                    <a:ext uri="{9D8B030D-6E8A-4147-A177-3AD203B41FA5}">
                      <a16:colId xmlns:a16="http://schemas.microsoft.com/office/drawing/2014/main" val="20001"/>
                    </a:ext>
                  </a:extLst>
                </a:gridCol>
                <a:gridCol w="1666226">
                  <a:extLst>
                    <a:ext uri="{9D8B030D-6E8A-4147-A177-3AD203B41FA5}">
                      <a16:colId xmlns:a16="http://schemas.microsoft.com/office/drawing/2014/main" val="20002"/>
                    </a:ext>
                  </a:extLst>
                </a:gridCol>
              </a:tblGrid>
              <a:tr h="627399">
                <a:tc>
                  <a:txBody>
                    <a:bodyPr/>
                    <a:lstStyle/>
                    <a:p>
                      <a:r>
                        <a:rPr lang="en-US" sz="2400">
                          <a:solidFill>
                            <a:schemeClr val="tx1"/>
                          </a:solidFill>
                        </a:rPr>
                        <a:t>Performance by Index, June 30, 2022</a:t>
                      </a:r>
                    </a:p>
                  </a:txBody>
                  <a:tcPr anchor="ctr"/>
                </a:tc>
                <a:tc>
                  <a:txBody>
                    <a:bodyPr/>
                    <a:lstStyle/>
                    <a:p>
                      <a:pPr algn="r"/>
                      <a:r>
                        <a:rPr lang="en-US">
                          <a:solidFill>
                            <a:srgbClr val="00261C"/>
                          </a:solidFill>
                        </a:rPr>
                        <a:t>Q2 Return</a:t>
                      </a:r>
                    </a:p>
                  </a:txBody>
                  <a:tcPr anchor="ctr"/>
                </a:tc>
                <a:tc>
                  <a:txBody>
                    <a:bodyPr/>
                    <a:lstStyle/>
                    <a:p>
                      <a:pPr algn="r"/>
                      <a:r>
                        <a:rPr lang="en-US">
                          <a:solidFill>
                            <a:srgbClr val="00261C"/>
                          </a:solidFill>
                        </a:rPr>
                        <a:t>YTD</a:t>
                      </a:r>
                      <a:r>
                        <a:rPr lang="en-US" baseline="0">
                          <a:solidFill>
                            <a:srgbClr val="00261C"/>
                          </a:solidFill>
                        </a:rPr>
                        <a:t> </a:t>
                      </a:r>
                      <a:br>
                        <a:rPr lang="en-US" baseline="0">
                          <a:solidFill>
                            <a:srgbClr val="00261C"/>
                          </a:solidFill>
                        </a:rPr>
                      </a:br>
                      <a:r>
                        <a:rPr lang="en-US">
                          <a:solidFill>
                            <a:srgbClr val="00261C"/>
                          </a:solidFill>
                        </a:rPr>
                        <a:t>Return</a:t>
                      </a:r>
                    </a:p>
                  </a:txBody>
                  <a:tcPr anchor="ctr"/>
                </a:tc>
                <a:extLst>
                  <a:ext uri="{0D108BD9-81ED-4DB2-BD59-A6C34878D82A}">
                    <a16:rowId xmlns:a16="http://schemas.microsoft.com/office/drawing/2014/main" val="10000"/>
                  </a:ext>
                </a:extLst>
              </a:tr>
              <a:tr h="468975">
                <a:tc>
                  <a:txBody>
                    <a:bodyPr/>
                    <a:lstStyle/>
                    <a:p>
                      <a:r>
                        <a:rPr lang="en-US" sz="1800">
                          <a:solidFill>
                            <a:srgbClr val="0D304A"/>
                          </a:solidFill>
                        </a:rPr>
                        <a:t>S&amp;P 500 TR</a:t>
                      </a:r>
                    </a:p>
                  </a:txBody>
                  <a:tcPr/>
                </a:tc>
                <a:tc>
                  <a:txBody>
                    <a:bodyPr/>
                    <a:lstStyle/>
                    <a:p>
                      <a:pPr algn="r" fontAlgn="b"/>
                      <a:r>
                        <a:rPr lang="en-US" sz="1800" b="0" i="0" u="none" strike="noStrike">
                          <a:solidFill>
                            <a:srgbClr val="0D304A"/>
                          </a:solidFill>
                          <a:effectLst/>
                          <a:latin typeface="+mn-lt"/>
                        </a:rPr>
                        <a:t>-16.1%</a:t>
                      </a:r>
                    </a:p>
                  </a:txBody>
                  <a:tcPr marL="9525" marR="9525" marT="9525" marB="0"/>
                </a:tc>
                <a:tc>
                  <a:txBody>
                    <a:bodyPr/>
                    <a:lstStyle/>
                    <a:p>
                      <a:pPr algn="r" fontAlgn="b"/>
                      <a:r>
                        <a:rPr lang="en-US" sz="1800" b="0" i="0" u="none" strike="noStrike">
                          <a:solidFill>
                            <a:srgbClr val="0D304A"/>
                          </a:solidFill>
                          <a:effectLst/>
                          <a:latin typeface="+mn-lt"/>
                        </a:rPr>
                        <a:t>-20.0%</a:t>
                      </a:r>
                    </a:p>
                  </a:txBody>
                  <a:tcPr marL="9525" marR="9525" marT="9525" marB="0"/>
                </a:tc>
                <a:extLst>
                  <a:ext uri="{0D108BD9-81ED-4DB2-BD59-A6C34878D82A}">
                    <a16:rowId xmlns:a16="http://schemas.microsoft.com/office/drawing/2014/main" val="10001"/>
                  </a:ext>
                </a:extLst>
              </a:tr>
              <a:tr h="450075">
                <a:tc>
                  <a:txBody>
                    <a:bodyPr/>
                    <a:lstStyle/>
                    <a:p>
                      <a:r>
                        <a:rPr lang="en-US" sz="1800">
                          <a:solidFill>
                            <a:srgbClr val="0D304A"/>
                          </a:solidFill>
                        </a:rPr>
                        <a:t>MSCI ACWI TR</a:t>
                      </a:r>
                    </a:p>
                  </a:txBody>
                  <a:tcPr/>
                </a:tc>
                <a:tc>
                  <a:txBody>
                    <a:bodyPr/>
                    <a:lstStyle/>
                    <a:p>
                      <a:pPr algn="r" fontAlgn="b"/>
                      <a:r>
                        <a:rPr lang="en-US" sz="1800" b="0" i="0" u="none" strike="noStrike">
                          <a:solidFill>
                            <a:srgbClr val="0D304A"/>
                          </a:solidFill>
                          <a:effectLst/>
                          <a:latin typeface="+mn-lt"/>
                        </a:rPr>
                        <a:t>-15.8%</a:t>
                      </a:r>
                    </a:p>
                  </a:txBody>
                  <a:tcPr marL="9525" marR="9525" marT="9525" marB="0"/>
                </a:tc>
                <a:tc>
                  <a:txBody>
                    <a:bodyPr/>
                    <a:lstStyle/>
                    <a:p>
                      <a:pPr algn="r" fontAlgn="b"/>
                      <a:r>
                        <a:rPr lang="en-US" sz="1800" b="0" i="0" u="none" strike="noStrike">
                          <a:solidFill>
                            <a:srgbClr val="0D304A"/>
                          </a:solidFill>
                          <a:effectLst/>
                          <a:latin typeface="+mn-lt"/>
                        </a:rPr>
                        <a:t>-20.2%</a:t>
                      </a:r>
                    </a:p>
                  </a:txBody>
                  <a:tcPr marL="9525" marR="9525" marT="9525" marB="0"/>
                </a:tc>
                <a:extLst>
                  <a:ext uri="{0D108BD9-81ED-4DB2-BD59-A6C34878D82A}">
                    <a16:rowId xmlns:a16="http://schemas.microsoft.com/office/drawing/2014/main" val="10002"/>
                  </a:ext>
                </a:extLst>
              </a:tr>
              <a:tr h="395439">
                <a:tc>
                  <a:txBody>
                    <a:bodyPr/>
                    <a:lstStyle/>
                    <a:p>
                      <a:r>
                        <a:rPr lang="en-US" sz="1800">
                          <a:solidFill>
                            <a:srgbClr val="0D304A"/>
                          </a:solidFill>
                        </a:rPr>
                        <a:t>Bloomberg</a:t>
                      </a:r>
                      <a:r>
                        <a:rPr lang="en-US" sz="1800" baseline="0">
                          <a:solidFill>
                            <a:srgbClr val="0D304A"/>
                          </a:solidFill>
                        </a:rPr>
                        <a:t> US Agg Bond TR</a:t>
                      </a:r>
                      <a:endParaRPr lang="en-US" sz="1800">
                        <a:solidFill>
                          <a:srgbClr val="0D304A"/>
                        </a:solidFill>
                      </a:endParaRPr>
                    </a:p>
                  </a:txBody>
                  <a:tcPr/>
                </a:tc>
                <a:tc>
                  <a:txBody>
                    <a:bodyPr/>
                    <a:lstStyle/>
                    <a:p>
                      <a:pPr algn="r" fontAlgn="b"/>
                      <a:r>
                        <a:rPr lang="en-US" sz="1800" b="0" i="0" u="none" strike="noStrike">
                          <a:solidFill>
                            <a:srgbClr val="0D304A"/>
                          </a:solidFill>
                          <a:effectLst/>
                          <a:latin typeface="+mn-lt"/>
                        </a:rPr>
                        <a:t>-4.7%</a:t>
                      </a:r>
                    </a:p>
                  </a:txBody>
                  <a:tcPr marL="9525" marR="9525" marT="9525" marB="0"/>
                </a:tc>
                <a:tc>
                  <a:txBody>
                    <a:bodyPr/>
                    <a:lstStyle/>
                    <a:p>
                      <a:pPr algn="r" fontAlgn="b"/>
                      <a:r>
                        <a:rPr lang="en-US" sz="1800" b="0" i="0" u="none" strike="noStrike">
                          <a:solidFill>
                            <a:srgbClr val="0D304A"/>
                          </a:solidFill>
                          <a:effectLst/>
                          <a:latin typeface="+mn-lt"/>
                        </a:rPr>
                        <a:t>-10.3%</a:t>
                      </a:r>
                    </a:p>
                  </a:txBody>
                  <a:tcPr marL="9525" marR="9525" marT="9525" marB="0"/>
                </a:tc>
                <a:extLst>
                  <a:ext uri="{0D108BD9-81ED-4DB2-BD59-A6C34878D82A}">
                    <a16:rowId xmlns:a16="http://schemas.microsoft.com/office/drawing/2014/main" val="10003"/>
                  </a:ext>
                </a:extLst>
              </a:tr>
              <a:tr h="395439">
                <a:tc>
                  <a:txBody>
                    <a:bodyPr/>
                    <a:lstStyle/>
                    <a:p>
                      <a:r>
                        <a:rPr lang="en-US" sz="1800">
                          <a:solidFill>
                            <a:srgbClr val="0D304A"/>
                          </a:solidFill>
                        </a:rPr>
                        <a:t>Russell 2000 TR</a:t>
                      </a:r>
                    </a:p>
                  </a:txBody>
                  <a:tcPr/>
                </a:tc>
                <a:tc>
                  <a:txBody>
                    <a:bodyPr/>
                    <a:lstStyle/>
                    <a:p>
                      <a:pPr algn="r" fontAlgn="b"/>
                      <a:r>
                        <a:rPr lang="en-US" sz="1800" b="0" i="0" u="none" strike="noStrike">
                          <a:solidFill>
                            <a:srgbClr val="0D304A"/>
                          </a:solidFill>
                          <a:effectLst/>
                          <a:latin typeface="+mn-lt"/>
                        </a:rPr>
                        <a:t>-17.2%</a:t>
                      </a:r>
                    </a:p>
                  </a:txBody>
                  <a:tcPr marL="9525" marR="9525" marT="9525" marB="0"/>
                </a:tc>
                <a:tc>
                  <a:txBody>
                    <a:bodyPr/>
                    <a:lstStyle/>
                    <a:p>
                      <a:pPr algn="r" fontAlgn="b"/>
                      <a:r>
                        <a:rPr lang="en-US" sz="1800" b="0" i="0" u="none" strike="noStrike">
                          <a:solidFill>
                            <a:srgbClr val="0D304A"/>
                          </a:solidFill>
                          <a:effectLst/>
                          <a:latin typeface="+mn-lt"/>
                        </a:rPr>
                        <a:t>-22.5%</a:t>
                      </a:r>
                    </a:p>
                  </a:txBody>
                  <a:tcPr marL="9525" marR="9525" marT="9525" marB="0"/>
                </a:tc>
                <a:extLst>
                  <a:ext uri="{0D108BD9-81ED-4DB2-BD59-A6C34878D82A}">
                    <a16:rowId xmlns:a16="http://schemas.microsoft.com/office/drawing/2014/main" val="10004"/>
                  </a:ext>
                </a:extLst>
              </a:tr>
              <a:tr h="395439">
                <a:tc>
                  <a:txBody>
                    <a:bodyPr/>
                    <a:lstStyle/>
                    <a:p>
                      <a:r>
                        <a:rPr lang="en-US" sz="1800">
                          <a:solidFill>
                            <a:srgbClr val="0D304A"/>
                          </a:solidFill>
                        </a:rPr>
                        <a:t>Top YTD Sector:</a:t>
                      </a:r>
                      <a:r>
                        <a:rPr lang="en-US" sz="1800" b="0" baseline="0">
                          <a:solidFill>
                            <a:srgbClr val="0D304A"/>
                          </a:solidFill>
                        </a:rPr>
                        <a:t> Energy</a:t>
                      </a:r>
                      <a:endParaRPr lang="en-US" sz="1800" b="0">
                        <a:solidFill>
                          <a:srgbClr val="0D304A"/>
                        </a:solidFill>
                      </a:endParaRPr>
                    </a:p>
                  </a:txBody>
                  <a:tcPr/>
                </a:tc>
                <a:tc>
                  <a:txBody>
                    <a:bodyPr/>
                    <a:lstStyle/>
                    <a:p>
                      <a:pPr algn="r" fontAlgn="b"/>
                      <a:r>
                        <a:rPr lang="en-US" sz="1800" b="0" i="0" u="none" strike="noStrike" dirty="0">
                          <a:solidFill>
                            <a:srgbClr val="0D304A"/>
                          </a:solidFill>
                          <a:effectLst/>
                          <a:latin typeface="+mn-lt"/>
                        </a:rPr>
                        <a:t>-6.5%</a:t>
                      </a:r>
                    </a:p>
                  </a:txBody>
                  <a:tcPr marL="9525" marR="9525" marT="9525" marB="0"/>
                </a:tc>
                <a:tc>
                  <a:txBody>
                    <a:bodyPr/>
                    <a:lstStyle/>
                    <a:p>
                      <a:pPr algn="r" fontAlgn="b"/>
                      <a:r>
                        <a:rPr lang="en-US" sz="1800" b="0" i="0" u="none" strike="noStrike" dirty="0">
                          <a:solidFill>
                            <a:srgbClr val="0D304A"/>
                          </a:solidFill>
                          <a:effectLst/>
                          <a:latin typeface="+mn-lt"/>
                        </a:rPr>
                        <a:t>29.6%</a:t>
                      </a:r>
                    </a:p>
                  </a:txBody>
                  <a:tcPr marL="9525" marR="9525" marT="9525" marB="0"/>
                </a:tc>
                <a:extLst>
                  <a:ext uri="{0D108BD9-81ED-4DB2-BD59-A6C34878D82A}">
                    <a16:rowId xmlns:a16="http://schemas.microsoft.com/office/drawing/2014/main" val="10005"/>
                  </a:ext>
                </a:extLst>
              </a:tr>
              <a:tr h="395439">
                <a:tc>
                  <a:txBody>
                    <a:bodyPr/>
                    <a:lstStyle/>
                    <a:p>
                      <a:r>
                        <a:rPr lang="en-US" sz="1800" b="0">
                          <a:solidFill>
                            <a:srgbClr val="0D304A"/>
                          </a:solidFill>
                        </a:rPr>
                        <a:t>Bottom YTD Sector: Comm. Services</a:t>
                      </a:r>
                    </a:p>
                  </a:txBody>
                  <a:tcPr/>
                </a:tc>
                <a:tc>
                  <a:txBody>
                    <a:bodyPr/>
                    <a:lstStyle/>
                    <a:p>
                      <a:pPr algn="r" fontAlgn="b"/>
                      <a:r>
                        <a:rPr lang="en-US" sz="1800" b="0" i="0" u="none" strike="noStrike">
                          <a:solidFill>
                            <a:srgbClr val="0D304A"/>
                          </a:solidFill>
                          <a:effectLst/>
                          <a:latin typeface="+mn-lt"/>
                        </a:rPr>
                        <a:t>-26.3%</a:t>
                      </a:r>
                    </a:p>
                  </a:txBody>
                  <a:tcPr marL="9525" marR="9525" marT="9525" marB="0"/>
                </a:tc>
                <a:tc>
                  <a:txBody>
                    <a:bodyPr/>
                    <a:lstStyle/>
                    <a:p>
                      <a:pPr algn="r" fontAlgn="b"/>
                      <a:r>
                        <a:rPr lang="en-US" sz="1800" b="0" i="0" u="none" strike="noStrike">
                          <a:solidFill>
                            <a:srgbClr val="0D304A"/>
                          </a:solidFill>
                          <a:effectLst/>
                          <a:latin typeface="+mn-lt"/>
                        </a:rPr>
                        <a:t>-33.8%</a:t>
                      </a:r>
                    </a:p>
                  </a:txBody>
                  <a:tcPr marL="9525" marR="9525" marT="9525" marB="0"/>
                </a:tc>
                <a:extLst>
                  <a:ext uri="{0D108BD9-81ED-4DB2-BD59-A6C34878D82A}">
                    <a16:rowId xmlns:a16="http://schemas.microsoft.com/office/drawing/2014/main" val="10006"/>
                  </a:ext>
                </a:extLst>
              </a:tr>
              <a:tr h="395439">
                <a:tc>
                  <a:txBody>
                    <a:bodyPr/>
                    <a:lstStyle/>
                    <a:p>
                      <a:r>
                        <a:rPr lang="en-US" sz="1800" b="0">
                          <a:solidFill>
                            <a:srgbClr val="0D304A"/>
                          </a:solidFill>
                        </a:rPr>
                        <a:t>Top YTD Style</a:t>
                      </a:r>
                      <a:r>
                        <a:rPr lang="en-US" sz="1800" b="0" baseline="0">
                          <a:solidFill>
                            <a:srgbClr val="0D304A"/>
                          </a:solidFill>
                        </a:rPr>
                        <a:t> Box (M*): Mid Value</a:t>
                      </a:r>
                      <a:endParaRPr lang="en-US" sz="1800" b="0">
                        <a:solidFill>
                          <a:srgbClr val="0D304A"/>
                        </a:solidFill>
                      </a:endParaRPr>
                    </a:p>
                  </a:txBody>
                  <a:tcPr/>
                </a:tc>
                <a:tc>
                  <a:txBody>
                    <a:bodyPr/>
                    <a:lstStyle/>
                    <a:p>
                      <a:pPr algn="r" fontAlgn="b"/>
                      <a:r>
                        <a:rPr lang="en-US" sz="1800" b="0" i="0" u="none" strike="noStrike">
                          <a:solidFill>
                            <a:srgbClr val="0D304A"/>
                          </a:solidFill>
                          <a:effectLst/>
                          <a:latin typeface="+mn-lt"/>
                        </a:rPr>
                        <a:t>-8.2%</a:t>
                      </a:r>
                    </a:p>
                  </a:txBody>
                  <a:tcPr marL="9525" marR="9525" marT="9525" marB="0"/>
                </a:tc>
                <a:tc>
                  <a:txBody>
                    <a:bodyPr/>
                    <a:lstStyle/>
                    <a:p>
                      <a:pPr algn="r" fontAlgn="b"/>
                      <a:r>
                        <a:rPr lang="en-US" sz="1800" b="0" i="0" u="none" strike="noStrike">
                          <a:solidFill>
                            <a:srgbClr val="0D304A"/>
                          </a:solidFill>
                          <a:effectLst/>
                          <a:latin typeface="+mn-lt"/>
                        </a:rPr>
                        <a:t>-6.7%</a:t>
                      </a:r>
                    </a:p>
                  </a:txBody>
                  <a:tcPr marL="9525" marR="9525" marT="9525" marB="0"/>
                </a:tc>
                <a:extLst>
                  <a:ext uri="{0D108BD9-81ED-4DB2-BD59-A6C34878D82A}">
                    <a16:rowId xmlns:a16="http://schemas.microsoft.com/office/drawing/2014/main" val="10007"/>
                  </a:ext>
                </a:extLst>
              </a:tr>
              <a:tr h="395439">
                <a:tc>
                  <a:txBody>
                    <a:bodyPr/>
                    <a:lstStyle/>
                    <a:p>
                      <a:r>
                        <a:rPr lang="en-US" sz="1800" b="0">
                          <a:solidFill>
                            <a:srgbClr val="0D304A"/>
                          </a:solidFill>
                        </a:rPr>
                        <a:t>Bottom YTD Style Box (M*):  Large Growth</a:t>
                      </a:r>
                    </a:p>
                  </a:txBody>
                  <a:tcPr/>
                </a:tc>
                <a:tc>
                  <a:txBody>
                    <a:bodyPr/>
                    <a:lstStyle/>
                    <a:p>
                      <a:pPr algn="r" fontAlgn="b"/>
                      <a:r>
                        <a:rPr lang="en-US" sz="1800" b="0" i="0" u="none" strike="noStrike">
                          <a:solidFill>
                            <a:srgbClr val="0D304A"/>
                          </a:solidFill>
                          <a:effectLst/>
                          <a:latin typeface="+mn-lt"/>
                        </a:rPr>
                        <a:t>-29.8%</a:t>
                      </a:r>
                    </a:p>
                  </a:txBody>
                  <a:tcPr marL="9525" marR="9525" marT="9525" marB="0"/>
                </a:tc>
                <a:tc>
                  <a:txBody>
                    <a:bodyPr/>
                    <a:lstStyle/>
                    <a:p>
                      <a:pPr algn="r" fontAlgn="b"/>
                      <a:r>
                        <a:rPr lang="en-US" sz="1800" b="0" i="0" u="none" strike="noStrike">
                          <a:solidFill>
                            <a:srgbClr val="0D304A"/>
                          </a:solidFill>
                          <a:effectLst/>
                          <a:latin typeface="+mn-lt"/>
                        </a:rPr>
                        <a:t>-39.3%</a:t>
                      </a:r>
                    </a:p>
                  </a:txBody>
                  <a:tcPr marL="9525" marR="9525" marT="9525" marB="0"/>
                </a:tc>
                <a:extLst>
                  <a:ext uri="{0D108BD9-81ED-4DB2-BD59-A6C34878D82A}">
                    <a16:rowId xmlns:a16="http://schemas.microsoft.com/office/drawing/2014/main" val="10008"/>
                  </a:ext>
                </a:extLst>
              </a:tr>
              <a:tr h="395439">
                <a:tc>
                  <a:txBody>
                    <a:bodyPr/>
                    <a:lstStyle/>
                    <a:p>
                      <a:pPr marL="0" algn="l" defTabSz="914400" rtl="0" eaLnBrk="1" latinLnBrk="0" hangingPunct="1"/>
                      <a:r>
                        <a:rPr lang="en-US" sz="1800" kern="1200">
                          <a:solidFill>
                            <a:srgbClr val="0D304A"/>
                          </a:solidFill>
                          <a:latin typeface="+mn-lt"/>
                          <a:ea typeface="+mn-ea"/>
                          <a:cs typeface="+mn-cs"/>
                        </a:rPr>
                        <a:t>Russell 1000 Value – Russell 1000 Growth (</a:t>
                      </a:r>
                      <a:r>
                        <a:rPr lang="en-US" sz="1800" b="0" kern="1200">
                          <a:solidFill>
                            <a:srgbClr val="0D304A"/>
                          </a:solidFill>
                          <a:latin typeface="+mn-lt"/>
                          <a:ea typeface="+mn-ea"/>
                          <a:cs typeface="+mn-cs"/>
                        </a:rPr>
                        <a:t>difference</a:t>
                      </a:r>
                      <a:r>
                        <a:rPr lang="en-US" sz="1800" kern="1200">
                          <a:solidFill>
                            <a:srgbClr val="0D304A"/>
                          </a:solidFill>
                          <a:latin typeface="+mn-lt"/>
                          <a:ea typeface="+mn-ea"/>
                          <a:cs typeface="+mn-cs"/>
                        </a:rPr>
                        <a:t>)</a:t>
                      </a:r>
                    </a:p>
                  </a:txBody>
                  <a:tcPr/>
                </a:tc>
                <a:tc>
                  <a:txBody>
                    <a:bodyPr/>
                    <a:lstStyle/>
                    <a:p>
                      <a:pPr algn="r" fontAlgn="b"/>
                      <a:r>
                        <a:rPr lang="en-US" sz="1800" b="0" i="0" u="none" strike="noStrike">
                          <a:solidFill>
                            <a:srgbClr val="0D304A"/>
                          </a:solidFill>
                          <a:effectLst/>
                          <a:latin typeface="+mn-lt"/>
                        </a:rPr>
                        <a:t>8.7%</a:t>
                      </a:r>
                    </a:p>
                  </a:txBody>
                  <a:tcPr marL="9525" marR="9525" marT="9525" marB="0"/>
                </a:tc>
                <a:tc>
                  <a:txBody>
                    <a:bodyPr/>
                    <a:lstStyle/>
                    <a:p>
                      <a:pPr algn="r" fontAlgn="b"/>
                      <a:r>
                        <a:rPr lang="en-US" sz="1800" b="0" i="0" u="none" strike="noStrike" dirty="0">
                          <a:solidFill>
                            <a:srgbClr val="0D304A"/>
                          </a:solidFill>
                          <a:effectLst/>
                          <a:latin typeface="+mn-lt"/>
                        </a:rPr>
                        <a:t>15.2%</a:t>
                      </a:r>
                    </a:p>
                  </a:txBody>
                  <a:tcPr marL="9525" marR="9525" marT="9525" marB="0"/>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687A434F-F491-2F85-FFCB-3F57CD8E0E6F}"/>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Morningstar Direct</a:t>
            </a:r>
            <a:endParaRPr lang="en-US" sz="1000">
              <a:solidFill>
                <a:schemeClr val="accent2"/>
              </a:solidFill>
              <a:cs typeface="Arial"/>
            </a:endParaRPr>
          </a:p>
        </p:txBody>
      </p:sp>
    </p:spTree>
    <p:extLst>
      <p:ext uri="{BB962C8B-B14F-4D97-AF65-F5344CB8AC3E}">
        <p14:creationId xmlns:p14="http://schemas.microsoft.com/office/powerpoint/2010/main" val="224729925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34F41D-E7D4-EF27-222F-5DBD0BDB787E}"/>
              </a:ext>
            </a:extLst>
          </p:cNvPr>
          <p:cNvSpPr/>
          <p:nvPr/>
        </p:nvSpPr>
        <p:spPr>
          <a:xfrm>
            <a:off x="4463143" y="606400"/>
            <a:ext cx="6760028" cy="539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4E1D796-2893-EDAC-C25F-C6A977163A71}"/>
              </a:ext>
            </a:extLst>
          </p:cNvPr>
          <p:cNvSpPr>
            <a:spLocks noGrp="1"/>
          </p:cNvSpPr>
          <p:nvPr>
            <p:ph type="body" sz="quarter" idx="10"/>
          </p:nvPr>
        </p:nvSpPr>
        <p:spPr/>
        <p:txBody>
          <a:bodyPr/>
          <a:lstStyle/>
          <a:p>
            <a:r>
              <a:rPr lang="en-US"/>
              <a:t>Stock markets have been volatile</a:t>
            </a:r>
          </a:p>
          <a:p>
            <a:endParaRPr lang="en-US"/>
          </a:p>
        </p:txBody>
      </p:sp>
      <p:sp>
        <p:nvSpPr>
          <p:cNvPr id="8" name="Text Placeholder 7">
            <a:extLst>
              <a:ext uri="{FF2B5EF4-FFF2-40B4-BE49-F238E27FC236}">
                <a16:creationId xmlns:a16="http://schemas.microsoft.com/office/drawing/2014/main" id="{43E6965A-ABA7-5169-422F-1D1818F76070}"/>
              </a:ext>
            </a:extLst>
          </p:cNvPr>
          <p:cNvSpPr>
            <a:spLocks noGrp="1"/>
          </p:cNvSpPr>
          <p:nvPr>
            <p:ph type="body" sz="quarter" idx="11"/>
          </p:nvPr>
        </p:nvSpPr>
        <p:spPr/>
        <p:txBody>
          <a:bodyPr lIns="0" tIns="0" rIns="0" bIns="0" anchor="t"/>
          <a:lstStyle/>
          <a:p>
            <a:pPr marL="342900" indent="-342900">
              <a:buFont typeface="Arial" panose="020B0604020202020204" pitchFamily="34" charset="0"/>
              <a:buChar char="•"/>
            </a:pPr>
            <a:r>
              <a:rPr lang="en-US">
                <a:latin typeface="Arial"/>
              </a:rPr>
              <a:t>63 moves of 1% </a:t>
            </a:r>
            <a:endParaRPr lang="en-US"/>
          </a:p>
          <a:p>
            <a:pPr marL="342900" indent="-342900">
              <a:buFont typeface="Arial" panose="020B0604020202020204" pitchFamily="34" charset="0"/>
              <a:buChar char="•"/>
            </a:pPr>
            <a:r>
              <a:rPr lang="en-US">
                <a:latin typeface="Arial"/>
              </a:rPr>
              <a:t>26 moves of 2% </a:t>
            </a:r>
            <a:endParaRPr lang="en-US"/>
          </a:p>
          <a:p>
            <a:pPr marL="342900" indent="-342900">
              <a:buFont typeface="Arial" panose="020B0604020202020204" pitchFamily="34" charset="0"/>
              <a:buChar char="•"/>
            </a:pPr>
            <a:r>
              <a:rPr lang="en-US">
                <a:latin typeface="Arial"/>
              </a:rPr>
              <a:t>7 moves of 3% </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9" name="Text Placeholder 8">
            <a:extLst>
              <a:ext uri="{FF2B5EF4-FFF2-40B4-BE49-F238E27FC236}">
                <a16:creationId xmlns:a16="http://schemas.microsoft.com/office/drawing/2014/main" id="{4764D318-C812-AC8A-7B56-DA785D8FBD81}"/>
              </a:ext>
            </a:extLst>
          </p:cNvPr>
          <p:cNvSpPr>
            <a:spLocks noGrp="1"/>
          </p:cNvSpPr>
          <p:nvPr>
            <p:ph type="body" sz="quarter" idx="12"/>
          </p:nvPr>
        </p:nvSpPr>
        <p:spPr>
          <a:xfrm>
            <a:off x="4780094" y="728132"/>
            <a:ext cx="6138601" cy="429365"/>
          </a:xfrm>
        </p:spPr>
        <p:txBody>
          <a:bodyPr/>
          <a:lstStyle/>
          <a:p>
            <a:r>
              <a:rPr lang="en-US" sz="2000"/>
              <a:t>Standard &amp; Poor’s 500 Index</a:t>
            </a:r>
          </a:p>
          <a:p>
            <a:r>
              <a:rPr lang="en-US" sz="1400">
                <a:latin typeface="Arial"/>
              </a:rPr>
              <a:t>Up or Down 1% Days through June by Calendar Year</a:t>
            </a:r>
            <a:endParaRPr lang="en-US" sz="1400"/>
          </a:p>
          <a:p>
            <a:endParaRPr lang="en-US" sz="2000"/>
          </a:p>
        </p:txBody>
      </p:sp>
      <p:cxnSp>
        <p:nvCxnSpPr>
          <p:cNvPr id="11" name="Straight Connector 10">
            <a:extLst>
              <a:ext uri="{FF2B5EF4-FFF2-40B4-BE49-F238E27FC236}">
                <a16:creationId xmlns:a16="http://schemas.microsoft.com/office/drawing/2014/main" id="{F240BB9F-DDD7-5F28-7E72-ACCB7EB7E980}"/>
              </a:ext>
            </a:extLst>
          </p:cNvPr>
          <p:cNvCxnSpPr>
            <a:cxnSpLocks/>
          </p:cNvCxnSpPr>
          <p:nvPr/>
        </p:nvCxnSpPr>
        <p:spPr>
          <a:xfrm>
            <a:off x="803082" y="791658"/>
            <a:ext cx="0" cy="10972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EFE9F0-ECC2-FE79-BAC1-92C6C7A340EE}"/>
              </a:ext>
            </a:extLst>
          </p:cNvPr>
          <p:cNvPicPr>
            <a:picLocks noChangeAspect="1"/>
          </p:cNvPicPr>
          <p:nvPr/>
        </p:nvPicPr>
        <p:blipFill rotWithShape="1">
          <a:blip r:embed="rId3"/>
          <a:srcRect t="7619" b="5645"/>
          <a:stretch/>
        </p:blipFill>
        <p:spPr>
          <a:xfrm>
            <a:off x="4059661" y="1454329"/>
            <a:ext cx="7566991" cy="4764867"/>
          </a:xfrm>
          <a:prstGeom prst="rect">
            <a:avLst/>
          </a:prstGeom>
        </p:spPr>
      </p:pic>
      <p:sp>
        <p:nvSpPr>
          <p:cNvPr id="14" name="TextBox 13">
            <a:extLst>
              <a:ext uri="{FF2B5EF4-FFF2-40B4-BE49-F238E27FC236}">
                <a16:creationId xmlns:a16="http://schemas.microsoft.com/office/drawing/2014/main" id="{40744833-D41B-A247-D426-09420304D7FC}"/>
              </a:ext>
            </a:extLst>
          </p:cNvPr>
          <p:cNvSpPr txBox="1"/>
          <p:nvPr/>
        </p:nvSpPr>
        <p:spPr>
          <a:xfrm>
            <a:off x="1654082" y="6424058"/>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Morningstar Direct, 2022 includes date through May 22</a:t>
            </a:r>
            <a:endParaRPr lang="en-US" sz="1000">
              <a:solidFill>
                <a:schemeClr val="accent2"/>
              </a:solidFill>
              <a:cs typeface="Arial"/>
            </a:endParaRPr>
          </a:p>
        </p:txBody>
      </p:sp>
    </p:spTree>
    <p:extLst>
      <p:ext uri="{BB962C8B-B14F-4D97-AF65-F5344CB8AC3E}">
        <p14:creationId xmlns:p14="http://schemas.microsoft.com/office/powerpoint/2010/main" val="21051201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Sector performance </a:t>
            </a:r>
            <a:endParaRPr lang="en-US" sz="3600" b="0"/>
          </a:p>
          <a:p>
            <a:r>
              <a:rPr lang="en-US" sz="3600" b="0">
                <a:latin typeface="Arial"/>
              </a:rPr>
              <a:t>(year-over-year as of June 30, 2022)</a:t>
            </a:r>
            <a:endParaRPr lang="en-US" sz="3600" b="0"/>
          </a:p>
        </p:txBody>
      </p:sp>
      <p:sp>
        <p:nvSpPr>
          <p:cNvPr id="6" name="TextBox 5">
            <a:extLst>
              <a:ext uri="{FF2B5EF4-FFF2-40B4-BE49-F238E27FC236}">
                <a16:creationId xmlns:a16="http://schemas.microsoft.com/office/drawing/2014/main" id="{DBAAE350-68BB-DFA3-C358-550DF2D5388C}"/>
              </a:ext>
            </a:extLst>
          </p:cNvPr>
          <p:cNvSpPr txBox="1"/>
          <p:nvPr/>
        </p:nvSpPr>
        <p:spPr>
          <a:xfrm>
            <a:off x="1664715" y="6343647"/>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Fidelity Research</a:t>
            </a:r>
          </a:p>
        </p:txBody>
      </p:sp>
      <p:graphicFrame>
        <p:nvGraphicFramePr>
          <p:cNvPr id="8" name="Chart 7">
            <a:extLst>
              <a:ext uri="{FF2B5EF4-FFF2-40B4-BE49-F238E27FC236}">
                <a16:creationId xmlns:a16="http://schemas.microsoft.com/office/drawing/2014/main" id="{E2194611-1654-5E50-73F5-8C0E45DF7DD1}"/>
              </a:ext>
            </a:extLst>
          </p:cNvPr>
          <p:cNvGraphicFramePr/>
          <p:nvPr>
            <p:extLst>
              <p:ext uri="{D42A27DB-BD31-4B8C-83A1-F6EECF244321}">
                <p14:modId xmlns:p14="http://schemas.microsoft.com/office/powerpoint/2010/main" val="2825116016"/>
              </p:ext>
            </p:extLst>
          </p:nvPr>
        </p:nvGraphicFramePr>
        <p:xfrm>
          <a:off x="941388" y="1971674"/>
          <a:ext cx="10704926" cy="4114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178925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1"/>
          </p:nvPr>
        </p:nvSpPr>
        <p:spPr/>
        <p:txBody>
          <a:bodyPr/>
          <a:lstStyle/>
          <a:p>
            <a:r>
              <a:rPr lang="en-US" sz="4000">
                <a:latin typeface="Arial"/>
              </a:rPr>
              <a:t>Company earnings expectations remain strong</a:t>
            </a:r>
            <a:endParaRPr lang="en-US" sz="4000" err="1"/>
          </a:p>
        </p:txBody>
      </p:sp>
      <p:sp>
        <p:nvSpPr>
          <p:cNvPr id="4" name="Text Placeholder 3">
            <a:extLst>
              <a:ext uri="{FF2B5EF4-FFF2-40B4-BE49-F238E27FC236}">
                <a16:creationId xmlns:a16="http://schemas.microsoft.com/office/drawing/2014/main" id="{3F88E39F-41C1-1F26-A070-C39781E1AFA5}"/>
              </a:ext>
            </a:extLst>
          </p:cNvPr>
          <p:cNvSpPr>
            <a:spLocks noGrp="1"/>
          </p:cNvSpPr>
          <p:nvPr>
            <p:ph type="body" sz="quarter" idx="12"/>
          </p:nvPr>
        </p:nvSpPr>
        <p:spPr>
          <a:xfrm>
            <a:off x="941389" y="2216602"/>
            <a:ext cx="5002211" cy="3857625"/>
          </a:xfrm>
        </p:spPr>
        <p:txBody>
          <a:bodyPr anchor="t"/>
          <a:lstStyle/>
          <a:p>
            <a:endParaRPr lang="en-US">
              <a:solidFill>
                <a:schemeClr val="tx2">
                  <a:lumMod val="75000"/>
                </a:schemeClr>
              </a:solidFill>
            </a:endParaRPr>
          </a:p>
          <a:p>
            <a:r>
              <a:rPr lang="en-US" b="1">
                <a:solidFill>
                  <a:schemeClr val="tx2">
                    <a:lumMod val="75000"/>
                  </a:schemeClr>
                </a:solidFill>
                <a:latin typeface="Arial"/>
              </a:rPr>
              <a:t>S&amp;P 500 BLENDED EARNINGS GROWTH</a:t>
            </a:r>
          </a:p>
          <a:p>
            <a:r>
              <a:rPr lang="en-US" sz="2400">
                <a:latin typeface="Arial"/>
              </a:rPr>
              <a:t>1Q 2022			+</a:t>
            </a:r>
            <a:r>
              <a:rPr lang="en-US">
                <a:latin typeface="Arial"/>
              </a:rPr>
              <a:t> </a:t>
            </a:r>
            <a:r>
              <a:rPr lang="en-US" sz="2400">
                <a:latin typeface="Arial"/>
              </a:rPr>
              <a:t> 9.2%</a:t>
            </a:r>
          </a:p>
          <a:p>
            <a:r>
              <a:rPr lang="en-US" sz="2400">
                <a:latin typeface="Arial"/>
              </a:rPr>
              <a:t>2Q 2022 (est.)		+</a:t>
            </a:r>
            <a:r>
              <a:rPr lang="en-US">
                <a:latin typeface="Arial"/>
              </a:rPr>
              <a:t> </a:t>
            </a:r>
            <a:r>
              <a:rPr lang="en-US" sz="2400">
                <a:latin typeface="Arial"/>
              </a:rPr>
              <a:t> 4.1%</a:t>
            </a:r>
          </a:p>
          <a:p>
            <a:r>
              <a:rPr lang="en-US" sz="2400">
                <a:latin typeface="Arial"/>
              </a:rPr>
              <a:t>3Q 2022 (est.)		+</a:t>
            </a:r>
            <a:r>
              <a:rPr lang="en-US">
                <a:latin typeface="Arial"/>
              </a:rPr>
              <a:t>10.5</a:t>
            </a:r>
            <a:r>
              <a:rPr lang="en-US" sz="2400">
                <a:latin typeface="Arial"/>
              </a:rPr>
              <a:t>%</a:t>
            </a:r>
          </a:p>
          <a:p>
            <a:r>
              <a:rPr lang="en-US" sz="2400">
                <a:latin typeface="Arial"/>
              </a:rPr>
              <a:t>4Q 2022 (est.)		+</a:t>
            </a:r>
            <a:r>
              <a:rPr lang="en-US">
                <a:latin typeface="Arial"/>
              </a:rPr>
              <a:t>  9.7%</a:t>
            </a:r>
            <a:endParaRPr lang="en-US" sz="2400"/>
          </a:p>
          <a:p>
            <a:r>
              <a:rPr lang="en-US" sz="2400" b="1">
                <a:latin typeface="Arial"/>
              </a:rPr>
              <a:t>CY 2022 </a:t>
            </a:r>
            <a:r>
              <a:rPr lang="en-US" sz="2400">
                <a:latin typeface="Arial"/>
              </a:rPr>
              <a:t>(est.)</a:t>
            </a:r>
            <a:r>
              <a:rPr lang="en-US" sz="2400" b="1">
                <a:latin typeface="Arial"/>
              </a:rPr>
              <a:t>		+</a:t>
            </a:r>
            <a:r>
              <a:rPr lang="en-US" b="1">
                <a:latin typeface="Arial"/>
              </a:rPr>
              <a:t>10.2%</a:t>
            </a:r>
            <a:endParaRPr lang="en-US" sz="2400" b="1">
              <a:latin typeface="Arial"/>
            </a:endParaRPr>
          </a:p>
        </p:txBody>
      </p:sp>
      <p:pic>
        <p:nvPicPr>
          <p:cNvPr id="7" name="Picture Placeholder 6" descr="A pen on a piece of paper&#10;&#10;Description automatically generated with medium confidence">
            <a:extLst>
              <a:ext uri="{FF2B5EF4-FFF2-40B4-BE49-F238E27FC236}">
                <a16:creationId xmlns:a16="http://schemas.microsoft.com/office/drawing/2014/main" id="{F2F3D2D6-AA3D-FAAB-9A80-B2EFE10F5C4B}"/>
              </a:ext>
            </a:extLst>
          </p:cNvPr>
          <p:cNvPicPr>
            <a:picLocks noGrp="1" noChangeAspect="1"/>
          </p:cNvPicPr>
          <p:nvPr>
            <p:ph type="pic" sz="quarter" idx="13"/>
          </p:nvPr>
        </p:nvPicPr>
        <p:blipFill>
          <a:blip r:embed="rId3"/>
          <a:srcRect l="7792" r="7792"/>
          <a:stretch>
            <a:fillRect/>
          </a:stretch>
        </p:blipFill>
        <p:spPr/>
      </p:pic>
      <p:cxnSp>
        <p:nvCxnSpPr>
          <p:cNvPr id="5" name="Straight Connector 4">
            <a:extLst>
              <a:ext uri="{FF2B5EF4-FFF2-40B4-BE49-F238E27FC236}">
                <a16:creationId xmlns:a16="http://schemas.microsoft.com/office/drawing/2014/main" id="{447A9875-21C8-0F14-5709-58DB4102D471}"/>
              </a:ext>
            </a:extLst>
          </p:cNvPr>
          <p:cNvCxnSpPr>
            <a:cxnSpLocks/>
          </p:cNvCxnSpPr>
          <p:nvPr/>
        </p:nvCxnSpPr>
        <p:spPr>
          <a:xfrm>
            <a:off x="803082" y="791658"/>
            <a:ext cx="0" cy="142494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AFB23D-55DC-E657-360E-BB29B8F47E78}"/>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FactSet</a:t>
            </a:r>
          </a:p>
        </p:txBody>
      </p:sp>
    </p:spTree>
    <p:extLst>
      <p:ext uri="{BB962C8B-B14F-4D97-AF65-F5344CB8AC3E}">
        <p14:creationId xmlns:p14="http://schemas.microsoft.com/office/powerpoint/2010/main" val="22207384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07DC3-DFDC-C05C-D9B0-55E06E1DB111}"/>
              </a:ext>
            </a:extLst>
          </p:cNvPr>
          <p:cNvSpPr/>
          <p:nvPr/>
        </p:nvSpPr>
        <p:spPr>
          <a:xfrm>
            <a:off x="5186598" y="1971675"/>
            <a:ext cx="7005402" cy="3933826"/>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Chart, line chart, histogram&#10;&#10;Description automatically generated">
            <a:extLst>
              <a:ext uri="{FF2B5EF4-FFF2-40B4-BE49-F238E27FC236}">
                <a16:creationId xmlns:a16="http://schemas.microsoft.com/office/drawing/2014/main" id="{99F72424-4EEE-FD19-9ADA-890C3C27332D}"/>
              </a:ext>
            </a:extLst>
          </p:cNvPr>
          <p:cNvPicPr>
            <a:picLocks noChangeAspect="1"/>
          </p:cNvPicPr>
          <p:nvPr/>
        </p:nvPicPr>
        <p:blipFill>
          <a:blip r:embed="rId3"/>
          <a:stretch>
            <a:fillRect/>
          </a:stretch>
        </p:blipFill>
        <p:spPr>
          <a:xfrm>
            <a:off x="5186597" y="2090478"/>
            <a:ext cx="6356870" cy="3765497"/>
          </a:xfrm>
          <a:prstGeom prst="rect">
            <a:avLst/>
          </a:prstGeom>
        </p:spPr>
      </p:pic>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Price-to-earnings (PE) ratios have fallen </a:t>
            </a:r>
            <a:endParaRPr lang="en-US" sz="2400" b="0">
              <a:solidFill>
                <a:schemeClr val="tx1">
                  <a:lumMod val="50000"/>
                </a:schemeClr>
              </a:solidFill>
            </a:endParaRPr>
          </a:p>
          <a:p>
            <a:endParaRPr lang="en-US"/>
          </a:p>
        </p:txBody>
      </p:sp>
      <p:sp>
        <p:nvSpPr>
          <p:cNvPr id="3" name="Text Placeholder 2">
            <a:extLst>
              <a:ext uri="{FF2B5EF4-FFF2-40B4-BE49-F238E27FC236}">
                <a16:creationId xmlns:a16="http://schemas.microsoft.com/office/drawing/2014/main" id="{AEFABAB6-0ED8-9BD2-F545-1C6A4DE5F5E1}"/>
              </a:ext>
            </a:extLst>
          </p:cNvPr>
          <p:cNvSpPr>
            <a:spLocks noGrp="1"/>
          </p:cNvSpPr>
          <p:nvPr>
            <p:ph type="body" sz="quarter" idx="4294967295"/>
          </p:nvPr>
        </p:nvSpPr>
        <p:spPr>
          <a:xfrm>
            <a:off x="808722" y="1818167"/>
            <a:ext cx="3800475" cy="4129088"/>
          </a:xfrm>
          <a:prstGeom prst="rect">
            <a:avLst/>
          </a:prstGeom>
        </p:spPr>
        <p:txBody>
          <a:bodyPr lIns="91440" tIns="45720" rIns="91440" bIns="45720" anchor="ctr"/>
          <a:lstStyle/>
          <a:p>
            <a:pPr marL="0" indent="0">
              <a:lnSpc>
                <a:spcPct val="100000"/>
              </a:lnSpc>
              <a:buNone/>
            </a:pPr>
            <a:r>
              <a:rPr lang="en-US" sz="2000" b="1">
                <a:latin typeface="Arial"/>
                <a:cs typeface="Arial"/>
              </a:rPr>
              <a:t>S&amp;P 500 PE Ratio</a:t>
            </a:r>
            <a:endParaRPr lang="en-US" sz="2000">
              <a:latin typeface="Arial"/>
              <a:cs typeface="Arial"/>
            </a:endParaRPr>
          </a:p>
          <a:p>
            <a:pPr marL="0" indent="0">
              <a:lnSpc>
                <a:spcPct val="100000"/>
              </a:lnSpc>
              <a:buNone/>
            </a:pPr>
            <a:r>
              <a:rPr lang="en-US" sz="2000">
                <a:latin typeface="Arial"/>
                <a:cs typeface="Arial"/>
              </a:rPr>
              <a:t>Historic average: 15.97</a:t>
            </a:r>
          </a:p>
          <a:p>
            <a:pPr marL="0" indent="0">
              <a:lnSpc>
                <a:spcPct val="100000"/>
              </a:lnSpc>
              <a:buNone/>
            </a:pPr>
            <a:r>
              <a:rPr lang="en-US" sz="2000">
                <a:latin typeface="Arial"/>
                <a:cs typeface="Arial"/>
              </a:rPr>
              <a:t>June 30, 2021: 26.56</a:t>
            </a:r>
            <a:endParaRPr lang="en-US" sz="2000">
              <a:cs typeface="Arial"/>
            </a:endParaRPr>
          </a:p>
          <a:p>
            <a:pPr marL="0" indent="0">
              <a:lnSpc>
                <a:spcPct val="100000"/>
              </a:lnSpc>
              <a:buNone/>
            </a:pPr>
            <a:r>
              <a:rPr lang="en-US" sz="2000">
                <a:latin typeface="Arial"/>
                <a:cs typeface="Arial"/>
              </a:rPr>
              <a:t>June 30, 2022: 19.33</a:t>
            </a:r>
            <a:endParaRPr lang="en-US" sz="2000">
              <a:cs typeface="Arial" panose="020B0604020202020204" pitchFamily="34" charset="0"/>
            </a:endParaRPr>
          </a:p>
          <a:p>
            <a:pPr>
              <a:lnSpc>
                <a:spcPct val="100000"/>
              </a:lnSpc>
            </a:pPr>
            <a:endParaRPr lang="en-US" sz="2000">
              <a:cs typeface="Arial" panose="020B0604020202020204" pitchFamily="34" charset="0"/>
            </a:endParaRPr>
          </a:p>
        </p:txBody>
      </p:sp>
      <p:sp>
        <p:nvSpPr>
          <p:cNvPr id="4" name="Text Placeholder 3">
            <a:extLst>
              <a:ext uri="{FF2B5EF4-FFF2-40B4-BE49-F238E27FC236}">
                <a16:creationId xmlns:a16="http://schemas.microsoft.com/office/drawing/2014/main" id="{F338ECD6-D029-6293-863C-2C8DE539B377}"/>
              </a:ext>
            </a:extLst>
          </p:cNvPr>
          <p:cNvSpPr>
            <a:spLocks noGrp="1"/>
          </p:cNvSpPr>
          <p:nvPr>
            <p:ph type="body" sz="quarter" idx="4294967295"/>
          </p:nvPr>
        </p:nvSpPr>
        <p:spPr>
          <a:xfrm>
            <a:off x="5590321" y="2063082"/>
            <a:ext cx="5549421" cy="319541"/>
          </a:xfrm>
          <a:prstGeom prst="rect">
            <a:avLst/>
          </a:prstGeom>
        </p:spPr>
        <p:txBody>
          <a:bodyPr lIns="91440" tIns="45720" rIns="91440" bIns="45720" anchor="t"/>
          <a:lstStyle/>
          <a:p>
            <a:pPr marL="0" indent="0" algn="ctr">
              <a:buNone/>
            </a:pPr>
            <a:r>
              <a:rPr lang="en-US" sz="2000">
                <a:latin typeface="Arial"/>
                <a:cs typeface="Arial"/>
              </a:rPr>
              <a:t>S&amp;P 500 PE Ratio. as of 6/30/22</a:t>
            </a:r>
            <a:endParaRPr lang="en-US"/>
          </a:p>
        </p:txBody>
      </p:sp>
      <p:sp>
        <p:nvSpPr>
          <p:cNvPr id="7" name="TextBox 6">
            <a:extLst>
              <a:ext uri="{FF2B5EF4-FFF2-40B4-BE49-F238E27FC236}">
                <a16:creationId xmlns:a16="http://schemas.microsoft.com/office/drawing/2014/main" id="{3ECF7841-CAED-5B38-DAA6-70933AE72B81}"/>
              </a:ext>
            </a:extLst>
          </p:cNvPr>
          <p:cNvSpPr txBox="1"/>
          <p:nvPr/>
        </p:nvSpPr>
        <p:spPr>
          <a:xfrm>
            <a:off x="11233588" y="4456017"/>
            <a:ext cx="958411" cy="461665"/>
          </a:xfrm>
          <a:prstGeom prst="rect">
            <a:avLst/>
          </a:prstGeom>
          <a:solidFill>
            <a:schemeClr val="bg1"/>
          </a:solidFill>
          <a:effectLst>
            <a:outerShdw blurRad="50800" dist="38100" dir="2700000" algn="tl" rotWithShape="0">
              <a:schemeClr val="tx1">
                <a:alpha val="40000"/>
              </a:schemeClr>
            </a:outerShdw>
          </a:effectLst>
        </p:spPr>
        <p:txBody>
          <a:bodyPr wrap="square" lIns="91440" tIns="45720" rIns="91440" bIns="45720" rtlCol="0" anchor="t">
            <a:spAutoFit/>
          </a:bodyPr>
          <a:lstStyle/>
          <a:p>
            <a:r>
              <a:rPr lang="en-US" sz="2400" b="1"/>
              <a:t>19.33</a:t>
            </a:r>
          </a:p>
        </p:txBody>
      </p:sp>
      <p:sp>
        <p:nvSpPr>
          <p:cNvPr id="10" name="TextBox 9">
            <a:extLst>
              <a:ext uri="{FF2B5EF4-FFF2-40B4-BE49-F238E27FC236}">
                <a16:creationId xmlns:a16="http://schemas.microsoft.com/office/drawing/2014/main" id="{55652B3B-757E-01C3-6CDC-7E0BC575CA2F}"/>
              </a:ext>
            </a:extLst>
          </p:cNvPr>
          <p:cNvSpPr txBox="1"/>
          <p:nvPr/>
        </p:nvSpPr>
        <p:spPr>
          <a:xfrm>
            <a:off x="1654082" y="6318054"/>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a:t>
            </a:r>
            <a:r>
              <a:rPr lang="en-US" sz="1000" err="1">
                <a:solidFill>
                  <a:schemeClr val="accent2"/>
                </a:solidFill>
              </a:rPr>
              <a:t>Multpl</a:t>
            </a:r>
            <a:endParaRPr lang="en-US" sz="1000">
              <a:solidFill>
                <a:schemeClr val="accent2"/>
              </a:solidFill>
            </a:endParaRPr>
          </a:p>
        </p:txBody>
      </p:sp>
      <p:cxnSp>
        <p:nvCxnSpPr>
          <p:cNvPr id="9" name="Straight Connector 8">
            <a:extLst>
              <a:ext uri="{FF2B5EF4-FFF2-40B4-BE49-F238E27FC236}">
                <a16:creationId xmlns:a16="http://schemas.microsoft.com/office/drawing/2014/main" id="{A2809240-91B5-59DC-DD40-92B694ED7649}"/>
              </a:ext>
            </a:extLst>
          </p:cNvPr>
          <p:cNvCxnSpPr>
            <a:cxnSpLocks/>
          </p:cNvCxnSpPr>
          <p:nvPr/>
        </p:nvCxnSpPr>
        <p:spPr>
          <a:xfrm>
            <a:off x="803082" y="791658"/>
            <a:ext cx="0" cy="10265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33323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BFFBD-A44C-047F-294E-1E86450A9F8F}"/>
              </a:ext>
            </a:extLst>
          </p:cNvPr>
          <p:cNvPicPr>
            <a:picLocks noChangeAspect="1"/>
          </p:cNvPicPr>
          <p:nvPr/>
        </p:nvPicPr>
        <p:blipFill>
          <a:blip r:embed="rId3"/>
          <a:srcRect l="2050" r="2050"/>
          <a:stretch/>
        </p:blipFill>
        <p:spPr>
          <a:xfrm flipH="1">
            <a:off x="-11108" y="0"/>
            <a:ext cx="12192000" cy="6858000"/>
          </a:xfrm>
          <a:prstGeom prst="rect">
            <a:avLst/>
          </a:prstGeom>
        </p:spPr>
      </p:pic>
      <p:sp>
        <p:nvSpPr>
          <p:cNvPr id="3" name="Text Placeholder 2">
            <a:extLst>
              <a:ext uri="{FF2B5EF4-FFF2-40B4-BE49-F238E27FC236}">
                <a16:creationId xmlns:a16="http://schemas.microsoft.com/office/drawing/2014/main" id="{B8A1B10D-E66D-8836-41B8-D865725B0D13}"/>
              </a:ext>
            </a:extLst>
          </p:cNvPr>
          <p:cNvSpPr>
            <a:spLocks noGrp="1"/>
          </p:cNvSpPr>
          <p:nvPr>
            <p:ph type="body" sz="quarter" idx="10"/>
          </p:nvPr>
        </p:nvSpPr>
        <p:spPr>
          <a:xfrm>
            <a:off x="941399" y="690987"/>
            <a:ext cx="10286989" cy="1561561"/>
          </a:xfrm>
        </p:spPr>
        <p:txBody>
          <a:bodyPr/>
          <a:lstStyle/>
          <a:p>
            <a:r>
              <a:rPr lang="en-US"/>
              <a:t>Half-Time 2022</a:t>
            </a:r>
          </a:p>
          <a:p>
            <a:r>
              <a:rPr lang="en-US" sz="5400" b="0">
                <a:solidFill>
                  <a:schemeClr val="tx2"/>
                </a:solidFill>
                <a:latin typeface="Arial"/>
                <a:cs typeface="Arial"/>
              </a:rPr>
              <a:t>From tailwinds </a:t>
            </a:r>
            <a:br>
              <a:rPr lang="en-US" sz="5400" b="0">
                <a:solidFill>
                  <a:schemeClr val="tx2"/>
                </a:solidFill>
                <a:latin typeface="Arial"/>
                <a:cs typeface="Arial"/>
              </a:rPr>
            </a:br>
            <a:r>
              <a:rPr lang="en-US" sz="5400" b="0">
                <a:solidFill>
                  <a:schemeClr val="tx2"/>
                </a:solidFill>
                <a:latin typeface="Arial"/>
                <a:cs typeface="Arial"/>
              </a:rPr>
              <a:t>to headwinds</a:t>
            </a:r>
            <a:endParaRPr lang="en-US" sz="5400" b="0">
              <a:solidFill>
                <a:schemeClr val="tx2"/>
              </a:solidFill>
              <a:cs typeface="Arial"/>
            </a:endParaRPr>
          </a:p>
        </p:txBody>
      </p:sp>
      <p:sp>
        <p:nvSpPr>
          <p:cNvPr id="4" name="Text Placeholder 3">
            <a:extLst>
              <a:ext uri="{FF2B5EF4-FFF2-40B4-BE49-F238E27FC236}">
                <a16:creationId xmlns:a16="http://schemas.microsoft.com/office/drawing/2014/main" id="{E7F1886B-6451-25FA-A96B-9BD19890DDFA}"/>
              </a:ext>
            </a:extLst>
          </p:cNvPr>
          <p:cNvSpPr>
            <a:spLocks noGrp="1"/>
          </p:cNvSpPr>
          <p:nvPr>
            <p:ph type="body" sz="quarter" idx="11"/>
          </p:nvPr>
        </p:nvSpPr>
        <p:spPr>
          <a:xfrm>
            <a:off x="803082" y="5669545"/>
            <a:ext cx="10286988" cy="887412"/>
          </a:xfrm>
        </p:spPr>
        <p:txBody>
          <a:bodyPr/>
          <a:lstStyle/>
          <a:p>
            <a:r>
              <a:rPr lang="en-US"/>
              <a:t>{Your Company Name </a:t>
            </a:r>
            <a:br>
              <a:rPr lang="en-US"/>
            </a:br>
            <a:r>
              <a:rPr lang="en-US"/>
              <a:t>or Logo Here}</a:t>
            </a:r>
          </a:p>
        </p:txBody>
      </p:sp>
      <p:cxnSp>
        <p:nvCxnSpPr>
          <p:cNvPr id="14" name="Straight Connector 13">
            <a:extLst>
              <a:ext uri="{FF2B5EF4-FFF2-40B4-BE49-F238E27FC236}">
                <a16:creationId xmlns:a16="http://schemas.microsoft.com/office/drawing/2014/main" id="{E2F502CB-93C1-8389-99C2-FB0CAA84927B}"/>
              </a:ext>
            </a:extLst>
          </p:cNvPr>
          <p:cNvCxnSpPr>
            <a:cxnSpLocks/>
          </p:cNvCxnSpPr>
          <p:nvPr/>
        </p:nvCxnSpPr>
        <p:spPr>
          <a:xfrm>
            <a:off x="803083" y="639321"/>
            <a:ext cx="0" cy="20116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18095372-56D0-054F-EB15-E7CA546A3D3A}"/>
              </a:ext>
            </a:extLst>
          </p:cNvPr>
          <p:cNvSpPr txBox="1">
            <a:spLocks/>
          </p:cNvSpPr>
          <p:nvPr/>
        </p:nvSpPr>
        <p:spPr>
          <a:xfrm>
            <a:off x="941400" y="3224156"/>
            <a:ext cx="10286988" cy="887412"/>
          </a:xfrm>
          <a:prstGeom prst="rect">
            <a:avLst/>
          </a:prstGeom>
        </p:spPr>
        <p:txBody>
          <a:bodyPr lIns="0" tIns="0" rIns="0" bIns="0" anchor="t"/>
          <a:lstStyle>
            <a:lvl1pPr marL="0" indent="0" algn="l" defTabSz="914400" rtl="0" eaLnBrk="1" latinLnBrk="0" hangingPunct="1">
              <a:lnSpc>
                <a:spcPct val="85000"/>
              </a:lnSpc>
              <a:spcBef>
                <a:spcPts val="0"/>
              </a:spcBef>
              <a:spcAft>
                <a:spcPts val="1200"/>
              </a:spcAft>
              <a:buFont typeface="Arial" panose="020B0604020202020204" pitchFamily="34" charset="0"/>
              <a:buNone/>
              <a:defRPr sz="2400" b="0" i="0" kern="120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{Insert Date | Insert Time}</a:t>
            </a:r>
            <a:br>
              <a:rPr lang="en-US">
                <a:solidFill>
                  <a:schemeClr val="accent1"/>
                </a:solidFill>
              </a:rPr>
            </a:br>
            <a:r>
              <a:rPr lang="en-US">
                <a:solidFill>
                  <a:schemeClr val="accent1"/>
                </a:solidFill>
              </a:rPr>
              <a:t>{Insert Location}</a:t>
            </a:r>
          </a:p>
          <a:p>
            <a:endParaRPr lang="en-US">
              <a:solidFill>
                <a:schemeClr val="accent1"/>
              </a:solidFill>
            </a:endParaRPr>
          </a:p>
        </p:txBody>
      </p:sp>
    </p:spTree>
    <p:extLst>
      <p:ext uri="{BB962C8B-B14F-4D97-AF65-F5344CB8AC3E}">
        <p14:creationId xmlns:p14="http://schemas.microsoft.com/office/powerpoint/2010/main" val="214074742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line chart&#10;&#10;Description automatically generated">
            <a:extLst>
              <a:ext uri="{FF2B5EF4-FFF2-40B4-BE49-F238E27FC236}">
                <a16:creationId xmlns:a16="http://schemas.microsoft.com/office/drawing/2014/main" id="{925567A7-422D-7995-1321-41252DEF67DE}"/>
              </a:ext>
            </a:extLst>
          </p:cNvPr>
          <p:cNvPicPr>
            <a:picLocks noChangeAspect="1"/>
          </p:cNvPicPr>
          <p:nvPr/>
        </p:nvPicPr>
        <p:blipFill>
          <a:blip r:embed="rId3"/>
          <a:stretch>
            <a:fillRect/>
          </a:stretch>
        </p:blipFill>
        <p:spPr>
          <a:xfrm>
            <a:off x="1668856" y="1841842"/>
            <a:ext cx="8680764" cy="4132473"/>
          </a:xfrm>
          <a:prstGeom prst="rect">
            <a:avLst/>
          </a:prstGeom>
        </p:spPr>
      </p:pic>
      <p:sp>
        <p:nvSpPr>
          <p:cNvPr id="2" name="Text Placeholder 1">
            <a:extLst>
              <a:ext uri="{FF2B5EF4-FFF2-40B4-BE49-F238E27FC236}">
                <a16:creationId xmlns:a16="http://schemas.microsoft.com/office/drawing/2014/main" id="{DDBBE5CC-F157-9D1D-D6F0-0EDABEAD9CA9}"/>
              </a:ext>
            </a:extLst>
          </p:cNvPr>
          <p:cNvSpPr>
            <a:spLocks noGrp="1"/>
          </p:cNvSpPr>
          <p:nvPr>
            <p:ph type="body" sz="quarter" idx="10"/>
          </p:nvPr>
        </p:nvSpPr>
        <p:spPr/>
        <p:txBody>
          <a:bodyPr/>
          <a:lstStyle/>
          <a:p>
            <a:r>
              <a:rPr lang="en-US">
                <a:solidFill>
                  <a:schemeClr val="tx1">
                    <a:lumMod val="50000"/>
                  </a:schemeClr>
                </a:solidFill>
                <a:latin typeface="Arial"/>
              </a:rPr>
              <a:t>Shiller CAPE Ratio/S&amp;P 500 Index </a:t>
            </a:r>
            <a:endParaRPr lang="en-US">
              <a:solidFill>
                <a:schemeClr val="tx1">
                  <a:lumMod val="50000"/>
                </a:schemeClr>
              </a:solidFill>
            </a:endParaRPr>
          </a:p>
          <a:p>
            <a:r>
              <a:rPr lang="en-US" sz="2400" b="0">
                <a:solidFill>
                  <a:schemeClr val="tx1">
                    <a:lumMod val="50000"/>
                  </a:schemeClr>
                </a:solidFill>
                <a:latin typeface="Arial"/>
              </a:rPr>
              <a:t>(as of 6/30/22)</a:t>
            </a:r>
          </a:p>
        </p:txBody>
      </p:sp>
      <p:cxnSp>
        <p:nvCxnSpPr>
          <p:cNvPr id="5" name="Straight Connector 4">
            <a:extLst>
              <a:ext uri="{FF2B5EF4-FFF2-40B4-BE49-F238E27FC236}">
                <a16:creationId xmlns:a16="http://schemas.microsoft.com/office/drawing/2014/main" id="{DF45DFA8-A1DF-0FD0-57EA-2BFB01E7E95B}"/>
              </a:ext>
            </a:extLst>
          </p:cNvPr>
          <p:cNvCxnSpPr>
            <a:cxnSpLocks/>
          </p:cNvCxnSpPr>
          <p:nvPr/>
        </p:nvCxnSpPr>
        <p:spPr>
          <a:xfrm>
            <a:off x="803082" y="791658"/>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ADDD4F4-105A-F15E-D4EE-CB68C67660F4}"/>
              </a:ext>
            </a:extLst>
          </p:cNvPr>
          <p:cNvSpPr txBox="1"/>
          <p:nvPr/>
        </p:nvSpPr>
        <p:spPr>
          <a:xfrm>
            <a:off x="4577163" y="6260116"/>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a:t>
            </a:r>
            <a:r>
              <a:rPr lang="en-US" sz="1000" err="1">
                <a:solidFill>
                  <a:schemeClr val="accent2"/>
                </a:solidFill>
              </a:rPr>
              <a:t>Multpl</a:t>
            </a:r>
            <a:endParaRPr lang="en-US" sz="1000">
              <a:solidFill>
                <a:schemeClr val="accent2"/>
              </a:solidFill>
            </a:endParaRPr>
          </a:p>
        </p:txBody>
      </p:sp>
      <p:sp>
        <p:nvSpPr>
          <p:cNvPr id="9" name="TextBox 8">
            <a:extLst>
              <a:ext uri="{FF2B5EF4-FFF2-40B4-BE49-F238E27FC236}">
                <a16:creationId xmlns:a16="http://schemas.microsoft.com/office/drawing/2014/main" id="{0DC00900-9A02-4BDB-2F22-EDBD4AF5CF4A}"/>
              </a:ext>
            </a:extLst>
          </p:cNvPr>
          <p:cNvSpPr txBox="1"/>
          <p:nvPr/>
        </p:nvSpPr>
        <p:spPr>
          <a:xfrm>
            <a:off x="9740137" y="3239613"/>
            <a:ext cx="953379" cy="461665"/>
          </a:xfrm>
          <a:prstGeom prst="rect">
            <a:avLst/>
          </a:prstGeom>
          <a:solidFill>
            <a:schemeClr val="bg1"/>
          </a:solidFill>
          <a:effectLst>
            <a:outerShdw blurRad="50800" dist="38100" dir="2700000" algn="tl" rotWithShape="0">
              <a:schemeClr val="tx1">
                <a:alpha val="40000"/>
              </a:schemeClr>
            </a:outerShdw>
          </a:effectLst>
        </p:spPr>
        <p:txBody>
          <a:bodyPr wrap="square" lIns="91440" tIns="45720" rIns="91440" bIns="45720" rtlCol="0" anchor="t">
            <a:spAutoFit/>
          </a:bodyPr>
          <a:lstStyle/>
          <a:p>
            <a:r>
              <a:rPr lang="en-US" sz="2400" b="1">
                <a:cs typeface="Arial"/>
              </a:rPr>
              <a:t>29.55</a:t>
            </a:r>
          </a:p>
        </p:txBody>
      </p:sp>
    </p:spTree>
    <p:extLst>
      <p:ext uri="{BB962C8B-B14F-4D97-AF65-F5344CB8AC3E}">
        <p14:creationId xmlns:p14="http://schemas.microsoft.com/office/powerpoint/2010/main" val="15979252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23C0EB-3F57-C5D6-278A-1FEC71E91D97}"/>
              </a:ext>
            </a:extLst>
          </p:cNvPr>
          <p:cNvSpPr>
            <a:spLocks noGrp="1"/>
          </p:cNvSpPr>
          <p:nvPr>
            <p:ph type="body" sz="quarter" idx="10"/>
          </p:nvPr>
        </p:nvSpPr>
        <p:spPr>
          <a:xfrm>
            <a:off x="2420939" y="1247083"/>
            <a:ext cx="7334249" cy="3471987"/>
          </a:xfrm>
        </p:spPr>
        <p:txBody>
          <a:bodyPr anchor="ctr"/>
          <a:lstStyle/>
          <a:p>
            <a:r>
              <a:rPr lang="en-US" sz="3200">
                <a:latin typeface="Arial"/>
              </a:rPr>
              <a:t>The stock market has predicted </a:t>
            </a:r>
            <a:br>
              <a:rPr lang="en-US" sz="3200">
                <a:latin typeface="Arial"/>
              </a:rPr>
            </a:br>
            <a:r>
              <a:rPr lang="en-US" sz="3200">
                <a:latin typeface="Arial"/>
              </a:rPr>
              <a:t>nine out of the last five recessions.</a:t>
            </a:r>
          </a:p>
        </p:txBody>
      </p:sp>
      <p:sp>
        <p:nvSpPr>
          <p:cNvPr id="5" name="Text Placeholder 4">
            <a:extLst>
              <a:ext uri="{FF2B5EF4-FFF2-40B4-BE49-F238E27FC236}">
                <a16:creationId xmlns:a16="http://schemas.microsoft.com/office/drawing/2014/main" id="{BC6FAEA8-852D-559F-E09C-A8552881E0FB}"/>
              </a:ext>
            </a:extLst>
          </p:cNvPr>
          <p:cNvSpPr>
            <a:spLocks noGrp="1"/>
          </p:cNvSpPr>
          <p:nvPr>
            <p:ph type="body" sz="quarter" idx="11"/>
          </p:nvPr>
        </p:nvSpPr>
        <p:spPr>
          <a:xfrm>
            <a:off x="3295623" y="5176158"/>
            <a:ext cx="4738034" cy="266326"/>
          </a:xfrm>
          <a:prstGeom prst="rect">
            <a:avLst/>
          </a:prstGeom>
        </p:spPr>
        <p:txBody>
          <a:bodyPr/>
          <a:lstStyle/>
          <a:p>
            <a:pPr algn="r"/>
            <a:r>
              <a:rPr lang="en-US">
                <a:latin typeface="Arial"/>
              </a:rPr>
              <a:t>—Paul Samuelson</a:t>
            </a:r>
            <a:br>
              <a:rPr lang="en-US"/>
            </a:br>
            <a:r>
              <a:rPr lang="en-US">
                <a:latin typeface="Arial"/>
              </a:rPr>
              <a:t>Nobel Prize-winning economist </a:t>
            </a:r>
            <a:r>
              <a:rPr lang="en-US" i="1">
                <a:latin typeface="Arial"/>
              </a:rPr>
              <a:t>Newsweek</a:t>
            </a:r>
            <a:r>
              <a:rPr lang="en-US">
                <a:latin typeface="Arial"/>
              </a:rPr>
              <a:t>, 1966</a:t>
            </a:r>
          </a:p>
        </p:txBody>
      </p:sp>
      <p:pic>
        <p:nvPicPr>
          <p:cNvPr id="15" name="Picture Placeholder 14">
            <a:extLst>
              <a:ext uri="{FF2B5EF4-FFF2-40B4-BE49-F238E27FC236}">
                <a16:creationId xmlns:a16="http://schemas.microsoft.com/office/drawing/2014/main" id="{43A6E18A-B99A-C5F9-444D-E9FBC011FFF9}"/>
              </a:ext>
            </a:extLst>
          </p:cNvPr>
          <p:cNvPicPr>
            <a:picLocks noGrp="1" noChangeAspect="1"/>
          </p:cNvPicPr>
          <p:nvPr>
            <p:ph type="pic" sz="quarter" idx="12"/>
          </p:nvPr>
        </p:nvPicPr>
        <p:blipFill>
          <a:blip r:embed="rId3"/>
          <a:srcRect l="21865" r="21865"/>
          <a:stretch>
            <a:fillRect/>
          </a:stretch>
        </p:blipFill>
        <p:spPr/>
      </p:pic>
    </p:spTree>
    <p:extLst>
      <p:ext uri="{BB962C8B-B14F-4D97-AF65-F5344CB8AC3E}">
        <p14:creationId xmlns:p14="http://schemas.microsoft.com/office/powerpoint/2010/main" val="104534600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0"/>
          </p:nvPr>
        </p:nvSpPr>
        <p:spPr/>
        <p:txBody>
          <a:bodyPr/>
          <a:lstStyle/>
          <a:p>
            <a:r>
              <a:rPr lang="en-US"/>
              <a:t>Factcheck: Paul Samuelson was right</a:t>
            </a:r>
          </a:p>
        </p:txBody>
      </p:sp>
      <p:sp>
        <p:nvSpPr>
          <p:cNvPr id="3" name="Text Placeholder 2">
            <a:extLst>
              <a:ext uri="{FF2B5EF4-FFF2-40B4-BE49-F238E27FC236}">
                <a16:creationId xmlns:a16="http://schemas.microsoft.com/office/drawing/2014/main" id="{27A90589-E493-3EC8-DD2A-744382E5CCB3}"/>
              </a:ext>
            </a:extLst>
          </p:cNvPr>
          <p:cNvSpPr>
            <a:spLocks noGrp="1"/>
          </p:cNvSpPr>
          <p:nvPr>
            <p:ph type="body" sz="quarter" idx="11"/>
          </p:nvPr>
        </p:nvSpPr>
        <p:spPr>
          <a:solidFill>
            <a:schemeClr val="bg2"/>
          </a:solidFill>
        </p:spPr>
        <p:txBody>
          <a:bodyPr anchor="ctr"/>
          <a:lstStyle/>
          <a:p>
            <a:pPr algn="ctr"/>
            <a:r>
              <a:rPr lang="en-US" sz="7200" b="1" u="sng">
                <a:solidFill>
                  <a:schemeClr val="tx2"/>
                </a:solidFill>
              </a:rPr>
              <a:t>1966</a:t>
            </a:r>
          </a:p>
          <a:p>
            <a:pPr algn="ctr"/>
            <a:r>
              <a:rPr lang="en-US" sz="4000"/>
              <a:t>9 bear markets/</a:t>
            </a:r>
          </a:p>
          <a:p>
            <a:pPr algn="ctr"/>
            <a:r>
              <a:rPr lang="en-US" sz="4000"/>
              <a:t>5 recessions </a:t>
            </a:r>
          </a:p>
          <a:p>
            <a:pPr algn="ctr"/>
            <a:r>
              <a:rPr lang="en-US" sz="4000"/>
              <a:t>= 55%</a:t>
            </a:r>
          </a:p>
          <a:p>
            <a:pPr algn="ctr"/>
            <a:r>
              <a:rPr lang="en-US" sz="7200" b="1" u="sng">
                <a:solidFill>
                  <a:schemeClr val="tx2"/>
                </a:solidFill>
              </a:rPr>
              <a:t>2016</a:t>
            </a:r>
          </a:p>
          <a:p>
            <a:pPr algn="ctr"/>
            <a:r>
              <a:rPr lang="en-US" sz="4000"/>
              <a:t>13 bear markets/</a:t>
            </a:r>
          </a:p>
          <a:p>
            <a:pPr algn="ctr"/>
            <a:r>
              <a:rPr lang="en-US" sz="4000"/>
              <a:t>7 recessions </a:t>
            </a:r>
          </a:p>
          <a:p>
            <a:pPr algn="ctr"/>
            <a:r>
              <a:rPr lang="en-US" sz="4000"/>
              <a:t>= 53%</a:t>
            </a:r>
          </a:p>
        </p:txBody>
      </p:sp>
    </p:spTree>
    <p:extLst>
      <p:ext uri="{BB962C8B-B14F-4D97-AF65-F5344CB8AC3E}">
        <p14:creationId xmlns:p14="http://schemas.microsoft.com/office/powerpoint/2010/main" val="278102019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C15E2A-42E1-80A7-9AB5-32DFC5A9F81A}"/>
              </a:ext>
            </a:extLst>
          </p:cNvPr>
          <p:cNvSpPr>
            <a:spLocks noGrp="1"/>
          </p:cNvSpPr>
          <p:nvPr>
            <p:ph type="body" sz="quarter" idx="10"/>
          </p:nvPr>
        </p:nvSpPr>
        <p:spPr/>
        <p:txBody>
          <a:bodyPr/>
          <a:lstStyle/>
          <a:p>
            <a:r>
              <a:rPr lang="en-US"/>
              <a:t>We’re in a bear market for bonds</a:t>
            </a:r>
          </a:p>
        </p:txBody>
      </p:sp>
      <p:sp>
        <p:nvSpPr>
          <p:cNvPr id="11" name="TextBox 10">
            <a:extLst>
              <a:ext uri="{FF2B5EF4-FFF2-40B4-BE49-F238E27FC236}">
                <a16:creationId xmlns:a16="http://schemas.microsoft.com/office/drawing/2014/main" id="{C0BCD508-A6FA-9830-FC41-1CD0B14FDC87}"/>
              </a:ext>
            </a:extLst>
          </p:cNvPr>
          <p:cNvSpPr txBox="1"/>
          <p:nvPr/>
        </p:nvSpPr>
        <p:spPr>
          <a:xfrm>
            <a:off x="7083576" y="237067"/>
            <a:ext cx="4292082" cy="369332"/>
          </a:xfrm>
          <a:prstGeom prst="rect">
            <a:avLst/>
          </a:prstGeom>
          <a:noFill/>
        </p:spPr>
        <p:txBody>
          <a:bodyPr wrap="square" rtlCol="0">
            <a:spAutoFit/>
          </a:bodyPr>
          <a:lstStyle/>
          <a:p>
            <a:pPr algn="r"/>
            <a:r>
              <a:rPr lang="en-US">
                <a:solidFill>
                  <a:srgbClr val="C00000"/>
                </a:solidFill>
              </a:rPr>
              <a:t>Will be updated (content)</a:t>
            </a:r>
          </a:p>
        </p:txBody>
      </p:sp>
      <p:pic>
        <p:nvPicPr>
          <p:cNvPr id="2" name="Picture 2" descr="Chart, histogram&#10;&#10;Description automatically generated">
            <a:extLst>
              <a:ext uri="{FF2B5EF4-FFF2-40B4-BE49-F238E27FC236}">
                <a16:creationId xmlns:a16="http://schemas.microsoft.com/office/drawing/2014/main" id="{CD0BC763-B87C-E0BB-29E2-D34A916D6025}"/>
              </a:ext>
            </a:extLst>
          </p:cNvPr>
          <p:cNvPicPr>
            <a:picLocks noChangeAspect="1"/>
          </p:cNvPicPr>
          <p:nvPr/>
        </p:nvPicPr>
        <p:blipFill rotWithShape="1">
          <a:blip r:embed="rId3"/>
          <a:srcRect l="363" t="1014" b="521"/>
          <a:stretch/>
        </p:blipFill>
        <p:spPr>
          <a:xfrm>
            <a:off x="924753" y="1714500"/>
            <a:ext cx="10303634" cy="3916592"/>
          </a:xfrm>
          <a:prstGeom prst="rect">
            <a:avLst/>
          </a:prstGeom>
          <a:effectLst>
            <a:outerShdw blurRad="241300" sx="99000" sy="99000" algn="tl" rotWithShape="0">
              <a:schemeClr val="tx1">
                <a:alpha val="20000"/>
              </a:schemeClr>
            </a:outerShdw>
          </a:effectLst>
        </p:spPr>
      </p:pic>
      <p:sp>
        <p:nvSpPr>
          <p:cNvPr id="5" name="TextBox 4">
            <a:extLst>
              <a:ext uri="{FF2B5EF4-FFF2-40B4-BE49-F238E27FC236}">
                <a16:creationId xmlns:a16="http://schemas.microsoft.com/office/drawing/2014/main" id="{5F08784D-167F-91FF-5ADF-7F8812D3687A}"/>
              </a:ext>
            </a:extLst>
          </p:cNvPr>
          <p:cNvSpPr txBox="1"/>
          <p:nvPr/>
        </p:nvSpPr>
        <p:spPr>
          <a:xfrm>
            <a:off x="9623796" y="6193411"/>
            <a:ext cx="1406154" cy="276999"/>
          </a:xfrm>
          <a:prstGeom prst="rect">
            <a:avLst/>
          </a:prstGeom>
          <a:noFill/>
        </p:spPr>
        <p:txBody>
          <a:bodyPr wrap="none" rtlCol="0">
            <a:spAutoFit/>
          </a:bodyPr>
          <a:lstStyle/>
          <a:p>
            <a:r>
              <a:rPr lang="en-US" sz="1200" dirty="0"/>
              <a:t>As of July 1, 2022</a:t>
            </a:r>
          </a:p>
        </p:txBody>
      </p:sp>
    </p:spTree>
    <p:extLst>
      <p:ext uri="{BB962C8B-B14F-4D97-AF65-F5344CB8AC3E}">
        <p14:creationId xmlns:p14="http://schemas.microsoft.com/office/powerpoint/2010/main" val="153873893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500A2B9-5CC0-0D36-95F6-8F2825241846}"/>
              </a:ext>
            </a:extLst>
          </p:cNvPr>
          <p:cNvSpPr>
            <a:spLocks noGrp="1"/>
          </p:cNvSpPr>
          <p:nvPr>
            <p:ph type="body" sz="quarter" idx="10"/>
          </p:nvPr>
        </p:nvSpPr>
        <p:spPr/>
        <p:txBody>
          <a:bodyPr/>
          <a:lstStyle/>
          <a:p>
            <a:r>
              <a:rPr lang="en-US">
                <a:latin typeface="Arial"/>
              </a:rPr>
              <a:t>Bond markets offer inflation information</a:t>
            </a:r>
            <a:endParaRPr lang="en-US"/>
          </a:p>
        </p:txBody>
      </p:sp>
      <p:cxnSp>
        <p:nvCxnSpPr>
          <p:cNvPr id="6" name="Straight Connector 5">
            <a:extLst>
              <a:ext uri="{FF2B5EF4-FFF2-40B4-BE49-F238E27FC236}">
                <a16:creationId xmlns:a16="http://schemas.microsoft.com/office/drawing/2014/main" id="{F048CA66-C7ED-C773-EDE9-745530550E76}"/>
              </a:ext>
            </a:extLst>
          </p:cNvPr>
          <p:cNvCxnSpPr>
            <a:cxnSpLocks/>
          </p:cNvCxnSpPr>
          <p:nvPr/>
        </p:nvCxnSpPr>
        <p:spPr>
          <a:xfrm>
            <a:off x="803082" y="79165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6" descr="Graphical user interface, chart, application&#10;&#10;Description automatically generated">
            <a:extLst>
              <a:ext uri="{FF2B5EF4-FFF2-40B4-BE49-F238E27FC236}">
                <a16:creationId xmlns:a16="http://schemas.microsoft.com/office/drawing/2014/main" id="{E6F5506F-C12E-FEEF-D4FB-B6C96E709588}"/>
              </a:ext>
            </a:extLst>
          </p:cNvPr>
          <p:cNvPicPr>
            <a:picLocks noChangeAspect="1"/>
          </p:cNvPicPr>
          <p:nvPr/>
        </p:nvPicPr>
        <p:blipFill rotWithShape="1">
          <a:blip r:embed="rId3"/>
          <a:srcRect l="305" r="343"/>
          <a:stretch/>
        </p:blipFill>
        <p:spPr>
          <a:xfrm>
            <a:off x="1289844" y="2030304"/>
            <a:ext cx="9612312" cy="4587998"/>
          </a:xfrm>
          <a:prstGeom prst="rect">
            <a:avLst/>
          </a:prstGeom>
          <a:effectLst>
            <a:outerShdw blurRad="241300" sx="99000" sy="99000" algn="tl" rotWithShape="0">
              <a:schemeClr val="tx1">
                <a:alpha val="20000"/>
              </a:schemeClr>
            </a:outerShdw>
          </a:effectLst>
        </p:spPr>
      </p:pic>
      <p:sp>
        <p:nvSpPr>
          <p:cNvPr id="7" name="TextBox 6">
            <a:extLst>
              <a:ext uri="{FF2B5EF4-FFF2-40B4-BE49-F238E27FC236}">
                <a16:creationId xmlns:a16="http://schemas.microsoft.com/office/drawing/2014/main" id="{B9065B2C-7D39-E067-A2A1-9D9D8982E95F}"/>
              </a:ext>
            </a:extLst>
          </p:cNvPr>
          <p:cNvSpPr txBox="1"/>
          <p:nvPr/>
        </p:nvSpPr>
        <p:spPr>
          <a:xfrm>
            <a:off x="9623796" y="6193411"/>
            <a:ext cx="1406154" cy="276999"/>
          </a:xfrm>
          <a:prstGeom prst="rect">
            <a:avLst/>
          </a:prstGeom>
          <a:noFill/>
        </p:spPr>
        <p:txBody>
          <a:bodyPr wrap="none" rtlCol="0">
            <a:spAutoFit/>
          </a:bodyPr>
          <a:lstStyle/>
          <a:p>
            <a:r>
              <a:rPr lang="en-US" sz="1200" dirty="0"/>
              <a:t>As of July 1, 2022</a:t>
            </a:r>
          </a:p>
        </p:txBody>
      </p:sp>
    </p:spTree>
    <p:extLst>
      <p:ext uri="{BB962C8B-B14F-4D97-AF65-F5344CB8AC3E}">
        <p14:creationId xmlns:p14="http://schemas.microsoft.com/office/powerpoint/2010/main" val="33202657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6953FCE-2BDB-F02C-92F0-D5A5010E7026}"/>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0F7F4958-7F13-EA0E-F404-06E96BE54417}"/>
              </a:ext>
            </a:extLst>
          </p:cNvPr>
          <p:cNvSpPr>
            <a:spLocks noGrp="1"/>
          </p:cNvSpPr>
          <p:nvPr>
            <p:ph type="body" sz="quarter" idx="10"/>
          </p:nvPr>
        </p:nvSpPr>
        <p:spPr>
          <a:xfrm>
            <a:off x="2420936" y="1484980"/>
            <a:ext cx="7334249" cy="3065717"/>
          </a:xfrm>
        </p:spPr>
        <p:txBody>
          <a:bodyPr/>
          <a:lstStyle/>
          <a:p>
            <a:pPr>
              <a:lnSpc>
                <a:spcPct val="114999"/>
              </a:lnSpc>
            </a:pPr>
            <a:r>
              <a:rPr lang="en-US" sz="2400">
                <a:latin typeface="Arial"/>
                <a:cs typeface="Arial"/>
              </a:rPr>
              <a:t>The US yield curve in particular — thanks to the central position of the dollar in the global financial system — acts as a kind of barometer of investors’ collective wisdom about the future path of the world’s largest economy, and has a strong record in signaling downturns before they arrive.</a:t>
            </a:r>
            <a:endParaRPr lang="en-US" sz="2400">
              <a:latin typeface="Arial"/>
            </a:endParaRPr>
          </a:p>
        </p:txBody>
      </p:sp>
      <p:sp>
        <p:nvSpPr>
          <p:cNvPr id="3" name="Text Placeholder 2">
            <a:extLst>
              <a:ext uri="{FF2B5EF4-FFF2-40B4-BE49-F238E27FC236}">
                <a16:creationId xmlns:a16="http://schemas.microsoft.com/office/drawing/2014/main" id="{717549DA-BBDC-A9CB-4251-3C53E438B48D}"/>
              </a:ext>
            </a:extLst>
          </p:cNvPr>
          <p:cNvSpPr>
            <a:spLocks noGrp="1"/>
          </p:cNvSpPr>
          <p:nvPr>
            <p:ph type="body" sz="quarter" idx="11"/>
          </p:nvPr>
        </p:nvSpPr>
        <p:spPr/>
        <p:txBody>
          <a:bodyPr/>
          <a:lstStyle/>
          <a:p>
            <a:pPr algn="r"/>
            <a:r>
              <a:rPr lang="en-US" sz="1800" b="0">
                <a:latin typeface="Arial"/>
                <a:cs typeface="Arial"/>
              </a:rPr>
              <a:t>—Chelsea Bruce-Lockhart, Emma Lewis and Tommy Stubbington, </a:t>
            </a:r>
            <a:r>
              <a:rPr lang="en-US" sz="1800" b="0" i="1">
                <a:latin typeface="Arial"/>
                <a:cs typeface="Arial"/>
              </a:rPr>
              <a:t>Financial Times</a:t>
            </a:r>
            <a:r>
              <a:rPr lang="en-US" sz="1800" b="0">
                <a:latin typeface="Arial"/>
                <a:cs typeface="Arial"/>
              </a:rPr>
              <a:t>,  April 6, 2022</a:t>
            </a:r>
            <a:endParaRPr lang="en-US" sz="1800">
              <a:latin typeface="Arial"/>
            </a:endParaRPr>
          </a:p>
        </p:txBody>
      </p:sp>
    </p:spTree>
    <p:extLst>
      <p:ext uri="{BB962C8B-B14F-4D97-AF65-F5344CB8AC3E}">
        <p14:creationId xmlns:p14="http://schemas.microsoft.com/office/powerpoint/2010/main" val="341699201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258156-DA4C-596D-264B-C51EB57757C2}"/>
              </a:ext>
            </a:extLst>
          </p:cNvPr>
          <p:cNvSpPr>
            <a:spLocks noGrp="1"/>
          </p:cNvSpPr>
          <p:nvPr>
            <p:ph type="body" sz="quarter" idx="10"/>
          </p:nvPr>
        </p:nvSpPr>
        <p:spPr/>
        <p:txBody>
          <a:bodyPr/>
          <a:lstStyle/>
          <a:p>
            <a:r>
              <a:rPr lang="en-US"/>
              <a:t>Treasury yield curve</a:t>
            </a:r>
          </a:p>
        </p:txBody>
      </p:sp>
      <p:sp>
        <p:nvSpPr>
          <p:cNvPr id="7" name="TextBox 6">
            <a:extLst>
              <a:ext uri="{FF2B5EF4-FFF2-40B4-BE49-F238E27FC236}">
                <a16:creationId xmlns:a16="http://schemas.microsoft.com/office/drawing/2014/main" id="{D74E9B41-75A1-4093-FB2C-F15235CF3025}"/>
              </a:ext>
            </a:extLst>
          </p:cNvPr>
          <p:cNvSpPr txBox="1"/>
          <p:nvPr/>
        </p:nvSpPr>
        <p:spPr>
          <a:xfrm>
            <a:off x="4566530" y="6339259"/>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U.S. Treasury</a:t>
            </a:r>
          </a:p>
        </p:txBody>
      </p:sp>
      <p:pic>
        <p:nvPicPr>
          <p:cNvPr id="4" name="Picture 4" descr="Chart, histogram&#10;&#10;Description automatically generated">
            <a:extLst>
              <a:ext uri="{FF2B5EF4-FFF2-40B4-BE49-F238E27FC236}">
                <a16:creationId xmlns:a16="http://schemas.microsoft.com/office/drawing/2014/main" id="{69C746D6-505A-4B70-5C3C-5A921D42C259}"/>
              </a:ext>
            </a:extLst>
          </p:cNvPr>
          <p:cNvPicPr>
            <a:picLocks noChangeAspect="1"/>
          </p:cNvPicPr>
          <p:nvPr/>
        </p:nvPicPr>
        <p:blipFill>
          <a:blip r:embed="rId3"/>
          <a:stretch>
            <a:fillRect/>
          </a:stretch>
        </p:blipFill>
        <p:spPr>
          <a:xfrm>
            <a:off x="1306368" y="1714500"/>
            <a:ext cx="9579263" cy="3833471"/>
          </a:xfrm>
          <a:prstGeom prst="rect">
            <a:avLst/>
          </a:prstGeom>
          <a:effectLst>
            <a:outerShdw blurRad="241300" sx="99000" sy="99000" algn="tl" rotWithShape="0">
              <a:schemeClr val="tx1">
                <a:alpha val="20000"/>
              </a:schemeClr>
            </a:outerShdw>
          </a:effectLst>
        </p:spPr>
      </p:pic>
      <p:sp>
        <p:nvSpPr>
          <p:cNvPr id="5" name="TextBox 4">
            <a:extLst>
              <a:ext uri="{FF2B5EF4-FFF2-40B4-BE49-F238E27FC236}">
                <a16:creationId xmlns:a16="http://schemas.microsoft.com/office/drawing/2014/main" id="{FC245D22-C464-E8C4-87AF-1381605C886C}"/>
              </a:ext>
            </a:extLst>
          </p:cNvPr>
          <p:cNvSpPr txBox="1"/>
          <p:nvPr/>
        </p:nvSpPr>
        <p:spPr>
          <a:xfrm>
            <a:off x="10048002" y="6057899"/>
            <a:ext cx="1255472" cy="253916"/>
          </a:xfrm>
          <a:prstGeom prst="rect">
            <a:avLst/>
          </a:prstGeom>
          <a:noFill/>
        </p:spPr>
        <p:txBody>
          <a:bodyPr wrap="none" rtlCol="0">
            <a:spAutoFit/>
          </a:bodyPr>
          <a:lstStyle/>
          <a:p>
            <a:r>
              <a:rPr lang="en-US" sz="1050" dirty="0"/>
              <a:t>As of July 1, 2022</a:t>
            </a:r>
          </a:p>
        </p:txBody>
      </p:sp>
    </p:spTree>
    <p:extLst>
      <p:ext uri="{BB962C8B-B14F-4D97-AF65-F5344CB8AC3E}">
        <p14:creationId xmlns:p14="http://schemas.microsoft.com/office/powerpoint/2010/main" val="134751414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F4E8B9-82AC-044D-91B9-996CB7CEB541}"/>
              </a:ext>
            </a:extLst>
          </p:cNvPr>
          <p:cNvSpPr>
            <a:spLocks noGrp="1"/>
          </p:cNvSpPr>
          <p:nvPr>
            <p:ph type="body" sz="quarter" idx="10"/>
          </p:nvPr>
        </p:nvSpPr>
        <p:spPr/>
        <p:txBody>
          <a:bodyPr/>
          <a:lstStyle/>
          <a:p>
            <a:pPr marL="182880" indent="0"/>
            <a:r>
              <a:rPr lang="en-US">
                <a:latin typeface="Arial"/>
              </a:rPr>
              <a:t>Investors have been feeling bearish</a:t>
            </a:r>
          </a:p>
        </p:txBody>
      </p:sp>
      <p:graphicFrame>
        <p:nvGraphicFramePr>
          <p:cNvPr id="5" name="Table 5">
            <a:extLst>
              <a:ext uri="{FF2B5EF4-FFF2-40B4-BE49-F238E27FC236}">
                <a16:creationId xmlns:a16="http://schemas.microsoft.com/office/drawing/2014/main" id="{2536C611-56EE-6549-AAB3-36FABB873F53}"/>
              </a:ext>
            </a:extLst>
          </p:cNvPr>
          <p:cNvGraphicFramePr>
            <a:graphicFrameLocks noGrp="1"/>
          </p:cNvGraphicFramePr>
          <p:nvPr>
            <p:extLst>
              <p:ext uri="{D42A27DB-BD31-4B8C-83A1-F6EECF244321}">
                <p14:modId xmlns:p14="http://schemas.microsoft.com/office/powerpoint/2010/main" val="1887158187"/>
              </p:ext>
            </p:extLst>
          </p:nvPr>
        </p:nvGraphicFramePr>
        <p:xfrm>
          <a:off x="1240249" y="2575560"/>
          <a:ext cx="9196969" cy="1798320"/>
        </p:xfrm>
        <a:graphic>
          <a:graphicData uri="http://schemas.openxmlformats.org/drawingml/2006/table">
            <a:tbl>
              <a:tblPr firstRow="1" bandRow="1"/>
              <a:tblGrid>
                <a:gridCol w="2338406">
                  <a:extLst>
                    <a:ext uri="{9D8B030D-6E8A-4147-A177-3AD203B41FA5}">
                      <a16:colId xmlns:a16="http://schemas.microsoft.com/office/drawing/2014/main" val="1568164630"/>
                    </a:ext>
                  </a:extLst>
                </a:gridCol>
                <a:gridCol w="1491225">
                  <a:extLst>
                    <a:ext uri="{9D8B030D-6E8A-4147-A177-3AD203B41FA5}">
                      <a16:colId xmlns:a16="http://schemas.microsoft.com/office/drawing/2014/main" val="3200814278"/>
                    </a:ext>
                  </a:extLst>
                </a:gridCol>
                <a:gridCol w="1147142">
                  <a:extLst>
                    <a:ext uri="{9D8B030D-6E8A-4147-A177-3AD203B41FA5}">
                      <a16:colId xmlns:a16="http://schemas.microsoft.com/office/drawing/2014/main" val="816047841"/>
                    </a:ext>
                  </a:extLst>
                </a:gridCol>
                <a:gridCol w="1406732">
                  <a:extLst>
                    <a:ext uri="{9D8B030D-6E8A-4147-A177-3AD203B41FA5}">
                      <a16:colId xmlns:a16="http://schemas.microsoft.com/office/drawing/2014/main" val="537892085"/>
                    </a:ext>
                  </a:extLst>
                </a:gridCol>
                <a:gridCol w="1406732">
                  <a:extLst>
                    <a:ext uri="{9D8B030D-6E8A-4147-A177-3AD203B41FA5}">
                      <a16:colId xmlns:a16="http://schemas.microsoft.com/office/drawing/2014/main" val="2166613881"/>
                    </a:ext>
                  </a:extLst>
                </a:gridCol>
                <a:gridCol w="1406732">
                  <a:extLst>
                    <a:ext uri="{9D8B030D-6E8A-4147-A177-3AD203B41FA5}">
                      <a16:colId xmlns:a16="http://schemas.microsoft.com/office/drawing/2014/main" val="789351346"/>
                    </a:ext>
                  </a:extLst>
                </a:gridCol>
              </a:tblGrid>
              <a:tr h="370840">
                <a:tc gridSpan="6">
                  <a:txBody>
                    <a:bodyPr/>
                    <a:lstStyle/>
                    <a:p>
                      <a:r>
                        <a:rPr lang="en-US" sz="2400" b="1" i="0" u="none" strike="noStrike" cap="none">
                          <a:solidFill>
                            <a:schemeClr val="bg1"/>
                          </a:solidFill>
                          <a:effectLst/>
                          <a:latin typeface="Arial"/>
                          <a:ea typeface="Arial"/>
                          <a:cs typeface="Arial"/>
                          <a:sym typeface="Arial"/>
                        </a:rPr>
                        <a:t>INVESTOR SENTIMENT</a:t>
                      </a:r>
                      <a:r>
                        <a:rPr lang="en-US" sz="2400" b="1" i="0" u="none" strike="noStrike" cap="none">
                          <a:solidFill>
                            <a:schemeClr val="bg1"/>
                          </a:solidFill>
                          <a:effectLst/>
                          <a:latin typeface="Arial"/>
                          <a:ea typeface="Arial"/>
                          <a:cs typeface="Arial"/>
                        </a:rPr>
                        <a:t> </a:t>
                      </a:r>
                      <a:endParaRPr lang="en-US" sz="2400" b="0">
                        <a:solidFill>
                          <a:schemeClr val="bg1"/>
                        </a:solidFill>
                      </a:endParaRPr>
                    </a:p>
                  </a:txBody>
                  <a:tcPr>
                    <a:solidFill>
                      <a:schemeClr val="tx2"/>
                    </a:solidFill>
                  </a:tcPr>
                </a:tc>
                <a:tc hMerge="1">
                  <a:txBody>
                    <a:bodyPr/>
                    <a:lstStyle/>
                    <a:p>
                      <a:pPr algn="ctr"/>
                      <a:endParaRPr lang="en-US" sz="2400"/>
                    </a:p>
                  </a:txBody>
                  <a:tcPr/>
                </a:tc>
                <a:tc hMerge="1">
                  <a:txBody>
                    <a:bodyPr/>
                    <a:lstStyle/>
                    <a:p>
                      <a:pPr algn="ctr"/>
                      <a:endParaRPr lang="en-US" sz="2400"/>
                    </a:p>
                  </a:txBody>
                  <a:tcPr/>
                </a:tc>
                <a:tc hMerge="1">
                  <a:txBody>
                    <a:bodyPr/>
                    <a:lstStyle/>
                    <a:p>
                      <a:pPr algn="ctr"/>
                      <a:endParaRPr lang="en-US" sz="2400"/>
                    </a:p>
                  </a:txBody>
                  <a:tcPr/>
                </a:tc>
                <a:tc hMerge="1">
                  <a:txBody>
                    <a:bodyPr/>
                    <a:lstStyle/>
                    <a:p>
                      <a:pPr algn="ctr"/>
                      <a:endParaRPr lang="en-US" sz="2400"/>
                    </a:p>
                  </a:txBody>
                  <a:tcPr/>
                </a:tc>
                <a:tc hMerge="1">
                  <a:txBody>
                    <a:bodyPr/>
                    <a:lstStyle/>
                    <a:p>
                      <a:pPr algn="ctr"/>
                      <a:endParaRPr lang="en-US" sz="2400"/>
                    </a:p>
                  </a:txBody>
                  <a:tcPr/>
                </a:tc>
                <a:extLst>
                  <a:ext uri="{0D108BD9-81ED-4DB2-BD59-A6C34878D82A}">
                    <a16:rowId xmlns:a16="http://schemas.microsoft.com/office/drawing/2014/main" val="1718598675"/>
                  </a:ext>
                </a:extLst>
              </a:tr>
              <a:tr h="0">
                <a:tc>
                  <a:txBody>
                    <a:bodyPr/>
                    <a:lstStyle/>
                    <a:p>
                      <a:r>
                        <a:rPr lang="en-US" sz="2400" b="0" i="0" u="none" strike="noStrike" cap="none">
                          <a:solidFill>
                            <a:schemeClr val="dk1"/>
                          </a:solidFill>
                          <a:effectLst/>
                          <a:latin typeface="Arial"/>
                          <a:ea typeface="Arial"/>
                          <a:cs typeface="Arial"/>
                          <a:sym typeface="Arial"/>
                        </a:rPr>
                        <a:t>Consensus Index</a:t>
                      </a:r>
                    </a:p>
                  </a:txBody>
                  <a:tcPr anchor="ctr">
                    <a:solidFill>
                      <a:schemeClr val="bg1"/>
                    </a:solidFill>
                  </a:tcPr>
                </a:tc>
                <a:tc>
                  <a:txBody>
                    <a:bodyPr/>
                    <a:lstStyle/>
                    <a:p>
                      <a:pPr algn="ctr"/>
                      <a:r>
                        <a:rPr lang="en-US" sz="2400"/>
                        <a:t>May 30 </a:t>
                      </a:r>
                    </a:p>
                  </a:txBody>
                  <a:tcPr anchor="ctr">
                    <a:solidFill>
                      <a:schemeClr val="bg1"/>
                    </a:solidFill>
                  </a:tcPr>
                </a:tc>
                <a:tc>
                  <a:txBody>
                    <a:bodyPr/>
                    <a:lstStyle/>
                    <a:p>
                      <a:pPr algn="ctr"/>
                      <a:r>
                        <a:rPr lang="en-US" sz="2400"/>
                        <a:t>June 6</a:t>
                      </a:r>
                    </a:p>
                  </a:txBody>
                  <a:tcPr anchor="ctr">
                    <a:solidFill>
                      <a:schemeClr val="bg1"/>
                    </a:solidFill>
                  </a:tcPr>
                </a:tc>
                <a:tc>
                  <a:txBody>
                    <a:bodyPr/>
                    <a:lstStyle/>
                    <a:p>
                      <a:pPr algn="ctr"/>
                      <a:r>
                        <a:rPr lang="en-US" sz="2400"/>
                        <a:t>June 13</a:t>
                      </a:r>
                    </a:p>
                  </a:txBody>
                  <a:tcPr anchor="ctr">
                    <a:solidFill>
                      <a:schemeClr val="bg1"/>
                    </a:solidFill>
                  </a:tcPr>
                </a:tc>
                <a:tc>
                  <a:txBody>
                    <a:bodyPr/>
                    <a:lstStyle/>
                    <a:p>
                      <a:pPr algn="ctr"/>
                      <a:r>
                        <a:rPr lang="en-US" sz="2400"/>
                        <a:t>June 20</a:t>
                      </a:r>
                    </a:p>
                  </a:txBody>
                  <a:tcPr anchor="ctr">
                    <a:solidFill>
                      <a:schemeClr val="bg1"/>
                    </a:solidFill>
                  </a:tcPr>
                </a:tc>
                <a:tc>
                  <a:txBody>
                    <a:bodyPr/>
                    <a:lstStyle/>
                    <a:p>
                      <a:pPr algn="ctr"/>
                      <a:r>
                        <a:rPr lang="en-US" sz="2400"/>
                        <a:t>June 27</a:t>
                      </a:r>
                    </a:p>
                  </a:txBody>
                  <a:tcPr anchor="ctr">
                    <a:solidFill>
                      <a:schemeClr val="bg1"/>
                    </a:solidFill>
                  </a:tcPr>
                </a:tc>
                <a:extLst>
                  <a:ext uri="{0D108BD9-81ED-4DB2-BD59-A6C34878D82A}">
                    <a16:rowId xmlns:a16="http://schemas.microsoft.com/office/drawing/2014/main" val="118940916"/>
                  </a:ext>
                </a:extLst>
              </a:tr>
              <a:tr h="370840">
                <a:tc>
                  <a:txBody>
                    <a:bodyPr/>
                    <a:lstStyle/>
                    <a:p>
                      <a:r>
                        <a:rPr lang="en-US" sz="2800" b="1"/>
                        <a:t>Bullish</a:t>
                      </a:r>
                    </a:p>
                  </a:txBody>
                  <a:tcPr anchor="ctr">
                    <a:solidFill>
                      <a:schemeClr val="bg1"/>
                    </a:solidFill>
                  </a:tcPr>
                </a:tc>
                <a:tc>
                  <a:txBody>
                    <a:bodyPr/>
                    <a:lstStyle/>
                    <a:p>
                      <a:pPr algn="ctr"/>
                      <a:r>
                        <a:rPr lang="en-US" sz="2800" b="1"/>
                        <a:t>39%</a:t>
                      </a:r>
                    </a:p>
                  </a:txBody>
                  <a:tcPr anchor="ctr">
                    <a:solidFill>
                      <a:schemeClr val="bg1"/>
                    </a:solidFill>
                  </a:tcPr>
                </a:tc>
                <a:tc>
                  <a:txBody>
                    <a:bodyPr/>
                    <a:lstStyle/>
                    <a:p>
                      <a:pPr algn="ctr"/>
                      <a:r>
                        <a:rPr lang="en-US" sz="2800" b="1"/>
                        <a:t>41%</a:t>
                      </a:r>
                    </a:p>
                  </a:txBody>
                  <a:tcPr anchor="ctr">
                    <a:solidFill>
                      <a:schemeClr val="bg1"/>
                    </a:solidFill>
                  </a:tcPr>
                </a:tc>
                <a:tc>
                  <a:txBody>
                    <a:bodyPr/>
                    <a:lstStyle/>
                    <a:p>
                      <a:pPr algn="ctr"/>
                      <a:r>
                        <a:rPr lang="en-US" sz="2800" b="1"/>
                        <a:t>45%</a:t>
                      </a:r>
                    </a:p>
                  </a:txBody>
                  <a:tcPr anchor="ctr">
                    <a:solidFill>
                      <a:schemeClr val="bg1"/>
                    </a:solidFill>
                  </a:tcPr>
                </a:tc>
                <a:tc>
                  <a:txBody>
                    <a:bodyPr/>
                    <a:lstStyle/>
                    <a:p>
                      <a:pPr algn="ctr"/>
                      <a:r>
                        <a:rPr lang="en-US" sz="2800" b="1"/>
                        <a:t>38%</a:t>
                      </a:r>
                    </a:p>
                  </a:txBody>
                  <a:tcPr anchor="ctr">
                    <a:solidFill>
                      <a:schemeClr val="bg1"/>
                    </a:solidFill>
                  </a:tcPr>
                </a:tc>
                <a:tc>
                  <a:txBody>
                    <a:bodyPr/>
                    <a:lstStyle/>
                    <a:p>
                      <a:pPr algn="ctr"/>
                      <a:r>
                        <a:rPr lang="en-US" sz="2800" b="1"/>
                        <a:t>35%</a:t>
                      </a:r>
                    </a:p>
                  </a:txBody>
                  <a:tcPr anchor="ctr">
                    <a:solidFill>
                      <a:schemeClr val="bg1"/>
                    </a:solidFill>
                  </a:tcPr>
                </a:tc>
                <a:extLst>
                  <a:ext uri="{0D108BD9-81ED-4DB2-BD59-A6C34878D82A}">
                    <a16:rowId xmlns:a16="http://schemas.microsoft.com/office/drawing/2014/main" val="3014213337"/>
                  </a:ext>
                </a:extLst>
              </a:tr>
            </a:tbl>
          </a:graphicData>
        </a:graphic>
      </p:graphicFrame>
      <p:sp>
        <p:nvSpPr>
          <p:cNvPr id="4" name="TextBox 3">
            <a:extLst>
              <a:ext uri="{FF2B5EF4-FFF2-40B4-BE49-F238E27FC236}">
                <a16:creationId xmlns:a16="http://schemas.microsoft.com/office/drawing/2014/main" id="{69ACB81D-08AB-8DCD-FE29-184BF1A7C68E}"/>
              </a:ext>
            </a:extLst>
          </p:cNvPr>
          <p:cNvSpPr txBox="1"/>
          <p:nvPr/>
        </p:nvSpPr>
        <p:spPr>
          <a:xfrm>
            <a:off x="4640958" y="6347918"/>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Barron's</a:t>
            </a:r>
          </a:p>
        </p:txBody>
      </p:sp>
    </p:spTree>
    <p:extLst>
      <p:ext uri="{BB962C8B-B14F-4D97-AF65-F5344CB8AC3E}">
        <p14:creationId xmlns:p14="http://schemas.microsoft.com/office/powerpoint/2010/main" val="293308259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A003AD-F205-30D9-C44C-26C5553A6B5C}"/>
              </a:ext>
            </a:extLst>
          </p:cNvPr>
          <p:cNvSpPr>
            <a:spLocks noGrp="1"/>
          </p:cNvSpPr>
          <p:nvPr>
            <p:ph type="body" sz="quarter" idx="10"/>
          </p:nvPr>
        </p:nvSpPr>
        <p:spPr/>
        <p:txBody>
          <a:bodyPr/>
          <a:lstStyle/>
          <a:p>
            <a:r>
              <a:rPr lang="en-US"/>
              <a:t>Bear markets don’t last forever</a:t>
            </a:r>
          </a:p>
        </p:txBody>
      </p:sp>
      <p:graphicFrame>
        <p:nvGraphicFramePr>
          <p:cNvPr id="7" name="Chart 6">
            <a:extLst>
              <a:ext uri="{FF2B5EF4-FFF2-40B4-BE49-F238E27FC236}">
                <a16:creationId xmlns:a16="http://schemas.microsoft.com/office/drawing/2014/main" id="{FC9376B7-8440-652B-DB31-426C50CAB93E}"/>
              </a:ext>
            </a:extLst>
          </p:cNvPr>
          <p:cNvGraphicFramePr/>
          <p:nvPr>
            <p:extLst>
              <p:ext uri="{D42A27DB-BD31-4B8C-83A1-F6EECF244321}">
                <p14:modId xmlns:p14="http://schemas.microsoft.com/office/powerpoint/2010/main" val="142682061"/>
              </p:ext>
            </p:extLst>
          </p:nvPr>
        </p:nvGraphicFramePr>
        <p:xfrm>
          <a:off x="963613" y="1478604"/>
          <a:ext cx="10286999" cy="4579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372040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What may be ahead</a:t>
            </a:r>
            <a:endParaRPr lang="en-US" sz="2000">
              <a:solidFill>
                <a:srgbClr val="FF0000"/>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83213913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t>Half-Time 2022</a:t>
            </a:r>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p:txBody>
          <a:bodyPr lIns="0" tIns="0" rIns="0" bIns="0" anchor="t"/>
          <a:lstStyle/>
          <a:p>
            <a:pPr lvl="0">
              <a:lnSpc>
                <a:spcPct val="150000"/>
              </a:lnSpc>
              <a:spcAft>
                <a:spcPts val="0"/>
              </a:spcAft>
              <a:buClr>
                <a:srgbClr val="626262"/>
              </a:buClr>
              <a:buSzPts val="1600"/>
            </a:pPr>
            <a:r>
              <a:rPr lang="en-US" sz="1600" dirty="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600" u="sng" dirty="0">
                <a:solidFill>
                  <a:srgbClr val="626262"/>
                </a:solidFill>
                <a:latin typeface="Arial"/>
              </a:rPr>
              <a:t>Risk Considerations</a:t>
            </a:r>
            <a:r>
              <a:rPr lang="en-US" sz="1600" dirty="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dirty="0">
              <a:latin typeface="Arial"/>
            </a:endParaRPr>
          </a:p>
        </p:txBody>
      </p:sp>
      <p:sp>
        <p:nvSpPr>
          <p:cNvPr id="4" name="TextBox 1">
            <a:extLst>
              <a:ext uri="{FF2B5EF4-FFF2-40B4-BE49-F238E27FC236}">
                <a16:creationId xmlns:a16="http://schemas.microsoft.com/office/drawing/2014/main" id="{BE2FAA4B-10C4-55BD-3CB3-221B61A490BD}"/>
              </a:ext>
            </a:extLst>
          </p:cNvPr>
          <p:cNvSpPr txBox="1"/>
          <p:nvPr/>
        </p:nvSpPr>
        <p:spPr>
          <a:xfrm>
            <a:off x="807257" y="6154516"/>
            <a:ext cx="3431968"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a:solidFill>
                  <a:srgbClr val="FF0000"/>
                </a:solidFill>
              </a:rPr>
              <a:t>{Insert B/D Disclosure Here}</a:t>
            </a:r>
          </a:p>
        </p:txBody>
      </p:sp>
    </p:spTree>
    <p:extLst>
      <p:ext uri="{BB962C8B-B14F-4D97-AF65-F5344CB8AC3E}">
        <p14:creationId xmlns:p14="http://schemas.microsoft.com/office/powerpoint/2010/main" val="165492287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373E98-5E7F-91B9-A22A-6E19193BB7AC}"/>
              </a:ext>
            </a:extLst>
          </p:cNvPr>
          <p:cNvSpPr>
            <a:spLocks noGrp="1"/>
          </p:cNvSpPr>
          <p:nvPr>
            <p:ph type="body" sz="quarter" idx="10"/>
          </p:nvPr>
        </p:nvSpPr>
        <p:spPr/>
        <p:txBody>
          <a:bodyPr/>
          <a:lstStyle/>
          <a:p>
            <a:r>
              <a:rPr lang="en-US"/>
              <a:t>Global economic growth </a:t>
            </a:r>
            <a:r>
              <a:rPr lang="en-US" b="0"/>
              <a:t>(after inflation)</a:t>
            </a:r>
          </a:p>
        </p:txBody>
      </p:sp>
      <p:graphicFrame>
        <p:nvGraphicFramePr>
          <p:cNvPr id="16" name="Chart 15">
            <a:extLst>
              <a:ext uri="{FF2B5EF4-FFF2-40B4-BE49-F238E27FC236}">
                <a16:creationId xmlns:a16="http://schemas.microsoft.com/office/drawing/2014/main" id="{E63C654E-21E5-5EDB-55EA-D795FAFE6F25}"/>
              </a:ext>
            </a:extLst>
          </p:cNvPr>
          <p:cNvGraphicFramePr/>
          <p:nvPr>
            <p:extLst>
              <p:ext uri="{D42A27DB-BD31-4B8C-83A1-F6EECF244321}">
                <p14:modId xmlns:p14="http://schemas.microsoft.com/office/powerpoint/2010/main" val="2653856676"/>
              </p:ext>
            </p:extLst>
          </p:nvPr>
        </p:nvGraphicFramePr>
        <p:xfrm>
          <a:off x="941388" y="1714500"/>
          <a:ext cx="10286998" cy="419341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76261D2-F84B-7FB5-BA62-00944249D78B}"/>
              </a:ext>
            </a:extLst>
          </p:cNvPr>
          <p:cNvSpPr txBox="1"/>
          <p:nvPr/>
        </p:nvSpPr>
        <p:spPr>
          <a:xfrm>
            <a:off x="6698536" y="6313080"/>
            <a:ext cx="5274129" cy="246221"/>
          </a:xfrm>
          <a:prstGeom prst="rect">
            <a:avLst/>
          </a:prstGeom>
          <a:noFill/>
        </p:spPr>
        <p:txBody>
          <a:bodyPr wrap="square" rtlCol="0">
            <a:spAutoFit/>
          </a:bodyPr>
          <a:lstStyle/>
          <a:p>
            <a:pPr algn="r"/>
            <a:r>
              <a:rPr lang="en-US" sz="1000">
                <a:solidFill>
                  <a:schemeClr val="accent2"/>
                </a:solidFill>
              </a:rPr>
              <a:t>Source: World Bank, June 2022</a:t>
            </a:r>
          </a:p>
        </p:txBody>
      </p:sp>
    </p:spTree>
    <p:extLst>
      <p:ext uri="{BB962C8B-B14F-4D97-AF65-F5344CB8AC3E}">
        <p14:creationId xmlns:p14="http://schemas.microsoft.com/office/powerpoint/2010/main" val="301565583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6C0B64D-27CF-20CD-1816-39CC97E31D3E}"/>
              </a:ext>
            </a:extLst>
          </p:cNvPr>
          <p:cNvSpPr>
            <a:spLocks noGrp="1"/>
          </p:cNvSpPr>
          <p:nvPr>
            <p:ph type="body" sz="quarter" idx="10"/>
          </p:nvPr>
        </p:nvSpPr>
        <p:spPr/>
        <p:txBody>
          <a:bodyPr/>
          <a:lstStyle/>
          <a:p>
            <a:r>
              <a:rPr lang="en-US"/>
              <a:t>War in Ukraine</a:t>
            </a:r>
          </a:p>
          <a:p>
            <a:endParaRPr lang="en-US"/>
          </a:p>
        </p:txBody>
      </p:sp>
      <p:sp>
        <p:nvSpPr>
          <p:cNvPr id="21" name="Text Placeholder 20">
            <a:extLst>
              <a:ext uri="{FF2B5EF4-FFF2-40B4-BE49-F238E27FC236}">
                <a16:creationId xmlns:a16="http://schemas.microsoft.com/office/drawing/2014/main" id="{0291C9F1-D20E-A57C-7871-15B22564F50E}"/>
              </a:ext>
            </a:extLst>
          </p:cNvPr>
          <p:cNvSpPr>
            <a:spLocks noGrp="1"/>
          </p:cNvSpPr>
          <p:nvPr>
            <p:ph type="body" sz="quarter" idx="11"/>
          </p:nvPr>
        </p:nvSpPr>
        <p:spPr/>
        <p:txBody>
          <a:bodyPr/>
          <a:lstStyle/>
          <a:p>
            <a:pPr marL="342900" indent="-342900">
              <a:buFont typeface="Arial" panose="020B0604020202020204" pitchFamily="34" charset="0"/>
              <a:buChar char="•"/>
            </a:pPr>
            <a:r>
              <a:rPr lang="en-US" sz="2800"/>
              <a:t>Food shortages</a:t>
            </a:r>
          </a:p>
          <a:p>
            <a:pPr marL="342900" indent="-342900">
              <a:buFont typeface="Arial" panose="020B0604020202020204" pitchFamily="34" charset="0"/>
              <a:buChar char="•"/>
            </a:pPr>
            <a:r>
              <a:rPr lang="en-US" sz="2800"/>
              <a:t>Energy shortages</a:t>
            </a:r>
          </a:p>
          <a:p>
            <a:pPr marL="342900" indent="-342900">
              <a:buFont typeface="Arial" panose="020B0604020202020204" pitchFamily="34" charset="0"/>
              <a:buChar char="•"/>
            </a:pPr>
            <a:r>
              <a:rPr lang="en-US" sz="2800"/>
              <a:t>Higher food and energy prices</a:t>
            </a:r>
          </a:p>
        </p:txBody>
      </p:sp>
      <p:pic>
        <p:nvPicPr>
          <p:cNvPr id="30" name="Graphic 29">
            <a:extLst>
              <a:ext uri="{FF2B5EF4-FFF2-40B4-BE49-F238E27FC236}">
                <a16:creationId xmlns:a16="http://schemas.microsoft.com/office/drawing/2014/main" id="{FBD178A1-B990-5CF1-EF46-8CCF84150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8133" y="787868"/>
            <a:ext cx="7244292" cy="5117632"/>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89901186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B9011A-0209-58E2-EF09-6E2C5B5B51ED}"/>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1C43607-14EC-D9D4-60E7-5DEB6C07D3EC}"/>
              </a:ext>
            </a:extLst>
          </p:cNvPr>
          <p:cNvSpPr>
            <a:spLocks noGrp="1"/>
          </p:cNvSpPr>
          <p:nvPr>
            <p:ph type="body" sz="quarter" idx="10"/>
          </p:nvPr>
        </p:nvSpPr>
        <p:spPr>
          <a:xfrm>
            <a:off x="2420936" y="1510380"/>
            <a:ext cx="7334249" cy="3065717"/>
          </a:xfrm>
        </p:spPr>
        <p:txBody>
          <a:bodyPr/>
          <a:lstStyle/>
          <a:p>
            <a:pPr>
              <a:lnSpc>
                <a:spcPct val="114000"/>
              </a:lnSpc>
            </a:pPr>
            <a:r>
              <a:rPr lang="en-US" sz="2200"/>
              <a:t>…spillovers from the Russian Federation’s invasion of Ukraine are set to sharply hasten the deceleration of global economic activity…The war in Ukraine is leading to high commodity prices, adding to supply disruptions, increasing food insecurity and poverty, exacerbating inflation, contributing to tighter financial conditions, magnifying financial vulnerability, and heightening policy uncertainty. </a:t>
            </a:r>
          </a:p>
          <a:p>
            <a:pPr>
              <a:lnSpc>
                <a:spcPct val="114000"/>
              </a:lnSpc>
            </a:pPr>
            <a:endParaRPr lang="en-US" sz="2200"/>
          </a:p>
        </p:txBody>
      </p:sp>
      <p:sp>
        <p:nvSpPr>
          <p:cNvPr id="6" name="Text Placeholder 5">
            <a:extLst>
              <a:ext uri="{FF2B5EF4-FFF2-40B4-BE49-F238E27FC236}">
                <a16:creationId xmlns:a16="http://schemas.microsoft.com/office/drawing/2014/main" id="{0002BD08-8DA1-B3F7-2336-AB143CF35298}"/>
              </a:ext>
            </a:extLst>
          </p:cNvPr>
          <p:cNvSpPr>
            <a:spLocks noGrp="1"/>
          </p:cNvSpPr>
          <p:nvPr>
            <p:ph type="body" sz="quarter" idx="11"/>
          </p:nvPr>
        </p:nvSpPr>
        <p:spPr/>
        <p:txBody>
          <a:bodyPr/>
          <a:lstStyle/>
          <a:p>
            <a:pPr algn="r"/>
            <a:r>
              <a:rPr lang="en-US">
                <a:latin typeface="Arial"/>
              </a:rPr>
              <a:t>—The World Bank, Global Growth Prospects, June 2022</a:t>
            </a:r>
          </a:p>
        </p:txBody>
      </p:sp>
    </p:spTree>
    <p:extLst>
      <p:ext uri="{BB962C8B-B14F-4D97-AF65-F5344CB8AC3E}">
        <p14:creationId xmlns:p14="http://schemas.microsoft.com/office/powerpoint/2010/main" val="281502115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F7497F5-04A0-4C64-D7E8-143843D005B7}"/>
              </a:ext>
            </a:extLst>
          </p:cNvPr>
          <p:cNvPicPr>
            <a:picLocks noGrp="1" noChangeAspect="1"/>
          </p:cNvPicPr>
          <p:nvPr>
            <p:ph type="pic" sz="quarter" idx="15"/>
          </p:nvPr>
        </p:nvPicPr>
        <p:blipFill>
          <a:blip r:embed="rId3"/>
          <a:srcRect l="26154" r="26154"/>
          <a:stretch>
            <a:fillRect/>
          </a:stretch>
        </p:blipFill>
        <p:spPr/>
      </p:pic>
      <p:pic>
        <p:nvPicPr>
          <p:cNvPr id="19" name="Picture Placeholder 18">
            <a:extLst>
              <a:ext uri="{FF2B5EF4-FFF2-40B4-BE49-F238E27FC236}">
                <a16:creationId xmlns:a16="http://schemas.microsoft.com/office/drawing/2014/main" id="{8FEB0960-9731-75AF-D5F6-DE47CBDD98C1}"/>
              </a:ext>
            </a:extLst>
          </p:cNvPr>
          <p:cNvPicPr>
            <a:picLocks noGrp="1" noChangeAspect="1"/>
          </p:cNvPicPr>
          <p:nvPr>
            <p:ph type="pic" sz="quarter" idx="16"/>
          </p:nvPr>
        </p:nvPicPr>
        <p:blipFill>
          <a:blip r:embed="rId4"/>
          <a:srcRect l="19483" r="19483"/>
          <a:stretch>
            <a:fillRect/>
          </a:stretch>
        </p:blipFill>
        <p:spPr/>
      </p:pic>
      <p:pic>
        <p:nvPicPr>
          <p:cNvPr id="17" name="Picture Placeholder 16">
            <a:extLst>
              <a:ext uri="{FF2B5EF4-FFF2-40B4-BE49-F238E27FC236}">
                <a16:creationId xmlns:a16="http://schemas.microsoft.com/office/drawing/2014/main" id="{C0688600-E782-7662-D316-AE860ED5CB53}"/>
              </a:ext>
            </a:extLst>
          </p:cNvPr>
          <p:cNvPicPr>
            <a:picLocks noGrp="1" noChangeAspect="1"/>
          </p:cNvPicPr>
          <p:nvPr>
            <p:ph type="pic" sz="quarter" idx="17"/>
          </p:nvPr>
        </p:nvPicPr>
        <p:blipFill>
          <a:blip r:embed="rId5"/>
          <a:srcRect l="25957" r="25957"/>
          <a:stretch>
            <a:fillRect/>
          </a:stretch>
        </p:blipFill>
        <p:spPr/>
      </p:pic>
      <p:sp>
        <p:nvSpPr>
          <p:cNvPr id="2" name="Text Placeholder 1">
            <a:extLst>
              <a:ext uri="{FF2B5EF4-FFF2-40B4-BE49-F238E27FC236}">
                <a16:creationId xmlns:a16="http://schemas.microsoft.com/office/drawing/2014/main" id="{97B7C343-F3A0-08C3-62BF-6301D1BC85B7}"/>
              </a:ext>
            </a:extLst>
          </p:cNvPr>
          <p:cNvSpPr>
            <a:spLocks noGrp="1"/>
          </p:cNvSpPr>
          <p:nvPr>
            <p:ph type="body" sz="quarter" idx="4294967295"/>
          </p:nvPr>
        </p:nvSpPr>
        <p:spPr>
          <a:xfrm>
            <a:off x="0" y="5316523"/>
            <a:ext cx="7632701" cy="1171575"/>
          </a:xfrm>
          <a:prstGeom prst="rect">
            <a:avLst/>
          </a:prstGeom>
          <a:solidFill>
            <a:schemeClr val="tx2"/>
          </a:solidFill>
        </p:spPr>
        <p:txBody>
          <a:bodyPr lIns="914400" tIns="45720" rIns="91440" bIns="45720" anchor="ctr"/>
          <a:lstStyle/>
          <a:p>
            <a:pPr marL="0" indent="0">
              <a:buNone/>
            </a:pPr>
            <a:r>
              <a:rPr lang="en-US" sz="3600" b="1">
                <a:solidFill>
                  <a:schemeClr val="accent1"/>
                </a:solidFill>
                <a:latin typeface="Arial"/>
                <a:cs typeface="Arial"/>
              </a:rPr>
              <a:t>COVID lockdowns in China</a:t>
            </a:r>
          </a:p>
        </p:txBody>
      </p:sp>
    </p:spTree>
    <p:extLst>
      <p:ext uri="{BB962C8B-B14F-4D97-AF65-F5344CB8AC3E}">
        <p14:creationId xmlns:p14="http://schemas.microsoft.com/office/powerpoint/2010/main" val="74326710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0AA8F0-2F73-A346-97C8-460F32F1CCF1}"/>
              </a:ext>
            </a:extLst>
          </p:cNvPr>
          <p:cNvSpPr>
            <a:spLocks noGrp="1"/>
          </p:cNvSpPr>
          <p:nvPr>
            <p:ph type="body" sz="quarter" idx="11"/>
          </p:nvPr>
        </p:nvSpPr>
        <p:spPr/>
        <p:txBody>
          <a:bodyPr/>
          <a:lstStyle/>
          <a:p>
            <a:r>
              <a:rPr lang="en-US">
                <a:cs typeface="Arial" panose="020B0604020202020204" pitchFamily="34" charset="0"/>
              </a:rPr>
              <a:t>Possibility of a Federal Reserve Policy mistake</a:t>
            </a:r>
          </a:p>
        </p:txBody>
      </p:sp>
      <p:sp>
        <p:nvSpPr>
          <p:cNvPr id="8" name="Text Placeholder 7">
            <a:extLst>
              <a:ext uri="{FF2B5EF4-FFF2-40B4-BE49-F238E27FC236}">
                <a16:creationId xmlns:a16="http://schemas.microsoft.com/office/drawing/2014/main" id="{0F5D11A1-0EBD-9B49-E437-9D1448D0E4A3}"/>
              </a:ext>
            </a:extLst>
          </p:cNvPr>
          <p:cNvSpPr>
            <a:spLocks noGrp="1"/>
          </p:cNvSpPr>
          <p:nvPr>
            <p:ph type="body" sz="quarter" idx="12"/>
          </p:nvPr>
        </p:nvSpPr>
        <p:spPr>
          <a:xfrm>
            <a:off x="941389" y="2619374"/>
            <a:ext cx="5002211" cy="3209925"/>
          </a:xfrm>
        </p:spPr>
        <p:txBody>
          <a:bodyPr lIns="0" tIns="0" rIns="0" bIns="0" anchor="t"/>
          <a:lstStyle/>
          <a:p>
            <a:endParaRPr lang="en-US">
              <a:latin typeface="Arial"/>
            </a:endParaRPr>
          </a:p>
          <a:p>
            <a:pPr marL="342900" indent="-342900">
              <a:buFont typeface="Arial" panose="020B0604020202020204" pitchFamily="34" charset="0"/>
              <a:buChar char="•"/>
            </a:pPr>
            <a:r>
              <a:rPr lang="en-US">
                <a:latin typeface="Arial"/>
              </a:rPr>
              <a:t>Fed raises rates too much: recession</a:t>
            </a:r>
          </a:p>
          <a:p>
            <a:pPr marL="342900" indent="-342900">
              <a:buFont typeface="Arial" panose="020B0604020202020204" pitchFamily="34" charset="0"/>
              <a:buChar char="•"/>
            </a:pPr>
            <a:r>
              <a:rPr lang="en-US">
                <a:latin typeface="Arial"/>
              </a:rPr>
              <a:t>Fed raises rates too slowly: persistent inflation</a:t>
            </a:r>
          </a:p>
        </p:txBody>
      </p:sp>
      <p:pic>
        <p:nvPicPr>
          <p:cNvPr id="19" name="Picture Placeholder 18">
            <a:extLst>
              <a:ext uri="{FF2B5EF4-FFF2-40B4-BE49-F238E27FC236}">
                <a16:creationId xmlns:a16="http://schemas.microsoft.com/office/drawing/2014/main" id="{4985D888-C4CD-B33C-31A7-D5F7C3A6529D}"/>
              </a:ext>
            </a:extLst>
          </p:cNvPr>
          <p:cNvPicPr>
            <a:picLocks noGrp="1" noChangeAspect="1"/>
          </p:cNvPicPr>
          <p:nvPr>
            <p:ph type="pic" sz="quarter" idx="13"/>
          </p:nvPr>
        </p:nvPicPr>
        <p:blipFill>
          <a:blip r:embed="rId3"/>
          <a:srcRect l="8389" r="8389"/>
          <a:stretch>
            <a:fillRect/>
          </a:stretch>
        </p:blipFill>
        <p:spPr/>
      </p:pic>
      <p:cxnSp>
        <p:nvCxnSpPr>
          <p:cNvPr id="6" name="Straight Connector 5">
            <a:extLst>
              <a:ext uri="{FF2B5EF4-FFF2-40B4-BE49-F238E27FC236}">
                <a16:creationId xmlns:a16="http://schemas.microsoft.com/office/drawing/2014/main" id="{E132ACA9-DC4D-EC0F-5D66-C372FAEB2F5C}"/>
              </a:ext>
            </a:extLst>
          </p:cNvPr>
          <p:cNvCxnSpPr>
            <a:cxnSpLocks/>
          </p:cNvCxnSpPr>
          <p:nvPr/>
        </p:nvCxnSpPr>
        <p:spPr>
          <a:xfrm>
            <a:off x="803082" y="791658"/>
            <a:ext cx="0" cy="157054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11468"/>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60712-C2AC-18C9-4522-804104775742}"/>
              </a:ext>
            </a:extLst>
          </p:cNvPr>
          <p:cNvPicPr>
            <a:picLocks noChangeAspect="1"/>
          </p:cNvPicPr>
          <p:nvPr/>
        </p:nvPicPr>
        <p:blipFill>
          <a:blip r:embed="rId3"/>
          <a:stretch>
            <a:fillRect/>
          </a:stretch>
        </p:blipFill>
        <p:spPr>
          <a:xfrm>
            <a:off x="0" y="-571500"/>
            <a:ext cx="12192001" cy="8001000"/>
          </a:xfrm>
          <a:prstGeom prst="rect">
            <a:avLst/>
          </a:prstGeom>
        </p:spPr>
      </p:pic>
      <p:sp>
        <p:nvSpPr>
          <p:cNvPr id="4" name="Text Placeholder 3">
            <a:extLst>
              <a:ext uri="{FF2B5EF4-FFF2-40B4-BE49-F238E27FC236}">
                <a16:creationId xmlns:a16="http://schemas.microsoft.com/office/drawing/2014/main" id="{DCC87842-5DF2-9E2E-7B68-7122F879F8FD}"/>
              </a:ext>
            </a:extLst>
          </p:cNvPr>
          <p:cNvSpPr>
            <a:spLocks noGrp="1"/>
          </p:cNvSpPr>
          <p:nvPr>
            <p:ph type="body" sz="quarter" idx="10"/>
          </p:nvPr>
        </p:nvSpPr>
        <p:spPr>
          <a:xfrm>
            <a:off x="0" y="431801"/>
            <a:ext cx="6629399" cy="914399"/>
          </a:xfrm>
          <a:solidFill>
            <a:schemeClr val="bg2"/>
          </a:solidFill>
        </p:spPr>
        <p:txBody>
          <a:bodyPr lIns="914400" anchor="ctr" anchorCtr="0"/>
          <a:lstStyle/>
          <a:p>
            <a:r>
              <a:rPr lang="en-US">
                <a:solidFill>
                  <a:schemeClr val="accent1"/>
                </a:solidFill>
              </a:rPr>
              <a:t>Investor behavior</a:t>
            </a:r>
          </a:p>
        </p:txBody>
      </p:sp>
    </p:spTree>
    <p:extLst>
      <p:ext uri="{BB962C8B-B14F-4D97-AF65-F5344CB8AC3E}">
        <p14:creationId xmlns:p14="http://schemas.microsoft.com/office/powerpoint/2010/main" val="85075819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38D295-50A7-D344-5D4A-A52DD31E3F8B}"/>
              </a:ext>
            </a:extLst>
          </p:cNvPr>
          <p:cNvSpPr>
            <a:spLocks noGrp="1"/>
          </p:cNvSpPr>
          <p:nvPr>
            <p:ph type="body" sz="quarter" idx="11"/>
          </p:nvPr>
        </p:nvSpPr>
        <p:spPr/>
        <p:txBody>
          <a:bodyPr/>
          <a:lstStyle/>
          <a:p>
            <a:r>
              <a:rPr lang="en-US"/>
              <a:t>Bear markets test investors</a:t>
            </a:r>
          </a:p>
        </p:txBody>
      </p:sp>
      <p:sp>
        <p:nvSpPr>
          <p:cNvPr id="3" name="Text Placeholder 2">
            <a:extLst>
              <a:ext uri="{FF2B5EF4-FFF2-40B4-BE49-F238E27FC236}">
                <a16:creationId xmlns:a16="http://schemas.microsoft.com/office/drawing/2014/main" id="{46EF373E-489E-202E-3429-0385B7D8C464}"/>
              </a:ext>
            </a:extLst>
          </p:cNvPr>
          <p:cNvSpPr>
            <a:spLocks noGrp="1"/>
          </p:cNvSpPr>
          <p:nvPr>
            <p:ph type="body" sz="quarter" idx="12"/>
          </p:nvPr>
        </p:nvSpPr>
        <p:spPr>
          <a:xfrm>
            <a:off x="941389" y="2311879"/>
            <a:ext cx="5002211" cy="3517420"/>
          </a:xfrm>
        </p:spPr>
        <p:txBody>
          <a:bodyPr/>
          <a:lstStyle/>
          <a:p>
            <a:pPr marL="342900" indent="-342900">
              <a:buFont typeface="Arial" panose="020B0604020202020204" pitchFamily="34" charset="0"/>
              <a:buChar char="•"/>
            </a:pPr>
            <a:r>
              <a:rPr lang="en-US" sz="3200"/>
              <a:t>Sell</a:t>
            </a:r>
          </a:p>
          <a:p>
            <a:pPr marL="342900" indent="-342900">
              <a:buFont typeface="Arial" panose="020B0604020202020204" pitchFamily="34" charset="0"/>
              <a:buChar char="•"/>
            </a:pPr>
            <a:r>
              <a:rPr lang="en-US" sz="3200"/>
              <a:t>Stay invested</a:t>
            </a:r>
          </a:p>
          <a:p>
            <a:pPr marL="342900" indent="-342900">
              <a:buFont typeface="Arial" panose="020B0604020202020204" pitchFamily="34" charset="0"/>
              <a:buChar char="•"/>
            </a:pPr>
            <a:r>
              <a:rPr lang="en-US" sz="3200"/>
              <a:t>Look for opportunities</a:t>
            </a:r>
          </a:p>
          <a:p>
            <a:pPr marL="342900" indent="-342900">
              <a:buFont typeface="Arial" panose="020B0604020202020204" pitchFamily="34" charset="0"/>
              <a:buChar char="•"/>
            </a:pPr>
            <a:endParaRPr lang="en-US" sz="3200"/>
          </a:p>
        </p:txBody>
      </p:sp>
      <p:pic>
        <p:nvPicPr>
          <p:cNvPr id="7" name="Picture Placeholder 6">
            <a:extLst>
              <a:ext uri="{FF2B5EF4-FFF2-40B4-BE49-F238E27FC236}">
                <a16:creationId xmlns:a16="http://schemas.microsoft.com/office/drawing/2014/main" id="{01527C70-E927-71EB-7B29-AAA6CC645CD7}"/>
              </a:ext>
            </a:extLst>
          </p:cNvPr>
          <p:cNvPicPr>
            <a:picLocks noGrp="1" noChangeAspect="1"/>
          </p:cNvPicPr>
          <p:nvPr>
            <p:ph type="pic" sz="quarter" idx="13"/>
          </p:nvPr>
        </p:nvPicPr>
        <p:blipFill>
          <a:blip r:embed="rId3"/>
          <a:srcRect l="8419" r="8419"/>
          <a:stretch>
            <a:fillRect/>
          </a:stretch>
        </p:blipFill>
        <p:spPr/>
      </p:pic>
      <p:cxnSp>
        <p:nvCxnSpPr>
          <p:cNvPr id="5" name="Straight Connector 4">
            <a:extLst>
              <a:ext uri="{FF2B5EF4-FFF2-40B4-BE49-F238E27FC236}">
                <a16:creationId xmlns:a16="http://schemas.microsoft.com/office/drawing/2014/main" id="{FADD52C6-69BB-08F1-7E12-03709583AE67}"/>
              </a:ext>
            </a:extLst>
          </p:cNvPr>
          <p:cNvCxnSpPr>
            <a:cxnSpLocks/>
          </p:cNvCxnSpPr>
          <p:nvPr/>
        </p:nvCxnSpPr>
        <p:spPr>
          <a:xfrm>
            <a:off x="803082" y="79165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6568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42ED7-94A1-1CC0-730D-61B8D2C438C7}"/>
              </a:ext>
            </a:extLst>
          </p:cNvPr>
          <p:cNvSpPr>
            <a:spLocks noGrp="1"/>
          </p:cNvSpPr>
          <p:nvPr>
            <p:ph type="body" sz="quarter" idx="11"/>
          </p:nvPr>
        </p:nvSpPr>
        <p:spPr>
          <a:xfrm>
            <a:off x="4622803" y="876300"/>
            <a:ext cx="6757985" cy="5105400"/>
          </a:xfrm>
        </p:spPr>
        <p:txBody>
          <a:bodyPr/>
          <a:lstStyle/>
          <a:p>
            <a:r>
              <a:rPr lang="en-US" sz="5400">
                <a:latin typeface="Arial"/>
              </a:rPr>
              <a:t>There may never have been a more important time </a:t>
            </a:r>
            <a:br>
              <a:rPr lang="en-US" sz="5400"/>
            </a:br>
            <a:r>
              <a:rPr lang="en-US" sz="5400">
                <a:latin typeface="Arial"/>
              </a:rPr>
              <a:t>to work with a financial professional</a:t>
            </a:r>
          </a:p>
        </p:txBody>
      </p:sp>
      <p:pic>
        <p:nvPicPr>
          <p:cNvPr id="4" name="Picture Placeholder 3" descr="A group of people sitting at a table talking&#10;&#10;Description automatically generated with low confidence">
            <a:extLst>
              <a:ext uri="{FF2B5EF4-FFF2-40B4-BE49-F238E27FC236}">
                <a16:creationId xmlns:a16="http://schemas.microsoft.com/office/drawing/2014/main" id="{61394B68-86DC-C416-3D2D-52253F8CEB51}"/>
              </a:ext>
            </a:extLst>
          </p:cNvPr>
          <p:cNvPicPr>
            <a:picLocks noGrp="1" noChangeAspect="1"/>
          </p:cNvPicPr>
          <p:nvPr>
            <p:ph type="pic" sz="quarter" idx="13"/>
          </p:nvPr>
        </p:nvPicPr>
        <p:blipFill rotWithShape="1">
          <a:blip r:embed="rId3"/>
          <a:srcRect l="20030" t="537" r="21514" b="-537"/>
          <a:stretch/>
        </p:blipFill>
        <p:spPr>
          <a:xfrm>
            <a:off x="0" y="977030"/>
            <a:ext cx="4002898" cy="4565737"/>
          </a:xfrm>
        </p:spPr>
      </p:pic>
    </p:spTree>
    <p:extLst>
      <p:ext uri="{BB962C8B-B14F-4D97-AF65-F5344CB8AC3E}">
        <p14:creationId xmlns:p14="http://schemas.microsoft.com/office/powerpoint/2010/main" val="348789068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FE2FF8-9DCA-4B58-D842-600660F8E02B}"/>
              </a:ext>
            </a:extLst>
          </p:cNvPr>
          <p:cNvSpPr>
            <a:spLocks noGrp="1"/>
          </p:cNvSpPr>
          <p:nvPr>
            <p:ph type="body" sz="quarter" idx="11"/>
          </p:nvPr>
        </p:nvSpPr>
        <p:spPr/>
        <p:txBody>
          <a:bodyPr/>
          <a:lstStyle/>
          <a:p>
            <a:r>
              <a:rPr lang="en-US"/>
              <a:t>What the experts say</a:t>
            </a:r>
          </a:p>
        </p:txBody>
      </p:sp>
      <p:sp>
        <p:nvSpPr>
          <p:cNvPr id="3" name="Text Placeholder 2">
            <a:extLst>
              <a:ext uri="{FF2B5EF4-FFF2-40B4-BE49-F238E27FC236}">
                <a16:creationId xmlns:a16="http://schemas.microsoft.com/office/drawing/2014/main" id="{EC8118AA-8E81-8153-43E1-9EA9853ACA01}"/>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2958425354"/>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245DD-F8FA-9FE7-08D3-F8FCD46DB5A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65E717F1-C330-1EBA-881B-14B566816B6C}"/>
              </a:ext>
            </a:extLst>
          </p:cNvPr>
          <p:cNvSpPr>
            <a:spLocks noGrp="1"/>
          </p:cNvSpPr>
          <p:nvPr>
            <p:ph type="body" sz="quarter" idx="10"/>
          </p:nvPr>
        </p:nvSpPr>
        <p:spPr>
          <a:xfrm>
            <a:off x="2420939" y="1275617"/>
            <a:ext cx="7791449" cy="3681480"/>
          </a:xfrm>
        </p:spPr>
        <p:txBody>
          <a:bodyPr lIns="0" tIns="0" rIns="0" bIns="0" anchor="ctr"/>
          <a:lstStyle/>
          <a:p>
            <a:r>
              <a:rPr lang="en-US" sz="2400">
                <a:latin typeface="Arial"/>
                <a:cs typeface="Arial"/>
              </a:rPr>
              <a:t>The first half of the year was terrible. Worst in decades for stocks…Arguably the biggest single cause of the misery was the spike in oil prices. Russia’s invasion of Ukraine accelerated a rise that was already building as the world emerged from the pandemic…To be sure, a lot of damage has already been done by high energy prices. But if they fall back soon, as history suggests they should, the second half of 2022 could be much better than most people currently expect.</a:t>
            </a:r>
            <a:endParaRPr lang="en-US" sz="2400">
              <a:latin typeface="Arial"/>
            </a:endParaRPr>
          </a:p>
        </p:txBody>
      </p:sp>
      <p:sp>
        <p:nvSpPr>
          <p:cNvPr id="4" name="Text Placeholder 3">
            <a:extLst>
              <a:ext uri="{FF2B5EF4-FFF2-40B4-BE49-F238E27FC236}">
                <a16:creationId xmlns:a16="http://schemas.microsoft.com/office/drawing/2014/main" id="{7726B34A-EE2C-FB19-979B-AB6377E13A6A}"/>
              </a:ext>
            </a:extLst>
          </p:cNvPr>
          <p:cNvSpPr>
            <a:spLocks noGrp="1"/>
          </p:cNvSpPr>
          <p:nvPr>
            <p:ph type="body" sz="quarter" idx="11"/>
          </p:nvPr>
        </p:nvSpPr>
        <p:spPr/>
        <p:txBody>
          <a:bodyPr/>
          <a:lstStyle/>
          <a:p>
            <a:pPr algn="r"/>
            <a:r>
              <a:rPr lang="en-US">
                <a:latin typeface="Arial"/>
              </a:rPr>
              <a:t>—Brian Swint, Acting Deputy Bureau Chief</a:t>
            </a:r>
            <a:br>
              <a:rPr lang="en-US">
                <a:latin typeface="Arial"/>
              </a:rPr>
            </a:br>
            <a:r>
              <a:rPr lang="en-US" i="1">
                <a:latin typeface="Arial"/>
              </a:rPr>
              <a:t>Barron's</a:t>
            </a:r>
            <a:r>
              <a:rPr lang="en-US">
                <a:latin typeface="Arial"/>
              </a:rPr>
              <a:t>, July 1, 2022</a:t>
            </a:r>
            <a:endParaRPr lang="en-US"/>
          </a:p>
        </p:txBody>
      </p:sp>
    </p:spTree>
    <p:extLst>
      <p:ext uri="{BB962C8B-B14F-4D97-AF65-F5344CB8AC3E}">
        <p14:creationId xmlns:p14="http://schemas.microsoft.com/office/powerpoint/2010/main" val="1003315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3987F0-9975-5F46-A7D5-B86C1120F0E8}"/>
              </a:ext>
            </a:extLst>
          </p:cNvPr>
          <p:cNvSpPr>
            <a:spLocks noGrp="1"/>
          </p:cNvSpPr>
          <p:nvPr>
            <p:ph type="body" sz="quarter" idx="11"/>
          </p:nvPr>
        </p:nvSpPr>
        <p:spPr>
          <a:xfrm>
            <a:off x="2978880" y="800100"/>
            <a:ext cx="8249508" cy="5105400"/>
          </a:xfrm>
        </p:spPr>
        <p:txBody>
          <a:bodyPr/>
          <a:lstStyle/>
          <a:p>
            <a:pPr>
              <a:lnSpc>
                <a:spcPct val="150000"/>
              </a:lnSpc>
            </a:pPr>
            <a:r>
              <a:rPr lang="en-US" sz="6000">
                <a:latin typeface="Arial"/>
              </a:rPr>
              <a:t>The economy</a:t>
            </a:r>
            <a:endParaRPr lang="en-US" sz="6000"/>
          </a:p>
          <a:p>
            <a:pPr>
              <a:lnSpc>
                <a:spcPct val="150000"/>
              </a:lnSpc>
            </a:pPr>
            <a:r>
              <a:rPr lang="en-US" sz="6000">
                <a:latin typeface="Arial"/>
              </a:rPr>
              <a:t>Financial markets</a:t>
            </a:r>
          </a:p>
          <a:p>
            <a:pPr>
              <a:lnSpc>
                <a:spcPct val="150000"/>
              </a:lnSpc>
            </a:pPr>
            <a:r>
              <a:rPr lang="en-US" sz="6000">
                <a:latin typeface="Arial"/>
              </a:rPr>
              <a:t>What may be ahead</a:t>
            </a:r>
          </a:p>
        </p:txBody>
      </p:sp>
      <p:sp>
        <p:nvSpPr>
          <p:cNvPr id="5" name="Text Placeholder 4">
            <a:extLst>
              <a:ext uri="{FF2B5EF4-FFF2-40B4-BE49-F238E27FC236}">
                <a16:creationId xmlns:a16="http://schemas.microsoft.com/office/drawing/2014/main" id="{7CB1F07A-9C4B-C647-958E-13E14CB7C2B0}"/>
              </a:ext>
            </a:extLst>
          </p:cNvPr>
          <p:cNvSpPr>
            <a:spLocks noGrp="1"/>
          </p:cNvSpPr>
          <p:nvPr>
            <p:ph type="body" sz="quarter" idx="12"/>
          </p:nvPr>
        </p:nvSpPr>
        <p:spPr>
          <a:xfrm>
            <a:off x="946149" y="800100"/>
            <a:ext cx="1474789" cy="4674268"/>
          </a:xfrm>
        </p:spPr>
        <p:txBody>
          <a:bodyPr vert="vert270" anchor="ctr"/>
          <a:lstStyle/>
          <a:p>
            <a:r>
              <a:rPr lang="en-US" sz="7500" spc="300">
                <a:latin typeface="Arial"/>
              </a:rPr>
              <a:t>Agenda</a:t>
            </a:r>
          </a:p>
        </p:txBody>
      </p:sp>
      <p:cxnSp>
        <p:nvCxnSpPr>
          <p:cNvPr id="6" name="Straight Connector 5">
            <a:extLst>
              <a:ext uri="{FF2B5EF4-FFF2-40B4-BE49-F238E27FC236}">
                <a16:creationId xmlns:a16="http://schemas.microsoft.com/office/drawing/2014/main" id="{D9CE67C0-7069-404F-A94C-6488A980437C}"/>
              </a:ext>
            </a:extLst>
          </p:cNvPr>
          <p:cNvCxnSpPr>
            <a:cxnSpLocks/>
          </p:cNvCxnSpPr>
          <p:nvPr/>
        </p:nvCxnSpPr>
        <p:spPr>
          <a:xfrm>
            <a:off x="2563641" y="1780674"/>
            <a:ext cx="0" cy="369369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5722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9338343-2B38-E285-912F-638CC7B1E264}"/>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321E3DDC-A76D-5B8F-D68B-4D30A40F763D}"/>
              </a:ext>
            </a:extLst>
          </p:cNvPr>
          <p:cNvSpPr>
            <a:spLocks noGrp="1"/>
          </p:cNvSpPr>
          <p:nvPr>
            <p:ph type="body" sz="quarter" idx="10"/>
          </p:nvPr>
        </p:nvSpPr>
        <p:spPr>
          <a:xfrm>
            <a:off x="2428875" y="1719005"/>
            <a:ext cx="8229599" cy="3075242"/>
          </a:xfrm>
        </p:spPr>
        <p:txBody>
          <a:bodyPr lIns="0" tIns="0" rIns="0" bIns="0" anchor="ctr"/>
          <a:lstStyle/>
          <a:p>
            <a:pPr>
              <a:lnSpc>
                <a:spcPct val="100000"/>
              </a:lnSpc>
            </a:pPr>
            <a:r>
              <a:rPr lang="en-US" sz="2200">
                <a:latin typeface="Arial"/>
                <a:cs typeface="Arial"/>
              </a:rPr>
              <a:t>...It is very difficult to resist the temptation to draw parallels with the 1970s…But consider the following: in 1970, anyone 40 or older had already seen three episodes of inflation comparable to that of the present day. Today’s 40-year-olds have seen nothing comparable, and in fact are more familiar with deflationary trends than inflationary ones. In 1970, the thought must have been, 'Here we go again,' whereas today the question is, 'What is next?'</a:t>
            </a:r>
            <a:endParaRPr lang="en-US">
              <a:cs typeface="Arial"/>
            </a:endParaRPr>
          </a:p>
          <a:p>
            <a:pPr>
              <a:lnSpc>
                <a:spcPct val="100000"/>
              </a:lnSpc>
            </a:pPr>
            <a:endParaRPr lang="en-US" sz="2200">
              <a:cs typeface="Arial"/>
            </a:endParaRPr>
          </a:p>
        </p:txBody>
      </p:sp>
      <p:sp>
        <p:nvSpPr>
          <p:cNvPr id="5" name="Text Placeholder 4">
            <a:extLst>
              <a:ext uri="{FF2B5EF4-FFF2-40B4-BE49-F238E27FC236}">
                <a16:creationId xmlns:a16="http://schemas.microsoft.com/office/drawing/2014/main" id="{C50F12ED-A41D-E3DB-F34F-B0BF7236F4E9}"/>
              </a:ext>
            </a:extLst>
          </p:cNvPr>
          <p:cNvSpPr>
            <a:spLocks noGrp="1"/>
          </p:cNvSpPr>
          <p:nvPr>
            <p:ph type="body" sz="quarter" idx="11"/>
          </p:nvPr>
        </p:nvSpPr>
        <p:spPr/>
        <p:txBody>
          <a:bodyPr/>
          <a:lstStyle/>
          <a:p>
            <a:pPr algn="r"/>
            <a:r>
              <a:rPr lang="en-US" sz="1800">
                <a:latin typeface="Arial"/>
                <a:cs typeface="Arial"/>
              </a:rPr>
              <a:t>———Seth</a:t>
            </a:r>
            <a:r>
              <a:rPr lang="en-US" sz="1800">
                <a:latin typeface="Arial"/>
              </a:rPr>
              <a:t> Carpenter, </a:t>
            </a:r>
            <a:r>
              <a:rPr lang="en-US" sz="1800">
                <a:latin typeface="Arial"/>
                <a:cs typeface="Arial"/>
              </a:rPr>
              <a:t>Global Chief Economist at Morgan Stanley</a:t>
            </a:r>
            <a:r>
              <a:rPr lang="en-US" sz="1800">
                <a:latin typeface="Arial"/>
              </a:rPr>
              <a:t>, </a:t>
            </a:r>
            <a:r>
              <a:rPr lang="en-US" sz="1800" i="1">
                <a:latin typeface="Arial"/>
              </a:rPr>
              <a:t>Financial Times</a:t>
            </a:r>
            <a:r>
              <a:rPr lang="en-US" sz="1800">
                <a:latin typeface="Arial"/>
              </a:rPr>
              <a:t>, July 1, 2022</a:t>
            </a:r>
            <a:endParaRPr lang="en-US"/>
          </a:p>
        </p:txBody>
      </p:sp>
    </p:spTree>
    <p:extLst>
      <p:ext uri="{BB962C8B-B14F-4D97-AF65-F5344CB8AC3E}">
        <p14:creationId xmlns:p14="http://schemas.microsoft.com/office/powerpoint/2010/main" val="3258844297"/>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DF14F0-3746-268C-8285-F859C445D667}"/>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122B6794-0A05-4921-11EF-E1A1914AF113}"/>
              </a:ext>
            </a:extLst>
          </p:cNvPr>
          <p:cNvSpPr>
            <a:spLocks noGrp="1"/>
          </p:cNvSpPr>
          <p:nvPr>
            <p:ph type="body" sz="quarter" idx="10"/>
          </p:nvPr>
        </p:nvSpPr>
        <p:spPr>
          <a:xfrm>
            <a:off x="2255520" y="1656427"/>
            <a:ext cx="7680960" cy="3065717"/>
          </a:xfrm>
        </p:spPr>
        <p:txBody>
          <a:bodyPr/>
          <a:lstStyle/>
          <a:p>
            <a:pPr>
              <a:lnSpc>
                <a:spcPct val="100000"/>
              </a:lnSpc>
            </a:pPr>
            <a:r>
              <a:rPr lang="en-US" sz="2200">
                <a:latin typeface="Arial"/>
              </a:rPr>
              <a:t>We can certainly hope for a 'soft landing' this time around, but in my 35 years in this business, hope is rarely an effective investment strategy. The backdrop is one of a peak in the liquidity and economic cycle, and what follows is the natural expunging of the excesses (meme stocks, cryptocurrencies, speculative Nasdaq 100, even residential real estate, which is in a huge price bubble of its own) and then…the rebirth. </a:t>
            </a:r>
            <a:endParaRPr lang="en-US">
              <a:latin typeface="Arial"/>
            </a:endParaRPr>
          </a:p>
        </p:txBody>
      </p:sp>
      <p:sp>
        <p:nvSpPr>
          <p:cNvPr id="4" name="Text Placeholder 3">
            <a:extLst>
              <a:ext uri="{FF2B5EF4-FFF2-40B4-BE49-F238E27FC236}">
                <a16:creationId xmlns:a16="http://schemas.microsoft.com/office/drawing/2014/main" id="{CA39FB51-265D-4299-F978-3E01636788E1}"/>
              </a:ext>
            </a:extLst>
          </p:cNvPr>
          <p:cNvSpPr>
            <a:spLocks noGrp="1"/>
          </p:cNvSpPr>
          <p:nvPr>
            <p:ph type="body" sz="quarter" idx="11"/>
          </p:nvPr>
        </p:nvSpPr>
        <p:spPr>
          <a:xfrm>
            <a:off x="1892301" y="4957097"/>
            <a:ext cx="7862886" cy="244476"/>
          </a:xfrm>
        </p:spPr>
        <p:txBody>
          <a:bodyPr/>
          <a:lstStyle/>
          <a:p>
            <a:pPr algn="r"/>
            <a:r>
              <a:rPr lang="en-US">
                <a:latin typeface="Arial"/>
              </a:rPr>
              <a:t>—David Rosenberg, President of Rosenberg Research Associates</a:t>
            </a:r>
            <a:br>
              <a:rPr lang="en-US"/>
            </a:br>
            <a:r>
              <a:rPr lang="en-US">
                <a:latin typeface="Arial"/>
              </a:rPr>
              <a:t>Barron’s, May 13, 2022</a:t>
            </a:r>
          </a:p>
        </p:txBody>
      </p:sp>
    </p:spTree>
    <p:extLst>
      <p:ext uri="{BB962C8B-B14F-4D97-AF65-F5344CB8AC3E}">
        <p14:creationId xmlns:p14="http://schemas.microsoft.com/office/powerpoint/2010/main" val="221584877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1478B00-4163-F87E-5587-CB92FF96FE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53B0F01C-A4DE-A081-D0A1-010C06B3F628}"/>
              </a:ext>
            </a:extLst>
          </p:cNvPr>
          <p:cNvSpPr>
            <a:spLocks noGrp="1"/>
          </p:cNvSpPr>
          <p:nvPr>
            <p:ph type="body" sz="quarter" idx="10"/>
          </p:nvPr>
        </p:nvSpPr>
        <p:spPr>
          <a:xfrm>
            <a:off x="2420939" y="1427835"/>
            <a:ext cx="8039099" cy="3218117"/>
          </a:xfrm>
        </p:spPr>
        <p:txBody>
          <a:bodyPr lIns="0" tIns="0" rIns="0" bIns="0" anchor="ctr"/>
          <a:lstStyle/>
          <a:p>
            <a:pPr>
              <a:lnSpc>
                <a:spcPct val="100000"/>
              </a:lnSpc>
            </a:pPr>
            <a:endParaRPr lang="en-US" sz="1050">
              <a:cs typeface="Arial"/>
            </a:endParaRPr>
          </a:p>
          <a:p>
            <a:pPr>
              <a:lnSpc>
                <a:spcPct val="100000"/>
              </a:lnSpc>
            </a:pPr>
            <a:r>
              <a:rPr lang="en-US" sz="2400">
                <a:latin typeface="Arial"/>
                <a:cs typeface="Arial"/>
              </a:rPr>
              <a:t>Most important, the opportunity for innovation remains vast. The potential market for technology products has expanded hugely, beyond the bastions of business and consumer computing, to affect all parts of the business world, from biotech to supply-chain monitoring. What emerges from the chaos will be a leaner and more efficient industry—and one that will remain a powerful force. </a:t>
            </a:r>
            <a:endParaRPr lang="en-US" sz="2400">
              <a:latin typeface="Arial"/>
            </a:endParaRPr>
          </a:p>
        </p:txBody>
      </p:sp>
      <p:sp>
        <p:nvSpPr>
          <p:cNvPr id="5" name="Text Placeholder 4">
            <a:extLst>
              <a:ext uri="{FF2B5EF4-FFF2-40B4-BE49-F238E27FC236}">
                <a16:creationId xmlns:a16="http://schemas.microsoft.com/office/drawing/2014/main" id="{F317DE8C-7FC1-6A77-A32A-E190EC815AE9}"/>
              </a:ext>
            </a:extLst>
          </p:cNvPr>
          <p:cNvSpPr>
            <a:spLocks noGrp="1"/>
          </p:cNvSpPr>
          <p:nvPr>
            <p:ph type="body" sz="quarter" idx="11"/>
          </p:nvPr>
        </p:nvSpPr>
        <p:spPr/>
        <p:txBody>
          <a:bodyPr/>
          <a:lstStyle/>
          <a:p>
            <a:pPr algn="r"/>
            <a:r>
              <a:rPr lang="en-US">
                <a:latin typeface="Arial"/>
              </a:rPr>
              <a:t>—</a:t>
            </a:r>
            <a:r>
              <a:rPr lang="en-US" i="1">
                <a:latin typeface="Arial"/>
              </a:rPr>
              <a:t>The Economist</a:t>
            </a:r>
            <a:r>
              <a:rPr lang="en-US">
                <a:latin typeface="Arial"/>
              </a:rPr>
              <a:t>, June 30, 2022</a:t>
            </a:r>
          </a:p>
        </p:txBody>
      </p:sp>
    </p:spTree>
    <p:extLst>
      <p:ext uri="{BB962C8B-B14F-4D97-AF65-F5344CB8AC3E}">
        <p14:creationId xmlns:p14="http://schemas.microsoft.com/office/powerpoint/2010/main" val="17411304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tablet&#10;&#10;Description automatically generated with medium confidence">
            <a:extLst>
              <a:ext uri="{FF2B5EF4-FFF2-40B4-BE49-F238E27FC236}">
                <a16:creationId xmlns:a16="http://schemas.microsoft.com/office/drawing/2014/main" id="{8DE1662A-9EDB-C040-AA19-8C293339A53D}"/>
              </a:ext>
            </a:extLst>
          </p:cNvPr>
          <p:cNvPicPr>
            <a:picLocks noGrp="1" noChangeAspect="1"/>
          </p:cNvPicPr>
          <p:nvPr>
            <p:ph type="pic" sz="quarter" idx="15"/>
          </p:nvPr>
        </p:nvPicPr>
        <p:blipFill>
          <a:blip r:embed="rId3"/>
          <a:srcRect l="17001" r="17001"/>
          <a:stretch>
            <a:fillRect/>
          </a:stretch>
        </p:blipFill>
        <p:spPr/>
      </p:pic>
      <p:sp>
        <p:nvSpPr>
          <p:cNvPr id="4" name="Text Placeholder 3">
            <a:extLst>
              <a:ext uri="{FF2B5EF4-FFF2-40B4-BE49-F238E27FC236}">
                <a16:creationId xmlns:a16="http://schemas.microsoft.com/office/drawing/2014/main" id="{5B00DE35-EF10-4D4A-B712-4DE6C1191D1F}"/>
              </a:ext>
            </a:extLst>
          </p:cNvPr>
          <p:cNvSpPr>
            <a:spLocks noGrp="1"/>
          </p:cNvSpPr>
          <p:nvPr>
            <p:ph type="body" sz="quarter" idx="11"/>
          </p:nvPr>
        </p:nvSpPr>
        <p:spPr/>
        <p:txBody>
          <a:bodyPr/>
          <a:lstStyle/>
          <a:p>
            <a:r>
              <a:rPr lang="en-US"/>
              <a:t>Serving</a:t>
            </a:r>
          </a:p>
          <a:p>
            <a:r>
              <a:rPr lang="en-US"/>
              <a:t>You</a:t>
            </a:r>
          </a:p>
        </p:txBody>
      </p:sp>
      <p:pic>
        <p:nvPicPr>
          <p:cNvPr id="9" name="Picture Placeholder 8" descr="A picture containing person, indoor&#10;&#10;Description automatically generated">
            <a:extLst>
              <a:ext uri="{FF2B5EF4-FFF2-40B4-BE49-F238E27FC236}">
                <a16:creationId xmlns:a16="http://schemas.microsoft.com/office/drawing/2014/main" id="{1D17774E-2297-4E4A-AED6-26DF5D53BC43}"/>
              </a:ext>
            </a:extLst>
          </p:cNvPr>
          <p:cNvPicPr>
            <a:picLocks noGrp="1" noChangeAspect="1"/>
          </p:cNvPicPr>
          <p:nvPr>
            <p:ph type="pic" sz="quarter" idx="13"/>
          </p:nvPr>
        </p:nvPicPr>
        <p:blipFill>
          <a:blip r:embed="rId4"/>
          <a:srcRect t="6814" b="6814"/>
          <a:stretch>
            <a:fillRect/>
          </a:stretch>
        </p:blipFill>
        <p:spPr/>
      </p:pic>
      <p:pic>
        <p:nvPicPr>
          <p:cNvPr id="11" name="Picture Placeholder 10" descr="A person and person with a child&#10;&#10;Description automatically generated with low confidence">
            <a:extLst>
              <a:ext uri="{FF2B5EF4-FFF2-40B4-BE49-F238E27FC236}">
                <a16:creationId xmlns:a16="http://schemas.microsoft.com/office/drawing/2014/main" id="{C4CF1B67-8804-FD49-9D83-9B20B02F3D13}"/>
              </a:ext>
            </a:extLst>
          </p:cNvPr>
          <p:cNvPicPr>
            <a:picLocks noGrp="1" noChangeAspect="1"/>
          </p:cNvPicPr>
          <p:nvPr>
            <p:ph type="pic" sz="quarter" idx="16"/>
          </p:nvPr>
        </p:nvPicPr>
        <p:blipFill>
          <a:blip r:embed="rId5"/>
          <a:srcRect l="17653" r="17653"/>
          <a:stretch>
            <a:fillRect/>
          </a:stretch>
        </p:blipFill>
        <p:spPr/>
      </p:pic>
      <p:cxnSp>
        <p:nvCxnSpPr>
          <p:cNvPr id="7" name="Straight Connector 6">
            <a:extLst>
              <a:ext uri="{FF2B5EF4-FFF2-40B4-BE49-F238E27FC236}">
                <a16:creationId xmlns:a16="http://schemas.microsoft.com/office/drawing/2014/main" id="{DD7D7277-8D8B-6B49-8D9A-161989087AC3}"/>
              </a:ext>
            </a:extLst>
          </p:cNvPr>
          <p:cNvCxnSpPr>
            <a:cxnSpLocks/>
          </p:cNvCxnSpPr>
          <p:nvPr/>
        </p:nvCxnSpPr>
        <p:spPr>
          <a:xfrm>
            <a:off x="803082" y="2779295"/>
            <a:ext cx="0" cy="80638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Placeholder 18" descr="A family sitting around a table&#10;&#10;Description automatically generated with low confidence">
            <a:extLst>
              <a:ext uri="{FF2B5EF4-FFF2-40B4-BE49-F238E27FC236}">
                <a16:creationId xmlns:a16="http://schemas.microsoft.com/office/drawing/2014/main" id="{7FEEAE58-BD30-424D-93E8-48B803BE6605}"/>
              </a:ext>
            </a:extLst>
          </p:cNvPr>
          <p:cNvPicPr>
            <a:picLocks noGrp="1" noChangeAspect="1"/>
          </p:cNvPicPr>
          <p:nvPr>
            <p:ph type="pic" sz="quarter" idx="14"/>
          </p:nvPr>
        </p:nvPicPr>
        <p:blipFill>
          <a:blip r:embed="rId6"/>
          <a:srcRect t="2435" b="2435"/>
          <a:stretch>
            <a:fillRect/>
          </a:stretch>
        </p:blipFill>
        <p:spPr/>
      </p:pic>
    </p:spTree>
    <p:extLst>
      <p:ext uri="{BB962C8B-B14F-4D97-AF65-F5344CB8AC3E}">
        <p14:creationId xmlns:p14="http://schemas.microsoft.com/office/powerpoint/2010/main" val="219275876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Half-Time 2022</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9" y="1791194"/>
            <a:ext cx="10286998" cy="4248652"/>
          </a:xfrm>
        </p:spPr>
        <p:txBody>
          <a:bodyPr/>
          <a:lstStyle/>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900">
                <a:solidFill>
                  <a:srgbClr val="000000"/>
                </a:solidFill>
                <a:latin typeface="Arial"/>
                <a:ea typeface="Arial"/>
                <a:cs typeface="Arial"/>
                <a:sym typeface="Arial"/>
              </a:rPr>
            </a:br>
            <a:endParaRPr lang="en-US" sz="900">
              <a:solidFill>
                <a:srgbClr val="141414"/>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900">
              <a:solidFill>
                <a:srgbClr val="000000"/>
              </a:solidFill>
              <a:latin typeface="Arial"/>
              <a:ea typeface="Arial"/>
              <a:cs typeface="Arial"/>
              <a:sym typeface="Arial"/>
            </a:endParaRPr>
          </a:p>
          <a:p>
            <a:pPr lvl="0">
              <a:lnSpc>
                <a:spcPct val="100000"/>
              </a:lnSpc>
              <a:spcAft>
                <a:spcPts val="0"/>
              </a:spcAft>
            </a:pPr>
            <a:r>
              <a:rPr lang="en-US" sz="900">
                <a:solidFill>
                  <a:srgbClr val="000000"/>
                </a:solidFill>
                <a:latin typeface="Arial"/>
                <a:ea typeface="Arial"/>
                <a:cs typeface="Arial"/>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900">
                <a:solidFill>
                  <a:srgbClr val="000000"/>
                </a:solidFill>
                <a:latin typeface="Arial"/>
                <a:ea typeface="Arial"/>
                <a:cs typeface="Arial"/>
                <a:sym typeface="Arial"/>
              </a:rPr>
            </a:br>
            <a:endParaRPr lang="en-US" sz="900">
              <a:solidFill>
                <a:srgbClr val="000000"/>
              </a:solidFill>
              <a:latin typeface="Arial"/>
              <a:ea typeface="Arial"/>
              <a:cs typeface="Arial"/>
              <a:sym typeface="Arial"/>
            </a:endParaRPr>
          </a:p>
          <a:p>
            <a:pPr lvl="0">
              <a:lnSpc>
                <a:spcPct val="110000"/>
              </a:lnSpc>
              <a:spcAft>
                <a:spcPts val="0"/>
              </a:spcAft>
            </a:pPr>
            <a:endParaRPr lang="en-US" sz="900">
              <a:solidFill>
                <a:srgbClr val="000000"/>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900">
              <a:solidFill>
                <a:srgbClr val="000000"/>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900">
                <a:latin typeface="Arial"/>
                <a:ea typeface="Arial"/>
                <a:cs typeface="Arial"/>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00000"/>
              </a:lnSpc>
              <a:spcAft>
                <a:spcPts val="0"/>
              </a:spcAft>
              <a:buClr>
                <a:srgbClr val="141414"/>
              </a:buClr>
              <a:buSzPts val="900"/>
            </a:pPr>
            <a:r>
              <a:rPr lang="en-US" sz="900">
                <a:solidFill>
                  <a:srgbClr val="141414"/>
                </a:solidFill>
                <a:latin typeface="Arial"/>
                <a:ea typeface="Arial"/>
                <a:cs typeface="Arial"/>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900">
                <a:solidFill>
                  <a:srgbClr val="141414"/>
                </a:solidFill>
                <a:latin typeface="Arial"/>
                <a:ea typeface="Arial"/>
                <a:cs typeface="Arial"/>
                <a:sym typeface="Arial"/>
              </a:rPr>
              <a:t>  </a:t>
            </a:r>
          </a:p>
          <a:p>
            <a:pPr lvl="0">
              <a:lnSpc>
                <a:spcPct val="100000"/>
              </a:lnSpc>
              <a:spcAft>
                <a:spcPts val="0"/>
              </a:spcAft>
            </a:pPr>
            <a:r>
              <a:rPr lang="en-US" sz="900">
                <a:solidFill>
                  <a:srgbClr val="000000"/>
                </a:solidFill>
                <a:latin typeface="Arial"/>
                <a:ea typeface="Arial"/>
                <a:cs typeface="Arial"/>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A Quiz: </a:t>
            </a:r>
            <a:endParaRPr lang="en-US"/>
          </a:p>
          <a:p>
            <a:r>
              <a:rPr lang="en-US">
                <a:latin typeface="Arial"/>
              </a:rPr>
              <a:t>Pop culture trends </a:t>
            </a:r>
            <a:endParaRPr lang="en-US">
              <a:solidFill>
                <a:srgbClr val="414041"/>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latin typeface="Arial"/>
                <a:cs typeface="Arial"/>
              </a:rPr>
              <a:t>Half-Time 2022</a:t>
            </a:r>
            <a:br>
              <a:rPr lang="en-US" b="1"/>
            </a:br>
            <a:r>
              <a:rPr lang="en-US" sz="1800">
                <a:solidFill>
                  <a:schemeClr val="tx2"/>
                </a:solidFill>
                <a:latin typeface="Arial"/>
                <a:cs typeface="Arial"/>
              </a:rPr>
              <a:t>From tailwinds to headwinds</a:t>
            </a:r>
            <a:endParaRPr lang="en-US" sz="1800">
              <a:solidFill>
                <a:schemeClr val="tx2"/>
              </a:solidFill>
              <a:cs typeface="Arial"/>
            </a:endParaRPr>
          </a:p>
        </p:txBody>
      </p:sp>
      <p:cxnSp>
        <p:nvCxnSpPr>
          <p:cNvPr id="5" name="Straight Connector 4">
            <a:extLst>
              <a:ext uri="{FF2B5EF4-FFF2-40B4-BE49-F238E27FC236}">
                <a16:creationId xmlns:a16="http://schemas.microsoft.com/office/drawing/2014/main" id="{98FEF78F-6DAD-8748-9270-8493F51C1F5C}"/>
              </a:ext>
            </a:extLst>
          </p:cNvPr>
          <p:cNvCxnSpPr>
            <a:cxnSpLocks/>
          </p:cNvCxnSpPr>
          <p:nvPr/>
        </p:nvCxnSpPr>
        <p:spPr>
          <a:xfrm>
            <a:off x="803082" y="1273286"/>
            <a:ext cx="0" cy="18288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6664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1"/>
          </p:nvPr>
        </p:nvSpPr>
        <p:spPr/>
        <p:txBody>
          <a:bodyPr/>
          <a:lstStyle/>
          <a:p>
            <a:r>
              <a:rPr lang="en-US">
                <a:latin typeface="Arial"/>
              </a:rPr>
              <a:t>It doesn't taste like chicken.</a:t>
            </a:r>
            <a:endParaRPr lang="en-US"/>
          </a:p>
        </p:txBody>
      </p:sp>
      <p:sp>
        <p:nvSpPr>
          <p:cNvPr id="3" name="Text Placeholder 2">
            <a:extLst>
              <a:ext uri="{FF2B5EF4-FFF2-40B4-BE49-F238E27FC236}">
                <a16:creationId xmlns:a16="http://schemas.microsoft.com/office/drawing/2014/main" id="{C50613B8-50D6-AE91-280D-C6C9C153EE4C}"/>
              </a:ext>
            </a:extLst>
          </p:cNvPr>
          <p:cNvSpPr>
            <a:spLocks noGrp="1"/>
          </p:cNvSpPr>
          <p:nvPr>
            <p:ph type="body" sz="quarter" idx="12"/>
          </p:nvPr>
        </p:nvSpPr>
        <p:spPr>
          <a:xfrm>
            <a:off x="941389" y="2513012"/>
            <a:ext cx="5002211" cy="3833999"/>
          </a:xfrm>
        </p:spPr>
        <p:txBody>
          <a:bodyPr lIns="0" tIns="0" rIns="0" bIns="0" anchor="t"/>
          <a:lstStyle/>
          <a:p>
            <a:r>
              <a:rPr lang="en-US">
                <a:latin typeface="Arial"/>
              </a:rPr>
              <a:t>According to a popular organic market, in 2022, everything from soda to yogurt will be available in this trendy new flavor. What is it?</a:t>
            </a:r>
          </a:p>
          <a:p>
            <a:endParaRPr lang="en-US"/>
          </a:p>
          <a:p>
            <a:pPr marL="457200" indent="-457200">
              <a:buAutoNum type="arabicPeriod"/>
            </a:pPr>
            <a:r>
              <a:rPr lang="en-US">
                <a:latin typeface="Arial"/>
              </a:rPr>
              <a:t>Basil</a:t>
            </a:r>
            <a:endParaRPr lang="en-US"/>
          </a:p>
          <a:p>
            <a:pPr marL="457200" indent="-457200">
              <a:buAutoNum type="arabicPeriod"/>
            </a:pPr>
            <a:r>
              <a:rPr lang="en-US">
                <a:latin typeface="Arial"/>
              </a:rPr>
              <a:t>Cinnamon</a:t>
            </a:r>
            <a:endParaRPr lang="en-US"/>
          </a:p>
          <a:p>
            <a:pPr marL="457200" indent="-457200">
              <a:buAutoNum type="arabicPeriod"/>
            </a:pPr>
            <a:r>
              <a:rPr lang="en-US">
                <a:latin typeface="Arial"/>
              </a:rPr>
              <a:t>Hibiscus</a:t>
            </a:r>
            <a:endParaRPr lang="en-US"/>
          </a:p>
          <a:p>
            <a:pPr marL="457200" indent="-457200">
              <a:buAutoNum type="arabicPeriod"/>
            </a:pPr>
            <a:r>
              <a:rPr lang="en-US">
                <a:latin typeface="Arial"/>
              </a:rPr>
              <a:t>Rose Harissa</a:t>
            </a:r>
            <a:endParaRPr lang="en-US"/>
          </a:p>
          <a:p>
            <a:pPr marL="342900" indent="-342900">
              <a:buChar char="•"/>
            </a:pPr>
            <a:endParaRPr lang="en-US"/>
          </a:p>
        </p:txBody>
      </p:sp>
      <p:pic>
        <p:nvPicPr>
          <p:cNvPr id="6" name="Picture Placeholder 5" descr="A picture containing marketplace, indoor, handcart, close&#10;&#10;Description automatically generated">
            <a:extLst>
              <a:ext uri="{FF2B5EF4-FFF2-40B4-BE49-F238E27FC236}">
                <a16:creationId xmlns:a16="http://schemas.microsoft.com/office/drawing/2014/main" id="{0611C5C3-9F5F-2594-92C4-B7A6835D8538}"/>
              </a:ext>
            </a:extLst>
          </p:cNvPr>
          <p:cNvPicPr>
            <a:picLocks noGrp="1" noChangeAspect="1"/>
          </p:cNvPicPr>
          <p:nvPr>
            <p:ph type="pic" sz="quarter" idx="13"/>
          </p:nvPr>
        </p:nvPicPr>
        <p:blipFill>
          <a:blip r:embed="rId3"/>
          <a:srcRect l="7833" r="7833"/>
          <a:stretch>
            <a:fillRect/>
          </a:stretch>
        </p:blipFill>
        <p:spPr/>
      </p:pic>
      <p:cxnSp>
        <p:nvCxnSpPr>
          <p:cNvPr id="7" name="Straight Connector 6">
            <a:extLst>
              <a:ext uri="{FF2B5EF4-FFF2-40B4-BE49-F238E27FC236}">
                <a16:creationId xmlns:a16="http://schemas.microsoft.com/office/drawing/2014/main" id="{E97193A4-E427-EC5E-76C1-B45544BACDC5}"/>
              </a:ext>
            </a:extLst>
          </p:cNvPr>
          <p:cNvCxnSpPr>
            <a:cxnSpLocks/>
          </p:cNvCxnSpPr>
          <p:nvPr/>
        </p:nvCxnSpPr>
        <p:spPr>
          <a:xfrm>
            <a:off x="803082" y="796279"/>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6273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flowers&#10;&#10;Description automatically generated with medium confidence">
            <a:extLst>
              <a:ext uri="{FF2B5EF4-FFF2-40B4-BE49-F238E27FC236}">
                <a16:creationId xmlns:a16="http://schemas.microsoft.com/office/drawing/2014/main" id="{2921DCDF-FD98-641C-0E2E-19AD24921051}"/>
              </a:ext>
            </a:extLst>
          </p:cNvPr>
          <p:cNvPicPr>
            <a:picLocks noGrp="1" noChangeAspect="1"/>
          </p:cNvPicPr>
          <p:nvPr>
            <p:ph type="pic" sz="quarter" idx="13"/>
          </p:nvPr>
        </p:nvPicPr>
        <p:blipFill>
          <a:blip r:embed="rId3"/>
          <a:srcRect t="15918" b="15918"/>
          <a:stretch>
            <a:fillRect/>
          </a:stretch>
        </p:blipFill>
        <p:spPr/>
      </p:pic>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4294967295"/>
          </p:nvPr>
        </p:nvSpPr>
        <p:spPr>
          <a:xfrm>
            <a:off x="4876800" y="342900"/>
            <a:ext cx="7315200" cy="914400"/>
          </a:xfrm>
          <a:prstGeom prst="rect">
            <a:avLst/>
          </a:prstGeom>
          <a:solidFill>
            <a:schemeClr val="bg2"/>
          </a:solidFill>
          <a:ln>
            <a:noFill/>
          </a:ln>
        </p:spPr>
        <p:txBody>
          <a:bodyPr lIns="457200" anchor="ctr" anchorCtr="0"/>
          <a:lstStyle/>
          <a:p>
            <a:pPr marL="0" indent="0">
              <a:buNone/>
            </a:pPr>
            <a:r>
              <a:rPr lang="en-US" b="1">
                <a:solidFill>
                  <a:schemeClr val="accent1"/>
                </a:solidFill>
                <a:latin typeface="Arial"/>
              </a:rPr>
              <a:t>Hibiscus. It isn't just for tea, anymore.</a:t>
            </a:r>
            <a:endParaRPr lang="en-US" b="1">
              <a:solidFill>
                <a:schemeClr val="accent1"/>
              </a:solidFill>
            </a:endParaRPr>
          </a:p>
        </p:txBody>
      </p:sp>
    </p:spTree>
    <p:extLst>
      <p:ext uri="{BB962C8B-B14F-4D97-AF65-F5344CB8AC3E}">
        <p14:creationId xmlns:p14="http://schemas.microsoft.com/office/powerpoint/2010/main" val="1203733266"/>
      </p:ext>
    </p:extLst>
  </p:cSld>
  <p:clrMapOvr>
    <a:masterClrMapping/>
  </p:clrMapOvr>
  <p:transition spd="slow">
    <p:push dir="u"/>
  </p:transition>
</p:sld>
</file>

<file path=ppt/theme/theme1.xml><?xml version="1.0" encoding="utf-8"?>
<a:theme xmlns:a="http://schemas.openxmlformats.org/drawingml/2006/main" name="Office Theme">
  <a:themeElements>
    <a:clrScheme name="Custom 9">
      <a:dk1>
        <a:srgbClr val="0D3049"/>
      </a:dk1>
      <a:lt1>
        <a:srgbClr val="FFFFFF"/>
      </a:lt1>
      <a:dk2>
        <a:srgbClr val="499396"/>
      </a:dk2>
      <a:lt2>
        <a:srgbClr val="FDD03B"/>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Meridith Wortman</DisplayName>
        <AccountId>16</AccountId>
        <AccountType/>
      </UserInfo>
      <UserInfo>
        <DisplayName>Kait Mathias</DisplayName>
        <AccountId>102</AccountId>
        <AccountType/>
      </UserInfo>
      <UserInfo>
        <DisplayName>Greg Opitz</DisplayName>
        <AccountId>248</AccountId>
        <AccountType/>
      </UserInfo>
      <UserInfo>
        <DisplayName>Ana Limon</DisplayName>
        <AccountId>197</AccountId>
        <AccountType/>
      </UserInfo>
      <UserInfo>
        <DisplayName>Zakeila Williams</DisplayName>
        <AccountId>50</AccountId>
        <AccountType/>
      </UserInfo>
    </SharedWithUsers>
  </documentManagement>
</p:properties>
</file>

<file path=customXml/itemProps1.xml><?xml version="1.0" encoding="utf-8"?>
<ds:datastoreItem xmlns:ds="http://schemas.openxmlformats.org/officeDocument/2006/customXml" ds:itemID="{2CE142F0-0A8B-4637-BE36-EC837E322EB3}">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7146EA-B6CB-45E6-9A7A-79583B562385}">
  <ds:schemaRefs>
    <ds:schemaRef ds:uri="http://schemas.microsoft.com/sharepoint/v3/contenttype/forms"/>
  </ds:schemaRefs>
</ds:datastoreItem>
</file>

<file path=customXml/itemProps3.xml><?xml version="1.0" encoding="utf-8"?>
<ds:datastoreItem xmlns:ds="http://schemas.openxmlformats.org/officeDocument/2006/customXml" ds:itemID="{7CED49D8-9B45-4019-B6DF-98B78FC542AF}">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TotalTime>
  <Words>10340</Words>
  <Application>Microsoft Office PowerPoint</Application>
  <PresentationFormat>Widescreen</PresentationFormat>
  <Paragraphs>687</Paragraphs>
  <Slides>64</Slides>
  <Notes>62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Arial,Sans-Serif</vt:lpstr>
      <vt:lpstr>Calibri</vt:lpstr>
      <vt:lpstr>HelveticaNeueLT Pro 55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10</cp:revision>
  <cp:lastPrinted>2020-02-26T17:01:08Z</cp:lastPrinted>
  <dcterms:created xsi:type="dcterms:W3CDTF">2019-11-01T17:53:31Z</dcterms:created>
  <dcterms:modified xsi:type="dcterms:W3CDTF">2022-08-28T18:32:00Z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