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4"/>
  </p:notesMasterIdLst>
  <p:handoutMasterIdLst>
    <p:handoutMasterId r:id="rId75"/>
  </p:handoutMasterIdLst>
  <p:sldIdLst>
    <p:sldId id="2383" r:id="rId2"/>
    <p:sldId id="868" r:id="rId3"/>
    <p:sldId id="1807" r:id="rId4"/>
    <p:sldId id="1808" r:id="rId5"/>
    <p:sldId id="2382" r:id="rId6"/>
    <p:sldId id="2450" r:id="rId7"/>
    <p:sldId id="2453" r:id="rId8"/>
    <p:sldId id="2386" r:id="rId9"/>
    <p:sldId id="2457" r:id="rId10"/>
    <p:sldId id="2458" r:id="rId11"/>
    <p:sldId id="2474" r:id="rId12"/>
    <p:sldId id="2475" r:id="rId13"/>
    <p:sldId id="2476" r:id="rId14"/>
    <p:sldId id="2477" r:id="rId15"/>
    <p:sldId id="2478" r:id="rId16"/>
    <p:sldId id="2493" r:id="rId17"/>
    <p:sldId id="2496" r:id="rId18"/>
    <p:sldId id="2452" r:id="rId19"/>
    <p:sldId id="2502" r:id="rId20"/>
    <p:sldId id="2498" r:id="rId21"/>
    <p:sldId id="330" r:id="rId22"/>
    <p:sldId id="1848" r:id="rId23"/>
    <p:sldId id="2500" r:id="rId24"/>
    <p:sldId id="1847" r:id="rId25"/>
    <p:sldId id="331" r:id="rId26"/>
    <p:sldId id="2506" r:id="rId27"/>
    <p:sldId id="2503" r:id="rId28"/>
    <p:sldId id="1841" r:id="rId29"/>
    <p:sldId id="2465" r:id="rId30"/>
    <p:sldId id="1844" r:id="rId31"/>
    <p:sldId id="1845" r:id="rId32"/>
    <p:sldId id="1846" r:id="rId33"/>
    <p:sldId id="1862" r:id="rId34"/>
    <p:sldId id="1856" r:id="rId35"/>
    <p:sldId id="2454" r:id="rId36"/>
    <p:sldId id="2479" r:id="rId37"/>
    <p:sldId id="278" r:id="rId38"/>
    <p:sldId id="1852" r:id="rId39"/>
    <p:sldId id="1851" r:id="rId40"/>
    <p:sldId id="320" r:id="rId41"/>
    <p:sldId id="2466" r:id="rId42"/>
    <p:sldId id="1865" r:id="rId43"/>
    <p:sldId id="1871" r:id="rId44"/>
    <p:sldId id="1872" r:id="rId45"/>
    <p:sldId id="2467" r:id="rId46"/>
    <p:sldId id="2505" r:id="rId47"/>
    <p:sldId id="1855" r:id="rId48"/>
    <p:sldId id="2455" r:id="rId49"/>
    <p:sldId id="1849" r:id="rId50"/>
    <p:sldId id="1864" r:id="rId51"/>
    <p:sldId id="2480" r:id="rId52"/>
    <p:sldId id="2469" r:id="rId53"/>
    <p:sldId id="2470" r:id="rId54"/>
    <p:sldId id="1866" r:id="rId55"/>
    <p:sldId id="308" r:id="rId56"/>
    <p:sldId id="1867" r:id="rId57"/>
    <p:sldId id="1860" r:id="rId58"/>
    <p:sldId id="1868" r:id="rId59"/>
    <p:sldId id="1873" r:id="rId60"/>
    <p:sldId id="2481" r:id="rId61"/>
    <p:sldId id="2483" r:id="rId62"/>
    <p:sldId id="2482" r:id="rId63"/>
    <p:sldId id="2484" r:id="rId64"/>
    <p:sldId id="2485" r:id="rId65"/>
    <p:sldId id="318" r:id="rId66"/>
    <p:sldId id="2497" r:id="rId67"/>
    <p:sldId id="1853" r:id="rId68"/>
    <p:sldId id="2456" r:id="rId69"/>
    <p:sldId id="2501" r:id="rId70"/>
    <p:sldId id="2464" r:id="rId71"/>
    <p:sldId id="2448" r:id="rId72"/>
    <p:sldId id="2449" r:id="rId7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FF68686-198F-9A6B-442E-7E05A243A9B5}" name="Meridith Wortman" initials="MW" userId="S::mwortman@carsongroup.com::942a49b8-ff4b-45a3-98a4-590d6cafa235" providerId="AD"/>
  <p188:author id="{D143829F-2EBA-1E06-1D2D-BE72B4CCB286}" name="mary@toolebertz.net" initials="ma" userId="S::urn:spo:guest#mary@toolebertz.net::"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Jud Mackrill" initials="JM" lastIdx="51" clrIdx="0">
    <p:extLst>
      <p:ext uri="{19B8F6BF-5375-455C-9EA6-DF929625EA0E}">
        <p15:presenceInfo xmlns:p15="http://schemas.microsoft.com/office/powerpoint/2012/main" userId="S::jmackrill@carsongroup.com::8cd62ddf-9baf-4535-b54b-b038ef67424e" providerId="AD"/>
      </p:ext>
    </p:extLst>
  </p:cmAuthor>
  <p:cmAuthor id="2" name="Scott McIntyre" initials="SM" lastIdx="26" clrIdx="1">
    <p:extLst>
      <p:ext uri="{19B8F6BF-5375-455C-9EA6-DF929625EA0E}">
        <p15:presenceInfo xmlns:p15="http://schemas.microsoft.com/office/powerpoint/2012/main" userId="S::smcintyre@carsongroup.com::04999e38-680f-423c-aa7e-e5f3b7ef4856" providerId="AD"/>
      </p:ext>
    </p:extLst>
  </p:cmAuthor>
  <p:cmAuthor id="3" name="Cameron Carlow" initials="CC" lastIdx="27" clrIdx="2">
    <p:extLst>
      <p:ext uri="{19B8F6BF-5375-455C-9EA6-DF929625EA0E}">
        <p15:presenceInfo xmlns:p15="http://schemas.microsoft.com/office/powerpoint/2012/main" userId="S::ccarlow@carsongroup.com::90fe75a8-c989-49ff-8cc4-897528c17b8d" providerId="AD"/>
      </p:ext>
    </p:extLst>
  </p:cmAuthor>
  <p:cmAuthor id="4" name="Justin Starnes" initials="JS" lastIdx="4" clrIdx="3">
    <p:extLst>
      <p:ext uri="{19B8F6BF-5375-455C-9EA6-DF929625EA0E}">
        <p15:presenceInfo xmlns:p15="http://schemas.microsoft.com/office/powerpoint/2012/main" userId="S::jstarnes@carsongroup.com::b4c76d21-1353-48f1-8448-3d9ad487b13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202E"/>
    <a:srgbClr val="0D304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83F9122-19B5-1826-57EE-CB11A995F3BC}" v="69" dt="2022-01-16T16:28:31.095"/>
    <p1510:client id="{28D70504-7AC7-3151-10AD-404F3B2AD0A7}" v="12" dt="2022-01-13T18:27:56.847"/>
    <p1510:client id="{29F7ECBC-2376-794A-B1A3-D62D7972BB26}" v="2" dt="2022-01-13T19:13:42.180"/>
    <p1510:client id="{635F2215-5927-4C5A-B249-FDD0744C679B}" v="58" dt="2022-01-16T20:43:03.367"/>
    <p1510:client id="{E9A7FE98-94FC-B6AB-F606-D29AF70A2A98}" v="4" dt="2022-01-13T15:42:17.68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717"/>
  </p:normalViewPr>
  <p:slideViewPr>
    <p:cSldViewPr snapToGrid="0">
      <p:cViewPr varScale="1">
        <p:scale>
          <a:sx n="127" d="100"/>
          <a:sy n="127" d="100"/>
        </p:scale>
        <p:origin x="760" y="184"/>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notesMaster" Target="notesMasters/notesMaster1.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microsoft.com/office/2018/10/relationships/authors" Target="author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8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commentAuthors" Target="commentAuthor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7F6B1B9-D0D3-4906-9C40-23202CD88399}" type="doc">
      <dgm:prSet loTypeId="urn:microsoft.com/office/officeart/2016/7/layout/HexagonTimeline" loCatId="timeline" qsTypeId="urn:microsoft.com/office/officeart/2005/8/quickstyle/simple1" qsCatId="simple" csTypeId="urn:microsoft.com/office/officeart/2005/8/colors/colorful2" csCatId="colorful" phldr="1"/>
      <dgm:spPr/>
      <dgm:t>
        <a:bodyPr/>
        <a:lstStyle/>
        <a:p>
          <a:endParaRPr lang="en-US"/>
        </a:p>
      </dgm:t>
    </dgm:pt>
    <dgm:pt modelId="{5BA44CE4-09F7-44CA-9741-F69F983AE8E6}">
      <dgm:prSet phldrT="[Text]" phldr="0"/>
      <dgm:spPr>
        <a:solidFill>
          <a:srgbClr val="C00000"/>
        </a:solidFill>
        <a:ln w="28575">
          <a:solidFill>
            <a:schemeClr val="bg1"/>
          </a:solidFill>
        </a:ln>
      </dgm:spPr>
      <dgm:t>
        <a:bodyPr/>
        <a:lstStyle/>
        <a:p>
          <a:r>
            <a:rPr lang="en-US" b="0">
              <a:latin typeface="Arial" panose="020B0604020202020204"/>
            </a:rPr>
            <a:t>Zero</a:t>
          </a:r>
          <a:endParaRPr lang="en-US" b="0"/>
        </a:p>
      </dgm:t>
    </dgm:pt>
    <dgm:pt modelId="{28233940-EB58-4620-A74B-EF20D98ABD7C}" type="parTrans" cxnId="{67C23209-EBB3-4128-B3B9-18176879A737}">
      <dgm:prSet/>
      <dgm:spPr/>
      <dgm:t>
        <a:bodyPr/>
        <a:lstStyle/>
        <a:p>
          <a:endParaRPr lang="en-US"/>
        </a:p>
      </dgm:t>
    </dgm:pt>
    <dgm:pt modelId="{7DB8DB2C-724E-4D60-BE80-9F1DF5C35A80}" type="sibTrans" cxnId="{67C23209-EBB3-4128-B3B9-18176879A737}">
      <dgm:prSet/>
      <dgm:spPr/>
      <dgm:t>
        <a:bodyPr/>
        <a:lstStyle/>
        <a:p>
          <a:endParaRPr lang="en-US"/>
        </a:p>
      </dgm:t>
    </dgm:pt>
    <dgm:pt modelId="{206BFBDD-2D1B-426D-BBBF-F9B241C97026}">
      <dgm:prSet phldrT="[Text]" phldr="0"/>
      <dgm:spPr/>
      <dgm:t>
        <a:bodyPr/>
        <a:lstStyle/>
        <a:p>
          <a:r>
            <a:rPr lang="en-US">
              <a:solidFill>
                <a:schemeClr val="accent1"/>
              </a:solidFill>
              <a:latin typeface="Arial" panose="020B0604020202020204"/>
            </a:rPr>
            <a:t>Bearish</a:t>
          </a:r>
          <a:endParaRPr lang="en-US">
            <a:solidFill>
              <a:schemeClr val="accent1"/>
            </a:solidFill>
          </a:endParaRPr>
        </a:p>
      </dgm:t>
    </dgm:pt>
    <dgm:pt modelId="{494AF27D-9D60-4E47-B944-5B94A65596B1}" type="parTrans" cxnId="{2B34AB2D-D9D8-48A0-AA15-6BB8032028CB}">
      <dgm:prSet/>
      <dgm:spPr/>
      <dgm:t>
        <a:bodyPr/>
        <a:lstStyle/>
        <a:p>
          <a:endParaRPr lang="en-US"/>
        </a:p>
      </dgm:t>
    </dgm:pt>
    <dgm:pt modelId="{36D68D0F-0A13-4DFB-9DE3-43C563708A58}" type="sibTrans" cxnId="{2B34AB2D-D9D8-48A0-AA15-6BB8032028CB}">
      <dgm:prSet/>
      <dgm:spPr/>
      <dgm:t>
        <a:bodyPr/>
        <a:lstStyle/>
        <a:p>
          <a:endParaRPr lang="en-US"/>
        </a:p>
      </dgm:t>
    </dgm:pt>
    <dgm:pt modelId="{48A4D7B2-DA89-4A33-AFFC-2B3DB0ECA4ED}">
      <dgm:prSet phldrT="[Text]" phldr="0"/>
      <dgm:spPr>
        <a:solidFill>
          <a:schemeClr val="accent2"/>
        </a:solidFill>
        <a:ln w="28575">
          <a:solidFill>
            <a:schemeClr val="bg1"/>
          </a:solidFill>
        </a:ln>
      </dgm:spPr>
      <dgm:t>
        <a:bodyPr/>
        <a:lstStyle/>
        <a:p>
          <a:r>
            <a:rPr lang="en-US">
              <a:solidFill>
                <a:schemeClr val="accent1"/>
              </a:solidFill>
              <a:latin typeface="Arial" panose="020B0604020202020204"/>
            </a:rPr>
            <a:t>45.3</a:t>
          </a:r>
          <a:endParaRPr lang="en-US">
            <a:solidFill>
              <a:schemeClr val="accent1"/>
            </a:solidFill>
          </a:endParaRPr>
        </a:p>
      </dgm:t>
    </dgm:pt>
    <dgm:pt modelId="{6CDFCB67-BC61-4CAB-81DF-A46B4D5CAB05}" type="parTrans" cxnId="{7BC71959-B925-4019-BC12-9E245CB43DF9}">
      <dgm:prSet/>
      <dgm:spPr/>
      <dgm:t>
        <a:bodyPr/>
        <a:lstStyle/>
        <a:p>
          <a:endParaRPr lang="en-US"/>
        </a:p>
      </dgm:t>
    </dgm:pt>
    <dgm:pt modelId="{D34D647E-54E0-48A8-B595-1C61A7A8278E}" type="sibTrans" cxnId="{7BC71959-B925-4019-BC12-9E245CB43DF9}">
      <dgm:prSet/>
      <dgm:spPr/>
      <dgm:t>
        <a:bodyPr/>
        <a:lstStyle/>
        <a:p>
          <a:endParaRPr lang="en-US"/>
        </a:p>
      </dgm:t>
    </dgm:pt>
    <dgm:pt modelId="{0A161BAE-7F14-4A41-86A6-40BBED0942DB}">
      <dgm:prSet phldrT="[Text]" phldr="0"/>
      <dgm:spPr/>
      <dgm:t>
        <a:bodyPr/>
        <a:lstStyle/>
        <a:p>
          <a:pPr rtl="0"/>
          <a:r>
            <a:rPr lang="en-US">
              <a:solidFill>
                <a:schemeClr val="accent1"/>
              </a:solidFill>
              <a:latin typeface="Arial" panose="020B0604020202020204"/>
            </a:rPr>
            <a:t>More bearish than two weeks prior (46.7)</a:t>
          </a:r>
          <a:endParaRPr lang="en-US">
            <a:solidFill>
              <a:schemeClr val="accent1"/>
            </a:solidFill>
          </a:endParaRPr>
        </a:p>
      </dgm:t>
    </dgm:pt>
    <dgm:pt modelId="{B44A6A34-16C5-486A-8C9E-746108F7F774}" type="parTrans" cxnId="{76B6E71B-8CDA-4B69-A054-0B4E72528283}">
      <dgm:prSet/>
      <dgm:spPr/>
      <dgm:t>
        <a:bodyPr/>
        <a:lstStyle/>
        <a:p>
          <a:endParaRPr lang="en-US"/>
        </a:p>
      </dgm:t>
    </dgm:pt>
    <dgm:pt modelId="{FBF78D29-AA96-4338-8C7A-85F4EC009945}" type="sibTrans" cxnId="{76B6E71B-8CDA-4B69-A054-0B4E72528283}">
      <dgm:prSet/>
      <dgm:spPr/>
      <dgm:t>
        <a:bodyPr/>
        <a:lstStyle/>
        <a:p>
          <a:endParaRPr lang="en-US"/>
        </a:p>
      </dgm:t>
    </dgm:pt>
    <dgm:pt modelId="{58F0595A-BBD4-4840-916D-8B343620CB0E}">
      <dgm:prSet phldrT="[Text]" phldr="0"/>
      <dgm:spPr>
        <a:solidFill>
          <a:schemeClr val="tx2"/>
        </a:solidFill>
        <a:ln w="28575">
          <a:solidFill>
            <a:schemeClr val="bg1"/>
          </a:solidFill>
        </a:ln>
      </dgm:spPr>
      <dgm:t>
        <a:bodyPr/>
        <a:lstStyle/>
        <a:p>
          <a:r>
            <a:rPr lang="en-US">
              <a:latin typeface="Arial" panose="020B0604020202020204"/>
            </a:rPr>
            <a:t>100</a:t>
          </a:r>
          <a:endParaRPr lang="en-US"/>
        </a:p>
      </dgm:t>
    </dgm:pt>
    <dgm:pt modelId="{FD5CA923-66C5-4B94-8EA5-1E26C9E0832C}" type="parTrans" cxnId="{8BBF054D-B943-4C02-9E45-D124CE0D7F7A}">
      <dgm:prSet/>
      <dgm:spPr/>
      <dgm:t>
        <a:bodyPr/>
        <a:lstStyle/>
        <a:p>
          <a:endParaRPr lang="en-US"/>
        </a:p>
      </dgm:t>
    </dgm:pt>
    <dgm:pt modelId="{9B2D03CC-05B4-4B19-9822-58F399D48D17}" type="sibTrans" cxnId="{8BBF054D-B943-4C02-9E45-D124CE0D7F7A}">
      <dgm:prSet/>
      <dgm:spPr/>
      <dgm:t>
        <a:bodyPr/>
        <a:lstStyle/>
        <a:p>
          <a:endParaRPr lang="en-US"/>
        </a:p>
      </dgm:t>
    </dgm:pt>
    <dgm:pt modelId="{CC6D9DD8-7EDD-4631-98C2-C48D1B90A53C}">
      <dgm:prSet phldrT="[Text]" phldr="0"/>
      <dgm:spPr/>
      <dgm:t>
        <a:bodyPr/>
        <a:lstStyle/>
        <a:p>
          <a:r>
            <a:rPr lang="en-US">
              <a:solidFill>
                <a:schemeClr val="accent1"/>
              </a:solidFill>
              <a:latin typeface="Arial" panose="020B0604020202020204"/>
            </a:rPr>
            <a:t>Bullish</a:t>
          </a:r>
          <a:endParaRPr lang="en-US">
            <a:solidFill>
              <a:schemeClr val="accent1"/>
            </a:solidFill>
          </a:endParaRPr>
        </a:p>
      </dgm:t>
    </dgm:pt>
    <dgm:pt modelId="{2926A63A-B292-4C86-AFB3-C904D3D600A6}" type="parTrans" cxnId="{85DE8F35-3CDE-40EC-B98E-1EFBEB102EB8}">
      <dgm:prSet/>
      <dgm:spPr/>
      <dgm:t>
        <a:bodyPr/>
        <a:lstStyle/>
        <a:p>
          <a:endParaRPr lang="en-US"/>
        </a:p>
      </dgm:t>
    </dgm:pt>
    <dgm:pt modelId="{90A16555-1CD1-4F91-ACC2-6BED6FC274CA}" type="sibTrans" cxnId="{85DE8F35-3CDE-40EC-B98E-1EFBEB102EB8}">
      <dgm:prSet/>
      <dgm:spPr/>
      <dgm:t>
        <a:bodyPr/>
        <a:lstStyle/>
        <a:p>
          <a:endParaRPr lang="en-US"/>
        </a:p>
      </dgm:t>
    </dgm:pt>
    <dgm:pt modelId="{4BD563D9-B7CA-4C73-A3D6-89C3CDD94792}" type="pres">
      <dgm:prSet presAssocID="{A7F6B1B9-D0D3-4906-9C40-23202CD88399}" presName="Name0" presStyleCnt="0">
        <dgm:presLayoutVars>
          <dgm:chMax/>
          <dgm:chPref/>
          <dgm:animLvl val="lvl"/>
        </dgm:presLayoutVars>
      </dgm:prSet>
      <dgm:spPr/>
    </dgm:pt>
    <dgm:pt modelId="{0EEA9BF0-7CC8-4242-AF1F-D9CA59A5F194}" type="pres">
      <dgm:prSet presAssocID="{5BA44CE4-09F7-44CA-9741-F69F983AE8E6}" presName="composite" presStyleCnt="0"/>
      <dgm:spPr/>
    </dgm:pt>
    <dgm:pt modelId="{D6E85AB9-C44C-479F-BC17-0A5340FE9648}" type="pres">
      <dgm:prSet presAssocID="{5BA44CE4-09F7-44CA-9741-F69F983AE8E6}" presName="Parent1" presStyleLbl="alignNode1" presStyleIdx="0" presStyleCnt="3">
        <dgm:presLayoutVars>
          <dgm:chMax val="1"/>
          <dgm:chPref val="1"/>
          <dgm:bulletEnabled val="1"/>
        </dgm:presLayoutVars>
      </dgm:prSet>
      <dgm:spPr/>
    </dgm:pt>
    <dgm:pt modelId="{8C23029E-C633-43BE-9FC3-558DEEAB4826}" type="pres">
      <dgm:prSet presAssocID="{5BA44CE4-09F7-44CA-9741-F69F983AE8E6}" presName="Childtext1" presStyleLbl="revTx" presStyleIdx="0" presStyleCnt="3">
        <dgm:presLayoutVars>
          <dgm:chMax val="0"/>
          <dgm:chPref val="0"/>
          <dgm:bulletEnabled/>
        </dgm:presLayoutVars>
      </dgm:prSet>
      <dgm:spPr/>
    </dgm:pt>
    <dgm:pt modelId="{E7460821-E8C7-40B8-8B4A-F292D5C118A6}" type="pres">
      <dgm:prSet presAssocID="{5BA44CE4-09F7-44CA-9741-F69F983AE8E6}" presName="ConnectLine" presStyleLbl="sibTrans1D1" presStyleIdx="0" presStyleCnt="3"/>
      <dgm:spPr>
        <a:noFill/>
        <a:ln w="12700" cap="flat" cmpd="sng" algn="ctr">
          <a:solidFill>
            <a:schemeClr val="accent1"/>
          </a:solidFill>
          <a:prstDash val="dash"/>
          <a:miter lim="800000"/>
        </a:ln>
        <a:effectLst/>
      </dgm:spPr>
    </dgm:pt>
    <dgm:pt modelId="{2AF14F6B-518B-419F-9216-DEB79EA73A93}" type="pres">
      <dgm:prSet presAssocID="{5BA44CE4-09F7-44CA-9741-F69F983AE8E6}" presName="ConnectLineEnd" presStyleLbl="node1" presStyleIdx="0" presStyleCnt="3"/>
      <dgm:spPr>
        <a:solidFill>
          <a:srgbClr val="C00000"/>
        </a:solidFill>
      </dgm:spPr>
    </dgm:pt>
    <dgm:pt modelId="{9B92ACF6-1D30-4006-AC85-56C5BB77A91B}" type="pres">
      <dgm:prSet presAssocID="{5BA44CE4-09F7-44CA-9741-F69F983AE8E6}" presName="EmptyPane" presStyleCnt="0"/>
      <dgm:spPr/>
    </dgm:pt>
    <dgm:pt modelId="{78AEC941-6439-457D-869F-51C8B77E884A}" type="pres">
      <dgm:prSet presAssocID="{7DB8DB2C-724E-4D60-BE80-9F1DF5C35A80}" presName="spaceBetweenRectangles" presStyleLbl="fgAcc1" presStyleIdx="0" presStyleCnt="2"/>
      <dgm:spPr>
        <a:ln>
          <a:solidFill>
            <a:schemeClr val="accent1"/>
          </a:solidFill>
        </a:ln>
      </dgm:spPr>
    </dgm:pt>
    <dgm:pt modelId="{ECC309B1-ABA7-4CF6-909B-76D619250F9A}" type="pres">
      <dgm:prSet presAssocID="{48A4D7B2-DA89-4A33-AFFC-2B3DB0ECA4ED}" presName="composite" presStyleCnt="0"/>
      <dgm:spPr/>
    </dgm:pt>
    <dgm:pt modelId="{FDEF0385-E419-4EB7-A16F-8A48F60117AC}" type="pres">
      <dgm:prSet presAssocID="{48A4D7B2-DA89-4A33-AFFC-2B3DB0ECA4ED}" presName="Parent1" presStyleLbl="alignNode1" presStyleIdx="1" presStyleCnt="3">
        <dgm:presLayoutVars>
          <dgm:chMax val="1"/>
          <dgm:chPref val="1"/>
          <dgm:bulletEnabled val="1"/>
        </dgm:presLayoutVars>
      </dgm:prSet>
      <dgm:spPr/>
    </dgm:pt>
    <dgm:pt modelId="{3A1BE838-887A-48D5-BCF0-227854A2D9E7}" type="pres">
      <dgm:prSet presAssocID="{48A4D7B2-DA89-4A33-AFFC-2B3DB0ECA4ED}" presName="Childtext1" presStyleLbl="revTx" presStyleIdx="1" presStyleCnt="3">
        <dgm:presLayoutVars>
          <dgm:chMax val="0"/>
          <dgm:chPref val="0"/>
          <dgm:bulletEnabled/>
        </dgm:presLayoutVars>
      </dgm:prSet>
      <dgm:spPr/>
    </dgm:pt>
    <dgm:pt modelId="{51C7DD6F-376B-4498-A7EC-713069BBC312}" type="pres">
      <dgm:prSet presAssocID="{48A4D7B2-DA89-4A33-AFFC-2B3DB0ECA4ED}" presName="ConnectLine" presStyleLbl="sibTrans1D1" presStyleIdx="1" presStyleCnt="3"/>
      <dgm:spPr>
        <a:noFill/>
        <a:ln w="12700" cap="flat" cmpd="sng" algn="ctr">
          <a:solidFill>
            <a:schemeClr val="accent1"/>
          </a:solidFill>
          <a:prstDash val="dash"/>
          <a:miter lim="800000"/>
        </a:ln>
        <a:effectLst/>
      </dgm:spPr>
    </dgm:pt>
    <dgm:pt modelId="{80F0E588-A653-4F9E-8519-040AFFC6849F}" type="pres">
      <dgm:prSet presAssocID="{48A4D7B2-DA89-4A33-AFFC-2B3DB0ECA4ED}" presName="ConnectLineEnd" presStyleLbl="node1" presStyleIdx="1" presStyleCnt="3"/>
      <dgm:spPr>
        <a:solidFill>
          <a:schemeClr val="accent2"/>
        </a:solidFill>
      </dgm:spPr>
    </dgm:pt>
    <dgm:pt modelId="{77EA32B5-913A-4567-BD78-9142C7B6EB7A}" type="pres">
      <dgm:prSet presAssocID="{48A4D7B2-DA89-4A33-AFFC-2B3DB0ECA4ED}" presName="EmptyPane" presStyleCnt="0"/>
      <dgm:spPr/>
    </dgm:pt>
    <dgm:pt modelId="{0A569562-E570-40D7-A12B-8AB62B53617F}" type="pres">
      <dgm:prSet presAssocID="{D34D647E-54E0-48A8-B595-1C61A7A8278E}" presName="spaceBetweenRectangles" presStyleLbl="fgAcc1" presStyleIdx="1" presStyleCnt="2"/>
      <dgm:spPr>
        <a:ln>
          <a:solidFill>
            <a:schemeClr val="accent1"/>
          </a:solidFill>
        </a:ln>
      </dgm:spPr>
    </dgm:pt>
    <dgm:pt modelId="{A8D903D8-4D68-409B-B2A1-49DDBAB82775}" type="pres">
      <dgm:prSet presAssocID="{58F0595A-BBD4-4840-916D-8B343620CB0E}" presName="composite" presStyleCnt="0"/>
      <dgm:spPr/>
    </dgm:pt>
    <dgm:pt modelId="{1F5F42DE-5FBE-468F-974E-C41DDA924041}" type="pres">
      <dgm:prSet presAssocID="{58F0595A-BBD4-4840-916D-8B343620CB0E}" presName="Parent1" presStyleLbl="alignNode1" presStyleIdx="2" presStyleCnt="3">
        <dgm:presLayoutVars>
          <dgm:chMax val="1"/>
          <dgm:chPref val="1"/>
          <dgm:bulletEnabled val="1"/>
        </dgm:presLayoutVars>
      </dgm:prSet>
      <dgm:spPr/>
    </dgm:pt>
    <dgm:pt modelId="{14586E7B-8D3A-4655-852C-0BB93EE0C3DD}" type="pres">
      <dgm:prSet presAssocID="{58F0595A-BBD4-4840-916D-8B343620CB0E}" presName="Childtext1" presStyleLbl="revTx" presStyleIdx="2" presStyleCnt="3">
        <dgm:presLayoutVars>
          <dgm:chMax val="0"/>
          <dgm:chPref val="0"/>
          <dgm:bulletEnabled/>
        </dgm:presLayoutVars>
      </dgm:prSet>
      <dgm:spPr/>
    </dgm:pt>
    <dgm:pt modelId="{1DB2AF1D-94F1-455A-A0D7-3137B4903B2B}" type="pres">
      <dgm:prSet presAssocID="{58F0595A-BBD4-4840-916D-8B343620CB0E}" presName="ConnectLine" presStyleLbl="sibTrans1D1" presStyleIdx="2" presStyleCnt="3"/>
      <dgm:spPr>
        <a:noFill/>
        <a:ln w="12700" cap="flat" cmpd="sng" algn="ctr">
          <a:solidFill>
            <a:schemeClr val="accent1"/>
          </a:solidFill>
          <a:prstDash val="dash"/>
          <a:miter lim="800000"/>
        </a:ln>
        <a:effectLst/>
      </dgm:spPr>
    </dgm:pt>
    <dgm:pt modelId="{1E4DB296-164C-4C3F-BA1D-A5D857638E29}" type="pres">
      <dgm:prSet presAssocID="{58F0595A-BBD4-4840-916D-8B343620CB0E}" presName="ConnectLineEnd" presStyleLbl="node1" presStyleIdx="2" presStyleCnt="3"/>
      <dgm:spPr>
        <a:solidFill>
          <a:schemeClr val="tx2"/>
        </a:solidFill>
      </dgm:spPr>
    </dgm:pt>
    <dgm:pt modelId="{D1A5F660-5CDC-4B40-86F9-70DBC7FCE716}" type="pres">
      <dgm:prSet presAssocID="{58F0595A-BBD4-4840-916D-8B343620CB0E}" presName="EmptyPane" presStyleCnt="0"/>
      <dgm:spPr/>
    </dgm:pt>
  </dgm:ptLst>
  <dgm:cxnLst>
    <dgm:cxn modelId="{67C23209-EBB3-4128-B3B9-18176879A737}" srcId="{A7F6B1B9-D0D3-4906-9C40-23202CD88399}" destId="{5BA44CE4-09F7-44CA-9741-F69F983AE8E6}" srcOrd="0" destOrd="0" parTransId="{28233940-EB58-4620-A74B-EF20D98ABD7C}" sibTransId="{7DB8DB2C-724E-4D60-BE80-9F1DF5C35A80}"/>
    <dgm:cxn modelId="{68196E10-2AB3-4A53-9079-BC3FD44B31AE}" type="presOf" srcId="{206BFBDD-2D1B-426D-BBBF-F9B241C97026}" destId="{8C23029E-C633-43BE-9FC3-558DEEAB4826}" srcOrd="0" destOrd="0" presId="urn:microsoft.com/office/officeart/2016/7/layout/HexagonTimeline"/>
    <dgm:cxn modelId="{76B6E71B-8CDA-4B69-A054-0B4E72528283}" srcId="{48A4D7B2-DA89-4A33-AFFC-2B3DB0ECA4ED}" destId="{0A161BAE-7F14-4A41-86A6-40BBED0942DB}" srcOrd="0" destOrd="0" parTransId="{B44A6A34-16C5-486A-8C9E-746108F7F774}" sibTransId="{FBF78D29-AA96-4338-8C7A-85F4EC009945}"/>
    <dgm:cxn modelId="{2B34AB2D-D9D8-48A0-AA15-6BB8032028CB}" srcId="{5BA44CE4-09F7-44CA-9741-F69F983AE8E6}" destId="{206BFBDD-2D1B-426D-BBBF-F9B241C97026}" srcOrd="0" destOrd="0" parTransId="{494AF27D-9D60-4E47-B944-5B94A65596B1}" sibTransId="{36D68D0F-0A13-4DFB-9DE3-43C563708A58}"/>
    <dgm:cxn modelId="{85DE8F35-3CDE-40EC-B98E-1EFBEB102EB8}" srcId="{58F0595A-BBD4-4840-916D-8B343620CB0E}" destId="{CC6D9DD8-7EDD-4631-98C2-C48D1B90A53C}" srcOrd="0" destOrd="0" parTransId="{2926A63A-B292-4C86-AFB3-C904D3D600A6}" sibTransId="{90A16555-1CD1-4F91-ACC2-6BED6FC274CA}"/>
    <dgm:cxn modelId="{938DB14A-CC80-4672-B6A9-27547000F079}" type="presOf" srcId="{0A161BAE-7F14-4A41-86A6-40BBED0942DB}" destId="{3A1BE838-887A-48D5-BCF0-227854A2D9E7}" srcOrd="0" destOrd="0" presId="urn:microsoft.com/office/officeart/2016/7/layout/HexagonTimeline"/>
    <dgm:cxn modelId="{E214C34A-C63B-4C19-ADDB-2A6084665247}" type="presOf" srcId="{58F0595A-BBD4-4840-916D-8B343620CB0E}" destId="{1F5F42DE-5FBE-468F-974E-C41DDA924041}" srcOrd="0" destOrd="0" presId="urn:microsoft.com/office/officeart/2016/7/layout/HexagonTimeline"/>
    <dgm:cxn modelId="{305D936C-CE7A-495B-99F3-3F9CCD01FE6B}" type="presOf" srcId="{A7F6B1B9-D0D3-4906-9C40-23202CD88399}" destId="{4BD563D9-B7CA-4C73-A3D6-89C3CDD94792}" srcOrd="0" destOrd="0" presId="urn:microsoft.com/office/officeart/2016/7/layout/HexagonTimeline"/>
    <dgm:cxn modelId="{8BBF054D-B943-4C02-9E45-D124CE0D7F7A}" srcId="{A7F6B1B9-D0D3-4906-9C40-23202CD88399}" destId="{58F0595A-BBD4-4840-916D-8B343620CB0E}" srcOrd="2" destOrd="0" parTransId="{FD5CA923-66C5-4B94-8EA5-1E26C9E0832C}" sibTransId="{9B2D03CC-05B4-4B19-9822-58F399D48D17}"/>
    <dgm:cxn modelId="{76344D4D-68C5-448A-8BE6-E493A75A9E4B}" type="presOf" srcId="{CC6D9DD8-7EDD-4631-98C2-C48D1B90A53C}" destId="{14586E7B-8D3A-4655-852C-0BB93EE0C3DD}" srcOrd="0" destOrd="0" presId="urn:microsoft.com/office/officeart/2016/7/layout/HexagonTimeline"/>
    <dgm:cxn modelId="{7BC71959-B925-4019-BC12-9E245CB43DF9}" srcId="{A7F6B1B9-D0D3-4906-9C40-23202CD88399}" destId="{48A4D7B2-DA89-4A33-AFFC-2B3DB0ECA4ED}" srcOrd="1" destOrd="0" parTransId="{6CDFCB67-BC61-4CAB-81DF-A46B4D5CAB05}" sibTransId="{D34D647E-54E0-48A8-B595-1C61A7A8278E}"/>
    <dgm:cxn modelId="{E661F4EB-F8F2-4A3B-B921-CD88F77501F6}" type="presOf" srcId="{5BA44CE4-09F7-44CA-9741-F69F983AE8E6}" destId="{D6E85AB9-C44C-479F-BC17-0A5340FE9648}" srcOrd="0" destOrd="0" presId="urn:microsoft.com/office/officeart/2016/7/layout/HexagonTimeline"/>
    <dgm:cxn modelId="{728DA5FE-9331-4BAF-B915-3AEFBEE75D64}" type="presOf" srcId="{48A4D7B2-DA89-4A33-AFFC-2B3DB0ECA4ED}" destId="{FDEF0385-E419-4EB7-A16F-8A48F60117AC}" srcOrd="0" destOrd="0" presId="urn:microsoft.com/office/officeart/2016/7/layout/HexagonTimeline"/>
    <dgm:cxn modelId="{AC9F786B-4A6C-4701-B047-552844104EE5}" type="presParOf" srcId="{4BD563D9-B7CA-4C73-A3D6-89C3CDD94792}" destId="{0EEA9BF0-7CC8-4242-AF1F-D9CA59A5F194}" srcOrd="0" destOrd="0" presId="urn:microsoft.com/office/officeart/2016/7/layout/HexagonTimeline"/>
    <dgm:cxn modelId="{1A46008A-955F-4201-88A6-0CE40A41012B}" type="presParOf" srcId="{0EEA9BF0-7CC8-4242-AF1F-D9CA59A5F194}" destId="{D6E85AB9-C44C-479F-BC17-0A5340FE9648}" srcOrd="0" destOrd="0" presId="urn:microsoft.com/office/officeart/2016/7/layout/HexagonTimeline"/>
    <dgm:cxn modelId="{E1B12204-7596-4B5E-8D00-C5041FF94D8A}" type="presParOf" srcId="{0EEA9BF0-7CC8-4242-AF1F-D9CA59A5F194}" destId="{8C23029E-C633-43BE-9FC3-558DEEAB4826}" srcOrd="1" destOrd="0" presId="urn:microsoft.com/office/officeart/2016/7/layout/HexagonTimeline"/>
    <dgm:cxn modelId="{121FD15A-F4DF-4E33-BD71-40545F72BCE0}" type="presParOf" srcId="{0EEA9BF0-7CC8-4242-AF1F-D9CA59A5F194}" destId="{E7460821-E8C7-40B8-8B4A-F292D5C118A6}" srcOrd="2" destOrd="0" presId="urn:microsoft.com/office/officeart/2016/7/layout/HexagonTimeline"/>
    <dgm:cxn modelId="{CDF42A29-5C3A-49AC-AFBC-8A39EB02BE76}" type="presParOf" srcId="{0EEA9BF0-7CC8-4242-AF1F-D9CA59A5F194}" destId="{2AF14F6B-518B-419F-9216-DEB79EA73A93}" srcOrd="3" destOrd="0" presId="urn:microsoft.com/office/officeart/2016/7/layout/HexagonTimeline"/>
    <dgm:cxn modelId="{D87CA658-D57D-4AD7-B206-AD2F4E69EBBC}" type="presParOf" srcId="{0EEA9BF0-7CC8-4242-AF1F-D9CA59A5F194}" destId="{9B92ACF6-1D30-4006-AC85-56C5BB77A91B}" srcOrd="4" destOrd="0" presId="urn:microsoft.com/office/officeart/2016/7/layout/HexagonTimeline"/>
    <dgm:cxn modelId="{ED765FC8-00D6-4102-A1D7-B89C73CE35A9}" type="presParOf" srcId="{4BD563D9-B7CA-4C73-A3D6-89C3CDD94792}" destId="{78AEC941-6439-457D-869F-51C8B77E884A}" srcOrd="1" destOrd="0" presId="urn:microsoft.com/office/officeart/2016/7/layout/HexagonTimeline"/>
    <dgm:cxn modelId="{96FF3D89-50FD-4CB7-9687-D821A7209A76}" type="presParOf" srcId="{4BD563D9-B7CA-4C73-A3D6-89C3CDD94792}" destId="{ECC309B1-ABA7-4CF6-909B-76D619250F9A}" srcOrd="2" destOrd="0" presId="urn:microsoft.com/office/officeart/2016/7/layout/HexagonTimeline"/>
    <dgm:cxn modelId="{23AE91DA-87CA-4282-9F80-1439784352C5}" type="presParOf" srcId="{ECC309B1-ABA7-4CF6-909B-76D619250F9A}" destId="{FDEF0385-E419-4EB7-A16F-8A48F60117AC}" srcOrd="0" destOrd="0" presId="urn:microsoft.com/office/officeart/2016/7/layout/HexagonTimeline"/>
    <dgm:cxn modelId="{88FE1CA2-F8A4-4F5B-AB8E-5489E8883642}" type="presParOf" srcId="{ECC309B1-ABA7-4CF6-909B-76D619250F9A}" destId="{3A1BE838-887A-48D5-BCF0-227854A2D9E7}" srcOrd="1" destOrd="0" presId="urn:microsoft.com/office/officeart/2016/7/layout/HexagonTimeline"/>
    <dgm:cxn modelId="{4CB5792D-9599-4852-B5EE-68E65BB23A07}" type="presParOf" srcId="{ECC309B1-ABA7-4CF6-909B-76D619250F9A}" destId="{51C7DD6F-376B-4498-A7EC-713069BBC312}" srcOrd="2" destOrd="0" presId="urn:microsoft.com/office/officeart/2016/7/layout/HexagonTimeline"/>
    <dgm:cxn modelId="{382183D8-1C72-4856-9C37-CD75D96FAFAB}" type="presParOf" srcId="{ECC309B1-ABA7-4CF6-909B-76D619250F9A}" destId="{80F0E588-A653-4F9E-8519-040AFFC6849F}" srcOrd="3" destOrd="0" presId="urn:microsoft.com/office/officeart/2016/7/layout/HexagonTimeline"/>
    <dgm:cxn modelId="{EE8905A0-CC70-4353-82EA-3DE3D46B51A5}" type="presParOf" srcId="{ECC309B1-ABA7-4CF6-909B-76D619250F9A}" destId="{77EA32B5-913A-4567-BD78-9142C7B6EB7A}" srcOrd="4" destOrd="0" presId="urn:microsoft.com/office/officeart/2016/7/layout/HexagonTimeline"/>
    <dgm:cxn modelId="{0C2C1D81-0D3E-4F66-9C7D-8ED37C9D1FD4}" type="presParOf" srcId="{4BD563D9-B7CA-4C73-A3D6-89C3CDD94792}" destId="{0A569562-E570-40D7-A12B-8AB62B53617F}" srcOrd="3" destOrd="0" presId="urn:microsoft.com/office/officeart/2016/7/layout/HexagonTimeline"/>
    <dgm:cxn modelId="{7D0C92FC-50DB-49D6-A84D-D8D4BD8C93D7}" type="presParOf" srcId="{4BD563D9-B7CA-4C73-A3D6-89C3CDD94792}" destId="{A8D903D8-4D68-409B-B2A1-49DDBAB82775}" srcOrd="4" destOrd="0" presId="urn:microsoft.com/office/officeart/2016/7/layout/HexagonTimeline"/>
    <dgm:cxn modelId="{7E430AA3-FC98-428B-9769-702E7E2E5A81}" type="presParOf" srcId="{A8D903D8-4D68-409B-B2A1-49DDBAB82775}" destId="{1F5F42DE-5FBE-468F-974E-C41DDA924041}" srcOrd="0" destOrd="0" presId="urn:microsoft.com/office/officeart/2016/7/layout/HexagonTimeline"/>
    <dgm:cxn modelId="{470F5D47-9AF9-4353-B3A4-435927EBBFA1}" type="presParOf" srcId="{A8D903D8-4D68-409B-B2A1-49DDBAB82775}" destId="{14586E7B-8D3A-4655-852C-0BB93EE0C3DD}" srcOrd="1" destOrd="0" presId="urn:microsoft.com/office/officeart/2016/7/layout/HexagonTimeline"/>
    <dgm:cxn modelId="{20D1E860-F81B-4382-B420-1D9A288793E1}" type="presParOf" srcId="{A8D903D8-4D68-409B-B2A1-49DDBAB82775}" destId="{1DB2AF1D-94F1-455A-A0D7-3137B4903B2B}" srcOrd="2" destOrd="0" presId="urn:microsoft.com/office/officeart/2016/7/layout/HexagonTimeline"/>
    <dgm:cxn modelId="{D57C7424-3501-4769-B21D-842F8D6985E4}" type="presParOf" srcId="{A8D903D8-4D68-409B-B2A1-49DDBAB82775}" destId="{1E4DB296-164C-4C3F-BA1D-A5D857638E29}" srcOrd="3" destOrd="0" presId="urn:microsoft.com/office/officeart/2016/7/layout/HexagonTimeline"/>
    <dgm:cxn modelId="{E263D7D7-D9B8-4E75-9223-BA2E010ECCA5}" type="presParOf" srcId="{A8D903D8-4D68-409B-B2A1-49DDBAB82775}" destId="{D1A5F660-5CDC-4B40-86F9-70DBC7FCE716}" srcOrd="4" destOrd="0" presId="urn:microsoft.com/office/officeart/2016/7/layout/Hexagon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E85AB9-C44C-479F-BC17-0A5340FE9648}">
      <dsp:nvSpPr>
        <dsp:cNvPr id="0" name=""/>
        <dsp:cNvSpPr/>
      </dsp:nvSpPr>
      <dsp:spPr>
        <a:xfrm>
          <a:off x="299405" y="2097485"/>
          <a:ext cx="1523841" cy="572041"/>
        </a:xfrm>
        <a:prstGeom prst="homePlate">
          <a:avLst>
            <a:gd name="adj" fmla="val 40000"/>
          </a:avLst>
        </a:prstGeom>
        <a:solidFill>
          <a:srgbClr val="C00000"/>
        </a:solidFill>
        <a:ln w="28575"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22300">
            <a:lnSpc>
              <a:spcPct val="90000"/>
            </a:lnSpc>
            <a:spcBef>
              <a:spcPct val="0"/>
            </a:spcBef>
            <a:spcAft>
              <a:spcPct val="35000"/>
            </a:spcAft>
            <a:buNone/>
          </a:pPr>
          <a:r>
            <a:rPr lang="en-US" sz="1400" b="0" kern="1200">
              <a:latin typeface="Arial" panose="020B0604020202020204"/>
            </a:rPr>
            <a:t>Zero</a:t>
          </a:r>
          <a:endParaRPr lang="en-US" sz="1400" b="0" kern="1200"/>
        </a:p>
      </dsp:txBody>
      <dsp:txXfrm>
        <a:off x="299405" y="2097485"/>
        <a:ext cx="1409433" cy="572041"/>
      </dsp:txXfrm>
    </dsp:sp>
    <dsp:sp modelId="{8C23029E-C633-43BE-9FC3-558DEEAB4826}">
      <dsp:nvSpPr>
        <dsp:cNvPr id="0" name=""/>
        <dsp:cNvSpPr/>
      </dsp:nvSpPr>
      <dsp:spPr>
        <a:xfrm>
          <a:off x="3103" y="0"/>
          <a:ext cx="2116446" cy="15254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24460" rIns="0" bIns="124460" numCol="1" spcCol="1270" anchor="b" anchorCtr="1">
          <a:noAutofit/>
        </a:bodyPr>
        <a:lstStyle/>
        <a:p>
          <a:pPr marL="0" lvl="0" indent="0" algn="ctr" defTabSz="622300">
            <a:lnSpc>
              <a:spcPct val="90000"/>
            </a:lnSpc>
            <a:spcBef>
              <a:spcPct val="0"/>
            </a:spcBef>
            <a:spcAft>
              <a:spcPct val="35000"/>
            </a:spcAft>
            <a:buNone/>
          </a:pPr>
          <a:r>
            <a:rPr lang="en-US" sz="1400" kern="1200">
              <a:solidFill>
                <a:schemeClr val="accent1"/>
              </a:solidFill>
              <a:latin typeface="Arial" panose="020B0604020202020204"/>
            </a:rPr>
            <a:t>Bearish</a:t>
          </a:r>
          <a:endParaRPr lang="en-US" sz="1400" kern="1200">
            <a:solidFill>
              <a:schemeClr val="accent1"/>
            </a:solidFill>
          </a:endParaRPr>
        </a:p>
      </dsp:txBody>
      <dsp:txXfrm>
        <a:off x="3103" y="0"/>
        <a:ext cx="2116446" cy="1525444"/>
      </dsp:txXfrm>
    </dsp:sp>
    <dsp:sp modelId="{78AEC941-6439-457D-869F-51C8B77E884A}">
      <dsp:nvSpPr>
        <dsp:cNvPr id="0" name=""/>
        <dsp:cNvSpPr/>
      </dsp:nvSpPr>
      <dsp:spPr>
        <a:xfrm>
          <a:off x="1823246" y="2383506"/>
          <a:ext cx="592604" cy="0"/>
        </a:xfrm>
        <a:custGeom>
          <a:avLst/>
          <a:gdLst/>
          <a:ahLst/>
          <a:cxnLst/>
          <a:rect l="0" t="0" r="0" b="0"/>
          <a:pathLst>
            <a:path>
              <a:moveTo>
                <a:pt x="0" y="0"/>
              </a:moveTo>
              <a:lnTo>
                <a:pt x="592604" y="0"/>
              </a:lnTo>
            </a:path>
          </a:pathLst>
        </a:custGeom>
        <a:no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sp>
    <dsp:sp modelId="{E7460821-E8C7-40B8-8B4A-F292D5C118A6}">
      <dsp:nvSpPr>
        <dsp:cNvPr id="0" name=""/>
        <dsp:cNvSpPr/>
      </dsp:nvSpPr>
      <dsp:spPr>
        <a:xfrm>
          <a:off x="1061326" y="1620784"/>
          <a:ext cx="0" cy="476701"/>
        </a:xfrm>
        <a:prstGeom prst="line">
          <a:avLst/>
        </a:prstGeom>
        <a:noFill/>
        <a:ln w="12700" cap="flat" cmpd="sng" algn="ctr">
          <a:solidFill>
            <a:schemeClr val="accent1"/>
          </a:solidFill>
          <a:prstDash val="dash"/>
          <a:miter lim="800000"/>
        </a:ln>
        <a:effectLst/>
      </dsp:spPr>
      <dsp:style>
        <a:lnRef idx="1">
          <a:scrgbClr r="0" g="0" b="0"/>
        </a:lnRef>
        <a:fillRef idx="0">
          <a:scrgbClr r="0" g="0" b="0"/>
        </a:fillRef>
        <a:effectRef idx="0">
          <a:scrgbClr r="0" g="0" b="0"/>
        </a:effectRef>
        <a:fontRef idx="minor"/>
      </dsp:style>
    </dsp:sp>
    <dsp:sp modelId="{2AF14F6B-518B-419F-9216-DEB79EA73A93}">
      <dsp:nvSpPr>
        <dsp:cNvPr id="0" name=""/>
        <dsp:cNvSpPr/>
      </dsp:nvSpPr>
      <dsp:spPr>
        <a:xfrm>
          <a:off x="1013656" y="1525444"/>
          <a:ext cx="95340" cy="95340"/>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DEF0385-E419-4EB7-A16F-8A48F60117AC}">
      <dsp:nvSpPr>
        <dsp:cNvPr id="0" name=""/>
        <dsp:cNvSpPr/>
      </dsp:nvSpPr>
      <dsp:spPr>
        <a:xfrm>
          <a:off x="2415851" y="2097485"/>
          <a:ext cx="1523841" cy="572041"/>
        </a:xfrm>
        <a:prstGeom prst="hexagon">
          <a:avLst>
            <a:gd name="adj" fmla="val 40000"/>
            <a:gd name="vf" fmla="val 115470"/>
          </a:avLst>
        </a:prstGeom>
        <a:solidFill>
          <a:schemeClr val="accent2"/>
        </a:solidFill>
        <a:ln w="28575"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22300">
            <a:lnSpc>
              <a:spcPct val="90000"/>
            </a:lnSpc>
            <a:spcBef>
              <a:spcPct val="0"/>
            </a:spcBef>
            <a:spcAft>
              <a:spcPct val="35000"/>
            </a:spcAft>
            <a:buNone/>
          </a:pPr>
          <a:r>
            <a:rPr lang="en-US" sz="1400" kern="1200">
              <a:solidFill>
                <a:schemeClr val="accent1"/>
              </a:solidFill>
              <a:latin typeface="Arial" panose="020B0604020202020204"/>
            </a:rPr>
            <a:t>45.3</a:t>
          </a:r>
          <a:endParaRPr lang="en-US" sz="1400" kern="1200">
            <a:solidFill>
              <a:schemeClr val="accent1"/>
            </a:solidFill>
          </a:endParaRPr>
        </a:p>
      </dsp:txBody>
      <dsp:txXfrm>
        <a:off x="2619110" y="2173787"/>
        <a:ext cx="1117323" cy="419437"/>
      </dsp:txXfrm>
    </dsp:sp>
    <dsp:sp modelId="{3A1BE838-887A-48D5-BCF0-227854A2D9E7}">
      <dsp:nvSpPr>
        <dsp:cNvPr id="0" name=""/>
        <dsp:cNvSpPr/>
      </dsp:nvSpPr>
      <dsp:spPr>
        <a:xfrm>
          <a:off x="2119549" y="3241568"/>
          <a:ext cx="2116446" cy="15254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24460" rIns="0" bIns="124460" numCol="1" spcCol="1270" anchor="t" anchorCtr="1">
          <a:noAutofit/>
        </a:bodyPr>
        <a:lstStyle/>
        <a:p>
          <a:pPr marL="0" lvl="0" indent="0" algn="ctr" defTabSz="622300" rtl="0">
            <a:lnSpc>
              <a:spcPct val="90000"/>
            </a:lnSpc>
            <a:spcBef>
              <a:spcPct val="0"/>
            </a:spcBef>
            <a:spcAft>
              <a:spcPct val="35000"/>
            </a:spcAft>
            <a:buNone/>
          </a:pPr>
          <a:r>
            <a:rPr lang="en-US" sz="1400" kern="1200">
              <a:solidFill>
                <a:schemeClr val="accent1"/>
              </a:solidFill>
              <a:latin typeface="Arial" panose="020B0604020202020204"/>
            </a:rPr>
            <a:t>More bearish than two weeks prior (46.7)</a:t>
          </a:r>
          <a:endParaRPr lang="en-US" sz="1400" kern="1200">
            <a:solidFill>
              <a:schemeClr val="accent1"/>
            </a:solidFill>
          </a:endParaRPr>
        </a:p>
      </dsp:txBody>
      <dsp:txXfrm>
        <a:off x="2119549" y="3241568"/>
        <a:ext cx="2116446" cy="1525444"/>
      </dsp:txXfrm>
    </dsp:sp>
    <dsp:sp modelId="{0A569562-E570-40D7-A12B-8AB62B53617F}">
      <dsp:nvSpPr>
        <dsp:cNvPr id="0" name=""/>
        <dsp:cNvSpPr/>
      </dsp:nvSpPr>
      <dsp:spPr>
        <a:xfrm>
          <a:off x="3939693" y="2383506"/>
          <a:ext cx="592604" cy="0"/>
        </a:xfrm>
        <a:custGeom>
          <a:avLst/>
          <a:gdLst/>
          <a:ahLst/>
          <a:cxnLst/>
          <a:rect l="0" t="0" r="0" b="0"/>
          <a:pathLst>
            <a:path>
              <a:moveTo>
                <a:pt x="0" y="0"/>
              </a:moveTo>
              <a:lnTo>
                <a:pt x="592604" y="0"/>
              </a:lnTo>
            </a:path>
          </a:pathLst>
        </a:custGeom>
        <a:no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sp>
    <dsp:sp modelId="{51C7DD6F-376B-4498-A7EC-713069BBC312}">
      <dsp:nvSpPr>
        <dsp:cNvPr id="0" name=""/>
        <dsp:cNvSpPr/>
      </dsp:nvSpPr>
      <dsp:spPr>
        <a:xfrm>
          <a:off x="3177772" y="2669527"/>
          <a:ext cx="0" cy="476701"/>
        </a:xfrm>
        <a:prstGeom prst="line">
          <a:avLst/>
        </a:prstGeom>
        <a:noFill/>
        <a:ln w="12700" cap="flat" cmpd="sng" algn="ctr">
          <a:solidFill>
            <a:schemeClr val="accent1"/>
          </a:solidFill>
          <a:prstDash val="dash"/>
          <a:miter lim="800000"/>
        </a:ln>
        <a:effectLst/>
      </dsp:spPr>
      <dsp:style>
        <a:lnRef idx="1">
          <a:scrgbClr r="0" g="0" b="0"/>
        </a:lnRef>
        <a:fillRef idx="0">
          <a:scrgbClr r="0" g="0" b="0"/>
        </a:fillRef>
        <a:effectRef idx="0">
          <a:scrgbClr r="0" g="0" b="0"/>
        </a:effectRef>
        <a:fontRef idx="minor"/>
      </dsp:style>
    </dsp:sp>
    <dsp:sp modelId="{80F0E588-A653-4F9E-8519-040AFFC6849F}">
      <dsp:nvSpPr>
        <dsp:cNvPr id="0" name=""/>
        <dsp:cNvSpPr/>
      </dsp:nvSpPr>
      <dsp:spPr>
        <a:xfrm>
          <a:off x="3130102" y="3146228"/>
          <a:ext cx="95340" cy="95340"/>
        </a:xfrm>
        <a:prstGeom prst="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F5F42DE-5FBE-468F-974E-C41DDA924041}">
      <dsp:nvSpPr>
        <dsp:cNvPr id="0" name=""/>
        <dsp:cNvSpPr/>
      </dsp:nvSpPr>
      <dsp:spPr>
        <a:xfrm rot="10800000">
          <a:off x="4532298" y="2097485"/>
          <a:ext cx="1523841" cy="572041"/>
        </a:xfrm>
        <a:prstGeom prst="homePlate">
          <a:avLst>
            <a:gd name="adj" fmla="val 40000"/>
          </a:avLst>
        </a:prstGeom>
        <a:solidFill>
          <a:schemeClr val="tx2"/>
        </a:solidFill>
        <a:ln w="28575"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22300">
            <a:lnSpc>
              <a:spcPct val="90000"/>
            </a:lnSpc>
            <a:spcBef>
              <a:spcPct val="0"/>
            </a:spcBef>
            <a:spcAft>
              <a:spcPct val="35000"/>
            </a:spcAft>
            <a:buNone/>
          </a:pPr>
          <a:r>
            <a:rPr lang="en-US" sz="1400" kern="1200">
              <a:latin typeface="Arial" panose="020B0604020202020204"/>
            </a:rPr>
            <a:t>100</a:t>
          </a:r>
          <a:endParaRPr lang="en-US" sz="1400" kern="1200"/>
        </a:p>
      </dsp:txBody>
      <dsp:txXfrm rot="10800000">
        <a:off x="4646706" y="2097485"/>
        <a:ext cx="1409433" cy="572041"/>
      </dsp:txXfrm>
    </dsp:sp>
    <dsp:sp modelId="{14586E7B-8D3A-4655-852C-0BB93EE0C3DD}">
      <dsp:nvSpPr>
        <dsp:cNvPr id="0" name=""/>
        <dsp:cNvSpPr/>
      </dsp:nvSpPr>
      <dsp:spPr>
        <a:xfrm>
          <a:off x="4235995" y="0"/>
          <a:ext cx="2116446" cy="15254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24460" rIns="0" bIns="124460" numCol="1" spcCol="1270" anchor="b" anchorCtr="1">
          <a:noAutofit/>
        </a:bodyPr>
        <a:lstStyle/>
        <a:p>
          <a:pPr marL="0" lvl="0" indent="0" algn="ctr" defTabSz="622300">
            <a:lnSpc>
              <a:spcPct val="90000"/>
            </a:lnSpc>
            <a:spcBef>
              <a:spcPct val="0"/>
            </a:spcBef>
            <a:spcAft>
              <a:spcPct val="35000"/>
            </a:spcAft>
            <a:buNone/>
          </a:pPr>
          <a:r>
            <a:rPr lang="en-US" sz="1400" kern="1200">
              <a:solidFill>
                <a:schemeClr val="accent1"/>
              </a:solidFill>
              <a:latin typeface="Arial" panose="020B0604020202020204"/>
            </a:rPr>
            <a:t>Bullish</a:t>
          </a:r>
          <a:endParaRPr lang="en-US" sz="1400" kern="1200">
            <a:solidFill>
              <a:schemeClr val="accent1"/>
            </a:solidFill>
          </a:endParaRPr>
        </a:p>
      </dsp:txBody>
      <dsp:txXfrm>
        <a:off x="4235995" y="0"/>
        <a:ext cx="2116446" cy="1525444"/>
      </dsp:txXfrm>
    </dsp:sp>
    <dsp:sp modelId="{1DB2AF1D-94F1-455A-A0D7-3137B4903B2B}">
      <dsp:nvSpPr>
        <dsp:cNvPr id="0" name=""/>
        <dsp:cNvSpPr/>
      </dsp:nvSpPr>
      <dsp:spPr>
        <a:xfrm>
          <a:off x="5294218" y="1620784"/>
          <a:ext cx="0" cy="476701"/>
        </a:xfrm>
        <a:prstGeom prst="line">
          <a:avLst/>
        </a:prstGeom>
        <a:noFill/>
        <a:ln w="12700" cap="flat" cmpd="sng" algn="ctr">
          <a:solidFill>
            <a:schemeClr val="accent1"/>
          </a:solidFill>
          <a:prstDash val="dash"/>
          <a:miter lim="800000"/>
        </a:ln>
        <a:effectLst/>
      </dsp:spPr>
      <dsp:style>
        <a:lnRef idx="1">
          <a:scrgbClr r="0" g="0" b="0"/>
        </a:lnRef>
        <a:fillRef idx="0">
          <a:scrgbClr r="0" g="0" b="0"/>
        </a:fillRef>
        <a:effectRef idx="0">
          <a:scrgbClr r="0" g="0" b="0"/>
        </a:effectRef>
        <a:fontRef idx="minor"/>
      </dsp:style>
    </dsp:sp>
    <dsp:sp modelId="{1E4DB296-164C-4C3F-BA1D-A5D857638E29}">
      <dsp:nvSpPr>
        <dsp:cNvPr id="0" name=""/>
        <dsp:cNvSpPr/>
      </dsp:nvSpPr>
      <dsp:spPr>
        <a:xfrm>
          <a:off x="5246548" y="1525444"/>
          <a:ext cx="95340" cy="95340"/>
        </a:xfrm>
        <a:prstGeom prst="rect">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16/7/layout/HexagonTimeline">
  <dgm:title val="Hexagon Timeline"/>
  <dgm:desc val="Use to show a list of events in chronological order. An invisible box contains the description while the date is shown in hexagons, except for the first and last node where the date is shown in a home shape. It can display large amount of text with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1" val="20"/>
      <dgm:constr type="primFontSz" for="des" forName="Childtext1" val="20"/>
      <dgm:constr type="primFontSz" for="des" forName="Childtext1" refType="primFontSz" refFor="des" refForName="Parent1" op="lte"/>
      <dgm:constr type="w" for="ch" forName="composite" refType="w"/>
      <dgm:constr type="h" for="ch" forName="composite" refType="h"/>
      <dgm:constr type="w" for="ch" forName="spaceBetweenRectangles" refType="w" fact="0"/>
      <dgm:constr type="h" for="ch" forName="spaceBetweenRectangles" refType="h" fact="0"/>
      <dgm:constr type="primFontSz" for="des" forName="Parent1" op="equ"/>
      <dgm:constr type="primFontSz" for="des" forName="Childtext1" op="equ"/>
    </dgm:constrLst>
    <dgm:forEach name="nodesForEach" axis="ch" ptType="node">
      <dgm:layoutNode name="composite">
        <dgm:alg type="composite"/>
        <dgm:shape xmlns:r="http://schemas.openxmlformats.org/officeDocument/2006/relationships" r:blip="">
          <dgm:adjLst/>
        </dgm:shape>
        <dgm:choose name="casesForSnakingLogic">
          <dgm:if name="Name7" axis="self" ptType="node" func="posOdd" op="equ" val="1">
            <dgm:constrLst>
              <dgm:constr type="w" for="ch" forName="Parent1" refType="w" fact="0.72"/>
              <dgm:constr type="ctrY" for="ch" forName="Parent1" refType="h" fact="0.5"/>
              <dgm:constr type="h" for="ch" forName="Parent1" refType="h" fact="0.12"/>
              <dgm:constr type="l" for="ch" forName="Parent1" refType="w" fact="0.14"/>
              <dgm:constr type="w" for="ch" forName="Childtext1" refType="w"/>
              <dgm:constr type="h" for="ch" forName="Childtext1" refType="h" fact="0.32"/>
              <dgm:constr type="t" for="ch" forName="Childtext1" refType="h" fact="0"/>
              <dgm:constr type="w" for="ch" forName="ConnectLine"/>
              <dgm:constr type="h" for="ch" forName="ConnectLine" refType="h" fact="0.1"/>
              <dgm:constr type="b" for="ch" forName="ConnectLine" refType="t" refFor="ch" refForName="Parent1"/>
              <dgm:constr type="ctrX" for="ch" forName="ConnectLine" refType="w" fact="0.5"/>
              <dgm:constr type="w" for="ch" forName="ConnectLineEnd" refType="h" fact="0.02"/>
              <dgm:constr type="h" for="ch" forName="ConnectLineEnd" refType="h" fact="0.02"/>
              <dgm:constr type="b" for="ch" forName="ConnectLineEnd" refType="t" refFor="ch" refForName="ConnectLine"/>
              <dgm:constr type="ctrX" for="ch" forName="ConnectLineEnd" refType="ctrX" refFor="ch" refForName="ConnectLine"/>
              <dgm:constr type="w" for="ch" forName="EmptyPane" refType="w"/>
              <dgm:constr type="b" for="ch" forName="EmptyPane" refType="h"/>
              <dgm:constr type="h" for="ch" forName="EmptyPane" refType="h" fact="0.44"/>
            </dgm:constrLst>
          </dgm:if>
          <dgm:else name="Name8">
            <dgm:constrLst>
              <dgm:constr type="w" for="ch" forName="Parent1" refType="w" fact="0.72"/>
              <dgm:constr type="ctrY" for="ch" forName="Parent1" refType="h" fact="0.5"/>
              <dgm:constr type="h" for="ch" forName="Parent1" refType="h" fact="0.12"/>
              <dgm:constr type="l" for="ch" forName="Parent1" refType="w" fact="0.14"/>
              <dgm:constr type="w" for="ch" forName="Childtext1" refType="w"/>
              <dgm:constr type="h" for="ch" forName="Childtext1" refType="h" fact="0.32"/>
              <dgm:constr type="b" for="ch" forName="Childtext1" refType="h"/>
              <dgm:constr type="w" for="ch" forName="ConnectLine"/>
              <dgm:constr type="h" for="ch" forName="ConnectLine" refType="h" fact="0.1"/>
              <dgm:constr type="t" for="ch" forName="ConnectLine" refType="b" refFor="ch" refForName="Parent1"/>
              <dgm:constr type="ctrX" for="ch" forName="ConnectLine" refType="w" fact="0.5"/>
              <dgm:constr type="w" for="ch" forName="ConnectLineEnd" refType="h" fact="0.02"/>
              <dgm:constr type="h" for="ch" forName="ConnectLineEnd" refType="h" fact="0.02"/>
              <dgm:constr type="t" for="ch" forName="ConnectLineEnd" refType="b" refFor="ch" refForName="ConnectLine"/>
              <dgm:constr type="ctrX" for="ch" forName="ConnectLineEnd" refType="ctrX" refFor="ch" refForName="ConnectLine"/>
              <dgm:constr type="w" for="ch" forName="EmptyPane" refType="w"/>
              <dgm:constr type="h" for="ch" forName="EmptyPane" refType="h" fact="0.44"/>
            </dgm:constrLst>
          </dgm:else>
        </dgm:choose>
        <dgm:layoutNode name="Parent1" styleLbl="alignNode1">
          <dgm:varLst>
            <dgm:chMax val="1"/>
            <dgm:chPref val="1"/>
            <dgm:bulletEnabled val="1"/>
          </dgm:varLst>
          <dgm:alg type="tx"/>
          <dgm:choose name="casesForFirstAndLastNode">
            <dgm:if name="startNode" axis="self" ptType="node" func="pos" op="equ" val="1">
              <dgm:choose name="removeLineWhenOnlyOneNode">
                <dgm:if name="ifOnlyOneNode" axis="followSib" ptType="node" func="cnt" op="equ" val="0">
                  <dgm:shape xmlns:r="http://schemas.openxmlformats.org/officeDocument/2006/relationships" type="rect" r:blip="">
                    <dgm:adjLst/>
                  </dgm:shape>
                </dgm:if>
                <dgm:else name="ifMoreThanOneNode">
                  <dgm:choose name="Name18">
                    <dgm:if name="Name19" func="var" arg="dir" op="equ" val="norm">
                      <dgm:shape xmlns:r="http://schemas.openxmlformats.org/officeDocument/2006/relationships" type="homePlate" r:blip="">
                        <dgm:adjLst>
                          <dgm:adj idx="1" val="0.4"/>
                        </dgm:adjLst>
                      </dgm:shape>
                    </dgm:if>
                    <dgm:else name="Name20">
                      <dgm:shape xmlns:r="http://schemas.openxmlformats.org/officeDocument/2006/relationships" rot="180" type="homePlate" r:blip="">
                        <dgm:adjLst>
                          <dgm:adj idx="1" val="0.4"/>
                        </dgm:adjLst>
                      </dgm:shape>
                    </dgm:else>
                  </dgm:choose>
                </dgm:else>
              </dgm:choose>
            </dgm:if>
            <dgm:else name="notStartNode">
              <dgm:choose name="Name22">
                <dgm:if name="Name23" axis="self" ptType="node" func="revPos" op="equ" val="1">
                  <dgm:choose name="Name24">
                    <dgm:if name="Name25" func="var" arg="dir" op="equ" val="norm">
                      <dgm:shape xmlns:r="http://schemas.openxmlformats.org/officeDocument/2006/relationships" rot="180" type="homePlate" r:blip="">
                        <dgm:adjLst>
                          <dgm:adj idx="1" val="0.4"/>
                        </dgm:adjLst>
                      </dgm:shape>
                    </dgm:if>
                    <dgm:else name="Name26">
                      <dgm:shape xmlns:r="http://schemas.openxmlformats.org/officeDocument/2006/relationships" type="homePlate" r:blip="">
                        <dgm:adjLst>
                          <dgm:adj idx="1" val="0.4"/>
                        </dgm:adjLst>
                      </dgm:shape>
                    </dgm:else>
                  </dgm:choose>
                </dgm:if>
                <dgm:else name="Name27">
                  <dgm:shape xmlns:r="http://schemas.openxmlformats.org/officeDocument/2006/relationships" type="hexagon" r:blip="">
                    <dgm:adjLst>
                      <dgm:adj idx="1" val="0.4"/>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1" styleLbl="revTx" moveWith="Parent1">
          <dgm:varLst>
            <dgm:chMax val="0"/>
            <dgm:chPref val="0"/>
            <dgm:bulletEnabled/>
          </dgm:varLst>
          <dgm:choose name="casesForTxtDirLogic1">
            <dgm:if name="Name77" axis="self" ptType="node" func="posOdd" op="equ" val="1">
              <dgm:alg type="tx">
                <dgm:param type="txAnchorVert" val="b"/>
                <dgm:param type="txAnchorHorz" val="ctr"/>
                <dgm:param type="parTxRTLAlign" val="ctr"/>
                <dgm:param type="parTxLTRAlign" val="ctr"/>
              </dgm:alg>
            </dgm:if>
            <dgm:else name="Name88">
              <dgm:alg type="tx">
                <dgm:param type="txAnchorVert" val="t"/>
                <dgm:param type="txAnchorHorz" val="ctr"/>
                <dgm:param type="parTxRTLAlign" val="ctr"/>
                <dgm:param type="parTxLTRAlign" val="ctr"/>
              </dgm:alg>
            </dgm:else>
          </dgm:choose>
          <dgm:shape xmlns:r="http://schemas.openxmlformats.org/officeDocument/2006/relationships" type="rect" r:blip="">
            <dgm:adjLst/>
          </dgm:shape>
          <dgm:constrLst>
            <dgm:constr type="lMarg"/>
            <dgm:constr type="rMarg"/>
            <dgm:constr type="tMarg" refType="primFontSz" fact="0.7"/>
            <dgm:constr type="bMarg" refType="primFontSz" fact="0.7"/>
          </dgm:constrLst>
          <dgm:presOf axis="ch" ptType="node"/>
          <dgm:ruleLst>
            <dgm:rule type="primFontSz" val="11" fact="NaN" max="NaN"/>
          </dgm:ruleLst>
        </dgm:layoutNode>
        <dgm:layoutNode name="ConnectLine" styleLbl="sibTrans1D1" moveWith="Parent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ConnectLineEnd" styleLbl="node1" moveWith="Parent1">
          <dgm:alg type="sp"/>
          <dgm:shape xmlns:r="http://schemas.openxmlformats.org/officeDocument/2006/relationships" type="rect" r:blip="">
            <dgm:adjLst/>
          </dgm:shape>
          <dgm:presOf/>
          <dgm:constrLst/>
        </dgm:layoutNode>
        <dgm:layoutNode name="EmptyPane" moveWith="Parent1">
          <dgm:alg type="sp"/>
          <dgm:shape xmlns:r="http://schemas.openxmlformats.org/officeDocument/2006/relationships" r:blip="">
            <dgm:adjLst/>
          </dgm:shape>
          <dgm:presOf/>
          <dgm:constrLst/>
        </dgm:layoutNode>
      </dgm:layoutNode>
      <dgm:forEach name="Name28" axis="followSib" ptType="sibTrans" cnt="1">
        <dgm:layoutNode name="spaceBetweenRectangles" styleLbl="fgAcc1">
          <dgm:alg type="conn">
            <dgm:param type="dim" val="1D"/>
            <dgm:param type="srcNode" val="Parent1"/>
            <dgm:param type="dstNode" val="Parent1"/>
            <dgm:param type="begPts" val="midR"/>
            <dgm:param type="endPts" val="midL"/>
            <dgm:param type="endSty" val="noArr"/>
          </dgm:alg>
          <dgm:shape xmlns:r="http://schemas.openxmlformats.org/officeDocument/2006/relationships" type="conn" r:blip="" zOrderOff="-2">
            <dgm:adjLst/>
          </dgm:shape>
          <dgm:presOf/>
          <dgm:constrLst>
            <dgm:constr type="connDist"/>
            <dgm:constr type="begPad"/>
            <dgm:constr type="endPad"/>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30F7053-13D0-9D49-B19D-45207D518922}"/>
              </a:ext>
            </a:extLst>
          </p:cNvPr>
          <p:cNvSpPr>
            <a:spLocks noGrp="1"/>
          </p:cNvSpPr>
          <p:nvPr>
            <p:ph type="hdr" sz="quarter"/>
          </p:nvPr>
        </p:nvSpPr>
        <p:spPr>
          <a:xfrm>
            <a:off x="0" y="0"/>
            <a:ext cx="2971800" cy="459317"/>
          </a:xfrm>
          <a:prstGeom prst="rect">
            <a:avLst/>
          </a:prstGeom>
        </p:spPr>
        <p:txBody>
          <a:bodyPr vert="horz" lIns="91440" tIns="45720" rIns="91440" bIns="45720" rtlCol="0"/>
          <a:lstStyle>
            <a:lvl1pPr algn="l">
              <a:defRPr sz="1200"/>
            </a:lvl1pPr>
          </a:lstStyle>
          <a:p>
            <a:endParaRPr lang="en-US">
              <a:latin typeface="Arial" panose="020B0604020202020204" pitchFamily="34" charset="0"/>
            </a:endParaRPr>
          </a:p>
        </p:txBody>
      </p:sp>
      <p:sp>
        <p:nvSpPr>
          <p:cNvPr id="3" name="Date Placeholder 2">
            <a:extLst>
              <a:ext uri="{FF2B5EF4-FFF2-40B4-BE49-F238E27FC236}">
                <a16:creationId xmlns:a16="http://schemas.microsoft.com/office/drawing/2014/main" id="{DB22CB10-6833-E044-B6B1-2D6530675FA8}"/>
              </a:ext>
            </a:extLst>
          </p:cNvPr>
          <p:cNvSpPr>
            <a:spLocks noGrp="1"/>
          </p:cNvSpPr>
          <p:nvPr>
            <p:ph type="dt" sz="quarter" idx="1"/>
          </p:nvPr>
        </p:nvSpPr>
        <p:spPr>
          <a:xfrm>
            <a:off x="3885010" y="0"/>
            <a:ext cx="2971800" cy="459317"/>
          </a:xfrm>
          <a:prstGeom prst="rect">
            <a:avLst/>
          </a:prstGeom>
        </p:spPr>
        <p:txBody>
          <a:bodyPr vert="horz" lIns="91440" tIns="45720" rIns="91440" bIns="45720" rtlCol="0"/>
          <a:lstStyle>
            <a:lvl1pPr algn="r">
              <a:defRPr sz="1200"/>
            </a:lvl1pPr>
          </a:lstStyle>
          <a:p>
            <a:fld id="{7F3FED85-615D-4340-A51F-606476F1067C}" type="datetimeFigureOut">
              <a:rPr lang="en-US" smtClean="0">
                <a:latin typeface="Arial" panose="020B0604020202020204" pitchFamily="34" charset="0"/>
              </a:rPr>
              <a:t>1/18/2022</a:t>
            </a:fld>
            <a:endParaRPr lang="en-US">
              <a:latin typeface="Arial" panose="020B0604020202020204" pitchFamily="34" charset="0"/>
            </a:endParaRPr>
          </a:p>
        </p:txBody>
      </p:sp>
      <p:sp>
        <p:nvSpPr>
          <p:cNvPr id="4" name="Footer Placeholder 3">
            <a:extLst>
              <a:ext uri="{FF2B5EF4-FFF2-40B4-BE49-F238E27FC236}">
                <a16:creationId xmlns:a16="http://schemas.microsoft.com/office/drawing/2014/main" id="{0717E777-872C-954C-AC00-3D19CC5CDFAF}"/>
              </a:ext>
            </a:extLst>
          </p:cNvPr>
          <p:cNvSpPr>
            <a:spLocks noGrp="1"/>
          </p:cNvSpPr>
          <p:nvPr>
            <p:ph type="ftr" sz="quarter" idx="2"/>
          </p:nvPr>
        </p:nvSpPr>
        <p:spPr>
          <a:xfrm>
            <a:off x="0" y="8684685"/>
            <a:ext cx="2971800" cy="459316"/>
          </a:xfrm>
          <a:prstGeom prst="rect">
            <a:avLst/>
          </a:prstGeom>
        </p:spPr>
        <p:txBody>
          <a:bodyPr vert="horz" lIns="91440" tIns="45720" rIns="91440" bIns="45720" rtlCol="0" anchor="b"/>
          <a:lstStyle>
            <a:lvl1pPr algn="l">
              <a:defRPr sz="1200"/>
            </a:lvl1pPr>
          </a:lstStyle>
          <a:p>
            <a:endParaRPr lang="en-US">
              <a:latin typeface="Arial" panose="020B0604020202020204" pitchFamily="34" charset="0"/>
            </a:endParaRPr>
          </a:p>
        </p:txBody>
      </p:sp>
      <p:sp>
        <p:nvSpPr>
          <p:cNvPr id="5" name="Slide Number Placeholder 4">
            <a:extLst>
              <a:ext uri="{FF2B5EF4-FFF2-40B4-BE49-F238E27FC236}">
                <a16:creationId xmlns:a16="http://schemas.microsoft.com/office/drawing/2014/main" id="{A909B505-9B4D-DE4C-9869-C9FF1B1F71CD}"/>
              </a:ext>
            </a:extLst>
          </p:cNvPr>
          <p:cNvSpPr>
            <a:spLocks noGrp="1"/>
          </p:cNvSpPr>
          <p:nvPr>
            <p:ph type="sldNum" sz="quarter" idx="3"/>
          </p:nvPr>
        </p:nvSpPr>
        <p:spPr>
          <a:xfrm>
            <a:off x="3885010" y="8684685"/>
            <a:ext cx="2971800" cy="459316"/>
          </a:xfrm>
          <a:prstGeom prst="rect">
            <a:avLst/>
          </a:prstGeom>
        </p:spPr>
        <p:txBody>
          <a:bodyPr vert="horz" lIns="91440" tIns="45720" rIns="91440" bIns="45720" rtlCol="0" anchor="b"/>
          <a:lstStyle>
            <a:lvl1pPr algn="r">
              <a:defRPr sz="1200"/>
            </a:lvl1pPr>
          </a:lstStyle>
          <a:p>
            <a:fld id="{487B80BC-433A-2E4F-A25F-9F8CF4B0A56F}" type="slidenum">
              <a:rPr lang="en-US" smtClean="0">
                <a:latin typeface="Arial" panose="020B0604020202020204" pitchFamily="34" charset="0"/>
              </a:rPr>
              <a:t>‹#›</a:t>
            </a:fld>
            <a:endParaRPr lang="en-US">
              <a:latin typeface="Arial" panose="020B0604020202020204" pitchFamily="34" charset="0"/>
            </a:endParaRPr>
          </a:p>
        </p:txBody>
      </p:sp>
    </p:spTree>
    <p:extLst>
      <p:ext uri="{BB962C8B-B14F-4D97-AF65-F5344CB8AC3E}">
        <p14:creationId xmlns:p14="http://schemas.microsoft.com/office/powerpoint/2010/main" val="40659996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9317"/>
          </a:xfrm>
          <a:prstGeom prst="rect">
            <a:avLst/>
          </a:prstGeom>
        </p:spPr>
        <p:txBody>
          <a:bodyPr vert="horz" lIns="91440" tIns="45720" rIns="91440" bIns="45720" rtlCol="0"/>
          <a:lstStyle>
            <a:lvl1pPr algn="l">
              <a:defRPr sz="1200" b="0" i="0">
                <a:latin typeface="Arial" panose="020B0604020202020204" pitchFamily="34" charset="0"/>
              </a:defRPr>
            </a:lvl1pPr>
          </a:lstStyle>
          <a:p>
            <a:endParaRPr lang="en-US"/>
          </a:p>
        </p:txBody>
      </p:sp>
      <p:sp>
        <p:nvSpPr>
          <p:cNvPr id="3" name="Date Placeholder 2"/>
          <p:cNvSpPr>
            <a:spLocks noGrp="1"/>
          </p:cNvSpPr>
          <p:nvPr>
            <p:ph type="dt" idx="1"/>
          </p:nvPr>
        </p:nvSpPr>
        <p:spPr>
          <a:xfrm>
            <a:off x="3885010" y="0"/>
            <a:ext cx="2971800" cy="459317"/>
          </a:xfrm>
          <a:prstGeom prst="rect">
            <a:avLst/>
          </a:prstGeom>
        </p:spPr>
        <p:txBody>
          <a:bodyPr vert="horz" lIns="91440" tIns="45720" rIns="91440" bIns="45720" rtlCol="0"/>
          <a:lstStyle>
            <a:lvl1pPr algn="r">
              <a:defRPr sz="1200" b="0" i="0">
                <a:latin typeface="Arial" panose="020B0604020202020204" pitchFamily="34" charset="0"/>
              </a:defRPr>
            </a:lvl1pPr>
          </a:lstStyle>
          <a:p>
            <a:fld id="{E2B35CFB-FE90-5D49-B719-B70F41887AE7}" type="datetimeFigureOut">
              <a:rPr lang="en-US" smtClean="0"/>
              <a:pPr/>
              <a:t>1/18/2022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2"/>
            <a:ext cx="5486400" cy="3600449"/>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4685"/>
            <a:ext cx="2971800" cy="459316"/>
          </a:xfrm>
          <a:prstGeom prst="rect">
            <a:avLst/>
          </a:prstGeom>
        </p:spPr>
        <p:txBody>
          <a:bodyPr vert="horz" lIns="91440" tIns="45720" rIns="91440" bIns="45720" rtlCol="0" anchor="b"/>
          <a:lstStyle>
            <a:lvl1pPr algn="l">
              <a:defRPr sz="1200" b="0" i="0">
                <a:latin typeface="Arial" panose="020B0604020202020204" pitchFamily="34" charset="0"/>
              </a:defRPr>
            </a:lvl1pPr>
          </a:lstStyle>
          <a:p>
            <a:endParaRPr lang="en-US"/>
          </a:p>
        </p:txBody>
      </p:sp>
      <p:sp>
        <p:nvSpPr>
          <p:cNvPr id="7" name="Slide Number Placeholder 6"/>
          <p:cNvSpPr>
            <a:spLocks noGrp="1"/>
          </p:cNvSpPr>
          <p:nvPr>
            <p:ph type="sldNum" sz="quarter" idx="5"/>
          </p:nvPr>
        </p:nvSpPr>
        <p:spPr>
          <a:xfrm>
            <a:off x="3885010" y="8684685"/>
            <a:ext cx="2971800" cy="459316"/>
          </a:xfrm>
          <a:prstGeom prst="rect">
            <a:avLst/>
          </a:prstGeom>
        </p:spPr>
        <p:txBody>
          <a:bodyPr vert="horz" lIns="91440" tIns="45720" rIns="91440" bIns="45720" rtlCol="0" anchor="b"/>
          <a:lstStyle>
            <a:lvl1pPr algn="r">
              <a:defRPr sz="1200" b="0" i="0">
                <a:latin typeface="Arial" panose="020B0604020202020204" pitchFamily="34" charset="0"/>
              </a:defRPr>
            </a:lvl1pPr>
          </a:lstStyle>
          <a:p>
            <a:fld id="{DB19FA42-5024-7C4A-A1E9-2BADC9AB4546}" type="slidenum">
              <a:rPr lang="en-US" smtClean="0"/>
              <a:pPr/>
              <a:t>‹#›</a:t>
            </a:fld>
            <a:endParaRPr lang="en-US"/>
          </a:p>
        </p:txBody>
      </p:sp>
    </p:spTree>
    <p:extLst>
      <p:ext uri="{BB962C8B-B14F-4D97-AF65-F5344CB8AC3E}">
        <p14:creationId xmlns:p14="http://schemas.microsoft.com/office/powerpoint/2010/main" val="2354337238"/>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Arial" panose="020B0604020202020204" pitchFamily="34" charset="0"/>
        <a:ea typeface="+mn-ea"/>
        <a:cs typeface="+mn-cs"/>
      </a:defRPr>
    </a:lvl1pPr>
    <a:lvl2pPr marL="457200" algn="l" defTabSz="914400" rtl="0" eaLnBrk="1" latinLnBrk="0" hangingPunct="1">
      <a:defRPr sz="1200" b="0" i="0" kern="1200">
        <a:solidFill>
          <a:schemeClr val="tx1"/>
        </a:solidFill>
        <a:latin typeface="Arial" panose="020B0604020202020204" pitchFamily="34" charset="0"/>
        <a:ea typeface="+mn-ea"/>
        <a:cs typeface="+mn-cs"/>
      </a:defRPr>
    </a:lvl2pPr>
    <a:lvl3pPr marL="914400" algn="l" defTabSz="914400" rtl="0" eaLnBrk="1" latinLnBrk="0" hangingPunct="1">
      <a:defRPr sz="1200" b="0" i="0" kern="1200">
        <a:solidFill>
          <a:schemeClr val="tx1"/>
        </a:solidFill>
        <a:latin typeface="Arial" panose="020B0604020202020204" pitchFamily="34" charset="0"/>
        <a:ea typeface="+mn-ea"/>
        <a:cs typeface="+mn-cs"/>
      </a:defRPr>
    </a:lvl3pPr>
    <a:lvl4pPr marL="1371600" algn="l" defTabSz="914400" rtl="0" eaLnBrk="1" latinLnBrk="0" hangingPunct="1">
      <a:defRPr sz="1200" b="0" i="0" kern="1200">
        <a:solidFill>
          <a:schemeClr val="tx1"/>
        </a:solidFill>
        <a:latin typeface="Arial" panose="020B0604020202020204" pitchFamily="34" charset="0"/>
        <a:ea typeface="+mn-ea"/>
        <a:cs typeface="+mn-cs"/>
      </a:defRPr>
    </a:lvl4pPr>
    <a:lvl5pPr marL="1828800" algn="l" defTabSz="914400" rtl="0" eaLnBrk="1" latinLnBrk="0" hangingPunct="1">
      <a:defRPr sz="1200" b="0" i="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twitter.com/ever_given"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ourworldindata.org/covid-vaccinations"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npr.org/sections/health-shots/2021/11/30/1059926089/new-antiviral-drugs-are-coming-for-covid-heres-what-you-need-to-know"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bea.gov/news/2021/gross-domestic-product-3rd-quarter-2021-advance-estimate"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s://fred.stlouisfed.org/series/GDPC1" TargetMode="Externa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ourworldindata.org/coronavirus/country/united-states"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finance.yahoo.com/news/next-recession-everything-bubble-burst-120100109.html"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blog.dol.gov/2021/12/03/5-numbers-from-the-november-jobs-report"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bls.gov/charts/employment-situation/employment-and-average-hourly-earnings-by-industry-bubble.htm"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bls.gov/charts/usual-weekly-earnings/usual-weekly-earnings-over-time-total-men-women.htm" TargetMode="External"/><Relationship Id="rId2" Type="http://schemas.openxmlformats.org/officeDocument/2006/relationships/slide" Target="../slides/slide27.xml"/><Relationship Id="rId1" Type="http://schemas.openxmlformats.org/officeDocument/2006/relationships/notesMaster" Target="../notesMasters/notesMaster1.xml"/><Relationship Id="rId5" Type="http://schemas.openxmlformats.org/officeDocument/2006/relationships/hyperlink" Target="https://www.conference-board.org/blog/labor-markets/2022-salary-increase-budgets" TargetMode="External"/><Relationship Id="rId4" Type="http://schemas.openxmlformats.org/officeDocument/2006/relationships/hyperlink" Target="https://www.census.gov/topics/income-poverty/income/guidance/current-vs-constant-dollars.html" TargetMode="Externa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twitter.com/WilliamsonChris" TargetMode="External"/><Relationship Id="rId2" Type="http://schemas.openxmlformats.org/officeDocument/2006/relationships/slide" Target="../slides/slide29.xml"/><Relationship Id="rId1" Type="http://schemas.openxmlformats.org/officeDocument/2006/relationships/notesMaster" Target="../notesMasters/notesMaster1.xml"/><Relationship Id="rId5" Type="http://schemas.openxmlformats.org/officeDocument/2006/relationships/hyperlink" Target="https://www.bloomberg.com/opinion/articles/2021-11-18/the-u-s-supply-chain-crisis-is-already-easing" TargetMode="External"/><Relationship Id="rId4" Type="http://schemas.openxmlformats.org/officeDocument/2006/relationships/hyperlink" Target="https://www.drewry.co.uk/supply-chain-advisors/supply-chain-expertise/world-container-index-assessed-by-drewry" TargetMode="Externa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cnn.com/2021/11/23/energy/asia-uk-strategic-oil-reserves/index.html"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eresearch.fidelity.com/eresearch/markets_sectors/sectors/sectors_in_market.jhtml"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www.dbresearch.com/PROD/RPS_EN-PROD/Deutsche_Bank_Research__economic_cyclegrowth_trends_economic_policy/RPSHOME.alias"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www.multpl.com/shiller-pe" TargetMode="External"/><Relationship Id="rId2" Type="http://schemas.openxmlformats.org/officeDocument/2006/relationships/slide" Target="../slides/slide41.xml"/><Relationship Id="rId1" Type="http://schemas.openxmlformats.org/officeDocument/2006/relationships/notesMaster" Target="../notesMasters/notesMaster1.xml"/><Relationship Id="rId4" Type="http://schemas.openxmlformats.org/officeDocument/2006/relationships/hyperlink" Target="https://www.nytimes.com/2021/03/05/business/stock-market-prices-bubble.html" TargetMode="Externa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www.nytimes.com/2021/03/05/business/stock-market-prices-bubble.html"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www.economist.com/the-world-ahead/2021/11/08/xi-jinpings-crackdown-on-chinese-tech-firms-will-continue" TargetMode="External"/><Relationship Id="rId2" Type="http://schemas.openxmlformats.org/officeDocument/2006/relationships/slide" Target="../slides/slide43.xml"/><Relationship Id="rId1" Type="http://schemas.openxmlformats.org/officeDocument/2006/relationships/notesMaster" Target="../notesMasters/notesMaster1.xml"/><Relationship Id="rId4" Type="http://schemas.openxmlformats.org/officeDocument/2006/relationships/hyperlink" Target="https://www.barrons.com/articles/us-listed-chinese-stock-selloff-didi-alibaba-nio-51638574341" TargetMode="Externa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fred.stlouisfed.org/series/DGS10"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www.morningstar.com/articles/1028709/3-income-alternatives-to-consider" TargetMode="External"/><Relationship Id="rId2" Type="http://schemas.openxmlformats.org/officeDocument/2006/relationships/slide" Target="../slides/slide46.xml"/><Relationship Id="rId1" Type="http://schemas.openxmlformats.org/officeDocument/2006/relationships/notesMaster" Target="../notesMasters/notesMaster1.xml"/><Relationship Id="rId4" Type="http://schemas.openxmlformats.org/officeDocument/2006/relationships/hyperlink" Target="https://www.investopedia.com/articles/investing/040315/reits-versus-real-estate-mutual-funds.asp" TargetMode="Externa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www.aaii.com/sentimentsurvey" TargetMode="External"/><Relationship Id="rId2" Type="http://schemas.openxmlformats.org/officeDocument/2006/relationships/slide" Target="../slides/slide47.xml"/><Relationship Id="rId1" Type="http://schemas.openxmlformats.org/officeDocument/2006/relationships/notesMaster" Target="../notesMasters/notesMaster1.xml"/><Relationship Id="rId5" Type="http://schemas.openxmlformats.org/officeDocument/2006/relationships/hyperlink" Target="https://sts3.wsj.net/barrons/static_files/newsletterPreviews/marketLab.html" TargetMode="External"/><Relationship Id="rId4" Type="http://schemas.openxmlformats.org/officeDocument/2006/relationships/hyperlink" Target="https://www.aaii.com/journal/sentimentsurveyarticle" TargetMode="Externa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s://www.buzzfeed.com/jasminevaughnhall/wholesome-secrets-reddit"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s://www.im.natixis.com/us/research/esg-investing-survey-insight-report" TargetMode="External"/><Relationship Id="rId2" Type="http://schemas.openxmlformats.org/officeDocument/2006/relationships/slide" Target="../slides/slide52.xml"/><Relationship Id="rId1" Type="http://schemas.openxmlformats.org/officeDocument/2006/relationships/notesMaster" Target="../notesMasters/notesMaster1.xml"/><Relationship Id="rId5" Type="http://schemas.openxmlformats.org/officeDocument/2006/relationships/hyperlink" Target="https://www.globenewswire.com/en/news-release/2021/11/16/2335435/0/en/92-of-S-P-500-Companies-and-70-of-Russell-1000-Companies-Published-Sustainability-Reports-in-2020-G-A-Institute-Research-Shows.html" TargetMode="External"/><Relationship Id="rId4" Type="http://schemas.openxmlformats.org/officeDocument/2006/relationships/hyperlink" Target="https://thegiin.org/impact-investing/need-to-know/" TargetMode="Externa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s://www.im.natixis.com/us/research/esg-investing-survey-insight-report" TargetMode="External"/><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s://fred.stlouisfed.org/series/GDP" TargetMode="External"/><Relationship Id="rId2" Type="http://schemas.openxmlformats.org/officeDocument/2006/relationships/slide" Target="../slides/slide54.xml"/><Relationship Id="rId1" Type="http://schemas.openxmlformats.org/officeDocument/2006/relationships/notesMaster" Target="../notesMasters/notesMaster1.xml"/><Relationship Id="rId4" Type="http://schemas.openxmlformats.org/officeDocument/2006/relationships/hyperlink" Target="https://www.businessroundtable.org/media/ceo-economic-outlook-index/ceo-economic-outlook-index-q4-2021" TargetMode="Externa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s://www.businessroundtable.org/media/ceo-economic-outlook-index/ceo-economic-outlook-index-q4-2021" TargetMode="External"/><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3" Type="http://schemas.openxmlformats.org/officeDocument/2006/relationships/hyperlink" Target="https://www.businessroundtable.org/media/ceo-economic-outlook-index/ceo-economic-outlook-index-q4-2021" TargetMode="External"/><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3" Type="http://schemas.openxmlformats.org/officeDocument/2006/relationships/hyperlink" Target="https://www.blackrock.com/corporate/insights/blackrock-investment-institute/interactive-charts/geopolitical-risk-dashboard#risk-summary" TargetMode="External"/><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3" Type="http://schemas.openxmlformats.org/officeDocument/2006/relationships/hyperlink" Target="https://www.ncdc.noaa.gov/billions/" TargetMode="External"/><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mckinsey.com/industries/technology-media-and-telecommunications/our-insights/ordering-in-the-rapid-evolution-of-food-delivery"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3" Type="http://schemas.openxmlformats.org/officeDocument/2006/relationships/hyperlink" Target="https://www.economist.com/the-world-ahead/2021/11/08/what-next-22-emerging-technologies-to-watch-in-2022" TargetMode="External"/><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3" Type="http://schemas.openxmlformats.org/officeDocument/2006/relationships/hyperlink" Target="https://www.economist.com/the-world-ahead/2021/11/08/what-next-22-emerging-technologies-to-watch-in-2022" TargetMode="External"/><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3" Type="http://schemas.openxmlformats.org/officeDocument/2006/relationships/hyperlink" Target="https://www.economist.com/the-world-ahead/2021/11/08/what-next-22-emerging-technologies-to-watch-in-2022" TargetMode="External"/><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3" Type="http://schemas.openxmlformats.org/officeDocument/2006/relationships/hyperlink" Target="https://www.economist.com/the-world-ahead/2021/11/08/what-next-22-emerging-technologies-to-watch-in-2022" TargetMode="External"/><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3" Type="http://schemas.openxmlformats.org/officeDocument/2006/relationships/hyperlink" Target="https://www.youtube.com/watch?v=Zf0iken0_9E" TargetMode="External"/><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3" Type="http://schemas.openxmlformats.org/officeDocument/2006/relationships/hyperlink" Target="https://www.schwab.com/resource-center/insights/author/kathy-jones" TargetMode="External"/><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3" Type="http://schemas.openxmlformats.org/officeDocument/2006/relationships/hyperlink" Target="https://www.conference-board.org/press/why-wages-are-growing-rapidly" TargetMode="External"/><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Getty Image: https://</a:t>
            </a:r>
            <a:r>
              <a:rPr lang="en-US" dirty="0" err="1"/>
              <a:t>www.gettyimages.com</a:t>
            </a:r>
            <a:r>
              <a:rPr lang="en-US" dirty="0"/>
              <a:t>/detail/photo/close-up-woman-walk-in-to-the-wild-with-sunset-and-royalty-free-image/1173136352?adppopup=true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Welcome to Forecast 2021: On the road to a new normal. We’re glad to see you.</a:t>
            </a:r>
          </a:p>
          <a:p>
            <a:endParaRPr lang="en-US" dirty="0"/>
          </a:p>
        </p:txBody>
      </p:sp>
      <p:sp>
        <p:nvSpPr>
          <p:cNvPr id="4" name="Slide Number Placeholder 3"/>
          <p:cNvSpPr>
            <a:spLocks noGrp="1"/>
          </p:cNvSpPr>
          <p:nvPr>
            <p:ph type="sldNum" sz="quarter" idx="5"/>
          </p:nvPr>
        </p:nvSpPr>
        <p:spPr/>
        <p:txBody>
          <a:bodyPr/>
          <a:lstStyle/>
          <a:p>
            <a:fld id="{6C015D19-1A19-3940-AD3C-B0D2E6166548}" type="slidenum">
              <a:rPr lang="en-US" smtClean="0"/>
              <a:pPr/>
              <a:t>2</a:t>
            </a:fld>
            <a:endParaRPr lang="en-US" dirty="0"/>
          </a:p>
        </p:txBody>
      </p:sp>
    </p:spTree>
    <p:extLst>
      <p:ext uri="{BB962C8B-B14F-4D97-AF65-F5344CB8AC3E}">
        <p14:creationId xmlns:p14="http://schemas.microsoft.com/office/powerpoint/2010/main" val="29621251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Images:</a:t>
            </a:r>
          </a:p>
          <a:p>
            <a:r>
              <a:rPr lang="en-US">
                <a:latin typeface="Calibri"/>
                <a:cs typeface="Calibri"/>
              </a:rPr>
              <a:t>https://</a:t>
            </a:r>
            <a:r>
              <a:rPr lang="en-US" err="1">
                <a:latin typeface="Calibri"/>
                <a:cs typeface="Calibri"/>
              </a:rPr>
              <a:t>www.gettyimages.com</a:t>
            </a:r>
            <a:r>
              <a:rPr lang="en-US">
                <a:latin typeface="Calibri"/>
                <a:cs typeface="Calibri"/>
              </a:rPr>
              <a:t>/detail/photo/</a:t>
            </a:r>
            <a:r>
              <a:rPr lang="en-US" err="1">
                <a:latin typeface="Calibri"/>
                <a:cs typeface="Calibri"/>
              </a:rPr>
              <a:t>cajun</a:t>
            </a:r>
            <a:r>
              <a:rPr lang="en-US">
                <a:latin typeface="Calibri"/>
                <a:cs typeface="Calibri"/>
              </a:rPr>
              <a:t>-seasoned-french-fries-royalty-free-image/511621559?adppopup=true</a:t>
            </a:r>
          </a:p>
          <a:p>
            <a:r>
              <a:rPr lang="en-US">
                <a:latin typeface="Calibri"/>
                <a:cs typeface="Calibri"/>
              </a:rPr>
              <a:t>https://</a:t>
            </a:r>
            <a:r>
              <a:rPr lang="en-US" err="1">
                <a:latin typeface="Calibri"/>
                <a:cs typeface="Calibri"/>
              </a:rPr>
              <a:t>www.gettyimages.com</a:t>
            </a:r>
            <a:r>
              <a:rPr lang="en-US">
                <a:latin typeface="Calibri"/>
                <a:cs typeface="Calibri"/>
              </a:rPr>
              <a:t>/detail/photo/melted-chocolate-being-poured-royalty-free-image/182730724?adppopup=true</a:t>
            </a:r>
          </a:p>
          <a:p>
            <a:endParaRPr lang="en-US">
              <a:latin typeface="Calibri"/>
              <a:cs typeface="Calibri"/>
            </a:endParaRPr>
          </a:p>
          <a:p>
            <a:r>
              <a:rPr lang="en-US">
                <a:latin typeface="Calibri"/>
                <a:cs typeface="Calibri"/>
              </a:rPr>
              <a:t>The answer is that French fries and hot fudge did not make the list of odd orders.</a:t>
            </a:r>
          </a:p>
        </p:txBody>
      </p:sp>
      <p:sp>
        <p:nvSpPr>
          <p:cNvPr id="4" name="Slide Number Placeholder 3"/>
          <p:cNvSpPr>
            <a:spLocks noGrp="1"/>
          </p:cNvSpPr>
          <p:nvPr>
            <p:ph type="sldNum" sz="quarter" idx="5"/>
          </p:nvPr>
        </p:nvSpPr>
        <p:spPr/>
        <p:txBody>
          <a:bodyPr/>
          <a:lstStyle/>
          <a:p>
            <a:fld id="{DB19FA42-5024-7C4A-A1E9-2BADC9AB4546}" type="slidenum">
              <a:rPr lang="en-US" smtClean="0"/>
              <a:pPr/>
              <a:t>11</a:t>
            </a:fld>
            <a:endParaRPr lang="en-US"/>
          </a:p>
        </p:txBody>
      </p:sp>
    </p:spTree>
    <p:extLst>
      <p:ext uri="{BB962C8B-B14F-4D97-AF65-F5344CB8AC3E}">
        <p14:creationId xmlns:p14="http://schemas.microsoft.com/office/powerpoint/2010/main" val="13459833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Image: https://</a:t>
            </a:r>
            <a:r>
              <a:rPr lang="en-US" err="1">
                <a:latin typeface="Arial"/>
                <a:cs typeface="Arial"/>
              </a:rPr>
              <a:t>www.gettyimages.com</a:t>
            </a:r>
            <a:r>
              <a:rPr lang="en-US">
                <a:latin typeface="Arial"/>
                <a:cs typeface="Arial"/>
              </a:rPr>
              <a:t>/detail/photo/cocktails-royalty-free-image/504754220?adppopup=true</a:t>
            </a:r>
          </a:p>
          <a:p>
            <a:endParaRPr lang="en-US">
              <a:latin typeface="Arial"/>
              <a:cs typeface="Arial"/>
            </a:endParaRPr>
          </a:p>
          <a:p>
            <a:r>
              <a:rPr lang="en-US">
                <a:latin typeface="Arial"/>
                <a:cs typeface="Arial"/>
              </a:rPr>
              <a:t>Which cities had the most deliveries of alcoholic beverages?</a:t>
            </a:r>
          </a:p>
          <a:p>
            <a:pPr marL="457200" indent="-457200">
              <a:lnSpc>
                <a:spcPct val="90000"/>
              </a:lnSpc>
              <a:spcAft>
                <a:spcPts val="1200"/>
              </a:spcAft>
              <a:buAutoNum type="arabicPeriod"/>
            </a:pPr>
            <a:r>
              <a:rPr lang="en-US">
                <a:latin typeface="Arial"/>
                <a:cs typeface="Arial"/>
              </a:rPr>
              <a:t>Sacramento, Palm Springs and Tampa Bay </a:t>
            </a:r>
          </a:p>
          <a:p>
            <a:pPr marL="457200" indent="-457200">
              <a:lnSpc>
                <a:spcPct val="90000"/>
              </a:lnSpc>
              <a:spcAft>
                <a:spcPts val="1200"/>
              </a:spcAft>
              <a:buAutoNum type="arabicPeriod"/>
            </a:pPr>
            <a:r>
              <a:rPr lang="en-US">
                <a:latin typeface="Arial"/>
                <a:cs typeface="Arial"/>
              </a:rPr>
              <a:t>Fargo, Green Bay, and Las Vegas</a:t>
            </a:r>
          </a:p>
          <a:p>
            <a:pPr marL="457200" indent="-457200">
              <a:lnSpc>
                <a:spcPct val="90000"/>
              </a:lnSpc>
              <a:spcAft>
                <a:spcPts val="1200"/>
              </a:spcAft>
              <a:buAutoNum type="arabicPeriod"/>
            </a:pPr>
            <a:r>
              <a:rPr lang="en-US">
                <a:latin typeface="Arial"/>
                <a:cs typeface="Arial"/>
              </a:rPr>
              <a:t>San Francisco, New York, and Chicago</a:t>
            </a:r>
          </a:p>
          <a:p>
            <a:pPr marL="457200" indent="-457200">
              <a:lnSpc>
                <a:spcPct val="90000"/>
              </a:lnSpc>
              <a:spcAft>
                <a:spcPts val="1200"/>
              </a:spcAft>
              <a:buAutoNum type="arabicPeriod"/>
            </a:pPr>
            <a:r>
              <a:rPr lang="en-US">
                <a:latin typeface="Arial"/>
                <a:cs typeface="Arial"/>
              </a:rPr>
              <a:t>Seattle, Philadelphia, and Denver</a:t>
            </a:r>
          </a:p>
          <a:p>
            <a:endParaRPr lang="en-US">
              <a:cs typeface="Arial"/>
            </a:endParaRPr>
          </a:p>
          <a:p>
            <a:r>
              <a:rPr lang="en-US">
                <a:latin typeface="Arial"/>
                <a:cs typeface="Arial"/>
              </a:rPr>
              <a:t>What do you think?</a:t>
            </a:r>
            <a:endParaRPr lang="en-US">
              <a:cs typeface="Arial"/>
            </a:endParaRPr>
          </a:p>
          <a:p>
            <a:endParaRPr lang="en-US">
              <a:latin typeface="Calibri"/>
              <a:cs typeface="Calibri"/>
            </a:endParaRPr>
          </a:p>
        </p:txBody>
      </p:sp>
      <p:sp>
        <p:nvSpPr>
          <p:cNvPr id="4" name="Slide Number Placeholder 3"/>
          <p:cNvSpPr>
            <a:spLocks noGrp="1"/>
          </p:cNvSpPr>
          <p:nvPr>
            <p:ph type="sldNum" sz="quarter" idx="5"/>
          </p:nvPr>
        </p:nvSpPr>
        <p:spPr/>
        <p:txBody>
          <a:bodyPr/>
          <a:lstStyle/>
          <a:p>
            <a:fld id="{DB19FA42-5024-7C4A-A1E9-2BADC9AB4546}" type="slidenum">
              <a:rPr lang="en-US" smtClean="0"/>
              <a:pPr/>
              <a:t>12</a:t>
            </a:fld>
            <a:endParaRPr lang="en-US"/>
          </a:p>
        </p:txBody>
      </p:sp>
    </p:spTree>
    <p:extLst>
      <p:ext uri="{BB962C8B-B14F-4D97-AF65-F5344CB8AC3E}">
        <p14:creationId xmlns:p14="http://schemas.microsoft.com/office/powerpoint/2010/main" val="27587678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Images:</a:t>
            </a:r>
          </a:p>
          <a:p>
            <a:r>
              <a:rPr lang="en-US">
                <a:latin typeface="Calibri"/>
                <a:cs typeface="Calibri"/>
              </a:rPr>
              <a:t>https://</a:t>
            </a:r>
            <a:r>
              <a:rPr lang="en-US" err="1">
                <a:latin typeface="Calibri"/>
                <a:cs typeface="Calibri"/>
              </a:rPr>
              <a:t>www.gettyimages.com</a:t>
            </a:r>
            <a:r>
              <a:rPr lang="en-US">
                <a:latin typeface="Calibri"/>
                <a:cs typeface="Calibri"/>
              </a:rPr>
              <a:t>/detail/photo/</a:t>
            </a:r>
            <a:r>
              <a:rPr lang="en-US" err="1">
                <a:latin typeface="Calibri"/>
                <a:cs typeface="Calibri"/>
              </a:rPr>
              <a:t>sacramento</a:t>
            </a:r>
            <a:r>
              <a:rPr lang="en-US">
                <a:latin typeface="Calibri"/>
                <a:cs typeface="Calibri"/>
              </a:rPr>
              <a:t>-river-bridge-and-buildings-royalty-free-image/1276892992?adppopup=true</a:t>
            </a:r>
          </a:p>
          <a:p>
            <a:r>
              <a:rPr lang="en-US">
                <a:latin typeface="Calibri"/>
                <a:cs typeface="Calibri"/>
              </a:rPr>
              <a:t>https://</a:t>
            </a:r>
            <a:r>
              <a:rPr lang="en-US" err="1">
                <a:latin typeface="Calibri"/>
                <a:cs typeface="Calibri"/>
              </a:rPr>
              <a:t>www.gettyimages.com</a:t>
            </a:r>
            <a:r>
              <a:rPr lang="en-US">
                <a:latin typeface="Calibri"/>
                <a:cs typeface="Calibri"/>
              </a:rPr>
              <a:t>/detail/photo/golf-course-in-palm-springs-</a:t>
            </a:r>
            <a:r>
              <a:rPr lang="en-US" err="1">
                <a:latin typeface="Calibri"/>
                <a:cs typeface="Calibri"/>
              </a:rPr>
              <a:t>california</a:t>
            </a:r>
            <a:r>
              <a:rPr lang="en-US">
                <a:latin typeface="Calibri"/>
                <a:cs typeface="Calibri"/>
              </a:rPr>
              <a:t>-royalty-free-image/163641603?adppopup=true</a:t>
            </a:r>
          </a:p>
          <a:p>
            <a:r>
              <a:rPr lang="en-US">
                <a:latin typeface="Calibri"/>
                <a:cs typeface="Calibri"/>
              </a:rPr>
              <a:t>https://</a:t>
            </a:r>
            <a:r>
              <a:rPr lang="en-US" err="1">
                <a:latin typeface="Calibri"/>
                <a:cs typeface="Calibri"/>
              </a:rPr>
              <a:t>www.gettyimages.com</a:t>
            </a:r>
            <a:r>
              <a:rPr lang="en-US">
                <a:latin typeface="Calibri"/>
                <a:cs typeface="Calibri"/>
              </a:rPr>
              <a:t>/detail/photo/</a:t>
            </a:r>
            <a:r>
              <a:rPr lang="en-US" err="1">
                <a:latin typeface="Calibri"/>
                <a:cs typeface="Calibri"/>
              </a:rPr>
              <a:t>tampa</a:t>
            </a:r>
            <a:r>
              <a:rPr lang="en-US">
                <a:latin typeface="Calibri"/>
                <a:cs typeface="Calibri"/>
              </a:rPr>
              <a:t>-</a:t>
            </a:r>
            <a:r>
              <a:rPr lang="en-US" err="1">
                <a:latin typeface="Calibri"/>
                <a:cs typeface="Calibri"/>
              </a:rPr>
              <a:t>florida</a:t>
            </a:r>
            <a:r>
              <a:rPr lang="en-US">
                <a:latin typeface="Calibri"/>
                <a:cs typeface="Calibri"/>
              </a:rPr>
              <a:t>-skyline-royalty-free-image/599138130?adppopup=true</a:t>
            </a:r>
          </a:p>
          <a:p>
            <a:endParaRPr lang="en-US">
              <a:latin typeface="Calibri"/>
              <a:cs typeface="Calibri"/>
            </a:endParaRPr>
          </a:p>
          <a:p>
            <a:r>
              <a:rPr lang="en-US">
                <a:latin typeface="Calibri"/>
                <a:cs typeface="Calibri"/>
              </a:rPr>
              <a:t>The answer is </a:t>
            </a:r>
            <a:r>
              <a:rPr lang="en-US">
                <a:latin typeface="Arial"/>
                <a:cs typeface="Arial"/>
              </a:rPr>
              <a:t>Sacramento, Palm Springs and Tampa Bay </a:t>
            </a:r>
          </a:p>
        </p:txBody>
      </p:sp>
      <p:sp>
        <p:nvSpPr>
          <p:cNvPr id="4" name="Slide Number Placeholder 3"/>
          <p:cNvSpPr>
            <a:spLocks noGrp="1"/>
          </p:cNvSpPr>
          <p:nvPr>
            <p:ph type="sldNum" sz="quarter" idx="5"/>
          </p:nvPr>
        </p:nvSpPr>
        <p:spPr/>
        <p:txBody>
          <a:bodyPr/>
          <a:lstStyle/>
          <a:p>
            <a:fld id="{DB19FA42-5024-7C4A-A1E9-2BADC9AB4546}" type="slidenum">
              <a:rPr lang="en-US" smtClean="0"/>
              <a:pPr/>
              <a:t>13</a:t>
            </a:fld>
            <a:endParaRPr lang="en-US"/>
          </a:p>
        </p:txBody>
      </p:sp>
    </p:spTree>
    <p:extLst>
      <p:ext uri="{BB962C8B-B14F-4D97-AF65-F5344CB8AC3E}">
        <p14:creationId xmlns:p14="http://schemas.microsoft.com/office/powerpoint/2010/main" val="5003167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Image: https://</a:t>
            </a:r>
            <a:r>
              <a:rPr lang="en-US" err="1">
                <a:latin typeface="Arial"/>
                <a:cs typeface="Arial"/>
              </a:rPr>
              <a:t>www.gettyimages.com</a:t>
            </a:r>
            <a:r>
              <a:rPr lang="en-US">
                <a:latin typeface="Arial"/>
                <a:cs typeface="Arial"/>
              </a:rPr>
              <a:t>/detail/photo/grilled-chicken-meat-and-fresh-vegetable-salad-of-royalty-free-image/1295633127?adppopup=true</a:t>
            </a:r>
          </a:p>
          <a:p>
            <a:endParaRPr lang="en-US">
              <a:latin typeface="Arial"/>
              <a:cs typeface="Arial"/>
            </a:endParaRPr>
          </a:p>
          <a:p>
            <a:endParaRPr lang="en-US">
              <a:latin typeface="Arial"/>
              <a:cs typeface="Arial"/>
            </a:endParaRPr>
          </a:p>
          <a:p>
            <a:r>
              <a:rPr lang="en-US">
                <a:latin typeface="Arial"/>
                <a:cs typeface="Arial"/>
              </a:rPr>
              <a:t>Where did people order the healthiest foods?</a:t>
            </a:r>
          </a:p>
          <a:p>
            <a:pPr marL="457200" indent="-457200">
              <a:lnSpc>
                <a:spcPct val="90000"/>
              </a:lnSpc>
              <a:spcAft>
                <a:spcPts val="1200"/>
              </a:spcAft>
              <a:buAutoNum type="arabicPeriod"/>
            </a:pPr>
            <a:r>
              <a:rPr lang="en-US">
                <a:latin typeface="Arial"/>
                <a:cs typeface="Arial"/>
              </a:rPr>
              <a:t>Los Angeles, California</a:t>
            </a:r>
          </a:p>
          <a:p>
            <a:pPr marL="457200" indent="-457200">
              <a:lnSpc>
                <a:spcPct val="90000"/>
              </a:lnSpc>
              <a:spcAft>
                <a:spcPts val="1200"/>
              </a:spcAft>
              <a:buAutoNum type="arabicPeriod"/>
            </a:pPr>
            <a:r>
              <a:rPr lang="en-US">
                <a:latin typeface="Arial"/>
                <a:cs typeface="Arial"/>
              </a:rPr>
              <a:t>Miami, Florida</a:t>
            </a:r>
            <a:endParaRPr lang="en-US"/>
          </a:p>
          <a:p>
            <a:pPr marL="457200" indent="-457200">
              <a:lnSpc>
                <a:spcPct val="90000"/>
              </a:lnSpc>
              <a:spcAft>
                <a:spcPts val="1200"/>
              </a:spcAft>
              <a:buAutoNum type="arabicPeriod"/>
            </a:pPr>
            <a:r>
              <a:rPr lang="en-US">
                <a:latin typeface="Arial"/>
                <a:cs typeface="Arial"/>
              </a:rPr>
              <a:t>Milwaukee, Wisconsin</a:t>
            </a:r>
          </a:p>
          <a:p>
            <a:pPr marL="457200" indent="-457200">
              <a:lnSpc>
                <a:spcPct val="90000"/>
              </a:lnSpc>
              <a:spcAft>
                <a:spcPts val="1200"/>
              </a:spcAft>
              <a:buAutoNum type="arabicPeriod"/>
            </a:pPr>
            <a:r>
              <a:rPr lang="en-US">
                <a:latin typeface="Arial"/>
                <a:cs typeface="Arial"/>
              </a:rPr>
              <a:t>Portland, Oregon</a:t>
            </a:r>
          </a:p>
          <a:p>
            <a:endParaRPr lang="en-US">
              <a:latin typeface="Arial"/>
              <a:cs typeface="Arial"/>
            </a:endParaRPr>
          </a:p>
          <a:p>
            <a:r>
              <a:rPr lang="en-US">
                <a:latin typeface="Arial"/>
                <a:cs typeface="Arial"/>
              </a:rPr>
              <a:t>What do you think?</a:t>
            </a:r>
          </a:p>
          <a:p>
            <a:endParaRPr lang="en-US">
              <a:latin typeface="Calibri"/>
              <a:cs typeface="Calibri"/>
            </a:endParaRPr>
          </a:p>
        </p:txBody>
      </p:sp>
      <p:sp>
        <p:nvSpPr>
          <p:cNvPr id="4" name="Slide Number Placeholder 3"/>
          <p:cNvSpPr>
            <a:spLocks noGrp="1"/>
          </p:cNvSpPr>
          <p:nvPr>
            <p:ph type="sldNum" sz="quarter" idx="5"/>
          </p:nvPr>
        </p:nvSpPr>
        <p:spPr/>
        <p:txBody>
          <a:bodyPr/>
          <a:lstStyle/>
          <a:p>
            <a:fld id="{DB19FA42-5024-7C4A-A1E9-2BADC9AB4546}" type="slidenum">
              <a:rPr lang="en-US" smtClean="0"/>
              <a:pPr/>
              <a:t>14</a:t>
            </a:fld>
            <a:endParaRPr lang="en-US"/>
          </a:p>
        </p:txBody>
      </p:sp>
    </p:spTree>
    <p:extLst>
      <p:ext uri="{BB962C8B-B14F-4D97-AF65-F5344CB8AC3E}">
        <p14:creationId xmlns:p14="http://schemas.microsoft.com/office/powerpoint/2010/main" val="21678374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Image: https://</a:t>
            </a:r>
            <a:r>
              <a:rPr lang="en-US" err="1">
                <a:latin typeface="Calibri"/>
                <a:cs typeface="Calibri"/>
              </a:rPr>
              <a:t>www.gettyimages.com</a:t>
            </a:r>
            <a:r>
              <a:rPr lang="en-US">
                <a:latin typeface="Calibri"/>
                <a:cs typeface="Calibri"/>
              </a:rPr>
              <a:t>/detail/photo/palm-trees-and-skyscrapers-in-miami-riverwalk-royalty-free-image/1307254132?adppopup=true</a:t>
            </a:r>
          </a:p>
          <a:p>
            <a:endParaRPr lang="en-US">
              <a:latin typeface="Calibri"/>
              <a:cs typeface="Calibri"/>
            </a:endParaRPr>
          </a:p>
          <a:p>
            <a:r>
              <a:rPr lang="en-US">
                <a:latin typeface="Calibri"/>
                <a:cs typeface="Calibri"/>
              </a:rPr>
              <a:t>The answer is Miami, Florida.</a:t>
            </a:r>
          </a:p>
          <a:p>
            <a:endParaRPr lang="en-US">
              <a:latin typeface="Calibri"/>
              <a:cs typeface="Calibri"/>
            </a:endParaRPr>
          </a:p>
          <a:p>
            <a:r>
              <a:rPr lang="en-US">
                <a:latin typeface="Calibri"/>
                <a:cs typeface="Calibri"/>
              </a:rPr>
              <a:t>And now for a bonus question that has nothing to do with American food delivery.</a:t>
            </a:r>
          </a:p>
        </p:txBody>
      </p:sp>
      <p:sp>
        <p:nvSpPr>
          <p:cNvPr id="4" name="Slide Number Placeholder 3"/>
          <p:cNvSpPr>
            <a:spLocks noGrp="1"/>
          </p:cNvSpPr>
          <p:nvPr>
            <p:ph type="sldNum" sz="quarter" idx="5"/>
          </p:nvPr>
        </p:nvSpPr>
        <p:spPr/>
        <p:txBody>
          <a:bodyPr/>
          <a:lstStyle/>
          <a:p>
            <a:fld id="{DB19FA42-5024-7C4A-A1E9-2BADC9AB4546}" type="slidenum">
              <a:rPr lang="en-US" smtClean="0"/>
              <a:pPr/>
              <a:t>15</a:t>
            </a:fld>
            <a:endParaRPr lang="en-US"/>
          </a:p>
        </p:txBody>
      </p:sp>
    </p:spTree>
    <p:extLst>
      <p:ext uri="{BB962C8B-B14F-4D97-AF65-F5344CB8AC3E}">
        <p14:creationId xmlns:p14="http://schemas.microsoft.com/office/powerpoint/2010/main" val="31193881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Source: </a:t>
            </a:r>
            <a:r>
              <a:rPr lang="en-US">
                <a:latin typeface="Arial"/>
                <a:cs typeface="Arial"/>
                <a:hlinkClick r:id="rId3"/>
              </a:rPr>
              <a:t>https://twitter.com/ever_given</a:t>
            </a:r>
            <a:endParaRPr lang="en-US">
              <a:cs typeface="Arial"/>
            </a:endParaRPr>
          </a:p>
          <a:p>
            <a:r>
              <a:rPr lang="en-US">
                <a:latin typeface="Arial"/>
                <a:cs typeface="Arial"/>
              </a:rPr>
              <a:t>https://twitter.com/KarlreMarks/status/1375138808954503169?ref_src=twsrc%5Etfw</a:t>
            </a:r>
          </a:p>
          <a:p>
            <a:endParaRPr lang="en-US">
              <a:latin typeface="Arial"/>
              <a:cs typeface="Arial"/>
            </a:endParaRPr>
          </a:p>
          <a:p>
            <a:r>
              <a:rPr lang="en-US">
                <a:latin typeface="Arial"/>
                <a:cs typeface="Arial"/>
              </a:rPr>
              <a:t>On a Tuesday evening, last March, a container ship the length of four soccer fields was caught by gust of wind. The ship became wedged across a canal, blocking global trade. The event launched a thousand memes. What was the name of the canal?</a:t>
            </a:r>
          </a:p>
          <a:p>
            <a:endParaRPr lang="en-US">
              <a:latin typeface="Arial"/>
              <a:cs typeface="Arial"/>
            </a:endParaRPr>
          </a:p>
        </p:txBody>
      </p:sp>
      <p:sp>
        <p:nvSpPr>
          <p:cNvPr id="4" name="Slide Number Placeholder 3"/>
          <p:cNvSpPr>
            <a:spLocks noGrp="1"/>
          </p:cNvSpPr>
          <p:nvPr>
            <p:ph type="sldNum" sz="quarter" idx="5"/>
          </p:nvPr>
        </p:nvSpPr>
        <p:spPr/>
        <p:txBody>
          <a:bodyPr/>
          <a:lstStyle/>
          <a:p>
            <a:fld id="{DB19FA42-5024-7C4A-A1E9-2BADC9AB4546}" type="slidenum">
              <a:rPr lang="en-US" smtClean="0"/>
              <a:pPr/>
              <a:t>16</a:t>
            </a:fld>
            <a:endParaRPr lang="en-US"/>
          </a:p>
        </p:txBody>
      </p:sp>
    </p:spTree>
    <p:extLst>
      <p:ext uri="{BB962C8B-B14F-4D97-AF65-F5344CB8AC3E}">
        <p14:creationId xmlns:p14="http://schemas.microsoft.com/office/powerpoint/2010/main" val="22683709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Image: https://</a:t>
            </a:r>
            <a:r>
              <a:rPr lang="en-US" err="1">
                <a:latin typeface="Calibri"/>
                <a:cs typeface="Calibri"/>
              </a:rPr>
              <a:t>www.gettyimages.com</a:t>
            </a:r>
            <a:r>
              <a:rPr lang="en-US">
                <a:latin typeface="Calibri"/>
                <a:cs typeface="Calibri"/>
              </a:rPr>
              <a:t>/detail/photo/</a:t>
            </a:r>
            <a:r>
              <a:rPr lang="en-US" err="1">
                <a:latin typeface="Calibri"/>
                <a:cs typeface="Calibri"/>
              </a:rPr>
              <a:t>suez</a:t>
            </a:r>
            <a:r>
              <a:rPr lang="en-US">
                <a:latin typeface="Calibri"/>
                <a:cs typeface="Calibri"/>
              </a:rPr>
              <a:t>-canal-royalty-free-image/93173830?adppopup=true</a:t>
            </a:r>
          </a:p>
          <a:p>
            <a:endParaRPr lang="en-US">
              <a:latin typeface="Calibri"/>
              <a:cs typeface="Calibri"/>
            </a:endParaRPr>
          </a:p>
          <a:p>
            <a:r>
              <a:rPr lang="en-US">
                <a:latin typeface="Calibri"/>
                <a:cs typeface="Calibri"/>
              </a:rPr>
              <a:t>It was the Suez Canal.</a:t>
            </a:r>
          </a:p>
        </p:txBody>
      </p:sp>
      <p:sp>
        <p:nvSpPr>
          <p:cNvPr id="4" name="Slide Number Placeholder 3"/>
          <p:cNvSpPr>
            <a:spLocks noGrp="1"/>
          </p:cNvSpPr>
          <p:nvPr>
            <p:ph type="sldNum" sz="quarter" idx="5"/>
          </p:nvPr>
        </p:nvSpPr>
        <p:spPr/>
        <p:txBody>
          <a:bodyPr/>
          <a:lstStyle/>
          <a:p>
            <a:fld id="{DB19FA42-5024-7C4A-A1E9-2BADC9AB4546}" type="slidenum">
              <a:rPr lang="en-US" smtClean="0"/>
              <a:pPr/>
              <a:t>17</a:t>
            </a:fld>
            <a:endParaRPr lang="en-US"/>
          </a:p>
        </p:txBody>
      </p:sp>
    </p:spTree>
    <p:extLst>
      <p:ext uri="{BB962C8B-B14F-4D97-AF65-F5344CB8AC3E}">
        <p14:creationId xmlns:p14="http://schemas.microsoft.com/office/powerpoint/2010/main" val="9111261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Let’s begin by talking about the economy.</a:t>
            </a:r>
          </a:p>
          <a:p>
            <a:endParaRPr lang="en-US">
              <a:latin typeface="Calibri"/>
              <a:cs typeface="Calibri"/>
            </a:endParaRPr>
          </a:p>
        </p:txBody>
      </p:sp>
      <p:sp>
        <p:nvSpPr>
          <p:cNvPr id="4" name="Slide Number Placeholder 3"/>
          <p:cNvSpPr>
            <a:spLocks noGrp="1"/>
          </p:cNvSpPr>
          <p:nvPr>
            <p:ph type="sldNum" sz="quarter" idx="5"/>
          </p:nvPr>
        </p:nvSpPr>
        <p:spPr/>
        <p:txBody>
          <a:bodyPr/>
          <a:lstStyle/>
          <a:p>
            <a:fld id="{DB19FA42-5024-7C4A-A1E9-2BADC9AB4546}" type="slidenum">
              <a:rPr lang="en-US" smtClean="0"/>
              <a:pPr/>
              <a:t>18</a:t>
            </a:fld>
            <a:endParaRPr lang="en-US"/>
          </a:p>
        </p:txBody>
      </p:sp>
    </p:spTree>
    <p:extLst>
      <p:ext uri="{BB962C8B-B14F-4D97-AF65-F5344CB8AC3E}">
        <p14:creationId xmlns:p14="http://schemas.microsoft.com/office/powerpoint/2010/main" val="14274503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Source: </a:t>
            </a:r>
            <a:r>
              <a:rPr lang="en-US">
                <a:latin typeface="Arial"/>
                <a:cs typeface="Arial"/>
                <a:hlinkClick r:id="rId3"/>
              </a:rPr>
              <a:t>https://ourworldindata.org/covid-vaccinations</a:t>
            </a:r>
            <a:endParaRPr lang="en-US">
              <a:latin typeface="Calibri"/>
              <a:cs typeface="Calibri"/>
            </a:endParaRPr>
          </a:p>
          <a:p>
            <a:endParaRPr lang="en-US">
              <a:latin typeface="Arial"/>
              <a:cs typeface="Arial"/>
            </a:endParaRPr>
          </a:p>
          <a:p>
            <a:r>
              <a:rPr lang="en-US">
                <a:latin typeface="Arial"/>
                <a:cs typeface="Arial"/>
              </a:rPr>
              <a:t>One of the keys to robust economic recovery was the development and rollout of effective vaccines. By the end of last year, slightly more than 73 percent of Americans had received at least one dose of vaccine. </a:t>
            </a:r>
          </a:p>
        </p:txBody>
      </p:sp>
      <p:sp>
        <p:nvSpPr>
          <p:cNvPr id="4" name="Slide Number Placeholder 3"/>
          <p:cNvSpPr>
            <a:spLocks noGrp="1"/>
          </p:cNvSpPr>
          <p:nvPr>
            <p:ph type="sldNum" sz="quarter" idx="5"/>
          </p:nvPr>
        </p:nvSpPr>
        <p:spPr/>
        <p:txBody>
          <a:bodyPr/>
          <a:lstStyle/>
          <a:p>
            <a:fld id="{DB19FA42-5024-7C4A-A1E9-2BADC9AB4546}" type="slidenum">
              <a:rPr lang="en-US" smtClean="0"/>
              <a:pPr/>
              <a:t>19</a:t>
            </a:fld>
            <a:endParaRPr lang="en-US"/>
          </a:p>
        </p:txBody>
      </p:sp>
    </p:spTree>
    <p:extLst>
      <p:ext uri="{BB962C8B-B14F-4D97-AF65-F5344CB8AC3E}">
        <p14:creationId xmlns:p14="http://schemas.microsoft.com/office/powerpoint/2010/main" val="37877793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Source: https://ourworldindata.org/covid-google-mobility-trends</a:t>
            </a:r>
          </a:p>
          <a:p>
            <a:r>
              <a:rPr lang="en-US">
                <a:latin typeface="Arial"/>
                <a:cs typeface="Arial"/>
                <a:hlinkClick r:id="rId3"/>
              </a:rPr>
              <a:t>https://www.npr.org/sections/health-shots/2021/11/30/1059926089/new-antiviral-drugs-are-coming-for-covid-heres-what-you-need-to-know</a:t>
            </a:r>
          </a:p>
          <a:p>
            <a:endParaRPr lang="en-US">
              <a:latin typeface="Arial"/>
              <a:cs typeface="Arial"/>
            </a:endParaRPr>
          </a:p>
          <a:p>
            <a:r>
              <a:rPr lang="en-US">
                <a:latin typeface="Arial"/>
                <a:cs typeface="Arial"/>
              </a:rPr>
              <a:t>Vaccines helped people around the world feel more comfortable about returning to work, sending their children to school, going to restaurants, attending shows, and interacting with other people. In the United States and other nations, the level of retail and recreational activity had nearly returned to risen above pre-Covid levels. Then, as the omicron variant of Covid-19 spread, activity levels dropped lower again. </a:t>
            </a:r>
          </a:p>
          <a:p>
            <a:endParaRPr lang="en-US">
              <a:cs typeface="Arial"/>
            </a:endParaRPr>
          </a:p>
          <a:p>
            <a:r>
              <a:rPr lang="en-US">
                <a:latin typeface="Arial"/>
                <a:cs typeface="Arial"/>
              </a:rPr>
              <a:t>NOTE:</a:t>
            </a:r>
            <a:endParaRPr lang="en-US">
              <a:cs typeface="Arial"/>
            </a:endParaRPr>
          </a:p>
          <a:p>
            <a:r>
              <a:rPr lang="en-US" b="1">
                <a:latin typeface="Arial"/>
                <a:cs typeface="Arial"/>
              </a:rPr>
              <a:t>December 23:</a:t>
            </a:r>
            <a:endParaRPr lang="en-US" b="1">
              <a:cs typeface="Arial"/>
            </a:endParaRPr>
          </a:p>
          <a:p>
            <a:r>
              <a:rPr lang="en-US">
                <a:latin typeface="Arial"/>
                <a:cs typeface="Arial"/>
              </a:rPr>
              <a:t>France +7.0 percent</a:t>
            </a:r>
          </a:p>
          <a:p>
            <a:r>
              <a:rPr lang="en-US">
                <a:latin typeface="Arial"/>
                <a:cs typeface="Arial"/>
              </a:rPr>
              <a:t>Italy +3.86 percent</a:t>
            </a:r>
          </a:p>
          <a:p>
            <a:r>
              <a:rPr lang="en-US">
                <a:latin typeface="Arial"/>
                <a:cs typeface="Arial"/>
              </a:rPr>
              <a:t>U.S. +3.0 percent</a:t>
            </a:r>
          </a:p>
          <a:p>
            <a:r>
              <a:rPr lang="en-US">
                <a:latin typeface="Arial"/>
                <a:cs typeface="Arial"/>
              </a:rPr>
              <a:t>India: +2.29</a:t>
            </a:r>
            <a:endParaRPr lang="en-US">
              <a:cs typeface="Arial"/>
            </a:endParaRPr>
          </a:p>
          <a:p>
            <a:r>
              <a:rPr lang="en-US">
                <a:latin typeface="Arial"/>
                <a:cs typeface="Arial"/>
              </a:rPr>
              <a:t>U.K. -1.43 percent</a:t>
            </a:r>
            <a:endParaRPr lang="en-US">
              <a:cs typeface="Arial"/>
            </a:endParaRPr>
          </a:p>
          <a:p>
            <a:r>
              <a:rPr lang="en-US">
                <a:latin typeface="Arial"/>
                <a:cs typeface="Arial"/>
              </a:rPr>
              <a:t>Spain -6.14 percent</a:t>
            </a:r>
            <a:endParaRPr lang="en-US">
              <a:cs typeface="Arial"/>
            </a:endParaRPr>
          </a:p>
          <a:p>
            <a:endParaRPr lang="en-US">
              <a:cs typeface="Arial"/>
            </a:endParaRPr>
          </a:p>
          <a:p>
            <a:r>
              <a:rPr lang="en-US" b="1">
                <a:latin typeface="Arial"/>
                <a:cs typeface="Arial"/>
              </a:rPr>
              <a:t>December 31:</a:t>
            </a:r>
            <a:endParaRPr lang="en-US">
              <a:latin typeface="Arial"/>
              <a:cs typeface="Arial"/>
            </a:endParaRPr>
          </a:p>
          <a:p>
            <a:r>
              <a:rPr lang="en-US">
                <a:latin typeface="Arial"/>
                <a:cs typeface="Arial"/>
              </a:rPr>
              <a:t>France -18.0 percent</a:t>
            </a:r>
          </a:p>
          <a:p>
            <a:r>
              <a:rPr lang="en-US">
                <a:latin typeface="Arial"/>
                <a:cs typeface="Arial"/>
              </a:rPr>
              <a:t>Italy -21.17 percent</a:t>
            </a:r>
          </a:p>
          <a:p>
            <a:r>
              <a:rPr lang="en-US">
                <a:latin typeface="Arial"/>
                <a:cs typeface="Arial"/>
              </a:rPr>
              <a:t>U.S. -17.86 percent</a:t>
            </a:r>
          </a:p>
          <a:p>
            <a:r>
              <a:rPr lang="en-US">
                <a:latin typeface="Arial"/>
                <a:cs typeface="Arial"/>
              </a:rPr>
              <a:t>India: +2.43</a:t>
            </a:r>
            <a:endParaRPr lang="en-US">
              <a:cs typeface="Arial"/>
            </a:endParaRPr>
          </a:p>
          <a:p>
            <a:r>
              <a:rPr lang="en-US">
                <a:latin typeface="Arial"/>
                <a:cs typeface="Arial"/>
              </a:rPr>
              <a:t>U.K. -29.43 percent</a:t>
            </a:r>
          </a:p>
          <a:p>
            <a:r>
              <a:rPr lang="en-US">
                <a:latin typeface="Arial"/>
                <a:cs typeface="Arial"/>
              </a:rPr>
              <a:t>Spain -17.14 percent</a:t>
            </a:r>
          </a:p>
          <a:p>
            <a:endParaRPr lang="en-US">
              <a:cs typeface="Arial"/>
            </a:endParaRPr>
          </a:p>
          <a:p>
            <a:endParaRPr lang="en-US">
              <a:cs typeface="Arial"/>
            </a:endParaRPr>
          </a:p>
          <a:p>
            <a:endParaRPr lang="en-US">
              <a:cs typeface="Arial"/>
            </a:endParaRPr>
          </a:p>
          <a:p>
            <a:endParaRPr lang="en-US">
              <a:cs typeface="Arial"/>
            </a:endParaRPr>
          </a:p>
        </p:txBody>
      </p:sp>
      <p:sp>
        <p:nvSpPr>
          <p:cNvPr id="4" name="Slide Number Placeholder 3"/>
          <p:cNvSpPr>
            <a:spLocks noGrp="1"/>
          </p:cNvSpPr>
          <p:nvPr>
            <p:ph type="sldNum" sz="quarter" idx="5"/>
          </p:nvPr>
        </p:nvSpPr>
        <p:spPr/>
        <p:txBody>
          <a:bodyPr/>
          <a:lstStyle/>
          <a:p>
            <a:fld id="{DB19FA42-5024-7C4A-A1E9-2BADC9AB4546}" type="slidenum">
              <a:rPr lang="en-US" smtClean="0"/>
              <a:pPr/>
              <a:t>20</a:t>
            </a:fld>
            <a:endParaRPr lang="en-US"/>
          </a:p>
        </p:txBody>
      </p:sp>
    </p:spTree>
    <p:extLst>
      <p:ext uri="{BB962C8B-B14F-4D97-AF65-F5344CB8AC3E}">
        <p14:creationId xmlns:p14="http://schemas.microsoft.com/office/powerpoint/2010/main" val="3474974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Getty Image: https://</a:t>
            </a:r>
            <a:r>
              <a:rPr lang="en-US" dirty="0" err="1"/>
              <a:t>www.gettyimages.com</a:t>
            </a:r>
            <a:r>
              <a:rPr lang="en-US" dirty="0"/>
              <a:t>/detail/photo/life-work-balance-and-city-living-lifestyle-concept-royalty-free-image/1183657530?adppopup=true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Welcome to Forecast 2021: On the road to a new normal. We’re glad to see you.</a:t>
            </a:r>
          </a:p>
          <a:p>
            <a:endParaRPr lang="en-US" dirty="0"/>
          </a:p>
        </p:txBody>
      </p:sp>
      <p:sp>
        <p:nvSpPr>
          <p:cNvPr id="4" name="Slide Number Placeholder 3"/>
          <p:cNvSpPr>
            <a:spLocks noGrp="1"/>
          </p:cNvSpPr>
          <p:nvPr>
            <p:ph type="sldNum" sz="quarter" idx="5"/>
          </p:nvPr>
        </p:nvSpPr>
        <p:spPr/>
        <p:txBody>
          <a:bodyPr/>
          <a:lstStyle/>
          <a:p>
            <a:fld id="{6C015D19-1A19-3940-AD3C-B0D2E6166548}" type="slidenum">
              <a:rPr lang="en-US" smtClean="0"/>
              <a:pPr/>
              <a:t>3</a:t>
            </a:fld>
            <a:endParaRPr lang="en-US" dirty="0"/>
          </a:p>
        </p:txBody>
      </p:sp>
    </p:spTree>
    <p:extLst>
      <p:ext uri="{BB962C8B-B14F-4D97-AF65-F5344CB8AC3E}">
        <p14:creationId xmlns:p14="http://schemas.microsoft.com/office/powerpoint/2010/main" val="36751235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2880"/>
            <a:r>
              <a:rPr lang="en-US">
                <a:latin typeface="Arial"/>
                <a:cs typeface="Arial"/>
              </a:rPr>
              <a:t>Source: </a:t>
            </a:r>
            <a:r>
              <a:rPr lang="en-US">
                <a:latin typeface="Arial"/>
                <a:cs typeface="Arial"/>
                <a:hlinkClick r:id="rId3"/>
              </a:rPr>
              <a:t>https://www.bea.gov/news/2021/gross-domestic-product-3rd-quarter-2021-advance-estimate</a:t>
            </a:r>
            <a:endParaRPr lang="en-US">
              <a:cs typeface="Arial" panose="020B0604020202020204" pitchFamily="34" charset="0"/>
            </a:endParaRPr>
          </a:p>
          <a:p>
            <a:pPr marL="182880" lvl="1"/>
            <a:r>
              <a:rPr lang="en-US">
                <a:latin typeface="Arial"/>
                <a:cs typeface="Arial"/>
              </a:rPr>
              <a:t>U.S. Bureau of Economic Analysis, Real Gross Domestic Product [GDPC1], retrieved from FRED, Federal Reserve Bank of St. Louis; </a:t>
            </a:r>
            <a:r>
              <a:rPr lang="en-US">
                <a:latin typeface="Arial"/>
                <a:cs typeface="Arial"/>
                <a:hlinkClick r:id="rId4"/>
              </a:rPr>
              <a:t>https://fred.stlouisfed.org/series/GDPC1</a:t>
            </a:r>
            <a:r>
              <a:rPr lang="en-US">
                <a:latin typeface="Arial"/>
                <a:cs typeface="Arial"/>
              </a:rPr>
              <a:t>, January 2, 2022.</a:t>
            </a:r>
          </a:p>
          <a:p>
            <a:pPr marL="182880" lvl="1"/>
            <a:endParaRPr lang="en-US"/>
          </a:p>
          <a:p>
            <a:r>
              <a:rPr lang="en-US">
                <a:latin typeface="Arial"/>
                <a:cs typeface="Arial"/>
              </a:rPr>
              <a:t>Thanks to vaccinations, the United States economy recovered a lot faster than most people expected. The black line shows real gross domestic product, which is the value of all goods and services produced in the United States, has surpassed pre-Covid levels. Real GDP is adjusted for inflation. During 2021, the economy grew by 6.4 percent, annualized,  in the first quarter and 6.7 percent in the second quarter before slowing in the third quarter. The Conference Board estimated that economic growth for the fourth quarter of 2021 was 6.1 percent. </a:t>
            </a:r>
            <a:endParaRPr lang="en-US">
              <a:cs typeface="Arial"/>
            </a:endParaRPr>
          </a:p>
          <a:p>
            <a:endParaRPr lang="en-US">
              <a:latin typeface="Arial"/>
              <a:cs typeface="Arial"/>
            </a:endParaRPr>
          </a:p>
          <a:p>
            <a:r>
              <a:rPr lang="en-US">
                <a:latin typeface="Arial"/>
                <a:cs typeface="Arial"/>
              </a:rPr>
              <a:t>Does anyone know why economic growth slowed during the third quarter? </a:t>
            </a:r>
            <a:endParaRPr lang="en-US">
              <a:cs typeface="Arial"/>
            </a:endParaRPr>
          </a:p>
          <a:p>
            <a:pPr marL="182880"/>
            <a:endParaRPr lang="en-US">
              <a:latin typeface="Arial"/>
              <a:cs typeface="Arial"/>
            </a:endParaRPr>
          </a:p>
          <a:p>
            <a:pPr marL="182880"/>
            <a:endParaRPr lang="en-US">
              <a:cs typeface="Arial"/>
            </a:endParaRPr>
          </a:p>
          <a:p>
            <a:pPr marL="182880"/>
            <a:endParaRPr lang="en-US">
              <a:cs typeface="Arial"/>
            </a:endParaRPr>
          </a:p>
          <a:p>
            <a:pPr marL="182880"/>
            <a:endParaRPr lang="en-US">
              <a:cs typeface="Arial"/>
            </a:endParaRP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Arial"/>
                <a:ea typeface="Arial"/>
                <a:cs typeface="Arial"/>
                <a:sym typeface="Arial"/>
              </a:rPr>
              <a:t>21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2669353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Source: </a:t>
            </a:r>
            <a:r>
              <a:rPr lang="en-US">
                <a:latin typeface="Arial"/>
                <a:cs typeface="Arial"/>
                <a:hlinkClick r:id="rId3"/>
              </a:rPr>
              <a:t>https://ourworldindata.org/coronavirus/country/united-states</a:t>
            </a:r>
            <a:endParaRPr lang="en-US">
              <a:latin typeface="Arial"/>
              <a:cs typeface="Arial"/>
            </a:endParaRPr>
          </a:p>
          <a:p>
            <a:r>
              <a:rPr lang="en-US">
                <a:latin typeface="Arial"/>
                <a:cs typeface="Arial"/>
              </a:rPr>
              <a:t>https://www.bea.gov/news/2021/gross-domestic-product-3rd-quarter-2021-advance-estimate; https://www.opentable.com/state-of-industry; https://www.bts.gov/newsroom/us-airlines-carry-584-million-passengers-september-2021-preliminary-still-down-20-pre; https://money.com/pandemic-shortages-us/</a:t>
            </a:r>
          </a:p>
          <a:p>
            <a:endParaRPr lang="en-US">
              <a:cs typeface="Arial"/>
            </a:endParaRPr>
          </a:p>
          <a:p>
            <a:pPr marL="182880"/>
            <a:r>
              <a:rPr lang="en-US">
                <a:latin typeface="Arial"/>
                <a:cs typeface="Arial"/>
              </a:rPr>
              <a:t>Growth slowed because of the delta variant of Covid-19. It spread rapidly in the United States over the summer. More Americans stayed home. Many spent less money causing economic growth to slow, but the economy kept growing. Spending at hotels and restaurants continued to increase but at a slower pace. Airlines were not so lucky, as the number of passengers flying declined again.</a:t>
            </a:r>
            <a:endParaRPr lang="en-US">
              <a:cs typeface="Arial" panose="020B0604020202020204" pitchFamily="34" charset="0"/>
            </a:endParaRPr>
          </a:p>
          <a:p>
            <a:pPr marL="182880"/>
            <a:endParaRPr lang="en-US"/>
          </a:p>
          <a:p>
            <a:pPr marL="182880"/>
            <a:r>
              <a:rPr lang="en-US">
                <a:latin typeface="Arial"/>
                <a:cs typeface="Arial"/>
              </a:rPr>
              <a:t>Then the Omicron variant emerged. This chart shows the rapid spread of omicron during the last days of 2021. It's possible the surge could have a detrimental effect on economic growth in 2021. </a:t>
            </a:r>
            <a:endParaRPr lang="en-US" b="1">
              <a:latin typeface="Arial"/>
              <a:cs typeface="Arial"/>
            </a:endParaRP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Arial"/>
                <a:ea typeface="Arial"/>
                <a:cs typeface="Arial"/>
                <a:sym typeface="Arial"/>
              </a:rPr>
              <a:t>22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1501784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Source: </a:t>
            </a:r>
            <a:r>
              <a:rPr lang="en-US">
                <a:latin typeface="Arial"/>
                <a:cs typeface="Arial"/>
                <a:hlinkClick r:id="rId3"/>
              </a:rPr>
              <a:t>https://finance.yahoo.com/news/next-recession-everything-bubble-burst-120100109.html</a:t>
            </a:r>
            <a:endParaRPr lang="en-US">
              <a:latin typeface="Calibri"/>
              <a:cs typeface="Calibri"/>
            </a:endParaRPr>
          </a:p>
          <a:p>
            <a:r>
              <a:rPr lang="en-US">
                <a:latin typeface="Arial"/>
                <a:cs typeface="Arial"/>
              </a:rPr>
              <a:t>U.S. Bureau of Labor Statistics, Unemployment Rate [UNRATE], retrieved from FRED, Federal Reserve Bank of St. Louis; https://fred.stlouisfed.org/series/UNRATE, December 10, 2021.</a:t>
            </a:r>
          </a:p>
          <a:p>
            <a:r>
              <a:rPr lang="en-US"/>
              <a:t>https://www.bls.gov/news.release/empsit.t01.htm</a:t>
            </a:r>
          </a:p>
          <a:p>
            <a:r>
              <a:rPr lang="en-US">
                <a:latin typeface="Arial"/>
                <a:cs typeface="Arial"/>
              </a:rPr>
              <a:t>https://www.bls.gov/news.release/pdf/empsit.pdf</a:t>
            </a:r>
          </a:p>
          <a:p>
            <a:endParaRPr lang="en-US">
              <a:latin typeface="Calibri"/>
              <a:cs typeface="Calibri"/>
            </a:endParaRPr>
          </a:p>
          <a:p>
            <a:pPr marL="182880"/>
            <a:r>
              <a:rPr lang="en-US">
                <a:latin typeface="Calibri"/>
                <a:cs typeface="Calibri"/>
              </a:rPr>
              <a:t>Despite the emergence of Covid variants, employment steadily improved throughout 2021. In November, unemployment dropped to 4.2 percent overall, a level the country wasn't expected to reach until 2024. Despite progress, u</a:t>
            </a:r>
            <a:r>
              <a:rPr lang="en-US">
                <a:latin typeface="Arial"/>
                <a:cs typeface="Arial"/>
              </a:rPr>
              <a:t>nemployment gains varied by demographic group. As you can see, unemployment rates were higher for Black and Hispanic Americans. </a:t>
            </a:r>
            <a:endParaRPr lang="en-US">
              <a:cs typeface="Arial"/>
            </a:endParaRPr>
          </a:p>
        </p:txBody>
      </p:sp>
      <p:sp>
        <p:nvSpPr>
          <p:cNvPr id="4" name="Slide Number Placeholder 3"/>
          <p:cNvSpPr>
            <a:spLocks noGrp="1"/>
          </p:cNvSpPr>
          <p:nvPr>
            <p:ph type="sldNum" sz="quarter" idx="5"/>
          </p:nvPr>
        </p:nvSpPr>
        <p:spPr/>
        <p:txBody>
          <a:bodyPr/>
          <a:lstStyle/>
          <a:p>
            <a:fld id="{DB19FA42-5024-7C4A-A1E9-2BADC9AB4546}" type="slidenum">
              <a:rPr lang="en-US" smtClean="0"/>
              <a:pPr/>
              <a:t>23</a:t>
            </a:fld>
            <a:endParaRPr lang="en-US"/>
          </a:p>
        </p:txBody>
      </p:sp>
    </p:spTree>
    <p:extLst>
      <p:ext uri="{BB962C8B-B14F-4D97-AF65-F5344CB8AC3E}">
        <p14:creationId xmlns:p14="http://schemas.microsoft.com/office/powerpoint/2010/main" val="15278867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2880" indent="0"/>
            <a:r>
              <a:rPr lang="en-US">
                <a:latin typeface="Arial"/>
                <a:cs typeface="Arial"/>
              </a:rPr>
              <a:t>Image: https://www.gettyimages.com/detail/photo/female-apprentice-using-yoke-machine-in-factory-royalty-free-image/1149239358?adppopup=true</a:t>
            </a:r>
          </a:p>
          <a:p>
            <a:pPr marL="182880" indent="0"/>
            <a:endParaRPr lang="en-US"/>
          </a:p>
          <a:p>
            <a:pPr marL="182880" indent="0"/>
            <a:r>
              <a:rPr lang="en-US">
                <a:latin typeface="Arial"/>
                <a:cs typeface="Arial"/>
              </a:rPr>
              <a:t>Sources: https://www.bls.gov/news.release/pdf/empsit.pdf</a:t>
            </a:r>
          </a:p>
          <a:p>
            <a:pPr marL="182880" indent="0"/>
            <a:r>
              <a:rPr lang="en-US">
                <a:latin typeface="Arial"/>
                <a:cs typeface="Arial"/>
                <a:hlinkClick r:id="rId3"/>
              </a:rPr>
              <a:t>https://blog.dol.gov/2021/12/03/5-numbers-from-the-november-jobs-report</a:t>
            </a:r>
            <a:endParaRPr lang="en-US">
              <a:latin typeface="Arial"/>
              <a:cs typeface="Arial"/>
            </a:endParaRPr>
          </a:p>
          <a:p>
            <a:pPr marL="182880"/>
            <a:endParaRPr lang="en-US">
              <a:solidFill>
                <a:schemeClr val="dk1"/>
              </a:solidFill>
              <a:latin typeface="Arial"/>
              <a:cs typeface="Arial"/>
              <a:sym typeface="Arial"/>
            </a:endParaRPr>
          </a:p>
          <a:p>
            <a:r>
              <a:rPr lang="en-US">
                <a:latin typeface="Arial"/>
                <a:cs typeface="Arial"/>
              </a:rPr>
              <a:t>Long-term unemployment continues to be an issue for many workers of color. Black people account for 13% of the U.S. population, but make up 23% of workers who have been unemployed for 52 weeks or longer. The labor force participation rate, which measures the share of people who are working or actively looking for work, edged higher. But there were still 3.6 million people who reported that they couldn’t work, or worked fewer hours, due to COVID-19. Among the reasons given were early retirement, childcare obligations, shifting career priorities and the desire for better working conditions. </a:t>
            </a:r>
            <a:endParaRPr lang="en-US">
              <a:cs typeface="Arial"/>
            </a:endParaRPr>
          </a:p>
          <a:p>
            <a:endParaRPr lang="en-US">
              <a:latin typeface="Arial"/>
              <a:cs typeface="Arial"/>
            </a:endParaRPr>
          </a:p>
          <a:p>
            <a:r>
              <a:rPr lang="en-US">
                <a:latin typeface="Arial"/>
                <a:cs typeface="Arial"/>
              </a:rPr>
              <a:t>Covid issues have exacerbated a problem the job market was experiencing before the pandemic arrived – a lack of skilled labor.</a:t>
            </a:r>
            <a:endParaRPr lang="en-US">
              <a:cs typeface="Arial"/>
            </a:endParaRPr>
          </a:p>
          <a:p>
            <a:pPr marL="182880"/>
            <a:endParaRPr lang="en-US">
              <a:cs typeface="Arial" panose="020B0604020202020204" pitchFamily="34" charset="0"/>
            </a:endParaRPr>
          </a:p>
          <a:p>
            <a:pPr marL="182880"/>
            <a:endParaRPr lang="en-US">
              <a:cs typeface="Arial" panose="020B0604020202020204" pitchFamily="34" charset="0"/>
            </a:endParaRPr>
          </a:p>
        </p:txBody>
      </p:sp>
      <p:sp>
        <p:nvSpPr>
          <p:cNvPr id="4" name="Slide Number Placeholder 3"/>
          <p:cNvSpPr>
            <a:spLocks noGrp="1"/>
          </p:cNvSpPr>
          <p:nvPr>
            <p:ph type="sldNum" sz="quarter" idx="5"/>
          </p:nvPr>
        </p:nvSpPr>
        <p:spPr/>
        <p:txBody>
          <a:bodyPr/>
          <a:lstStyle/>
          <a:p>
            <a:fld id="{DB19FA42-5024-7C4A-A1E9-2BADC9AB4546}" type="slidenum">
              <a:rPr lang="en-US" smtClean="0"/>
              <a:pPr/>
              <a:t>24</a:t>
            </a:fld>
            <a:endParaRPr lang="en-US"/>
          </a:p>
        </p:txBody>
      </p:sp>
    </p:spTree>
    <p:extLst>
      <p:ext uri="{BB962C8B-B14F-4D97-AF65-F5344CB8AC3E}">
        <p14:creationId xmlns:p14="http://schemas.microsoft.com/office/powerpoint/2010/main" val="16000394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Source: https://www.barrons.com/articles/infrastructure-bill-labor-crisis-51638211859</a:t>
            </a:r>
          </a:p>
          <a:p>
            <a:endParaRPr lang="en-US"/>
          </a:p>
          <a:p>
            <a:pPr marL="182880">
              <a:buClr>
                <a:srgbClr val="000000"/>
              </a:buClr>
              <a:buSzPts val="1400"/>
              <a:defRPr/>
            </a:pPr>
            <a:r>
              <a:rPr lang="en-US">
                <a:latin typeface="Arial"/>
                <a:cs typeface="Arial"/>
              </a:rPr>
              <a:t>The CEO of </a:t>
            </a:r>
            <a:r>
              <a:rPr lang="en-US" i="1">
                <a:latin typeface="Arial"/>
                <a:cs typeface="Arial"/>
              </a:rPr>
              <a:t>Jobs for the Future </a:t>
            </a:r>
            <a:r>
              <a:rPr lang="en-US">
                <a:latin typeface="Arial"/>
                <a:cs typeface="Arial"/>
              </a:rPr>
              <a:t>Maria Flynn reported in </a:t>
            </a:r>
            <a:r>
              <a:rPr lang="en-US" i="1">
                <a:latin typeface="Arial"/>
                <a:cs typeface="Arial"/>
              </a:rPr>
              <a:t>Barron’s</a:t>
            </a:r>
            <a:r>
              <a:rPr lang="en-US">
                <a:latin typeface="Arial"/>
                <a:cs typeface="Arial"/>
              </a:rPr>
              <a:t> that, “</a:t>
            </a:r>
            <a:r>
              <a:rPr lang="en-US" sz="1200">
                <a:latin typeface="Arial"/>
                <a:cs typeface="Arial"/>
              </a:rPr>
              <a:t>Even before the pandemic, we faced an endemic shortage of workers to fill in-demand ‘middle skill’ jobs (which</a:t>
            </a:r>
            <a:r>
              <a:rPr lang="en-US">
                <a:latin typeface="Arial"/>
                <a:cs typeface="Arial"/>
              </a:rPr>
              <a:t>"</a:t>
            </a:r>
            <a:r>
              <a:rPr lang="en-US" sz="1200">
                <a:latin typeface="Arial"/>
                <a:cs typeface="Arial"/>
              </a:rPr>
              <a:t> require some education after high school, but not a college degree) that make up the lion’s share of the labor market. Although such jobs, like electricians and plumbers, account for 52% of the U.S. labor market, just 43% of the nation’s workers are presently trained to do them</a:t>
            </a:r>
            <a:r>
              <a:rPr lang="en-US">
                <a:latin typeface="Arial"/>
                <a:cs typeface="Arial"/>
              </a:rPr>
              <a:t>."</a:t>
            </a:r>
            <a:endParaRPr lang="en-US">
              <a:cs typeface="Arial"/>
            </a:endParaRP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Arial"/>
                <a:ea typeface="Arial"/>
                <a:cs typeface="Arial"/>
                <a:sym typeface="Arial"/>
              </a:rPr>
              <a:t>25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353253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Source: </a:t>
            </a:r>
            <a:r>
              <a:rPr lang="en-US">
                <a:latin typeface="Arial"/>
                <a:cs typeface="Arial"/>
                <a:hlinkClick r:id="rId3"/>
              </a:rPr>
              <a:t>https://www.bls.gov/charts/employment-situation/employment-and-average-hourly-earnings-by-industry-bubble.htm</a:t>
            </a:r>
            <a:endParaRPr lang="en-US">
              <a:latin typeface="Calibri"/>
              <a:cs typeface="Calibri"/>
            </a:endParaRPr>
          </a:p>
          <a:p>
            <a:endParaRPr lang="en-US">
              <a:latin typeface="Arial"/>
              <a:cs typeface="Arial"/>
            </a:endParaRPr>
          </a:p>
          <a:p>
            <a:r>
              <a:rPr lang="en-US">
                <a:latin typeface="Arial"/>
                <a:cs typeface="Arial"/>
              </a:rPr>
              <a:t>The shortage of workers pushed wages higher. Last November, the average hourly earnings across industries was $31.03. The bubbles represent different industries. The bottom axis shows changes in employment – whether a company gained or lost workers – and the left axis shows wages. The pink bubble is Education and Health services. The industry gained 4,000 workers in November and paid $30.49 an hour. The green bubble to the right of the pink is Manufacturing. Jobs there paid $30.15 an hour and the industry added more than 12,000 workers to payrolls. The blue bubble in the bottom left is Retail where workers average hourly earnings were $22.08 an hour. The industry lost more than 15,000 workers last November.  </a:t>
            </a:r>
          </a:p>
        </p:txBody>
      </p:sp>
      <p:sp>
        <p:nvSpPr>
          <p:cNvPr id="4" name="Slide Number Placeholder 3"/>
          <p:cNvSpPr>
            <a:spLocks noGrp="1"/>
          </p:cNvSpPr>
          <p:nvPr>
            <p:ph type="sldNum" sz="quarter" idx="5"/>
          </p:nvPr>
        </p:nvSpPr>
        <p:spPr/>
        <p:txBody>
          <a:bodyPr/>
          <a:lstStyle/>
          <a:p>
            <a:fld id="{DB19FA42-5024-7C4A-A1E9-2BADC9AB4546}" type="slidenum">
              <a:rPr lang="en-US" smtClean="0"/>
              <a:pPr/>
              <a:t>26</a:t>
            </a:fld>
            <a:endParaRPr lang="en-US"/>
          </a:p>
        </p:txBody>
      </p:sp>
    </p:spTree>
    <p:extLst>
      <p:ext uri="{BB962C8B-B14F-4D97-AF65-F5344CB8AC3E}">
        <p14:creationId xmlns:p14="http://schemas.microsoft.com/office/powerpoint/2010/main" val="35707927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Source: </a:t>
            </a:r>
            <a:r>
              <a:rPr lang="en-US">
                <a:latin typeface="Arial"/>
                <a:cs typeface="Arial"/>
                <a:hlinkClick r:id="rId3"/>
              </a:rPr>
              <a:t>https://www.bls.gov/charts/usual-weekly-earnings/usual-weekly-earnings-over-time-total-men-women.htm</a:t>
            </a:r>
            <a:r>
              <a:rPr lang="en-US">
                <a:latin typeface="Arial"/>
                <a:cs typeface="Arial"/>
              </a:rPr>
              <a:t>#</a:t>
            </a:r>
          </a:p>
          <a:p>
            <a:r>
              <a:rPr lang="en-US">
                <a:latin typeface="Arial"/>
                <a:cs typeface="Arial"/>
              </a:rPr>
              <a:t>https://www.pewresearch.org/fact-tank/2021/09/07/despite-the-pandemic-wage-growth-held-firm-for-most-u-s-workers-with-little-effect-on-inequality/</a:t>
            </a:r>
          </a:p>
          <a:p>
            <a:r>
              <a:rPr lang="en-US">
                <a:hlinkClick r:id="rId4"/>
              </a:rPr>
              <a:t>https://www.census.gov/topics/income-poverty/income/guidance/current-vs-constant-dollars.html</a:t>
            </a:r>
            <a:endParaRPr lang="en-US"/>
          </a:p>
          <a:p>
            <a:r>
              <a:rPr lang="en-US">
                <a:hlinkClick r:id="rId5"/>
              </a:rPr>
              <a:t>https://www.conference-board.org/blog/labor-markets/2022-salary-increase-budgets</a:t>
            </a:r>
            <a:endParaRPr lang="en-US"/>
          </a:p>
          <a:p>
            <a:endParaRPr lang="en-US"/>
          </a:p>
          <a:p>
            <a:r>
              <a:rPr lang="en-US">
                <a:latin typeface="Arial"/>
                <a:cs typeface="Arial"/>
              </a:rPr>
              <a:t>Median inflation-adjusted earnings rose early in the pandemic, not because employers were paying more, but because lower-wage workers lost jobs at a faster pace than more highly-paid workers, which pushed the average up. When lower-paid workers returned to work, average weekly earnings bumped lower but remained at a higher level than they were prior to the pandemic. </a:t>
            </a:r>
          </a:p>
        </p:txBody>
      </p:sp>
      <p:sp>
        <p:nvSpPr>
          <p:cNvPr id="4" name="Slide Number Placeholder 3"/>
          <p:cNvSpPr>
            <a:spLocks noGrp="1"/>
          </p:cNvSpPr>
          <p:nvPr>
            <p:ph type="sldNum" sz="quarter" idx="5"/>
          </p:nvPr>
        </p:nvSpPr>
        <p:spPr/>
        <p:txBody>
          <a:bodyPr/>
          <a:lstStyle/>
          <a:p>
            <a:fld id="{DB19FA42-5024-7C4A-A1E9-2BADC9AB4546}" type="slidenum">
              <a:rPr lang="en-US" smtClean="0"/>
              <a:pPr/>
              <a:t>27</a:t>
            </a:fld>
            <a:endParaRPr lang="en-US"/>
          </a:p>
        </p:txBody>
      </p:sp>
    </p:spTree>
    <p:extLst>
      <p:ext uri="{BB962C8B-B14F-4D97-AF65-F5344CB8AC3E}">
        <p14:creationId xmlns:p14="http://schemas.microsoft.com/office/powerpoint/2010/main" val="21235177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2880"/>
            <a:r>
              <a:rPr lang="en-US">
                <a:latin typeface="Arial"/>
                <a:cs typeface="Arial"/>
              </a:rPr>
              <a:t>Image: </a:t>
            </a:r>
            <a:endParaRPr lang="en-US">
              <a:cs typeface="Arial"/>
            </a:endParaRPr>
          </a:p>
          <a:p>
            <a:pPr marL="182880"/>
            <a:endParaRPr lang="en-US">
              <a:latin typeface="Arial"/>
              <a:cs typeface="Arial"/>
            </a:endParaRPr>
          </a:p>
          <a:p>
            <a:pPr marL="182880" indent="0"/>
            <a:r>
              <a:rPr lang="en-US">
                <a:latin typeface="Arial"/>
                <a:cs typeface="Arial"/>
              </a:rPr>
              <a:t>Sources: https://money.com/pandemic-shortages-us/; https://www.popsci.com/technology/global-chip-shortage/; </a:t>
            </a:r>
            <a:endParaRPr lang="en-US">
              <a:cs typeface="Arial"/>
            </a:endParaRPr>
          </a:p>
          <a:p>
            <a:pPr marL="182880" indent="0"/>
            <a:endParaRPr lang="en-US"/>
          </a:p>
          <a:p>
            <a:pPr marL="182880"/>
            <a:r>
              <a:rPr lang="en-US">
                <a:latin typeface="Arial"/>
                <a:cs typeface="Arial"/>
              </a:rPr>
              <a:t>Snarled supply chains contributed to rising inflation. They made everything from cars to furniture to golf and tennis balls more scarce and more costly. Toward the end of 2021, supply chains appeared to be resolving and productivity indexes moved higher.</a:t>
            </a:r>
            <a:endParaRPr lang="en-US">
              <a:cs typeface="Arial"/>
            </a:endParaRPr>
          </a:p>
        </p:txBody>
      </p:sp>
      <p:sp>
        <p:nvSpPr>
          <p:cNvPr id="4" name="Slide Number Placeholder 3"/>
          <p:cNvSpPr>
            <a:spLocks noGrp="1"/>
          </p:cNvSpPr>
          <p:nvPr>
            <p:ph type="sldNum" sz="quarter" idx="5"/>
          </p:nvPr>
        </p:nvSpPr>
        <p:spPr/>
        <p:txBody>
          <a:bodyPr/>
          <a:lstStyle/>
          <a:p>
            <a:fld id="{DB19FA42-5024-7C4A-A1E9-2BADC9AB4546}" type="slidenum">
              <a:rPr lang="en-US" smtClean="0"/>
              <a:pPr/>
              <a:t>28</a:t>
            </a:fld>
            <a:endParaRPr lang="en-US"/>
          </a:p>
        </p:txBody>
      </p:sp>
    </p:spTree>
    <p:extLst>
      <p:ext uri="{BB962C8B-B14F-4D97-AF65-F5344CB8AC3E}">
        <p14:creationId xmlns:p14="http://schemas.microsoft.com/office/powerpoint/2010/main" val="31638311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a:latin typeface="Arial"/>
                <a:cs typeface="Arial"/>
              </a:rPr>
              <a:t>Sources: </a:t>
            </a:r>
          </a:p>
          <a:p>
            <a:r>
              <a:rPr lang="en-US">
                <a:latin typeface="Arial"/>
                <a:cs typeface="Arial"/>
                <a:hlinkClick r:id="rId3"/>
              </a:rPr>
              <a:t>https://twitter.com/WilliamsonChris</a:t>
            </a:r>
            <a:r>
              <a:rPr lang="en-US">
                <a:latin typeface="Arial"/>
                <a:cs typeface="Arial"/>
              </a:rPr>
              <a:t>, December 9, 2021</a:t>
            </a:r>
            <a:endParaRPr lang="en-US">
              <a:cs typeface="Arial"/>
            </a:endParaRPr>
          </a:p>
          <a:p>
            <a:r>
              <a:rPr lang="en-US">
                <a:latin typeface="Arial"/>
                <a:cs typeface="Arial"/>
                <a:hlinkClick r:id="rId4"/>
              </a:rPr>
              <a:t>https://www.drewry.co.uk/supply-chain-advisors/supply-chain-expertise/world-container-index-assessed-by-drewry</a:t>
            </a:r>
            <a:endParaRPr lang="en-US">
              <a:latin typeface="Arial"/>
              <a:cs typeface="Arial"/>
            </a:endParaRPr>
          </a:p>
          <a:p>
            <a:r>
              <a:rPr lang="en-US">
                <a:latin typeface="Arial"/>
                <a:cs typeface="Arial"/>
                <a:hlinkClick r:id="rId5"/>
              </a:rPr>
              <a:t>https://www.bloomberg.com/opinion/articles/2021-11-18/the-u-s-supply-chain-crisis-is-already-easing</a:t>
            </a:r>
            <a:endParaRPr lang="en-US">
              <a:latin typeface="Arial"/>
              <a:cs typeface="Arial"/>
            </a:endParaRPr>
          </a:p>
          <a:p>
            <a:endParaRPr lang="en-US">
              <a:latin typeface="Arial"/>
              <a:cs typeface="Arial"/>
            </a:endParaRPr>
          </a:p>
          <a:p>
            <a:r>
              <a:rPr lang="en-US">
                <a:latin typeface="Arial"/>
                <a:cs typeface="Arial"/>
              </a:rPr>
              <a:t>Late in 2021, it appeared that supply issues were easing. Container shipping rates began to decline during the fourth quarter, as did the number of days containers remained in the Port of Los Angeles. </a:t>
            </a:r>
          </a:p>
          <a:p>
            <a:endParaRPr lang="en-US">
              <a:latin typeface="Arial"/>
              <a:cs typeface="Arial"/>
            </a:endParaRPr>
          </a:p>
          <a:p>
            <a:r>
              <a:rPr lang="en-US">
                <a:latin typeface="Arial"/>
                <a:cs typeface="Arial"/>
              </a:rPr>
              <a:t>Perhaps most importantly, U.S. manufacturing output improved. "Chris Williamson of IHS Markit, which tracks manufacturing and productivity, tweeted in December that, "Worldwide supplier delays moderated in November, thanks in part to reviving production in Asia after the Delta wave disrupted factories in the third quarter."</a:t>
            </a:r>
          </a:p>
          <a:p>
            <a:endParaRPr lang="en-US">
              <a:latin typeface="Arial"/>
              <a:cs typeface="Arial"/>
            </a:endParaRPr>
          </a:p>
          <a:p>
            <a:endParaRPr lang="en-US">
              <a:cs typeface="Arial"/>
            </a:endParaRPr>
          </a:p>
          <a:p>
            <a:r>
              <a:rPr lang="en-US">
                <a:latin typeface="Arial"/>
                <a:cs typeface="Arial"/>
              </a:rPr>
              <a:t>While these are positive developments, inflation has been a serious concern .</a:t>
            </a:r>
            <a:endParaRPr lang="en-US">
              <a:cs typeface="Arial"/>
            </a:endParaRPr>
          </a:p>
          <a:p>
            <a:endParaRPr lang="en-US">
              <a:latin typeface="Calibri"/>
              <a:cs typeface="Calibri"/>
            </a:endParaRPr>
          </a:p>
        </p:txBody>
      </p:sp>
      <p:sp>
        <p:nvSpPr>
          <p:cNvPr id="4" name="Slide Number Placeholder 3"/>
          <p:cNvSpPr>
            <a:spLocks noGrp="1"/>
          </p:cNvSpPr>
          <p:nvPr>
            <p:ph type="sldNum" sz="quarter" idx="5"/>
          </p:nvPr>
        </p:nvSpPr>
        <p:spPr/>
        <p:txBody>
          <a:bodyPr/>
          <a:lstStyle/>
          <a:p>
            <a:fld id="{DB19FA42-5024-7C4A-A1E9-2BADC9AB4546}" type="slidenum">
              <a:rPr lang="en-US" smtClean="0"/>
              <a:pPr/>
              <a:t>29</a:t>
            </a:fld>
            <a:endParaRPr lang="en-US"/>
          </a:p>
        </p:txBody>
      </p:sp>
    </p:spTree>
    <p:extLst>
      <p:ext uri="{BB962C8B-B14F-4D97-AF65-F5344CB8AC3E}">
        <p14:creationId xmlns:p14="http://schemas.microsoft.com/office/powerpoint/2010/main" val="17374054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2880" indent="0"/>
            <a:r>
              <a:rPr lang="en-US">
                <a:latin typeface="Arial"/>
                <a:cs typeface="Arial"/>
              </a:rPr>
              <a:t>Sources: https://www.economist.com/briefing/2021/07/10/surprising-levels-of-inflation-are-increasingly-being-driven-by-wages-not-goods; https://www.stlouisfed.org/on-the-economy/2021/july/inflation-expectations-fed-new-monetary-framework</a:t>
            </a:r>
          </a:p>
          <a:p>
            <a:pPr marL="182880" indent="0"/>
            <a:endParaRPr lang="en-US"/>
          </a:p>
          <a:p>
            <a:pPr marL="182880"/>
            <a:r>
              <a:rPr lang="en-US">
                <a:latin typeface="Arial"/>
                <a:cs typeface="Arial"/>
              </a:rPr>
              <a:t>As 2021 drew to a close, one of the biggest concerns for most Americans was inflation. During the year, prices rose at a pace that was well above the Federal Reserve’s 2 percent target. Here you see Personal Consumption Expenditures, or PCE, in dark blue. It shows the increase in prices paid for goods and services in the United States. The core PCE, which is the Federal Reserve’s preferred measure of inflation, is the lighter turquoise bar. It excludes food and energy prices because they tend to be volatile. As you can see here, inflation moved significantly higher during 2021.</a:t>
            </a:r>
            <a:endParaRPr lang="en-US">
              <a:cs typeface="Arial"/>
            </a:endParaRPr>
          </a:p>
          <a:p>
            <a:pPr marL="182880" indent="0"/>
            <a:endParaRPr lang="en-US"/>
          </a:p>
          <a:p>
            <a:pPr marL="182880">
              <a:buClr>
                <a:srgbClr val="000000"/>
              </a:buClr>
              <a:buSzPts val="1400"/>
              <a:defRPr/>
            </a:pPr>
            <a:r>
              <a:rPr lang="en-US">
                <a:latin typeface="Arial"/>
                <a:cs typeface="Arial"/>
              </a:rPr>
              <a:t>The Federal Reserve’s job is to provide a safe and stable monetary and financial system. Its policies are supposed to promote full employment and stable prices</a:t>
            </a:r>
            <a:r>
              <a:rPr lang="en-US">
                <a:solidFill>
                  <a:schemeClr val="dk1"/>
                </a:solidFill>
                <a:latin typeface="Arial"/>
                <a:cs typeface="Arial"/>
                <a:sym typeface="Arial"/>
              </a:rPr>
              <a:t>. When prices rise too high or employment falls to low, it takes steps to remedy the situation. </a:t>
            </a:r>
            <a:r>
              <a:rPr lang="en-US" sz="1200" b="0" i="0" u="none" strike="noStrike" cap="none">
                <a:solidFill>
                  <a:schemeClr val="dk1"/>
                </a:solidFill>
                <a:effectLst/>
                <a:latin typeface="Arial"/>
                <a:ea typeface="Arial"/>
                <a:cs typeface="Arial"/>
                <a:sym typeface="Arial"/>
              </a:rPr>
              <a:t>For many years, inflation remained low and central banks around the world have had difficulty pushing it higher. </a:t>
            </a:r>
            <a:r>
              <a:rPr lang="en-US">
                <a:solidFill>
                  <a:schemeClr val="dk1"/>
                </a:solidFill>
                <a:latin typeface="Arial"/>
                <a:ea typeface="Arial"/>
                <a:cs typeface="Arial"/>
                <a:sym typeface="Arial"/>
              </a:rPr>
              <a:t>So, </a:t>
            </a:r>
            <a:r>
              <a:rPr lang="en-US" sz="1200" b="0" i="0" u="none" strike="noStrike" cap="none">
                <a:solidFill>
                  <a:schemeClr val="dk1"/>
                </a:solidFill>
                <a:effectLst/>
                <a:latin typeface="Arial"/>
                <a:ea typeface="Arial"/>
                <a:cs typeface="Arial"/>
                <a:sym typeface="Arial"/>
              </a:rPr>
              <a:t>the Fed adopted a new policy – Flexible Average Inflation Targeting --</a:t>
            </a:r>
            <a:r>
              <a:rPr lang="en-US">
                <a:solidFill>
                  <a:schemeClr val="dk1"/>
                </a:solidFill>
                <a:latin typeface="Arial"/>
                <a:ea typeface="Arial"/>
                <a:cs typeface="Arial"/>
                <a:sym typeface="Arial"/>
              </a:rPr>
              <a:t> </a:t>
            </a:r>
            <a:r>
              <a:rPr lang="en-US" sz="1200" b="0" i="0" u="none" strike="noStrike" cap="none">
                <a:solidFill>
                  <a:schemeClr val="dk1"/>
                </a:solidFill>
                <a:effectLst/>
                <a:latin typeface="Arial"/>
                <a:ea typeface="Arial"/>
                <a:cs typeface="Arial"/>
                <a:sym typeface="Arial"/>
              </a:rPr>
              <a:t>that allows inflation to remain above 2 percent </a:t>
            </a:r>
            <a:r>
              <a:rPr lang="en-US">
                <a:solidFill>
                  <a:schemeClr val="dk1"/>
                </a:solidFill>
                <a:latin typeface="Arial"/>
                <a:ea typeface="Arial"/>
                <a:cs typeface="Arial"/>
                <a:sym typeface="Arial"/>
              </a:rPr>
              <a:t>for an</a:t>
            </a:r>
            <a:r>
              <a:rPr lang="en-US" sz="1200" b="0" i="0" u="none" strike="noStrike" cap="none">
                <a:solidFill>
                  <a:schemeClr val="dk1"/>
                </a:solidFill>
                <a:effectLst/>
                <a:latin typeface="Arial"/>
                <a:ea typeface="Arial"/>
                <a:cs typeface="Arial"/>
                <a:sym typeface="Arial"/>
              </a:rPr>
              <a:t> unspecified </a:t>
            </a:r>
            <a:r>
              <a:rPr lang="en-US">
                <a:solidFill>
                  <a:schemeClr val="dk1"/>
                </a:solidFill>
                <a:latin typeface="Arial"/>
                <a:ea typeface="Arial"/>
                <a:cs typeface="Arial"/>
                <a:sym typeface="Arial"/>
              </a:rPr>
              <a:t>period of </a:t>
            </a:r>
            <a:r>
              <a:rPr lang="en-US" sz="1200" b="0" i="0" u="none" strike="noStrike" cap="none">
                <a:solidFill>
                  <a:schemeClr val="dk1"/>
                </a:solidFill>
                <a:effectLst/>
                <a:latin typeface="Arial"/>
                <a:ea typeface="Arial"/>
                <a:cs typeface="Arial"/>
                <a:sym typeface="Arial"/>
              </a:rPr>
              <a:t>time.</a:t>
            </a:r>
            <a:r>
              <a:rPr lang="en-US">
                <a:solidFill>
                  <a:schemeClr val="dk1"/>
                </a:solidFill>
                <a:latin typeface="Arial"/>
                <a:ea typeface="Arial"/>
                <a:cs typeface="Arial"/>
                <a:sym typeface="Arial"/>
              </a:rPr>
              <a:t> When the Fed determines inflation needs to be tamed, it will tighten monetary policy and raise interest rates.</a:t>
            </a:r>
            <a:endParaRPr lang="en-US" sz="1200" b="0" i="0" u="none" strike="noStrike" cap="none">
              <a:solidFill>
                <a:schemeClr val="dk1"/>
              </a:solidFill>
              <a:effectLst/>
              <a:latin typeface="Arial"/>
              <a:ea typeface="Arial"/>
              <a:cs typeface="Arial"/>
            </a:endParaRPr>
          </a:p>
          <a:p>
            <a:pPr marL="182880" indent="0"/>
            <a:endParaRPr lang="en-US"/>
          </a:p>
          <a:p>
            <a:pPr marL="182880"/>
            <a:r>
              <a:rPr lang="en-US">
                <a:latin typeface="Arial"/>
                <a:cs typeface="Arial"/>
              </a:rPr>
              <a:t>There are significant differences in opinion about the Fed's new policy. </a:t>
            </a:r>
            <a:endParaRPr lang="en-US">
              <a:cs typeface="Arial"/>
            </a:endParaRP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Arial"/>
                <a:ea typeface="Arial"/>
                <a:cs typeface="Arial"/>
                <a:sym typeface="Arial"/>
              </a:rPr>
              <a:t>30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9301199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Getty Image: https://</a:t>
            </a:r>
            <a:r>
              <a:rPr lang="en-US" dirty="0" err="1"/>
              <a:t>www.gettyimages.com</a:t>
            </a:r>
            <a:r>
              <a:rPr lang="en-US" dirty="0"/>
              <a:t>/detail/photo/african-american-son-and-father-rests-on-grass-at-royalty-free-image/1221265584?adppopup=true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Welcome to Forecast 2021: On the road to a new normal. We’re glad to see you.</a:t>
            </a:r>
          </a:p>
          <a:p>
            <a:endParaRPr lang="en-US" dirty="0"/>
          </a:p>
        </p:txBody>
      </p:sp>
      <p:sp>
        <p:nvSpPr>
          <p:cNvPr id="4" name="Slide Number Placeholder 3"/>
          <p:cNvSpPr>
            <a:spLocks noGrp="1"/>
          </p:cNvSpPr>
          <p:nvPr>
            <p:ph type="sldNum" sz="quarter" idx="5"/>
          </p:nvPr>
        </p:nvSpPr>
        <p:spPr/>
        <p:txBody>
          <a:bodyPr/>
          <a:lstStyle/>
          <a:p>
            <a:fld id="{6C015D19-1A19-3940-AD3C-B0D2E6166548}" type="slidenum">
              <a:rPr lang="en-US" smtClean="0"/>
              <a:pPr/>
              <a:t>4</a:t>
            </a:fld>
            <a:endParaRPr lang="en-US" dirty="0"/>
          </a:p>
        </p:txBody>
      </p:sp>
    </p:spTree>
    <p:extLst>
      <p:ext uri="{BB962C8B-B14F-4D97-AF65-F5344CB8AC3E}">
        <p14:creationId xmlns:p14="http://schemas.microsoft.com/office/powerpoint/2010/main" val="7976882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2880"/>
            <a:r>
              <a:rPr lang="en-US">
                <a:latin typeface="Arial"/>
                <a:cs typeface="Arial"/>
              </a:rPr>
              <a:t>Source: https://www.goldmansachs.com/insights/pages/gs-research/inflation-here-today-gone-tomorrow/inflation-here-today-gone-tomorrow.pdf; </a:t>
            </a:r>
            <a:r>
              <a:rPr lang="en-US" sz="1200" b="0" i="0" u="none" strike="noStrike" cap="none">
                <a:solidFill>
                  <a:schemeClr val="dk1"/>
                </a:solidFill>
                <a:effectLst/>
                <a:latin typeface="Arial"/>
                <a:ea typeface="Arial"/>
                <a:cs typeface="Arial"/>
                <a:sym typeface="Arial"/>
              </a:rPr>
              <a:t>https://www.economist.com/finance-and-economics/a-three-decade-high-in-inflation-sows-concerns-about-americas-recovery/21806221</a:t>
            </a:r>
            <a:r>
              <a:rPr lang="en-US">
                <a:latin typeface="Arial"/>
                <a:cs typeface="Arial"/>
              </a:rPr>
              <a:t> </a:t>
            </a:r>
            <a:endParaRPr lang="en-US"/>
          </a:p>
          <a:p>
            <a:pPr marL="182880" indent="0"/>
            <a:endParaRPr lang="en-US"/>
          </a:p>
          <a:p>
            <a:pPr marL="182880"/>
            <a:r>
              <a:rPr lang="en-US">
                <a:latin typeface="Arial"/>
                <a:cs typeface="Arial"/>
              </a:rPr>
              <a:t>Jan </a:t>
            </a:r>
            <a:r>
              <a:rPr lang="en-US" err="1">
                <a:latin typeface="Arial"/>
                <a:cs typeface="Arial"/>
              </a:rPr>
              <a:t>Hatzius</a:t>
            </a:r>
            <a:r>
              <a:rPr lang="en-US">
                <a:latin typeface="Arial"/>
                <a:cs typeface="Arial"/>
              </a:rPr>
              <a:t>, who is </a:t>
            </a:r>
            <a:r>
              <a:rPr lang="en-US" sz="1200" b="0" i="0" u="none" strike="noStrike" cap="none">
                <a:solidFill>
                  <a:schemeClr val="dk1"/>
                </a:solidFill>
                <a:effectLst/>
                <a:latin typeface="Arial"/>
                <a:ea typeface="Arial"/>
                <a:cs typeface="Arial"/>
                <a:sym typeface="Arial"/>
              </a:rPr>
              <a:t>Head of Global Investment Research and Chief Economist at Goldman Sachs,</a:t>
            </a:r>
            <a:r>
              <a:rPr lang="en-US">
                <a:solidFill>
                  <a:schemeClr val="dk1"/>
                </a:solidFill>
                <a:latin typeface="Arial"/>
                <a:ea typeface="Arial"/>
                <a:cs typeface="Arial"/>
                <a:sym typeface="Arial"/>
              </a:rPr>
              <a:t> said</a:t>
            </a:r>
            <a:r>
              <a:rPr lang="en-US" sz="1200" b="0" i="0" u="none" strike="noStrike" cap="none">
                <a:solidFill>
                  <a:schemeClr val="dk1"/>
                </a:solidFill>
                <a:effectLst/>
                <a:latin typeface="Arial"/>
                <a:ea typeface="Arial"/>
                <a:cs typeface="Arial"/>
                <a:sym typeface="Arial"/>
              </a:rPr>
              <a:t>, “</a:t>
            </a:r>
            <a:r>
              <a:rPr lang="en-US" sz="1200" b="0">
                <a:latin typeface="Arial"/>
                <a:cs typeface="Arial"/>
              </a:rPr>
              <a:t>Although [inflationary] pressures are unlikely to subside quickly, I remain confident in the basic view that both headline and core inflation will fall significantly next year.”</a:t>
            </a:r>
            <a:r>
              <a:rPr lang="en-US">
                <a:latin typeface="Arial"/>
                <a:cs typeface="Arial"/>
              </a:rPr>
              <a:t> </a:t>
            </a:r>
            <a:endParaRPr lang="en-US" sz="1200" b="0">
              <a:cs typeface="Arial"/>
            </a:endParaRPr>
          </a:p>
          <a:p>
            <a:pPr marL="182880" indent="0"/>
            <a:endParaRPr lang="en-US" sz="1200" b="0" i="0" u="none" strike="noStrike" cap="none">
              <a:solidFill>
                <a:schemeClr val="dk1"/>
              </a:solidFill>
              <a:effectLst/>
              <a:latin typeface="Arial"/>
              <a:ea typeface="Arial"/>
              <a:cs typeface="Arial"/>
              <a:sym typeface="Arial"/>
            </a:endParaRPr>
          </a:p>
          <a:p>
            <a:pPr marL="182880" indent="0"/>
            <a:r>
              <a:rPr lang="en-US" sz="1200" b="0" i="0" u="none" strike="noStrike" cap="none">
                <a:solidFill>
                  <a:schemeClr val="dk1"/>
                </a:solidFill>
                <a:effectLst/>
                <a:latin typeface="Arial"/>
                <a:ea typeface="Arial"/>
                <a:cs typeface="Arial"/>
                <a:sym typeface="Arial"/>
              </a:rPr>
              <a:t>If he’s right and inflation is short-lived, the Federal Reserve should look past it and continue to tighten gradually, according to </a:t>
            </a:r>
            <a:r>
              <a:rPr lang="en-US" sz="1200" b="0" i="1" u="none" strike="noStrike" cap="none">
                <a:solidFill>
                  <a:schemeClr val="dk1"/>
                </a:solidFill>
                <a:effectLst/>
                <a:latin typeface="Arial"/>
                <a:ea typeface="Arial"/>
                <a:cs typeface="Arial"/>
                <a:sym typeface="Arial"/>
              </a:rPr>
              <a:t>The Economist</a:t>
            </a:r>
            <a:r>
              <a:rPr lang="en-US" sz="1200" b="0" i="0" u="none" strike="noStrike" cap="none">
                <a:solidFill>
                  <a:schemeClr val="dk1"/>
                </a:solidFill>
                <a:effectLst/>
                <a:latin typeface="Arial"/>
                <a:ea typeface="Arial"/>
                <a:cs typeface="Arial"/>
                <a:sym typeface="Arial"/>
              </a:rPr>
              <a:t>. </a:t>
            </a:r>
            <a:br>
              <a:rPr lang="en-US" sz="1200" b="0" i="0" u="none" strike="noStrike" cap="none">
                <a:solidFill>
                  <a:schemeClr val="dk1"/>
                </a:solidFill>
                <a:effectLst/>
                <a:latin typeface="Arial"/>
                <a:ea typeface="Arial"/>
                <a:cs typeface="Arial"/>
                <a:sym typeface="Arial"/>
              </a:rPr>
            </a:br>
            <a:endParaRPr lang="en-US">
              <a:effectLst/>
            </a:endParaRPr>
          </a:p>
          <a:p>
            <a:endParaRPr lang="en-US"/>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Arial"/>
                <a:ea typeface="Arial"/>
                <a:cs typeface="Arial"/>
                <a:sym typeface="Arial"/>
              </a:rPr>
              <a:t>31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3841499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2880"/>
            <a:r>
              <a:rPr lang="en-US">
                <a:latin typeface="Arial"/>
                <a:cs typeface="Arial"/>
              </a:rPr>
              <a:t>Source: https://www.goldmansachs.com/insights/pages/gs-research/inflation-here-today-gone-tomorrow/inflation-here-today-gone-tomorrow.pdf; </a:t>
            </a:r>
            <a:r>
              <a:rPr lang="en-US" sz="1200" b="0" i="0" u="none" strike="noStrike" cap="none">
                <a:solidFill>
                  <a:schemeClr val="dk1"/>
                </a:solidFill>
                <a:effectLst/>
                <a:latin typeface="Arial"/>
                <a:ea typeface="Arial"/>
                <a:cs typeface="Arial"/>
                <a:sym typeface="Arial"/>
              </a:rPr>
              <a:t>https://www.economist.com/finance-and-economics/a-three-decade-high-in-inflation-sows-concerns-about-americas-recovery/21806221</a:t>
            </a:r>
            <a:r>
              <a:rPr lang="en-US">
                <a:latin typeface="Arial"/>
                <a:cs typeface="Arial"/>
              </a:rPr>
              <a:t> </a:t>
            </a:r>
            <a:endParaRPr lang="en-US"/>
          </a:p>
          <a:p>
            <a:pPr marL="182880" indent="0"/>
            <a:endParaRPr lang="en-US"/>
          </a:p>
          <a:p>
            <a:pPr marL="182880">
              <a:buClr>
                <a:srgbClr val="000000"/>
              </a:buClr>
              <a:buSzPts val="1400"/>
              <a:defRPr/>
            </a:pPr>
            <a:r>
              <a:rPr lang="en-US">
                <a:latin typeface="Arial"/>
                <a:cs typeface="Arial"/>
              </a:rPr>
              <a:t>Mohamed A. El-Erian, who is the President of Queen’s College at Cambridge University at Chief Economic Advisor at Allianz, believes inflation will not subside without central bank action. He wrote, “</a:t>
            </a:r>
            <a:r>
              <a:rPr lang="en-US" sz="1200" b="0">
                <a:latin typeface="Arial"/>
                <a:cs typeface="Arial"/>
              </a:rPr>
              <a:t>The Fed’s delayed and slow reaction to inflationary pressures has unfortunately increased the probability that it will have to slam on the brakes by raising rates very quickly after tapering and at a more aggressive pace than it would have if it started to tighten policy earlier.”</a:t>
            </a:r>
            <a:r>
              <a:rPr lang="en-US">
                <a:latin typeface="Arial"/>
                <a:cs typeface="Arial"/>
              </a:rPr>
              <a:t> </a:t>
            </a:r>
            <a:endParaRPr lang="en-US" sz="1200" b="0">
              <a:cs typeface="Arial"/>
            </a:endParaRPr>
          </a:p>
          <a:p>
            <a:pPr marL="18288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b="0"/>
          </a:p>
          <a:p>
            <a:pPr marL="182880">
              <a:buClr>
                <a:srgbClr val="000000"/>
              </a:buClr>
              <a:buSzPts val="1400"/>
              <a:defRPr/>
            </a:pPr>
            <a:r>
              <a:rPr lang="en-US" sz="1200" b="0">
                <a:latin typeface="Arial"/>
                <a:cs typeface="Arial"/>
              </a:rPr>
              <a:t>If </a:t>
            </a:r>
            <a:r>
              <a:rPr lang="en-US">
                <a:latin typeface="Arial"/>
                <a:cs typeface="Arial"/>
              </a:rPr>
              <a:t>his</a:t>
            </a:r>
            <a:r>
              <a:rPr lang="en-US" sz="1200" b="0">
                <a:latin typeface="Arial"/>
                <a:cs typeface="Arial"/>
              </a:rPr>
              <a:t> </a:t>
            </a:r>
            <a:r>
              <a:rPr lang="en-US">
                <a:latin typeface="Arial"/>
                <a:cs typeface="Arial"/>
              </a:rPr>
              <a:t>opinion is</a:t>
            </a:r>
            <a:r>
              <a:rPr lang="en-US" sz="1200" b="0">
                <a:latin typeface="Arial"/>
                <a:cs typeface="Arial"/>
              </a:rPr>
              <a:t> correct, then </a:t>
            </a:r>
            <a:r>
              <a:rPr lang="en-US">
                <a:latin typeface="Arial"/>
                <a:cs typeface="Arial"/>
              </a:rPr>
              <a:t>the Federal</a:t>
            </a:r>
            <a:r>
              <a:rPr lang="en-US" sz="1200" b="0">
                <a:latin typeface="Arial"/>
                <a:cs typeface="Arial"/>
              </a:rPr>
              <a:t> Reserve should be tightening rapidly to tame inflation – and that could slow economic growth.</a:t>
            </a:r>
          </a:p>
          <a:p>
            <a:pPr marL="18288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b="0"/>
          </a:p>
          <a:p>
            <a:pPr marL="457200" marR="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a:p>
          <a:p>
            <a:endParaRPr lang="en-US"/>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Arial"/>
                <a:ea typeface="Arial"/>
                <a:cs typeface="Arial"/>
                <a:sym typeface="Arial"/>
              </a:rPr>
              <a:t>32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7458464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2880" indent="0"/>
            <a:r>
              <a:rPr lang="en-US">
                <a:latin typeface="Arial"/>
                <a:cs typeface="Arial"/>
              </a:rPr>
              <a:t>Source: https://</a:t>
            </a:r>
            <a:r>
              <a:rPr lang="en-US" err="1">
                <a:latin typeface="Arial"/>
                <a:cs typeface="Arial"/>
              </a:rPr>
              <a:t>www.federalreserve.gov</a:t>
            </a:r>
            <a:r>
              <a:rPr lang="en-US">
                <a:latin typeface="Arial"/>
                <a:cs typeface="Arial"/>
              </a:rPr>
              <a:t>/</a:t>
            </a:r>
            <a:r>
              <a:rPr lang="en-US" err="1">
                <a:latin typeface="Arial"/>
                <a:cs typeface="Arial"/>
              </a:rPr>
              <a:t>faqs</a:t>
            </a:r>
            <a:r>
              <a:rPr lang="en-US">
                <a:latin typeface="Arial"/>
                <a:cs typeface="Arial"/>
              </a:rPr>
              <a:t>/about_12594.htm</a:t>
            </a:r>
          </a:p>
          <a:p>
            <a:pPr marL="182880" indent="0"/>
            <a:endParaRPr lang="en-US"/>
          </a:p>
          <a:p>
            <a:pPr marL="182880"/>
            <a:r>
              <a:rPr lang="en-US">
                <a:latin typeface="Arial"/>
                <a:cs typeface="Arial"/>
              </a:rPr>
              <a:t>Many people, on both sides of the debate, are worried the Fed will make a policy mistake. If the U.S. central bank raises rates too slowly, inflation could rise more quickly than anyone would like it to. On the other hand, if the Fed raises rates too quickly, economic growth could slow or stall.</a:t>
            </a:r>
          </a:p>
          <a:p>
            <a:pPr marL="182880" indent="0"/>
            <a:endParaRPr lang="en-US">
              <a:cs typeface="Arial"/>
            </a:endParaRPr>
          </a:p>
          <a:p>
            <a:pPr marL="182880"/>
            <a:r>
              <a:rPr lang="en-US">
                <a:latin typeface="Arial"/>
                <a:cs typeface="Arial"/>
              </a:rPr>
              <a:t>In November, Federal Reserve policy appeared to take a hawkish turn, removing the term "Transitory" from its inflation discussion. </a:t>
            </a:r>
            <a:endParaRPr lang="en-US">
              <a:cs typeface="Arial" panose="020B0604020202020204" pitchFamily="34" charset="0"/>
            </a:endParaRP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Arial"/>
                <a:ea typeface="Arial"/>
                <a:cs typeface="Arial"/>
                <a:sym typeface="Arial"/>
              </a:rPr>
              <a:t>33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66649485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Source: http://www.sca.isr.umich.edu</a:t>
            </a:r>
          </a:p>
          <a:p>
            <a:endParaRPr lang="en-US"/>
          </a:p>
          <a:p>
            <a:r>
              <a:rPr lang="en-US">
                <a:latin typeface="Arial"/>
                <a:cs typeface="Arial"/>
              </a:rPr>
              <a:t>Inflation had a significant effect on consumer optimism. This chart reflects the findings of the University of Michigan's Consumer Sentiment Survey. Sentiment improved in December, primarily among households with incomes in the bottom third of the distribution. They were more optimistic because of expectations that incomes will increase during 2022. </a:t>
            </a:r>
            <a:endParaRPr lang="en-US">
              <a:cs typeface="Arial" panose="020B0604020202020204" pitchFamily="34" charset="0"/>
            </a:endParaRPr>
          </a:p>
          <a:p>
            <a:endParaRPr lang="en-US">
              <a:latin typeface="Arial"/>
              <a:cs typeface="Arial"/>
            </a:endParaRPr>
          </a:p>
          <a:p>
            <a:r>
              <a:rPr lang="en-US">
                <a:latin typeface="Arial"/>
                <a:cs typeface="Arial"/>
              </a:rPr>
              <a:t>While expectations for the future improved markedly, optimism about current conditions rose less, largely due to inflation. In December, after the Federal Reserve removed the word "transitory" from its assessment of inflation and appeared ready to take more decisive action to tame inflation, consumers became more optimistic. </a:t>
            </a:r>
            <a:endParaRPr lang="en-US">
              <a:cs typeface="Arial" panose="020B0604020202020204" pitchFamily="34" charset="0"/>
            </a:endParaRPr>
          </a:p>
          <a:p>
            <a:endParaRPr lang="en-US">
              <a:latin typeface="Arial"/>
              <a:cs typeface="Arial"/>
            </a:endParaRPr>
          </a:p>
          <a:p>
            <a:r>
              <a:rPr lang="en-US">
                <a:latin typeface="Arial"/>
                <a:cs typeface="Arial"/>
              </a:rPr>
              <a:t>Let's take a look at how the rapid economic rebound affected financial markets.</a:t>
            </a:r>
            <a:endParaRPr lang="en-US">
              <a:cs typeface="Arial" panose="020B0604020202020204" pitchFamily="34" charset="0"/>
            </a:endParaRPr>
          </a:p>
          <a:p>
            <a:endParaRPr lang="en-US">
              <a:cs typeface="Arial" panose="020B0604020202020204" pitchFamily="34" charset="0"/>
            </a:endParaRPr>
          </a:p>
          <a:p>
            <a:endParaRPr lang="en-US">
              <a:cs typeface="Arial" panose="020B0604020202020204" pitchFamily="34" charset="0"/>
            </a:endParaRP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Arial"/>
                <a:ea typeface="Arial"/>
                <a:cs typeface="Arial"/>
                <a:sym typeface="Arial"/>
              </a:rPr>
              <a:t>34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1755928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Sources: </a:t>
            </a:r>
            <a:r>
              <a:rPr lang="en-US">
                <a:latin typeface="Arial"/>
                <a:cs typeface="Arial"/>
                <a:hlinkClick r:id="rId3"/>
              </a:rPr>
              <a:t>https://www.cnn.com/2021/11/23/energy/asia-uk-strategic-oil-reserves/index.html</a:t>
            </a:r>
            <a:endParaRPr lang="en-US">
              <a:latin typeface="Arial"/>
              <a:cs typeface="Arial"/>
            </a:endParaRPr>
          </a:p>
          <a:p>
            <a:endParaRPr lang="en-US">
              <a:latin typeface="Arial"/>
              <a:cs typeface="Arial"/>
            </a:endParaRPr>
          </a:p>
          <a:p>
            <a:r>
              <a:rPr lang="en-US">
                <a:latin typeface="Arial"/>
                <a:cs typeface="Arial"/>
              </a:rPr>
              <a:t>As I mentioned, supply shortages pushed inflation higher and that hurt consumers around the globe. The United States, China, Japan, India, South Korea and the United Kingdom released strategic oil reserves.</a:t>
            </a:r>
          </a:p>
          <a:p>
            <a:endParaRPr lang="en-US">
              <a:latin typeface="Calibri"/>
              <a:cs typeface="Calibri"/>
            </a:endParaRPr>
          </a:p>
        </p:txBody>
      </p:sp>
      <p:sp>
        <p:nvSpPr>
          <p:cNvPr id="4" name="Slide Number Placeholder 3"/>
          <p:cNvSpPr>
            <a:spLocks noGrp="1"/>
          </p:cNvSpPr>
          <p:nvPr>
            <p:ph type="sldNum" sz="quarter" idx="5"/>
          </p:nvPr>
        </p:nvSpPr>
        <p:spPr/>
        <p:txBody>
          <a:bodyPr/>
          <a:lstStyle/>
          <a:p>
            <a:fld id="{DB19FA42-5024-7C4A-A1E9-2BADC9AB4546}" type="slidenum">
              <a:rPr lang="en-US" smtClean="0"/>
              <a:pPr/>
              <a:t>35</a:t>
            </a:fld>
            <a:endParaRPr lang="en-US"/>
          </a:p>
        </p:txBody>
      </p:sp>
    </p:spTree>
    <p:extLst>
      <p:ext uri="{BB962C8B-B14F-4D97-AF65-F5344CB8AC3E}">
        <p14:creationId xmlns:p14="http://schemas.microsoft.com/office/powerpoint/2010/main" val="303480680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Image: https://</a:t>
            </a:r>
            <a:r>
              <a:rPr lang="en-US" err="1">
                <a:latin typeface="Calibri"/>
                <a:cs typeface="Calibri"/>
              </a:rPr>
              <a:t>www.gettyimages.com</a:t>
            </a:r>
            <a:r>
              <a:rPr lang="en-US">
                <a:latin typeface="Calibri"/>
                <a:cs typeface="Calibri"/>
              </a:rPr>
              <a:t>/detail/photo/maple-syrup-royalty-free-image/671889382?adppopup=true</a:t>
            </a:r>
          </a:p>
          <a:p>
            <a:r>
              <a:rPr lang="en-US">
                <a:latin typeface="Calibri"/>
                <a:cs typeface="Calibri"/>
              </a:rPr>
              <a:t>Source: </a:t>
            </a:r>
            <a:r>
              <a:rPr lang="en-US">
                <a:latin typeface="Arial"/>
                <a:cs typeface="Arial"/>
              </a:rPr>
              <a:t>https://</a:t>
            </a:r>
            <a:r>
              <a:rPr lang="en-US" err="1">
                <a:latin typeface="Arial"/>
                <a:cs typeface="Arial"/>
              </a:rPr>
              <a:t>www.bbc.com</a:t>
            </a:r>
            <a:r>
              <a:rPr lang="en-US">
                <a:latin typeface="Arial"/>
                <a:cs typeface="Arial"/>
              </a:rPr>
              <a:t>/news/world-us-canada-59555141</a:t>
            </a:r>
          </a:p>
          <a:p>
            <a:endParaRPr lang="en-US">
              <a:latin typeface="Calibri"/>
              <a:cs typeface="Calibri"/>
            </a:endParaRPr>
          </a:p>
          <a:p>
            <a:r>
              <a:rPr lang="en-US">
                <a:latin typeface="Calibri"/>
                <a:cs typeface="Calibri"/>
              </a:rPr>
              <a:t>And Canada, for the first time in three years, tapped into its strategic maple syrup reserves. The </a:t>
            </a:r>
            <a:r>
              <a:rPr lang="en-US" i="1">
                <a:latin typeface="Calibri"/>
                <a:cs typeface="Calibri"/>
              </a:rPr>
              <a:t>BBC News</a:t>
            </a:r>
            <a:r>
              <a:rPr lang="en-US">
                <a:latin typeface="Calibri"/>
                <a:cs typeface="Calibri"/>
              </a:rPr>
              <a:t> reported, "</a:t>
            </a:r>
            <a:r>
              <a:rPr lang="en-US">
                <a:latin typeface="Arial"/>
                <a:cs typeface="Arial"/>
              </a:rPr>
              <a:t>The Quebec Maple Syrup Producers (QMSP) - the so-called </a:t>
            </a:r>
            <a:r>
              <a:rPr lang="en-US" err="1">
                <a:latin typeface="Arial"/>
                <a:cs typeface="Arial"/>
              </a:rPr>
              <a:t>Opec</a:t>
            </a:r>
            <a:r>
              <a:rPr lang="en-US">
                <a:latin typeface="Arial"/>
                <a:cs typeface="Arial"/>
              </a:rPr>
              <a:t> of maple syrup - has released about 22m kg from its emergency larder, nearly half the total in reserve." High demand and low supply, due to a limited harvest, had constrained supplies.</a:t>
            </a:r>
            <a:endParaRPr lang="en-US">
              <a:latin typeface="Calibri"/>
              <a:cs typeface="Calibri"/>
            </a:endParaRPr>
          </a:p>
          <a:p>
            <a:endParaRPr lang="en-US">
              <a:latin typeface="Arial"/>
              <a:cs typeface="Arial"/>
            </a:endParaRPr>
          </a:p>
          <a:p>
            <a:r>
              <a:rPr lang="en-US">
                <a:latin typeface="Arial"/>
                <a:cs typeface="Arial"/>
              </a:rPr>
              <a:t>We're not sure how that will affect share prices of syrup producers. </a:t>
            </a:r>
          </a:p>
          <a:p>
            <a:endParaRPr lang="en-US">
              <a:latin typeface="Calibri"/>
              <a:cs typeface="Calibri"/>
            </a:endParaRPr>
          </a:p>
          <a:p>
            <a:endParaRPr lang="en-US">
              <a:latin typeface="Calibri"/>
              <a:cs typeface="Calibri"/>
            </a:endParaRPr>
          </a:p>
        </p:txBody>
      </p:sp>
      <p:sp>
        <p:nvSpPr>
          <p:cNvPr id="4" name="Slide Number Placeholder 3"/>
          <p:cNvSpPr>
            <a:spLocks noGrp="1"/>
          </p:cNvSpPr>
          <p:nvPr>
            <p:ph type="sldNum" sz="quarter" idx="5"/>
          </p:nvPr>
        </p:nvSpPr>
        <p:spPr/>
        <p:txBody>
          <a:bodyPr/>
          <a:lstStyle/>
          <a:p>
            <a:fld id="{DB19FA42-5024-7C4A-A1E9-2BADC9AB4546}" type="slidenum">
              <a:rPr lang="en-US" smtClean="0"/>
              <a:pPr/>
              <a:t>36</a:t>
            </a:fld>
            <a:endParaRPr lang="en-US"/>
          </a:p>
        </p:txBody>
      </p:sp>
    </p:spTree>
    <p:extLst>
      <p:ext uri="{BB962C8B-B14F-4D97-AF65-F5344CB8AC3E}">
        <p14:creationId xmlns:p14="http://schemas.microsoft.com/office/powerpoint/2010/main" val="2683755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9"/>
        <p:cNvGrpSpPr/>
        <p:nvPr/>
      </p:nvGrpSpPr>
      <p:grpSpPr>
        <a:xfrm>
          <a:off x="0" y="0"/>
          <a:ext cx="0" cy="0"/>
          <a:chOff x="0" y="0"/>
          <a:chExt cx="0" cy="0"/>
        </a:xfrm>
      </p:grpSpPr>
      <p:sp>
        <p:nvSpPr>
          <p:cNvPr id="1060" name="Google Shape;1060;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1" name="Google Shape;1061;p21:notes"/>
          <p:cNvSpPr txBox="1">
            <a:spLocks noGrp="1"/>
          </p:cNvSpPr>
          <p:nvPr>
            <p:ph type="body" idx="1"/>
          </p:nvPr>
        </p:nvSpPr>
        <p:spPr>
          <a:xfrm>
            <a:off x="685800" y="4400552"/>
            <a:ext cx="5486400" cy="3600449"/>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latin typeface="Arial"/>
                <a:cs typeface="Arial"/>
              </a:rPr>
              <a:t>Sources: </a:t>
            </a:r>
            <a:r>
              <a:rPr lang="en-US" sz="1200" b="0" i="0" u="none" strike="noStrike" cap="none">
                <a:solidFill>
                  <a:schemeClr val="dk1"/>
                </a:solidFill>
                <a:latin typeface="Arial"/>
                <a:ea typeface="Arial"/>
                <a:cs typeface="Arial"/>
                <a:sym typeface="Arial"/>
              </a:rPr>
              <a:t>Scott Kubie quarterly presentation</a:t>
            </a:r>
          </a:p>
          <a:p>
            <a:r>
              <a:rPr lang="en-US">
                <a:latin typeface="Arial"/>
                <a:cs typeface="Arial"/>
              </a:rPr>
              <a:t>https://www.schwab.com/resource-center/insights/content/2022-schwab-market-outlook-ebb-tide</a:t>
            </a:r>
          </a:p>
          <a:p>
            <a:pPr marL="0" lvl="0" indent="0" algn="l" rtl="0">
              <a:lnSpc>
                <a:spcPct val="100000"/>
              </a:lnSpc>
              <a:spcBef>
                <a:spcPts val="0"/>
              </a:spcBef>
              <a:spcAft>
                <a:spcPts val="0"/>
              </a:spcAft>
              <a:buSzPts val="1400"/>
              <a:buNone/>
            </a:pPr>
            <a:r>
              <a:rPr lang="en-US">
                <a:latin typeface="Arial"/>
                <a:cs typeface="Arial"/>
              </a:rPr>
              <a:t>https://www.spglobal.com/spdji/en/indices/equity/sp-500-value/#overview</a:t>
            </a:r>
          </a:p>
          <a:p>
            <a:pPr marL="0" lvl="0" indent="0" algn="l" rtl="0">
              <a:lnSpc>
                <a:spcPct val="100000"/>
              </a:lnSpc>
              <a:spcBef>
                <a:spcPts val="0"/>
              </a:spcBef>
              <a:spcAft>
                <a:spcPts val="0"/>
              </a:spcAft>
              <a:buSzPts val="1400"/>
              <a:buNone/>
            </a:pPr>
            <a:r>
              <a:rPr lang="en-US">
                <a:latin typeface="Arial"/>
                <a:cs typeface="Arial"/>
              </a:rPr>
              <a:t>https://www.spglobal.com/spdji/en/indices/equity/sp-500-growth/#overview</a:t>
            </a:r>
          </a:p>
          <a:p>
            <a:pPr marL="0" lvl="0" indent="0" algn="l" rtl="0">
              <a:lnSpc>
                <a:spcPct val="100000"/>
              </a:lnSpc>
              <a:spcBef>
                <a:spcPts val="0"/>
              </a:spcBef>
              <a:spcAft>
                <a:spcPts val="0"/>
              </a:spcAft>
              <a:buSzPts val="1400"/>
              <a:buNone/>
            </a:pPr>
            <a:r>
              <a:rPr lang="en-US" sz="1200" b="0" i="0" u="none" strike="noStrike" cap="none">
                <a:solidFill>
                  <a:schemeClr val="dk1"/>
                </a:solidFill>
                <a:latin typeface="Arial"/>
                <a:ea typeface="Arial"/>
                <a:cs typeface="Arial"/>
                <a:sym typeface="Arial"/>
              </a:rPr>
              <a:t>https://www.marketwatch.com/investing/index/bcom/historical?countrycode=xx</a:t>
            </a:r>
            <a:endParaRPr lang="en-US"/>
          </a:p>
          <a:p>
            <a:pPr marL="0" lvl="0" indent="0" algn="l" rtl="0">
              <a:lnSpc>
                <a:spcPct val="100000"/>
              </a:lnSpc>
              <a:spcBef>
                <a:spcPts val="0"/>
              </a:spcBef>
              <a:spcAft>
                <a:spcPts val="0"/>
              </a:spcAft>
              <a:buSzPts val="1400"/>
              <a:buNone/>
            </a:pPr>
            <a:endParaRPr lang="en-US"/>
          </a:p>
          <a:p>
            <a:pPr>
              <a:defRPr/>
            </a:pPr>
            <a:r>
              <a:rPr lang="en-US">
                <a:latin typeface="Arial"/>
                <a:cs typeface="Arial"/>
              </a:rPr>
              <a:t>We are sure that stocks delivered a strong performance in 2021. As the U.S. economy strengthened and employment and productivity made great strides, financial markets reflected the improvement.</a:t>
            </a:r>
          </a:p>
          <a:p>
            <a:pPr>
              <a:defRPr/>
            </a:pPr>
            <a:endParaRPr lang="en-US">
              <a:latin typeface="Arial"/>
              <a:cs typeface="Arial"/>
            </a:endParaRPr>
          </a:p>
          <a:p>
            <a:pPr>
              <a:defRPr/>
            </a:pPr>
            <a:r>
              <a:rPr lang="en-US">
                <a:latin typeface="Arial"/>
                <a:cs typeface="Arial"/>
              </a:rPr>
              <a:t>The Standard &amp; Poor’s 500 Index, which reflects the performance of the U.S. stock market, finished 2021 up 28.7 percent, which is well above its long-term average annual return. Returns above 20% are remarkable, but it's important to recognize that more than 90% of the stocks in the S&amp;P 500 experienced corrections in 2021, meaning they fell more than 10% from a peak price. </a:t>
            </a:r>
          </a:p>
          <a:p>
            <a:endParaRPr lang="en-US">
              <a:latin typeface="Arial"/>
              <a:cs typeface="Arial"/>
            </a:endParaRPr>
          </a:p>
          <a:p>
            <a:r>
              <a:rPr lang="en-US">
                <a:latin typeface="Arial"/>
                <a:cs typeface="Arial"/>
              </a:rPr>
              <a:t>The Morgan Stanley All-Country World Index finished up 18.5 percent.</a:t>
            </a:r>
          </a:p>
          <a:p>
            <a:endParaRPr lang="en-US">
              <a:latin typeface="Arial"/>
              <a:cs typeface="Arial"/>
            </a:endParaRPr>
          </a:p>
          <a:p>
            <a:r>
              <a:rPr lang="en-US">
                <a:latin typeface="Arial"/>
                <a:cs typeface="Arial"/>
              </a:rPr>
              <a:t>The Bloomberg Barclays Aggregate Bond Index was down 1.5 percent.</a:t>
            </a:r>
          </a:p>
          <a:p>
            <a:endParaRPr lang="en-US">
              <a:latin typeface="Arial"/>
              <a:cs typeface="Arial"/>
            </a:endParaRPr>
          </a:p>
          <a:p>
            <a:r>
              <a:rPr lang="en-US">
                <a:latin typeface="Arial"/>
                <a:cs typeface="Arial"/>
              </a:rPr>
              <a:t>The Russell 2000, which is a proxy for small company stock performance, was up 14.8 percent.</a:t>
            </a:r>
          </a:p>
          <a:p>
            <a:endParaRPr lang="en-US">
              <a:latin typeface="Arial"/>
              <a:cs typeface="Arial"/>
            </a:endParaRPr>
          </a:p>
          <a:p>
            <a:r>
              <a:rPr lang="en-US">
                <a:latin typeface="Arial"/>
                <a:cs typeface="Arial"/>
              </a:rPr>
              <a:t>It looked like value stocks were making comeback early in 2021, but growth rotated back into favor when the Delta variant arrived. The S&amp;P 500 Growth Index returned 32 percent for the year, while the Value index returned 24.9 percent.</a:t>
            </a:r>
          </a:p>
          <a:p>
            <a:pPr>
              <a:defRPr/>
            </a:pPr>
            <a:endParaRPr lang="en-US">
              <a:latin typeface="Arial"/>
              <a:cs typeface="Arial"/>
            </a:endParaRPr>
          </a:p>
          <a:p>
            <a:pPr>
              <a:defRPr/>
            </a:pPr>
            <a:r>
              <a:rPr lang="en-US">
                <a:latin typeface="Arial"/>
                <a:cs typeface="Arial"/>
              </a:rPr>
              <a:t>As the global economic recovered last year, we saw a surge in demand for energy and materials that could not be met because of pandemic disruptions. As a result, commodities prices moved higher. The Bloomberg Commodity Index was up 27.1 percent in 2021.</a:t>
            </a:r>
          </a:p>
          <a:p>
            <a:pPr marL="0" marR="0" lvl="0" indent="0" algn="l" defTabSz="914400">
              <a:lnSpc>
                <a:spcPct val="100000"/>
              </a:lnSpc>
              <a:spcBef>
                <a:spcPts val="0"/>
              </a:spcBef>
              <a:spcAft>
                <a:spcPts val="0"/>
              </a:spcAft>
              <a:buFontTx/>
              <a:buNone/>
              <a:tabLst/>
              <a:defRPr/>
            </a:pPr>
            <a:endParaRPr lang="en-US">
              <a:cs typeface="Arial"/>
            </a:endParaRPr>
          </a:p>
          <a:p>
            <a:pPr marL="0" lvl="0" indent="0" algn="l" rtl="0">
              <a:lnSpc>
                <a:spcPct val="100000"/>
              </a:lnSpc>
              <a:spcBef>
                <a:spcPts val="0"/>
              </a:spcBef>
              <a:spcAft>
                <a:spcPts val="0"/>
              </a:spcAft>
              <a:buSzPts val="1400"/>
              <a:buNone/>
            </a:pPr>
            <a:endParaRPr lang="en-US"/>
          </a:p>
        </p:txBody>
      </p:sp>
      <p:sp>
        <p:nvSpPr>
          <p:cNvPr id="1062" name="Google Shape;1062;p21:notes"/>
          <p:cNvSpPr txBox="1">
            <a:spLocks noGrp="1"/>
          </p:cNvSpPr>
          <p:nvPr>
            <p:ph type="sldNum" idx="12"/>
          </p:nvPr>
        </p:nvSpPr>
        <p:spPr>
          <a:xfrm>
            <a:off x="3885010" y="8684685"/>
            <a:ext cx="2971800" cy="459316"/>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37</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Source: </a:t>
            </a:r>
            <a:r>
              <a:rPr lang="en-US">
                <a:latin typeface="Arial"/>
                <a:cs typeface="Arial"/>
                <a:hlinkClick r:id="rId3"/>
              </a:rPr>
              <a:t>https://eresearch.fidelity.com/eresearch/markets_sectors/sectors/sectors_in_market.jhtml</a:t>
            </a:r>
            <a:endParaRPr lang="en-US">
              <a:latin typeface="Arial"/>
              <a:cs typeface="Arial"/>
            </a:endParaRPr>
          </a:p>
          <a:p>
            <a:endParaRPr lang="en-US">
              <a:latin typeface="Arial"/>
              <a:cs typeface="Arial"/>
            </a:endParaRPr>
          </a:p>
          <a:p>
            <a:r>
              <a:rPr lang="en-US">
                <a:latin typeface="Arial"/>
                <a:cs typeface="Arial"/>
              </a:rPr>
              <a:t>The top performing sector was Energy. As you may remember, demand for energy dropped sharply when the pandemic arrived, so energy providers cut back on production. When the American economy rebounded so quickly, it caught energy providers by surprise. Demand increased faster than they could bring supplies online and that pushed prices higher.</a:t>
            </a:r>
          </a:p>
          <a:p>
            <a:endParaRPr lang="en-US">
              <a:latin typeface="Arial"/>
              <a:cs typeface="Arial"/>
            </a:endParaRPr>
          </a:p>
          <a:p>
            <a:r>
              <a:rPr lang="en-US">
                <a:latin typeface="Arial"/>
                <a:cs typeface="Arial"/>
              </a:rPr>
              <a:t>Utilities was the worst performing sector. </a:t>
            </a:r>
            <a:r>
              <a:rPr lang="en-US" b="0" i="0" u="none" strike="noStrike" cap="none">
                <a:effectLst/>
                <a:latin typeface="Arial"/>
                <a:cs typeface="Arial"/>
                <a:sym typeface="Arial"/>
              </a:rPr>
              <a:t>Utilities</a:t>
            </a:r>
            <a:r>
              <a:rPr lang="en-US">
                <a:latin typeface="Arial"/>
                <a:cs typeface="Arial"/>
                <a:sym typeface="Arial"/>
              </a:rPr>
              <a:t> is a defensive sector. It tends </a:t>
            </a:r>
            <a:r>
              <a:rPr lang="en-US" b="0" i="0" u="none" strike="noStrike" cap="none">
                <a:effectLst/>
                <a:latin typeface="Arial"/>
                <a:cs typeface="Arial"/>
                <a:sym typeface="Arial"/>
              </a:rPr>
              <a:t>to perform best when people are concerned about economic growth</a:t>
            </a:r>
            <a:r>
              <a:rPr lang="en-US">
                <a:latin typeface="Arial"/>
                <a:cs typeface="Arial"/>
                <a:sym typeface="Arial"/>
              </a:rPr>
              <a:t> slowing down</a:t>
            </a:r>
            <a:r>
              <a:rPr lang="en-US" b="0" i="0" u="none" strike="noStrike" cap="none">
                <a:effectLst/>
                <a:latin typeface="Arial"/>
                <a:cs typeface="Arial"/>
                <a:sym typeface="Arial"/>
              </a:rPr>
              <a:t>.</a:t>
            </a:r>
            <a:r>
              <a:rPr lang="en-US">
                <a:latin typeface="Arial"/>
                <a:cs typeface="Arial"/>
                <a:sym typeface="Arial"/>
              </a:rPr>
              <a:t> Typically, utilities companies </a:t>
            </a:r>
            <a:r>
              <a:rPr lang="en-US" b="0" i="0" u="none" strike="noStrike" cap="none">
                <a:effectLst/>
                <a:latin typeface="Arial"/>
                <a:cs typeface="Arial"/>
                <a:sym typeface="Arial"/>
              </a:rPr>
              <a:t>provide steady revenue because people</a:t>
            </a:r>
            <a:r>
              <a:rPr lang="en-US">
                <a:latin typeface="Arial"/>
                <a:cs typeface="Arial"/>
                <a:sym typeface="Arial"/>
              </a:rPr>
              <a:t> always need </a:t>
            </a:r>
            <a:r>
              <a:rPr lang="en-US" b="0" i="0" u="none" strike="noStrike" cap="none">
                <a:effectLst/>
                <a:latin typeface="Arial"/>
                <a:cs typeface="Arial"/>
                <a:sym typeface="Arial"/>
              </a:rPr>
              <a:t>water, gas and electricity. </a:t>
            </a:r>
            <a:endParaRPr lang="en-US">
              <a:latin typeface="Arial"/>
              <a:cs typeface="Arial"/>
            </a:endParaRPr>
          </a:p>
          <a:p>
            <a:pPr marL="182880"/>
            <a:endParaRPr lang="en-US">
              <a:cs typeface="Arial"/>
            </a:endParaRP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Arial"/>
                <a:ea typeface="Arial"/>
                <a:cs typeface="Arial"/>
                <a:sym typeface="Arial"/>
              </a:rPr>
              <a:t>38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14576670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2880"/>
            <a:r>
              <a:rPr lang="en-US">
                <a:latin typeface="Arial"/>
                <a:cs typeface="Arial"/>
              </a:rPr>
              <a:t>Image: https://www.gettyimages.com/detail/photo/workers-working-late-tall-building-reflected-royalty-free-image/1173173561?adppopup=true</a:t>
            </a:r>
          </a:p>
          <a:p>
            <a:pPr marL="182880" indent="0"/>
            <a:endParaRPr lang="en-US"/>
          </a:p>
          <a:p>
            <a:pPr marL="182880" indent="0"/>
            <a:r>
              <a:rPr lang="en-US">
                <a:latin typeface="Arial"/>
                <a:cs typeface="Arial"/>
              </a:rPr>
              <a:t>Source: https://insight.factset.com/sp-500-earnings-season-update-october-29-2021</a:t>
            </a:r>
          </a:p>
          <a:p>
            <a:pPr marL="182880" indent="0"/>
            <a:r>
              <a:rPr lang="en-US">
                <a:latin typeface="Arial"/>
                <a:cs typeface="Arial"/>
              </a:rPr>
              <a:t>https://insight.factset.com/earnings-insight-q3-21-by-the-numbers-infographic</a:t>
            </a:r>
          </a:p>
          <a:p>
            <a:pPr marL="182880" indent="0"/>
            <a:endParaRPr lang="en-US"/>
          </a:p>
          <a:p>
            <a:pPr marL="182880"/>
            <a:r>
              <a:rPr lang="en-US">
                <a:latin typeface="Arial"/>
                <a:cs typeface="Arial"/>
              </a:rPr>
              <a:t>Despite supply chain issues, labor shortages, wage increases, and inflation, U.S. corporate earnings were exceptional.</a:t>
            </a:r>
            <a:r>
              <a:rPr lang="en-US" sz="1200" b="0" i="0" u="none" strike="noStrike" cap="none">
                <a:solidFill>
                  <a:schemeClr val="dk1"/>
                </a:solidFill>
                <a:effectLst/>
                <a:latin typeface="Arial"/>
                <a:ea typeface="Arial"/>
                <a:cs typeface="Arial"/>
                <a:sym typeface="Arial"/>
              </a:rPr>
              <a:t> </a:t>
            </a:r>
            <a:r>
              <a:rPr lang="en-US">
                <a:latin typeface="Arial"/>
                <a:cs typeface="Arial"/>
                <a:sym typeface="Arial"/>
              </a:rPr>
              <a:t>Earnings are a measure of company profitability. Companies</a:t>
            </a:r>
            <a:r>
              <a:rPr lang="en-US" sz="1200" b="0" i="0" u="none" strike="noStrike" cap="none">
                <a:solidFill>
                  <a:schemeClr val="dk1"/>
                </a:solidFill>
                <a:effectLst/>
                <a:latin typeface="Arial"/>
                <a:ea typeface="Arial"/>
                <a:cs typeface="Arial"/>
                <a:sym typeface="Arial"/>
              </a:rPr>
              <a:t> in the Standard &amp; Poor’s 500 Index saw earnings increase by 38 percent during the third quarter of 2021. That’s the highest earnings growth since 2010.</a:t>
            </a:r>
            <a:r>
              <a:rPr lang="en-US">
                <a:solidFill>
                  <a:schemeClr val="dk1"/>
                </a:solidFill>
                <a:latin typeface="Arial"/>
                <a:ea typeface="Arial"/>
                <a:cs typeface="Arial"/>
                <a:sym typeface="Arial"/>
              </a:rPr>
              <a:t> </a:t>
            </a:r>
            <a:r>
              <a:rPr lang="en-US">
                <a:latin typeface="Arial"/>
                <a:cs typeface="Arial"/>
                <a:sym typeface="Arial"/>
              </a:rPr>
              <a:t>, were up 45.1 percent year-over-year. </a:t>
            </a:r>
          </a:p>
          <a:p>
            <a:pPr marL="182880"/>
            <a:endParaRPr lang="en-US">
              <a:solidFill>
                <a:schemeClr val="dk1"/>
              </a:solidFill>
              <a:latin typeface="Arial"/>
              <a:cs typeface="Arial"/>
            </a:endParaRPr>
          </a:p>
          <a:p>
            <a:pPr marL="182880"/>
            <a:r>
              <a:rPr lang="en-US" sz="1200" b="0" i="0" u="none" strike="noStrike" cap="none">
                <a:solidFill>
                  <a:schemeClr val="dk1"/>
                </a:solidFill>
                <a:effectLst/>
                <a:latin typeface="Arial"/>
                <a:ea typeface="Arial"/>
                <a:cs typeface="Arial"/>
                <a:sym typeface="Arial"/>
              </a:rPr>
              <a:t>Analysts expect earnings growth </a:t>
            </a:r>
            <a:r>
              <a:rPr lang="en-US">
                <a:solidFill>
                  <a:schemeClr val="dk1"/>
                </a:solidFill>
                <a:latin typeface="Arial"/>
                <a:ea typeface="Arial"/>
                <a:cs typeface="Arial"/>
                <a:sym typeface="Arial"/>
              </a:rPr>
              <a:t>for 2021 to increase by about 45</a:t>
            </a:r>
            <a:r>
              <a:rPr lang="en-US" sz="1200" b="0" i="0" u="none" strike="noStrike" cap="none">
                <a:solidFill>
                  <a:schemeClr val="dk1"/>
                </a:solidFill>
                <a:effectLst/>
                <a:latin typeface="Arial"/>
                <a:ea typeface="Arial"/>
                <a:cs typeface="Arial"/>
                <a:sym typeface="Arial"/>
              </a:rPr>
              <a:t> percent. </a:t>
            </a:r>
            <a:r>
              <a:rPr lang="en-US">
                <a:latin typeface="Arial"/>
                <a:cs typeface="Arial"/>
                <a:sym typeface="Arial"/>
              </a:rPr>
              <a:t>That’s well above the trailing 10-year average annual earnings growth rate of 5.0 percent. As</a:t>
            </a:r>
            <a:r>
              <a:rPr lang="en-US">
                <a:solidFill>
                  <a:schemeClr val="dk1"/>
                </a:solidFill>
                <a:latin typeface="Arial"/>
                <a:ea typeface="Arial"/>
                <a:cs typeface="Arial"/>
                <a:sym typeface="Arial"/>
              </a:rPr>
              <a:t> fourth quarter earnings come in, we'll find out if they're right. </a:t>
            </a:r>
            <a:endParaRPr lang="en-US">
              <a:solidFill>
                <a:schemeClr val="dk1"/>
              </a:solidFill>
              <a:latin typeface="Arial"/>
              <a:ea typeface="Arial"/>
              <a:cs typeface="Arial"/>
            </a:endParaRPr>
          </a:p>
          <a:p>
            <a:pPr marL="182880"/>
            <a:endParaRPr lang="en-US">
              <a:solidFill>
                <a:schemeClr val="dk1"/>
              </a:solidFill>
              <a:latin typeface="Arial"/>
              <a:ea typeface="Arial"/>
              <a:cs typeface="Arial"/>
              <a:sym typeface="Arial"/>
            </a:endParaRPr>
          </a:p>
          <a:p>
            <a:pPr marL="182880"/>
            <a:r>
              <a:rPr lang="en-US">
                <a:solidFill>
                  <a:schemeClr val="dk1"/>
                </a:solidFill>
                <a:latin typeface="Arial"/>
                <a:ea typeface="Arial"/>
                <a:cs typeface="Arial"/>
                <a:sym typeface="Arial"/>
              </a:rPr>
              <a:t>Analysts have</a:t>
            </a:r>
            <a:r>
              <a:rPr lang="en-US" sz="1200" b="0" i="0" u="none" strike="noStrike" cap="none">
                <a:solidFill>
                  <a:schemeClr val="dk1"/>
                </a:solidFill>
                <a:effectLst/>
                <a:latin typeface="Arial"/>
                <a:ea typeface="Arial"/>
                <a:cs typeface="Arial"/>
                <a:sym typeface="Arial"/>
              </a:rPr>
              <a:t> high expectations for 2022, </a:t>
            </a:r>
            <a:r>
              <a:rPr lang="en-US">
                <a:solidFill>
                  <a:schemeClr val="dk1"/>
                </a:solidFill>
                <a:latin typeface="Arial"/>
                <a:ea typeface="Arial"/>
                <a:cs typeface="Arial"/>
                <a:sym typeface="Arial"/>
              </a:rPr>
              <a:t>too</a:t>
            </a:r>
            <a:r>
              <a:rPr lang="en-US" sz="1200" b="0" i="0" u="none" strike="noStrike" cap="none">
                <a:solidFill>
                  <a:schemeClr val="dk1"/>
                </a:solidFill>
                <a:effectLst/>
                <a:latin typeface="Arial"/>
                <a:ea typeface="Arial"/>
                <a:cs typeface="Arial"/>
                <a:sym typeface="Arial"/>
              </a:rPr>
              <a:t>. Earnings are projected to grow 9.6% next year.</a:t>
            </a:r>
            <a:r>
              <a:rPr lang="en-US">
                <a:solidFill>
                  <a:schemeClr val="dk1"/>
                </a:solidFill>
                <a:latin typeface="Arial"/>
                <a:ea typeface="Arial"/>
                <a:cs typeface="Arial"/>
                <a:sym typeface="Arial"/>
              </a:rPr>
              <a:t> </a:t>
            </a:r>
            <a:endParaRPr lang="en-US" sz="1200" b="0" i="0" u="none" strike="noStrike" cap="none">
              <a:solidFill>
                <a:schemeClr val="dk1"/>
              </a:solidFill>
              <a:effectLst/>
              <a:latin typeface="Arial"/>
              <a:ea typeface="Arial"/>
              <a:cs typeface="Arial"/>
            </a:endParaRPr>
          </a:p>
          <a:p>
            <a:endParaRPr lang="en-US" sz="1200" b="0" i="0" u="none" strike="noStrike" cap="none">
              <a:solidFill>
                <a:schemeClr val="dk1"/>
              </a:solidFill>
              <a:effectLst/>
              <a:latin typeface="Arial"/>
              <a:ea typeface="Arial"/>
              <a:cs typeface="Arial"/>
              <a:sym typeface="Arial"/>
            </a:endParaRPr>
          </a:p>
          <a:p>
            <a:endParaRPr lang="en-US"/>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Arial"/>
                <a:ea typeface="Arial"/>
                <a:cs typeface="Arial"/>
                <a:sym typeface="Arial"/>
              </a:rPr>
              <a:t>39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44469170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3"/>
        <p:cNvGrpSpPr/>
        <p:nvPr/>
      </p:nvGrpSpPr>
      <p:grpSpPr>
        <a:xfrm>
          <a:off x="0" y="0"/>
          <a:ext cx="0" cy="0"/>
          <a:chOff x="0" y="0"/>
          <a:chExt cx="0" cy="0"/>
        </a:xfrm>
      </p:grpSpPr>
      <p:sp>
        <p:nvSpPr>
          <p:cNvPr id="1444" name="Google Shape;1444;p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5" name="Google Shape;1445;p60:notes"/>
          <p:cNvSpPr txBox="1">
            <a:spLocks noGrp="1"/>
          </p:cNvSpPr>
          <p:nvPr>
            <p:ph type="body" idx="1"/>
          </p:nvPr>
        </p:nvSpPr>
        <p:spPr>
          <a:xfrm>
            <a:off x="685800" y="4400552"/>
            <a:ext cx="5486400" cy="3600449"/>
          </a:xfrm>
          <a:prstGeom prst="rect">
            <a:avLst/>
          </a:prstGeom>
          <a:noFill/>
          <a:ln>
            <a:noFill/>
          </a:ln>
        </p:spPr>
        <p:txBody>
          <a:bodyPr spcFirstLastPara="1" wrap="square" lIns="91425" tIns="45700" rIns="91425" bIns="45700" anchor="t" anchorCtr="0">
            <a:noAutofit/>
          </a:bodyPr>
          <a:lstStyle/>
          <a:p>
            <a:r>
              <a:rPr lang="en-US">
                <a:latin typeface="Arial"/>
                <a:cs typeface="Arial"/>
              </a:rPr>
              <a:t>Source: </a:t>
            </a:r>
            <a:r>
              <a:rPr lang="en-US">
                <a:latin typeface="Arial"/>
                <a:cs typeface="Arial"/>
                <a:hlinkClick r:id="rId3"/>
              </a:rPr>
              <a:t>https://www.dbresearch.com/PROD/RPS_EN-PROD/Deutsche_Bank_Research__economic_cyclegrowth_trends_economic_policy/RPSHOME.alias</a:t>
            </a:r>
            <a:r>
              <a:rPr lang="en-US">
                <a:latin typeface="Arial"/>
                <a:cs typeface="Arial"/>
              </a:rPr>
              <a:t> (Top 10 themes, page 7)</a:t>
            </a:r>
          </a:p>
          <a:p>
            <a:endParaRPr lang="en-US"/>
          </a:p>
          <a:p>
            <a:r>
              <a:rPr lang="en-US">
                <a:latin typeface="Arial"/>
                <a:cs typeface="Arial"/>
              </a:rPr>
              <a:t>One of the things investors may be looking for as we find a post-pandemic normal is asset efficiency. Luke Templeman of </a:t>
            </a:r>
            <a:r>
              <a:rPr lang="en-US" err="1">
                <a:latin typeface="Arial"/>
                <a:cs typeface="Arial"/>
              </a:rPr>
              <a:t>Deutche</a:t>
            </a:r>
            <a:r>
              <a:rPr lang="en-US">
                <a:latin typeface="Arial"/>
                <a:cs typeface="Arial"/>
              </a:rPr>
              <a:t> Bank explained, "Investors have not needed to care about bloated companies until now...Indeed the median S&amp;P 500 company earned $1 in sales for every $1 it held in assets in the early 2000s. It now earns just 60 cents. In 2022, the focus on asset efficiency is set to return as the two other sources of returns on equity – profit margins and leverage – are coming under significant pressure."  </a:t>
            </a:r>
            <a:endParaRPr lang="en-US">
              <a:cs typeface="Arial"/>
            </a:endParaRPr>
          </a:p>
          <a:p>
            <a:pPr marL="0" lvl="0" indent="0" algn="l">
              <a:lnSpc>
                <a:spcPct val="100000"/>
              </a:lnSpc>
              <a:spcBef>
                <a:spcPts val="0"/>
              </a:spcBef>
              <a:spcAft>
                <a:spcPts val="0"/>
              </a:spcAft>
              <a:buSzPts val="1400"/>
              <a:buNone/>
            </a:pPr>
            <a:endParaRPr lang="en-US">
              <a:cs typeface="Arial"/>
            </a:endParaRPr>
          </a:p>
          <a:p>
            <a:pPr marL="0" lvl="0" indent="0" algn="l" rtl="0">
              <a:lnSpc>
                <a:spcPct val="100000"/>
              </a:lnSpc>
              <a:spcBef>
                <a:spcPts val="0"/>
              </a:spcBef>
              <a:spcAft>
                <a:spcPts val="0"/>
              </a:spcAft>
              <a:buSzPts val="1400"/>
              <a:buNone/>
            </a:pPr>
            <a:endParaRPr/>
          </a:p>
        </p:txBody>
      </p:sp>
      <p:sp>
        <p:nvSpPr>
          <p:cNvPr id="1446" name="Google Shape;1446;p60:notes"/>
          <p:cNvSpPr txBox="1">
            <a:spLocks noGrp="1"/>
          </p:cNvSpPr>
          <p:nvPr>
            <p:ph type="sldNum" idx="12"/>
          </p:nvPr>
        </p:nvSpPr>
        <p:spPr>
          <a:xfrm>
            <a:off x="3885010" y="8684685"/>
            <a:ext cx="2971800" cy="459316"/>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40</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50000"/>
              </a:lnSpc>
              <a:spcBef>
                <a:spcPts val="0"/>
              </a:spcBef>
              <a:spcAft>
                <a:spcPts val="0"/>
              </a:spcAft>
              <a:buClr>
                <a:srgbClr val="626262"/>
              </a:buClr>
              <a:buSzPts val="1600"/>
              <a:buFont typeface="Arial"/>
              <a:buNone/>
            </a:pPr>
            <a:r>
              <a:rPr lang="en-US" sz="1200">
                <a:solidFill>
                  <a:srgbClr val="626262"/>
                </a:solidFill>
              </a:rPr>
              <a:t>The opinions voiced in this material are for general information only and are not intended to provide specific advice or recommendations for any individual. To determine which investment(s) may be appropriate for you, consult your financial advisor prior to investing. All performance referenced is historical and is no guarantee of future results. All indices are unmanaged and cannot be invested into directly.</a:t>
            </a:r>
          </a:p>
          <a:p>
            <a:pPr marL="0" lvl="0" indent="0" algn="l" rtl="0">
              <a:lnSpc>
                <a:spcPct val="150000"/>
              </a:lnSpc>
              <a:spcBef>
                <a:spcPts val="1800"/>
              </a:spcBef>
              <a:spcAft>
                <a:spcPts val="0"/>
              </a:spcAft>
              <a:buClr>
                <a:srgbClr val="626262"/>
              </a:buClr>
              <a:buSzPts val="1600"/>
              <a:buFont typeface="Arial"/>
              <a:buNone/>
            </a:pPr>
            <a:r>
              <a:rPr lang="en-US" sz="1200" u="sng">
                <a:solidFill>
                  <a:srgbClr val="626262"/>
                </a:solidFill>
              </a:rPr>
              <a:t>Risk Considerations</a:t>
            </a:r>
            <a:r>
              <a:rPr lang="en-US" sz="1200">
                <a:solidFill>
                  <a:srgbClr val="626262"/>
                </a:solidFill>
              </a:rPr>
              <a:t>: The economic forecasts set forth in this presentation may not develop as predicted and there can be no guarantee strategies promoted will be successful. Stock investing involves risk including loss of principal. Bonds are subject to market and interest rate risk if sold prior to maturity. Bond values will decline as interest rates rise and bonds are subject to availability and change in price. International and emerging market investing involves special risks such as currency fluctuation and political instability and may not be suitable for all investors.</a:t>
            </a:r>
            <a:endParaRPr lang="en-US" sz="1800">
              <a:solidFill>
                <a:srgbClr val="282828"/>
              </a:solidFill>
            </a:endParaRPr>
          </a:p>
        </p:txBody>
      </p:sp>
      <p:sp>
        <p:nvSpPr>
          <p:cNvPr id="4" name="Slide Number Placeholder 3"/>
          <p:cNvSpPr>
            <a:spLocks noGrp="1"/>
          </p:cNvSpPr>
          <p:nvPr>
            <p:ph type="sldNum" sz="quarter" idx="5"/>
          </p:nvPr>
        </p:nvSpPr>
        <p:spPr/>
        <p:txBody>
          <a:bodyPr/>
          <a:lstStyle/>
          <a:p>
            <a:fld id="{DB19FA42-5024-7C4A-A1E9-2BADC9AB4546}" type="slidenum">
              <a:rPr lang="en-US" smtClean="0"/>
              <a:pPr/>
              <a:t>5</a:t>
            </a:fld>
            <a:endParaRPr lang="en-US"/>
          </a:p>
        </p:txBody>
      </p:sp>
    </p:spTree>
    <p:extLst>
      <p:ext uri="{BB962C8B-B14F-4D97-AF65-F5344CB8AC3E}">
        <p14:creationId xmlns:p14="http://schemas.microsoft.com/office/powerpoint/2010/main" val="406438714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2880"/>
            <a:r>
              <a:rPr lang="en-US">
                <a:latin typeface="Arial"/>
                <a:cs typeface="Arial"/>
              </a:rPr>
              <a:t>Source: </a:t>
            </a:r>
            <a:r>
              <a:rPr lang="en-US">
                <a:latin typeface="Arial"/>
                <a:cs typeface="Arial"/>
                <a:hlinkClick r:id="rId3"/>
              </a:rPr>
              <a:t>https://www.multpl.com/shiller-pe</a:t>
            </a:r>
            <a:r>
              <a:rPr lang="en-US">
                <a:latin typeface="Arial"/>
                <a:cs typeface="Arial"/>
              </a:rPr>
              <a:t>; </a:t>
            </a:r>
            <a:r>
              <a:rPr lang="en-US">
                <a:latin typeface="Arial"/>
                <a:cs typeface="Arial"/>
                <a:hlinkClick r:id="rId4"/>
              </a:rPr>
              <a:t>https://www.nytimes.com/2021/03/05/business/stock-market-prices-bubble.html</a:t>
            </a:r>
            <a:endParaRPr lang="en-US">
              <a:latin typeface="Arial"/>
              <a:cs typeface="Arial"/>
            </a:endParaRPr>
          </a:p>
          <a:p>
            <a:pPr marL="182880"/>
            <a:endParaRPr lang="en-US"/>
          </a:p>
          <a:p>
            <a:pPr marL="182880"/>
            <a:r>
              <a:rPr lang="en-US">
                <a:latin typeface="Arial"/>
                <a:cs typeface="Arial"/>
              </a:rPr>
              <a:t>When a company's earnings go up, often the value of its stock does, too. </a:t>
            </a:r>
          </a:p>
          <a:p>
            <a:pPr marL="182880"/>
            <a:endParaRPr lang="en-US">
              <a:latin typeface="Arial"/>
              <a:cs typeface="Arial"/>
            </a:endParaRPr>
          </a:p>
          <a:p>
            <a:pPr marL="182880"/>
            <a:r>
              <a:rPr lang="en-US">
                <a:latin typeface="Arial"/>
                <a:cs typeface="Arial"/>
              </a:rPr>
              <a:t>Fair valuation will also get attention. One measure of whether a stock is fairly valued is the price-to-earnings or PE ratio. The Shiller CAPE Ratio measures the price of a stock relative to its earnings using average inflation-adjusted earnings from the previous 10 years. In other words, it factors in inflation and considers company earnings over a long period of time.</a:t>
            </a:r>
            <a:endParaRPr lang="en-US">
              <a:cs typeface="Arial"/>
            </a:endParaRPr>
          </a:p>
          <a:p>
            <a:pPr marL="182880"/>
            <a:endParaRPr lang="en-US"/>
          </a:p>
          <a:p>
            <a:pPr marL="182880"/>
            <a:r>
              <a:rPr lang="en-US">
                <a:latin typeface="Arial"/>
                <a:cs typeface="Arial"/>
              </a:rPr>
              <a:t>The ratio indicates whether shares are underpriced, fairly priced, or overpriced. As you can see, the CAPE ratio suggests that S&amp;P 500 stocks are quite expensive right now. And yet, Robert Shiller -- the Nobel-prize-winning economist who helped develop the CAPE ratio, thinks they may not be as expensive as they look.  He explained in a New York Times article.</a:t>
            </a:r>
          </a:p>
        </p:txBody>
      </p:sp>
      <p:sp>
        <p:nvSpPr>
          <p:cNvPr id="4" name="Slide Number Placeholder 3"/>
          <p:cNvSpPr>
            <a:spLocks noGrp="1"/>
          </p:cNvSpPr>
          <p:nvPr>
            <p:ph type="sldNum" sz="quarter" idx="5"/>
          </p:nvPr>
        </p:nvSpPr>
        <p:spPr/>
        <p:txBody>
          <a:bodyPr/>
          <a:lstStyle/>
          <a:p>
            <a:fld id="{DB19FA42-5024-7C4A-A1E9-2BADC9AB4546}" type="slidenum">
              <a:rPr lang="en-US" smtClean="0"/>
              <a:pPr/>
              <a:t>41</a:t>
            </a:fld>
            <a:endParaRPr lang="en-US"/>
          </a:p>
        </p:txBody>
      </p:sp>
    </p:spTree>
    <p:extLst>
      <p:ext uri="{BB962C8B-B14F-4D97-AF65-F5344CB8AC3E}">
        <p14:creationId xmlns:p14="http://schemas.microsoft.com/office/powerpoint/2010/main" val="275998480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2880"/>
            <a:r>
              <a:rPr lang="en-US">
                <a:latin typeface="Arial"/>
                <a:cs typeface="Arial"/>
              </a:rPr>
              <a:t>Source: </a:t>
            </a:r>
            <a:r>
              <a:rPr lang="en-US">
                <a:latin typeface="Arial"/>
                <a:cs typeface="Arial"/>
                <a:hlinkClick r:id="rId3"/>
              </a:rPr>
              <a:t>https://www.nytimes.com/2021/03/05/business/stock-market-prices-bubble.html</a:t>
            </a:r>
            <a:endParaRPr lang="en-US">
              <a:latin typeface="Arial"/>
              <a:cs typeface="Arial"/>
            </a:endParaRPr>
          </a:p>
          <a:p>
            <a:pPr marL="182880" indent="0"/>
            <a:endParaRPr lang="en-US"/>
          </a:p>
          <a:p>
            <a:pPr marL="18288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cap="none">
                <a:solidFill>
                  <a:schemeClr val="dk1"/>
                </a:solidFill>
                <a:effectLst/>
                <a:latin typeface="Arial"/>
                <a:ea typeface="Arial"/>
                <a:cs typeface="Arial"/>
                <a:sym typeface="Arial"/>
              </a:rPr>
              <a:t>“</a:t>
            </a:r>
            <a:r>
              <a:rPr lang="en-US" sz="1200" b="0">
                <a:latin typeface="Arial"/>
                <a:cs typeface="Arial"/>
              </a:rPr>
              <a:t>Examined on their own, stock valuations are at giddy levels, yet they are far more attractive when viewed side by side with bonds. That’s why it is so hard to determine whether the stock market is dangerously high or a relative bargain.”</a:t>
            </a:r>
            <a:endParaRPr lang="en-US" sz="1200" b="0" i="0" u="none" strike="noStrike" cap="none">
              <a:solidFill>
                <a:schemeClr val="dk1"/>
              </a:solidFill>
              <a:effectLst/>
              <a:latin typeface="Arial"/>
              <a:ea typeface="Arial"/>
              <a:cs typeface="Arial"/>
              <a:sym typeface="Arial"/>
            </a:endParaRPr>
          </a:p>
          <a:p>
            <a:pPr marL="182880" indent="0"/>
            <a:endParaRPr lang="en-US" sz="1200" b="0" i="0" u="none" strike="noStrike" cap="none">
              <a:solidFill>
                <a:schemeClr val="dk1"/>
              </a:solidFill>
              <a:effectLst/>
              <a:latin typeface="Arial"/>
              <a:cs typeface="Arial"/>
              <a:sym typeface="Arial"/>
            </a:endParaRPr>
          </a:p>
          <a:p>
            <a:pPr marL="182880">
              <a:buClr>
                <a:srgbClr val="000000"/>
              </a:buClr>
              <a:buSzPts val="1400"/>
              <a:defRPr/>
            </a:pPr>
            <a:r>
              <a:rPr lang="en-US" sz="1200" b="0" i="0" u="none" strike="noStrike" cap="none">
                <a:solidFill>
                  <a:schemeClr val="dk1"/>
                </a:solidFill>
                <a:effectLst/>
                <a:latin typeface="Arial"/>
                <a:cs typeface="Arial"/>
                <a:sym typeface="Arial"/>
              </a:rPr>
              <a:t>The question is: </a:t>
            </a:r>
            <a:r>
              <a:rPr lang="en-US" sz="1200" b="0" i="0" u="none" strike="noStrike" cap="none">
                <a:solidFill>
                  <a:schemeClr val="dk1"/>
                </a:solidFill>
                <a:effectLst/>
                <a:latin typeface="Arial"/>
                <a:ea typeface="Arial"/>
                <a:cs typeface="Arial"/>
                <a:sym typeface="Arial"/>
              </a:rPr>
              <a:t>Is there a better and safer place to earn money if you sell stocks? </a:t>
            </a:r>
            <a:endParaRPr lang="en-US">
              <a:solidFill>
                <a:schemeClr val="dk1"/>
              </a:solidFill>
              <a:ea typeface="Arial"/>
              <a:cs typeface="Arial" panose="020B0604020202020204" pitchFamily="34" charset="0"/>
              <a:sym typeface="Arial"/>
            </a:endParaRPr>
          </a:p>
          <a:p>
            <a:pPr marL="182880">
              <a:buSzPts val="1400"/>
              <a:defRPr/>
            </a:pPr>
            <a:endParaRPr lang="en-US">
              <a:solidFill>
                <a:schemeClr val="dk1"/>
              </a:solidFill>
              <a:latin typeface="Arial"/>
              <a:ea typeface="Arial"/>
              <a:cs typeface="Arial"/>
              <a:sym typeface="Arial"/>
            </a:endParaRPr>
          </a:p>
          <a:p>
            <a:pPr marL="182880">
              <a:buSzPts val="1400"/>
              <a:defRPr/>
            </a:pPr>
            <a:r>
              <a:rPr lang="en-US" sz="1200" b="0" i="0" u="none" strike="noStrike" cap="none">
                <a:solidFill>
                  <a:schemeClr val="dk1"/>
                </a:solidFill>
                <a:effectLst/>
                <a:latin typeface="Arial"/>
                <a:ea typeface="Arial"/>
                <a:cs typeface="Arial"/>
                <a:sym typeface="Arial"/>
              </a:rPr>
              <a:t>So far, </a:t>
            </a:r>
            <a:r>
              <a:rPr lang="en-US">
                <a:solidFill>
                  <a:schemeClr val="dk1"/>
                </a:solidFill>
                <a:latin typeface="Arial"/>
                <a:ea typeface="Arial"/>
                <a:cs typeface="Arial"/>
                <a:sym typeface="Arial"/>
              </a:rPr>
              <a:t>U.S. </a:t>
            </a:r>
            <a:r>
              <a:rPr lang="en-US" sz="1200" b="0" i="0" u="none" strike="noStrike" cap="none">
                <a:solidFill>
                  <a:schemeClr val="dk1"/>
                </a:solidFill>
                <a:effectLst/>
                <a:latin typeface="Arial"/>
                <a:ea typeface="Arial"/>
                <a:cs typeface="Arial"/>
                <a:sym typeface="Arial"/>
              </a:rPr>
              <a:t>equities appear to offer better potential for positive real returns than long-term U.S. bonds. </a:t>
            </a:r>
            <a:r>
              <a:rPr lang="en-US">
                <a:solidFill>
                  <a:schemeClr val="dk1"/>
                </a:solidFill>
                <a:latin typeface="Arial"/>
                <a:ea typeface="Arial"/>
                <a:cs typeface="Arial"/>
                <a:sym typeface="Arial"/>
              </a:rPr>
              <a:t>They may even be more attractive than relative opportunities in other countries' stock markets. </a:t>
            </a:r>
            <a:endParaRPr lang="en-US">
              <a:solidFill>
                <a:schemeClr val="dk1"/>
              </a:solidFill>
              <a:ea typeface="Arial"/>
              <a:cs typeface="Arial"/>
              <a:sym typeface="Arial"/>
            </a:endParaRPr>
          </a:p>
          <a:p>
            <a:pPr marL="182880">
              <a:buSzPts val="1400"/>
              <a:defRPr/>
            </a:pPr>
            <a:endParaRPr lang="en-US">
              <a:solidFill>
                <a:schemeClr val="dk1"/>
              </a:solidFill>
              <a:latin typeface="Arial"/>
              <a:ea typeface="Arial"/>
              <a:cs typeface="Arial"/>
              <a:sym typeface="Arial"/>
            </a:endParaRPr>
          </a:p>
          <a:p>
            <a:pPr marL="182880">
              <a:defRPr/>
            </a:pPr>
            <a:r>
              <a:rPr lang="en-US">
                <a:solidFill>
                  <a:schemeClr val="dk1"/>
                </a:solidFill>
                <a:latin typeface="Arial"/>
                <a:cs typeface="Arial"/>
                <a:sym typeface="Arial"/>
              </a:rPr>
              <a:t>One region where investors are becoming more cautious is China.</a:t>
            </a:r>
            <a:endParaRPr lang="en-US"/>
          </a:p>
          <a:p>
            <a:pPr marL="182880">
              <a:defRPr/>
            </a:pPr>
            <a:endParaRPr lang="en-US">
              <a:cs typeface="Arial"/>
            </a:endParaRP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Arial"/>
                <a:ea typeface="Arial"/>
                <a:cs typeface="Arial"/>
                <a:sym typeface="Arial"/>
              </a:rPr>
              <a:t>42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75747157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2880" indent="0"/>
            <a:r>
              <a:rPr lang="en-US">
                <a:latin typeface="Arial"/>
                <a:cs typeface="Arial"/>
              </a:rPr>
              <a:t>Image: https://</a:t>
            </a:r>
            <a:r>
              <a:rPr lang="en-US" err="1">
                <a:latin typeface="Arial"/>
                <a:cs typeface="Arial"/>
              </a:rPr>
              <a:t>www.gettyimages.com</a:t>
            </a:r>
            <a:r>
              <a:rPr lang="en-US">
                <a:latin typeface="Arial"/>
                <a:cs typeface="Arial"/>
              </a:rPr>
              <a:t>/detail/photo/dollar-and-yuan-</a:t>
            </a:r>
            <a:r>
              <a:rPr lang="en-US" err="1">
                <a:latin typeface="Arial"/>
                <a:cs typeface="Arial"/>
              </a:rPr>
              <a:t>chinese</a:t>
            </a:r>
            <a:r>
              <a:rPr lang="en-US">
                <a:latin typeface="Arial"/>
                <a:cs typeface="Arial"/>
              </a:rPr>
              <a:t>-banknote-royalty-free-image/1139133621?adppopup=true</a:t>
            </a:r>
          </a:p>
          <a:p>
            <a:pPr marL="182880" indent="0"/>
            <a:endParaRPr lang="en-US"/>
          </a:p>
          <a:p>
            <a:pPr marL="182880" indent="0"/>
            <a:r>
              <a:rPr lang="en-US">
                <a:latin typeface="Arial"/>
                <a:cs typeface="Arial"/>
              </a:rPr>
              <a:t>Source: https://</a:t>
            </a:r>
            <a:r>
              <a:rPr lang="en-US" err="1">
                <a:latin typeface="Arial"/>
                <a:cs typeface="Arial"/>
              </a:rPr>
              <a:t>www.economist.com</a:t>
            </a:r>
            <a:r>
              <a:rPr lang="en-US">
                <a:latin typeface="Arial"/>
                <a:cs typeface="Arial"/>
              </a:rPr>
              <a:t>/finance-and-economics/chinas-economy-looks-especially-vulnerable-to-the-spread-of-omicron/21806564</a:t>
            </a:r>
          </a:p>
          <a:p>
            <a:pPr marL="182880" indent="0"/>
            <a:r>
              <a:rPr lang="en-US">
                <a:latin typeface="Arial"/>
                <a:cs typeface="Arial"/>
                <a:hlinkClick r:id="rId3"/>
              </a:rPr>
              <a:t>https://www.economist.com/the-world-ahead/2021/11/08/xi-jinpings-crackdown-on-chinese-tech-firms-will-continue</a:t>
            </a:r>
          </a:p>
          <a:p>
            <a:pPr marL="182880" indent="0"/>
            <a:r>
              <a:rPr lang="en-US">
                <a:latin typeface="Arial"/>
                <a:cs typeface="Arial"/>
                <a:hlinkClick r:id="rId4"/>
              </a:rPr>
              <a:t>https://www.barrons.com/articles/us-listed-chinese-stock-selloff-didi-alibaba-nio-51638574341</a:t>
            </a:r>
          </a:p>
          <a:p>
            <a:pPr marL="182880"/>
            <a:r>
              <a:rPr lang="en-US">
                <a:latin typeface="Arial"/>
                <a:cs typeface="Arial"/>
              </a:rPr>
              <a:t>https://</a:t>
            </a:r>
            <a:r>
              <a:rPr lang="en-US" err="1">
                <a:latin typeface="Arial"/>
                <a:cs typeface="Arial"/>
              </a:rPr>
              <a:t>www.reuters.com</a:t>
            </a:r>
            <a:r>
              <a:rPr lang="en-US">
                <a:latin typeface="Arial"/>
                <a:cs typeface="Arial"/>
              </a:rPr>
              <a:t>/world/china/developer-china-evergrandes-shares-set-rise-66-restructuring-looms-2021-12-07/</a:t>
            </a:r>
          </a:p>
          <a:p>
            <a:pPr marL="182880"/>
            <a:endParaRPr lang="en-US">
              <a:latin typeface="Arial"/>
              <a:cs typeface="Arial"/>
            </a:endParaRPr>
          </a:p>
          <a:p>
            <a:r>
              <a:rPr lang="en-US">
                <a:latin typeface="Arial"/>
                <a:cs typeface="Arial"/>
              </a:rPr>
              <a:t>For decades, China has delivered strong economic growth that supported attractive market returns, making it very attractive to investors around the world. Now, China's economic growth is slowing.</a:t>
            </a:r>
            <a:r>
              <a:rPr lang="en-US">
                <a:latin typeface="Arial"/>
                <a:cs typeface="Arial"/>
                <a:sym typeface="Arial"/>
              </a:rPr>
              <a:t> </a:t>
            </a:r>
            <a:r>
              <a:rPr lang="en-US">
                <a:latin typeface="Arial"/>
                <a:cs typeface="Arial"/>
              </a:rPr>
              <a:t>Oxford Economics thinks China’s economic growth could slow to 3.8 percent in 2022 and could be even lower if the housing market loses value. </a:t>
            </a:r>
          </a:p>
          <a:p>
            <a:endParaRPr lang="en-US">
              <a:latin typeface="Arial"/>
              <a:cs typeface="Arial"/>
            </a:endParaRPr>
          </a:p>
          <a:p>
            <a:r>
              <a:rPr lang="en-US">
                <a:latin typeface="Arial"/>
                <a:cs typeface="Arial"/>
              </a:rPr>
              <a:t>But slower economic growth isn’t the only concern for investors. China's President, Xi Jinping, is tightening control in a variety of ways. During 2021, he initiated a regulatory crackdown that erased more than a trillion from the market capitalization of some of the world’s leading internet companies. Online education and tutoring companies, ride sharing and delivery companies, social media and real estate companies, have all come under regulatory scrutiny and been required to make changes that destroyed share value and made companies less attractive to investors. </a:t>
            </a:r>
            <a:endParaRPr lang="en-US"/>
          </a:p>
          <a:p>
            <a:pPr marL="182880" indent="0"/>
            <a:endParaRPr lang="en-US">
              <a:cs typeface="Arial"/>
            </a:endParaRPr>
          </a:p>
          <a:p>
            <a:r>
              <a:rPr lang="en-US">
                <a:latin typeface="Arial"/>
                <a:cs typeface="Arial"/>
              </a:rPr>
              <a:t>In addition, Chinese firms have begun to delist from U.S. exchanges with the intention of listing on the China-controlled Hong Kong exchange. The U.S. Securities &amp; Exchange Commission finalized new transparency requirements that would require Chinese companies to provide U.S. regulators with the documents from financial audits completed in China. </a:t>
            </a:r>
          </a:p>
          <a:p>
            <a:endParaRPr lang="en-US">
              <a:latin typeface="Arial"/>
              <a:cs typeface="Arial"/>
            </a:endParaRPr>
          </a:p>
          <a:p>
            <a:r>
              <a:rPr lang="en-US">
                <a:latin typeface="Arial"/>
                <a:cs typeface="Arial"/>
              </a:rPr>
              <a:t>Finally, as China's growth has slowed, it's real estate market has come under pressure. During 2021, some large Chinese property developers made news when they ran short of cash, raising concerns that defaults might be ahead. China's top property developer is pursuing debt restructuring.</a:t>
            </a:r>
          </a:p>
          <a:p>
            <a:endParaRPr lang="en-US">
              <a:latin typeface="Arial"/>
              <a:cs typeface="Arial"/>
            </a:endParaRPr>
          </a:p>
          <a:p>
            <a:r>
              <a:rPr lang="en-US">
                <a:latin typeface="Arial"/>
                <a:cs typeface="Arial"/>
              </a:rPr>
              <a:t>While many hope the furor will die down, </a:t>
            </a:r>
            <a:r>
              <a:rPr lang="en-US" i="1">
                <a:latin typeface="Arial"/>
                <a:cs typeface="Arial"/>
              </a:rPr>
              <a:t>The Economist</a:t>
            </a:r>
            <a:r>
              <a:rPr lang="en-US">
                <a:latin typeface="Arial"/>
                <a:cs typeface="Arial"/>
              </a:rPr>
              <a:t> explained that it may not.</a:t>
            </a:r>
            <a:endParaRPr lang="en-US"/>
          </a:p>
          <a:p>
            <a:pPr marL="182880"/>
            <a:endParaRPr lang="en-US">
              <a:latin typeface="Arial"/>
              <a:cs typeface="Arial"/>
            </a:endParaRP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Arial"/>
                <a:ea typeface="Arial"/>
                <a:cs typeface="Arial"/>
                <a:sym typeface="Arial"/>
              </a:rPr>
              <a:t>43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11331244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Source: https://www.economist.com/business/2021/12/03/didis-delisting-sounds-the-death-knell-for-chinese-ipos-in-america</a:t>
            </a:r>
          </a:p>
          <a:p>
            <a:pPr>
              <a:defRPr/>
            </a:pPr>
            <a:endParaRPr lang="en-US">
              <a:latin typeface="Arial"/>
              <a:cs typeface="Arial"/>
            </a:endParaRPr>
          </a:p>
          <a:p>
            <a:pPr>
              <a:defRPr/>
            </a:pPr>
            <a:r>
              <a:rPr lang="en-US">
                <a:latin typeface="Arial"/>
                <a:cs typeface="Arial"/>
              </a:rPr>
              <a:t>"Some $1.5trn of Chinese company shares trade in New York. Those listings have already been threatened by American regulations that require all listed companies to provide access to internal auditing documents or face eventual delisting. Chinese officials have refused to allow access, often deeming this material 'state secrets'...China’s growing regulatory reach should also raise alarms for global investors. Until now no Chinese enforcement body has sought to control Chinese listings in foreign markets."</a:t>
            </a:r>
            <a:endParaRPr lang="en-US">
              <a:cs typeface="Arial" panose="020B0604020202020204" pitchFamily="34" charset="0"/>
            </a:endParaRPr>
          </a:p>
          <a:p>
            <a:pPr marR="0" lvl="0" indent="0" algn="l" defTabSz="914400">
              <a:lnSpc>
                <a:spcPct val="100000"/>
              </a:lnSpc>
              <a:spcBef>
                <a:spcPts val="0"/>
              </a:spcBef>
              <a:spcAft>
                <a:spcPts val="0"/>
              </a:spcAft>
              <a:buNone/>
              <a:tabLst/>
              <a:defRPr/>
            </a:pPr>
            <a:endParaRPr lang="en-US">
              <a:cs typeface="Arial" panose="020B0604020202020204" pitchFamily="34" charset="0"/>
            </a:endParaRPr>
          </a:p>
          <a:p>
            <a:pPr>
              <a:defRPr/>
            </a:pPr>
            <a:r>
              <a:rPr lang="en-US">
                <a:latin typeface="Arial"/>
                <a:cs typeface="Arial"/>
              </a:rPr>
              <a:t>It may be a while before tensions between the U.S. and China settle.</a:t>
            </a:r>
            <a:endParaRPr lang="en-US">
              <a:cs typeface="Arial" panose="020B0604020202020204" pitchFamily="34" charset="0"/>
            </a:endParaRPr>
          </a:p>
          <a:p>
            <a:pPr>
              <a:defRPr/>
            </a:pPr>
            <a:endParaRPr lang="en-US">
              <a:cs typeface="Arial" panose="020B0604020202020204" pitchFamily="34" charset="0"/>
            </a:endParaRPr>
          </a:p>
          <a:p>
            <a:pPr>
              <a:defRPr/>
            </a:pPr>
            <a:endParaRPr lang="en-US">
              <a:cs typeface="Arial" panose="020B0604020202020204" pitchFamily="34" charset="0"/>
            </a:endParaRPr>
          </a:p>
          <a:p>
            <a:pPr>
              <a:defRPr/>
            </a:pPr>
            <a:endParaRPr lang="en-US">
              <a:cs typeface="Arial" panose="020B0604020202020204" pitchFamily="34" charset="0"/>
            </a:endParaRP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Arial"/>
                <a:ea typeface="Arial"/>
                <a:cs typeface="Arial"/>
                <a:sym typeface="Arial"/>
              </a:rPr>
              <a:t>44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89347166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Source: </a:t>
            </a:r>
            <a:r>
              <a:rPr lang="en-US">
                <a:latin typeface="Arial"/>
                <a:cs typeface="Arial"/>
              </a:rPr>
              <a:t>https://www.schwab.com/resource-center/insights/content/2022-schwab-market-outlook-ebb-tide</a:t>
            </a:r>
          </a:p>
          <a:p>
            <a:r>
              <a:rPr lang="en-US">
                <a:latin typeface="Arial"/>
                <a:cs typeface="Arial"/>
              </a:rPr>
              <a:t>Board of Governors of the Federal Reserve System (US), Market Yield on U.S. Treasury Securities at 10-Year Constant Maturity [DGS10], retrieved from FRED, Federal Reserve Bank of St. Louis; </a:t>
            </a:r>
            <a:r>
              <a:rPr lang="en-US">
                <a:latin typeface="Arial"/>
                <a:cs typeface="Arial"/>
                <a:hlinkClick r:id="rId3"/>
              </a:rPr>
              <a:t>https://fred.stlouisfed.org/series/DGS10</a:t>
            </a:r>
            <a:r>
              <a:rPr lang="en-US">
                <a:latin typeface="Arial"/>
                <a:cs typeface="Arial"/>
              </a:rPr>
              <a:t>, January 2, 2022.</a:t>
            </a:r>
            <a:br>
              <a:rPr lang="en-US">
                <a:cs typeface="Arial"/>
              </a:rPr>
            </a:br>
            <a:endParaRPr lang="en-US"/>
          </a:p>
          <a:p>
            <a:endParaRPr lang="en-US">
              <a:latin typeface="Arial"/>
              <a:cs typeface="Arial"/>
            </a:endParaRPr>
          </a:p>
          <a:p>
            <a:r>
              <a:rPr lang="en-US">
                <a:latin typeface="Arial"/>
                <a:cs typeface="Arial"/>
              </a:rPr>
              <a:t>The U.S. bond market also was in turmoil this year. </a:t>
            </a:r>
            <a:endParaRPr lang="en-US">
              <a:cs typeface="Arial" panose="020B0604020202020204" pitchFamily="34" charset="0"/>
            </a:endParaRPr>
          </a:p>
          <a:p>
            <a:endParaRPr lang="en-US">
              <a:latin typeface="Arial"/>
              <a:cs typeface="Arial"/>
            </a:endParaRPr>
          </a:p>
          <a:p>
            <a:r>
              <a:rPr lang="en-US">
                <a:latin typeface="Arial"/>
                <a:cs typeface="Arial"/>
              </a:rPr>
              <a:t>During 2021, bond yields rose early on as the economy recovered faster than expected. Then, yields fell as the Delta variant slowed economic growth. Yields rose again in anticipation of the Fed tightening sooner than expected to fight inflation.</a:t>
            </a:r>
            <a:r>
              <a:rPr lang="en-US">
                <a:latin typeface="Calibri"/>
                <a:cs typeface="Calibri"/>
              </a:rPr>
              <a:t> Overall, though, Treasury yields trended higher. </a:t>
            </a:r>
            <a:r>
              <a:rPr lang="en-US">
                <a:latin typeface="Arial"/>
                <a:cs typeface="Arial"/>
              </a:rPr>
              <a:t>If the Federal Reserve begins to raise rates in 2022, as expected, then interest rates should rise over during 2022. </a:t>
            </a:r>
            <a:endParaRPr lang="en-US">
              <a:cs typeface="Arial"/>
            </a:endParaRPr>
          </a:p>
        </p:txBody>
      </p:sp>
      <p:sp>
        <p:nvSpPr>
          <p:cNvPr id="4" name="Slide Number Placeholder 3"/>
          <p:cNvSpPr>
            <a:spLocks noGrp="1"/>
          </p:cNvSpPr>
          <p:nvPr>
            <p:ph type="sldNum" sz="quarter" idx="5"/>
          </p:nvPr>
        </p:nvSpPr>
        <p:spPr/>
        <p:txBody>
          <a:bodyPr/>
          <a:lstStyle/>
          <a:p>
            <a:fld id="{DB19FA42-5024-7C4A-A1E9-2BADC9AB4546}" type="slidenum">
              <a:rPr lang="en-US" smtClean="0"/>
              <a:pPr/>
              <a:t>45</a:t>
            </a:fld>
            <a:endParaRPr lang="en-US"/>
          </a:p>
        </p:txBody>
      </p:sp>
    </p:spTree>
    <p:extLst>
      <p:ext uri="{BB962C8B-B14F-4D97-AF65-F5344CB8AC3E}">
        <p14:creationId xmlns:p14="http://schemas.microsoft.com/office/powerpoint/2010/main" val="294229727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Source: </a:t>
            </a:r>
            <a:r>
              <a:rPr lang="en-US">
                <a:latin typeface="Arial"/>
                <a:cs typeface="Arial"/>
                <a:hlinkClick r:id="rId3"/>
              </a:rPr>
              <a:t>https://www.morningstar.com/articles/1028709/3-income-alternatives-to-consider</a:t>
            </a:r>
            <a:endParaRPr lang="en-US">
              <a:latin typeface="Arial"/>
              <a:cs typeface="Arial"/>
            </a:endParaRPr>
          </a:p>
          <a:p>
            <a:r>
              <a:rPr lang="en-US">
                <a:latin typeface="Arial"/>
                <a:cs typeface="Arial"/>
                <a:hlinkClick r:id="rId4"/>
              </a:rPr>
              <a:t>https://www.investopedia.com/articles/investing/040315/reits-versus-real-estate-mutual-funds.asp</a:t>
            </a:r>
          </a:p>
          <a:p>
            <a:endParaRPr lang="en-US">
              <a:cs typeface="Arial"/>
            </a:endParaRPr>
          </a:p>
          <a:p>
            <a:r>
              <a:rPr lang="en-US">
                <a:latin typeface="Arial"/>
                <a:cs typeface="Arial"/>
              </a:rPr>
              <a:t>Image: </a:t>
            </a:r>
            <a:r>
              <a:rPr lang="en-US"/>
              <a:t>https://</a:t>
            </a:r>
            <a:r>
              <a:rPr lang="en-US" err="1"/>
              <a:t>www.gettyimages.com</a:t>
            </a:r>
            <a:r>
              <a:rPr lang="en-US"/>
              <a:t>/detail/photo/investment-direction-royalty-free-image/183036424?adppopup=true</a:t>
            </a:r>
          </a:p>
          <a:p>
            <a:endParaRPr lang="en-US">
              <a:latin typeface="Arial"/>
              <a:cs typeface="Arial"/>
            </a:endParaRPr>
          </a:p>
          <a:p>
            <a:r>
              <a:rPr lang="en-US">
                <a:latin typeface="Arial"/>
                <a:cs typeface="Arial"/>
              </a:rPr>
              <a:t>We often think of bonds as "safe" investments, but in a low or rising rate environment, bonds may not do what many people have become accustomed to them doing, which is being the portfolio Zamboni and smoothing volatility.  In the current environment, it may make sense to consider other income options, a swell. These could include:</a:t>
            </a:r>
            <a:endParaRPr lang="en-US"/>
          </a:p>
          <a:p>
            <a:endParaRPr lang="en-US">
              <a:latin typeface="Arial"/>
              <a:cs typeface="Arial"/>
            </a:endParaRPr>
          </a:p>
          <a:p>
            <a:r>
              <a:rPr lang="en-US">
                <a:latin typeface="Arial"/>
                <a:cs typeface="Arial"/>
              </a:rPr>
              <a:t>Preferred stocks, which are another type of stock investment. They typically offer regular income payments like bonds, but they have less standing than bonds if a company runs into trouble. Real estate investments can help deepen diversification, they may boost overall portfolio returns, and real estate can be a hedge against inflation. Core plus options offer widely diversified bond holdings, although they also have higher credit risk than a government or investment grade portfolio. </a:t>
            </a:r>
          </a:p>
        </p:txBody>
      </p:sp>
      <p:sp>
        <p:nvSpPr>
          <p:cNvPr id="4" name="Slide Number Placeholder 3"/>
          <p:cNvSpPr>
            <a:spLocks noGrp="1"/>
          </p:cNvSpPr>
          <p:nvPr>
            <p:ph type="sldNum" sz="quarter" idx="5"/>
          </p:nvPr>
        </p:nvSpPr>
        <p:spPr/>
        <p:txBody>
          <a:bodyPr/>
          <a:lstStyle/>
          <a:p>
            <a:fld id="{DB19FA42-5024-7C4A-A1E9-2BADC9AB4546}" type="slidenum">
              <a:rPr lang="en-US" smtClean="0"/>
              <a:pPr/>
              <a:t>46</a:t>
            </a:fld>
            <a:endParaRPr lang="en-US"/>
          </a:p>
        </p:txBody>
      </p:sp>
    </p:spTree>
    <p:extLst>
      <p:ext uri="{BB962C8B-B14F-4D97-AF65-F5344CB8AC3E}">
        <p14:creationId xmlns:p14="http://schemas.microsoft.com/office/powerpoint/2010/main" val="372209641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0"/>
            <a:r>
              <a:rPr lang="en-US">
                <a:latin typeface="Arial"/>
                <a:cs typeface="Arial"/>
              </a:rPr>
              <a:t>Sources:  </a:t>
            </a:r>
            <a:r>
              <a:rPr lang="en-US">
                <a:latin typeface="Arial"/>
                <a:cs typeface="Arial"/>
                <a:hlinkClick r:id="rId3"/>
              </a:rPr>
              <a:t>https://www.aaii.com/sentimentsurvey</a:t>
            </a:r>
            <a:endParaRPr lang="en-US">
              <a:latin typeface="Arial"/>
              <a:cs typeface="Arial"/>
            </a:endParaRPr>
          </a:p>
          <a:p>
            <a:r>
              <a:rPr lang="en-US">
                <a:latin typeface="Arial"/>
                <a:cs typeface="Arial"/>
                <a:hlinkClick r:id="rId4"/>
              </a:rPr>
              <a:t>https://www.aaii.com/journal/sentimentsurveyarticle</a:t>
            </a:r>
            <a:endParaRPr lang="en-US">
              <a:latin typeface="Arial"/>
              <a:cs typeface="Arial"/>
            </a:endParaRPr>
          </a:p>
          <a:p>
            <a:r>
              <a:rPr lang="en-US">
                <a:latin typeface="Arial"/>
                <a:cs typeface="Arial"/>
                <a:hlinkClick r:id="rId5"/>
              </a:rPr>
              <a:t>https://sts3.wsj.net/barrons/static_files/newsletterPreviews/marketLab.html</a:t>
            </a:r>
          </a:p>
          <a:p>
            <a:r>
              <a:rPr lang="en-US">
                <a:latin typeface="Arial"/>
                <a:cs typeface="Arial"/>
              </a:rPr>
              <a:t>https://www.barrons.com/market-data/market-lab?mod=md_subnav</a:t>
            </a:r>
            <a:endParaRPr lang="en-US"/>
          </a:p>
          <a:p>
            <a:pPr marL="182880"/>
            <a:endParaRPr lang="en-US">
              <a:cs typeface="Arial" panose="020B0604020202020204" pitchFamily="34" charset="0"/>
            </a:endParaRPr>
          </a:p>
          <a:p>
            <a:r>
              <a:rPr lang="en-US">
                <a:latin typeface="Arial"/>
                <a:cs typeface="Arial"/>
              </a:rPr>
              <a:t>As 2021 came to a close, there was a divergence in outlook between individual investors and professional investors. </a:t>
            </a:r>
            <a:r>
              <a:rPr lang="en-US" b="1">
                <a:latin typeface="Arial"/>
                <a:cs typeface="Arial"/>
              </a:rPr>
              <a:t>AAII Investor Sentiment Survey</a:t>
            </a:r>
            <a:r>
              <a:rPr lang="en-US">
                <a:latin typeface="Arial"/>
                <a:cs typeface="Arial"/>
              </a:rPr>
              <a:t> showed that bullishness moved sharply higher at the end of the year (37.7 percent on December 29 compared to 29.6 percent the previous week). A large, but declining percentage of investors were feeling bearish (30.5 percent compared to 33.9 the week before). Almost 32 percent of those surveyed were neutral, meaning they were uncertain whether the stock market would move higher or lower over the next six months. These numbers are very close to the long-term historic averages for the survey (bearish 30.5 percent; bullish, 38 percent; and neutral, 31.5 percent)</a:t>
            </a:r>
          </a:p>
          <a:p>
            <a:endParaRPr lang="en-US">
              <a:latin typeface="Arial"/>
              <a:cs typeface="Arial"/>
            </a:endParaRPr>
          </a:p>
          <a:p>
            <a:r>
              <a:rPr lang="en-US">
                <a:latin typeface="Arial"/>
                <a:cs typeface="Arial"/>
              </a:rPr>
              <a:t>Some say this survey is a strong contrarian indicator, meaning the stock market may do the opposite of what survey respondents think will happen. In other words, if respondents were strongly bullish, the market might be expected to move lower over the next six months, and vice versa.9 The strong neutral reading indicates investors don’t know what to expect.</a:t>
            </a:r>
          </a:p>
          <a:p>
            <a:r>
              <a:rPr lang="en-US">
                <a:latin typeface="Arial"/>
                <a:cs typeface="Arial"/>
              </a:rPr>
              <a:t> </a:t>
            </a:r>
          </a:p>
          <a:p>
            <a:r>
              <a:rPr lang="en-US" b="1">
                <a:latin typeface="Arial"/>
                <a:cs typeface="Arial"/>
              </a:rPr>
              <a:t>TIM Group Market Sentiment Survey</a:t>
            </a:r>
            <a:r>
              <a:rPr lang="en-US">
                <a:latin typeface="Arial"/>
                <a:cs typeface="Arial"/>
              </a:rPr>
              <a:t> reflects the real-time advice that investment bankers, corporate financial advisors, and other sell-side firms are providing to clients.10 Last week, survey respondents took a turn to the bearish. The survey’s sentiment reading was 45.3 during the last week of the year, down from 46.7 in mid-December. (A reading of zero is completely bearish and a reading of 100 is completely bullish.)</a:t>
            </a:r>
            <a:endParaRPr lang="en-US"/>
          </a:p>
          <a:p>
            <a:pPr marL="182880"/>
            <a:endParaRPr lang="en-US">
              <a:cs typeface="Arial"/>
            </a:endParaRPr>
          </a:p>
          <a:p>
            <a:pPr marL="182880"/>
            <a:r>
              <a:rPr lang="en-US">
                <a:latin typeface="Arial"/>
                <a:cs typeface="Arial"/>
              </a:rPr>
              <a:t>Let's take a look at Where We May Be Going.</a:t>
            </a:r>
            <a:endParaRPr lang="en-US">
              <a:cs typeface="Arial"/>
            </a:endParaRP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Arial"/>
                <a:ea typeface="Arial"/>
                <a:cs typeface="Arial"/>
                <a:sym typeface="Arial"/>
              </a:rPr>
              <a:t>47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45358523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There is a lot of uncertainty in the world today. Like individual and professional investors, people often have different opinions about the same situation. But that doesn’t stop people from engaging in random acts of kindness.</a:t>
            </a:r>
          </a:p>
          <a:p>
            <a:endParaRPr lang="en-US"/>
          </a:p>
        </p:txBody>
      </p:sp>
      <p:sp>
        <p:nvSpPr>
          <p:cNvPr id="4" name="Slide Number Placeholder 3"/>
          <p:cNvSpPr>
            <a:spLocks noGrp="1"/>
          </p:cNvSpPr>
          <p:nvPr>
            <p:ph type="sldNum" sz="quarter" idx="5"/>
          </p:nvPr>
        </p:nvSpPr>
        <p:spPr/>
        <p:txBody>
          <a:bodyPr/>
          <a:lstStyle/>
          <a:p>
            <a:fld id="{DB19FA42-5024-7C4A-A1E9-2BADC9AB4546}" type="slidenum">
              <a:rPr lang="en-US" smtClean="0"/>
              <a:pPr/>
              <a:t>48</a:t>
            </a:fld>
            <a:endParaRPr lang="en-US"/>
          </a:p>
        </p:txBody>
      </p:sp>
    </p:spTree>
    <p:extLst>
      <p:ext uri="{BB962C8B-B14F-4D97-AF65-F5344CB8AC3E}">
        <p14:creationId xmlns:p14="http://schemas.microsoft.com/office/powerpoint/2010/main" val="292575917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Images: https://</a:t>
            </a:r>
            <a:r>
              <a:rPr lang="en-US" err="1">
                <a:latin typeface="Arial"/>
                <a:cs typeface="Arial"/>
              </a:rPr>
              <a:t>www.gettyimages.com</a:t>
            </a:r>
            <a:r>
              <a:rPr lang="en-US">
                <a:latin typeface="Arial"/>
                <a:cs typeface="Arial"/>
              </a:rPr>
              <a:t>/detail/photo/candy-machine-royalty-free-image/172194106?adppopup=true</a:t>
            </a:r>
          </a:p>
          <a:p>
            <a:r>
              <a:rPr lang="en-US">
                <a:latin typeface="Arial"/>
                <a:cs typeface="Arial"/>
              </a:rPr>
              <a:t>Source: </a:t>
            </a:r>
            <a:r>
              <a:rPr lang="en-US">
                <a:latin typeface="Arial"/>
                <a:cs typeface="Arial"/>
                <a:hlinkClick r:id="rId3"/>
              </a:rPr>
              <a:t>https://www.buzzfeed.com/jasminevaughnhall/wholesome-secrets-reddit</a:t>
            </a:r>
            <a:endParaRPr lang="en-US">
              <a:latin typeface="Arial"/>
              <a:cs typeface="Arial"/>
            </a:endParaRPr>
          </a:p>
          <a:p>
            <a:endParaRPr lang="en-US">
              <a:latin typeface="Arial"/>
              <a:cs typeface="Arial"/>
            </a:endParaRPr>
          </a:p>
          <a:p>
            <a:r>
              <a:rPr lang="en-US">
                <a:latin typeface="Arial"/>
                <a:cs typeface="Arial"/>
              </a:rPr>
              <a:t>Recently, a social media site asked people to share their wholesome secrets – and they did. One person wrote, “When I was a kid, I used to always twist the quarter machines on the way into stores just in case. Got lucky a couple of times and a few free toys. Now that I'm grown, if I'm leaving a store [that has them], I like to drop change into them if I have it and leave them half twisted.”</a:t>
            </a:r>
          </a:p>
          <a:p>
            <a:r>
              <a:rPr lang="en-US">
                <a:latin typeface="Arial"/>
                <a:cs typeface="Arial"/>
              </a:rPr>
              <a:t>Whoever they are, they're making children happy – perhaps, their parents less so.</a:t>
            </a:r>
          </a:p>
          <a:p>
            <a:pPr marL="182880"/>
            <a:endParaRPr lang="en-US">
              <a:cs typeface="Arial"/>
            </a:endParaRPr>
          </a:p>
          <a:p>
            <a:pPr marL="182880" indent="0"/>
            <a:endParaRPr lang="en-US"/>
          </a:p>
          <a:p>
            <a:pPr marL="182880"/>
            <a:endParaRPr lang="en-US">
              <a:cs typeface="Arial" panose="020B0604020202020204" pitchFamily="34" charset="0"/>
            </a:endParaRPr>
          </a:p>
          <a:p>
            <a:pPr marL="182880"/>
            <a:endParaRPr lang="en-US">
              <a:cs typeface="Arial" panose="020B0604020202020204" pitchFamily="34" charset="0"/>
            </a:endParaRP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Arial"/>
                <a:ea typeface="Arial"/>
                <a:cs typeface="Arial"/>
                <a:sym typeface="Arial"/>
              </a:rPr>
              <a:t>49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60913285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2880"/>
            <a:r>
              <a:rPr lang="en-US">
                <a:latin typeface="Arial"/>
                <a:cs typeface="Arial"/>
              </a:rPr>
              <a:t>Images: https://</a:t>
            </a:r>
            <a:r>
              <a:rPr lang="en-US" err="1">
                <a:latin typeface="Arial"/>
                <a:cs typeface="Arial"/>
              </a:rPr>
              <a:t>www.gettyimages.com</a:t>
            </a:r>
            <a:r>
              <a:rPr lang="en-US">
                <a:latin typeface="Arial"/>
                <a:cs typeface="Arial"/>
              </a:rPr>
              <a:t>/detail/photo/close-up-of-hand-putting-coin-in-parking-meter-royalty-free-image/866817006?adppopup=true</a:t>
            </a:r>
          </a:p>
          <a:p>
            <a:pPr marL="182880"/>
            <a:endParaRPr lang="en-US">
              <a:latin typeface="Arial"/>
              <a:cs typeface="Arial"/>
            </a:endParaRPr>
          </a:p>
          <a:p>
            <a:pPr marL="182880" indent="0"/>
            <a:r>
              <a:rPr lang="en-US">
                <a:latin typeface="Arial"/>
                <a:cs typeface="Arial"/>
              </a:rPr>
              <a:t>Source: https://</a:t>
            </a:r>
            <a:r>
              <a:rPr lang="en-US" err="1">
                <a:latin typeface="Arial"/>
                <a:cs typeface="Arial"/>
              </a:rPr>
              <a:t>www.buzzfeed.com</a:t>
            </a:r>
            <a:r>
              <a:rPr lang="en-US">
                <a:latin typeface="Arial"/>
                <a:cs typeface="Arial"/>
              </a:rPr>
              <a:t>/</a:t>
            </a:r>
            <a:r>
              <a:rPr lang="en-US" err="1">
                <a:latin typeface="Arial"/>
                <a:cs typeface="Arial"/>
              </a:rPr>
              <a:t>jasminevaughnhall</a:t>
            </a:r>
            <a:r>
              <a:rPr lang="en-US">
                <a:latin typeface="Arial"/>
                <a:cs typeface="Arial"/>
              </a:rPr>
              <a:t>/wholesome-secrets-reddit</a:t>
            </a:r>
          </a:p>
          <a:p>
            <a:pPr marL="182880" marR="0" lvl="0" indent="0" algn="l" defTabSz="914400" rtl="0" eaLnBrk="1" fontAlgn="auto" latinLnBrk="0" hangingPunct="1">
              <a:lnSpc>
                <a:spcPct val="100000"/>
              </a:lnSpc>
              <a:spcBef>
                <a:spcPts val="0"/>
              </a:spcBef>
              <a:spcAft>
                <a:spcPts val="0"/>
              </a:spcAft>
              <a:buFontTx/>
              <a:buNone/>
              <a:tabLst/>
              <a:defRPr/>
            </a:pPr>
            <a:endParaRPr lang="en-US"/>
          </a:p>
          <a:p>
            <a:pPr marL="182880">
              <a:buClr>
                <a:srgbClr val="000000"/>
              </a:buClr>
              <a:buSzPts val="1400"/>
              <a:defRPr/>
            </a:pPr>
            <a:r>
              <a:rPr lang="en-US">
                <a:latin typeface="Arial"/>
                <a:cs typeface="Arial"/>
              </a:rPr>
              <a:t>One secret sharer said,  </a:t>
            </a:r>
            <a:r>
              <a:rPr lang="en-US" sz="1200">
                <a:latin typeface="Arial"/>
                <a:cs typeface="Arial"/>
              </a:rPr>
              <a:t>"I put change in people's parking meters, so they don't run out of time.”</a:t>
            </a:r>
            <a:r>
              <a:rPr lang="en-US">
                <a:latin typeface="Arial"/>
                <a:cs typeface="Arial"/>
              </a:rPr>
              <a:t> </a:t>
            </a:r>
            <a:endParaRPr lang="en-US">
              <a:cs typeface="Arial"/>
            </a:endParaRP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Arial"/>
                <a:ea typeface="Arial"/>
                <a:cs typeface="Arial"/>
                <a:sym typeface="Arial"/>
              </a:rPr>
              <a:t>50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9858432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Today, we’re going talk about what  may come next, but first, we're going to take a look back at the economy and financial market performance during 2021. Before we get started, let’s get your brains warmed up. </a:t>
            </a:r>
          </a:p>
          <a:p>
            <a:endParaRPr lang="en-US">
              <a:latin typeface="Calibri"/>
              <a:cs typeface="Calibri"/>
            </a:endParaRPr>
          </a:p>
        </p:txBody>
      </p:sp>
      <p:sp>
        <p:nvSpPr>
          <p:cNvPr id="4" name="Slide Number Placeholder 3"/>
          <p:cNvSpPr>
            <a:spLocks noGrp="1"/>
          </p:cNvSpPr>
          <p:nvPr>
            <p:ph type="sldNum" sz="quarter" idx="5"/>
          </p:nvPr>
        </p:nvSpPr>
        <p:spPr/>
        <p:txBody>
          <a:bodyPr/>
          <a:lstStyle/>
          <a:p>
            <a:fld id="{DB19FA42-5024-7C4A-A1E9-2BADC9AB4546}" type="slidenum">
              <a:rPr lang="en-US" smtClean="0"/>
              <a:pPr/>
              <a:t>6</a:t>
            </a:fld>
            <a:endParaRPr lang="en-US"/>
          </a:p>
        </p:txBody>
      </p:sp>
    </p:spTree>
    <p:extLst>
      <p:ext uri="{BB962C8B-B14F-4D97-AF65-F5344CB8AC3E}">
        <p14:creationId xmlns:p14="http://schemas.microsoft.com/office/powerpoint/2010/main" val="190468660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2880"/>
            <a:r>
              <a:rPr lang="en-US">
                <a:latin typeface="Arial"/>
                <a:cs typeface="Arial"/>
              </a:rPr>
              <a:t>Image: https://</a:t>
            </a:r>
            <a:r>
              <a:rPr lang="en-US" err="1">
                <a:latin typeface="Arial"/>
                <a:cs typeface="Arial"/>
              </a:rPr>
              <a:t>www.gettyimages.com</a:t>
            </a:r>
            <a:r>
              <a:rPr lang="en-US">
                <a:latin typeface="Arial"/>
                <a:cs typeface="Arial"/>
              </a:rPr>
              <a:t>/detail/photo/children-eating-pizza-outdoors-royalty-free-image/85632699?adppopup=true</a:t>
            </a:r>
          </a:p>
          <a:p>
            <a:pPr marL="182880"/>
            <a:endParaRPr lang="en-US">
              <a:latin typeface="Arial"/>
              <a:cs typeface="Arial"/>
            </a:endParaRPr>
          </a:p>
          <a:p>
            <a:pPr marL="182880"/>
            <a:r>
              <a:rPr lang="en-US">
                <a:latin typeface="Arial"/>
                <a:cs typeface="Arial"/>
              </a:rPr>
              <a:t>Another keeps their kind acts closer to home. "I know a little boy in my child's class that lives a hard life. Whenever there is a raffle for any goodies, I buy a bunch of tickets and put his name on them. He's won a pizza party and an ice cream party." </a:t>
            </a:r>
          </a:p>
          <a:p>
            <a:pPr marL="182880"/>
            <a:endParaRPr lang="en-US"/>
          </a:p>
          <a:p>
            <a:pPr marL="182880"/>
            <a:r>
              <a:rPr lang="en-US">
                <a:latin typeface="Arial"/>
                <a:cs typeface="Arial"/>
              </a:rPr>
              <a:t>It’s not surprising that people do kind things. Happiness research has shown that the joy that accompanies making someone else happy – even if they don’t know you’ve done it – is powerful. We know we’re having an impact.</a:t>
            </a:r>
          </a:p>
          <a:p>
            <a:pPr marL="182880"/>
            <a:endParaRPr lang="en-US">
              <a:latin typeface="Arial"/>
              <a:cs typeface="Arial"/>
            </a:endParaRPr>
          </a:p>
          <a:p>
            <a:pPr marL="182880"/>
            <a:endParaRPr lang="en-US"/>
          </a:p>
          <a:p>
            <a:endParaRPr lang="en-US">
              <a:latin typeface="Calibri"/>
              <a:cs typeface="Calibri"/>
            </a:endParaRPr>
          </a:p>
        </p:txBody>
      </p:sp>
      <p:sp>
        <p:nvSpPr>
          <p:cNvPr id="4" name="Slide Number Placeholder 3"/>
          <p:cNvSpPr>
            <a:spLocks noGrp="1"/>
          </p:cNvSpPr>
          <p:nvPr>
            <p:ph type="sldNum" sz="quarter" idx="5"/>
          </p:nvPr>
        </p:nvSpPr>
        <p:spPr/>
        <p:txBody>
          <a:bodyPr/>
          <a:lstStyle/>
          <a:p>
            <a:fld id="{DB19FA42-5024-7C4A-A1E9-2BADC9AB4546}" type="slidenum">
              <a:rPr lang="en-US" smtClean="0"/>
              <a:pPr/>
              <a:t>51</a:t>
            </a:fld>
            <a:endParaRPr lang="en-US"/>
          </a:p>
        </p:txBody>
      </p:sp>
    </p:spTree>
    <p:extLst>
      <p:ext uri="{BB962C8B-B14F-4D97-AF65-F5344CB8AC3E}">
        <p14:creationId xmlns:p14="http://schemas.microsoft.com/office/powerpoint/2010/main" val="120010909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Source: </a:t>
            </a:r>
            <a:r>
              <a:rPr lang="en-US">
                <a:latin typeface="Arial"/>
                <a:cs typeface="Arial"/>
                <a:hlinkClick r:id="rId3"/>
              </a:rPr>
              <a:t>https://www.im.natixis.com/us/research/esg-investing-survey-insight-report</a:t>
            </a:r>
            <a:endParaRPr lang="en-US">
              <a:latin typeface="Arial"/>
              <a:cs typeface="Arial"/>
            </a:endParaRPr>
          </a:p>
          <a:p>
            <a:r>
              <a:rPr lang="en-US">
                <a:hlinkClick r:id="rId4"/>
              </a:rPr>
              <a:t>https://thegiin.org/impact-investing/need-to-know/</a:t>
            </a:r>
            <a:endParaRPr lang="en-US"/>
          </a:p>
          <a:p>
            <a:r>
              <a:rPr lang="en-US">
                <a:hlinkClick r:id="rId5"/>
              </a:rPr>
              <a:t>https://www.globenewswire.com/en/news-release/2021/11/16/2335435/0/en/92-of-S-P-500-Companies-and-70-of-Russell-1000-Companies-Published-Sustainability-Reports-in-2020-G-A-Institute-Research-Shows.html</a:t>
            </a:r>
            <a:endParaRPr lang="en-US"/>
          </a:p>
          <a:p>
            <a:endParaRPr lang="en-US">
              <a:latin typeface="Arial"/>
              <a:cs typeface="Arial"/>
            </a:endParaRPr>
          </a:p>
          <a:p>
            <a:r>
              <a:rPr lang="en-US">
                <a:latin typeface="Arial"/>
                <a:cs typeface="Arial"/>
              </a:rPr>
              <a:t>Impact is becoming powerful in investing, too. People use a variety of names to describe it: Environmental, Social, and Governance (ESG) investing, responsible investing, sustainable investing, socially responsible investing. In the long run, its investing with the intention to generate positive and measurable social and environmental impact alongside a financial return. You can see that interest in impact investing has grown among institutions and investment professionals.</a:t>
            </a:r>
          </a:p>
          <a:p>
            <a:endParaRPr lang="en-US">
              <a:latin typeface="Arial"/>
              <a:cs typeface="Arial"/>
            </a:endParaRPr>
          </a:p>
          <a:p>
            <a:r>
              <a:rPr lang="en-US">
                <a:latin typeface="Arial"/>
                <a:cs typeface="Arial"/>
              </a:rPr>
              <a:t>The idea of putting capital to work to encourage change isn’t new. However, it has evolved over time from screening for specific negative characteristics to a set of wide-ranging strategies developed to deliver results. Growth is not driven only by investment objectives. Asset owners and asset managers are also being scrutinized by regulators and investors who want impactful and sustainable investments. In 2020, 92% of S&amp;P 500 companies and 70% of Russell 1000 companies published Sustainability Reports.</a:t>
            </a:r>
          </a:p>
          <a:p>
            <a:endParaRPr lang="en-US">
              <a:latin typeface="Calibri"/>
              <a:cs typeface="Calibri"/>
            </a:endParaRPr>
          </a:p>
        </p:txBody>
      </p:sp>
      <p:sp>
        <p:nvSpPr>
          <p:cNvPr id="4" name="Slide Number Placeholder 3"/>
          <p:cNvSpPr>
            <a:spLocks noGrp="1"/>
          </p:cNvSpPr>
          <p:nvPr>
            <p:ph type="sldNum" sz="quarter" idx="5"/>
          </p:nvPr>
        </p:nvSpPr>
        <p:spPr/>
        <p:txBody>
          <a:bodyPr/>
          <a:lstStyle/>
          <a:p>
            <a:fld id="{DB19FA42-5024-7C4A-A1E9-2BADC9AB4546}" type="slidenum">
              <a:rPr lang="en-US" smtClean="0"/>
              <a:pPr/>
              <a:t>52</a:t>
            </a:fld>
            <a:endParaRPr lang="en-US"/>
          </a:p>
        </p:txBody>
      </p:sp>
    </p:spTree>
    <p:extLst>
      <p:ext uri="{BB962C8B-B14F-4D97-AF65-F5344CB8AC3E}">
        <p14:creationId xmlns:p14="http://schemas.microsoft.com/office/powerpoint/2010/main" val="179818614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Source: </a:t>
            </a:r>
            <a:r>
              <a:rPr lang="en-US">
                <a:latin typeface="Arial"/>
                <a:cs typeface="Arial"/>
                <a:hlinkClick r:id="rId3"/>
              </a:rPr>
              <a:t>https://www.im.natixis.com/us/research/esg-investing-survey-insight-report</a:t>
            </a:r>
            <a:endParaRPr lang="en-US">
              <a:latin typeface="Arial"/>
              <a:cs typeface="Arial"/>
            </a:endParaRPr>
          </a:p>
          <a:p>
            <a:endParaRPr lang="en-US">
              <a:latin typeface="Arial"/>
              <a:cs typeface="Arial"/>
            </a:endParaRPr>
          </a:p>
          <a:p>
            <a:r>
              <a:rPr lang="en-US">
                <a:latin typeface="Arial"/>
                <a:cs typeface="Arial"/>
              </a:rPr>
              <a:t>The Natixis 2021 ESG Investor Insight Report shared the reasons that institutions and individuals gave for pursuing impact investing. They included:</a:t>
            </a:r>
            <a:endParaRPr lang="en-US"/>
          </a:p>
          <a:p>
            <a:endParaRPr lang="en-US">
              <a:latin typeface="Arial"/>
              <a:cs typeface="Arial"/>
            </a:endParaRPr>
          </a:p>
          <a:p>
            <a:r>
              <a:rPr lang="en-US">
                <a:latin typeface="Arial"/>
                <a:cs typeface="Arial"/>
              </a:rPr>
              <a:t>57%  To align investment strategies with organizational values</a:t>
            </a:r>
          </a:p>
          <a:p>
            <a:r>
              <a:rPr lang="en-US">
                <a:latin typeface="Arial"/>
                <a:cs typeface="Arial"/>
              </a:rPr>
              <a:t>35%   To influence corporate behavior</a:t>
            </a:r>
          </a:p>
          <a:p>
            <a:r>
              <a:rPr lang="en-US">
                <a:latin typeface="Arial"/>
                <a:cs typeface="Arial"/>
              </a:rPr>
              <a:t>34%   To minimize headline risk</a:t>
            </a:r>
          </a:p>
          <a:p>
            <a:r>
              <a:rPr lang="en-US">
                <a:latin typeface="Arial"/>
                <a:cs typeface="Arial"/>
              </a:rPr>
              <a:t>29%  To generate higher risk-adjusted returns over the long-term</a:t>
            </a:r>
          </a:p>
          <a:p>
            <a:r>
              <a:rPr lang="en-US">
                <a:latin typeface="Arial"/>
                <a:cs typeface="Arial"/>
              </a:rPr>
              <a:t>26%   To make a better world</a:t>
            </a:r>
          </a:p>
          <a:p>
            <a:endParaRPr lang="en-US">
              <a:latin typeface="Arial"/>
              <a:cs typeface="Arial"/>
            </a:endParaRPr>
          </a:p>
          <a:p>
            <a:r>
              <a:rPr lang="en-US">
                <a:latin typeface="Arial"/>
                <a:cs typeface="Arial"/>
              </a:rPr>
              <a:t>Of course, no matter what investment strategy you adopt, the performance of the economy will have an impact on your investments.</a:t>
            </a:r>
          </a:p>
          <a:p>
            <a:endParaRPr lang="en-US">
              <a:latin typeface="Calibri"/>
              <a:cs typeface="Calibri"/>
            </a:endParaRPr>
          </a:p>
        </p:txBody>
      </p:sp>
      <p:sp>
        <p:nvSpPr>
          <p:cNvPr id="4" name="Slide Number Placeholder 3"/>
          <p:cNvSpPr>
            <a:spLocks noGrp="1"/>
          </p:cNvSpPr>
          <p:nvPr>
            <p:ph type="sldNum" sz="quarter" idx="5"/>
          </p:nvPr>
        </p:nvSpPr>
        <p:spPr/>
        <p:txBody>
          <a:bodyPr/>
          <a:lstStyle/>
          <a:p>
            <a:fld id="{DB19FA42-5024-7C4A-A1E9-2BADC9AB4546}" type="slidenum">
              <a:rPr lang="en-US" smtClean="0"/>
              <a:pPr/>
              <a:t>53</a:t>
            </a:fld>
            <a:endParaRPr lang="en-US"/>
          </a:p>
        </p:txBody>
      </p:sp>
    </p:spTree>
    <p:extLst>
      <p:ext uri="{BB962C8B-B14F-4D97-AF65-F5344CB8AC3E}">
        <p14:creationId xmlns:p14="http://schemas.microsoft.com/office/powerpoint/2010/main" val="391719292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cap="none">
                <a:solidFill>
                  <a:schemeClr val="dk1"/>
                </a:solidFill>
                <a:effectLst/>
                <a:latin typeface="Arial"/>
                <a:ea typeface="Arial"/>
                <a:cs typeface="Arial"/>
                <a:sym typeface="Arial"/>
              </a:rPr>
              <a:t>Source: </a:t>
            </a:r>
            <a:r>
              <a:rPr lang="en-US" b="0" i="0" u="none" strike="noStrike" cap="none">
                <a:effectLst/>
                <a:latin typeface="Arial"/>
                <a:cs typeface="Arial"/>
                <a:sym typeface="Arial"/>
              </a:rPr>
              <a:t>U.S. Bureau of Economic Analysis, Gross Domestic Product [GDP], retrieved from FRED, Federal Reserve Bank of St.</a:t>
            </a:r>
            <a:r>
              <a:rPr lang="en-US">
                <a:latin typeface="Arial"/>
                <a:cs typeface="Arial"/>
                <a:sym typeface="Arial"/>
              </a:rPr>
              <a:t> </a:t>
            </a:r>
            <a:r>
              <a:rPr lang="en-US" b="0" i="0" u="none" strike="noStrike" cap="none">
                <a:effectLst/>
                <a:latin typeface="Arial"/>
                <a:cs typeface="Arial"/>
                <a:sym typeface="Arial"/>
              </a:rPr>
              <a:t>Louis; </a:t>
            </a:r>
            <a:r>
              <a:rPr lang="en-US" b="0" i="0" u="none" strike="noStrike" cap="none">
                <a:effectLst/>
                <a:latin typeface="Arial"/>
                <a:cs typeface="Arial"/>
                <a:sym typeface="Arial"/>
                <a:hlinkClick r:id="rId3"/>
              </a:rPr>
              <a:t>https://fred.stlouisfed.org/series/GDP</a:t>
            </a:r>
            <a:r>
              <a:rPr lang="en-US" b="0" i="0" u="none" strike="noStrike" cap="none">
                <a:effectLst/>
                <a:latin typeface="Arial"/>
                <a:cs typeface="Arial"/>
                <a:sym typeface="Arial"/>
              </a:rPr>
              <a:t>, </a:t>
            </a:r>
            <a:r>
              <a:rPr lang="en-US">
                <a:latin typeface="Arial"/>
                <a:cs typeface="Arial"/>
                <a:sym typeface="Arial"/>
              </a:rPr>
              <a:t>January </a:t>
            </a:r>
            <a:r>
              <a:rPr lang="en-US" b="0" i="0" u="none" strike="noStrike" cap="none">
                <a:effectLst/>
                <a:latin typeface="Arial"/>
                <a:cs typeface="Arial"/>
                <a:sym typeface="Arial"/>
              </a:rPr>
              <a:t>2, </a:t>
            </a:r>
            <a:r>
              <a:rPr lang="en-US">
                <a:latin typeface="Arial"/>
                <a:cs typeface="Arial"/>
                <a:sym typeface="Arial"/>
              </a:rPr>
              <a:t>2022.</a:t>
            </a:r>
          </a:p>
          <a:p>
            <a:r>
              <a:rPr lang="en-US">
                <a:latin typeface="Arial"/>
                <a:cs typeface="Arial"/>
                <a:hlinkClick r:id="rId4"/>
              </a:rPr>
              <a:t>https://www.businessroundtable.org/media/ceo-economic-outlook-index/ceo-economic-outlook-index-q4-2021</a:t>
            </a:r>
            <a:endParaRPr lang="en-US">
              <a:latin typeface="Arial"/>
              <a:cs typeface="Arial"/>
            </a:endParaRPr>
          </a:p>
          <a:p>
            <a:endParaRPr lang="en-US">
              <a:latin typeface="Arial"/>
              <a:cs typeface="Arial"/>
            </a:endParaRPr>
          </a:p>
          <a:p>
            <a:r>
              <a:rPr lang="en-US">
                <a:latin typeface="Arial"/>
                <a:cs typeface="Arial"/>
              </a:rPr>
              <a:t>Economic growth was robust in 2021. Despite Delta variant setbacks, U.S. gross domestic product, which is the value of all goods and services produced in the country, was up almost 9.7 percent in the third quarter of 2021. The Business Roundtable survey found that CEOs </a:t>
            </a:r>
            <a:r>
              <a:rPr lang="en-US">
                <a:solidFill>
                  <a:schemeClr val="dk1"/>
                </a:solidFill>
                <a:latin typeface="Arial"/>
                <a:cs typeface="Arial"/>
                <a:sym typeface="Arial"/>
              </a:rPr>
              <a:t>expect 3.9% economic growth, year-over-year, in 2022. Historically, that's pretty healthy. When</a:t>
            </a:r>
            <a:r>
              <a:rPr lang="en-US" sz="1200" b="0" i="0" u="none" strike="noStrike" cap="none">
                <a:solidFill>
                  <a:schemeClr val="dk1"/>
                </a:solidFill>
                <a:effectLst/>
                <a:latin typeface="Arial"/>
                <a:cs typeface="Arial"/>
                <a:sym typeface="Arial"/>
              </a:rPr>
              <a:t> you look back at economic growth since the turn of the century, 3.9 percent is the </a:t>
            </a:r>
            <a:r>
              <a:rPr lang="en-US">
                <a:solidFill>
                  <a:schemeClr val="dk1"/>
                </a:solidFill>
                <a:latin typeface="Arial"/>
                <a:cs typeface="Arial"/>
                <a:sym typeface="Arial"/>
              </a:rPr>
              <a:t>black line</a:t>
            </a:r>
            <a:r>
              <a:rPr lang="en-US" sz="1200" b="0" i="0" u="none" strike="noStrike" cap="none">
                <a:solidFill>
                  <a:schemeClr val="dk1"/>
                </a:solidFill>
                <a:effectLst/>
                <a:latin typeface="Arial"/>
                <a:cs typeface="Arial"/>
                <a:sym typeface="Arial"/>
              </a:rPr>
              <a:t>.</a:t>
            </a:r>
            <a:endParaRPr lang="en-US">
              <a:cs typeface="Arial"/>
            </a:endParaRP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Arial"/>
                <a:ea typeface="Arial"/>
                <a:cs typeface="Arial"/>
                <a:sym typeface="Arial"/>
              </a:rPr>
              <a:t>54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19254405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9"/>
        <p:cNvGrpSpPr/>
        <p:nvPr/>
      </p:nvGrpSpPr>
      <p:grpSpPr>
        <a:xfrm>
          <a:off x="0" y="0"/>
          <a:ext cx="0" cy="0"/>
          <a:chOff x="0" y="0"/>
          <a:chExt cx="0" cy="0"/>
        </a:xfrm>
      </p:grpSpPr>
      <p:sp>
        <p:nvSpPr>
          <p:cNvPr id="1320" name="Google Shape;1320;p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21" name="Google Shape;1321;p51:notes"/>
          <p:cNvSpPr txBox="1">
            <a:spLocks noGrp="1"/>
          </p:cNvSpPr>
          <p:nvPr>
            <p:ph type="body" idx="1"/>
          </p:nvPr>
        </p:nvSpPr>
        <p:spPr>
          <a:xfrm>
            <a:off x="685800" y="4400552"/>
            <a:ext cx="5486400" cy="3600449"/>
          </a:xfrm>
          <a:prstGeom prst="rect">
            <a:avLst/>
          </a:prstGeom>
          <a:noFill/>
          <a:ln>
            <a:noFill/>
          </a:ln>
        </p:spPr>
        <p:txBody>
          <a:bodyPr spcFirstLastPara="1" wrap="square" lIns="91425" tIns="45700" rIns="91425" bIns="45700" anchor="t" anchorCtr="0">
            <a:noAutofit/>
          </a:bodyPr>
          <a:lstStyle/>
          <a:p>
            <a:pPr lvl="0" algn="l">
              <a:spcBef>
                <a:spcPts val="0"/>
              </a:spcBef>
              <a:spcAft>
                <a:spcPts val="0"/>
              </a:spcAft>
              <a:buNone/>
            </a:pPr>
            <a:r>
              <a:rPr lang="en-US">
                <a:latin typeface="Arial"/>
                <a:cs typeface="Arial"/>
              </a:rPr>
              <a:t>Source: </a:t>
            </a:r>
            <a:r>
              <a:rPr lang="en-US">
                <a:latin typeface="Arial"/>
                <a:cs typeface="Arial"/>
                <a:hlinkClick r:id="rId3"/>
              </a:rPr>
              <a:t>https://www.businessroundtable.org/media/ceo-economic-outlook-index/ceo-economic-outlook-index-q4-2021</a:t>
            </a:r>
            <a:endParaRPr lang="en-US">
              <a:latin typeface="Arial"/>
              <a:cs typeface="Arial"/>
            </a:endParaRPr>
          </a:p>
          <a:p>
            <a:pPr>
              <a:defRPr/>
            </a:pPr>
            <a:endParaRPr lang="en-US">
              <a:latin typeface="Arial"/>
              <a:cs typeface="Arial"/>
              <a:sym typeface="Arial"/>
            </a:endParaRPr>
          </a:p>
          <a:p>
            <a:pPr>
              <a:defRPr/>
            </a:pPr>
            <a:r>
              <a:rPr lang="en-US" b="0" i="0" u="none" strike="noStrike" cap="none">
                <a:latin typeface="Arial"/>
                <a:cs typeface="Arial"/>
                <a:sym typeface="Arial"/>
              </a:rPr>
              <a:t>The</a:t>
            </a:r>
            <a:r>
              <a:rPr lang="en-US">
                <a:latin typeface="Arial"/>
                <a:cs typeface="Arial"/>
                <a:sym typeface="Arial"/>
              </a:rPr>
              <a:t> </a:t>
            </a:r>
            <a:r>
              <a:rPr lang="en-US" b="0" i="0" u="none" strike="noStrike" cap="none">
                <a:latin typeface="Arial"/>
                <a:cs typeface="Arial"/>
                <a:sym typeface="Arial"/>
              </a:rPr>
              <a:t>Business</a:t>
            </a:r>
            <a:r>
              <a:rPr lang="en-US">
                <a:latin typeface="Arial"/>
                <a:cs typeface="Arial"/>
                <a:sym typeface="Arial"/>
              </a:rPr>
              <a:t> Roundtable, which is an association of chief executive officers of America’s leading companies,</a:t>
            </a:r>
            <a:r>
              <a:rPr lang="en-US">
                <a:latin typeface="Arial"/>
                <a:cs typeface="Arial"/>
              </a:rPr>
              <a:t> </a:t>
            </a:r>
            <a:r>
              <a:rPr lang="en-US" b="0" i="0" u="none" strike="noStrike" cap="none">
                <a:effectLst/>
                <a:latin typeface="Arial"/>
                <a:cs typeface="Arial"/>
                <a:sym typeface="Arial"/>
              </a:rPr>
              <a:t>CEO Economic Outlook Index was at its highest level in its 20-year history</a:t>
            </a:r>
            <a:r>
              <a:rPr lang="en-US">
                <a:latin typeface="Arial"/>
                <a:cs typeface="Arial"/>
                <a:sym typeface="Arial"/>
              </a:rPr>
              <a:t> late in 2021</a:t>
            </a:r>
            <a:r>
              <a:rPr lang="en-US" b="0" i="0" u="none" strike="noStrike" cap="none">
                <a:effectLst/>
                <a:latin typeface="Arial"/>
                <a:cs typeface="Arial"/>
                <a:sym typeface="Arial"/>
              </a:rPr>
              <a:t>.</a:t>
            </a:r>
            <a:r>
              <a:rPr lang="en-US">
                <a:latin typeface="Arial"/>
                <a:cs typeface="Arial"/>
                <a:sym typeface="Arial"/>
              </a:rPr>
              <a:t> They expect to hire more employees, </a:t>
            </a:r>
            <a:r>
              <a:rPr lang="en-US">
                <a:latin typeface="Arial"/>
                <a:cs typeface="Arial"/>
              </a:rPr>
              <a:t>increase capital investment and sales, and benefit from the bi-partisan Infrastructure Investment &amp; Jobs Act.</a:t>
            </a:r>
          </a:p>
          <a:p>
            <a:pPr marL="0" marR="0" lvl="0" indent="0" algn="l" defTabSz="914400">
              <a:lnSpc>
                <a:spcPct val="114999"/>
              </a:lnSpc>
              <a:spcBef>
                <a:spcPts val="0"/>
              </a:spcBef>
              <a:spcAft>
                <a:spcPts val="0"/>
              </a:spcAft>
              <a:buSzPts val="1100"/>
              <a:buFont typeface="Arial"/>
              <a:buNone/>
              <a:tabLst/>
              <a:defRPr/>
            </a:pPr>
            <a:endParaRPr lang="en-US" sz="1200">
              <a:cs typeface="Arial"/>
            </a:endParaRPr>
          </a:p>
          <a:p>
            <a:pPr marL="0" lvl="0" indent="0" algn="l" rtl="0">
              <a:lnSpc>
                <a:spcPct val="115000"/>
              </a:lnSpc>
              <a:spcBef>
                <a:spcPts val="0"/>
              </a:spcBef>
              <a:spcAft>
                <a:spcPts val="0"/>
              </a:spcAft>
              <a:buClr>
                <a:schemeClr val="dk1"/>
              </a:buClr>
              <a:buSzPts val="1100"/>
              <a:buFont typeface="Arial"/>
              <a:buNone/>
            </a:pPr>
            <a:br>
              <a:rPr lang="en-US"/>
            </a:br>
            <a:endParaRPr/>
          </a:p>
          <a:p>
            <a:pPr marL="0" lvl="0" indent="0" algn="l" rtl="0">
              <a:lnSpc>
                <a:spcPct val="115000"/>
              </a:lnSpc>
              <a:spcBef>
                <a:spcPts val="1200"/>
              </a:spcBef>
              <a:spcAft>
                <a:spcPts val="0"/>
              </a:spcAft>
              <a:buClr>
                <a:schemeClr val="dk1"/>
              </a:buClr>
              <a:buSzPts val="1100"/>
              <a:buFont typeface="Arial"/>
              <a:buNone/>
            </a:pPr>
            <a:endParaRPr/>
          </a:p>
          <a:p>
            <a:pPr marL="0" lvl="0" indent="0" algn="l" rtl="0">
              <a:lnSpc>
                <a:spcPct val="115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SzPts val="1400"/>
              <a:buNone/>
            </a:pPr>
            <a:endParaRPr/>
          </a:p>
        </p:txBody>
      </p:sp>
      <p:sp>
        <p:nvSpPr>
          <p:cNvPr id="1322" name="Google Shape;1322;p51:notes"/>
          <p:cNvSpPr txBox="1">
            <a:spLocks noGrp="1"/>
          </p:cNvSpPr>
          <p:nvPr>
            <p:ph type="sldNum" idx="12"/>
          </p:nvPr>
        </p:nvSpPr>
        <p:spPr>
          <a:xfrm>
            <a:off x="3885010" y="8684685"/>
            <a:ext cx="2971800" cy="459316"/>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55</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Source: </a:t>
            </a:r>
            <a:r>
              <a:rPr lang="en-US">
                <a:latin typeface="Arial"/>
                <a:cs typeface="Arial"/>
                <a:hlinkClick r:id="rId3"/>
              </a:rPr>
              <a:t>https://www.businessroundtable.org/media/ceo-economic-outlook-index/ceo-economic-outlook-index-q4-2021</a:t>
            </a:r>
            <a:endParaRPr lang="en-US">
              <a:latin typeface="Arial"/>
              <a:cs typeface="Arial"/>
            </a:endParaRPr>
          </a:p>
          <a:p>
            <a:endParaRPr lang="en-US">
              <a:latin typeface="Arial"/>
              <a:cs typeface="Arial"/>
            </a:endParaRPr>
          </a:p>
          <a:p>
            <a:r>
              <a:rPr lang="en-US">
                <a:latin typeface="Arial"/>
                <a:cs typeface="Arial"/>
              </a:rPr>
              <a:t>CEOs don’t expect smooth sailing, though. The economy and businesses face a variety of risks and pressures including: a resurgence of coronavirus, rising labor costs, supply chain issues, and he possibility of higher corporate taxes.</a:t>
            </a:r>
          </a:p>
          <a:p>
            <a:pPr marL="182880" indent="0"/>
            <a:endParaRPr lang="en-US">
              <a:cs typeface="Arial"/>
            </a:endParaRP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Arial"/>
                <a:ea typeface="Arial"/>
                <a:cs typeface="Arial"/>
                <a:sym typeface="Arial"/>
              </a:rPr>
              <a:t>56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9951492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Source: </a:t>
            </a:r>
            <a:r>
              <a:rPr lang="en-US">
                <a:latin typeface="Arial"/>
                <a:cs typeface="Arial"/>
                <a:hlinkClick r:id="rId3"/>
              </a:rPr>
              <a:t>https://www.blackrock.com/corporate/insights/blackrock-investment-institute/interactive-charts/geopolitical-risk-dashboard#risk-summary</a:t>
            </a:r>
            <a:endParaRPr lang="en-US">
              <a:cs typeface="Arial" panose="020B0604020202020204" pitchFamily="34" charset="0"/>
            </a:endParaRPr>
          </a:p>
          <a:p>
            <a:pPr marL="182880"/>
            <a:endParaRPr lang="en-US">
              <a:cs typeface="Arial" panose="020B0604020202020204" pitchFamily="34" charset="0"/>
            </a:endParaRPr>
          </a:p>
          <a:p>
            <a:r>
              <a:rPr lang="en-US">
                <a:latin typeface="Arial"/>
                <a:cs typeface="Arial"/>
              </a:rPr>
              <a:t>Companies and financial markets also will face geopolitical risks. Each year, the BlackRock Geopolitical Risk Indicator (BGRI) identifies and ranks risks. [Review slide]</a:t>
            </a:r>
          </a:p>
          <a:p>
            <a:pPr lvl="1"/>
            <a:r>
              <a:rPr lang="en-US" b="1">
                <a:latin typeface="Arial"/>
                <a:cs typeface="Arial"/>
              </a:rPr>
              <a:t>Global technology decoupling </a:t>
            </a:r>
            <a:r>
              <a:rPr lang="en-US">
                <a:latin typeface="Arial"/>
                <a:cs typeface="Arial"/>
              </a:rPr>
              <a:t>between the U.S. and China accelerates. (High)</a:t>
            </a:r>
          </a:p>
          <a:p>
            <a:pPr lvl="1"/>
            <a:r>
              <a:rPr lang="en-US" b="1">
                <a:latin typeface="Arial"/>
                <a:cs typeface="Arial"/>
              </a:rPr>
              <a:t>Major cyberattack(s) </a:t>
            </a:r>
            <a:r>
              <a:rPr lang="en-US">
                <a:latin typeface="Arial"/>
                <a:cs typeface="Arial"/>
              </a:rPr>
              <a:t>cause sustained disruption in the operation of key digital or physical infrastructure. (High)</a:t>
            </a:r>
          </a:p>
          <a:p>
            <a:pPr lvl="1"/>
            <a:r>
              <a:rPr lang="en-US" b="1">
                <a:latin typeface="Arial"/>
                <a:cs typeface="Arial"/>
              </a:rPr>
              <a:t>Strategic competition </a:t>
            </a:r>
            <a:r>
              <a:rPr lang="en-US">
                <a:latin typeface="Arial"/>
                <a:cs typeface="Arial"/>
              </a:rPr>
              <a:t>between the U.S. and China if China attempts to force reunification with Taiwan or assert dominance in South China Sea. (Medium). </a:t>
            </a:r>
          </a:p>
          <a:p>
            <a:pPr marL="0" lvl="1"/>
            <a:r>
              <a:rPr lang="en-US">
                <a:latin typeface="Arial"/>
                <a:cs typeface="Arial"/>
              </a:rPr>
              <a:t>We have included the possibility of Russia invading Ukraine. Also, Covid resurgence also was considered a high risk.</a:t>
            </a:r>
            <a:endParaRPr lang="en-US">
              <a:cs typeface="Arial" panose="020B0604020202020204" pitchFamily="34" charset="0"/>
            </a:endParaRPr>
          </a:p>
          <a:p>
            <a:pPr lvl="1"/>
            <a:endParaRPr lang="en-US">
              <a:latin typeface="Arial"/>
              <a:cs typeface="Arial"/>
            </a:endParaRPr>
          </a:p>
          <a:p>
            <a:r>
              <a:rPr lang="en-US">
                <a:latin typeface="Arial"/>
                <a:cs typeface="Arial"/>
              </a:rPr>
              <a:t>In recent years, many Americans have been focused on domestic issues and geopolitical risks have not been top-of-mind.</a:t>
            </a:r>
          </a:p>
          <a:p>
            <a:pPr marL="182880"/>
            <a:endParaRPr lang="en-US">
              <a:cs typeface="Arial" panose="020B0604020202020204" pitchFamily="34" charset="0"/>
            </a:endParaRP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Arial"/>
                <a:ea typeface="Arial"/>
                <a:cs typeface="Arial"/>
                <a:sym typeface="Arial"/>
              </a:rPr>
              <a:t>57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96512694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Source: https://www.blackrock.com/corporate/insights/blackrock-investment-institute/interactive-charts/geopolitical-risk-dashboard#risk-summary</a:t>
            </a:r>
          </a:p>
          <a:p>
            <a:pPr>
              <a:defRPr/>
            </a:pPr>
            <a:endParaRPr lang="en-US">
              <a:latin typeface="Arial"/>
              <a:cs typeface="Arial"/>
            </a:endParaRPr>
          </a:p>
          <a:p>
            <a:pPr marR="0" lvl="0" indent="0" algn="l" defTabSz="914400">
              <a:lnSpc>
                <a:spcPct val="100000"/>
              </a:lnSpc>
              <a:spcBef>
                <a:spcPts val="0"/>
              </a:spcBef>
              <a:spcAft>
                <a:spcPts val="0"/>
              </a:spcAft>
              <a:buFontTx/>
              <a:buNone/>
              <a:tabLst/>
              <a:defRPr/>
            </a:pPr>
            <a:r>
              <a:rPr lang="en-US">
                <a:latin typeface="Arial"/>
                <a:cs typeface="Arial"/>
              </a:rPr>
              <a:t>BlackRock reported, “</a:t>
            </a:r>
            <a:r>
              <a:rPr lang="en-US" sz="1200" b="0">
                <a:latin typeface="Arial"/>
                <a:cs typeface="Arial"/>
              </a:rPr>
              <a:t>Overall, our global [BlackRock Geopolitical Risk Indicator] shows a significant reduction in concern about geopolitical risk since the change in U.S. administration. The gauge has been hovering in negative territory this year, as the chart shows, meaning investor attention to geopolitical risks is below the average of the past four years…As a result, geopolitical shocks could catch investors more off guard than usual.”</a:t>
            </a:r>
            <a:endParaRPr lang="en-US"/>
          </a:p>
          <a:p>
            <a:endParaRPr lang="en-US"/>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Arial"/>
                <a:ea typeface="Arial"/>
                <a:cs typeface="Arial"/>
                <a:sym typeface="Arial"/>
              </a:rPr>
              <a:t>58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34007115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Images:</a:t>
            </a:r>
          </a:p>
          <a:p>
            <a:r>
              <a:rPr lang="en-US">
                <a:latin typeface="Arial"/>
                <a:cs typeface="Arial"/>
              </a:rPr>
              <a:t>https://</a:t>
            </a:r>
            <a:r>
              <a:rPr lang="en-US" err="1">
                <a:latin typeface="Arial"/>
                <a:cs typeface="Arial"/>
              </a:rPr>
              <a:t>www.gettyimages.com</a:t>
            </a:r>
            <a:r>
              <a:rPr lang="en-US">
                <a:latin typeface="Arial"/>
                <a:cs typeface="Arial"/>
              </a:rPr>
              <a:t>/detail/photo/night-long-exposure-photograph-of-the-santa-clarita-royalty-free-image/587794546?adppopup=true</a:t>
            </a:r>
          </a:p>
          <a:p>
            <a:r>
              <a:rPr lang="en-US">
                <a:latin typeface="Arial"/>
                <a:cs typeface="Arial"/>
              </a:rPr>
              <a:t>https://</a:t>
            </a:r>
            <a:r>
              <a:rPr lang="en-US" err="1">
                <a:latin typeface="Arial"/>
                <a:cs typeface="Arial"/>
              </a:rPr>
              <a:t>www.gettyimages.com</a:t>
            </a:r>
            <a:r>
              <a:rPr lang="en-US">
                <a:latin typeface="Arial"/>
                <a:cs typeface="Arial"/>
              </a:rPr>
              <a:t>/detail/photo/flood-protection-sandbags-with-flooded-homes-in-the-royalty-free-image/840710978?adppopup=true</a:t>
            </a:r>
          </a:p>
          <a:p>
            <a:r>
              <a:rPr lang="en-US">
                <a:latin typeface="Arial"/>
                <a:cs typeface="Arial"/>
              </a:rPr>
              <a:t>https://</a:t>
            </a:r>
            <a:r>
              <a:rPr lang="en-US" err="1">
                <a:latin typeface="Arial"/>
                <a:cs typeface="Arial"/>
              </a:rPr>
              <a:t>www.gettyimages.com</a:t>
            </a:r>
            <a:r>
              <a:rPr lang="en-US">
                <a:latin typeface="Arial"/>
                <a:cs typeface="Arial"/>
              </a:rPr>
              <a:t>/detail/photo/hurricane-season-royalty-free-image/1062305448?adppopup=true</a:t>
            </a:r>
          </a:p>
          <a:p>
            <a:endParaRPr lang="en-US">
              <a:latin typeface="Arial"/>
              <a:cs typeface="Arial"/>
            </a:endParaRPr>
          </a:p>
          <a:p>
            <a:endParaRPr lang="en-US">
              <a:latin typeface="Arial"/>
              <a:cs typeface="Arial"/>
            </a:endParaRPr>
          </a:p>
          <a:p>
            <a:r>
              <a:rPr lang="en-US">
                <a:latin typeface="Arial"/>
                <a:cs typeface="Arial"/>
              </a:rPr>
              <a:t>Source: </a:t>
            </a:r>
            <a:r>
              <a:rPr lang="en-US">
                <a:latin typeface="Arial"/>
                <a:cs typeface="Arial"/>
                <a:hlinkClick r:id="rId3"/>
              </a:rPr>
              <a:t>https://www.ncdc.noaa.gov/billions/</a:t>
            </a:r>
            <a:endParaRPr lang="en-US">
              <a:latin typeface="Arial"/>
              <a:cs typeface="Arial"/>
            </a:endParaRPr>
          </a:p>
          <a:p>
            <a:endParaRPr lang="en-US">
              <a:latin typeface="Arial"/>
              <a:cs typeface="Arial"/>
            </a:endParaRPr>
          </a:p>
          <a:p>
            <a:r>
              <a:rPr lang="en-US">
                <a:latin typeface="Arial"/>
                <a:cs typeface="Arial"/>
              </a:rPr>
              <a:t>We may also need to be more aware of risks associated with severe weather and natural disasters, which are becoming more frequent. From </a:t>
            </a:r>
            <a:r>
              <a:rPr lang="en-US" b="0" i="0" u="none" strike="noStrike" cap="none">
                <a:effectLst/>
                <a:latin typeface="Arial"/>
                <a:cs typeface="Arial"/>
                <a:sym typeface="Arial"/>
              </a:rPr>
              <a:t>1980 to 2020, the United States averaged about 7 events a year with losses exceeding $1 billion. From 2016 through 2020, the average was about 16 events. Through October 2021, the U.S. had 18 weather/climate disaster events with losses greater than $1 billion.</a:t>
            </a:r>
            <a:endParaRPr lang="en-US">
              <a:latin typeface="Arial"/>
              <a:cs typeface="Arial"/>
            </a:endParaRPr>
          </a:p>
          <a:p>
            <a:pPr marL="182880" indent="0"/>
            <a:endParaRPr lang="en-US">
              <a:cs typeface="Arial"/>
            </a:endParaRP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Arial"/>
                <a:ea typeface="Arial"/>
                <a:cs typeface="Arial"/>
                <a:sym typeface="Arial"/>
              </a:rPr>
              <a:t>59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91148505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Source: </a:t>
            </a:r>
          </a:p>
          <a:p>
            <a:endParaRPr lang="en-US">
              <a:latin typeface="Calibri"/>
              <a:cs typeface="Calibri"/>
            </a:endParaRPr>
          </a:p>
          <a:p>
            <a:r>
              <a:rPr lang="en-US">
                <a:latin typeface="Calibri"/>
                <a:cs typeface="Calibri"/>
              </a:rPr>
              <a:t>There are a lot of different types of risks -- business, geopolitical, climate or other types – and there are a lot of people trying to find ways to mitigate these risks. Covid-19 led to the fastest vaccine development in history. Danielle Kost wrote about climate risk and innovation.  She said,</a:t>
            </a:r>
          </a:p>
          <a:p>
            <a:endParaRPr lang="en-US">
              <a:latin typeface="Calibri"/>
              <a:cs typeface="Calibri"/>
            </a:endParaRPr>
          </a:p>
          <a:p>
            <a:r>
              <a:rPr lang="en-US">
                <a:latin typeface="Arial"/>
                <a:cs typeface="Arial"/>
              </a:rPr>
              <a:t>“[The] physical effects of climate change -- as well as many, varied government policies trying to mitigate its effects -- are also inspiring technological innovations that will give rise to new products, services, and business models in the coming years. How can investors effectively price these risks and opportunities?”</a:t>
            </a:r>
          </a:p>
          <a:p>
            <a:endParaRPr lang="en-US">
              <a:latin typeface="Arial"/>
              <a:cs typeface="Arial"/>
            </a:endParaRPr>
          </a:p>
          <a:p>
            <a:r>
              <a:rPr lang="en-US">
                <a:latin typeface="Arial"/>
                <a:cs typeface="Arial"/>
              </a:rPr>
              <a:t>It's an important question that deserves more thought than we have time left in this presentation. So, let's use the time to talk about some of the innovations that may be ahead in 2022, although not all of these are climate related.</a:t>
            </a:r>
          </a:p>
          <a:p>
            <a:endParaRPr lang="en-US">
              <a:latin typeface="Calibri"/>
              <a:cs typeface="Calibri"/>
            </a:endParaRPr>
          </a:p>
        </p:txBody>
      </p:sp>
      <p:sp>
        <p:nvSpPr>
          <p:cNvPr id="4" name="Slide Number Placeholder 3"/>
          <p:cNvSpPr>
            <a:spLocks noGrp="1"/>
          </p:cNvSpPr>
          <p:nvPr>
            <p:ph type="sldNum" sz="quarter" idx="5"/>
          </p:nvPr>
        </p:nvSpPr>
        <p:spPr/>
        <p:txBody>
          <a:bodyPr/>
          <a:lstStyle/>
          <a:p>
            <a:fld id="{DB19FA42-5024-7C4A-A1E9-2BADC9AB4546}" type="slidenum">
              <a:rPr lang="en-US" smtClean="0"/>
              <a:pPr/>
              <a:t>60</a:t>
            </a:fld>
            <a:endParaRPr lang="en-US"/>
          </a:p>
        </p:txBody>
      </p:sp>
    </p:spTree>
    <p:extLst>
      <p:ext uri="{BB962C8B-B14F-4D97-AF65-F5344CB8AC3E}">
        <p14:creationId xmlns:p14="http://schemas.microsoft.com/office/powerpoint/2010/main" val="13683323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Source: </a:t>
            </a:r>
            <a:r>
              <a:rPr lang="en-US">
                <a:latin typeface="Arial"/>
                <a:cs typeface="Arial"/>
                <a:hlinkClick r:id="rId3"/>
              </a:rPr>
              <a:t>https://www.mckinsey.com/industries/technology-media-and-telecommunications/our-insights/ordering-in-the-rapid-evolution-of-food-delivery</a:t>
            </a:r>
            <a:endParaRPr lang="en-US">
              <a:latin typeface="Arial"/>
              <a:cs typeface="Arial"/>
            </a:endParaRPr>
          </a:p>
          <a:p>
            <a:endParaRPr lang="en-US">
              <a:latin typeface="Arial"/>
              <a:cs typeface="Arial"/>
            </a:endParaRPr>
          </a:p>
          <a:p>
            <a:r>
              <a:rPr lang="en-US">
                <a:latin typeface="Arial"/>
                <a:cs typeface="Arial"/>
              </a:rPr>
              <a:t>As you may already know, a lot of people had their food and groceries delivered last year. That was a boon for the food delivery industry where business doubled, according to reports from McKinsey &amp; Company. One food delivery company examined the data it collected delivering food over the year and published a report about it. So, today's quiz is about American's pandemic eating habits.</a:t>
            </a:r>
          </a:p>
          <a:p>
            <a:endParaRPr lang="en-US">
              <a:latin typeface="Calibri"/>
              <a:cs typeface="Calibri"/>
            </a:endParaRPr>
          </a:p>
        </p:txBody>
      </p:sp>
      <p:sp>
        <p:nvSpPr>
          <p:cNvPr id="4" name="Slide Number Placeholder 3"/>
          <p:cNvSpPr>
            <a:spLocks noGrp="1"/>
          </p:cNvSpPr>
          <p:nvPr>
            <p:ph type="sldNum" sz="quarter" idx="5"/>
          </p:nvPr>
        </p:nvSpPr>
        <p:spPr/>
        <p:txBody>
          <a:bodyPr/>
          <a:lstStyle/>
          <a:p>
            <a:fld id="{DB19FA42-5024-7C4A-A1E9-2BADC9AB4546}" type="slidenum">
              <a:rPr lang="en-US" smtClean="0"/>
              <a:pPr/>
              <a:t>7</a:t>
            </a:fld>
            <a:endParaRPr lang="en-US"/>
          </a:p>
        </p:txBody>
      </p:sp>
    </p:spTree>
    <p:extLst>
      <p:ext uri="{BB962C8B-B14F-4D97-AF65-F5344CB8AC3E}">
        <p14:creationId xmlns:p14="http://schemas.microsoft.com/office/powerpoint/2010/main" val="93021402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Source: </a:t>
            </a:r>
            <a:r>
              <a:rPr lang="en-US">
                <a:latin typeface="Arial"/>
                <a:cs typeface="Arial"/>
                <a:hlinkClick r:id="rId3"/>
              </a:rPr>
              <a:t>https://www.economist.com/the-world-ahead/2021/11/08/what-next-22-emerging-technologies-to-watch-in-2022</a:t>
            </a:r>
            <a:endParaRPr lang="en-US">
              <a:latin typeface="Arial"/>
              <a:cs typeface="Arial"/>
            </a:endParaRPr>
          </a:p>
          <a:p>
            <a:r>
              <a:rPr lang="en-US">
                <a:latin typeface="Arial"/>
                <a:cs typeface="Arial"/>
              </a:rPr>
              <a:t>The shortage of container ships contributed to supply shortages during 2021. New container ships may have sails. Container ships produce 3% of greenhouse-gas emissions, and they burn maritime bunker fuel, which contributes to acid rain. One solution is high-tech sails, which could cut costs and emissions.</a:t>
            </a:r>
          </a:p>
          <a:p>
            <a:endParaRPr lang="en-US">
              <a:latin typeface="Calibri"/>
              <a:cs typeface="Calibri"/>
            </a:endParaRPr>
          </a:p>
        </p:txBody>
      </p:sp>
      <p:sp>
        <p:nvSpPr>
          <p:cNvPr id="4" name="Slide Number Placeholder 3"/>
          <p:cNvSpPr>
            <a:spLocks noGrp="1"/>
          </p:cNvSpPr>
          <p:nvPr>
            <p:ph type="sldNum" sz="quarter" idx="5"/>
          </p:nvPr>
        </p:nvSpPr>
        <p:spPr/>
        <p:txBody>
          <a:bodyPr/>
          <a:lstStyle/>
          <a:p>
            <a:fld id="{DB19FA42-5024-7C4A-A1E9-2BADC9AB4546}" type="slidenum">
              <a:rPr lang="en-US" smtClean="0"/>
              <a:pPr/>
              <a:t>61</a:t>
            </a:fld>
            <a:endParaRPr lang="en-US"/>
          </a:p>
        </p:txBody>
      </p:sp>
    </p:spTree>
    <p:extLst>
      <p:ext uri="{BB962C8B-B14F-4D97-AF65-F5344CB8AC3E}">
        <p14:creationId xmlns:p14="http://schemas.microsoft.com/office/powerpoint/2010/main" val="7692525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Source: </a:t>
            </a:r>
            <a:r>
              <a:rPr lang="en-US">
                <a:latin typeface="Arial"/>
                <a:cs typeface="Arial"/>
                <a:hlinkClick r:id="rId3"/>
              </a:rPr>
              <a:t>https://www.economist.com/the-world-ahead/2021/11/08/what-next-22-emerging-technologies-to-watch-in-2022</a:t>
            </a:r>
            <a:endParaRPr lang="en-US">
              <a:latin typeface="Arial"/>
              <a:cs typeface="Arial"/>
            </a:endParaRPr>
          </a:p>
          <a:p>
            <a:r>
              <a:rPr lang="en-US">
                <a:latin typeface="Arial"/>
                <a:cs typeface="Arial"/>
              </a:rPr>
              <a:t>There are plenty of trends that may create opportunities for investors in 2022 and beyond. These include 3D bone implants. Researchers have been developing techniques that allow artificial organs to be created with 3D printing and  biological materials. Two companies plan to have 3D-printed bones available to implant in humans in 2022.</a:t>
            </a:r>
          </a:p>
          <a:p>
            <a:endParaRPr lang="en-US">
              <a:latin typeface="Calibri"/>
              <a:cs typeface="Calibri"/>
            </a:endParaRPr>
          </a:p>
        </p:txBody>
      </p:sp>
      <p:sp>
        <p:nvSpPr>
          <p:cNvPr id="4" name="Slide Number Placeholder 3"/>
          <p:cNvSpPr>
            <a:spLocks noGrp="1"/>
          </p:cNvSpPr>
          <p:nvPr>
            <p:ph type="sldNum" sz="quarter" idx="5"/>
          </p:nvPr>
        </p:nvSpPr>
        <p:spPr/>
        <p:txBody>
          <a:bodyPr/>
          <a:lstStyle/>
          <a:p>
            <a:fld id="{DB19FA42-5024-7C4A-A1E9-2BADC9AB4546}" type="slidenum">
              <a:rPr lang="en-US" smtClean="0"/>
              <a:pPr/>
              <a:t>62</a:t>
            </a:fld>
            <a:endParaRPr lang="en-US"/>
          </a:p>
        </p:txBody>
      </p:sp>
    </p:spTree>
    <p:extLst>
      <p:ext uri="{BB962C8B-B14F-4D97-AF65-F5344CB8AC3E}">
        <p14:creationId xmlns:p14="http://schemas.microsoft.com/office/powerpoint/2010/main" val="235804878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Source: </a:t>
            </a:r>
            <a:r>
              <a:rPr lang="en-US">
                <a:latin typeface="Arial"/>
                <a:cs typeface="Arial"/>
                <a:hlinkClick r:id="rId3"/>
              </a:rPr>
              <a:t>https://www.economist.com/the-world-ahead/2021/11/08/what-next-22-emerging-technologies-to-watch-in-2022</a:t>
            </a:r>
            <a:endParaRPr lang="en-US">
              <a:latin typeface="Arial"/>
              <a:cs typeface="Arial"/>
            </a:endParaRPr>
          </a:p>
          <a:p>
            <a:endParaRPr lang="en-US">
              <a:latin typeface="Arial"/>
              <a:cs typeface="Arial"/>
            </a:endParaRPr>
          </a:p>
          <a:p>
            <a:r>
              <a:rPr lang="en-US">
                <a:latin typeface="Arial"/>
                <a:cs typeface="Arial"/>
              </a:rPr>
              <a:t>VR workouts gained popularity during the pandemic after lockdowns closed gyms. New VR headsets with fitness features and new apps are coming in 2022. </a:t>
            </a:r>
          </a:p>
          <a:p>
            <a:endParaRPr lang="en-US">
              <a:latin typeface="Calibri"/>
              <a:cs typeface="Calibri"/>
            </a:endParaRPr>
          </a:p>
        </p:txBody>
      </p:sp>
      <p:sp>
        <p:nvSpPr>
          <p:cNvPr id="4" name="Slide Number Placeholder 3"/>
          <p:cNvSpPr>
            <a:spLocks noGrp="1"/>
          </p:cNvSpPr>
          <p:nvPr>
            <p:ph type="sldNum" sz="quarter" idx="5"/>
          </p:nvPr>
        </p:nvSpPr>
        <p:spPr/>
        <p:txBody>
          <a:bodyPr/>
          <a:lstStyle/>
          <a:p>
            <a:fld id="{DB19FA42-5024-7C4A-A1E9-2BADC9AB4546}" type="slidenum">
              <a:rPr lang="en-US" smtClean="0"/>
              <a:pPr/>
              <a:t>63</a:t>
            </a:fld>
            <a:endParaRPr lang="en-US"/>
          </a:p>
        </p:txBody>
      </p:sp>
    </p:spTree>
    <p:extLst>
      <p:ext uri="{BB962C8B-B14F-4D97-AF65-F5344CB8AC3E}">
        <p14:creationId xmlns:p14="http://schemas.microsoft.com/office/powerpoint/2010/main" val="206954257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Source: </a:t>
            </a:r>
            <a:r>
              <a:rPr lang="en-US">
                <a:latin typeface="Arial"/>
                <a:cs typeface="Arial"/>
                <a:hlinkClick r:id="rId3"/>
              </a:rPr>
              <a:t>https://www.economist.com/the-world-ahead/2021/11/08/what-next-22-emerging-technologies-to-watch-in-2022</a:t>
            </a:r>
            <a:endParaRPr lang="en-US">
              <a:latin typeface="Arial"/>
              <a:cs typeface="Arial"/>
            </a:endParaRPr>
          </a:p>
          <a:p>
            <a:r>
              <a:rPr lang="en-US">
                <a:latin typeface="Arial"/>
                <a:cs typeface="Arial"/>
              </a:rPr>
              <a:t>Virtual influencers are more reliable and ask for fewer perks than real influencers do – and they’re already plugging products on social media. One is an interstellar traveler who is scheduled to arrive on Earth in 2022. She already has a song out on a popular video platform. </a:t>
            </a:r>
          </a:p>
          <a:p>
            <a:endParaRPr lang="en-US">
              <a:latin typeface="Calibri"/>
              <a:cs typeface="Calibri"/>
            </a:endParaRPr>
          </a:p>
        </p:txBody>
      </p:sp>
      <p:sp>
        <p:nvSpPr>
          <p:cNvPr id="4" name="Slide Number Placeholder 3"/>
          <p:cNvSpPr>
            <a:spLocks noGrp="1"/>
          </p:cNvSpPr>
          <p:nvPr>
            <p:ph type="sldNum" sz="quarter" idx="5"/>
          </p:nvPr>
        </p:nvSpPr>
        <p:spPr/>
        <p:txBody>
          <a:bodyPr/>
          <a:lstStyle/>
          <a:p>
            <a:fld id="{DB19FA42-5024-7C4A-A1E9-2BADC9AB4546}" type="slidenum">
              <a:rPr lang="en-US" smtClean="0"/>
              <a:pPr/>
              <a:t>64</a:t>
            </a:fld>
            <a:endParaRPr lang="en-US"/>
          </a:p>
        </p:txBody>
      </p:sp>
    </p:spTree>
    <p:extLst>
      <p:ext uri="{BB962C8B-B14F-4D97-AF65-F5344CB8AC3E}">
        <p14:creationId xmlns:p14="http://schemas.microsoft.com/office/powerpoint/2010/main" val="135206548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1"/>
        <p:cNvGrpSpPr/>
        <p:nvPr/>
      </p:nvGrpSpPr>
      <p:grpSpPr>
        <a:xfrm>
          <a:off x="0" y="0"/>
          <a:ext cx="0" cy="0"/>
          <a:chOff x="0" y="0"/>
          <a:chExt cx="0" cy="0"/>
        </a:xfrm>
      </p:grpSpPr>
      <p:sp>
        <p:nvSpPr>
          <p:cNvPr id="1432" name="Google Shape;1432;p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3" name="Google Shape;1433;p59:notes"/>
          <p:cNvSpPr txBox="1">
            <a:spLocks noGrp="1"/>
          </p:cNvSpPr>
          <p:nvPr>
            <p:ph type="body" idx="1"/>
          </p:nvPr>
        </p:nvSpPr>
        <p:spPr>
          <a:xfrm>
            <a:off x="685800" y="4400552"/>
            <a:ext cx="5486400" cy="3600449"/>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Of course, not everyone agrees about ESG, the economy, geopolitical risks, and other matters. Here's a cross section of expert opinion about what may happen in the coming year.</a:t>
            </a:r>
            <a:endParaRPr/>
          </a:p>
        </p:txBody>
      </p:sp>
      <p:sp>
        <p:nvSpPr>
          <p:cNvPr id="1434" name="Google Shape;1434;p59:notes"/>
          <p:cNvSpPr txBox="1">
            <a:spLocks noGrp="1"/>
          </p:cNvSpPr>
          <p:nvPr>
            <p:ph type="sldNum" idx="12"/>
          </p:nvPr>
        </p:nvSpPr>
        <p:spPr>
          <a:xfrm>
            <a:off x="3885010" y="8684685"/>
            <a:ext cx="2971800" cy="459316"/>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65</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Source: </a:t>
            </a:r>
            <a:r>
              <a:rPr lang="en-US">
                <a:latin typeface="Arial"/>
                <a:cs typeface="Arial"/>
                <a:hlinkClick r:id="rId3"/>
              </a:rPr>
              <a:t>https://www.youtube.com/watch?v=Zf0iken0_9E</a:t>
            </a:r>
            <a:r>
              <a:rPr lang="en-US">
                <a:latin typeface="Arial"/>
                <a:cs typeface="Arial"/>
              </a:rPr>
              <a:t> (4:49)</a:t>
            </a:r>
            <a:endParaRPr lang="en-US"/>
          </a:p>
          <a:p>
            <a:endParaRPr lang="en-US">
              <a:latin typeface="Arial"/>
              <a:cs typeface="Arial"/>
            </a:endParaRPr>
          </a:p>
          <a:p>
            <a:r>
              <a:rPr lang="en-US">
                <a:latin typeface="Arial"/>
                <a:cs typeface="Arial"/>
              </a:rPr>
              <a:t>But in U.S. history, I would say there is a bigger buy-in this time to the idea that prices never decline, that all you have to do is buy them [stocks], than there has ever been, which suggests that when the decline comes, it will be perhaps bigger and better than anything previously in U.S. history.</a:t>
            </a:r>
          </a:p>
          <a:p>
            <a:endParaRPr lang="en-US"/>
          </a:p>
          <a:p>
            <a:endParaRPr lang="en-US">
              <a:latin typeface="Arial"/>
              <a:cs typeface="Arial"/>
            </a:endParaRPr>
          </a:p>
        </p:txBody>
      </p:sp>
      <p:sp>
        <p:nvSpPr>
          <p:cNvPr id="4" name="Slide Number Placeholder 3"/>
          <p:cNvSpPr>
            <a:spLocks noGrp="1"/>
          </p:cNvSpPr>
          <p:nvPr>
            <p:ph type="sldNum" sz="quarter" idx="5"/>
          </p:nvPr>
        </p:nvSpPr>
        <p:spPr/>
        <p:txBody>
          <a:bodyPr/>
          <a:lstStyle/>
          <a:p>
            <a:fld id="{DB19FA42-5024-7C4A-A1E9-2BADC9AB4546}" type="slidenum">
              <a:rPr lang="en-US" smtClean="0"/>
              <a:pPr/>
              <a:t>66</a:t>
            </a:fld>
            <a:endParaRPr lang="en-US"/>
          </a:p>
        </p:txBody>
      </p:sp>
    </p:spTree>
    <p:extLst>
      <p:ext uri="{BB962C8B-B14F-4D97-AF65-F5344CB8AC3E}">
        <p14:creationId xmlns:p14="http://schemas.microsoft.com/office/powerpoint/2010/main" val="149175359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2880" indent="0"/>
            <a:r>
              <a:rPr lang="en-US">
                <a:latin typeface="Arial"/>
                <a:cs typeface="Arial"/>
              </a:rPr>
              <a:t>Source: </a:t>
            </a:r>
            <a:r>
              <a:rPr lang="en-US" b="0" i="0" u="none" strike="noStrike" cap="none">
                <a:effectLst/>
                <a:latin typeface="Arial"/>
                <a:cs typeface="Arial"/>
                <a:sym typeface="Arial"/>
                <a:hlinkClick r:id="rId3"/>
              </a:rPr>
              <a:t>https://</a:t>
            </a:r>
            <a:r>
              <a:rPr lang="en-US">
                <a:latin typeface="Arial"/>
                <a:cs typeface="Arial"/>
                <a:sym typeface="Arial"/>
                <a:hlinkClick r:id="rId3"/>
              </a:rPr>
              <a:t>www</a:t>
            </a:r>
            <a:r>
              <a:rPr lang="en-US" b="0" i="0" u="none" strike="noStrike" cap="none">
                <a:effectLst/>
                <a:latin typeface="Arial"/>
                <a:cs typeface="Arial"/>
                <a:sym typeface="Arial"/>
                <a:hlinkClick r:id="rId3"/>
              </a:rPr>
              <a:t>.</a:t>
            </a:r>
            <a:r>
              <a:rPr lang="en-US">
                <a:latin typeface="Arial"/>
                <a:cs typeface="Arial"/>
                <a:sym typeface="Arial"/>
                <a:hlinkClick r:id="rId3"/>
              </a:rPr>
              <a:t>schwab</a:t>
            </a:r>
            <a:r>
              <a:rPr lang="en-US" b="0" i="0" u="none" strike="noStrike" cap="none">
                <a:effectLst/>
                <a:latin typeface="Arial"/>
                <a:cs typeface="Arial"/>
                <a:sym typeface="Arial"/>
                <a:hlinkClick r:id="rId3"/>
              </a:rPr>
              <a:t>.</a:t>
            </a:r>
            <a:r>
              <a:rPr lang="en-US">
                <a:latin typeface="Arial"/>
                <a:cs typeface="Arial"/>
                <a:sym typeface="Arial"/>
                <a:hlinkClick r:id="rId3"/>
              </a:rPr>
              <a:t>com/resource-center/insights</a:t>
            </a:r>
            <a:r>
              <a:rPr lang="en-US" b="0" i="0" u="none" strike="noStrike" cap="none">
                <a:effectLst/>
                <a:latin typeface="Arial"/>
                <a:cs typeface="Arial"/>
                <a:sym typeface="Arial"/>
                <a:hlinkClick r:id="rId3"/>
              </a:rPr>
              <a:t>/</a:t>
            </a:r>
            <a:r>
              <a:rPr lang="en-US">
                <a:latin typeface="Arial"/>
                <a:cs typeface="Arial"/>
                <a:sym typeface="Arial"/>
                <a:hlinkClick r:id="rId3"/>
              </a:rPr>
              <a:t>author</a:t>
            </a:r>
            <a:r>
              <a:rPr lang="en-US" b="0" i="0" u="none" strike="noStrike" cap="none">
                <a:effectLst/>
                <a:latin typeface="Arial"/>
                <a:cs typeface="Arial"/>
                <a:sym typeface="Arial"/>
                <a:hlinkClick r:id="rId3"/>
              </a:rPr>
              <a:t>/</a:t>
            </a:r>
            <a:r>
              <a:rPr lang="en-US">
                <a:latin typeface="Arial"/>
                <a:cs typeface="Arial"/>
                <a:sym typeface="Arial"/>
                <a:hlinkClick r:id="rId3"/>
              </a:rPr>
              <a:t>kathy-jones</a:t>
            </a:r>
            <a:endParaRPr lang="en-US">
              <a:cs typeface="Arial" panose="020B0604020202020204" pitchFamily="34" charset="0"/>
            </a:endParaRPr>
          </a:p>
          <a:p>
            <a:pPr marL="182880" indent="0"/>
            <a:endParaRPr lang="en-US"/>
          </a:p>
          <a:p>
            <a:pPr marL="182880"/>
            <a:r>
              <a:rPr lang="en-US">
                <a:latin typeface="Arial"/>
                <a:cs typeface="Arial"/>
              </a:rPr>
              <a:t>"Yields will likely move higher for all maturities [of bonds] with more volatility as the support from easy monetary policy ebbs. The yield curve could go through bouts of steepening from time to time, but the long-term trend is likely to be a “bear flattener,” where yields rise but the difference between short- and long-term yields narrows." Kathy Jones, Managing Director and Chief Fixed Income Specialist, Charles Schwab.</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Arial"/>
                <a:ea typeface="Arial"/>
                <a:cs typeface="Arial"/>
                <a:sym typeface="Arial"/>
              </a:rPr>
              <a:t>67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19618201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Source: </a:t>
            </a:r>
            <a:r>
              <a:rPr lang="en-US">
                <a:latin typeface="Arial"/>
                <a:cs typeface="Arial"/>
              </a:rPr>
              <a:t>https://www.goldmansachs.com/insights/pages/gs-research/gs-macro-outlook-2022/gs-macro-outlook-2022-the-long-road-to-higher-rates.pdf</a:t>
            </a:r>
          </a:p>
          <a:p>
            <a:endParaRPr lang="en-US">
              <a:latin typeface="Calibri"/>
              <a:cs typeface="Calibri"/>
            </a:endParaRPr>
          </a:p>
          <a:p>
            <a:r>
              <a:rPr lang="en-US">
                <a:latin typeface="Calibri"/>
                <a:cs typeface="Calibri"/>
              </a:rPr>
              <a:t>"</a:t>
            </a:r>
            <a:r>
              <a:rPr lang="en-US">
                <a:latin typeface="Arial"/>
                <a:cs typeface="Arial"/>
              </a:rPr>
              <a:t>Although the fastest pace of recovery now lies behind us, we expect strong global growth in coming quarters, thanks to continued medical improvements, a consumption boost from pent-up saving, and inventory rebuilding. For 2022 as a whole, global GDP is likely to rise 4½%…" said Jan </a:t>
            </a:r>
            <a:r>
              <a:rPr lang="en-US" err="1">
                <a:latin typeface="Arial"/>
                <a:cs typeface="Arial"/>
              </a:rPr>
              <a:t>Hatzius</a:t>
            </a:r>
            <a:r>
              <a:rPr lang="en-US">
                <a:latin typeface="Arial"/>
                <a:cs typeface="Arial"/>
              </a:rPr>
              <a:t> of Goldman Sachs.</a:t>
            </a:r>
          </a:p>
        </p:txBody>
      </p:sp>
      <p:sp>
        <p:nvSpPr>
          <p:cNvPr id="4" name="Slide Number Placeholder 3"/>
          <p:cNvSpPr>
            <a:spLocks noGrp="1"/>
          </p:cNvSpPr>
          <p:nvPr>
            <p:ph type="sldNum" sz="quarter" idx="5"/>
          </p:nvPr>
        </p:nvSpPr>
        <p:spPr/>
        <p:txBody>
          <a:bodyPr/>
          <a:lstStyle/>
          <a:p>
            <a:fld id="{DB19FA42-5024-7C4A-A1E9-2BADC9AB4546}" type="slidenum">
              <a:rPr lang="en-US" smtClean="0"/>
              <a:pPr/>
              <a:t>68</a:t>
            </a:fld>
            <a:endParaRPr lang="en-US"/>
          </a:p>
        </p:txBody>
      </p:sp>
    </p:spTree>
    <p:extLst>
      <p:ext uri="{BB962C8B-B14F-4D97-AF65-F5344CB8AC3E}">
        <p14:creationId xmlns:p14="http://schemas.microsoft.com/office/powerpoint/2010/main" val="57345941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Source: </a:t>
            </a:r>
            <a:r>
              <a:rPr lang="en-US">
                <a:latin typeface="Arial"/>
                <a:cs typeface="Arial"/>
                <a:hlinkClick r:id="rId3"/>
              </a:rPr>
              <a:t>https://www.conference-board.org/press/why-wages-are-growing-rapidly</a:t>
            </a:r>
            <a:endParaRPr lang="en-US">
              <a:latin typeface="Arial"/>
              <a:cs typeface="Arial"/>
            </a:endParaRPr>
          </a:p>
          <a:p>
            <a:endParaRPr lang="en-US">
              <a:latin typeface="Arial"/>
              <a:cs typeface="Arial"/>
            </a:endParaRPr>
          </a:p>
          <a:p>
            <a:r>
              <a:rPr lang="en-US">
                <a:latin typeface="Arial"/>
                <a:cs typeface="Arial"/>
              </a:rPr>
              <a:t>"While we expect wage growth to slow a little in 2022, in the coming decade a tight labor market that drives wage pressures will be the norm. This will largely be due to the sizable generation of Baby Boomers continuing to retire, without enough people to replace them to meet the growing demand for workers." Gad Levanon of The Conference Board Labor Market Institute</a:t>
            </a:r>
          </a:p>
        </p:txBody>
      </p:sp>
      <p:sp>
        <p:nvSpPr>
          <p:cNvPr id="4" name="Slide Number Placeholder 3"/>
          <p:cNvSpPr>
            <a:spLocks noGrp="1"/>
          </p:cNvSpPr>
          <p:nvPr>
            <p:ph type="sldNum" sz="quarter" idx="5"/>
          </p:nvPr>
        </p:nvSpPr>
        <p:spPr/>
        <p:txBody>
          <a:bodyPr/>
          <a:lstStyle/>
          <a:p>
            <a:fld id="{DB19FA42-5024-7C4A-A1E9-2BADC9AB4546}" type="slidenum">
              <a:rPr lang="en-US" smtClean="0"/>
              <a:pPr/>
              <a:t>69</a:t>
            </a:fld>
            <a:endParaRPr lang="en-US"/>
          </a:p>
        </p:txBody>
      </p:sp>
    </p:spTree>
    <p:extLst>
      <p:ext uri="{BB962C8B-B14F-4D97-AF65-F5344CB8AC3E}">
        <p14:creationId xmlns:p14="http://schemas.microsoft.com/office/powerpoint/2010/main" val="5273274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Source: </a:t>
            </a:r>
            <a:r>
              <a:rPr lang="en-US">
                <a:latin typeface="Arial"/>
                <a:cs typeface="Arial"/>
              </a:rPr>
              <a:t>https://www.schwab.com/resource-center/insights/content/2022-schwab-market-outlook-ebb-tide</a:t>
            </a:r>
          </a:p>
          <a:p>
            <a:endParaRPr lang="en-US">
              <a:latin typeface="Calibri"/>
              <a:cs typeface="Calibri"/>
            </a:endParaRPr>
          </a:p>
          <a:p>
            <a:r>
              <a:rPr lang="en-US">
                <a:latin typeface="Arial"/>
                <a:cs typeface="Arial"/>
              </a:rPr>
              <a:t>"Macroeconomic backdrops that include slower growth and tightening monetary policy tend to usher in higher intra-market correlations—that is, the potential for securities to rise and fall in tandem" And went on to say, "However, we’re in no way suggesting that investors should “get out” of the stock market. Neither getting in nor getting out is an investing strategy; they simply represent gambling on moments in time, whereas investing should always be a disciplined process over time."</a:t>
            </a:r>
            <a:endParaRPr lang="en-US"/>
          </a:p>
          <a:p>
            <a:endParaRPr lang="en-US">
              <a:latin typeface="Calibri"/>
              <a:cs typeface="Calibri"/>
            </a:endParaRPr>
          </a:p>
        </p:txBody>
      </p:sp>
      <p:sp>
        <p:nvSpPr>
          <p:cNvPr id="4" name="Slide Number Placeholder 3"/>
          <p:cNvSpPr>
            <a:spLocks noGrp="1"/>
          </p:cNvSpPr>
          <p:nvPr>
            <p:ph type="sldNum" sz="quarter" idx="5"/>
          </p:nvPr>
        </p:nvSpPr>
        <p:spPr/>
        <p:txBody>
          <a:bodyPr/>
          <a:lstStyle/>
          <a:p>
            <a:fld id="{DB19FA42-5024-7C4A-A1E9-2BADC9AB4546}" type="slidenum">
              <a:rPr lang="en-US" smtClean="0"/>
              <a:pPr/>
              <a:t>70</a:t>
            </a:fld>
            <a:endParaRPr lang="en-US"/>
          </a:p>
        </p:txBody>
      </p:sp>
    </p:spTree>
    <p:extLst>
      <p:ext uri="{BB962C8B-B14F-4D97-AF65-F5344CB8AC3E}">
        <p14:creationId xmlns:p14="http://schemas.microsoft.com/office/powerpoint/2010/main" val="4474288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Images:</a:t>
            </a:r>
            <a:br>
              <a:rPr lang="en-US">
                <a:latin typeface="Calibri"/>
                <a:cs typeface="Calibri"/>
              </a:rPr>
            </a:br>
            <a:r>
              <a:rPr lang="en-US">
                <a:latin typeface="Calibri"/>
                <a:cs typeface="Calibri"/>
              </a:rPr>
              <a:t>https://</a:t>
            </a:r>
            <a:r>
              <a:rPr lang="en-US" err="1">
                <a:latin typeface="Calibri"/>
                <a:cs typeface="Calibri"/>
              </a:rPr>
              <a:t>www.gettyimages.com</a:t>
            </a:r>
            <a:r>
              <a:rPr lang="en-US">
                <a:latin typeface="Calibri"/>
                <a:cs typeface="Calibri"/>
              </a:rPr>
              <a:t>/detail/photo/fresh-tasty-burger-royalty-free-image/807031028?adppopup=true</a:t>
            </a:r>
          </a:p>
          <a:p>
            <a:r>
              <a:rPr lang="en-US">
                <a:latin typeface="Calibri"/>
                <a:cs typeface="Calibri"/>
              </a:rPr>
              <a:t>https://</a:t>
            </a:r>
            <a:r>
              <a:rPr lang="en-US" err="1">
                <a:latin typeface="Calibri"/>
                <a:cs typeface="Calibri"/>
              </a:rPr>
              <a:t>www.gettyimages.com</a:t>
            </a:r>
            <a:r>
              <a:rPr lang="en-US">
                <a:latin typeface="Calibri"/>
                <a:cs typeface="Calibri"/>
              </a:rPr>
              <a:t>/detail/photo/pasta-with-meatballs-and-parsley-royalty-free-image/160231786?adppopup=true</a:t>
            </a:r>
          </a:p>
          <a:p>
            <a:r>
              <a:rPr lang="en-US">
                <a:latin typeface="Calibri"/>
                <a:cs typeface="Calibri"/>
              </a:rPr>
              <a:t>https://</a:t>
            </a:r>
            <a:r>
              <a:rPr lang="en-US" err="1">
                <a:latin typeface="Calibri"/>
                <a:cs typeface="Calibri"/>
              </a:rPr>
              <a:t>www.gettyimages.com</a:t>
            </a:r>
            <a:r>
              <a:rPr lang="en-US">
                <a:latin typeface="Calibri"/>
                <a:cs typeface="Calibri"/>
              </a:rPr>
              <a:t>/detail/photo/soft-beef-tacos-with-fries-royalty-free-image/614313140?adppopup=true</a:t>
            </a:r>
          </a:p>
          <a:p>
            <a:r>
              <a:rPr lang="en-US">
                <a:latin typeface="Calibri"/>
                <a:cs typeface="Calibri"/>
              </a:rPr>
              <a:t>https://</a:t>
            </a:r>
            <a:r>
              <a:rPr lang="en-US" err="1">
                <a:latin typeface="Calibri"/>
                <a:cs typeface="Calibri"/>
              </a:rPr>
              <a:t>www.gettyimages.com</a:t>
            </a:r>
            <a:r>
              <a:rPr lang="en-US">
                <a:latin typeface="Calibri"/>
                <a:cs typeface="Calibri"/>
              </a:rPr>
              <a:t>/detail/photo/authentic-</a:t>
            </a:r>
            <a:r>
              <a:rPr lang="en-US" err="1">
                <a:latin typeface="Calibri"/>
                <a:cs typeface="Calibri"/>
              </a:rPr>
              <a:t>indian</a:t>
            </a:r>
            <a:r>
              <a:rPr lang="en-US">
                <a:latin typeface="Calibri"/>
                <a:cs typeface="Calibri"/>
              </a:rPr>
              <a:t>-food-royalty-free-image/639389404?adppopup=true</a:t>
            </a:r>
          </a:p>
          <a:p>
            <a:endParaRPr lang="en-US">
              <a:latin typeface="Calibri"/>
              <a:cs typeface="Calibri"/>
            </a:endParaRPr>
          </a:p>
          <a:p>
            <a:r>
              <a:rPr lang="en-US">
                <a:latin typeface="Calibri"/>
                <a:cs typeface="Calibri"/>
              </a:rPr>
              <a:t>Source: </a:t>
            </a:r>
            <a:r>
              <a:rPr lang="en-US">
                <a:latin typeface="Arial"/>
                <a:cs typeface="Arial"/>
              </a:rPr>
              <a:t>https://</a:t>
            </a:r>
            <a:r>
              <a:rPr lang="en-US" err="1">
                <a:latin typeface="Arial"/>
                <a:cs typeface="Arial"/>
              </a:rPr>
              <a:t>www.uber.com</a:t>
            </a:r>
            <a:r>
              <a:rPr lang="en-US">
                <a:latin typeface="Arial"/>
                <a:cs typeface="Arial"/>
              </a:rPr>
              <a:t>/newsroom/the-2021-uber-eats-cravings-report/</a:t>
            </a:r>
          </a:p>
          <a:p>
            <a:endParaRPr lang="en-US">
              <a:latin typeface="Arial"/>
              <a:cs typeface="Arial"/>
            </a:endParaRPr>
          </a:p>
          <a:p>
            <a:r>
              <a:rPr lang="en-US">
                <a:latin typeface="Calibri"/>
                <a:cs typeface="Calibri"/>
              </a:rPr>
              <a:t>Here's our first question: </a:t>
            </a:r>
          </a:p>
          <a:p>
            <a:endParaRPr lang="en-US">
              <a:latin typeface="Arial"/>
              <a:cs typeface="Arial"/>
            </a:endParaRPr>
          </a:p>
          <a:p>
            <a:r>
              <a:rPr lang="en-US">
                <a:latin typeface="Arial"/>
                <a:cs typeface="Arial"/>
              </a:rPr>
              <a:t>A customer in North Carolina liked a certain type of cuisine so much, they ordered from the same restaurant 904 times – that's 2 to 3 orders each day -- in 2021. What type of cuisine was it?</a:t>
            </a:r>
            <a:endParaRPr lang="en-US">
              <a:cs typeface="Arial"/>
            </a:endParaRPr>
          </a:p>
          <a:p>
            <a:endParaRPr lang="en-US">
              <a:cs typeface="Arial"/>
            </a:endParaRPr>
          </a:p>
          <a:p>
            <a:r>
              <a:rPr lang="en-US">
                <a:latin typeface="Arial"/>
                <a:cs typeface="Arial"/>
              </a:rPr>
              <a:t>What do you think? Italian? American? Indian? Or Mexican?</a:t>
            </a:r>
            <a:endParaRPr lang="en-US">
              <a:cs typeface="Arial" panose="020B0604020202020204" pitchFamily="34" charset="0"/>
            </a:endParaRPr>
          </a:p>
          <a:p>
            <a:endParaRPr lang="en-US">
              <a:cs typeface="Arial" panose="020B0604020202020204" pitchFamily="34" charset="0"/>
            </a:endParaRPr>
          </a:p>
          <a:p>
            <a:endParaRPr lang="en-US">
              <a:latin typeface="Calibri"/>
              <a:cs typeface="Calibri"/>
            </a:endParaRPr>
          </a:p>
          <a:p>
            <a:endParaRPr lang="en-US">
              <a:latin typeface="Calibri"/>
              <a:cs typeface="Calibri"/>
            </a:endParaRPr>
          </a:p>
        </p:txBody>
      </p:sp>
      <p:sp>
        <p:nvSpPr>
          <p:cNvPr id="4" name="Slide Number Placeholder 3"/>
          <p:cNvSpPr>
            <a:spLocks noGrp="1"/>
          </p:cNvSpPr>
          <p:nvPr>
            <p:ph type="sldNum" sz="quarter" idx="5"/>
          </p:nvPr>
        </p:nvSpPr>
        <p:spPr/>
        <p:txBody>
          <a:bodyPr/>
          <a:lstStyle/>
          <a:p>
            <a:fld id="{DB19FA42-5024-7C4A-A1E9-2BADC9AB4546}" type="slidenum">
              <a:rPr lang="en-US" smtClean="0"/>
              <a:pPr/>
              <a:t>8</a:t>
            </a:fld>
            <a:endParaRPr lang="en-US"/>
          </a:p>
        </p:txBody>
      </p:sp>
    </p:spTree>
    <p:extLst>
      <p:ext uri="{BB962C8B-B14F-4D97-AF65-F5344CB8AC3E}">
        <p14:creationId xmlns:p14="http://schemas.microsoft.com/office/powerpoint/2010/main" val="389167786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Images:</a:t>
            </a:r>
          </a:p>
          <a:p>
            <a:r>
              <a:rPr lang="en-US"/>
              <a:t>https://</a:t>
            </a:r>
            <a:r>
              <a:rPr lang="en-US" err="1"/>
              <a:t>www.gettyimages.com</a:t>
            </a:r>
            <a:r>
              <a:rPr lang="en-US"/>
              <a:t>/detail/photo/carefree-senior-couple-dancing-in-the-living-room-royalty-free-image/1301266358?adppopup=true</a:t>
            </a:r>
          </a:p>
          <a:p>
            <a:r>
              <a:rPr lang="en-US"/>
              <a:t>https://</a:t>
            </a:r>
            <a:r>
              <a:rPr lang="en-US" err="1"/>
              <a:t>www.gettyimages.com</a:t>
            </a:r>
            <a:r>
              <a:rPr lang="en-US"/>
              <a:t>/detail/photo/this-is-our-time-royalty-free-image/1215073717?adppopup=true</a:t>
            </a:r>
          </a:p>
          <a:p>
            <a:r>
              <a:rPr lang="en-US"/>
              <a:t>https://</a:t>
            </a:r>
            <a:r>
              <a:rPr lang="en-US" err="1"/>
              <a:t>www.gettyimages.com</a:t>
            </a:r>
            <a:r>
              <a:rPr lang="en-US"/>
              <a:t>/detail/photo/small-business-owner-at-entrance-looking-at-camera-royalty-free-image/1180926063?adppopup=true</a:t>
            </a:r>
          </a:p>
          <a:p>
            <a:r>
              <a:rPr lang="en-US"/>
              <a:t>https://</a:t>
            </a:r>
            <a:r>
              <a:rPr lang="en-US" err="1"/>
              <a:t>www.gettyimages.com</a:t>
            </a:r>
            <a:r>
              <a:rPr lang="en-US"/>
              <a:t>/detail/photo/latin-senior-man-serving-the-food-to-his-family-at-royalty-free-image/1167975422?adppopup=true</a:t>
            </a:r>
          </a:p>
          <a:p>
            <a:endParaRPr lang="en-US"/>
          </a:p>
        </p:txBody>
      </p:sp>
      <p:sp>
        <p:nvSpPr>
          <p:cNvPr id="4" name="Slide Number Placeholder 3"/>
          <p:cNvSpPr>
            <a:spLocks noGrp="1"/>
          </p:cNvSpPr>
          <p:nvPr>
            <p:ph type="sldNum" sz="quarter" idx="5"/>
          </p:nvPr>
        </p:nvSpPr>
        <p:spPr/>
        <p:txBody>
          <a:bodyPr/>
          <a:lstStyle/>
          <a:p>
            <a:fld id="{DB19FA42-5024-7C4A-A1E9-2BADC9AB4546}" type="slidenum">
              <a:rPr lang="en-US" smtClean="0"/>
              <a:pPr/>
              <a:t>71</a:t>
            </a:fld>
            <a:endParaRPr lang="en-US"/>
          </a:p>
        </p:txBody>
      </p:sp>
    </p:spTree>
    <p:extLst>
      <p:ext uri="{BB962C8B-B14F-4D97-AF65-F5344CB8AC3E}">
        <p14:creationId xmlns:p14="http://schemas.microsoft.com/office/powerpoint/2010/main" val="39224894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And the answer is... Indian food.</a:t>
            </a:r>
          </a:p>
        </p:txBody>
      </p:sp>
      <p:sp>
        <p:nvSpPr>
          <p:cNvPr id="4" name="Slide Number Placeholder 3"/>
          <p:cNvSpPr>
            <a:spLocks noGrp="1"/>
          </p:cNvSpPr>
          <p:nvPr>
            <p:ph type="sldNum" sz="quarter" idx="5"/>
          </p:nvPr>
        </p:nvSpPr>
        <p:spPr/>
        <p:txBody>
          <a:bodyPr/>
          <a:lstStyle/>
          <a:p>
            <a:fld id="{DB19FA42-5024-7C4A-A1E9-2BADC9AB4546}" type="slidenum">
              <a:rPr lang="en-US" smtClean="0"/>
              <a:pPr/>
              <a:t>9</a:t>
            </a:fld>
            <a:endParaRPr lang="en-US"/>
          </a:p>
        </p:txBody>
      </p:sp>
    </p:spTree>
    <p:extLst>
      <p:ext uri="{BB962C8B-B14F-4D97-AF65-F5344CB8AC3E}">
        <p14:creationId xmlns:p14="http://schemas.microsoft.com/office/powerpoint/2010/main" val="33285578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Image: https://</a:t>
            </a:r>
            <a:r>
              <a:rPr lang="en-US" err="1">
                <a:latin typeface="Calibri"/>
                <a:cs typeface="Calibri"/>
              </a:rPr>
              <a:t>www.gettyimages.com</a:t>
            </a:r>
            <a:r>
              <a:rPr lang="en-US">
                <a:latin typeface="Calibri"/>
                <a:cs typeface="Calibri"/>
              </a:rPr>
              <a:t>/detail/photo/man-searches-refrigerator-for-food-royalty-free-image/1286291282?adppopup=true</a:t>
            </a:r>
          </a:p>
          <a:p>
            <a:endParaRPr lang="en-US">
              <a:latin typeface="Calibri"/>
              <a:cs typeface="Calibri"/>
            </a:endParaRPr>
          </a:p>
          <a:p>
            <a:r>
              <a:rPr lang="en-US">
                <a:latin typeface="Calibri"/>
                <a:cs typeface="Calibri"/>
              </a:rPr>
              <a:t>According to the 2021 Cravings Report, c</a:t>
            </a:r>
            <a:r>
              <a:rPr lang="en-US">
                <a:latin typeface="Arial"/>
                <a:cs typeface="Arial"/>
              </a:rPr>
              <a:t>ustomers sometimes had odd requests. Which of the following food combinations was not actually requested during 2021?</a:t>
            </a:r>
          </a:p>
          <a:p>
            <a:endParaRPr lang="en-US">
              <a:latin typeface="Arial"/>
              <a:cs typeface="Arial"/>
            </a:endParaRPr>
          </a:p>
          <a:p>
            <a:pPr marL="514350" indent="-514350">
              <a:lnSpc>
                <a:spcPct val="90000"/>
              </a:lnSpc>
              <a:spcAft>
                <a:spcPts val="1200"/>
              </a:spcAft>
              <a:buAutoNum type="arabicPeriod"/>
            </a:pPr>
            <a:r>
              <a:rPr lang="en-US">
                <a:latin typeface="Arial"/>
                <a:cs typeface="Arial"/>
              </a:rPr>
              <a:t>Watermelon and yellow mustard</a:t>
            </a:r>
          </a:p>
          <a:p>
            <a:pPr marL="514350" indent="-514350">
              <a:lnSpc>
                <a:spcPct val="90000"/>
              </a:lnSpc>
              <a:spcAft>
                <a:spcPts val="1200"/>
              </a:spcAft>
              <a:buAutoNum type="arabicPeriod"/>
            </a:pPr>
            <a:r>
              <a:rPr lang="en-US">
                <a:latin typeface="Arial"/>
                <a:cs typeface="Arial"/>
              </a:rPr>
              <a:t>Ice cream and hot sauce</a:t>
            </a:r>
          </a:p>
          <a:p>
            <a:pPr marL="514350" indent="-514350">
              <a:lnSpc>
                <a:spcPct val="90000"/>
              </a:lnSpc>
              <a:spcAft>
                <a:spcPts val="1200"/>
              </a:spcAft>
              <a:buAutoNum type="arabicPeriod"/>
            </a:pPr>
            <a:r>
              <a:rPr lang="en-US">
                <a:latin typeface="Arial"/>
                <a:cs typeface="Arial"/>
              </a:rPr>
              <a:t>Pizza and sauerkraut</a:t>
            </a:r>
          </a:p>
          <a:p>
            <a:pPr marL="514350" indent="-514350">
              <a:lnSpc>
                <a:spcPct val="90000"/>
              </a:lnSpc>
              <a:spcAft>
                <a:spcPts val="1200"/>
              </a:spcAft>
              <a:buAutoNum type="arabicPeriod"/>
            </a:pPr>
            <a:r>
              <a:rPr lang="en-US">
                <a:latin typeface="Arial"/>
                <a:cs typeface="Arial"/>
              </a:rPr>
              <a:t>French fries and hot fudge</a:t>
            </a:r>
          </a:p>
          <a:p>
            <a:pPr marL="514350" indent="-514350">
              <a:lnSpc>
                <a:spcPct val="90000"/>
              </a:lnSpc>
              <a:spcAft>
                <a:spcPts val="1200"/>
              </a:spcAft>
              <a:buAutoNum type="arabicPeriod"/>
            </a:pPr>
            <a:endParaRPr lang="en-US">
              <a:latin typeface="Arial"/>
              <a:cs typeface="Arial"/>
            </a:endParaRPr>
          </a:p>
          <a:p>
            <a:pPr>
              <a:lnSpc>
                <a:spcPct val="90000"/>
              </a:lnSpc>
              <a:spcAft>
                <a:spcPts val="1200"/>
              </a:spcAft>
            </a:pPr>
            <a:r>
              <a:rPr lang="en-US">
                <a:latin typeface="Arial"/>
                <a:cs typeface="Arial"/>
              </a:rPr>
              <a:t>What do you think. Has anyone here ever tried one of these combos?</a:t>
            </a:r>
          </a:p>
          <a:p>
            <a:pPr>
              <a:lnSpc>
                <a:spcPct val="90000"/>
              </a:lnSpc>
              <a:spcAft>
                <a:spcPts val="1200"/>
              </a:spcAft>
            </a:pPr>
            <a:endParaRPr lang="en-US">
              <a:latin typeface="Arial"/>
              <a:cs typeface="Arial"/>
            </a:endParaRPr>
          </a:p>
          <a:p>
            <a:pPr>
              <a:lnSpc>
                <a:spcPct val="90000"/>
              </a:lnSpc>
              <a:spcAft>
                <a:spcPts val="1200"/>
              </a:spcAft>
            </a:pPr>
            <a:r>
              <a:rPr lang="en-US">
                <a:latin typeface="Arial"/>
                <a:cs typeface="Arial"/>
              </a:rPr>
              <a:t>Which one do you think was not ordered – or maybe just was not considered an odd request?</a:t>
            </a:r>
          </a:p>
          <a:p>
            <a:endParaRPr lang="en-US">
              <a:latin typeface="Arial"/>
              <a:cs typeface="Arial"/>
            </a:endParaRPr>
          </a:p>
          <a:p>
            <a:endParaRPr lang="en-US">
              <a:latin typeface="Calibri"/>
              <a:cs typeface="Calibri"/>
            </a:endParaRPr>
          </a:p>
        </p:txBody>
      </p:sp>
      <p:sp>
        <p:nvSpPr>
          <p:cNvPr id="4" name="Slide Number Placeholder 3"/>
          <p:cNvSpPr>
            <a:spLocks noGrp="1"/>
          </p:cNvSpPr>
          <p:nvPr>
            <p:ph type="sldNum" sz="quarter" idx="5"/>
          </p:nvPr>
        </p:nvSpPr>
        <p:spPr/>
        <p:txBody>
          <a:bodyPr/>
          <a:lstStyle/>
          <a:p>
            <a:fld id="{DB19FA42-5024-7C4A-A1E9-2BADC9AB4546}" type="slidenum">
              <a:rPr lang="en-US" smtClean="0"/>
              <a:pPr/>
              <a:t>10</a:t>
            </a:fld>
            <a:endParaRPr lang="en-US"/>
          </a:p>
        </p:txBody>
      </p:sp>
    </p:spTree>
    <p:extLst>
      <p:ext uri="{BB962C8B-B14F-4D97-AF65-F5344CB8AC3E}">
        <p14:creationId xmlns:p14="http://schemas.microsoft.com/office/powerpoint/2010/main" val="7726766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Slide General option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8D58F0C-57F0-5447-ABBA-FF30A537D03D}"/>
              </a:ext>
            </a:extLst>
          </p:cNvPr>
          <p:cNvSpPr/>
          <p:nvPr userDrawn="1"/>
        </p:nvSpPr>
        <p:spPr>
          <a:xfrm>
            <a:off x="0" y="0"/>
            <a:ext cx="12192000" cy="6858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i="0">
                <a:latin typeface="Arial" panose="020B0604020202020204" pitchFamily="34" charset="0"/>
              </a:rPr>
              <a:t>Title slides</a:t>
            </a:r>
          </a:p>
        </p:txBody>
      </p:sp>
    </p:spTree>
    <p:extLst>
      <p:ext uri="{BB962C8B-B14F-4D97-AF65-F5344CB8AC3E}">
        <p14:creationId xmlns:p14="http://schemas.microsoft.com/office/powerpoint/2010/main" val="1435015509"/>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Option 2">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20BD953-BAB0-8E4B-B679-1219A2B3CF41}"/>
              </a:ext>
            </a:extLst>
          </p:cNvPr>
          <p:cNvSpPr/>
          <p:nvPr userDrawn="1"/>
        </p:nvSpPr>
        <p:spPr>
          <a:xfrm>
            <a:off x="0" y="3507490"/>
            <a:ext cx="12192000" cy="3363210"/>
          </a:xfrm>
          <a:custGeom>
            <a:avLst/>
            <a:gdLst>
              <a:gd name="connsiteX0" fmla="*/ 0 w 12192000"/>
              <a:gd name="connsiteY0" fmla="*/ 3365500 h 3378200"/>
              <a:gd name="connsiteX1" fmla="*/ 0 w 12192000"/>
              <a:gd name="connsiteY1" fmla="*/ 2559050 h 3378200"/>
              <a:gd name="connsiteX2" fmla="*/ 12192000 w 12192000"/>
              <a:gd name="connsiteY2" fmla="*/ 0 h 3378200"/>
              <a:gd name="connsiteX3" fmla="*/ 12192000 w 12192000"/>
              <a:gd name="connsiteY3" fmla="*/ 3378200 h 3378200"/>
              <a:gd name="connsiteX4" fmla="*/ 0 w 12192000"/>
              <a:gd name="connsiteY4" fmla="*/ 3365500 h 3378200"/>
              <a:gd name="connsiteX0" fmla="*/ 0 w 12192000"/>
              <a:gd name="connsiteY0" fmla="*/ 3350510 h 3363210"/>
              <a:gd name="connsiteX1" fmla="*/ 0 w 12192000"/>
              <a:gd name="connsiteY1" fmla="*/ 2544060 h 3363210"/>
              <a:gd name="connsiteX2" fmla="*/ 12192000 w 12192000"/>
              <a:gd name="connsiteY2" fmla="*/ 0 h 3363210"/>
              <a:gd name="connsiteX3" fmla="*/ 12192000 w 12192000"/>
              <a:gd name="connsiteY3" fmla="*/ 3363210 h 3363210"/>
              <a:gd name="connsiteX4" fmla="*/ 0 w 12192000"/>
              <a:gd name="connsiteY4" fmla="*/ 3350510 h 3363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3363210">
                <a:moveTo>
                  <a:pt x="0" y="3350510"/>
                </a:moveTo>
                <a:lnTo>
                  <a:pt x="0" y="2544060"/>
                </a:lnTo>
                <a:lnTo>
                  <a:pt x="12192000" y="0"/>
                </a:lnTo>
                <a:lnTo>
                  <a:pt x="12192000" y="3363210"/>
                </a:lnTo>
                <a:lnTo>
                  <a:pt x="0" y="3350510"/>
                </a:lnTo>
                <a:close/>
              </a:path>
            </a:pathLst>
          </a:custGeom>
          <a:solidFill>
            <a:srgbClr val="002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13">
            <a:extLst>
              <a:ext uri="{FF2B5EF4-FFF2-40B4-BE49-F238E27FC236}">
                <a16:creationId xmlns:a16="http://schemas.microsoft.com/office/drawing/2014/main" id="{BD09A09A-89DC-954A-A928-5812FE11105E}"/>
              </a:ext>
            </a:extLst>
          </p:cNvPr>
          <p:cNvSpPr>
            <a:spLocks noGrp="1"/>
          </p:cNvSpPr>
          <p:nvPr>
            <p:ph type="body" sz="quarter" idx="11"/>
          </p:nvPr>
        </p:nvSpPr>
        <p:spPr>
          <a:xfrm>
            <a:off x="946153" y="1153876"/>
            <a:ext cx="10282235" cy="4796228"/>
          </a:xfrm>
          <a:prstGeom prst="rect">
            <a:avLst/>
          </a:prstGeom>
        </p:spPr>
        <p:txBody>
          <a:bodyPr lIns="0" tIns="91440" rIns="0" bIns="0" anchor="t"/>
          <a:lstStyle>
            <a:lvl1pPr marL="0" indent="0">
              <a:lnSpc>
                <a:spcPct val="85000"/>
              </a:lnSpc>
              <a:spcBef>
                <a:spcPts val="0"/>
              </a:spcBef>
              <a:spcAft>
                <a:spcPts val="1200"/>
              </a:spcAft>
              <a:buNone/>
              <a:defRPr sz="7200" b="0" i="0">
                <a:solidFill>
                  <a:schemeClr val="accent1"/>
                </a:solidFill>
                <a:latin typeface="Arial" panose="020B0604020202020204" pitchFamily="34" charset="0"/>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4" name="Freeform 3">
            <a:extLst>
              <a:ext uri="{FF2B5EF4-FFF2-40B4-BE49-F238E27FC236}">
                <a16:creationId xmlns:a16="http://schemas.microsoft.com/office/drawing/2014/main" id="{05C2563E-7B0D-E24F-9875-C18506F41C81}"/>
              </a:ext>
            </a:extLst>
          </p:cNvPr>
          <p:cNvSpPr/>
          <p:nvPr userDrawn="1"/>
        </p:nvSpPr>
        <p:spPr>
          <a:xfrm>
            <a:off x="8798787" y="3484890"/>
            <a:ext cx="2429602" cy="734839"/>
          </a:xfrm>
          <a:custGeom>
            <a:avLst/>
            <a:gdLst>
              <a:gd name="connsiteX0" fmla="*/ 0 w 1766236"/>
              <a:gd name="connsiteY0" fmla="*/ 534202 h 534202"/>
              <a:gd name="connsiteX1" fmla="*/ 0 w 1766236"/>
              <a:gd name="connsiteY1" fmla="*/ 380198 h 534202"/>
              <a:gd name="connsiteX2" fmla="*/ 1766236 w 1766236"/>
              <a:gd name="connsiteY2" fmla="*/ 0 h 534202"/>
              <a:gd name="connsiteX3" fmla="*/ 1766236 w 1766236"/>
              <a:gd name="connsiteY3" fmla="*/ 168442 h 534202"/>
              <a:gd name="connsiteX4" fmla="*/ 0 w 1766236"/>
              <a:gd name="connsiteY4" fmla="*/ 534202 h 5342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6236" h="534202">
                <a:moveTo>
                  <a:pt x="0" y="534202"/>
                </a:moveTo>
                <a:lnTo>
                  <a:pt x="0" y="380198"/>
                </a:lnTo>
                <a:lnTo>
                  <a:pt x="1766236" y="0"/>
                </a:lnTo>
                <a:lnTo>
                  <a:pt x="1766236" y="168442"/>
                </a:lnTo>
                <a:lnTo>
                  <a:pt x="0" y="534202"/>
                </a:lnTo>
                <a:close/>
              </a:path>
            </a:pathLst>
          </a:custGeom>
          <a:solidFill>
            <a:schemeClr val="bg2"/>
          </a:solidFill>
          <a:ln>
            <a:noFill/>
          </a:ln>
          <a:effectLst>
            <a:outerShdw blurRad="38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a:extLst>
              <a:ext uri="{FF2B5EF4-FFF2-40B4-BE49-F238E27FC236}">
                <a16:creationId xmlns:a16="http://schemas.microsoft.com/office/drawing/2014/main" id="{A3E73B5E-FD84-0A40-B04B-8B9AED4A548D}"/>
              </a:ext>
            </a:extLst>
          </p:cNvPr>
          <p:cNvSpPr/>
          <p:nvPr userDrawn="1"/>
        </p:nvSpPr>
        <p:spPr>
          <a:xfrm>
            <a:off x="9770178" y="4390975"/>
            <a:ext cx="1029430" cy="311354"/>
          </a:xfrm>
          <a:custGeom>
            <a:avLst/>
            <a:gdLst>
              <a:gd name="connsiteX0" fmla="*/ 0 w 1766236"/>
              <a:gd name="connsiteY0" fmla="*/ 534202 h 534202"/>
              <a:gd name="connsiteX1" fmla="*/ 0 w 1766236"/>
              <a:gd name="connsiteY1" fmla="*/ 380198 h 534202"/>
              <a:gd name="connsiteX2" fmla="*/ 1766236 w 1766236"/>
              <a:gd name="connsiteY2" fmla="*/ 0 h 534202"/>
              <a:gd name="connsiteX3" fmla="*/ 1766236 w 1766236"/>
              <a:gd name="connsiteY3" fmla="*/ 168442 h 534202"/>
              <a:gd name="connsiteX4" fmla="*/ 0 w 1766236"/>
              <a:gd name="connsiteY4" fmla="*/ 534202 h 5342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6236" h="534202">
                <a:moveTo>
                  <a:pt x="0" y="534202"/>
                </a:moveTo>
                <a:lnTo>
                  <a:pt x="0" y="380198"/>
                </a:lnTo>
                <a:lnTo>
                  <a:pt x="1766236" y="0"/>
                </a:lnTo>
                <a:lnTo>
                  <a:pt x="1766236" y="168442"/>
                </a:lnTo>
                <a:lnTo>
                  <a:pt x="0" y="534202"/>
                </a:lnTo>
                <a:close/>
              </a:path>
            </a:pathLst>
          </a:custGeom>
          <a:solidFill>
            <a:schemeClr val="tx2"/>
          </a:solidFill>
          <a:ln>
            <a:noFill/>
          </a:ln>
          <a:effectLst>
            <a:outerShdw blurRad="38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a:extLst>
              <a:ext uri="{FF2B5EF4-FFF2-40B4-BE49-F238E27FC236}">
                <a16:creationId xmlns:a16="http://schemas.microsoft.com/office/drawing/2014/main" id="{78EDAFBB-2E9F-A748-8A02-8C214BFB7E55}"/>
              </a:ext>
            </a:extLst>
          </p:cNvPr>
          <p:cNvSpPr/>
          <p:nvPr userDrawn="1"/>
        </p:nvSpPr>
        <p:spPr>
          <a:xfrm>
            <a:off x="7994650" y="4219405"/>
            <a:ext cx="1760538" cy="532479"/>
          </a:xfrm>
          <a:custGeom>
            <a:avLst/>
            <a:gdLst>
              <a:gd name="connsiteX0" fmla="*/ 0 w 1766236"/>
              <a:gd name="connsiteY0" fmla="*/ 534202 h 534202"/>
              <a:gd name="connsiteX1" fmla="*/ 0 w 1766236"/>
              <a:gd name="connsiteY1" fmla="*/ 380198 h 534202"/>
              <a:gd name="connsiteX2" fmla="*/ 1766236 w 1766236"/>
              <a:gd name="connsiteY2" fmla="*/ 0 h 534202"/>
              <a:gd name="connsiteX3" fmla="*/ 1766236 w 1766236"/>
              <a:gd name="connsiteY3" fmla="*/ 168442 h 534202"/>
              <a:gd name="connsiteX4" fmla="*/ 0 w 1766236"/>
              <a:gd name="connsiteY4" fmla="*/ 534202 h 5342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6236" h="534202">
                <a:moveTo>
                  <a:pt x="0" y="534202"/>
                </a:moveTo>
                <a:lnTo>
                  <a:pt x="0" y="380198"/>
                </a:lnTo>
                <a:lnTo>
                  <a:pt x="1766236" y="0"/>
                </a:lnTo>
                <a:lnTo>
                  <a:pt x="1766236" y="168442"/>
                </a:lnTo>
                <a:lnTo>
                  <a:pt x="0" y="534202"/>
                </a:lnTo>
                <a:close/>
              </a:path>
            </a:pathLst>
          </a:custGeom>
          <a:solidFill>
            <a:schemeClr val="bg1">
              <a:lumMod val="85000"/>
            </a:schemeClr>
          </a:solidFill>
          <a:ln>
            <a:noFill/>
          </a:ln>
          <a:effectLst>
            <a:outerShdw blurRad="38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D6418038-98C4-8044-8421-C2D3264ECF20}"/>
              </a:ext>
            </a:extLst>
          </p:cNvPr>
          <p:cNvCxnSpPr>
            <a:cxnSpLocks/>
          </p:cNvCxnSpPr>
          <p:nvPr userDrawn="1"/>
        </p:nvCxnSpPr>
        <p:spPr>
          <a:xfrm>
            <a:off x="803082" y="1273287"/>
            <a:ext cx="0" cy="1616984"/>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4685540"/>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Option 3">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BF0FE900-A7EC-8348-8964-3B13DEFC5EAA}"/>
              </a:ext>
            </a:extLst>
          </p:cNvPr>
          <p:cNvSpPr/>
          <p:nvPr userDrawn="1"/>
        </p:nvSpPr>
        <p:spPr>
          <a:xfrm>
            <a:off x="0" y="3507490"/>
            <a:ext cx="12192000" cy="3363210"/>
          </a:xfrm>
          <a:custGeom>
            <a:avLst/>
            <a:gdLst>
              <a:gd name="connsiteX0" fmla="*/ 0 w 12192000"/>
              <a:gd name="connsiteY0" fmla="*/ 3365500 h 3378200"/>
              <a:gd name="connsiteX1" fmla="*/ 0 w 12192000"/>
              <a:gd name="connsiteY1" fmla="*/ 2559050 h 3378200"/>
              <a:gd name="connsiteX2" fmla="*/ 12192000 w 12192000"/>
              <a:gd name="connsiteY2" fmla="*/ 0 h 3378200"/>
              <a:gd name="connsiteX3" fmla="*/ 12192000 w 12192000"/>
              <a:gd name="connsiteY3" fmla="*/ 3378200 h 3378200"/>
              <a:gd name="connsiteX4" fmla="*/ 0 w 12192000"/>
              <a:gd name="connsiteY4" fmla="*/ 3365500 h 3378200"/>
              <a:gd name="connsiteX0" fmla="*/ 0 w 12192000"/>
              <a:gd name="connsiteY0" fmla="*/ 3350510 h 3363210"/>
              <a:gd name="connsiteX1" fmla="*/ 0 w 12192000"/>
              <a:gd name="connsiteY1" fmla="*/ 2544060 h 3363210"/>
              <a:gd name="connsiteX2" fmla="*/ 12192000 w 12192000"/>
              <a:gd name="connsiteY2" fmla="*/ 0 h 3363210"/>
              <a:gd name="connsiteX3" fmla="*/ 12192000 w 12192000"/>
              <a:gd name="connsiteY3" fmla="*/ 3363210 h 3363210"/>
              <a:gd name="connsiteX4" fmla="*/ 0 w 12192000"/>
              <a:gd name="connsiteY4" fmla="*/ 3350510 h 3363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3363210">
                <a:moveTo>
                  <a:pt x="0" y="3350510"/>
                </a:moveTo>
                <a:lnTo>
                  <a:pt x="0" y="2544060"/>
                </a:lnTo>
                <a:lnTo>
                  <a:pt x="12192000" y="0"/>
                </a:lnTo>
                <a:lnTo>
                  <a:pt x="12192000" y="3363210"/>
                </a:lnTo>
                <a:lnTo>
                  <a:pt x="0" y="3350510"/>
                </a:lnTo>
                <a:close/>
              </a:path>
            </a:pathLst>
          </a:custGeom>
          <a:solidFill>
            <a:schemeClr val="bg1">
              <a:lumMod val="95000"/>
            </a:schemeClr>
          </a:solidFill>
          <a:ln>
            <a:noFill/>
          </a:ln>
          <a:effectLst>
            <a:outerShdw blurRad="38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13">
            <a:extLst>
              <a:ext uri="{FF2B5EF4-FFF2-40B4-BE49-F238E27FC236}">
                <a16:creationId xmlns:a16="http://schemas.microsoft.com/office/drawing/2014/main" id="{82D6D291-85E7-6A49-8F08-BD0D182BF99F}"/>
              </a:ext>
            </a:extLst>
          </p:cNvPr>
          <p:cNvSpPr>
            <a:spLocks noGrp="1"/>
          </p:cNvSpPr>
          <p:nvPr>
            <p:ph type="body" sz="quarter" idx="11"/>
          </p:nvPr>
        </p:nvSpPr>
        <p:spPr>
          <a:xfrm>
            <a:off x="946153" y="1153876"/>
            <a:ext cx="10282235" cy="4796228"/>
          </a:xfrm>
          <a:prstGeom prst="rect">
            <a:avLst/>
          </a:prstGeom>
        </p:spPr>
        <p:txBody>
          <a:bodyPr lIns="0" tIns="91440" rIns="0" bIns="0" anchor="t"/>
          <a:lstStyle>
            <a:lvl1pPr marL="0" indent="0">
              <a:lnSpc>
                <a:spcPct val="85000"/>
              </a:lnSpc>
              <a:spcBef>
                <a:spcPts val="0"/>
              </a:spcBef>
              <a:spcAft>
                <a:spcPts val="1200"/>
              </a:spcAft>
              <a:buNone/>
              <a:defRPr sz="7200" b="0" i="0">
                <a:solidFill>
                  <a:schemeClr val="accent1"/>
                </a:solidFill>
                <a:latin typeface="Arial" panose="020B0604020202020204" pitchFamily="34" charset="0"/>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0" name="Freeform 9">
            <a:extLst>
              <a:ext uri="{FF2B5EF4-FFF2-40B4-BE49-F238E27FC236}">
                <a16:creationId xmlns:a16="http://schemas.microsoft.com/office/drawing/2014/main" id="{BA355C59-4322-DB4B-A723-24FE53AD12B7}"/>
              </a:ext>
            </a:extLst>
          </p:cNvPr>
          <p:cNvSpPr/>
          <p:nvPr userDrawn="1"/>
        </p:nvSpPr>
        <p:spPr>
          <a:xfrm>
            <a:off x="952854" y="5215292"/>
            <a:ext cx="2429602" cy="734839"/>
          </a:xfrm>
          <a:custGeom>
            <a:avLst/>
            <a:gdLst>
              <a:gd name="connsiteX0" fmla="*/ 0 w 1766236"/>
              <a:gd name="connsiteY0" fmla="*/ 534202 h 534202"/>
              <a:gd name="connsiteX1" fmla="*/ 0 w 1766236"/>
              <a:gd name="connsiteY1" fmla="*/ 380198 h 534202"/>
              <a:gd name="connsiteX2" fmla="*/ 1766236 w 1766236"/>
              <a:gd name="connsiteY2" fmla="*/ 0 h 534202"/>
              <a:gd name="connsiteX3" fmla="*/ 1766236 w 1766236"/>
              <a:gd name="connsiteY3" fmla="*/ 168442 h 534202"/>
              <a:gd name="connsiteX4" fmla="*/ 0 w 1766236"/>
              <a:gd name="connsiteY4" fmla="*/ 534202 h 5342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6236" h="534202">
                <a:moveTo>
                  <a:pt x="0" y="534202"/>
                </a:moveTo>
                <a:lnTo>
                  <a:pt x="0" y="380198"/>
                </a:lnTo>
                <a:lnTo>
                  <a:pt x="1766236" y="0"/>
                </a:lnTo>
                <a:lnTo>
                  <a:pt x="1766236" y="168442"/>
                </a:lnTo>
                <a:lnTo>
                  <a:pt x="0" y="534202"/>
                </a:lnTo>
                <a:close/>
              </a:path>
            </a:pathLst>
          </a:custGeom>
          <a:solidFill>
            <a:schemeClr val="bg2"/>
          </a:solidFill>
          <a:ln>
            <a:noFill/>
          </a:ln>
          <a:effectLst>
            <a:outerShdw blurRad="38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a:extLst>
              <a:ext uri="{FF2B5EF4-FFF2-40B4-BE49-F238E27FC236}">
                <a16:creationId xmlns:a16="http://schemas.microsoft.com/office/drawing/2014/main" id="{7EA36864-89F6-7342-A96C-963A930B88B2}"/>
              </a:ext>
            </a:extLst>
          </p:cNvPr>
          <p:cNvSpPr/>
          <p:nvPr userDrawn="1"/>
        </p:nvSpPr>
        <p:spPr>
          <a:xfrm>
            <a:off x="2047510" y="4705622"/>
            <a:ext cx="1029430" cy="311354"/>
          </a:xfrm>
          <a:custGeom>
            <a:avLst/>
            <a:gdLst>
              <a:gd name="connsiteX0" fmla="*/ 0 w 1766236"/>
              <a:gd name="connsiteY0" fmla="*/ 534202 h 534202"/>
              <a:gd name="connsiteX1" fmla="*/ 0 w 1766236"/>
              <a:gd name="connsiteY1" fmla="*/ 380198 h 534202"/>
              <a:gd name="connsiteX2" fmla="*/ 1766236 w 1766236"/>
              <a:gd name="connsiteY2" fmla="*/ 0 h 534202"/>
              <a:gd name="connsiteX3" fmla="*/ 1766236 w 1766236"/>
              <a:gd name="connsiteY3" fmla="*/ 168442 h 534202"/>
              <a:gd name="connsiteX4" fmla="*/ 0 w 1766236"/>
              <a:gd name="connsiteY4" fmla="*/ 534202 h 5342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6236" h="534202">
                <a:moveTo>
                  <a:pt x="0" y="534202"/>
                </a:moveTo>
                <a:lnTo>
                  <a:pt x="0" y="380198"/>
                </a:lnTo>
                <a:lnTo>
                  <a:pt x="1766236" y="0"/>
                </a:lnTo>
                <a:lnTo>
                  <a:pt x="1766236" y="168442"/>
                </a:lnTo>
                <a:lnTo>
                  <a:pt x="0" y="534202"/>
                </a:lnTo>
                <a:close/>
              </a:path>
            </a:pathLst>
          </a:custGeom>
          <a:solidFill>
            <a:schemeClr val="tx2"/>
          </a:solidFill>
          <a:ln>
            <a:noFill/>
          </a:ln>
          <a:effectLst>
            <a:outerShdw blurRad="38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a:extLst>
              <a:ext uri="{FF2B5EF4-FFF2-40B4-BE49-F238E27FC236}">
                <a16:creationId xmlns:a16="http://schemas.microsoft.com/office/drawing/2014/main" id="{98BEB6EC-90FD-EA4B-8676-F1B06A5BB39B}"/>
              </a:ext>
            </a:extLst>
          </p:cNvPr>
          <p:cNvSpPr/>
          <p:nvPr userDrawn="1"/>
        </p:nvSpPr>
        <p:spPr>
          <a:xfrm>
            <a:off x="963612" y="5833305"/>
            <a:ext cx="1760538" cy="532479"/>
          </a:xfrm>
          <a:custGeom>
            <a:avLst/>
            <a:gdLst>
              <a:gd name="connsiteX0" fmla="*/ 0 w 1766236"/>
              <a:gd name="connsiteY0" fmla="*/ 534202 h 534202"/>
              <a:gd name="connsiteX1" fmla="*/ 0 w 1766236"/>
              <a:gd name="connsiteY1" fmla="*/ 380198 h 534202"/>
              <a:gd name="connsiteX2" fmla="*/ 1766236 w 1766236"/>
              <a:gd name="connsiteY2" fmla="*/ 0 h 534202"/>
              <a:gd name="connsiteX3" fmla="*/ 1766236 w 1766236"/>
              <a:gd name="connsiteY3" fmla="*/ 168442 h 534202"/>
              <a:gd name="connsiteX4" fmla="*/ 0 w 1766236"/>
              <a:gd name="connsiteY4" fmla="*/ 534202 h 5342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6236" h="534202">
                <a:moveTo>
                  <a:pt x="0" y="534202"/>
                </a:moveTo>
                <a:lnTo>
                  <a:pt x="0" y="380198"/>
                </a:lnTo>
                <a:lnTo>
                  <a:pt x="1766236" y="0"/>
                </a:lnTo>
                <a:lnTo>
                  <a:pt x="1766236" y="168442"/>
                </a:lnTo>
                <a:lnTo>
                  <a:pt x="0" y="534202"/>
                </a:lnTo>
                <a:close/>
              </a:path>
            </a:pathLst>
          </a:custGeom>
          <a:solidFill>
            <a:schemeClr val="bg1">
              <a:lumMod val="85000"/>
            </a:schemeClr>
          </a:solidFill>
          <a:ln>
            <a:noFill/>
          </a:ln>
          <a:effectLst>
            <a:outerShdw blurRad="38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F7EF54D2-AE94-EE43-9CB0-834D81181AB8}"/>
              </a:ext>
            </a:extLst>
          </p:cNvPr>
          <p:cNvCxnSpPr>
            <a:cxnSpLocks/>
          </p:cNvCxnSpPr>
          <p:nvPr userDrawn="1"/>
        </p:nvCxnSpPr>
        <p:spPr>
          <a:xfrm>
            <a:off x="803082" y="1273287"/>
            <a:ext cx="0" cy="733933"/>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1991059"/>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Main Body Option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2502439-3171-6148-8F91-EF44795DE2E4}"/>
              </a:ext>
            </a:extLst>
          </p:cNvPr>
          <p:cNvSpPr/>
          <p:nvPr userDrawn="1"/>
        </p:nvSpPr>
        <p:spPr>
          <a:xfrm>
            <a:off x="0" y="0"/>
            <a:ext cx="12192000" cy="6858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i="0">
                <a:latin typeface="Arial" panose="020B0604020202020204" pitchFamily="34" charset="0"/>
              </a:rPr>
              <a:t>Main Body Options</a:t>
            </a:r>
          </a:p>
        </p:txBody>
      </p:sp>
    </p:spTree>
    <p:extLst>
      <p:ext uri="{BB962C8B-B14F-4D97-AF65-F5344CB8AC3E}">
        <p14:creationId xmlns:p14="http://schemas.microsoft.com/office/powerpoint/2010/main" val="817489545"/>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ody Option 1 (1 column) START">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983F1B1C-04C0-1244-9C60-CE9892F27D6B}"/>
              </a:ext>
            </a:extLst>
          </p:cNvPr>
          <p:cNvSpPr/>
          <p:nvPr userDrawn="1"/>
        </p:nvSpPr>
        <p:spPr>
          <a:xfrm>
            <a:off x="-19994" y="-18473"/>
            <a:ext cx="6308436" cy="6899564"/>
          </a:xfrm>
          <a:custGeom>
            <a:avLst/>
            <a:gdLst>
              <a:gd name="connsiteX0" fmla="*/ 0 w 6308436"/>
              <a:gd name="connsiteY0" fmla="*/ 0 h 6899564"/>
              <a:gd name="connsiteX1" fmla="*/ 3343563 w 6308436"/>
              <a:gd name="connsiteY1" fmla="*/ 0 h 6899564"/>
              <a:gd name="connsiteX2" fmla="*/ 6308436 w 6308436"/>
              <a:gd name="connsiteY2" fmla="*/ 6899564 h 6899564"/>
              <a:gd name="connsiteX3" fmla="*/ 9236 w 6308436"/>
              <a:gd name="connsiteY3" fmla="*/ 6899564 h 6899564"/>
              <a:gd name="connsiteX4" fmla="*/ 0 w 6308436"/>
              <a:gd name="connsiteY4" fmla="*/ 0 h 6899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08436" h="6899564">
                <a:moveTo>
                  <a:pt x="0" y="0"/>
                </a:moveTo>
                <a:lnTo>
                  <a:pt x="3343563" y="0"/>
                </a:lnTo>
                <a:lnTo>
                  <a:pt x="6308436" y="6899564"/>
                </a:lnTo>
                <a:lnTo>
                  <a:pt x="9236" y="6899564"/>
                </a:lnTo>
                <a:cubicBezTo>
                  <a:pt x="6157" y="4605867"/>
                  <a:pt x="3079" y="2312170"/>
                  <a:pt x="0" y="0"/>
                </a:cubicBezTo>
                <a:close/>
              </a:path>
            </a:pathLst>
          </a:custGeom>
          <a:solidFill>
            <a:srgbClr val="00202E"/>
          </a:solidFill>
          <a:ln>
            <a:noFill/>
          </a:ln>
          <a:effectLst>
            <a:outerShdw blurRad="38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 Placeholder 13">
            <a:extLst>
              <a:ext uri="{FF2B5EF4-FFF2-40B4-BE49-F238E27FC236}">
                <a16:creationId xmlns:a16="http://schemas.microsoft.com/office/drawing/2014/main" id="{4BAEA600-B321-864B-A900-E3E84895D422}"/>
              </a:ext>
            </a:extLst>
          </p:cNvPr>
          <p:cNvSpPr>
            <a:spLocks noGrp="1"/>
          </p:cNvSpPr>
          <p:nvPr userDrawn="1">
            <p:ph type="body" sz="quarter" idx="10"/>
          </p:nvPr>
        </p:nvSpPr>
        <p:spPr>
          <a:xfrm>
            <a:off x="941389" y="2596457"/>
            <a:ext cx="3240086" cy="1423695"/>
          </a:xfrm>
          <a:prstGeom prst="rect">
            <a:avLst/>
          </a:prstGeom>
        </p:spPr>
        <p:txBody>
          <a:bodyPr lIns="0" tIns="0" rIns="0" bIns="0" anchor="ctr"/>
          <a:lstStyle>
            <a:lvl1pPr marL="0" indent="0">
              <a:lnSpc>
                <a:spcPct val="80000"/>
              </a:lnSpc>
              <a:spcBef>
                <a:spcPts val="0"/>
              </a:spcBef>
              <a:buNone/>
              <a:defRPr sz="6000" b="1" i="0">
                <a:solidFill>
                  <a:schemeClr val="bg1"/>
                </a:solidFill>
                <a:latin typeface="Arial" panose="020B0604020202020204" pitchFamily="34" charset="0"/>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9" name="Text Placeholder 13">
            <a:extLst>
              <a:ext uri="{FF2B5EF4-FFF2-40B4-BE49-F238E27FC236}">
                <a16:creationId xmlns:a16="http://schemas.microsoft.com/office/drawing/2014/main" id="{C73A4C9D-1533-934B-B743-441AD681A3AB}"/>
              </a:ext>
            </a:extLst>
          </p:cNvPr>
          <p:cNvSpPr>
            <a:spLocks noGrp="1"/>
          </p:cNvSpPr>
          <p:nvPr userDrawn="1">
            <p:ph type="body" sz="quarter" idx="11"/>
          </p:nvPr>
        </p:nvSpPr>
        <p:spPr>
          <a:xfrm>
            <a:off x="6232525" y="855857"/>
            <a:ext cx="4995862" cy="5029198"/>
          </a:xfrm>
          <a:prstGeom prst="rect">
            <a:avLst/>
          </a:prstGeom>
        </p:spPr>
        <p:txBody>
          <a:bodyPr lIns="0" tIns="0" rIns="0" bIns="0" anchor="ctr"/>
          <a:lstStyle>
            <a:lvl1pPr marL="342900" indent="-342900">
              <a:lnSpc>
                <a:spcPct val="90000"/>
              </a:lnSpc>
              <a:spcBef>
                <a:spcPts val="0"/>
              </a:spcBef>
              <a:spcAft>
                <a:spcPts val="1200"/>
              </a:spcAft>
              <a:buClr>
                <a:schemeClr val="tx2"/>
              </a:buClr>
              <a:buFont typeface="Arial" panose="020B0604020202020204" pitchFamily="34" charset="0"/>
              <a:buChar char="•"/>
              <a:defRPr sz="2800" b="0" i="0">
                <a:solidFill>
                  <a:schemeClr val="accent1"/>
                </a:solidFill>
                <a:latin typeface="Arial" panose="020B0604020202020204" pitchFamily="34" charset="0"/>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1530495548"/>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ody Option 2 (1 colum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65BE863-4850-164D-8117-1C0789D6E2D7}"/>
              </a:ext>
            </a:extLst>
          </p:cNvPr>
          <p:cNvSpPr/>
          <p:nvPr userDrawn="1"/>
        </p:nvSpPr>
        <p:spPr>
          <a:xfrm>
            <a:off x="0" y="6045200"/>
            <a:ext cx="12192000" cy="812800"/>
          </a:xfrm>
          <a:prstGeom prst="rect">
            <a:avLst/>
          </a:prstGeom>
          <a:solidFill>
            <a:schemeClr val="bg1"/>
          </a:solidFill>
          <a:ln>
            <a:noFill/>
          </a:ln>
          <a:effectLst>
            <a:outerShdw blurRad="635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13">
            <a:extLst>
              <a:ext uri="{FF2B5EF4-FFF2-40B4-BE49-F238E27FC236}">
                <a16:creationId xmlns:a16="http://schemas.microsoft.com/office/drawing/2014/main" id="{E831CF2B-B2BA-CF40-A121-55E1A2EDDEFE}"/>
              </a:ext>
            </a:extLst>
          </p:cNvPr>
          <p:cNvSpPr>
            <a:spLocks noGrp="1"/>
          </p:cNvSpPr>
          <p:nvPr>
            <p:ph type="body" sz="quarter" idx="10"/>
          </p:nvPr>
        </p:nvSpPr>
        <p:spPr>
          <a:xfrm>
            <a:off x="941388" y="800101"/>
            <a:ext cx="10286999" cy="914399"/>
          </a:xfrm>
          <a:prstGeom prst="rect">
            <a:avLst/>
          </a:prstGeom>
        </p:spPr>
        <p:txBody>
          <a:bodyPr lIns="0" tIns="0" rIns="0" bIns="0" anchor="t"/>
          <a:lstStyle>
            <a:lvl1pPr marL="0" indent="0">
              <a:lnSpc>
                <a:spcPct val="80000"/>
              </a:lnSpc>
              <a:spcBef>
                <a:spcPts val="0"/>
              </a:spcBef>
              <a:buNone/>
              <a:defRPr sz="4400" b="1" i="0">
                <a:solidFill>
                  <a:srgbClr val="00202E"/>
                </a:solidFill>
                <a:latin typeface="Arial" panose="020B0604020202020204" pitchFamily="34" charset="0"/>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 name="Text Placeholder 13">
            <a:extLst>
              <a:ext uri="{FF2B5EF4-FFF2-40B4-BE49-F238E27FC236}">
                <a16:creationId xmlns:a16="http://schemas.microsoft.com/office/drawing/2014/main" id="{A16A6F1C-D28A-0841-98EC-8B8491FCAC81}"/>
              </a:ext>
            </a:extLst>
          </p:cNvPr>
          <p:cNvSpPr>
            <a:spLocks noGrp="1"/>
          </p:cNvSpPr>
          <p:nvPr>
            <p:ph type="body" sz="quarter" idx="11"/>
          </p:nvPr>
        </p:nvSpPr>
        <p:spPr>
          <a:xfrm>
            <a:off x="941389" y="1971674"/>
            <a:ext cx="10286998" cy="3857625"/>
          </a:xfrm>
          <a:prstGeom prst="rect">
            <a:avLst/>
          </a:prstGeom>
        </p:spPr>
        <p:txBody>
          <a:bodyPr lIns="0" tIns="0" rIns="0" bIns="0"/>
          <a:lstStyle>
            <a:lvl1pPr marL="0" indent="0">
              <a:lnSpc>
                <a:spcPct val="90000"/>
              </a:lnSpc>
              <a:spcBef>
                <a:spcPts val="0"/>
              </a:spcBef>
              <a:spcAft>
                <a:spcPts val="1200"/>
              </a:spcAft>
              <a:buNone/>
              <a:defRPr sz="2400" b="0" i="0">
                <a:solidFill>
                  <a:schemeClr val="accent1"/>
                </a:solidFill>
                <a:latin typeface="Arial" panose="020B0604020202020204" pitchFamily="34" charset="0"/>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8" name="Straight Connector 7">
            <a:extLst>
              <a:ext uri="{FF2B5EF4-FFF2-40B4-BE49-F238E27FC236}">
                <a16:creationId xmlns:a16="http://schemas.microsoft.com/office/drawing/2014/main" id="{73A8DD6E-FF52-E24C-8095-2F5E70473ECA}"/>
              </a:ext>
            </a:extLst>
          </p:cNvPr>
          <p:cNvCxnSpPr>
            <a:cxnSpLocks/>
          </p:cNvCxnSpPr>
          <p:nvPr userDrawn="1"/>
        </p:nvCxnSpPr>
        <p:spPr>
          <a:xfrm>
            <a:off x="803082" y="790869"/>
            <a:ext cx="0" cy="426685"/>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0423246"/>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ody Option 2 (2 colum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CA7D797-DEF5-D44F-A970-1F5A733C9F25}"/>
              </a:ext>
            </a:extLst>
          </p:cNvPr>
          <p:cNvSpPr/>
          <p:nvPr userDrawn="1"/>
        </p:nvSpPr>
        <p:spPr>
          <a:xfrm>
            <a:off x="0" y="6045200"/>
            <a:ext cx="12192000" cy="812800"/>
          </a:xfrm>
          <a:prstGeom prst="rect">
            <a:avLst/>
          </a:prstGeom>
          <a:solidFill>
            <a:schemeClr val="bg1"/>
          </a:solidFill>
          <a:ln>
            <a:noFill/>
          </a:ln>
          <a:effectLst>
            <a:outerShdw blurRad="635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13">
            <a:extLst>
              <a:ext uri="{FF2B5EF4-FFF2-40B4-BE49-F238E27FC236}">
                <a16:creationId xmlns:a16="http://schemas.microsoft.com/office/drawing/2014/main" id="{6FAB23B9-7F52-CA46-A0F9-FC365A9C9F32}"/>
              </a:ext>
            </a:extLst>
          </p:cNvPr>
          <p:cNvSpPr>
            <a:spLocks noGrp="1"/>
          </p:cNvSpPr>
          <p:nvPr>
            <p:ph type="body" sz="quarter" idx="10"/>
          </p:nvPr>
        </p:nvSpPr>
        <p:spPr>
          <a:xfrm>
            <a:off x="941388" y="800101"/>
            <a:ext cx="10286999" cy="914399"/>
          </a:xfrm>
          <a:prstGeom prst="rect">
            <a:avLst/>
          </a:prstGeom>
        </p:spPr>
        <p:txBody>
          <a:bodyPr lIns="0" tIns="0" rIns="0" bIns="0" anchor="t"/>
          <a:lstStyle>
            <a:lvl1pPr marL="0" indent="0">
              <a:lnSpc>
                <a:spcPct val="80000"/>
              </a:lnSpc>
              <a:spcBef>
                <a:spcPts val="0"/>
              </a:spcBef>
              <a:buNone/>
              <a:defRPr sz="4400" b="1" i="0">
                <a:solidFill>
                  <a:srgbClr val="00202E"/>
                </a:solidFill>
                <a:latin typeface="Arial" panose="020B0604020202020204" pitchFamily="34" charset="0"/>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 name="Text Placeholder 13">
            <a:extLst>
              <a:ext uri="{FF2B5EF4-FFF2-40B4-BE49-F238E27FC236}">
                <a16:creationId xmlns:a16="http://schemas.microsoft.com/office/drawing/2014/main" id="{2070CACB-6BFF-D645-80EA-6675307090FF}"/>
              </a:ext>
            </a:extLst>
          </p:cNvPr>
          <p:cNvSpPr>
            <a:spLocks noGrp="1"/>
          </p:cNvSpPr>
          <p:nvPr>
            <p:ph type="body" sz="quarter" idx="11"/>
          </p:nvPr>
        </p:nvSpPr>
        <p:spPr>
          <a:xfrm>
            <a:off x="941389" y="1971674"/>
            <a:ext cx="10286998" cy="3933826"/>
          </a:xfrm>
          <a:prstGeom prst="rect">
            <a:avLst/>
          </a:prstGeom>
        </p:spPr>
        <p:txBody>
          <a:bodyPr lIns="0" tIns="0" rIns="0" bIns="0" numCol="2" spcCol="274320"/>
          <a:lstStyle>
            <a:lvl1pPr marL="0" indent="0">
              <a:lnSpc>
                <a:spcPct val="90000"/>
              </a:lnSpc>
              <a:spcBef>
                <a:spcPts val="0"/>
              </a:spcBef>
              <a:spcAft>
                <a:spcPts val="1200"/>
              </a:spcAft>
              <a:buNone/>
              <a:defRPr sz="2400" b="0" i="0">
                <a:solidFill>
                  <a:schemeClr val="accent1"/>
                </a:solidFill>
                <a:latin typeface="Arial" panose="020B0604020202020204" pitchFamily="34" charset="0"/>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9" name="Straight Connector 8">
            <a:extLst>
              <a:ext uri="{FF2B5EF4-FFF2-40B4-BE49-F238E27FC236}">
                <a16:creationId xmlns:a16="http://schemas.microsoft.com/office/drawing/2014/main" id="{A9006758-D1B1-8A4B-8CE0-3C460439F343}"/>
              </a:ext>
            </a:extLst>
          </p:cNvPr>
          <p:cNvCxnSpPr>
            <a:cxnSpLocks/>
          </p:cNvCxnSpPr>
          <p:nvPr userDrawn="1"/>
        </p:nvCxnSpPr>
        <p:spPr>
          <a:xfrm>
            <a:off x="803082" y="790869"/>
            <a:ext cx="0" cy="426685"/>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85706"/>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ody Option 2 (3 colum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38C8D08-0405-6343-9F20-1BDA05FB70D4}"/>
              </a:ext>
            </a:extLst>
          </p:cNvPr>
          <p:cNvSpPr/>
          <p:nvPr userDrawn="1"/>
        </p:nvSpPr>
        <p:spPr>
          <a:xfrm>
            <a:off x="0" y="6045200"/>
            <a:ext cx="12192000" cy="812800"/>
          </a:xfrm>
          <a:prstGeom prst="rect">
            <a:avLst/>
          </a:prstGeom>
          <a:solidFill>
            <a:schemeClr val="bg1"/>
          </a:solidFill>
          <a:ln>
            <a:noFill/>
          </a:ln>
          <a:effectLst>
            <a:outerShdw blurRad="635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13">
            <a:extLst>
              <a:ext uri="{FF2B5EF4-FFF2-40B4-BE49-F238E27FC236}">
                <a16:creationId xmlns:a16="http://schemas.microsoft.com/office/drawing/2014/main" id="{C62AA6EA-BFB3-4442-B7C6-62503FE5347F}"/>
              </a:ext>
            </a:extLst>
          </p:cNvPr>
          <p:cNvSpPr>
            <a:spLocks noGrp="1"/>
          </p:cNvSpPr>
          <p:nvPr>
            <p:ph type="body" sz="quarter" idx="10"/>
          </p:nvPr>
        </p:nvSpPr>
        <p:spPr>
          <a:xfrm>
            <a:off x="941388" y="800101"/>
            <a:ext cx="10286999" cy="914399"/>
          </a:xfrm>
          <a:prstGeom prst="rect">
            <a:avLst/>
          </a:prstGeom>
        </p:spPr>
        <p:txBody>
          <a:bodyPr lIns="0" tIns="0" rIns="0" bIns="0" anchor="t"/>
          <a:lstStyle>
            <a:lvl1pPr marL="0" indent="0">
              <a:lnSpc>
                <a:spcPct val="80000"/>
              </a:lnSpc>
              <a:spcBef>
                <a:spcPts val="0"/>
              </a:spcBef>
              <a:buNone/>
              <a:defRPr sz="4400" b="1" i="0">
                <a:solidFill>
                  <a:srgbClr val="00202E"/>
                </a:solidFill>
                <a:latin typeface="Arial" panose="020B0604020202020204" pitchFamily="34" charset="0"/>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 name="Text Placeholder 13">
            <a:extLst>
              <a:ext uri="{FF2B5EF4-FFF2-40B4-BE49-F238E27FC236}">
                <a16:creationId xmlns:a16="http://schemas.microsoft.com/office/drawing/2014/main" id="{44AE3183-91BE-BE47-9029-BBDF56457A5D}"/>
              </a:ext>
            </a:extLst>
          </p:cNvPr>
          <p:cNvSpPr>
            <a:spLocks noGrp="1"/>
          </p:cNvSpPr>
          <p:nvPr>
            <p:ph type="body" sz="quarter" idx="11"/>
          </p:nvPr>
        </p:nvSpPr>
        <p:spPr>
          <a:xfrm>
            <a:off x="941389" y="1971674"/>
            <a:ext cx="10286998" cy="3933826"/>
          </a:xfrm>
          <a:prstGeom prst="rect">
            <a:avLst/>
          </a:prstGeom>
        </p:spPr>
        <p:txBody>
          <a:bodyPr lIns="0" tIns="0" rIns="0" bIns="0" numCol="3" spcCol="274320"/>
          <a:lstStyle>
            <a:lvl1pPr marL="0" indent="0">
              <a:lnSpc>
                <a:spcPct val="90000"/>
              </a:lnSpc>
              <a:spcBef>
                <a:spcPts val="0"/>
              </a:spcBef>
              <a:spcAft>
                <a:spcPts val="1200"/>
              </a:spcAft>
              <a:buNone/>
              <a:defRPr sz="2400" b="0" i="0">
                <a:solidFill>
                  <a:schemeClr val="accent1"/>
                </a:solidFill>
                <a:latin typeface="Arial" panose="020B0604020202020204" pitchFamily="34" charset="0"/>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8" name="Straight Connector 7">
            <a:extLst>
              <a:ext uri="{FF2B5EF4-FFF2-40B4-BE49-F238E27FC236}">
                <a16:creationId xmlns:a16="http://schemas.microsoft.com/office/drawing/2014/main" id="{8BE8EB36-4072-824E-AB94-602CCEFAD992}"/>
              </a:ext>
            </a:extLst>
          </p:cNvPr>
          <p:cNvCxnSpPr>
            <a:cxnSpLocks/>
          </p:cNvCxnSpPr>
          <p:nvPr userDrawn="1"/>
        </p:nvCxnSpPr>
        <p:spPr>
          <a:xfrm>
            <a:off x="803082" y="790869"/>
            <a:ext cx="0" cy="426685"/>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6207510"/>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ody option 3 (3 boxes)">
    <p:spTree>
      <p:nvGrpSpPr>
        <p:cNvPr id="1" name=""/>
        <p:cNvGrpSpPr/>
        <p:nvPr/>
      </p:nvGrpSpPr>
      <p:grpSpPr>
        <a:xfrm>
          <a:off x="0" y="0"/>
          <a:ext cx="0" cy="0"/>
          <a:chOff x="0" y="0"/>
          <a:chExt cx="0" cy="0"/>
        </a:xfrm>
      </p:grpSpPr>
      <p:sp>
        <p:nvSpPr>
          <p:cNvPr id="5" name="Text Placeholder 13">
            <a:extLst>
              <a:ext uri="{FF2B5EF4-FFF2-40B4-BE49-F238E27FC236}">
                <a16:creationId xmlns:a16="http://schemas.microsoft.com/office/drawing/2014/main" id="{F3EEC77E-40EF-3944-B5D6-0A3B6E02681C}"/>
              </a:ext>
            </a:extLst>
          </p:cNvPr>
          <p:cNvSpPr>
            <a:spLocks noGrp="1"/>
          </p:cNvSpPr>
          <p:nvPr>
            <p:ph type="body" sz="quarter" idx="11"/>
          </p:nvPr>
        </p:nvSpPr>
        <p:spPr>
          <a:xfrm>
            <a:off x="941389" y="1971673"/>
            <a:ext cx="3240086" cy="3933827"/>
          </a:xfrm>
          <a:prstGeom prst="rect">
            <a:avLst/>
          </a:prstGeom>
          <a:solidFill>
            <a:schemeClr val="bg1"/>
          </a:solidFill>
          <a:effectLst>
            <a:outerShdw blurRad="38100" algn="ctr" rotWithShape="0">
              <a:prstClr val="black">
                <a:alpha val="40000"/>
              </a:prstClr>
            </a:outerShdw>
          </a:effectLst>
        </p:spPr>
        <p:txBody>
          <a:bodyPr lIns="91440" tIns="91440" rIns="91440" bIns="91440" numCol="1" spcCol="274320"/>
          <a:lstStyle>
            <a:lvl1pPr marL="0" indent="0">
              <a:lnSpc>
                <a:spcPct val="90000"/>
              </a:lnSpc>
              <a:spcBef>
                <a:spcPts val="0"/>
              </a:spcBef>
              <a:spcAft>
                <a:spcPts val="1200"/>
              </a:spcAft>
              <a:buNone/>
              <a:defRPr sz="2000" b="0" i="0">
                <a:solidFill>
                  <a:schemeClr val="accent1"/>
                </a:solidFill>
                <a:latin typeface="Arial" panose="020B0604020202020204" pitchFamily="34" charset="0"/>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8" name="Text Placeholder 13">
            <a:extLst>
              <a:ext uri="{FF2B5EF4-FFF2-40B4-BE49-F238E27FC236}">
                <a16:creationId xmlns:a16="http://schemas.microsoft.com/office/drawing/2014/main" id="{0C724B1C-4ED2-054A-859B-D6D310503BBB}"/>
              </a:ext>
            </a:extLst>
          </p:cNvPr>
          <p:cNvSpPr>
            <a:spLocks noGrp="1"/>
          </p:cNvSpPr>
          <p:nvPr>
            <p:ph type="body" sz="quarter" idx="12"/>
          </p:nvPr>
        </p:nvSpPr>
        <p:spPr>
          <a:xfrm>
            <a:off x="4468019" y="1971673"/>
            <a:ext cx="3240086" cy="3933827"/>
          </a:xfrm>
          <a:prstGeom prst="rect">
            <a:avLst/>
          </a:prstGeom>
          <a:solidFill>
            <a:schemeClr val="bg1"/>
          </a:solidFill>
          <a:effectLst>
            <a:outerShdw blurRad="38100" algn="ctr" rotWithShape="0">
              <a:prstClr val="black">
                <a:alpha val="40000"/>
              </a:prstClr>
            </a:outerShdw>
          </a:effectLst>
        </p:spPr>
        <p:txBody>
          <a:bodyPr lIns="91440" tIns="91440" rIns="91440" bIns="91440" numCol="1" spcCol="274320"/>
          <a:lstStyle>
            <a:lvl1pPr marL="0" indent="0">
              <a:lnSpc>
                <a:spcPct val="90000"/>
              </a:lnSpc>
              <a:spcBef>
                <a:spcPts val="0"/>
              </a:spcBef>
              <a:spcAft>
                <a:spcPts val="1200"/>
              </a:spcAft>
              <a:buNone/>
              <a:defRPr sz="2000" b="0" i="0">
                <a:solidFill>
                  <a:schemeClr val="accent1"/>
                </a:solidFill>
                <a:latin typeface="Arial" panose="020B0604020202020204" pitchFamily="34" charset="0"/>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9" name="Text Placeholder 13">
            <a:extLst>
              <a:ext uri="{FF2B5EF4-FFF2-40B4-BE49-F238E27FC236}">
                <a16:creationId xmlns:a16="http://schemas.microsoft.com/office/drawing/2014/main" id="{984A9278-226A-6841-9B2C-8CE5ABC64357}"/>
              </a:ext>
            </a:extLst>
          </p:cNvPr>
          <p:cNvSpPr>
            <a:spLocks noGrp="1"/>
          </p:cNvSpPr>
          <p:nvPr>
            <p:ph type="body" sz="quarter" idx="13"/>
          </p:nvPr>
        </p:nvSpPr>
        <p:spPr>
          <a:xfrm>
            <a:off x="7994650" y="1971673"/>
            <a:ext cx="3240086" cy="3933827"/>
          </a:xfrm>
          <a:prstGeom prst="rect">
            <a:avLst/>
          </a:prstGeom>
          <a:solidFill>
            <a:schemeClr val="bg1"/>
          </a:solidFill>
          <a:effectLst>
            <a:outerShdw blurRad="38100" algn="ctr" rotWithShape="0">
              <a:prstClr val="black">
                <a:alpha val="40000"/>
              </a:prstClr>
            </a:outerShdw>
          </a:effectLst>
        </p:spPr>
        <p:txBody>
          <a:bodyPr lIns="91440" tIns="91440" rIns="91440" bIns="91440" numCol="1" spcCol="274320"/>
          <a:lstStyle>
            <a:lvl1pPr marL="0" indent="0">
              <a:lnSpc>
                <a:spcPct val="90000"/>
              </a:lnSpc>
              <a:spcBef>
                <a:spcPts val="0"/>
              </a:spcBef>
              <a:spcAft>
                <a:spcPts val="1200"/>
              </a:spcAft>
              <a:buNone/>
              <a:defRPr sz="2000" b="0" i="0">
                <a:solidFill>
                  <a:schemeClr val="accent1"/>
                </a:solidFill>
                <a:latin typeface="Arial" panose="020B0604020202020204" pitchFamily="34" charset="0"/>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 name="Rectangle 1">
            <a:extLst>
              <a:ext uri="{FF2B5EF4-FFF2-40B4-BE49-F238E27FC236}">
                <a16:creationId xmlns:a16="http://schemas.microsoft.com/office/drawing/2014/main" id="{7EE5CFC0-82B4-3944-958C-5CEA4A578B00}"/>
              </a:ext>
            </a:extLst>
          </p:cNvPr>
          <p:cNvSpPr/>
          <p:nvPr userDrawn="1"/>
        </p:nvSpPr>
        <p:spPr>
          <a:xfrm>
            <a:off x="0" y="6045200"/>
            <a:ext cx="12192000" cy="812800"/>
          </a:xfrm>
          <a:prstGeom prst="rect">
            <a:avLst/>
          </a:prstGeom>
          <a:solidFill>
            <a:schemeClr val="bg1"/>
          </a:solidFill>
          <a:ln>
            <a:noFill/>
          </a:ln>
          <a:effectLst>
            <a:outerShdw blurRad="635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13">
            <a:extLst>
              <a:ext uri="{FF2B5EF4-FFF2-40B4-BE49-F238E27FC236}">
                <a16:creationId xmlns:a16="http://schemas.microsoft.com/office/drawing/2014/main" id="{2613C177-2571-D04C-9F1D-964C17D52AC5}"/>
              </a:ext>
            </a:extLst>
          </p:cNvPr>
          <p:cNvSpPr>
            <a:spLocks noGrp="1"/>
          </p:cNvSpPr>
          <p:nvPr>
            <p:ph type="body" sz="quarter" idx="10"/>
          </p:nvPr>
        </p:nvSpPr>
        <p:spPr>
          <a:xfrm>
            <a:off x="941388" y="800101"/>
            <a:ext cx="10286999" cy="914399"/>
          </a:xfrm>
          <a:prstGeom prst="rect">
            <a:avLst/>
          </a:prstGeom>
        </p:spPr>
        <p:txBody>
          <a:bodyPr lIns="0" tIns="0" rIns="0" bIns="0" anchor="t"/>
          <a:lstStyle>
            <a:lvl1pPr marL="0" indent="0">
              <a:lnSpc>
                <a:spcPct val="80000"/>
              </a:lnSpc>
              <a:spcBef>
                <a:spcPts val="0"/>
              </a:spcBef>
              <a:buNone/>
              <a:defRPr sz="4400" b="1" i="0">
                <a:solidFill>
                  <a:srgbClr val="00202E"/>
                </a:solidFill>
                <a:latin typeface="Arial" panose="020B0604020202020204" pitchFamily="34" charset="0"/>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10" name="Straight Connector 9">
            <a:extLst>
              <a:ext uri="{FF2B5EF4-FFF2-40B4-BE49-F238E27FC236}">
                <a16:creationId xmlns:a16="http://schemas.microsoft.com/office/drawing/2014/main" id="{8BF9B741-EF26-414D-A819-7988700890F7}"/>
              </a:ext>
            </a:extLst>
          </p:cNvPr>
          <p:cNvCxnSpPr>
            <a:cxnSpLocks/>
          </p:cNvCxnSpPr>
          <p:nvPr userDrawn="1"/>
        </p:nvCxnSpPr>
        <p:spPr>
          <a:xfrm>
            <a:off x="803082" y="790869"/>
            <a:ext cx="0" cy="426685"/>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9081226"/>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ody option 4 (3 boxes)">
    <p:spTree>
      <p:nvGrpSpPr>
        <p:cNvPr id="1" name=""/>
        <p:cNvGrpSpPr/>
        <p:nvPr/>
      </p:nvGrpSpPr>
      <p:grpSpPr>
        <a:xfrm>
          <a:off x="0" y="0"/>
          <a:ext cx="0" cy="0"/>
          <a:chOff x="0" y="0"/>
          <a:chExt cx="0" cy="0"/>
        </a:xfrm>
      </p:grpSpPr>
      <p:sp>
        <p:nvSpPr>
          <p:cNvPr id="5" name="Text Placeholder 13">
            <a:extLst>
              <a:ext uri="{FF2B5EF4-FFF2-40B4-BE49-F238E27FC236}">
                <a16:creationId xmlns:a16="http://schemas.microsoft.com/office/drawing/2014/main" id="{F3EEC77E-40EF-3944-B5D6-0A3B6E02681C}"/>
              </a:ext>
            </a:extLst>
          </p:cNvPr>
          <p:cNvSpPr>
            <a:spLocks noGrp="1"/>
          </p:cNvSpPr>
          <p:nvPr>
            <p:ph type="body" sz="quarter" idx="11"/>
          </p:nvPr>
        </p:nvSpPr>
        <p:spPr>
          <a:xfrm>
            <a:off x="941389" y="2513014"/>
            <a:ext cx="3240086" cy="3392486"/>
          </a:xfrm>
          <a:prstGeom prst="rect">
            <a:avLst/>
          </a:prstGeom>
          <a:solidFill>
            <a:schemeClr val="bg1"/>
          </a:solidFill>
          <a:effectLst>
            <a:outerShdw blurRad="38100" algn="ctr" rotWithShape="0">
              <a:prstClr val="black">
                <a:alpha val="40000"/>
              </a:prstClr>
            </a:outerShdw>
          </a:effectLst>
        </p:spPr>
        <p:txBody>
          <a:bodyPr lIns="182880" tIns="182880" rIns="182880" bIns="182880" numCol="1" spcCol="274320"/>
          <a:lstStyle>
            <a:lvl1pPr marL="0" indent="0">
              <a:lnSpc>
                <a:spcPct val="90000"/>
              </a:lnSpc>
              <a:spcBef>
                <a:spcPts val="0"/>
              </a:spcBef>
              <a:spcAft>
                <a:spcPts val="1200"/>
              </a:spcAft>
              <a:buNone/>
              <a:defRPr sz="2000" b="0" i="0">
                <a:solidFill>
                  <a:schemeClr val="accent1"/>
                </a:solidFill>
                <a:latin typeface="Arial" panose="020B0604020202020204" pitchFamily="34" charset="0"/>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8" name="Text Placeholder 13">
            <a:extLst>
              <a:ext uri="{FF2B5EF4-FFF2-40B4-BE49-F238E27FC236}">
                <a16:creationId xmlns:a16="http://schemas.microsoft.com/office/drawing/2014/main" id="{0C724B1C-4ED2-054A-859B-D6D310503BBB}"/>
              </a:ext>
            </a:extLst>
          </p:cNvPr>
          <p:cNvSpPr>
            <a:spLocks noGrp="1"/>
          </p:cNvSpPr>
          <p:nvPr>
            <p:ph type="body" sz="quarter" idx="12"/>
          </p:nvPr>
        </p:nvSpPr>
        <p:spPr>
          <a:xfrm>
            <a:off x="4468019" y="2513014"/>
            <a:ext cx="3240086" cy="3392486"/>
          </a:xfrm>
          <a:prstGeom prst="rect">
            <a:avLst/>
          </a:prstGeom>
          <a:solidFill>
            <a:schemeClr val="bg1"/>
          </a:solidFill>
          <a:effectLst>
            <a:outerShdw blurRad="38100" algn="ctr" rotWithShape="0">
              <a:prstClr val="black">
                <a:alpha val="40000"/>
              </a:prstClr>
            </a:outerShdw>
          </a:effectLst>
        </p:spPr>
        <p:txBody>
          <a:bodyPr lIns="182880" tIns="182880" rIns="182880" bIns="182880" numCol="1" spcCol="274320"/>
          <a:lstStyle>
            <a:lvl1pPr marL="0" indent="0">
              <a:lnSpc>
                <a:spcPct val="90000"/>
              </a:lnSpc>
              <a:spcBef>
                <a:spcPts val="0"/>
              </a:spcBef>
              <a:spcAft>
                <a:spcPts val="1200"/>
              </a:spcAft>
              <a:buNone/>
              <a:defRPr sz="2000" b="0" i="0">
                <a:solidFill>
                  <a:schemeClr val="accent1"/>
                </a:solidFill>
                <a:latin typeface="Arial" panose="020B0604020202020204" pitchFamily="34" charset="0"/>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9" name="Text Placeholder 13">
            <a:extLst>
              <a:ext uri="{FF2B5EF4-FFF2-40B4-BE49-F238E27FC236}">
                <a16:creationId xmlns:a16="http://schemas.microsoft.com/office/drawing/2014/main" id="{984A9278-226A-6841-9B2C-8CE5ABC64357}"/>
              </a:ext>
            </a:extLst>
          </p:cNvPr>
          <p:cNvSpPr>
            <a:spLocks noGrp="1"/>
          </p:cNvSpPr>
          <p:nvPr>
            <p:ph type="body" sz="quarter" idx="13"/>
          </p:nvPr>
        </p:nvSpPr>
        <p:spPr>
          <a:xfrm>
            <a:off x="7994650" y="2513014"/>
            <a:ext cx="3240086" cy="3392486"/>
          </a:xfrm>
          <a:prstGeom prst="rect">
            <a:avLst/>
          </a:prstGeom>
          <a:solidFill>
            <a:schemeClr val="bg1"/>
          </a:solidFill>
          <a:effectLst>
            <a:outerShdw blurRad="38100" algn="ctr" rotWithShape="0">
              <a:prstClr val="black">
                <a:alpha val="40000"/>
              </a:prstClr>
            </a:outerShdw>
          </a:effectLst>
        </p:spPr>
        <p:txBody>
          <a:bodyPr lIns="182880" tIns="182880" rIns="182880" bIns="182880" numCol="1" spcCol="274320"/>
          <a:lstStyle>
            <a:lvl1pPr marL="0" indent="0">
              <a:lnSpc>
                <a:spcPct val="90000"/>
              </a:lnSpc>
              <a:spcBef>
                <a:spcPts val="0"/>
              </a:spcBef>
              <a:spcAft>
                <a:spcPts val="1200"/>
              </a:spcAft>
              <a:buNone/>
              <a:defRPr sz="2000" b="0" i="0">
                <a:solidFill>
                  <a:schemeClr val="accent1"/>
                </a:solidFill>
                <a:latin typeface="Arial" panose="020B0604020202020204" pitchFamily="34" charset="0"/>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 name="Rectangle 1">
            <a:extLst>
              <a:ext uri="{FF2B5EF4-FFF2-40B4-BE49-F238E27FC236}">
                <a16:creationId xmlns:a16="http://schemas.microsoft.com/office/drawing/2014/main" id="{7EE5CFC0-82B4-3944-958C-5CEA4A578B00}"/>
              </a:ext>
            </a:extLst>
          </p:cNvPr>
          <p:cNvSpPr/>
          <p:nvPr userDrawn="1"/>
        </p:nvSpPr>
        <p:spPr>
          <a:xfrm>
            <a:off x="0" y="6045200"/>
            <a:ext cx="12192000" cy="812800"/>
          </a:xfrm>
          <a:prstGeom prst="rect">
            <a:avLst/>
          </a:prstGeom>
          <a:solidFill>
            <a:schemeClr val="bg1"/>
          </a:solidFill>
          <a:ln>
            <a:noFill/>
          </a:ln>
          <a:effectLst>
            <a:outerShdw blurRad="635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13">
            <a:extLst>
              <a:ext uri="{FF2B5EF4-FFF2-40B4-BE49-F238E27FC236}">
                <a16:creationId xmlns:a16="http://schemas.microsoft.com/office/drawing/2014/main" id="{2613C177-2571-D04C-9F1D-964C17D52AC5}"/>
              </a:ext>
            </a:extLst>
          </p:cNvPr>
          <p:cNvSpPr>
            <a:spLocks noGrp="1"/>
          </p:cNvSpPr>
          <p:nvPr>
            <p:ph type="body" sz="quarter" idx="10"/>
          </p:nvPr>
        </p:nvSpPr>
        <p:spPr>
          <a:xfrm>
            <a:off x="941388" y="800101"/>
            <a:ext cx="10286999" cy="914399"/>
          </a:xfrm>
          <a:prstGeom prst="rect">
            <a:avLst/>
          </a:prstGeom>
        </p:spPr>
        <p:txBody>
          <a:bodyPr lIns="0" tIns="0" rIns="0" bIns="0" anchor="t"/>
          <a:lstStyle>
            <a:lvl1pPr marL="0" indent="0">
              <a:lnSpc>
                <a:spcPct val="80000"/>
              </a:lnSpc>
              <a:spcBef>
                <a:spcPts val="0"/>
              </a:spcBef>
              <a:buNone/>
              <a:defRPr sz="4400" b="1" i="0">
                <a:solidFill>
                  <a:srgbClr val="00202E"/>
                </a:solidFill>
                <a:latin typeface="Arial" panose="020B0604020202020204" pitchFamily="34" charset="0"/>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0" name="Text Placeholder 13">
            <a:extLst>
              <a:ext uri="{FF2B5EF4-FFF2-40B4-BE49-F238E27FC236}">
                <a16:creationId xmlns:a16="http://schemas.microsoft.com/office/drawing/2014/main" id="{D35DD7B2-EEFB-6A48-A016-614C7ABA97D0}"/>
              </a:ext>
            </a:extLst>
          </p:cNvPr>
          <p:cNvSpPr>
            <a:spLocks noGrp="1"/>
          </p:cNvSpPr>
          <p:nvPr>
            <p:ph type="body" sz="quarter" idx="14" hasCustomPrompt="1"/>
          </p:nvPr>
        </p:nvSpPr>
        <p:spPr>
          <a:xfrm>
            <a:off x="946149" y="1789174"/>
            <a:ext cx="3235605" cy="537959"/>
          </a:xfrm>
          <a:prstGeom prst="rect">
            <a:avLst/>
          </a:prstGeom>
        </p:spPr>
        <p:txBody>
          <a:bodyPr lIns="0" tIns="182880" rIns="0" bIns="0" anchor="t"/>
          <a:lstStyle>
            <a:lvl1pPr marL="0" indent="0">
              <a:lnSpc>
                <a:spcPct val="85000"/>
              </a:lnSpc>
              <a:spcBef>
                <a:spcPts val="0"/>
              </a:spcBef>
              <a:spcAft>
                <a:spcPts val="0"/>
              </a:spcAft>
              <a:buNone/>
              <a:defRPr sz="4000" b="1" i="0">
                <a:solidFill>
                  <a:schemeClr val="accent1">
                    <a:lumMod val="20000"/>
                    <a:lumOff val="80000"/>
                  </a:schemeClr>
                </a:solidFill>
                <a:latin typeface="Arial" panose="020B0604020202020204" pitchFamily="34" charset="0"/>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edit</a:t>
            </a:r>
          </a:p>
        </p:txBody>
      </p:sp>
      <p:sp>
        <p:nvSpPr>
          <p:cNvPr id="11" name="Text Placeholder 13">
            <a:extLst>
              <a:ext uri="{FF2B5EF4-FFF2-40B4-BE49-F238E27FC236}">
                <a16:creationId xmlns:a16="http://schemas.microsoft.com/office/drawing/2014/main" id="{F4A85E80-8A56-304E-A99A-AE10072CBE70}"/>
              </a:ext>
            </a:extLst>
          </p:cNvPr>
          <p:cNvSpPr>
            <a:spLocks noGrp="1"/>
          </p:cNvSpPr>
          <p:nvPr>
            <p:ph type="body" sz="quarter" idx="15" hasCustomPrompt="1"/>
          </p:nvPr>
        </p:nvSpPr>
        <p:spPr>
          <a:xfrm>
            <a:off x="4475861" y="1789174"/>
            <a:ext cx="3229210" cy="537959"/>
          </a:xfrm>
          <a:prstGeom prst="rect">
            <a:avLst/>
          </a:prstGeom>
        </p:spPr>
        <p:txBody>
          <a:bodyPr lIns="0" tIns="182880" rIns="0" bIns="0" anchor="t"/>
          <a:lstStyle>
            <a:lvl1pPr marL="0" indent="0">
              <a:lnSpc>
                <a:spcPct val="85000"/>
              </a:lnSpc>
              <a:spcBef>
                <a:spcPts val="0"/>
              </a:spcBef>
              <a:spcAft>
                <a:spcPts val="0"/>
              </a:spcAft>
              <a:buNone/>
              <a:defRPr sz="4000" b="1" i="0">
                <a:solidFill>
                  <a:schemeClr val="accent1">
                    <a:lumMod val="20000"/>
                    <a:lumOff val="80000"/>
                  </a:schemeClr>
                </a:solidFill>
                <a:latin typeface="Arial" panose="020B0604020202020204" pitchFamily="34" charset="0"/>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edit</a:t>
            </a:r>
          </a:p>
        </p:txBody>
      </p:sp>
      <p:sp>
        <p:nvSpPr>
          <p:cNvPr id="12" name="Text Placeholder 13">
            <a:extLst>
              <a:ext uri="{FF2B5EF4-FFF2-40B4-BE49-F238E27FC236}">
                <a16:creationId xmlns:a16="http://schemas.microsoft.com/office/drawing/2014/main" id="{93E8E88D-AFF9-044D-BD66-14EA9ECA71B8}"/>
              </a:ext>
            </a:extLst>
          </p:cNvPr>
          <p:cNvSpPr>
            <a:spLocks noGrp="1"/>
          </p:cNvSpPr>
          <p:nvPr>
            <p:ph type="body" sz="quarter" idx="16" hasCustomPrompt="1"/>
          </p:nvPr>
        </p:nvSpPr>
        <p:spPr>
          <a:xfrm>
            <a:off x="7999178" y="1789174"/>
            <a:ext cx="3229210" cy="537959"/>
          </a:xfrm>
          <a:prstGeom prst="rect">
            <a:avLst/>
          </a:prstGeom>
        </p:spPr>
        <p:txBody>
          <a:bodyPr lIns="0" tIns="182880" rIns="0" bIns="0" anchor="t"/>
          <a:lstStyle>
            <a:lvl1pPr marL="0" indent="0">
              <a:lnSpc>
                <a:spcPct val="85000"/>
              </a:lnSpc>
              <a:spcBef>
                <a:spcPts val="0"/>
              </a:spcBef>
              <a:spcAft>
                <a:spcPts val="0"/>
              </a:spcAft>
              <a:buNone/>
              <a:defRPr sz="4000" b="1" i="0">
                <a:solidFill>
                  <a:schemeClr val="accent1">
                    <a:lumMod val="20000"/>
                    <a:lumOff val="80000"/>
                  </a:schemeClr>
                </a:solidFill>
                <a:latin typeface="Arial" panose="020B0604020202020204" pitchFamily="34" charset="0"/>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edit</a:t>
            </a:r>
          </a:p>
        </p:txBody>
      </p:sp>
      <p:cxnSp>
        <p:nvCxnSpPr>
          <p:cNvPr id="13" name="Straight Connector 12">
            <a:extLst>
              <a:ext uri="{FF2B5EF4-FFF2-40B4-BE49-F238E27FC236}">
                <a16:creationId xmlns:a16="http://schemas.microsoft.com/office/drawing/2014/main" id="{88002783-6C42-984C-9CDB-FA7EEF76E8FE}"/>
              </a:ext>
            </a:extLst>
          </p:cNvPr>
          <p:cNvCxnSpPr>
            <a:cxnSpLocks/>
          </p:cNvCxnSpPr>
          <p:nvPr userDrawn="1"/>
        </p:nvCxnSpPr>
        <p:spPr>
          <a:xfrm>
            <a:off x="803082" y="790869"/>
            <a:ext cx="0" cy="426685"/>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722580"/>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hoto Insert Option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ED63ECC-BCD9-D643-9DC5-CE02E1FDFF1D}"/>
              </a:ext>
            </a:extLst>
          </p:cNvPr>
          <p:cNvSpPr/>
          <p:nvPr userDrawn="1"/>
        </p:nvSpPr>
        <p:spPr>
          <a:xfrm>
            <a:off x="0" y="0"/>
            <a:ext cx="12192000" cy="6858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i="0">
                <a:latin typeface="Arial" panose="020B0604020202020204" pitchFamily="34" charset="0"/>
              </a:rPr>
              <a:t>Photo Insert Options</a:t>
            </a:r>
          </a:p>
        </p:txBody>
      </p:sp>
    </p:spTree>
    <p:extLst>
      <p:ext uri="{BB962C8B-B14F-4D97-AF65-F5344CB8AC3E}">
        <p14:creationId xmlns:p14="http://schemas.microsoft.com/office/powerpoint/2010/main" val="2116809338"/>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ption 1">
    <p:spTree>
      <p:nvGrpSpPr>
        <p:cNvPr id="1" name=""/>
        <p:cNvGrpSpPr/>
        <p:nvPr/>
      </p:nvGrpSpPr>
      <p:grpSpPr>
        <a:xfrm>
          <a:off x="0" y="0"/>
          <a:ext cx="0" cy="0"/>
          <a:chOff x="0" y="0"/>
          <a:chExt cx="0" cy="0"/>
        </a:xfrm>
      </p:grpSpPr>
      <p:sp>
        <p:nvSpPr>
          <p:cNvPr id="9" name="Text Placeholder 13">
            <a:extLst>
              <a:ext uri="{FF2B5EF4-FFF2-40B4-BE49-F238E27FC236}">
                <a16:creationId xmlns:a16="http://schemas.microsoft.com/office/drawing/2014/main" id="{E1F74F8A-0943-DE4F-A01D-D85A538D4C86}"/>
              </a:ext>
            </a:extLst>
          </p:cNvPr>
          <p:cNvSpPr>
            <a:spLocks noGrp="1"/>
          </p:cNvSpPr>
          <p:nvPr>
            <p:ph type="body" sz="quarter" idx="10"/>
          </p:nvPr>
        </p:nvSpPr>
        <p:spPr>
          <a:xfrm>
            <a:off x="941398" y="1355016"/>
            <a:ext cx="10286989" cy="1561561"/>
          </a:xfrm>
          <a:prstGeom prst="rect">
            <a:avLst/>
          </a:prstGeom>
        </p:spPr>
        <p:txBody>
          <a:bodyPr lIns="0" tIns="0" rIns="0" bIns="0" anchor="t"/>
          <a:lstStyle>
            <a:lvl1pPr marL="0" indent="0" algn="l">
              <a:lnSpc>
                <a:spcPct val="75000"/>
              </a:lnSpc>
              <a:spcBef>
                <a:spcPts val="0"/>
              </a:spcBef>
              <a:buNone/>
              <a:defRPr sz="7200" b="1" i="0">
                <a:solidFill>
                  <a:srgbClr val="00202E"/>
                </a:solidFill>
                <a:latin typeface="Arial" panose="020B0604020202020204" pitchFamily="34" charset="0"/>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0" name="Text Placeholder 13">
            <a:extLst>
              <a:ext uri="{FF2B5EF4-FFF2-40B4-BE49-F238E27FC236}">
                <a16:creationId xmlns:a16="http://schemas.microsoft.com/office/drawing/2014/main" id="{8B3C5BCD-79B2-3C4D-813C-D6F47B7D6413}"/>
              </a:ext>
            </a:extLst>
          </p:cNvPr>
          <p:cNvSpPr>
            <a:spLocks noGrp="1"/>
          </p:cNvSpPr>
          <p:nvPr>
            <p:ph type="body" sz="quarter" idx="11"/>
          </p:nvPr>
        </p:nvSpPr>
        <p:spPr>
          <a:xfrm>
            <a:off x="941398" y="3429000"/>
            <a:ext cx="10286988" cy="887412"/>
          </a:xfrm>
          <a:prstGeom prst="rect">
            <a:avLst/>
          </a:prstGeom>
        </p:spPr>
        <p:txBody>
          <a:bodyPr lIns="0" tIns="0" rIns="0" bIns="0" anchor="t"/>
          <a:lstStyle>
            <a:lvl1pPr marL="0" indent="0" algn="l">
              <a:lnSpc>
                <a:spcPct val="85000"/>
              </a:lnSpc>
              <a:spcBef>
                <a:spcPts val="0"/>
              </a:spcBef>
              <a:spcAft>
                <a:spcPts val="1200"/>
              </a:spcAft>
              <a:buNone/>
              <a:defRPr sz="2400" b="0" i="0">
                <a:solidFill>
                  <a:schemeClr val="tx2"/>
                </a:solidFill>
                <a:latin typeface="Arial" panose="020B0604020202020204" pitchFamily="34" charset="0"/>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13" name="Straight Connector 12">
            <a:extLst>
              <a:ext uri="{FF2B5EF4-FFF2-40B4-BE49-F238E27FC236}">
                <a16:creationId xmlns:a16="http://schemas.microsoft.com/office/drawing/2014/main" id="{5FE851F1-7A91-4A48-B26D-2E2518FEC0DD}"/>
              </a:ext>
            </a:extLst>
          </p:cNvPr>
          <p:cNvCxnSpPr>
            <a:cxnSpLocks/>
          </p:cNvCxnSpPr>
          <p:nvPr userDrawn="1"/>
        </p:nvCxnSpPr>
        <p:spPr>
          <a:xfrm>
            <a:off x="803082" y="1281579"/>
            <a:ext cx="0" cy="703528"/>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2747194"/>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Pic Option 1">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F8159BD-C7A3-FB47-A0CA-F4D803FBD766}"/>
              </a:ext>
            </a:extLst>
          </p:cNvPr>
          <p:cNvSpPr/>
          <p:nvPr userDrawn="1"/>
        </p:nvSpPr>
        <p:spPr>
          <a:xfrm>
            <a:off x="6232525" y="800100"/>
            <a:ext cx="5959475" cy="4538019"/>
          </a:xfrm>
          <a:prstGeom prst="rect">
            <a:avLst/>
          </a:prstGeom>
          <a:noFill/>
          <a:ln w="50800">
            <a:solidFill>
              <a:schemeClr val="tx2">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3">
            <a:extLst>
              <a:ext uri="{FF2B5EF4-FFF2-40B4-BE49-F238E27FC236}">
                <a16:creationId xmlns:a16="http://schemas.microsoft.com/office/drawing/2014/main" id="{6F2675B3-57EB-F248-8E6E-A298C36E19C8}"/>
              </a:ext>
            </a:extLst>
          </p:cNvPr>
          <p:cNvSpPr>
            <a:spLocks noGrp="1"/>
          </p:cNvSpPr>
          <p:nvPr>
            <p:ph type="body" sz="quarter" idx="11"/>
          </p:nvPr>
        </p:nvSpPr>
        <p:spPr>
          <a:xfrm>
            <a:off x="941389" y="800101"/>
            <a:ext cx="5002212" cy="914399"/>
          </a:xfrm>
          <a:prstGeom prst="rect">
            <a:avLst/>
          </a:prstGeom>
        </p:spPr>
        <p:txBody>
          <a:bodyPr lIns="0" tIns="0" rIns="0" bIns="0" anchor="t"/>
          <a:lstStyle>
            <a:lvl1pPr marL="0" indent="0">
              <a:lnSpc>
                <a:spcPct val="80000"/>
              </a:lnSpc>
              <a:spcBef>
                <a:spcPts val="0"/>
              </a:spcBef>
              <a:buNone/>
              <a:defRPr sz="4400" b="1" i="0">
                <a:solidFill>
                  <a:srgbClr val="00202E"/>
                </a:solidFill>
                <a:latin typeface="Arial" panose="020B0604020202020204" pitchFamily="34" charset="0"/>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6" name="Text Placeholder 13">
            <a:extLst>
              <a:ext uri="{FF2B5EF4-FFF2-40B4-BE49-F238E27FC236}">
                <a16:creationId xmlns:a16="http://schemas.microsoft.com/office/drawing/2014/main" id="{65F02547-8420-4742-A1ED-E5E934E2C465}"/>
              </a:ext>
            </a:extLst>
          </p:cNvPr>
          <p:cNvSpPr>
            <a:spLocks noGrp="1"/>
          </p:cNvSpPr>
          <p:nvPr>
            <p:ph type="body" sz="quarter" idx="12"/>
          </p:nvPr>
        </p:nvSpPr>
        <p:spPr>
          <a:xfrm>
            <a:off x="941389" y="1971674"/>
            <a:ext cx="5002211" cy="3857625"/>
          </a:xfrm>
          <a:prstGeom prst="rect">
            <a:avLst/>
          </a:prstGeom>
        </p:spPr>
        <p:txBody>
          <a:bodyPr lIns="0" tIns="0" rIns="0" bIns="0"/>
          <a:lstStyle>
            <a:lvl1pPr marL="0" indent="0">
              <a:lnSpc>
                <a:spcPct val="90000"/>
              </a:lnSpc>
              <a:spcBef>
                <a:spcPts val="0"/>
              </a:spcBef>
              <a:spcAft>
                <a:spcPts val="1200"/>
              </a:spcAft>
              <a:buNone/>
              <a:defRPr sz="2400" b="0" i="0">
                <a:solidFill>
                  <a:schemeClr val="accent1"/>
                </a:solidFill>
                <a:latin typeface="Arial" panose="020B0604020202020204" pitchFamily="34" charset="0"/>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0" name="Picture Placeholder 11">
            <a:extLst>
              <a:ext uri="{FF2B5EF4-FFF2-40B4-BE49-F238E27FC236}">
                <a16:creationId xmlns:a16="http://schemas.microsoft.com/office/drawing/2014/main" id="{EA733CE0-BFB9-3B46-8A42-A81EE0FDFB34}"/>
              </a:ext>
            </a:extLst>
          </p:cNvPr>
          <p:cNvSpPr>
            <a:spLocks noGrp="1"/>
          </p:cNvSpPr>
          <p:nvPr>
            <p:ph type="pic" sz="quarter" idx="13"/>
          </p:nvPr>
        </p:nvSpPr>
        <p:spPr>
          <a:xfrm>
            <a:off x="6409038" y="977030"/>
            <a:ext cx="5782962" cy="4565737"/>
          </a:xfrm>
          <a:prstGeom prst="rect">
            <a:avLst/>
          </a:prstGeom>
          <a:solidFill>
            <a:schemeClr val="bg1">
              <a:lumMod val="95000"/>
              <a:alpha val="85000"/>
            </a:schemeClr>
          </a:solidFill>
          <a:effectLst>
            <a:outerShdw blurRad="38100" algn="ctr" rotWithShape="0">
              <a:prstClr val="black">
                <a:alpha val="40000"/>
              </a:prstClr>
            </a:outerShdw>
          </a:effectLst>
        </p:spPr>
        <p:txBody>
          <a:bodyPr anchor="ctr"/>
          <a:lstStyle>
            <a:lvl1pPr marL="0" indent="0" algn="ctr">
              <a:buNone/>
              <a:defRPr sz="2000"/>
            </a:lvl1pPr>
          </a:lstStyle>
          <a:p>
            <a:endParaRPr lang="en-US"/>
          </a:p>
        </p:txBody>
      </p:sp>
      <p:cxnSp>
        <p:nvCxnSpPr>
          <p:cNvPr id="10" name="Straight Connector 9">
            <a:extLst>
              <a:ext uri="{FF2B5EF4-FFF2-40B4-BE49-F238E27FC236}">
                <a16:creationId xmlns:a16="http://schemas.microsoft.com/office/drawing/2014/main" id="{CE5D6614-13C9-5047-9E42-81861022F548}"/>
              </a:ext>
            </a:extLst>
          </p:cNvPr>
          <p:cNvCxnSpPr>
            <a:cxnSpLocks/>
          </p:cNvCxnSpPr>
          <p:nvPr userDrawn="1"/>
        </p:nvCxnSpPr>
        <p:spPr>
          <a:xfrm>
            <a:off x="803082" y="796279"/>
            <a:ext cx="0" cy="408212"/>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3395669"/>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Pic Option 2">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C28563A0-C6C9-F443-A090-BC7C28478E58}"/>
              </a:ext>
            </a:extLst>
          </p:cNvPr>
          <p:cNvCxnSpPr/>
          <p:nvPr userDrawn="1"/>
        </p:nvCxnSpPr>
        <p:spPr>
          <a:xfrm flipV="1">
            <a:off x="-4762" y="5675394"/>
            <a:ext cx="12192000" cy="477795"/>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82CF69A8-91D5-F946-A681-FBFE9EC5E4CC}"/>
              </a:ext>
            </a:extLst>
          </p:cNvPr>
          <p:cNvCxnSpPr>
            <a:cxnSpLocks/>
          </p:cNvCxnSpPr>
          <p:nvPr userDrawn="1"/>
        </p:nvCxnSpPr>
        <p:spPr>
          <a:xfrm>
            <a:off x="-4762" y="561203"/>
            <a:ext cx="12192000" cy="477795"/>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4" name="Picture Placeholder 4">
            <a:extLst>
              <a:ext uri="{FF2B5EF4-FFF2-40B4-BE49-F238E27FC236}">
                <a16:creationId xmlns:a16="http://schemas.microsoft.com/office/drawing/2014/main" id="{B850CDAD-989B-8944-9748-704CD16D7F01}"/>
              </a:ext>
            </a:extLst>
          </p:cNvPr>
          <p:cNvSpPr>
            <a:spLocks noGrp="1"/>
          </p:cNvSpPr>
          <p:nvPr>
            <p:ph type="pic" sz="quarter" idx="10"/>
          </p:nvPr>
        </p:nvSpPr>
        <p:spPr>
          <a:xfrm>
            <a:off x="6248402" y="800101"/>
            <a:ext cx="5943598" cy="5105399"/>
          </a:xfrm>
          <a:custGeom>
            <a:avLst/>
            <a:gdLst>
              <a:gd name="connsiteX0" fmla="*/ 0 w 6248400"/>
              <a:gd name="connsiteY0" fmla="*/ 0 h 3755244"/>
              <a:gd name="connsiteX1" fmla="*/ 6248400 w 6248400"/>
              <a:gd name="connsiteY1" fmla="*/ 0 h 3755244"/>
              <a:gd name="connsiteX2" fmla="*/ 6248400 w 6248400"/>
              <a:gd name="connsiteY2" fmla="*/ 3755244 h 3755244"/>
              <a:gd name="connsiteX3" fmla="*/ 0 w 6248400"/>
              <a:gd name="connsiteY3" fmla="*/ 3755244 h 3755244"/>
              <a:gd name="connsiteX4" fmla="*/ 0 w 6248400"/>
              <a:gd name="connsiteY4" fmla="*/ 0 h 3755244"/>
              <a:gd name="connsiteX0" fmla="*/ 0 w 6248400"/>
              <a:gd name="connsiteY0" fmla="*/ 0 h 3965107"/>
              <a:gd name="connsiteX1" fmla="*/ 6248400 w 6248400"/>
              <a:gd name="connsiteY1" fmla="*/ 209863 h 3965107"/>
              <a:gd name="connsiteX2" fmla="*/ 6248400 w 6248400"/>
              <a:gd name="connsiteY2" fmla="*/ 3965107 h 3965107"/>
              <a:gd name="connsiteX3" fmla="*/ 0 w 6248400"/>
              <a:gd name="connsiteY3" fmla="*/ 3965107 h 3965107"/>
              <a:gd name="connsiteX4" fmla="*/ 0 w 6248400"/>
              <a:gd name="connsiteY4" fmla="*/ 0 h 3965107"/>
              <a:gd name="connsiteX0" fmla="*/ 0 w 6248400"/>
              <a:gd name="connsiteY0" fmla="*/ 0 h 4182464"/>
              <a:gd name="connsiteX1" fmla="*/ 6248400 w 6248400"/>
              <a:gd name="connsiteY1" fmla="*/ 209863 h 4182464"/>
              <a:gd name="connsiteX2" fmla="*/ 6248400 w 6248400"/>
              <a:gd name="connsiteY2" fmla="*/ 3965107 h 4182464"/>
              <a:gd name="connsiteX3" fmla="*/ 7495 w 6248400"/>
              <a:gd name="connsiteY3" fmla="*/ 4182464 h 4182464"/>
              <a:gd name="connsiteX4" fmla="*/ 0 w 6248400"/>
              <a:gd name="connsiteY4" fmla="*/ 0 h 4182464"/>
              <a:gd name="connsiteX0" fmla="*/ 0 w 6248400"/>
              <a:gd name="connsiteY0" fmla="*/ 0 h 4182464"/>
              <a:gd name="connsiteX1" fmla="*/ 6248400 w 6248400"/>
              <a:gd name="connsiteY1" fmla="*/ 209863 h 4182464"/>
              <a:gd name="connsiteX2" fmla="*/ 6248400 w 6248400"/>
              <a:gd name="connsiteY2" fmla="*/ 3995809 h 4182464"/>
              <a:gd name="connsiteX3" fmla="*/ 7495 w 6248400"/>
              <a:gd name="connsiteY3" fmla="*/ 4182464 h 4182464"/>
              <a:gd name="connsiteX4" fmla="*/ 0 w 6248400"/>
              <a:gd name="connsiteY4" fmla="*/ 0 h 4182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8400" h="4182464">
                <a:moveTo>
                  <a:pt x="0" y="0"/>
                </a:moveTo>
                <a:lnTo>
                  <a:pt x="6248400" y="209863"/>
                </a:lnTo>
                <a:lnTo>
                  <a:pt x="6248400" y="3995809"/>
                </a:lnTo>
                <a:lnTo>
                  <a:pt x="7495" y="4182464"/>
                </a:lnTo>
                <a:cubicBezTo>
                  <a:pt x="4997" y="2788309"/>
                  <a:pt x="2498" y="1394155"/>
                  <a:pt x="0" y="0"/>
                </a:cubicBezTo>
                <a:close/>
              </a:path>
            </a:pathLst>
          </a:custGeom>
          <a:solidFill>
            <a:schemeClr val="bg1">
              <a:lumMod val="95000"/>
            </a:schemeClr>
          </a:solidFill>
          <a:ln>
            <a:noFill/>
          </a:ln>
          <a:effectLst>
            <a:outerShdw blurRad="38100" algn="ctr" rotWithShape="0">
              <a:prstClr val="black">
                <a:alpha val="40000"/>
              </a:prstClr>
            </a:outerShdw>
          </a:effectLst>
        </p:spPr>
        <p:txBody>
          <a:bodyPr anchor="ctr"/>
          <a:lstStyle>
            <a:lvl1pPr marL="0" indent="0" algn="ctr">
              <a:buNone/>
              <a:defRPr/>
            </a:lvl1pPr>
          </a:lstStyle>
          <a:p>
            <a:endParaRPr lang="en-US"/>
          </a:p>
        </p:txBody>
      </p:sp>
      <p:sp>
        <p:nvSpPr>
          <p:cNvPr id="6" name="Text Placeholder 13">
            <a:extLst>
              <a:ext uri="{FF2B5EF4-FFF2-40B4-BE49-F238E27FC236}">
                <a16:creationId xmlns:a16="http://schemas.microsoft.com/office/drawing/2014/main" id="{5D8D671A-72B6-1A42-98F6-BAA499C4CC0D}"/>
              </a:ext>
            </a:extLst>
          </p:cNvPr>
          <p:cNvSpPr>
            <a:spLocks noGrp="1"/>
          </p:cNvSpPr>
          <p:nvPr>
            <p:ph type="body" sz="quarter" idx="11"/>
          </p:nvPr>
        </p:nvSpPr>
        <p:spPr>
          <a:xfrm>
            <a:off x="941389" y="800101"/>
            <a:ext cx="5002212" cy="914399"/>
          </a:xfrm>
          <a:prstGeom prst="rect">
            <a:avLst/>
          </a:prstGeom>
        </p:spPr>
        <p:txBody>
          <a:bodyPr lIns="0" tIns="0" rIns="0" bIns="0" anchor="t"/>
          <a:lstStyle>
            <a:lvl1pPr marL="0" indent="0">
              <a:lnSpc>
                <a:spcPct val="80000"/>
              </a:lnSpc>
              <a:spcBef>
                <a:spcPts val="0"/>
              </a:spcBef>
              <a:buNone/>
              <a:defRPr sz="4400" b="1" i="0">
                <a:solidFill>
                  <a:srgbClr val="00202E"/>
                </a:solidFill>
                <a:latin typeface="Arial" panose="020B0604020202020204" pitchFamily="34" charset="0"/>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7" name="Text Placeholder 13">
            <a:extLst>
              <a:ext uri="{FF2B5EF4-FFF2-40B4-BE49-F238E27FC236}">
                <a16:creationId xmlns:a16="http://schemas.microsoft.com/office/drawing/2014/main" id="{0AC2EC27-2451-B646-8B85-BB1456D4E339}"/>
              </a:ext>
            </a:extLst>
          </p:cNvPr>
          <p:cNvSpPr>
            <a:spLocks noGrp="1"/>
          </p:cNvSpPr>
          <p:nvPr>
            <p:ph type="body" sz="quarter" idx="12"/>
          </p:nvPr>
        </p:nvSpPr>
        <p:spPr>
          <a:xfrm>
            <a:off x="941389" y="1971674"/>
            <a:ext cx="5002211" cy="3857625"/>
          </a:xfrm>
          <a:prstGeom prst="rect">
            <a:avLst/>
          </a:prstGeom>
        </p:spPr>
        <p:txBody>
          <a:bodyPr lIns="0" tIns="0" rIns="0" bIns="0"/>
          <a:lstStyle>
            <a:lvl1pPr marL="0" indent="0">
              <a:lnSpc>
                <a:spcPct val="90000"/>
              </a:lnSpc>
              <a:spcBef>
                <a:spcPts val="0"/>
              </a:spcBef>
              <a:spcAft>
                <a:spcPts val="1200"/>
              </a:spcAft>
              <a:buNone/>
              <a:defRPr sz="2400" b="0" i="0">
                <a:solidFill>
                  <a:schemeClr val="accent1"/>
                </a:solidFill>
                <a:latin typeface="Arial" panose="020B0604020202020204" pitchFamily="34" charset="0"/>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10" name="Straight Connector 9">
            <a:extLst>
              <a:ext uri="{FF2B5EF4-FFF2-40B4-BE49-F238E27FC236}">
                <a16:creationId xmlns:a16="http://schemas.microsoft.com/office/drawing/2014/main" id="{3B6EEFDC-6691-3547-B4F0-46FC8B634919}"/>
              </a:ext>
            </a:extLst>
          </p:cNvPr>
          <p:cNvCxnSpPr>
            <a:cxnSpLocks/>
          </p:cNvCxnSpPr>
          <p:nvPr userDrawn="1"/>
        </p:nvCxnSpPr>
        <p:spPr>
          <a:xfrm>
            <a:off x="803082" y="796279"/>
            <a:ext cx="0" cy="408212"/>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5374527"/>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Pic Option 3 (Full)">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D8818AB-25F8-944D-834F-BF78AC254147}"/>
              </a:ext>
            </a:extLst>
          </p:cNvPr>
          <p:cNvSpPr/>
          <p:nvPr userDrawn="1"/>
        </p:nvSpPr>
        <p:spPr>
          <a:xfrm>
            <a:off x="800101" y="631825"/>
            <a:ext cx="11391900" cy="5105400"/>
          </a:xfrm>
          <a:prstGeom prst="rect">
            <a:avLst/>
          </a:prstGeom>
          <a:noFill/>
          <a:ln w="50800">
            <a:solidFill>
              <a:schemeClr val="tx2">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icture Placeholder 11">
            <a:extLst>
              <a:ext uri="{FF2B5EF4-FFF2-40B4-BE49-F238E27FC236}">
                <a16:creationId xmlns:a16="http://schemas.microsoft.com/office/drawing/2014/main" id="{F28A8904-0321-D346-ACA3-92D1A9876340}"/>
              </a:ext>
            </a:extLst>
          </p:cNvPr>
          <p:cNvSpPr>
            <a:spLocks noGrp="1"/>
          </p:cNvSpPr>
          <p:nvPr>
            <p:ph type="pic" sz="quarter" idx="13"/>
          </p:nvPr>
        </p:nvSpPr>
        <p:spPr>
          <a:xfrm>
            <a:off x="946150" y="800100"/>
            <a:ext cx="11245850" cy="5105400"/>
          </a:xfrm>
          <a:prstGeom prst="rect">
            <a:avLst/>
          </a:prstGeom>
          <a:solidFill>
            <a:schemeClr val="bg1">
              <a:lumMod val="95000"/>
              <a:alpha val="85000"/>
            </a:schemeClr>
          </a:solidFill>
          <a:effectLst>
            <a:outerShdw blurRad="38100" algn="ctr" rotWithShape="0">
              <a:prstClr val="black">
                <a:alpha val="40000"/>
              </a:prstClr>
            </a:outerShdw>
          </a:effectLst>
        </p:spPr>
        <p:txBody>
          <a:bodyPr anchor="ctr"/>
          <a:lstStyle>
            <a:lvl1pPr marL="0" indent="0" algn="ctr">
              <a:buNone/>
              <a:defRPr sz="2000"/>
            </a:lvl1pPr>
          </a:lstStyle>
          <a:p>
            <a:endParaRPr lang="en-US"/>
          </a:p>
        </p:txBody>
      </p:sp>
    </p:spTree>
    <p:extLst>
      <p:ext uri="{BB962C8B-B14F-4D97-AF65-F5344CB8AC3E}">
        <p14:creationId xmlns:p14="http://schemas.microsoft.com/office/powerpoint/2010/main" val="1050405309"/>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1-Pic Option 3 (Full)">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D8818AB-25F8-944D-834F-BF78AC254147}"/>
              </a:ext>
            </a:extLst>
          </p:cNvPr>
          <p:cNvSpPr/>
          <p:nvPr userDrawn="1"/>
        </p:nvSpPr>
        <p:spPr>
          <a:xfrm>
            <a:off x="800101" y="631825"/>
            <a:ext cx="11391900" cy="5105400"/>
          </a:xfrm>
          <a:prstGeom prst="rect">
            <a:avLst/>
          </a:prstGeom>
          <a:noFill/>
          <a:ln w="50800">
            <a:solidFill>
              <a:schemeClr val="tx2">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icture Placeholder 11">
            <a:extLst>
              <a:ext uri="{FF2B5EF4-FFF2-40B4-BE49-F238E27FC236}">
                <a16:creationId xmlns:a16="http://schemas.microsoft.com/office/drawing/2014/main" id="{F28A8904-0321-D346-ACA3-92D1A9876340}"/>
              </a:ext>
            </a:extLst>
          </p:cNvPr>
          <p:cNvSpPr>
            <a:spLocks noGrp="1"/>
          </p:cNvSpPr>
          <p:nvPr>
            <p:ph type="pic" sz="quarter" idx="13"/>
          </p:nvPr>
        </p:nvSpPr>
        <p:spPr>
          <a:xfrm>
            <a:off x="946150" y="800100"/>
            <a:ext cx="5149850" cy="5105400"/>
          </a:xfrm>
          <a:prstGeom prst="rect">
            <a:avLst/>
          </a:prstGeom>
          <a:solidFill>
            <a:schemeClr val="bg1">
              <a:lumMod val="95000"/>
              <a:alpha val="85000"/>
            </a:schemeClr>
          </a:solidFill>
          <a:effectLst>
            <a:outerShdw blurRad="38100" algn="ctr" rotWithShape="0">
              <a:prstClr val="black">
                <a:alpha val="40000"/>
              </a:prstClr>
            </a:outerShdw>
          </a:effectLst>
        </p:spPr>
        <p:txBody>
          <a:bodyPr anchor="ctr"/>
          <a:lstStyle>
            <a:lvl1pPr marL="0" indent="0" algn="ctr">
              <a:buNone/>
              <a:defRPr sz="2000"/>
            </a:lvl1pPr>
          </a:lstStyle>
          <a:p>
            <a:endParaRPr lang="en-US"/>
          </a:p>
        </p:txBody>
      </p:sp>
      <p:sp>
        <p:nvSpPr>
          <p:cNvPr id="5" name="Picture Placeholder 11">
            <a:extLst>
              <a:ext uri="{FF2B5EF4-FFF2-40B4-BE49-F238E27FC236}">
                <a16:creationId xmlns:a16="http://schemas.microsoft.com/office/drawing/2014/main" id="{0495A739-A1EB-B340-A5B5-68C4AA1C8E2A}"/>
              </a:ext>
            </a:extLst>
          </p:cNvPr>
          <p:cNvSpPr>
            <a:spLocks noGrp="1"/>
          </p:cNvSpPr>
          <p:nvPr>
            <p:ph type="pic" sz="quarter" idx="14"/>
          </p:nvPr>
        </p:nvSpPr>
        <p:spPr>
          <a:xfrm>
            <a:off x="5894070" y="289016"/>
            <a:ext cx="5149850" cy="5105400"/>
          </a:xfrm>
          <a:prstGeom prst="rect">
            <a:avLst/>
          </a:prstGeom>
          <a:solidFill>
            <a:schemeClr val="bg1">
              <a:lumMod val="95000"/>
              <a:alpha val="85000"/>
            </a:schemeClr>
          </a:solidFill>
          <a:effectLst>
            <a:outerShdw blurRad="38100" algn="ctr" rotWithShape="0">
              <a:prstClr val="black">
                <a:alpha val="40000"/>
              </a:prstClr>
            </a:outerShdw>
          </a:effectLst>
        </p:spPr>
        <p:txBody>
          <a:bodyPr anchor="ctr"/>
          <a:lstStyle>
            <a:lvl1pPr marL="0" indent="0" algn="ctr">
              <a:buNone/>
              <a:defRPr sz="2000"/>
            </a:lvl1pPr>
          </a:lstStyle>
          <a:p>
            <a:endParaRPr lang="en-US"/>
          </a:p>
        </p:txBody>
      </p:sp>
    </p:spTree>
    <p:extLst>
      <p:ext uri="{BB962C8B-B14F-4D97-AF65-F5344CB8AC3E}">
        <p14:creationId xmlns:p14="http://schemas.microsoft.com/office/powerpoint/2010/main" val="1852701145"/>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Pic Option 1">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D3C12EE-8326-A347-BFA3-9A18E0E72E93}"/>
              </a:ext>
            </a:extLst>
          </p:cNvPr>
          <p:cNvSpPr/>
          <p:nvPr userDrawn="1"/>
        </p:nvSpPr>
        <p:spPr>
          <a:xfrm>
            <a:off x="6232525" y="800100"/>
            <a:ext cx="5143501" cy="4936821"/>
          </a:xfrm>
          <a:prstGeom prst="rect">
            <a:avLst/>
          </a:prstGeom>
          <a:noFill/>
          <a:ln w="50800">
            <a:solidFill>
              <a:schemeClr val="tx2">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13">
            <a:extLst>
              <a:ext uri="{FF2B5EF4-FFF2-40B4-BE49-F238E27FC236}">
                <a16:creationId xmlns:a16="http://schemas.microsoft.com/office/drawing/2014/main" id="{3C3ADB9F-C4FC-CC41-84B5-B718335B5365}"/>
              </a:ext>
            </a:extLst>
          </p:cNvPr>
          <p:cNvSpPr>
            <a:spLocks noGrp="1"/>
          </p:cNvSpPr>
          <p:nvPr>
            <p:ph type="body" sz="quarter" idx="11"/>
          </p:nvPr>
        </p:nvSpPr>
        <p:spPr>
          <a:xfrm>
            <a:off x="941389" y="800101"/>
            <a:ext cx="5002212" cy="914399"/>
          </a:xfrm>
          <a:prstGeom prst="rect">
            <a:avLst/>
          </a:prstGeom>
        </p:spPr>
        <p:txBody>
          <a:bodyPr lIns="0" tIns="0" rIns="0" bIns="0" anchor="t"/>
          <a:lstStyle>
            <a:lvl1pPr marL="0" indent="0">
              <a:lnSpc>
                <a:spcPct val="80000"/>
              </a:lnSpc>
              <a:spcBef>
                <a:spcPts val="0"/>
              </a:spcBef>
              <a:buNone/>
              <a:defRPr sz="4400" b="1" i="0">
                <a:solidFill>
                  <a:srgbClr val="00202E"/>
                </a:solidFill>
                <a:latin typeface="Arial" panose="020B0604020202020204" pitchFamily="34" charset="0"/>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7" name="Text Placeholder 13">
            <a:extLst>
              <a:ext uri="{FF2B5EF4-FFF2-40B4-BE49-F238E27FC236}">
                <a16:creationId xmlns:a16="http://schemas.microsoft.com/office/drawing/2014/main" id="{406A3F95-9707-EA4B-817C-0DCF7923474E}"/>
              </a:ext>
            </a:extLst>
          </p:cNvPr>
          <p:cNvSpPr>
            <a:spLocks noGrp="1"/>
          </p:cNvSpPr>
          <p:nvPr>
            <p:ph type="body" sz="quarter" idx="12"/>
          </p:nvPr>
        </p:nvSpPr>
        <p:spPr>
          <a:xfrm>
            <a:off x="941389" y="1971674"/>
            <a:ext cx="5002211" cy="3857625"/>
          </a:xfrm>
          <a:prstGeom prst="rect">
            <a:avLst/>
          </a:prstGeom>
        </p:spPr>
        <p:txBody>
          <a:bodyPr lIns="0" tIns="0" rIns="0" bIns="0"/>
          <a:lstStyle>
            <a:lvl1pPr marL="0" indent="0">
              <a:lnSpc>
                <a:spcPct val="90000"/>
              </a:lnSpc>
              <a:spcBef>
                <a:spcPts val="0"/>
              </a:spcBef>
              <a:spcAft>
                <a:spcPts val="1200"/>
              </a:spcAft>
              <a:buNone/>
              <a:defRPr sz="2400" b="0" i="0">
                <a:solidFill>
                  <a:schemeClr val="accent1"/>
                </a:solidFill>
                <a:latin typeface="Arial" panose="020B0604020202020204" pitchFamily="34" charset="0"/>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3" name="Picture Placeholder 11">
            <a:extLst>
              <a:ext uri="{FF2B5EF4-FFF2-40B4-BE49-F238E27FC236}">
                <a16:creationId xmlns:a16="http://schemas.microsoft.com/office/drawing/2014/main" id="{C641FF4A-8977-C245-8FCB-19D06BD0CD22}"/>
              </a:ext>
            </a:extLst>
          </p:cNvPr>
          <p:cNvSpPr>
            <a:spLocks noGrp="1"/>
          </p:cNvSpPr>
          <p:nvPr>
            <p:ph type="pic" sz="quarter" idx="14"/>
          </p:nvPr>
        </p:nvSpPr>
        <p:spPr>
          <a:xfrm>
            <a:off x="6576164" y="2957388"/>
            <a:ext cx="4652221" cy="2948112"/>
          </a:xfrm>
          <a:prstGeom prst="rect">
            <a:avLst/>
          </a:prstGeom>
          <a:solidFill>
            <a:schemeClr val="bg1">
              <a:lumMod val="85000"/>
              <a:alpha val="85000"/>
            </a:schemeClr>
          </a:solidFill>
          <a:effectLst>
            <a:outerShdw blurRad="38100" algn="ctr" rotWithShape="0">
              <a:prstClr val="black">
                <a:alpha val="40000"/>
              </a:prstClr>
            </a:outerShdw>
          </a:effectLst>
        </p:spPr>
        <p:txBody>
          <a:bodyPr anchor="ctr"/>
          <a:lstStyle>
            <a:lvl1pPr marL="0" indent="0" algn="ctr">
              <a:buNone/>
              <a:defRPr sz="2000"/>
            </a:lvl1pPr>
          </a:lstStyle>
          <a:p>
            <a:endParaRPr lang="en-US"/>
          </a:p>
        </p:txBody>
      </p:sp>
      <p:sp>
        <p:nvSpPr>
          <p:cNvPr id="12" name="Picture Placeholder 11">
            <a:extLst>
              <a:ext uri="{FF2B5EF4-FFF2-40B4-BE49-F238E27FC236}">
                <a16:creationId xmlns:a16="http://schemas.microsoft.com/office/drawing/2014/main" id="{F8343663-7A1E-9C4B-A895-759E199A81F9}"/>
              </a:ext>
            </a:extLst>
          </p:cNvPr>
          <p:cNvSpPr>
            <a:spLocks noGrp="1"/>
          </p:cNvSpPr>
          <p:nvPr>
            <p:ph type="pic" sz="quarter" idx="13"/>
          </p:nvPr>
        </p:nvSpPr>
        <p:spPr>
          <a:xfrm>
            <a:off x="6409038" y="631824"/>
            <a:ext cx="4652219" cy="2505946"/>
          </a:xfrm>
          <a:prstGeom prst="rect">
            <a:avLst/>
          </a:prstGeom>
          <a:solidFill>
            <a:schemeClr val="bg1">
              <a:lumMod val="95000"/>
            </a:schemeClr>
          </a:solidFill>
          <a:effectLst>
            <a:outerShdw blurRad="76200" algn="ctr" rotWithShape="0">
              <a:prstClr val="black">
                <a:alpha val="40000"/>
              </a:prstClr>
            </a:outerShdw>
          </a:effectLst>
        </p:spPr>
        <p:txBody>
          <a:bodyPr anchor="ctr"/>
          <a:lstStyle>
            <a:lvl1pPr marL="0" indent="0" algn="ctr">
              <a:buNone/>
              <a:defRPr sz="2000"/>
            </a:lvl1pPr>
          </a:lstStyle>
          <a:p>
            <a:endParaRPr lang="en-US"/>
          </a:p>
        </p:txBody>
      </p:sp>
      <p:cxnSp>
        <p:nvCxnSpPr>
          <p:cNvPr id="10" name="Straight Connector 9">
            <a:extLst>
              <a:ext uri="{FF2B5EF4-FFF2-40B4-BE49-F238E27FC236}">
                <a16:creationId xmlns:a16="http://schemas.microsoft.com/office/drawing/2014/main" id="{5831143C-08A1-3143-81D1-9D7D4B81D46B}"/>
              </a:ext>
            </a:extLst>
          </p:cNvPr>
          <p:cNvCxnSpPr>
            <a:cxnSpLocks/>
          </p:cNvCxnSpPr>
          <p:nvPr userDrawn="1"/>
        </p:nvCxnSpPr>
        <p:spPr>
          <a:xfrm>
            <a:off x="803082" y="796279"/>
            <a:ext cx="0" cy="408212"/>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741924"/>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Pic Option 2">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0D637958-A739-8D4B-A63A-E553ACC574D1}"/>
              </a:ext>
            </a:extLst>
          </p:cNvPr>
          <p:cNvCxnSpPr/>
          <p:nvPr userDrawn="1"/>
        </p:nvCxnSpPr>
        <p:spPr>
          <a:xfrm flipV="1">
            <a:off x="-4762" y="5675394"/>
            <a:ext cx="12192000" cy="477795"/>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0610AA3-8B31-8148-A7E3-518D224A5142}"/>
              </a:ext>
            </a:extLst>
          </p:cNvPr>
          <p:cNvCxnSpPr>
            <a:cxnSpLocks/>
          </p:cNvCxnSpPr>
          <p:nvPr userDrawn="1"/>
        </p:nvCxnSpPr>
        <p:spPr>
          <a:xfrm>
            <a:off x="-4762" y="561203"/>
            <a:ext cx="12192000" cy="477795"/>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5" name="Picture Placeholder 4">
            <a:extLst>
              <a:ext uri="{FF2B5EF4-FFF2-40B4-BE49-F238E27FC236}">
                <a16:creationId xmlns:a16="http://schemas.microsoft.com/office/drawing/2014/main" id="{5DED8C86-583E-0146-BC03-897D01C0460E}"/>
              </a:ext>
            </a:extLst>
          </p:cNvPr>
          <p:cNvSpPr>
            <a:spLocks noGrp="1"/>
          </p:cNvSpPr>
          <p:nvPr>
            <p:ph type="pic" sz="quarter" idx="10"/>
          </p:nvPr>
        </p:nvSpPr>
        <p:spPr>
          <a:xfrm>
            <a:off x="6248402" y="800101"/>
            <a:ext cx="5943598" cy="5105399"/>
          </a:xfrm>
          <a:custGeom>
            <a:avLst/>
            <a:gdLst>
              <a:gd name="connsiteX0" fmla="*/ 0 w 6248400"/>
              <a:gd name="connsiteY0" fmla="*/ 0 h 3755244"/>
              <a:gd name="connsiteX1" fmla="*/ 6248400 w 6248400"/>
              <a:gd name="connsiteY1" fmla="*/ 0 h 3755244"/>
              <a:gd name="connsiteX2" fmla="*/ 6248400 w 6248400"/>
              <a:gd name="connsiteY2" fmla="*/ 3755244 h 3755244"/>
              <a:gd name="connsiteX3" fmla="*/ 0 w 6248400"/>
              <a:gd name="connsiteY3" fmla="*/ 3755244 h 3755244"/>
              <a:gd name="connsiteX4" fmla="*/ 0 w 6248400"/>
              <a:gd name="connsiteY4" fmla="*/ 0 h 3755244"/>
              <a:gd name="connsiteX0" fmla="*/ 0 w 6248400"/>
              <a:gd name="connsiteY0" fmla="*/ 0 h 3965107"/>
              <a:gd name="connsiteX1" fmla="*/ 6248400 w 6248400"/>
              <a:gd name="connsiteY1" fmla="*/ 209863 h 3965107"/>
              <a:gd name="connsiteX2" fmla="*/ 6248400 w 6248400"/>
              <a:gd name="connsiteY2" fmla="*/ 3965107 h 3965107"/>
              <a:gd name="connsiteX3" fmla="*/ 0 w 6248400"/>
              <a:gd name="connsiteY3" fmla="*/ 3965107 h 3965107"/>
              <a:gd name="connsiteX4" fmla="*/ 0 w 6248400"/>
              <a:gd name="connsiteY4" fmla="*/ 0 h 3965107"/>
              <a:gd name="connsiteX0" fmla="*/ 0 w 6248400"/>
              <a:gd name="connsiteY0" fmla="*/ 0 h 4182464"/>
              <a:gd name="connsiteX1" fmla="*/ 6248400 w 6248400"/>
              <a:gd name="connsiteY1" fmla="*/ 209863 h 4182464"/>
              <a:gd name="connsiteX2" fmla="*/ 6248400 w 6248400"/>
              <a:gd name="connsiteY2" fmla="*/ 3965107 h 4182464"/>
              <a:gd name="connsiteX3" fmla="*/ 7495 w 6248400"/>
              <a:gd name="connsiteY3" fmla="*/ 4182464 h 4182464"/>
              <a:gd name="connsiteX4" fmla="*/ 0 w 6248400"/>
              <a:gd name="connsiteY4" fmla="*/ 0 h 4182464"/>
              <a:gd name="connsiteX0" fmla="*/ 0 w 6248400"/>
              <a:gd name="connsiteY0" fmla="*/ 0 h 4182464"/>
              <a:gd name="connsiteX1" fmla="*/ 6248400 w 6248400"/>
              <a:gd name="connsiteY1" fmla="*/ 209863 h 4182464"/>
              <a:gd name="connsiteX2" fmla="*/ 6248400 w 6248400"/>
              <a:gd name="connsiteY2" fmla="*/ 3995809 h 4182464"/>
              <a:gd name="connsiteX3" fmla="*/ 7495 w 6248400"/>
              <a:gd name="connsiteY3" fmla="*/ 4182464 h 4182464"/>
              <a:gd name="connsiteX4" fmla="*/ 0 w 6248400"/>
              <a:gd name="connsiteY4" fmla="*/ 0 h 4182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8400" h="4182464">
                <a:moveTo>
                  <a:pt x="0" y="0"/>
                </a:moveTo>
                <a:lnTo>
                  <a:pt x="6248400" y="209863"/>
                </a:lnTo>
                <a:lnTo>
                  <a:pt x="6248400" y="3995809"/>
                </a:lnTo>
                <a:lnTo>
                  <a:pt x="7495" y="4182464"/>
                </a:lnTo>
                <a:cubicBezTo>
                  <a:pt x="4997" y="2788309"/>
                  <a:pt x="2498" y="1394155"/>
                  <a:pt x="0" y="0"/>
                </a:cubicBezTo>
                <a:close/>
              </a:path>
            </a:pathLst>
          </a:custGeom>
          <a:solidFill>
            <a:schemeClr val="bg1">
              <a:lumMod val="95000"/>
            </a:schemeClr>
          </a:solidFill>
          <a:ln>
            <a:noFill/>
          </a:ln>
          <a:effectLst>
            <a:outerShdw blurRad="38100" algn="ctr" rotWithShape="0">
              <a:prstClr val="black">
                <a:alpha val="40000"/>
              </a:prstClr>
            </a:outerShdw>
          </a:effectLst>
        </p:spPr>
        <p:txBody>
          <a:bodyPr anchor="ctr"/>
          <a:lstStyle>
            <a:lvl1pPr marL="0" indent="0" algn="l">
              <a:buNone/>
              <a:defRPr/>
            </a:lvl1pPr>
          </a:lstStyle>
          <a:p>
            <a:endParaRPr lang="en-US"/>
          </a:p>
        </p:txBody>
      </p:sp>
      <p:sp>
        <p:nvSpPr>
          <p:cNvPr id="18" name="Picture Placeholder 4">
            <a:extLst>
              <a:ext uri="{FF2B5EF4-FFF2-40B4-BE49-F238E27FC236}">
                <a16:creationId xmlns:a16="http://schemas.microsoft.com/office/drawing/2014/main" id="{FF27EEA8-B499-054E-B277-CC38EA4C4E94}"/>
              </a:ext>
            </a:extLst>
          </p:cNvPr>
          <p:cNvSpPr>
            <a:spLocks noGrp="1"/>
          </p:cNvSpPr>
          <p:nvPr>
            <p:ph type="pic" sz="quarter" idx="13"/>
          </p:nvPr>
        </p:nvSpPr>
        <p:spPr>
          <a:xfrm>
            <a:off x="8899742" y="2978812"/>
            <a:ext cx="2960317" cy="2542837"/>
          </a:xfrm>
          <a:custGeom>
            <a:avLst/>
            <a:gdLst>
              <a:gd name="connsiteX0" fmla="*/ 0 w 6248400"/>
              <a:gd name="connsiteY0" fmla="*/ 0 h 3755244"/>
              <a:gd name="connsiteX1" fmla="*/ 6248400 w 6248400"/>
              <a:gd name="connsiteY1" fmla="*/ 0 h 3755244"/>
              <a:gd name="connsiteX2" fmla="*/ 6248400 w 6248400"/>
              <a:gd name="connsiteY2" fmla="*/ 3755244 h 3755244"/>
              <a:gd name="connsiteX3" fmla="*/ 0 w 6248400"/>
              <a:gd name="connsiteY3" fmla="*/ 3755244 h 3755244"/>
              <a:gd name="connsiteX4" fmla="*/ 0 w 6248400"/>
              <a:gd name="connsiteY4" fmla="*/ 0 h 3755244"/>
              <a:gd name="connsiteX0" fmla="*/ 0 w 6248400"/>
              <a:gd name="connsiteY0" fmla="*/ 0 h 3965107"/>
              <a:gd name="connsiteX1" fmla="*/ 6248400 w 6248400"/>
              <a:gd name="connsiteY1" fmla="*/ 209863 h 3965107"/>
              <a:gd name="connsiteX2" fmla="*/ 6248400 w 6248400"/>
              <a:gd name="connsiteY2" fmla="*/ 3965107 h 3965107"/>
              <a:gd name="connsiteX3" fmla="*/ 0 w 6248400"/>
              <a:gd name="connsiteY3" fmla="*/ 3965107 h 3965107"/>
              <a:gd name="connsiteX4" fmla="*/ 0 w 6248400"/>
              <a:gd name="connsiteY4" fmla="*/ 0 h 3965107"/>
              <a:gd name="connsiteX0" fmla="*/ 0 w 6248400"/>
              <a:gd name="connsiteY0" fmla="*/ 0 h 4182464"/>
              <a:gd name="connsiteX1" fmla="*/ 6248400 w 6248400"/>
              <a:gd name="connsiteY1" fmla="*/ 209863 h 4182464"/>
              <a:gd name="connsiteX2" fmla="*/ 6248400 w 6248400"/>
              <a:gd name="connsiteY2" fmla="*/ 3965107 h 4182464"/>
              <a:gd name="connsiteX3" fmla="*/ 7495 w 6248400"/>
              <a:gd name="connsiteY3" fmla="*/ 4182464 h 4182464"/>
              <a:gd name="connsiteX4" fmla="*/ 0 w 6248400"/>
              <a:gd name="connsiteY4" fmla="*/ 0 h 4182464"/>
              <a:gd name="connsiteX0" fmla="*/ 0 w 6248400"/>
              <a:gd name="connsiteY0" fmla="*/ 0 h 4182464"/>
              <a:gd name="connsiteX1" fmla="*/ 6248400 w 6248400"/>
              <a:gd name="connsiteY1" fmla="*/ 209863 h 4182464"/>
              <a:gd name="connsiteX2" fmla="*/ 6248400 w 6248400"/>
              <a:gd name="connsiteY2" fmla="*/ 3995809 h 4182464"/>
              <a:gd name="connsiteX3" fmla="*/ 7495 w 6248400"/>
              <a:gd name="connsiteY3" fmla="*/ 4182464 h 4182464"/>
              <a:gd name="connsiteX4" fmla="*/ 0 w 6248400"/>
              <a:gd name="connsiteY4" fmla="*/ 0 h 4182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8400" h="4182464">
                <a:moveTo>
                  <a:pt x="0" y="0"/>
                </a:moveTo>
                <a:lnTo>
                  <a:pt x="6248400" y="209863"/>
                </a:lnTo>
                <a:lnTo>
                  <a:pt x="6248400" y="3995809"/>
                </a:lnTo>
                <a:lnTo>
                  <a:pt x="7495" y="4182464"/>
                </a:lnTo>
                <a:cubicBezTo>
                  <a:pt x="4997" y="2788309"/>
                  <a:pt x="2498" y="1394155"/>
                  <a:pt x="0" y="0"/>
                </a:cubicBezTo>
                <a:close/>
              </a:path>
            </a:pathLst>
          </a:custGeom>
          <a:solidFill>
            <a:schemeClr val="bg1">
              <a:lumMod val="85000"/>
            </a:schemeClr>
          </a:solidFill>
          <a:ln>
            <a:noFill/>
          </a:ln>
          <a:effectLst>
            <a:outerShdw blurRad="76200" algn="ctr" rotWithShape="0">
              <a:prstClr val="black">
                <a:alpha val="40000"/>
              </a:prstClr>
            </a:outerShdw>
          </a:effectLst>
        </p:spPr>
        <p:txBody>
          <a:bodyPr anchor="ctr"/>
          <a:lstStyle>
            <a:lvl1pPr marL="0" indent="0" algn="ctr">
              <a:buNone/>
              <a:defRPr/>
            </a:lvl1pPr>
          </a:lstStyle>
          <a:p>
            <a:endParaRPr lang="en-US"/>
          </a:p>
        </p:txBody>
      </p:sp>
      <p:sp>
        <p:nvSpPr>
          <p:cNvPr id="2" name="Text Placeholder 13">
            <a:extLst>
              <a:ext uri="{FF2B5EF4-FFF2-40B4-BE49-F238E27FC236}">
                <a16:creationId xmlns:a16="http://schemas.microsoft.com/office/drawing/2014/main" id="{47314AC4-3AD4-3645-827F-21436DABEF43}"/>
              </a:ext>
            </a:extLst>
          </p:cNvPr>
          <p:cNvSpPr>
            <a:spLocks noGrp="1"/>
          </p:cNvSpPr>
          <p:nvPr>
            <p:ph type="body" sz="quarter" idx="11"/>
          </p:nvPr>
        </p:nvSpPr>
        <p:spPr>
          <a:xfrm>
            <a:off x="941389" y="800101"/>
            <a:ext cx="5002212" cy="914399"/>
          </a:xfrm>
          <a:prstGeom prst="rect">
            <a:avLst/>
          </a:prstGeom>
        </p:spPr>
        <p:txBody>
          <a:bodyPr lIns="0" tIns="0" rIns="0" bIns="0" anchor="t"/>
          <a:lstStyle>
            <a:lvl1pPr marL="0" indent="0">
              <a:lnSpc>
                <a:spcPct val="80000"/>
              </a:lnSpc>
              <a:spcBef>
                <a:spcPts val="0"/>
              </a:spcBef>
              <a:buNone/>
              <a:defRPr sz="4400" b="1" i="0">
                <a:solidFill>
                  <a:srgbClr val="00202E"/>
                </a:solidFill>
                <a:latin typeface="Arial" panose="020B0604020202020204" pitchFamily="34" charset="0"/>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3" name="Text Placeholder 13">
            <a:extLst>
              <a:ext uri="{FF2B5EF4-FFF2-40B4-BE49-F238E27FC236}">
                <a16:creationId xmlns:a16="http://schemas.microsoft.com/office/drawing/2014/main" id="{A7F8567B-0BC2-6649-B149-6A4F3FA2FA6B}"/>
              </a:ext>
            </a:extLst>
          </p:cNvPr>
          <p:cNvSpPr>
            <a:spLocks noGrp="1"/>
          </p:cNvSpPr>
          <p:nvPr>
            <p:ph type="body" sz="quarter" idx="12"/>
          </p:nvPr>
        </p:nvSpPr>
        <p:spPr>
          <a:xfrm>
            <a:off x="941389" y="1971674"/>
            <a:ext cx="5002211" cy="3857625"/>
          </a:xfrm>
          <a:prstGeom prst="rect">
            <a:avLst/>
          </a:prstGeom>
        </p:spPr>
        <p:txBody>
          <a:bodyPr lIns="0" tIns="0" rIns="0" bIns="0"/>
          <a:lstStyle>
            <a:lvl1pPr marL="0" indent="0">
              <a:lnSpc>
                <a:spcPct val="90000"/>
              </a:lnSpc>
              <a:spcBef>
                <a:spcPts val="0"/>
              </a:spcBef>
              <a:spcAft>
                <a:spcPts val="1200"/>
              </a:spcAft>
              <a:buNone/>
              <a:defRPr sz="2400" b="0" i="0">
                <a:solidFill>
                  <a:schemeClr val="accent1"/>
                </a:solidFill>
                <a:latin typeface="Arial" panose="020B0604020202020204" pitchFamily="34" charset="0"/>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11" name="Straight Connector 10">
            <a:extLst>
              <a:ext uri="{FF2B5EF4-FFF2-40B4-BE49-F238E27FC236}">
                <a16:creationId xmlns:a16="http://schemas.microsoft.com/office/drawing/2014/main" id="{2E1758FE-BC7A-B948-9D7E-C621576A4748}"/>
              </a:ext>
            </a:extLst>
          </p:cNvPr>
          <p:cNvCxnSpPr>
            <a:cxnSpLocks/>
          </p:cNvCxnSpPr>
          <p:nvPr userDrawn="1"/>
        </p:nvCxnSpPr>
        <p:spPr>
          <a:xfrm>
            <a:off x="803082" y="796279"/>
            <a:ext cx="0" cy="408212"/>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4848243"/>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Pic Option 1">
    <p:spTree>
      <p:nvGrpSpPr>
        <p:cNvPr id="1" name=""/>
        <p:cNvGrpSpPr/>
        <p:nvPr/>
      </p:nvGrpSpPr>
      <p:grpSpPr>
        <a:xfrm>
          <a:off x="0" y="0"/>
          <a:ext cx="0" cy="0"/>
          <a:chOff x="0" y="0"/>
          <a:chExt cx="0" cy="0"/>
        </a:xfrm>
      </p:grpSpPr>
      <p:sp>
        <p:nvSpPr>
          <p:cNvPr id="20" name="Picture Placeholder 11">
            <a:extLst>
              <a:ext uri="{FF2B5EF4-FFF2-40B4-BE49-F238E27FC236}">
                <a16:creationId xmlns:a16="http://schemas.microsoft.com/office/drawing/2014/main" id="{9282D2E8-5EA0-6F48-89DA-3273315C1489}"/>
              </a:ext>
            </a:extLst>
          </p:cNvPr>
          <p:cNvSpPr>
            <a:spLocks noGrp="1"/>
          </p:cNvSpPr>
          <p:nvPr>
            <p:ph type="pic" sz="quarter" idx="15"/>
          </p:nvPr>
        </p:nvSpPr>
        <p:spPr>
          <a:xfrm>
            <a:off x="8624170" y="369518"/>
            <a:ext cx="2604218" cy="2736937"/>
          </a:xfrm>
          <a:prstGeom prst="rect">
            <a:avLst/>
          </a:prstGeom>
          <a:solidFill>
            <a:schemeClr val="bg1">
              <a:lumMod val="75000"/>
              <a:alpha val="85000"/>
            </a:schemeClr>
          </a:solidFill>
          <a:effectLst>
            <a:outerShdw blurRad="38100" algn="ctr" rotWithShape="0">
              <a:prstClr val="black">
                <a:alpha val="40000"/>
              </a:prstClr>
            </a:outerShdw>
          </a:effectLst>
        </p:spPr>
        <p:txBody>
          <a:bodyPr anchor="ctr"/>
          <a:lstStyle>
            <a:lvl1pPr marL="0" indent="0" algn="ctr">
              <a:buNone/>
              <a:defRPr sz="2000"/>
            </a:lvl1pPr>
          </a:lstStyle>
          <a:p>
            <a:endParaRPr lang="en-US"/>
          </a:p>
        </p:txBody>
      </p:sp>
      <p:sp>
        <p:nvSpPr>
          <p:cNvPr id="4" name="Text Placeholder 13">
            <a:extLst>
              <a:ext uri="{FF2B5EF4-FFF2-40B4-BE49-F238E27FC236}">
                <a16:creationId xmlns:a16="http://schemas.microsoft.com/office/drawing/2014/main" id="{794760FD-4BA2-C145-8764-2382308F94FB}"/>
              </a:ext>
            </a:extLst>
          </p:cNvPr>
          <p:cNvSpPr>
            <a:spLocks noGrp="1"/>
          </p:cNvSpPr>
          <p:nvPr>
            <p:ph type="body" sz="quarter" idx="11"/>
          </p:nvPr>
        </p:nvSpPr>
        <p:spPr>
          <a:xfrm>
            <a:off x="941389" y="800101"/>
            <a:ext cx="5002212" cy="914399"/>
          </a:xfrm>
          <a:prstGeom prst="rect">
            <a:avLst/>
          </a:prstGeom>
        </p:spPr>
        <p:txBody>
          <a:bodyPr lIns="0" tIns="0" rIns="0" bIns="0" anchor="t"/>
          <a:lstStyle>
            <a:lvl1pPr marL="0" indent="0">
              <a:lnSpc>
                <a:spcPct val="80000"/>
              </a:lnSpc>
              <a:spcBef>
                <a:spcPts val="0"/>
              </a:spcBef>
              <a:buNone/>
              <a:defRPr sz="4400" b="1" i="0">
                <a:solidFill>
                  <a:srgbClr val="00202E"/>
                </a:solidFill>
                <a:latin typeface="Arial" panose="020B0604020202020204" pitchFamily="34" charset="0"/>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 name="Text Placeholder 13">
            <a:extLst>
              <a:ext uri="{FF2B5EF4-FFF2-40B4-BE49-F238E27FC236}">
                <a16:creationId xmlns:a16="http://schemas.microsoft.com/office/drawing/2014/main" id="{53CF1D66-E94E-C548-BE5D-F97D97475438}"/>
              </a:ext>
            </a:extLst>
          </p:cNvPr>
          <p:cNvSpPr>
            <a:spLocks noGrp="1"/>
          </p:cNvSpPr>
          <p:nvPr>
            <p:ph type="body" sz="quarter" idx="12"/>
          </p:nvPr>
        </p:nvSpPr>
        <p:spPr>
          <a:xfrm>
            <a:off x="941389" y="1971674"/>
            <a:ext cx="5002211" cy="3857625"/>
          </a:xfrm>
          <a:prstGeom prst="rect">
            <a:avLst/>
          </a:prstGeom>
        </p:spPr>
        <p:txBody>
          <a:bodyPr lIns="0" tIns="0" rIns="0" bIns="0"/>
          <a:lstStyle>
            <a:lvl1pPr marL="0" indent="0">
              <a:lnSpc>
                <a:spcPct val="90000"/>
              </a:lnSpc>
              <a:spcBef>
                <a:spcPts val="0"/>
              </a:spcBef>
              <a:spcAft>
                <a:spcPts val="1200"/>
              </a:spcAft>
              <a:buNone/>
              <a:defRPr sz="2400" b="0" i="0">
                <a:solidFill>
                  <a:schemeClr val="accent1"/>
                </a:solidFill>
                <a:latin typeface="Arial" panose="020B0604020202020204" pitchFamily="34" charset="0"/>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7" name="Rectangle 16">
            <a:extLst>
              <a:ext uri="{FF2B5EF4-FFF2-40B4-BE49-F238E27FC236}">
                <a16:creationId xmlns:a16="http://schemas.microsoft.com/office/drawing/2014/main" id="{D456DCE6-9389-1844-AB54-968AF98881E2}"/>
              </a:ext>
            </a:extLst>
          </p:cNvPr>
          <p:cNvSpPr/>
          <p:nvPr userDrawn="1"/>
        </p:nvSpPr>
        <p:spPr>
          <a:xfrm>
            <a:off x="6232525" y="800100"/>
            <a:ext cx="5143501" cy="4936821"/>
          </a:xfrm>
          <a:prstGeom prst="rect">
            <a:avLst/>
          </a:prstGeom>
          <a:noFill/>
          <a:ln w="50800">
            <a:solidFill>
              <a:schemeClr val="tx2">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Picture Placeholder 11">
            <a:extLst>
              <a:ext uri="{FF2B5EF4-FFF2-40B4-BE49-F238E27FC236}">
                <a16:creationId xmlns:a16="http://schemas.microsoft.com/office/drawing/2014/main" id="{7F1425CD-FF7E-B144-882E-2F7C5B9A3FC1}"/>
              </a:ext>
            </a:extLst>
          </p:cNvPr>
          <p:cNvSpPr>
            <a:spLocks noGrp="1"/>
          </p:cNvSpPr>
          <p:nvPr>
            <p:ph type="pic" sz="quarter" idx="13"/>
          </p:nvPr>
        </p:nvSpPr>
        <p:spPr>
          <a:xfrm>
            <a:off x="6409039" y="631824"/>
            <a:ext cx="2409284" cy="2111375"/>
          </a:xfrm>
          <a:prstGeom prst="rect">
            <a:avLst/>
          </a:prstGeom>
          <a:solidFill>
            <a:schemeClr val="bg1">
              <a:lumMod val="95000"/>
            </a:schemeClr>
          </a:solidFill>
          <a:effectLst>
            <a:outerShdw blurRad="76200" algn="ctr" rotWithShape="0">
              <a:prstClr val="black">
                <a:alpha val="40000"/>
              </a:prstClr>
            </a:outerShdw>
          </a:effectLst>
        </p:spPr>
        <p:txBody>
          <a:bodyPr anchor="ctr"/>
          <a:lstStyle>
            <a:lvl1pPr marL="0" indent="0" algn="ctr">
              <a:buNone/>
              <a:defRPr sz="2000"/>
            </a:lvl1pPr>
          </a:lstStyle>
          <a:p>
            <a:endParaRPr lang="en-US"/>
          </a:p>
        </p:txBody>
      </p:sp>
      <p:sp>
        <p:nvSpPr>
          <p:cNvPr id="19" name="Picture Placeholder 11">
            <a:extLst>
              <a:ext uri="{FF2B5EF4-FFF2-40B4-BE49-F238E27FC236}">
                <a16:creationId xmlns:a16="http://schemas.microsoft.com/office/drawing/2014/main" id="{CD22E7B0-FD78-9C40-9615-C801F82A9574}"/>
              </a:ext>
            </a:extLst>
          </p:cNvPr>
          <p:cNvSpPr>
            <a:spLocks noGrp="1"/>
          </p:cNvSpPr>
          <p:nvPr>
            <p:ph type="pic" sz="quarter" idx="14"/>
          </p:nvPr>
        </p:nvSpPr>
        <p:spPr>
          <a:xfrm>
            <a:off x="6409039" y="2957388"/>
            <a:ext cx="4638917" cy="2948112"/>
          </a:xfrm>
          <a:prstGeom prst="rect">
            <a:avLst/>
          </a:prstGeom>
          <a:solidFill>
            <a:schemeClr val="bg1">
              <a:lumMod val="85000"/>
              <a:alpha val="85000"/>
            </a:schemeClr>
          </a:solidFill>
          <a:effectLst>
            <a:outerShdw blurRad="38100" algn="ctr" rotWithShape="0">
              <a:prstClr val="black">
                <a:alpha val="40000"/>
              </a:prstClr>
            </a:outerShdw>
          </a:effectLst>
        </p:spPr>
        <p:txBody>
          <a:bodyPr anchor="ctr"/>
          <a:lstStyle>
            <a:lvl1pPr marL="0" indent="0" algn="ctr">
              <a:buNone/>
              <a:defRPr sz="2000"/>
            </a:lvl1pPr>
          </a:lstStyle>
          <a:p>
            <a:endParaRPr lang="en-US"/>
          </a:p>
        </p:txBody>
      </p:sp>
      <p:cxnSp>
        <p:nvCxnSpPr>
          <p:cNvPr id="11" name="Straight Connector 10">
            <a:extLst>
              <a:ext uri="{FF2B5EF4-FFF2-40B4-BE49-F238E27FC236}">
                <a16:creationId xmlns:a16="http://schemas.microsoft.com/office/drawing/2014/main" id="{BF5B822D-B8BE-C84C-852F-C6B2DFF679FD}"/>
              </a:ext>
            </a:extLst>
          </p:cNvPr>
          <p:cNvCxnSpPr>
            <a:cxnSpLocks/>
          </p:cNvCxnSpPr>
          <p:nvPr userDrawn="1"/>
        </p:nvCxnSpPr>
        <p:spPr>
          <a:xfrm>
            <a:off x="803082" y="796279"/>
            <a:ext cx="0" cy="408212"/>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6848568"/>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Pic Option 2">
    <p:spTree>
      <p:nvGrpSpPr>
        <p:cNvPr id="1" name=""/>
        <p:cNvGrpSpPr/>
        <p:nvPr/>
      </p:nvGrpSpPr>
      <p:grpSpPr>
        <a:xfrm>
          <a:off x="0" y="0"/>
          <a:ext cx="0" cy="0"/>
          <a:chOff x="0" y="0"/>
          <a:chExt cx="0" cy="0"/>
        </a:xfrm>
      </p:grpSpPr>
      <p:sp>
        <p:nvSpPr>
          <p:cNvPr id="5" name="Text Placeholder 13">
            <a:extLst>
              <a:ext uri="{FF2B5EF4-FFF2-40B4-BE49-F238E27FC236}">
                <a16:creationId xmlns:a16="http://schemas.microsoft.com/office/drawing/2014/main" id="{07D727A0-72EF-564F-9C23-50D3C368794D}"/>
              </a:ext>
            </a:extLst>
          </p:cNvPr>
          <p:cNvSpPr>
            <a:spLocks noGrp="1"/>
          </p:cNvSpPr>
          <p:nvPr>
            <p:ph type="body" sz="quarter" idx="11"/>
          </p:nvPr>
        </p:nvSpPr>
        <p:spPr>
          <a:xfrm>
            <a:off x="941389" y="800101"/>
            <a:ext cx="5002212" cy="914399"/>
          </a:xfrm>
          <a:prstGeom prst="rect">
            <a:avLst/>
          </a:prstGeom>
        </p:spPr>
        <p:txBody>
          <a:bodyPr lIns="0" tIns="0" rIns="0" bIns="0" anchor="t"/>
          <a:lstStyle>
            <a:lvl1pPr marL="0" indent="0">
              <a:lnSpc>
                <a:spcPct val="80000"/>
              </a:lnSpc>
              <a:spcBef>
                <a:spcPts val="0"/>
              </a:spcBef>
              <a:buNone/>
              <a:defRPr sz="4400" b="1" i="0">
                <a:solidFill>
                  <a:srgbClr val="00202E"/>
                </a:solidFill>
                <a:latin typeface="Arial" panose="020B0604020202020204" pitchFamily="34" charset="0"/>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6" name="Text Placeholder 13">
            <a:extLst>
              <a:ext uri="{FF2B5EF4-FFF2-40B4-BE49-F238E27FC236}">
                <a16:creationId xmlns:a16="http://schemas.microsoft.com/office/drawing/2014/main" id="{093441EB-927F-204E-A722-4E1D17717CE8}"/>
              </a:ext>
            </a:extLst>
          </p:cNvPr>
          <p:cNvSpPr>
            <a:spLocks noGrp="1"/>
          </p:cNvSpPr>
          <p:nvPr>
            <p:ph type="body" sz="quarter" idx="12"/>
          </p:nvPr>
        </p:nvSpPr>
        <p:spPr>
          <a:xfrm>
            <a:off x="941389" y="1971674"/>
            <a:ext cx="5002211" cy="3857625"/>
          </a:xfrm>
          <a:prstGeom prst="rect">
            <a:avLst/>
          </a:prstGeom>
        </p:spPr>
        <p:txBody>
          <a:bodyPr lIns="0" tIns="0" rIns="0" bIns="0"/>
          <a:lstStyle>
            <a:lvl1pPr marL="0" indent="0">
              <a:lnSpc>
                <a:spcPct val="90000"/>
              </a:lnSpc>
              <a:spcBef>
                <a:spcPts val="0"/>
              </a:spcBef>
              <a:spcAft>
                <a:spcPts val="1200"/>
              </a:spcAft>
              <a:buNone/>
              <a:defRPr sz="2400" b="0" i="0">
                <a:solidFill>
                  <a:schemeClr val="accent1"/>
                </a:solidFill>
                <a:latin typeface="Arial" panose="020B0604020202020204" pitchFamily="34" charset="0"/>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0" name="Rectangle 9">
            <a:extLst>
              <a:ext uri="{FF2B5EF4-FFF2-40B4-BE49-F238E27FC236}">
                <a16:creationId xmlns:a16="http://schemas.microsoft.com/office/drawing/2014/main" id="{DEA463CE-1E86-1E40-8FB3-37A21D7D14CC}"/>
              </a:ext>
            </a:extLst>
          </p:cNvPr>
          <p:cNvSpPr/>
          <p:nvPr userDrawn="1"/>
        </p:nvSpPr>
        <p:spPr>
          <a:xfrm>
            <a:off x="6232525" y="800100"/>
            <a:ext cx="5143501" cy="4936821"/>
          </a:xfrm>
          <a:prstGeom prst="rect">
            <a:avLst/>
          </a:prstGeom>
          <a:noFill/>
          <a:ln w="50800">
            <a:solidFill>
              <a:schemeClr val="tx2">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cture Placeholder 11">
            <a:extLst>
              <a:ext uri="{FF2B5EF4-FFF2-40B4-BE49-F238E27FC236}">
                <a16:creationId xmlns:a16="http://schemas.microsoft.com/office/drawing/2014/main" id="{2DEEC19E-CFC5-6245-B85D-F3B2C58BC0F4}"/>
              </a:ext>
            </a:extLst>
          </p:cNvPr>
          <p:cNvSpPr>
            <a:spLocks noGrp="1"/>
          </p:cNvSpPr>
          <p:nvPr>
            <p:ph type="pic" sz="quarter" idx="13"/>
          </p:nvPr>
        </p:nvSpPr>
        <p:spPr>
          <a:xfrm>
            <a:off x="6409038" y="968679"/>
            <a:ext cx="3492779" cy="4605404"/>
          </a:xfrm>
          <a:prstGeom prst="rect">
            <a:avLst/>
          </a:prstGeom>
          <a:solidFill>
            <a:schemeClr val="bg1">
              <a:lumMod val="95000"/>
              <a:alpha val="85000"/>
            </a:schemeClr>
          </a:solidFill>
          <a:effectLst>
            <a:outerShdw blurRad="38100" algn="ctr" rotWithShape="0">
              <a:prstClr val="black">
                <a:alpha val="40000"/>
              </a:prstClr>
            </a:outerShdw>
          </a:effectLst>
        </p:spPr>
        <p:txBody>
          <a:bodyPr anchor="ctr"/>
          <a:lstStyle>
            <a:lvl1pPr marL="0" indent="0" algn="ctr">
              <a:buNone/>
              <a:defRPr sz="2000"/>
            </a:lvl1pPr>
          </a:lstStyle>
          <a:p>
            <a:endParaRPr lang="en-US"/>
          </a:p>
        </p:txBody>
      </p:sp>
      <p:sp>
        <p:nvSpPr>
          <p:cNvPr id="9" name="Picture Placeholder 11">
            <a:extLst>
              <a:ext uri="{FF2B5EF4-FFF2-40B4-BE49-F238E27FC236}">
                <a16:creationId xmlns:a16="http://schemas.microsoft.com/office/drawing/2014/main" id="{279849C9-0132-A445-B03D-6A22EBC19707}"/>
              </a:ext>
            </a:extLst>
          </p:cNvPr>
          <p:cNvSpPr>
            <a:spLocks noGrp="1"/>
          </p:cNvSpPr>
          <p:nvPr>
            <p:ph type="pic" sz="quarter" idx="15"/>
          </p:nvPr>
        </p:nvSpPr>
        <p:spPr>
          <a:xfrm>
            <a:off x="8624170" y="641739"/>
            <a:ext cx="2604218" cy="2550831"/>
          </a:xfrm>
          <a:prstGeom prst="rect">
            <a:avLst/>
          </a:prstGeom>
          <a:solidFill>
            <a:schemeClr val="bg1">
              <a:lumMod val="85000"/>
            </a:schemeClr>
          </a:solidFill>
          <a:effectLst>
            <a:outerShdw blurRad="76200" algn="ctr" rotWithShape="0">
              <a:prstClr val="black">
                <a:alpha val="40000"/>
              </a:prstClr>
            </a:outerShdw>
          </a:effectLst>
        </p:spPr>
        <p:txBody>
          <a:bodyPr anchor="ctr"/>
          <a:lstStyle>
            <a:lvl1pPr marL="0" indent="0" algn="ctr">
              <a:buNone/>
              <a:defRPr sz="2000"/>
            </a:lvl1pPr>
          </a:lstStyle>
          <a:p>
            <a:endParaRPr lang="en-US"/>
          </a:p>
        </p:txBody>
      </p:sp>
      <p:sp>
        <p:nvSpPr>
          <p:cNvPr id="14" name="Picture Placeholder 11">
            <a:extLst>
              <a:ext uri="{FF2B5EF4-FFF2-40B4-BE49-F238E27FC236}">
                <a16:creationId xmlns:a16="http://schemas.microsoft.com/office/drawing/2014/main" id="{62BB3E86-18AC-174C-A0C4-D1E37D8E6A0C}"/>
              </a:ext>
            </a:extLst>
          </p:cNvPr>
          <p:cNvSpPr>
            <a:spLocks noGrp="1"/>
          </p:cNvSpPr>
          <p:nvPr>
            <p:ph type="pic" sz="quarter" idx="16"/>
          </p:nvPr>
        </p:nvSpPr>
        <p:spPr>
          <a:xfrm>
            <a:off x="8624170" y="3354668"/>
            <a:ext cx="2604218" cy="2550831"/>
          </a:xfrm>
          <a:prstGeom prst="rect">
            <a:avLst/>
          </a:prstGeom>
          <a:solidFill>
            <a:schemeClr val="bg1">
              <a:lumMod val="95000"/>
            </a:schemeClr>
          </a:solidFill>
          <a:effectLst>
            <a:outerShdw blurRad="38100" algn="ctr" rotWithShape="0">
              <a:prstClr val="black">
                <a:alpha val="40000"/>
              </a:prstClr>
            </a:outerShdw>
          </a:effectLst>
        </p:spPr>
        <p:txBody>
          <a:bodyPr anchor="ctr"/>
          <a:lstStyle>
            <a:lvl1pPr marL="0" indent="0" algn="ctr">
              <a:buNone/>
              <a:defRPr sz="2000"/>
            </a:lvl1pPr>
          </a:lstStyle>
          <a:p>
            <a:endParaRPr lang="en-US"/>
          </a:p>
        </p:txBody>
      </p:sp>
      <p:cxnSp>
        <p:nvCxnSpPr>
          <p:cNvPr id="12" name="Straight Connector 11">
            <a:extLst>
              <a:ext uri="{FF2B5EF4-FFF2-40B4-BE49-F238E27FC236}">
                <a16:creationId xmlns:a16="http://schemas.microsoft.com/office/drawing/2014/main" id="{90CB6A86-A85B-4C40-9E6A-C97097827120}"/>
              </a:ext>
            </a:extLst>
          </p:cNvPr>
          <p:cNvCxnSpPr>
            <a:cxnSpLocks/>
          </p:cNvCxnSpPr>
          <p:nvPr userDrawn="1"/>
        </p:nvCxnSpPr>
        <p:spPr>
          <a:xfrm>
            <a:off x="803082" y="796279"/>
            <a:ext cx="0" cy="408212"/>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0032260"/>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Pic Option 3 (Full)">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0C31866-EA45-BF4B-BA21-5A1F720D947E}"/>
              </a:ext>
            </a:extLst>
          </p:cNvPr>
          <p:cNvSpPr/>
          <p:nvPr userDrawn="1"/>
        </p:nvSpPr>
        <p:spPr>
          <a:xfrm>
            <a:off x="800101" y="816577"/>
            <a:ext cx="10575924" cy="4521542"/>
          </a:xfrm>
          <a:prstGeom prst="rect">
            <a:avLst/>
          </a:prstGeom>
          <a:noFill/>
          <a:ln w="50800">
            <a:solidFill>
              <a:schemeClr val="tx2">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11">
            <a:extLst>
              <a:ext uri="{FF2B5EF4-FFF2-40B4-BE49-F238E27FC236}">
                <a16:creationId xmlns:a16="http://schemas.microsoft.com/office/drawing/2014/main" id="{EB684B1A-058F-9845-B19F-C05B350DA114}"/>
              </a:ext>
            </a:extLst>
          </p:cNvPr>
          <p:cNvSpPr>
            <a:spLocks noGrp="1"/>
          </p:cNvSpPr>
          <p:nvPr>
            <p:ph type="pic" sz="quarter" idx="15"/>
          </p:nvPr>
        </p:nvSpPr>
        <p:spPr>
          <a:xfrm>
            <a:off x="946150" y="630364"/>
            <a:ext cx="3235325" cy="4536622"/>
          </a:xfrm>
          <a:prstGeom prst="rect">
            <a:avLst/>
          </a:prstGeom>
          <a:solidFill>
            <a:schemeClr val="bg1">
              <a:lumMod val="95000"/>
              <a:alpha val="85000"/>
            </a:schemeClr>
          </a:solidFill>
          <a:effectLst>
            <a:outerShdw blurRad="38100" algn="ctr" rotWithShape="0">
              <a:prstClr val="black">
                <a:alpha val="40000"/>
              </a:prstClr>
            </a:outerShdw>
          </a:effectLst>
        </p:spPr>
        <p:txBody>
          <a:bodyPr anchor="ctr"/>
          <a:lstStyle>
            <a:lvl1pPr marL="0" indent="0" algn="ctr">
              <a:buNone/>
              <a:defRPr sz="2000"/>
            </a:lvl1pPr>
          </a:lstStyle>
          <a:p>
            <a:endParaRPr lang="en-US"/>
          </a:p>
        </p:txBody>
      </p:sp>
      <p:sp>
        <p:nvSpPr>
          <p:cNvPr id="10" name="Picture Placeholder 11">
            <a:extLst>
              <a:ext uri="{FF2B5EF4-FFF2-40B4-BE49-F238E27FC236}">
                <a16:creationId xmlns:a16="http://schemas.microsoft.com/office/drawing/2014/main" id="{403E75A8-BEB2-2B4E-BAC9-C99A6BA15D9B}"/>
              </a:ext>
            </a:extLst>
          </p:cNvPr>
          <p:cNvSpPr>
            <a:spLocks noGrp="1"/>
          </p:cNvSpPr>
          <p:nvPr>
            <p:ph type="pic" sz="quarter" idx="17"/>
          </p:nvPr>
        </p:nvSpPr>
        <p:spPr>
          <a:xfrm>
            <a:off x="7992041" y="630364"/>
            <a:ext cx="3235325" cy="4536622"/>
          </a:xfrm>
          <a:prstGeom prst="rect">
            <a:avLst/>
          </a:prstGeom>
          <a:solidFill>
            <a:schemeClr val="bg1">
              <a:lumMod val="75000"/>
              <a:alpha val="85000"/>
            </a:schemeClr>
          </a:solidFill>
          <a:effectLst>
            <a:outerShdw blurRad="38100" algn="ctr" rotWithShape="0">
              <a:prstClr val="black">
                <a:alpha val="40000"/>
              </a:prstClr>
            </a:outerShdw>
          </a:effectLst>
        </p:spPr>
        <p:txBody>
          <a:bodyPr anchor="ctr"/>
          <a:lstStyle>
            <a:lvl1pPr marL="0" indent="0" algn="ctr">
              <a:buNone/>
              <a:defRPr sz="2000"/>
            </a:lvl1pPr>
          </a:lstStyle>
          <a:p>
            <a:endParaRPr lang="en-US"/>
          </a:p>
        </p:txBody>
      </p:sp>
      <p:sp>
        <p:nvSpPr>
          <p:cNvPr id="9" name="Picture Placeholder 11">
            <a:extLst>
              <a:ext uri="{FF2B5EF4-FFF2-40B4-BE49-F238E27FC236}">
                <a16:creationId xmlns:a16="http://schemas.microsoft.com/office/drawing/2014/main" id="{D5678881-D34D-3B40-9FB4-E778F4689C77}"/>
              </a:ext>
            </a:extLst>
          </p:cNvPr>
          <p:cNvSpPr>
            <a:spLocks noGrp="1"/>
          </p:cNvSpPr>
          <p:nvPr>
            <p:ph type="pic" sz="quarter" idx="16"/>
          </p:nvPr>
        </p:nvSpPr>
        <p:spPr>
          <a:xfrm>
            <a:off x="3989541" y="1008344"/>
            <a:ext cx="4208744" cy="4515987"/>
          </a:xfrm>
          <a:prstGeom prst="rect">
            <a:avLst/>
          </a:prstGeom>
          <a:solidFill>
            <a:schemeClr val="bg1">
              <a:lumMod val="85000"/>
            </a:schemeClr>
          </a:solidFill>
          <a:effectLst>
            <a:outerShdw blurRad="76200" algn="ctr" rotWithShape="0">
              <a:prstClr val="black">
                <a:alpha val="40000"/>
              </a:prstClr>
            </a:outerShdw>
          </a:effectLst>
        </p:spPr>
        <p:txBody>
          <a:bodyPr anchor="ctr"/>
          <a:lstStyle>
            <a:lvl1pPr marL="0" indent="0" algn="ctr">
              <a:buNone/>
              <a:defRPr sz="2000"/>
            </a:lvl1pPr>
          </a:lstStyle>
          <a:p>
            <a:endParaRPr lang="en-US"/>
          </a:p>
        </p:txBody>
      </p:sp>
    </p:spTree>
    <p:extLst>
      <p:ext uri="{BB962C8B-B14F-4D97-AF65-F5344CB8AC3E}">
        <p14:creationId xmlns:p14="http://schemas.microsoft.com/office/powerpoint/2010/main" val="1718606524"/>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Pic Option 1">
    <p:spTree>
      <p:nvGrpSpPr>
        <p:cNvPr id="1" name=""/>
        <p:cNvGrpSpPr/>
        <p:nvPr/>
      </p:nvGrpSpPr>
      <p:grpSpPr>
        <a:xfrm>
          <a:off x="0" y="0"/>
          <a:ext cx="0" cy="0"/>
          <a:chOff x="0" y="0"/>
          <a:chExt cx="0" cy="0"/>
        </a:xfrm>
      </p:grpSpPr>
      <p:sp>
        <p:nvSpPr>
          <p:cNvPr id="17" name="Picture Placeholder 11">
            <a:extLst>
              <a:ext uri="{FF2B5EF4-FFF2-40B4-BE49-F238E27FC236}">
                <a16:creationId xmlns:a16="http://schemas.microsoft.com/office/drawing/2014/main" id="{D158AD37-A7FD-2A40-9DF4-7E0BA1193226}"/>
              </a:ext>
            </a:extLst>
          </p:cNvPr>
          <p:cNvSpPr>
            <a:spLocks noGrp="1"/>
          </p:cNvSpPr>
          <p:nvPr>
            <p:ph type="pic" sz="quarter" idx="15"/>
          </p:nvPr>
        </p:nvSpPr>
        <p:spPr>
          <a:xfrm>
            <a:off x="8989400" y="0"/>
            <a:ext cx="2238988" cy="2743199"/>
          </a:xfrm>
          <a:prstGeom prst="rect">
            <a:avLst/>
          </a:prstGeom>
          <a:solidFill>
            <a:schemeClr val="bg1">
              <a:lumMod val="75000"/>
              <a:alpha val="85000"/>
            </a:schemeClr>
          </a:solidFill>
          <a:effectLst>
            <a:outerShdw blurRad="38100" algn="ctr" rotWithShape="0">
              <a:prstClr val="black">
                <a:alpha val="40000"/>
              </a:prstClr>
            </a:outerShdw>
          </a:effectLst>
        </p:spPr>
        <p:txBody>
          <a:bodyPr anchor="ctr"/>
          <a:lstStyle>
            <a:lvl1pPr marL="0" indent="0" algn="ctr">
              <a:buNone/>
              <a:defRPr sz="2000"/>
            </a:lvl1pPr>
          </a:lstStyle>
          <a:p>
            <a:endParaRPr lang="en-US"/>
          </a:p>
        </p:txBody>
      </p:sp>
      <p:sp>
        <p:nvSpPr>
          <p:cNvPr id="16" name="Picture Placeholder 11">
            <a:extLst>
              <a:ext uri="{FF2B5EF4-FFF2-40B4-BE49-F238E27FC236}">
                <a16:creationId xmlns:a16="http://schemas.microsoft.com/office/drawing/2014/main" id="{E3D64006-1C6F-FF41-8272-DE339AF51F94}"/>
              </a:ext>
            </a:extLst>
          </p:cNvPr>
          <p:cNvSpPr>
            <a:spLocks noGrp="1"/>
          </p:cNvSpPr>
          <p:nvPr>
            <p:ph type="pic" sz="quarter" idx="14"/>
          </p:nvPr>
        </p:nvSpPr>
        <p:spPr>
          <a:xfrm>
            <a:off x="6588689" y="2561573"/>
            <a:ext cx="2599151" cy="3343927"/>
          </a:xfrm>
          <a:prstGeom prst="rect">
            <a:avLst/>
          </a:prstGeom>
          <a:solidFill>
            <a:schemeClr val="bg1">
              <a:lumMod val="85000"/>
              <a:alpha val="85000"/>
            </a:schemeClr>
          </a:solidFill>
          <a:effectLst>
            <a:outerShdw blurRad="38100" algn="ctr" rotWithShape="0">
              <a:prstClr val="black">
                <a:alpha val="40000"/>
              </a:prstClr>
            </a:outerShdw>
          </a:effectLst>
        </p:spPr>
        <p:txBody>
          <a:bodyPr anchor="ctr"/>
          <a:lstStyle>
            <a:lvl1pPr marL="0" indent="0" algn="ctr">
              <a:buNone/>
              <a:defRPr sz="2000"/>
            </a:lvl1pPr>
          </a:lstStyle>
          <a:p>
            <a:endParaRPr lang="en-US"/>
          </a:p>
        </p:txBody>
      </p:sp>
      <p:sp>
        <p:nvSpPr>
          <p:cNvPr id="3" name="Text Placeholder 13">
            <a:extLst>
              <a:ext uri="{FF2B5EF4-FFF2-40B4-BE49-F238E27FC236}">
                <a16:creationId xmlns:a16="http://schemas.microsoft.com/office/drawing/2014/main" id="{C0CE4045-CD5C-1744-A78A-231F54F54A4D}"/>
              </a:ext>
            </a:extLst>
          </p:cNvPr>
          <p:cNvSpPr>
            <a:spLocks noGrp="1"/>
          </p:cNvSpPr>
          <p:nvPr>
            <p:ph type="body" sz="quarter" idx="11"/>
          </p:nvPr>
        </p:nvSpPr>
        <p:spPr>
          <a:xfrm>
            <a:off x="941389" y="800101"/>
            <a:ext cx="5002212" cy="914399"/>
          </a:xfrm>
          <a:prstGeom prst="rect">
            <a:avLst/>
          </a:prstGeom>
        </p:spPr>
        <p:txBody>
          <a:bodyPr lIns="0" tIns="0" rIns="0" bIns="0" anchor="t"/>
          <a:lstStyle>
            <a:lvl1pPr marL="0" indent="0">
              <a:lnSpc>
                <a:spcPct val="80000"/>
              </a:lnSpc>
              <a:spcBef>
                <a:spcPts val="0"/>
              </a:spcBef>
              <a:buNone/>
              <a:defRPr sz="4400" b="1" i="0">
                <a:solidFill>
                  <a:srgbClr val="00202E"/>
                </a:solidFill>
                <a:latin typeface="Arial" panose="020B0604020202020204" pitchFamily="34" charset="0"/>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4" name="Text Placeholder 13">
            <a:extLst>
              <a:ext uri="{FF2B5EF4-FFF2-40B4-BE49-F238E27FC236}">
                <a16:creationId xmlns:a16="http://schemas.microsoft.com/office/drawing/2014/main" id="{76A68C21-C0CE-3D40-95A5-B097DE11ABD2}"/>
              </a:ext>
            </a:extLst>
          </p:cNvPr>
          <p:cNvSpPr>
            <a:spLocks noGrp="1"/>
          </p:cNvSpPr>
          <p:nvPr>
            <p:ph type="body" sz="quarter" idx="12"/>
          </p:nvPr>
        </p:nvSpPr>
        <p:spPr>
          <a:xfrm>
            <a:off x="941389" y="1971674"/>
            <a:ext cx="5002211" cy="3857625"/>
          </a:xfrm>
          <a:prstGeom prst="rect">
            <a:avLst/>
          </a:prstGeom>
        </p:spPr>
        <p:txBody>
          <a:bodyPr lIns="0" tIns="0" rIns="0" bIns="0"/>
          <a:lstStyle>
            <a:lvl1pPr marL="0" indent="0">
              <a:lnSpc>
                <a:spcPct val="90000"/>
              </a:lnSpc>
              <a:spcBef>
                <a:spcPts val="0"/>
              </a:spcBef>
              <a:spcAft>
                <a:spcPts val="1200"/>
              </a:spcAft>
              <a:buNone/>
              <a:defRPr sz="2400" b="0" i="0">
                <a:solidFill>
                  <a:schemeClr val="accent1"/>
                </a:solidFill>
                <a:latin typeface="Arial" panose="020B0604020202020204" pitchFamily="34" charset="0"/>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4" name="Rectangle 13">
            <a:extLst>
              <a:ext uri="{FF2B5EF4-FFF2-40B4-BE49-F238E27FC236}">
                <a16:creationId xmlns:a16="http://schemas.microsoft.com/office/drawing/2014/main" id="{120183C2-AC0A-0246-BAFB-C3C6CE20E11D}"/>
              </a:ext>
            </a:extLst>
          </p:cNvPr>
          <p:cNvSpPr/>
          <p:nvPr userDrawn="1"/>
        </p:nvSpPr>
        <p:spPr>
          <a:xfrm>
            <a:off x="6232525" y="800100"/>
            <a:ext cx="5143501" cy="4936821"/>
          </a:xfrm>
          <a:prstGeom prst="rect">
            <a:avLst/>
          </a:prstGeom>
          <a:noFill/>
          <a:ln w="50800">
            <a:solidFill>
              <a:schemeClr val="tx2">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Picture Placeholder 11">
            <a:extLst>
              <a:ext uri="{FF2B5EF4-FFF2-40B4-BE49-F238E27FC236}">
                <a16:creationId xmlns:a16="http://schemas.microsoft.com/office/drawing/2014/main" id="{F5150625-7274-F941-83E9-EBEC5C18FE8A}"/>
              </a:ext>
            </a:extLst>
          </p:cNvPr>
          <p:cNvSpPr>
            <a:spLocks noGrp="1"/>
          </p:cNvSpPr>
          <p:nvPr>
            <p:ph type="pic" sz="quarter" idx="13"/>
          </p:nvPr>
        </p:nvSpPr>
        <p:spPr>
          <a:xfrm>
            <a:off x="6409039" y="631824"/>
            <a:ext cx="2409284" cy="2111375"/>
          </a:xfrm>
          <a:prstGeom prst="rect">
            <a:avLst/>
          </a:prstGeom>
          <a:solidFill>
            <a:schemeClr val="bg1">
              <a:lumMod val="95000"/>
            </a:schemeClr>
          </a:solidFill>
          <a:effectLst>
            <a:outerShdw blurRad="76200" algn="ctr" rotWithShape="0">
              <a:prstClr val="black">
                <a:alpha val="40000"/>
              </a:prstClr>
            </a:outerShdw>
          </a:effectLst>
        </p:spPr>
        <p:txBody>
          <a:bodyPr anchor="ctr"/>
          <a:lstStyle>
            <a:lvl1pPr marL="0" indent="0" algn="ctr">
              <a:buNone/>
              <a:defRPr sz="2000"/>
            </a:lvl1pPr>
          </a:lstStyle>
          <a:p>
            <a:endParaRPr lang="en-US"/>
          </a:p>
        </p:txBody>
      </p:sp>
      <p:sp>
        <p:nvSpPr>
          <p:cNvPr id="18" name="Picture Placeholder 11">
            <a:extLst>
              <a:ext uri="{FF2B5EF4-FFF2-40B4-BE49-F238E27FC236}">
                <a16:creationId xmlns:a16="http://schemas.microsoft.com/office/drawing/2014/main" id="{0E47DDD3-D81A-F44D-A3C1-23EDF879B37F}"/>
              </a:ext>
            </a:extLst>
          </p:cNvPr>
          <p:cNvSpPr>
            <a:spLocks noGrp="1"/>
          </p:cNvSpPr>
          <p:nvPr>
            <p:ph type="pic" sz="quarter" idx="16"/>
          </p:nvPr>
        </p:nvSpPr>
        <p:spPr>
          <a:xfrm>
            <a:off x="8989400" y="2957388"/>
            <a:ext cx="3202600" cy="2616693"/>
          </a:xfrm>
          <a:prstGeom prst="rect">
            <a:avLst/>
          </a:prstGeom>
          <a:solidFill>
            <a:schemeClr val="bg1">
              <a:lumMod val="95000"/>
              <a:alpha val="85000"/>
            </a:schemeClr>
          </a:solidFill>
          <a:effectLst>
            <a:outerShdw blurRad="76200" algn="ctr" rotWithShape="0">
              <a:prstClr val="black">
                <a:alpha val="40000"/>
              </a:prstClr>
            </a:outerShdw>
          </a:effectLst>
        </p:spPr>
        <p:txBody>
          <a:bodyPr anchor="ctr"/>
          <a:lstStyle>
            <a:lvl1pPr marL="0" indent="0" algn="ctr">
              <a:buNone/>
              <a:defRPr sz="2000"/>
            </a:lvl1pPr>
          </a:lstStyle>
          <a:p>
            <a:endParaRPr lang="en-US"/>
          </a:p>
        </p:txBody>
      </p:sp>
      <p:cxnSp>
        <p:nvCxnSpPr>
          <p:cNvPr id="12" name="Straight Connector 11">
            <a:extLst>
              <a:ext uri="{FF2B5EF4-FFF2-40B4-BE49-F238E27FC236}">
                <a16:creationId xmlns:a16="http://schemas.microsoft.com/office/drawing/2014/main" id="{B38CA2F4-73ED-844A-97B9-F2FE0521C97B}"/>
              </a:ext>
            </a:extLst>
          </p:cNvPr>
          <p:cNvCxnSpPr>
            <a:cxnSpLocks/>
          </p:cNvCxnSpPr>
          <p:nvPr userDrawn="1"/>
        </p:nvCxnSpPr>
        <p:spPr>
          <a:xfrm>
            <a:off x="803082" y="796279"/>
            <a:ext cx="0" cy="408212"/>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5772953"/>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ption 1 (address)">
    <p:spTree>
      <p:nvGrpSpPr>
        <p:cNvPr id="1" name=""/>
        <p:cNvGrpSpPr/>
        <p:nvPr/>
      </p:nvGrpSpPr>
      <p:grpSpPr>
        <a:xfrm>
          <a:off x="0" y="0"/>
          <a:ext cx="0" cy="0"/>
          <a:chOff x="0" y="0"/>
          <a:chExt cx="0" cy="0"/>
        </a:xfrm>
      </p:grpSpPr>
      <p:sp>
        <p:nvSpPr>
          <p:cNvPr id="2" name="Text Placeholder 13">
            <a:extLst>
              <a:ext uri="{FF2B5EF4-FFF2-40B4-BE49-F238E27FC236}">
                <a16:creationId xmlns:a16="http://schemas.microsoft.com/office/drawing/2014/main" id="{EC728401-F416-FF4E-909E-D2317E55DE10}"/>
              </a:ext>
            </a:extLst>
          </p:cNvPr>
          <p:cNvSpPr>
            <a:spLocks noGrp="1"/>
          </p:cNvSpPr>
          <p:nvPr>
            <p:ph type="body" sz="quarter" idx="10"/>
          </p:nvPr>
        </p:nvSpPr>
        <p:spPr>
          <a:xfrm>
            <a:off x="941398" y="1355017"/>
            <a:ext cx="10286989" cy="1542772"/>
          </a:xfrm>
          <a:prstGeom prst="rect">
            <a:avLst/>
          </a:prstGeom>
        </p:spPr>
        <p:txBody>
          <a:bodyPr lIns="0" tIns="0" rIns="0" bIns="0" anchor="t"/>
          <a:lstStyle>
            <a:lvl1pPr marL="0" indent="0" algn="l">
              <a:lnSpc>
                <a:spcPct val="75000"/>
              </a:lnSpc>
              <a:spcBef>
                <a:spcPts val="0"/>
              </a:spcBef>
              <a:buNone/>
              <a:defRPr sz="7200" b="1" i="0">
                <a:solidFill>
                  <a:srgbClr val="00202E"/>
                </a:solidFill>
                <a:latin typeface="Arial" panose="020B0604020202020204" pitchFamily="34" charset="0"/>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3" name="Text Placeholder 13">
            <a:extLst>
              <a:ext uri="{FF2B5EF4-FFF2-40B4-BE49-F238E27FC236}">
                <a16:creationId xmlns:a16="http://schemas.microsoft.com/office/drawing/2014/main" id="{87BE7C86-C4BF-B348-8495-939D7300F451}"/>
              </a:ext>
            </a:extLst>
          </p:cNvPr>
          <p:cNvSpPr>
            <a:spLocks noGrp="1"/>
          </p:cNvSpPr>
          <p:nvPr>
            <p:ph type="body" sz="quarter" idx="11"/>
          </p:nvPr>
        </p:nvSpPr>
        <p:spPr>
          <a:xfrm>
            <a:off x="941397" y="3429000"/>
            <a:ext cx="10286989" cy="887412"/>
          </a:xfrm>
          <a:prstGeom prst="rect">
            <a:avLst/>
          </a:prstGeom>
        </p:spPr>
        <p:txBody>
          <a:bodyPr lIns="0" tIns="0" rIns="0" bIns="0" anchor="t"/>
          <a:lstStyle>
            <a:lvl1pPr marL="0" indent="0" algn="l">
              <a:lnSpc>
                <a:spcPct val="85000"/>
              </a:lnSpc>
              <a:spcBef>
                <a:spcPts val="0"/>
              </a:spcBef>
              <a:spcAft>
                <a:spcPts val="1200"/>
              </a:spcAft>
              <a:buNone/>
              <a:defRPr sz="2400" b="0" i="0">
                <a:solidFill>
                  <a:schemeClr val="tx2"/>
                </a:solidFill>
                <a:latin typeface="Arial" panose="020B0604020202020204" pitchFamily="34" charset="0"/>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9" name="Straight Connector 8">
            <a:extLst>
              <a:ext uri="{FF2B5EF4-FFF2-40B4-BE49-F238E27FC236}">
                <a16:creationId xmlns:a16="http://schemas.microsoft.com/office/drawing/2014/main" id="{4F5560F9-1395-DE4C-828A-4B8FB3FD97FA}"/>
              </a:ext>
            </a:extLst>
          </p:cNvPr>
          <p:cNvCxnSpPr>
            <a:cxnSpLocks/>
          </p:cNvCxnSpPr>
          <p:nvPr userDrawn="1"/>
        </p:nvCxnSpPr>
        <p:spPr>
          <a:xfrm>
            <a:off x="803082" y="1281579"/>
            <a:ext cx="0" cy="703528"/>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34172441"/>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Pic Option 2">
    <p:spTree>
      <p:nvGrpSpPr>
        <p:cNvPr id="1" name=""/>
        <p:cNvGrpSpPr/>
        <p:nvPr/>
      </p:nvGrpSpPr>
      <p:grpSpPr>
        <a:xfrm>
          <a:off x="0" y="0"/>
          <a:ext cx="0" cy="0"/>
          <a:chOff x="0" y="0"/>
          <a:chExt cx="0" cy="0"/>
        </a:xfrm>
      </p:grpSpPr>
      <p:sp>
        <p:nvSpPr>
          <p:cNvPr id="2" name="Picture Placeholder 11">
            <a:extLst>
              <a:ext uri="{FF2B5EF4-FFF2-40B4-BE49-F238E27FC236}">
                <a16:creationId xmlns:a16="http://schemas.microsoft.com/office/drawing/2014/main" id="{B71FA8A6-6E75-6F41-AD6F-5A43848BAB9D}"/>
              </a:ext>
            </a:extLst>
          </p:cNvPr>
          <p:cNvSpPr>
            <a:spLocks noGrp="1"/>
          </p:cNvSpPr>
          <p:nvPr>
            <p:ph type="pic" sz="quarter" idx="15"/>
          </p:nvPr>
        </p:nvSpPr>
        <p:spPr>
          <a:xfrm>
            <a:off x="8989399" y="0"/>
            <a:ext cx="2713695" cy="2743199"/>
          </a:xfrm>
          <a:prstGeom prst="rect">
            <a:avLst/>
          </a:prstGeom>
          <a:solidFill>
            <a:schemeClr val="bg1">
              <a:lumMod val="75000"/>
              <a:alpha val="85000"/>
            </a:schemeClr>
          </a:solidFill>
          <a:effectLst>
            <a:outerShdw blurRad="38100" algn="ctr" rotWithShape="0">
              <a:prstClr val="black">
                <a:alpha val="40000"/>
              </a:prstClr>
            </a:outerShdw>
          </a:effectLst>
        </p:spPr>
        <p:txBody>
          <a:bodyPr anchor="ctr"/>
          <a:lstStyle>
            <a:lvl1pPr marL="0" indent="0" algn="ctr">
              <a:buNone/>
              <a:defRPr sz="2000"/>
            </a:lvl1pPr>
          </a:lstStyle>
          <a:p>
            <a:endParaRPr lang="en-US"/>
          </a:p>
        </p:txBody>
      </p:sp>
      <p:sp>
        <p:nvSpPr>
          <p:cNvPr id="3" name="Picture Placeholder 11">
            <a:extLst>
              <a:ext uri="{FF2B5EF4-FFF2-40B4-BE49-F238E27FC236}">
                <a16:creationId xmlns:a16="http://schemas.microsoft.com/office/drawing/2014/main" id="{CBD92D9B-D17B-6048-9F50-936B5C9C2004}"/>
              </a:ext>
            </a:extLst>
          </p:cNvPr>
          <p:cNvSpPr>
            <a:spLocks noGrp="1"/>
          </p:cNvSpPr>
          <p:nvPr>
            <p:ph type="pic" sz="quarter" idx="14"/>
          </p:nvPr>
        </p:nvSpPr>
        <p:spPr>
          <a:xfrm>
            <a:off x="4628367" y="2561573"/>
            <a:ext cx="4559473" cy="3343927"/>
          </a:xfrm>
          <a:prstGeom prst="rect">
            <a:avLst/>
          </a:prstGeom>
          <a:solidFill>
            <a:schemeClr val="bg1">
              <a:lumMod val="85000"/>
              <a:alpha val="85000"/>
            </a:schemeClr>
          </a:solidFill>
          <a:effectLst>
            <a:outerShdw blurRad="38100" algn="ctr" rotWithShape="0">
              <a:prstClr val="black">
                <a:alpha val="40000"/>
              </a:prstClr>
            </a:outerShdw>
          </a:effectLst>
        </p:spPr>
        <p:txBody>
          <a:bodyPr anchor="ctr"/>
          <a:lstStyle>
            <a:lvl1pPr marL="0" indent="0" algn="ctr">
              <a:buNone/>
              <a:defRPr sz="2000"/>
            </a:lvl1pPr>
          </a:lstStyle>
          <a:p>
            <a:endParaRPr lang="en-US"/>
          </a:p>
        </p:txBody>
      </p:sp>
      <p:sp>
        <p:nvSpPr>
          <p:cNvPr id="5" name="Text Placeholder 13">
            <a:extLst>
              <a:ext uri="{FF2B5EF4-FFF2-40B4-BE49-F238E27FC236}">
                <a16:creationId xmlns:a16="http://schemas.microsoft.com/office/drawing/2014/main" id="{D67D05AA-627C-0B46-90D3-EBCF0F31AA97}"/>
              </a:ext>
            </a:extLst>
          </p:cNvPr>
          <p:cNvSpPr>
            <a:spLocks noGrp="1"/>
          </p:cNvSpPr>
          <p:nvPr>
            <p:ph type="body" sz="quarter" idx="11"/>
          </p:nvPr>
        </p:nvSpPr>
        <p:spPr>
          <a:xfrm>
            <a:off x="941389" y="800101"/>
            <a:ext cx="3250583" cy="914399"/>
          </a:xfrm>
          <a:prstGeom prst="rect">
            <a:avLst/>
          </a:prstGeom>
        </p:spPr>
        <p:txBody>
          <a:bodyPr lIns="0" tIns="0" rIns="0" bIns="0" anchor="t"/>
          <a:lstStyle>
            <a:lvl1pPr marL="0" indent="0">
              <a:lnSpc>
                <a:spcPct val="80000"/>
              </a:lnSpc>
              <a:spcBef>
                <a:spcPts val="0"/>
              </a:spcBef>
              <a:buNone/>
              <a:defRPr sz="3600" b="1" i="0">
                <a:solidFill>
                  <a:srgbClr val="00202E"/>
                </a:solidFill>
                <a:latin typeface="Arial" panose="020B0604020202020204" pitchFamily="34" charset="0"/>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6" name="Text Placeholder 13">
            <a:extLst>
              <a:ext uri="{FF2B5EF4-FFF2-40B4-BE49-F238E27FC236}">
                <a16:creationId xmlns:a16="http://schemas.microsoft.com/office/drawing/2014/main" id="{D68B2F1A-1D31-BE41-9DA0-0DDB78F34264}"/>
              </a:ext>
            </a:extLst>
          </p:cNvPr>
          <p:cNvSpPr>
            <a:spLocks noGrp="1"/>
          </p:cNvSpPr>
          <p:nvPr>
            <p:ph type="body" sz="quarter" idx="12"/>
          </p:nvPr>
        </p:nvSpPr>
        <p:spPr>
          <a:xfrm>
            <a:off x="941390" y="2513013"/>
            <a:ext cx="3250588" cy="3316286"/>
          </a:xfrm>
          <a:prstGeom prst="rect">
            <a:avLst/>
          </a:prstGeom>
        </p:spPr>
        <p:txBody>
          <a:bodyPr lIns="0" tIns="0" rIns="0" bIns="0"/>
          <a:lstStyle>
            <a:lvl1pPr marL="0" indent="0">
              <a:lnSpc>
                <a:spcPct val="90000"/>
              </a:lnSpc>
              <a:spcBef>
                <a:spcPts val="0"/>
              </a:spcBef>
              <a:spcAft>
                <a:spcPts val="1200"/>
              </a:spcAft>
              <a:buNone/>
              <a:defRPr sz="2400" b="0" i="0">
                <a:solidFill>
                  <a:schemeClr val="accent1"/>
                </a:solidFill>
                <a:latin typeface="Arial" panose="020B0604020202020204" pitchFamily="34" charset="0"/>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8" name="Straight Connector 7">
            <a:extLst>
              <a:ext uri="{FF2B5EF4-FFF2-40B4-BE49-F238E27FC236}">
                <a16:creationId xmlns:a16="http://schemas.microsoft.com/office/drawing/2014/main" id="{8D0FF884-25FC-1D4B-A079-A4BA551BD30B}"/>
              </a:ext>
            </a:extLst>
          </p:cNvPr>
          <p:cNvCxnSpPr>
            <a:cxnSpLocks/>
          </p:cNvCxnSpPr>
          <p:nvPr userDrawn="1"/>
        </p:nvCxnSpPr>
        <p:spPr>
          <a:xfrm>
            <a:off x="803082" y="799542"/>
            <a:ext cx="0" cy="337576"/>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7156B0DF-B6C5-884A-9AA8-4F845872ADF3}"/>
              </a:ext>
            </a:extLst>
          </p:cNvPr>
          <p:cNvSpPr/>
          <p:nvPr userDrawn="1"/>
        </p:nvSpPr>
        <p:spPr>
          <a:xfrm>
            <a:off x="4470405" y="800100"/>
            <a:ext cx="6905622" cy="4936821"/>
          </a:xfrm>
          <a:prstGeom prst="rect">
            <a:avLst/>
          </a:prstGeom>
          <a:noFill/>
          <a:ln w="50800">
            <a:solidFill>
              <a:schemeClr val="tx2">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11">
            <a:extLst>
              <a:ext uri="{FF2B5EF4-FFF2-40B4-BE49-F238E27FC236}">
                <a16:creationId xmlns:a16="http://schemas.microsoft.com/office/drawing/2014/main" id="{A94695A5-A692-D045-9B26-EDBC10BFF776}"/>
              </a:ext>
            </a:extLst>
          </p:cNvPr>
          <p:cNvSpPr>
            <a:spLocks noGrp="1"/>
          </p:cNvSpPr>
          <p:nvPr>
            <p:ph type="pic" sz="quarter" idx="13"/>
          </p:nvPr>
        </p:nvSpPr>
        <p:spPr>
          <a:xfrm>
            <a:off x="4797473" y="156575"/>
            <a:ext cx="4020850" cy="2743199"/>
          </a:xfrm>
          <a:prstGeom prst="rect">
            <a:avLst/>
          </a:prstGeom>
          <a:solidFill>
            <a:schemeClr val="bg1">
              <a:lumMod val="95000"/>
              <a:alpha val="85000"/>
            </a:schemeClr>
          </a:solidFill>
          <a:effectLst>
            <a:outerShdw blurRad="38100" algn="ctr" rotWithShape="0">
              <a:prstClr val="black">
                <a:alpha val="40000"/>
              </a:prstClr>
            </a:outerShdw>
          </a:effectLst>
        </p:spPr>
        <p:txBody>
          <a:bodyPr anchor="ctr"/>
          <a:lstStyle>
            <a:lvl1pPr marL="0" indent="0" algn="ctr">
              <a:buNone/>
              <a:defRPr sz="2000"/>
            </a:lvl1pPr>
          </a:lstStyle>
          <a:p>
            <a:endParaRPr lang="en-US"/>
          </a:p>
        </p:txBody>
      </p:sp>
      <p:sp>
        <p:nvSpPr>
          <p:cNvPr id="11" name="Picture Placeholder 11">
            <a:extLst>
              <a:ext uri="{FF2B5EF4-FFF2-40B4-BE49-F238E27FC236}">
                <a16:creationId xmlns:a16="http://schemas.microsoft.com/office/drawing/2014/main" id="{6ADB9448-96E7-AF4B-B1C9-61393DE2662F}"/>
              </a:ext>
            </a:extLst>
          </p:cNvPr>
          <p:cNvSpPr>
            <a:spLocks noGrp="1"/>
          </p:cNvSpPr>
          <p:nvPr>
            <p:ph type="pic" sz="quarter" idx="16"/>
          </p:nvPr>
        </p:nvSpPr>
        <p:spPr>
          <a:xfrm>
            <a:off x="8989400" y="2957388"/>
            <a:ext cx="2544589" cy="2616693"/>
          </a:xfrm>
          <a:prstGeom prst="rect">
            <a:avLst/>
          </a:prstGeom>
          <a:solidFill>
            <a:schemeClr val="bg1">
              <a:lumMod val="95000"/>
              <a:alpha val="85000"/>
            </a:schemeClr>
          </a:solidFill>
          <a:effectLst>
            <a:outerShdw blurRad="38100" algn="ctr" rotWithShape="0">
              <a:prstClr val="black">
                <a:alpha val="40000"/>
              </a:prstClr>
            </a:outerShdw>
          </a:effectLst>
        </p:spPr>
        <p:txBody>
          <a:bodyPr anchor="ctr"/>
          <a:lstStyle>
            <a:lvl1pPr marL="0" indent="0" algn="ctr">
              <a:buNone/>
              <a:defRPr sz="2000"/>
            </a:lvl1pPr>
          </a:lstStyle>
          <a:p>
            <a:endParaRPr lang="en-US"/>
          </a:p>
        </p:txBody>
      </p:sp>
    </p:spTree>
    <p:extLst>
      <p:ext uri="{BB962C8B-B14F-4D97-AF65-F5344CB8AC3E}">
        <p14:creationId xmlns:p14="http://schemas.microsoft.com/office/powerpoint/2010/main" val="1839612866"/>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5-Pic Option 1 (QMO)">
    <p:spTree>
      <p:nvGrpSpPr>
        <p:cNvPr id="1" name=""/>
        <p:cNvGrpSpPr/>
        <p:nvPr/>
      </p:nvGrpSpPr>
      <p:grpSpPr>
        <a:xfrm>
          <a:off x="0" y="0"/>
          <a:ext cx="0" cy="0"/>
          <a:chOff x="0" y="0"/>
          <a:chExt cx="0" cy="0"/>
        </a:xfrm>
      </p:grpSpPr>
      <p:sp>
        <p:nvSpPr>
          <p:cNvPr id="5" name="Text Placeholder 13">
            <a:extLst>
              <a:ext uri="{FF2B5EF4-FFF2-40B4-BE49-F238E27FC236}">
                <a16:creationId xmlns:a16="http://schemas.microsoft.com/office/drawing/2014/main" id="{727D61C2-F035-EA4E-9A4C-B469894DBAEF}"/>
              </a:ext>
            </a:extLst>
          </p:cNvPr>
          <p:cNvSpPr>
            <a:spLocks noGrp="1"/>
          </p:cNvSpPr>
          <p:nvPr>
            <p:ph type="body" sz="quarter" idx="11"/>
          </p:nvPr>
        </p:nvSpPr>
        <p:spPr>
          <a:xfrm>
            <a:off x="941389" y="800101"/>
            <a:ext cx="5002211" cy="914399"/>
          </a:xfrm>
          <a:prstGeom prst="rect">
            <a:avLst/>
          </a:prstGeom>
        </p:spPr>
        <p:txBody>
          <a:bodyPr lIns="0" tIns="0" rIns="0" bIns="0" anchor="t"/>
          <a:lstStyle>
            <a:lvl1pPr marL="0" indent="0">
              <a:lnSpc>
                <a:spcPct val="80000"/>
              </a:lnSpc>
              <a:spcBef>
                <a:spcPts val="0"/>
              </a:spcBef>
              <a:buNone/>
              <a:defRPr sz="3600" b="1" i="0">
                <a:solidFill>
                  <a:srgbClr val="00202E"/>
                </a:solidFill>
                <a:latin typeface="Arial" panose="020B0604020202020204" pitchFamily="34" charset="0"/>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6" name="Text Placeholder 13">
            <a:extLst>
              <a:ext uri="{FF2B5EF4-FFF2-40B4-BE49-F238E27FC236}">
                <a16:creationId xmlns:a16="http://schemas.microsoft.com/office/drawing/2014/main" id="{CA36A6D5-00F7-8A46-A4D6-9438ACCA8325}"/>
              </a:ext>
            </a:extLst>
          </p:cNvPr>
          <p:cNvSpPr>
            <a:spLocks noGrp="1"/>
          </p:cNvSpPr>
          <p:nvPr>
            <p:ph type="body" sz="quarter" idx="12"/>
          </p:nvPr>
        </p:nvSpPr>
        <p:spPr>
          <a:xfrm>
            <a:off x="941390" y="2513013"/>
            <a:ext cx="5002210" cy="3316286"/>
          </a:xfrm>
          <a:prstGeom prst="rect">
            <a:avLst/>
          </a:prstGeom>
        </p:spPr>
        <p:txBody>
          <a:bodyPr lIns="0" tIns="0" rIns="0" bIns="0"/>
          <a:lstStyle>
            <a:lvl1pPr marL="457200" indent="-457200">
              <a:lnSpc>
                <a:spcPct val="90000"/>
              </a:lnSpc>
              <a:spcBef>
                <a:spcPts val="0"/>
              </a:spcBef>
              <a:spcAft>
                <a:spcPts val="1200"/>
              </a:spcAft>
              <a:buClr>
                <a:schemeClr val="tx2"/>
              </a:buClr>
              <a:buFont typeface="+mj-lt"/>
              <a:buAutoNum type="arabicPeriod"/>
              <a:defRPr sz="2400" b="0" i="0">
                <a:solidFill>
                  <a:schemeClr val="accent1"/>
                </a:solidFill>
                <a:latin typeface="Arial" panose="020B0604020202020204" pitchFamily="34" charset="0"/>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6" name="Regular Pentagon 15">
            <a:extLst>
              <a:ext uri="{FF2B5EF4-FFF2-40B4-BE49-F238E27FC236}">
                <a16:creationId xmlns:a16="http://schemas.microsoft.com/office/drawing/2014/main" id="{6FAE5FBD-46DD-0D43-9914-5A7623C3A559}"/>
              </a:ext>
            </a:extLst>
          </p:cNvPr>
          <p:cNvSpPr>
            <a:spLocks noChangeAspect="1"/>
          </p:cNvSpPr>
          <p:nvPr userDrawn="1"/>
        </p:nvSpPr>
        <p:spPr>
          <a:xfrm>
            <a:off x="7161733" y="1843187"/>
            <a:ext cx="3142211" cy="2992582"/>
          </a:xfrm>
          <a:prstGeom prst="pentagon">
            <a:avLst/>
          </a:prstGeom>
          <a:noFill/>
          <a:ln w="12700">
            <a:solidFill>
              <a:schemeClr val="tx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Picture Placeholder 11">
            <a:extLst>
              <a:ext uri="{FF2B5EF4-FFF2-40B4-BE49-F238E27FC236}">
                <a16:creationId xmlns:a16="http://schemas.microsoft.com/office/drawing/2014/main" id="{4F0459A8-9A4F-A846-A038-028B916407AB}"/>
              </a:ext>
            </a:extLst>
          </p:cNvPr>
          <p:cNvSpPr>
            <a:spLocks noGrp="1" noChangeAspect="1"/>
          </p:cNvSpPr>
          <p:nvPr>
            <p:ph type="pic" sz="quarter" idx="14"/>
          </p:nvPr>
        </p:nvSpPr>
        <p:spPr>
          <a:xfrm>
            <a:off x="6406030" y="2213952"/>
            <a:ext cx="1511405" cy="1511405"/>
          </a:xfrm>
          <a:prstGeom prst="ellipse">
            <a:avLst/>
          </a:prstGeom>
          <a:solidFill>
            <a:schemeClr val="bg1">
              <a:lumMod val="95000"/>
            </a:schemeClr>
          </a:solidFill>
          <a:effectLst>
            <a:outerShdw blurRad="76200" algn="ctr" rotWithShape="0">
              <a:prstClr val="black">
                <a:alpha val="40000"/>
              </a:prstClr>
            </a:outerShdw>
          </a:effectLst>
        </p:spPr>
        <p:txBody>
          <a:bodyPr anchor="ctr"/>
          <a:lstStyle>
            <a:lvl1pPr marL="0" indent="0" algn="ctr">
              <a:buNone/>
              <a:defRPr sz="2000"/>
            </a:lvl1pPr>
          </a:lstStyle>
          <a:p>
            <a:endParaRPr lang="en-US"/>
          </a:p>
        </p:txBody>
      </p:sp>
      <p:sp>
        <p:nvSpPr>
          <p:cNvPr id="23" name="Picture Placeholder 11">
            <a:extLst>
              <a:ext uri="{FF2B5EF4-FFF2-40B4-BE49-F238E27FC236}">
                <a16:creationId xmlns:a16="http://schemas.microsoft.com/office/drawing/2014/main" id="{E546FB84-92A9-824A-9C3A-85C686BEC7E7}"/>
              </a:ext>
            </a:extLst>
          </p:cNvPr>
          <p:cNvSpPr>
            <a:spLocks noGrp="1" noChangeAspect="1"/>
          </p:cNvSpPr>
          <p:nvPr>
            <p:ph type="pic" sz="quarter" idx="15"/>
          </p:nvPr>
        </p:nvSpPr>
        <p:spPr>
          <a:xfrm>
            <a:off x="9518748" y="2213952"/>
            <a:ext cx="1511405" cy="1511405"/>
          </a:xfrm>
          <a:prstGeom prst="ellipse">
            <a:avLst/>
          </a:prstGeom>
          <a:solidFill>
            <a:schemeClr val="bg1">
              <a:lumMod val="95000"/>
            </a:schemeClr>
          </a:solidFill>
          <a:effectLst>
            <a:outerShdw blurRad="114300" algn="ctr" rotWithShape="0">
              <a:prstClr val="black">
                <a:alpha val="40000"/>
              </a:prstClr>
            </a:outerShdw>
          </a:effectLst>
        </p:spPr>
        <p:txBody>
          <a:bodyPr anchor="ctr"/>
          <a:lstStyle>
            <a:lvl1pPr marL="0" indent="0" algn="ctr">
              <a:buNone/>
              <a:defRPr sz="2000"/>
            </a:lvl1pPr>
          </a:lstStyle>
          <a:p>
            <a:endParaRPr lang="en-US"/>
          </a:p>
        </p:txBody>
      </p:sp>
      <p:sp>
        <p:nvSpPr>
          <p:cNvPr id="24" name="Picture Placeholder 11">
            <a:extLst>
              <a:ext uri="{FF2B5EF4-FFF2-40B4-BE49-F238E27FC236}">
                <a16:creationId xmlns:a16="http://schemas.microsoft.com/office/drawing/2014/main" id="{2AB8448A-4B52-0B4E-927D-7FAB46861D71}"/>
              </a:ext>
            </a:extLst>
          </p:cNvPr>
          <p:cNvSpPr>
            <a:spLocks noGrp="1" noChangeAspect="1"/>
          </p:cNvSpPr>
          <p:nvPr>
            <p:ph type="pic" sz="quarter" idx="16"/>
          </p:nvPr>
        </p:nvSpPr>
        <p:spPr>
          <a:xfrm>
            <a:off x="6994753" y="4074067"/>
            <a:ext cx="1511405" cy="1511405"/>
          </a:xfrm>
          <a:prstGeom prst="ellipse">
            <a:avLst/>
          </a:prstGeom>
          <a:solidFill>
            <a:schemeClr val="bg1">
              <a:lumMod val="95000"/>
            </a:schemeClr>
          </a:solidFill>
          <a:effectLst>
            <a:outerShdw blurRad="38100" algn="ctr" rotWithShape="0">
              <a:prstClr val="black">
                <a:alpha val="40000"/>
              </a:prstClr>
            </a:outerShdw>
          </a:effectLst>
        </p:spPr>
        <p:txBody>
          <a:bodyPr anchor="ctr"/>
          <a:lstStyle>
            <a:lvl1pPr marL="0" indent="0" algn="ctr">
              <a:buNone/>
              <a:defRPr sz="2000"/>
            </a:lvl1pPr>
          </a:lstStyle>
          <a:p>
            <a:endParaRPr lang="en-US"/>
          </a:p>
        </p:txBody>
      </p:sp>
      <p:sp>
        <p:nvSpPr>
          <p:cNvPr id="25" name="Picture Placeholder 11">
            <a:extLst>
              <a:ext uri="{FF2B5EF4-FFF2-40B4-BE49-F238E27FC236}">
                <a16:creationId xmlns:a16="http://schemas.microsoft.com/office/drawing/2014/main" id="{141D674E-E26E-BE40-B11B-679C8081B386}"/>
              </a:ext>
            </a:extLst>
          </p:cNvPr>
          <p:cNvSpPr>
            <a:spLocks noGrp="1" noChangeAspect="1"/>
          </p:cNvSpPr>
          <p:nvPr>
            <p:ph type="pic" sz="quarter" idx="17"/>
          </p:nvPr>
        </p:nvSpPr>
        <p:spPr>
          <a:xfrm>
            <a:off x="8936287" y="4074067"/>
            <a:ext cx="1511405" cy="1511405"/>
          </a:xfrm>
          <a:prstGeom prst="ellipse">
            <a:avLst/>
          </a:prstGeom>
          <a:solidFill>
            <a:schemeClr val="bg1">
              <a:lumMod val="95000"/>
            </a:schemeClr>
          </a:solidFill>
          <a:effectLst>
            <a:outerShdw blurRad="76200" algn="ctr" rotWithShape="0">
              <a:prstClr val="black">
                <a:alpha val="40000"/>
              </a:prstClr>
            </a:outerShdw>
          </a:effectLst>
        </p:spPr>
        <p:txBody>
          <a:bodyPr anchor="ctr"/>
          <a:lstStyle>
            <a:lvl1pPr marL="0" indent="0" algn="ctr">
              <a:buNone/>
              <a:defRPr sz="2000"/>
            </a:lvl1pPr>
          </a:lstStyle>
          <a:p>
            <a:endParaRPr lang="en-US"/>
          </a:p>
        </p:txBody>
      </p:sp>
      <p:sp>
        <p:nvSpPr>
          <p:cNvPr id="26" name="Picture Placeholder 11">
            <a:extLst>
              <a:ext uri="{FF2B5EF4-FFF2-40B4-BE49-F238E27FC236}">
                <a16:creationId xmlns:a16="http://schemas.microsoft.com/office/drawing/2014/main" id="{B82BE37A-9178-B04A-A60E-CE33C018DD0E}"/>
              </a:ext>
            </a:extLst>
          </p:cNvPr>
          <p:cNvSpPr>
            <a:spLocks noGrp="1" noChangeAspect="1"/>
          </p:cNvSpPr>
          <p:nvPr>
            <p:ph type="pic" sz="quarter" idx="18"/>
          </p:nvPr>
        </p:nvSpPr>
        <p:spPr>
          <a:xfrm>
            <a:off x="7971783" y="1111662"/>
            <a:ext cx="1511405" cy="1511405"/>
          </a:xfrm>
          <a:prstGeom prst="ellipse">
            <a:avLst/>
          </a:prstGeom>
          <a:solidFill>
            <a:schemeClr val="bg1">
              <a:lumMod val="95000"/>
            </a:schemeClr>
          </a:solidFill>
          <a:ln w="12700">
            <a:solidFill>
              <a:schemeClr val="tx2"/>
            </a:solidFill>
          </a:ln>
          <a:effectLst>
            <a:outerShdw blurRad="152400" algn="ctr" rotWithShape="0">
              <a:prstClr val="black">
                <a:alpha val="40000"/>
              </a:prstClr>
            </a:outerShdw>
          </a:effectLst>
        </p:spPr>
        <p:txBody>
          <a:bodyPr anchor="ctr"/>
          <a:lstStyle>
            <a:lvl1pPr marL="0" indent="0" algn="ctr">
              <a:buNone/>
              <a:defRPr sz="2000"/>
            </a:lvl1pPr>
          </a:lstStyle>
          <a:p>
            <a:endParaRPr lang="en-US"/>
          </a:p>
        </p:txBody>
      </p:sp>
      <p:cxnSp>
        <p:nvCxnSpPr>
          <p:cNvPr id="13" name="Straight Connector 12">
            <a:extLst>
              <a:ext uri="{FF2B5EF4-FFF2-40B4-BE49-F238E27FC236}">
                <a16:creationId xmlns:a16="http://schemas.microsoft.com/office/drawing/2014/main" id="{D84E2AC7-C7B5-AF44-8A2E-ECC30D0BDA7D}"/>
              </a:ext>
            </a:extLst>
          </p:cNvPr>
          <p:cNvCxnSpPr>
            <a:cxnSpLocks/>
          </p:cNvCxnSpPr>
          <p:nvPr userDrawn="1"/>
        </p:nvCxnSpPr>
        <p:spPr>
          <a:xfrm>
            <a:off x="803082" y="799542"/>
            <a:ext cx="0" cy="337576"/>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8393796"/>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Mockup Option 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3351397A-D740-D841-A325-30C330613476}"/>
              </a:ext>
            </a:extLst>
          </p:cNvPr>
          <p:cNvSpPr/>
          <p:nvPr userDrawn="1"/>
        </p:nvSpPr>
        <p:spPr>
          <a:xfrm>
            <a:off x="-8238" y="560173"/>
            <a:ext cx="12216714" cy="6310184"/>
          </a:xfrm>
          <a:custGeom>
            <a:avLst/>
            <a:gdLst>
              <a:gd name="connsiteX0" fmla="*/ 8238 w 12216714"/>
              <a:gd name="connsiteY0" fmla="*/ 0 h 6310184"/>
              <a:gd name="connsiteX1" fmla="*/ 12216714 w 12216714"/>
              <a:gd name="connsiteY1" fmla="*/ 494270 h 6310184"/>
              <a:gd name="connsiteX2" fmla="*/ 12216714 w 12216714"/>
              <a:gd name="connsiteY2" fmla="*/ 6310184 h 6310184"/>
              <a:gd name="connsiteX3" fmla="*/ 0 w 12216714"/>
              <a:gd name="connsiteY3" fmla="*/ 6310184 h 6310184"/>
              <a:gd name="connsiteX4" fmla="*/ 8238 w 12216714"/>
              <a:gd name="connsiteY4" fmla="*/ 0 h 6310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6714" h="6310184">
                <a:moveTo>
                  <a:pt x="8238" y="0"/>
                </a:moveTo>
                <a:lnTo>
                  <a:pt x="12216714" y="494270"/>
                </a:lnTo>
                <a:lnTo>
                  <a:pt x="12216714" y="6310184"/>
                </a:lnTo>
                <a:lnTo>
                  <a:pt x="0" y="6310184"/>
                </a:lnTo>
                <a:lnTo>
                  <a:pt x="8238"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13">
            <a:extLst>
              <a:ext uri="{FF2B5EF4-FFF2-40B4-BE49-F238E27FC236}">
                <a16:creationId xmlns:a16="http://schemas.microsoft.com/office/drawing/2014/main" id="{4D73EA3B-C779-EB4A-93EF-BF79AA2F1BB4}"/>
              </a:ext>
            </a:extLst>
          </p:cNvPr>
          <p:cNvSpPr>
            <a:spLocks noGrp="1"/>
          </p:cNvSpPr>
          <p:nvPr>
            <p:ph type="body" sz="quarter" idx="10"/>
          </p:nvPr>
        </p:nvSpPr>
        <p:spPr>
          <a:xfrm>
            <a:off x="941388" y="1150921"/>
            <a:ext cx="3240087" cy="1171574"/>
          </a:xfrm>
          <a:prstGeom prst="rect">
            <a:avLst/>
          </a:prstGeom>
        </p:spPr>
        <p:txBody>
          <a:bodyPr lIns="0" tIns="0" rIns="0" bIns="0" anchor="t"/>
          <a:lstStyle>
            <a:lvl1pPr marL="0" indent="0">
              <a:lnSpc>
                <a:spcPct val="80000"/>
              </a:lnSpc>
              <a:spcBef>
                <a:spcPts val="0"/>
              </a:spcBef>
              <a:buNone/>
              <a:defRPr sz="3200" b="1" i="0">
                <a:solidFill>
                  <a:srgbClr val="00202E"/>
                </a:solidFill>
                <a:latin typeface="Arial" panose="020B0604020202020204" pitchFamily="34" charset="0"/>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7" name="Text Placeholder 13">
            <a:extLst>
              <a:ext uri="{FF2B5EF4-FFF2-40B4-BE49-F238E27FC236}">
                <a16:creationId xmlns:a16="http://schemas.microsoft.com/office/drawing/2014/main" id="{307B3702-35B0-C649-9463-78812CA27E43}"/>
              </a:ext>
            </a:extLst>
          </p:cNvPr>
          <p:cNvSpPr>
            <a:spLocks noGrp="1"/>
          </p:cNvSpPr>
          <p:nvPr>
            <p:ph type="body" sz="quarter" idx="11"/>
          </p:nvPr>
        </p:nvSpPr>
        <p:spPr>
          <a:xfrm>
            <a:off x="946149" y="2858530"/>
            <a:ext cx="3235325" cy="3046969"/>
          </a:xfrm>
          <a:prstGeom prst="rect">
            <a:avLst/>
          </a:prstGeom>
        </p:spPr>
        <p:txBody>
          <a:bodyPr lIns="0" tIns="0" rIns="0" bIns="0"/>
          <a:lstStyle>
            <a:lvl1pPr marL="0" indent="0">
              <a:lnSpc>
                <a:spcPct val="90000"/>
              </a:lnSpc>
              <a:spcBef>
                <a:spcPts val="0"/>
              </a:spcBef>
              <a:spcAft>
                <a:spcPts val="1200"/>
              </a:spcAft>
              <a:buNone/>
              <a:defRPr sz="2400" b="0" i="0">
                <a:solidFill>
                  <a:schemeClr val="accent1"/>
                </a:solidFill>
                <a:latin typeface="Arial" panose="020B0604020202020204" pitchFamily="34" charset="0"/>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8" name="Straight Connector 7">
            <a:extLst>
              <a:ext uri="{FF2B5EF4-FFF2-40B4-BE49-F238E27FC236}">
                <a16:creationId xmlns:a16="http://schemas.microsoft.com/office/drawing/2014/main" id="{C58986B1-2C35-824A-9FD1-B75A36CAF890}"/>
              </a:ext>
            </a:extLst>
          </p:cNvPr>
          <p:cNvCxnSpPr>
            <a:cxnSpLocks/>
          </p:cNvCxnSpPr>
          <p:nvPr userDrawn="1"/>
        </p:nvCxnSpPr>
        <p:spPr>
          <a:xfrm>
            <a:off x="803082" y="1152239"/>
            <a:ext cx="0" cy="295209"/>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357329"/>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1-Mockup Option 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3351397A-D740-D841-A325-30C330613476}"/>
              </a:ext>
            </a:extLst>
          </p:cNvPr>
          <p:cNvSpPr/>
          <p:nvPr userDrawn="1"/>
        </p:nvSpPr>
        <p:spPr>
          <a:xfrm>
            <a:off x="-8238" y="560173"/>
            <a:ext cx="12216714" cy="6310184"/>
          </a:xfrm>
          <a:custGeom>
            <a:avLst/>
            <a:gdLst>
              <a:gd name="connsiteX0" fmla="*/ 8238 w 12216714"/>
              <a:gd name="connsiteY0" fmla="*/ 0 h 6310184"/>
              <a:gd name="connsiteX1" fmla="*/ 12216714 w 12216714"/>
              <a:gd name="connsiteY1" fmla="*/ 494270 h 6310184"/>
              <a:gd name="connsiteX2" fmla="*/ 12216714 w 12216714"/>
              <a:gd name="connsiteY2" fmla="*/ 6310184 h 6310184"/>
              <a:gd name="connsiteX3" fmla="*/ 0 w 12216714"/>
              <a:gd name="connsiteY3" fmla="*/ 6310184 h 6310184"/>
              <a:gd name="connsiteX4" fmla="*/ 8238 w 12216714"/>
              <a:gd name="connsiteY4" fmla="*/ 0 h 6310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6714" h="6310184">
                <a:moveTo>
                  <a:pt x="8238" y="0"/>
                </a:moveTo>
                <a:lnTo>
                  <a:pt x="12216714" y="494270"/>
                </a:lnTo>
                <a:lnTo>
                  <a:pt x="12216714" y="6310184"/>
                </a:lnTo>
                <a:lnTo>
                  <a:pt x="0" y="6310184"/>
                </a:lnTo>
                <a:lnTo>
                  <a:pt x="8238"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13">
            <a:extLst>
              <a:ext uri="{FF2B5EF4-FFF2-40B4-BE49-F238E27FC236}">
                <a16:creationId xmlns:a16="http://schemas.microsoft.com/office/drawing/2014/main" id="{4D73EA3B-C779-EB4A-93EF-BF79AA2F1BB4}"/>
              </a:ext>
            </a:extLst>
          </p:cNvPr>
          <p:cNvSpPr>
            <a:spLocks noGrp="1"/>
          </p:cNvSpPr>
          <p:nvPr>
            <p:ph type="body" sz="quarter" idx="10"/>
          </p:nvPr>
        </p:nvSpPr>
        <p:spPr>
          <a:xfrm>
            <a:off x="941388" y="1150921"/>
            <a:ext cx="3240087" cy="1171574"/>
          </a:xfrm>
          <a:prstGeom prst="rect">
            <a:avLst/>
          </a:prstGeom>
        </p:spPr>
        <p:txBody>
          <a:bodyPr lIns="0" tIns="0" rIns="0" bIns="0" anchor="t"/>
          <a:lstStyle>
            <a:lvl1pPr marL="0" indent="0">
              <a:lnSpc>
                <a:spcPct val="80000"/>
              </a:lnSpc>
              <a:spcBef>
                <a:spcPts val="0"/>
              </a:spcBef>
              <a:buNone/>
              <a:defRPr sz="3200" b="1" i="0">
                <a:solidFill>
                  <a:srgbClr val="00202E"/>
                </a:solidFill>
                <a:latin typeface="Arial" panose="020B0604020202020204" pitchFamily="34" charset="0"/>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7" name="Text Placeholder 13">
            <a:extLst>
              <a:ext uri="{FF2B5EF4-FFF2-40B4-BE49-F238E27FC236}">
                <a16:creationId xmlns:a16="http://schemas.microsoft.com/office/drawing/2014/main" id="{307B3702-35B0-C649-9463-78812CA27E43}"/>
              </a:ext>
            </a:extLst>
          </p:cNvPr>
          <p:cNvSpPr>
            <a:spLocks noGrp="1"/>
          </p:cNvSpPr>
          <p:nvPr>
            <p:ph type="body" sz="quarter" idx="11"/>
          </p:nvPr>
        </p:nvSpPr>
        <p:spPr>
          <a:xfrm>
            <a:off x="946149" y="2858530"/>
            <a:ext cx="3235325" cy="3046969"/>
          </a:xfrm>
          <a:prstGeom prst="rect">
            <a:avLst/>
          </a:prstGeom>
        </p:spPr>
        <p:txBody>
          <a:bodyPr lIns="0" tIns="0" rIns="0" bIns="0"/>
          <a:lstStyle>
            <a:lvl1pPr marL="0" indent="0">
              <a:lnSpc>
                <a:spcPct val="90000"/>
              </a:lnSpc>
              <a:spcBef>
                <a:spcPts val="0"/>
              </a:spcBef>
              <a:spcAft>
                <a:spcPts val="1200"/>
              </a:spcAft>
              <a:buNone/>
              <a:defRPr sz="2400" b="0" i="0">
                <a:solidFill>
                  <a:schemeClr val="accent1"/>
                </a:solidFill>
                <a:latin typeface="Arial" panose="020B0604020202020204" pitchFamily="34" charset="0"/>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8" name="Straight Connector 7">
            <a:extLst>
              <a:ext uri="{FF2B5EF4-FFF2-40B4-BE49-F238E27FC236}">
                <a16:creationId xmlns:a16="http://schemas.microsoft.com/office/drawing/2014/main" id="{C58986B1-2C35-824A-9FD1-B75A36CAF890}"/>
              </a:ext>
            </a:extLst>
          </p:cNvPr>
          <p:cNvCxnSpPr>
            <a:cxnSpLocks/>
          </p:cNvCxnSpPr>
          <p:nvPr userDrawn="1"/>
        </p:nvCxnSpPr>
        <p:spPr>
          <a:xfrm>
            <a:off x="803082" y="1152239"/>
            <a:ext cx="0" cy="295209"/>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547820"/>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Mockup Option 1 (sidebar)">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3351397A-D740-D841-A325-30C330613476}"/>
              </a:ext>
            </a:extLst>
          </p:cNvPr>
          <p:cNvSpPr/>
          <p:nvPr userDrawn="1"/>
        </p:nvSpPr>
        <p:spPr>
          <a:xfrm>
            <a:off x="-8238" y="560173"/>
            <a:ext cx="12216714" cy="6310184"/>
          </a:xfrm>
          <a:custGeom>
            <a:avLst/>
            <a:gdLst>
              <a:gd name="connsiteX0" fmla="*/ 8238 w 12216714"/>
              <a:gd name="connsiteY0" fmla="*/ 0 h 6310184"/>
              <a:gd name="connsiteX1" fmla="*/ 12216714 w 12216714"/>
              <a:gd name="connsiteY1" fmla="*/ 494270 h 6310184"/>
              <a:gd name="connsiteX2" fmla="*/ 12216714 w 12216714"/>
              <a:gd name="connsiteY2" fmla="*/ 6310184 h 6310184"/>
              <a:gd name="connsiteX3" fmla="*/ 0 w 12216714"/>
              <a:gd name="connsiteY3" fmla="*/ 6310184 h 6310184"/>
              <a:gd name="connsiteX4" fmla="*/ 8238 w 12216714"/>
              <a:gd name="connsiteY4" fmla="*/ 0 h 6310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6714" h="6310184">
                <a:moveTo>
                  <a:pt x="8238" y="0"/>
                </a:moveTo>
                <a:lnTo>
                  <a:pt x="12216714" y="494270"/>
                </a:lnTo>
                <a:lnTo>
                  <a:pt x="12216714" y="6310184"/>
                </a:lnTo>
                <a:lnTo>
                  <a:pt x="0" y="6310184"/>
                </a:lnTo>
                <a:lnTo>
                  <a:pt x="8238"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13">
            <a:extLst>
              <a:ext uri="{FF2B5EF4-FFF2-40B4-BE49-F238E27FC236}">
                <a16:creationId xmlns:a16="http://schemas.microsoft.com/office/drawing/2014/main" id="{4D73EA3B-C779-EB4A-93EF-BF79AA2F1BB4}"/>
              </a:ext>
            </a:extLst>
          </p:cNvPr>
          <p:cNvSpPr>
            <a:spLocks noGrp="1"/>
          </p:cNvSpPr>
          <p:nvPr>
            <p:ph type="body" sz="quarter" idx="10"/>
          </p:nvPr>
        </p:nvSpPr>
        <p:spPr>
          <a:xfrm>
            <a:off x="941388" y="1150921"/>
            <a:ext cx="3240087" cy="1171574"/>
          </a:xfrm>
          <a:prstGeom prst="rect">
            <a:avLst/>
          </a:prstGeom>
        </p:spPr>
        <p:txBody>
          <a:bodyPr lIns="0" tIns="0" rIns="0" bIns="0" anchor="t"/>
          <a:lstStyle>
            <a:lvl1pPr marL="0" indent="0">
              <a:lnSpc>
                <a:spcPct val="80000"/>
              </a:lnSpc>
              <a:spcBef>
                <a:spcPts val="0"/>
              </a:spcBef>
              <a:buNone/>
              <a:defRPr sz="3200" b="1" i="0">
                <a:solidFill>
                  <a:srgbClr val="00202E"/>
                </a:solidFill>
                <a:latin typeface="Arial" panose="020B0604020202020204" pitchFamily="34" charset="0"/>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7" name="Text Placeholder 13">
            <a:extLst>
              <a:ext uri="{FF2B5EF4-FFF2-40B4-BE49-F238E27FC236}">
                <a16:creationId xmlns:a16="http://schemas.microsoft.com/office/drawing/2014/main" id="{307B3702-35B0-C649-9463-78812CA27E43}"/>
              </a:ext>
            </a:extLst>
          </p:cNvPr>
          <p:cNvSpPr>
            <a:spLocks noGrp="1"/>
          </p:cNvSpPr>
          <p:nvPr>
            <p:ph type="body" sz="quarter" idx="11"/>
          </p:nvPr>
        </p:nvSpPr>
        <p:spPr>
          <a:xfrm>
            <a:off x="946149" y="2858530"/>
            <a:ext cx="3235325" cy="3046969"/>
          </a:xfrm>
          <a:prstGeom prst="rect">
            <a:avLst/>
          </a:prstGeom>
        </p:spPr>
        <p:txBody>
          <a:bodyPr lIns="0" tIns="0" rIns="0" bIns="0"/>
          <a:lstStyle>
            <a:lvl1pPr marL="0" indent="0">
              <a:lnSpc>
                <a:spcPct val="90000"/>
              </a:lnSpc>
              <a:spcBef>
                <a:spcPts val="0"/>
              </a:spcBef>
              <a:spcAft>
                <a:spcPts val="1200"/>
              </a:spcAft>
              <a:buNone/>
              <a:defRPr sz="2400" b="0" i="0">
                <a:solidFill>
                  <a:schemeClr val="accent1"/>
                </a:solidFill>
                <a:latin typeface="Arial" panose="020B0604020202020204" pitchFamily="34" charset="0"/>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8" name="Straight Connector 7">
            <a:extLst>
              <a:ext uri="{FF2B5EF4-FFF2-40B4-BE49-F238E27FC236}">
                <a16:creationId xmlns:a16="http://schemas.microsoft.com/office/drawing/2014/main" id="{C58986B1-2C35-824A-9FD1-B75A36CAF890}"/>
              </a:ext>
            </a:extLst>
          </p:cNvPr>
          <p:cNvCxnSpPr>
            <a:cxnSpLocks/>
          </p:cNvCxnSpPr>
          <p:nvPr userDrawn="1"/>
        </p:nvCxnSpPr>
        <p:spPr>
          <a:xfrm>
            <a:off x="803082" y="1152239"/>
            <a:ext cx="0" cy="295209"/>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AD13B9B7-8104-FF49-A7C9-E69CDF4403C4}"/>
              </a:ext>
            </a:extLst>
          </p:cNvPr>
          <p:cNvSpPr>
            <a:spLocks noGrp="1"/>
          </p:cNvSpPr>
          <p:nvPr>
            <p:ph type="body" sz="quarter" idx="12" hasCustomPrompt="1"/>
          </p:nvPr>
        </p:nvSpPr>
        <p:spPr>
          <a:xfrm rot="5400000">
            <a:off x="-3055064" y="3615237"/>
            <a:ext cx="6310184" cy="200056"/>
          </a:xfrm>
          <a:custGeom>
            <a:avLst/>
            <a:gdLst>
              <a:gd name="connsiteX0" fmla="*/ 0 w 6310184"/>
              <a:gd name="connsiteY0" fmla="*/ 0 h 200056"/>
              <a:gd name="connsiteX1" fmla="*/ 6310184 w 6310184"/>
              <a:gd name="connsiteY1" fmla="*/ 0 h 200056"/>
              <a:gd name="connsiteX2" fmla="*/ 6310184 w 6310184"/>
              <a:gd name="connsiteY2" fmla="*/ 200056 h 200056"/>
              <a:gd name="connsiteX3" fmla="*/ 0 w 6310184"/>
              <a:gd name="connsiteY3" fmla="*/ 200056 h 200056"/>
              <a:gd name="connsiteX4" fmla="*/ 0 w 6310184"/>
              <a:gd name="connsiteY4" fmla="*/ 0 h 200056"/>
              <a:gd name="connsiteX0" fmla="*/ 219206 w 6310184"/>
              <a:gd name="connsiteY0" fmla="*/ 0 h 200056"/>
              <a:gd name="connsiteX1" fmla="*/ 6310184 w 6310184"/>
              <a:gd name="connsiteY1" fmla="*/ 0 h 200056"/>
              <a:gd name="connsiteX2" fmla="*/ 6310184 w 6310184"/>
              <a:gd name="connsiteY2" fmla="*/ 200056 h 200056"/>
              <a:gd name="connsiteX3" fmla="*/ 0 w 6310184"/>
              <a:gd name="connsiteY3" fmla="*/ 200056 h 200056"/>
              <a:gd name="connsiteX4" fmla="*/ 219206 w 6310184"/>
              <a:gd name="connsiteY4" fmla="*/ 0 h 200056"/>
              <a:gd name="connsiteX0" fmla="*/ 6263 w 6310184"/>
              <a:gd name="connsiteY0" fmla="*/ 0 h 200056"/>
              <a:gd name="connsiteX1" fmla="*/ 6310184 w 6310184"/>
              <a:gd name="connsiteY1" fmla="*/ 0 h 200056"/>
              <a:gd name="connsiteX2" fmla="*/ 6310184 w 6310184"/>
              <a:gd name="connsiteY2" fmla="*/ 200056 h 200056"/>
              <a:gd name="connsiteX3" fmla="*/ 0 w 6310184"/>
              <a:gd name="connsiteY3" fmla="*/ 200056 h 200056"/>
              <a:gd name="connsiteX4" fmla="*/ 6263 w 6310184"/>
              <a:gd name="connsiteY4" fmla="*/ 0 h 200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10184" h="200056">
                <a:moveTo>
                  <a:pt x="6263" y="0"/>
                </a:moveTo>
                <a:lnTo>
                  <a:pt x="6310184" y="0"/>
                </a:lnTo>
                <a:lnTo>
                  <a:pt x="6310184" y="200056"/>
                </a:lnTo>
                <a:lnTo>
                  <a:pt x="0" y="200056"/>
                </a:lnTo>
                <a:lnTo>
                  <a:pt x="6263" y="0"/>
                </a:lnTo>
                <a:close/>
              </a:path>
            </a:pathLst>
          </a:custGeom>
          <a:solidFill>
            <a:schemeClr val="tx2"/>
          </a:solidFill>
          <a:effectLst>
            <a:innerShdw blurRad="38100">
              <a:prstClr val="black">
                <a:alpha val="20000"/>
              </a:prstClr>
            </a:innerShdw>
          </a:effectLst>
        </p:spPr>
        <p:txBody>
          <a:bodyPr tIns="0" bIns="0" anchor="ctr"/>
          <a:lstStyle>
            <a:lvl1pPr marL="0" indent="0" algn="ctr">
              <a:buNone/>
              <a:defRPr sz="900" b="1" i="0" spc="800" baseline="0">
                <a:solidFill>
                  <a:schemeClr val="bg1"/>
                </a:solidFill>
                <a:latin typeface="Arial" panose="020B0604020202020204" pitchFamily="34" charset="0"/>
                <a:cs typeface="Arial" panose="020B0604020202020204" pitchFamily="34" charset="0"/>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CLICK TO EDIT TEXT</a:t>
            </a:r>
          </a:p>
        </p:txBody>
      </p:sp>
    </p:spTree>
    <p:extLst>
      <p:ext uri="{BB962C8B-B14F-4D97-AF65-F5344CB8AC3E}">
        <p14:creationId xmlns:p14="http://schemas.microsoft.com/office/powerpoint/2010/main" val="32142647"/>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Mockup Option 2">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59250C87-BE05-5147-AC79-C44461A38B48}"/>
              </a:ext>
            </a:extLst>
          </p:cNvPr>
          <p:cNvSpPr/>
          <p:nvPr userDrawn="1"/>
        </p:nvSpPr>
        <p:spPr>
          <a:xfrm>
            <a:off x="-8238" y="560173"/>
            <a:ext cx="12216714" cy="6310184"/>
          </a:xfrm>
          <a:custGeom>
            <a:avLst/>
            <a:gdLst>
              <a:gd name="connsiteX0" fmla="*/ 8238 w 12216714"/>
              <a:gd name="connsiteY0" fmla="*/ 0 h 6310184"/>
              <a:gd name="connsiteX1" fmla="*/ 12216714 w 12216714"/>
              <a:gd name="connsiteY1" fmla="*/ 494270 h 6310184"/>
              <a:gd name="connsiteX2" fmla="*/ 12216714 w 12216714"/>
              <a:gd name="connsiteY2" fmla="*/ 6310184 h 6310184"/>
              <a:gd name="connsiteX3" fmla="*/ 0 w 12216714"/>
              <a:gd name="connsiteY3" fmla="*/ 6310184 h 6310184"/>
              <a:gd name="connsiteX4" fmla="*/ 8238 w 12216714"/>
              <a:gd name="connsiteY4" fmla="*/ 0 h 6310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6714" h="6310184">
                <a:moveTo>
                  <a:pt x="8238" y="0"/>
                </a:moveTo>
                <a:lnTo>
                  <a:pt x="12216714" y="494270"/>
                </a:lnTo>
                <a:lnTo>
                  <a:pt x="12216714" y="6310184"/>
                </a:lnTo>
                <a:lnTo>
                  <a:pt x="0" y="6310184"/>
                </a:lnTo>
                <a:lnTo>
                  <a:pt x="8238" y="0"/>
                </a:lnTo>
                <a:close/>
              </a:path>
            </a:pathLst>
          </a:custGeom>
          <a:solidFill>
            <a:srgbClr val="002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13">
            <a:extLst>
              <a:ext uri="{FF2B5EF4-FFF2-40B4-BE49-F238E27FC236}">
                <a16:creationId xmlns:a16="http://schemas.microsoft.com/office/drawing/2014/main" id="{A8457715-DA8E-084F-94DB-EAFD22D4628C}"/>
              </a:ext>
            </a:extLst>
          </p:cNvPr>
          <p:cNvSpPr>
            <a:spLocks noGrp="1"/>
          </p:cNvSpPr>
          <p:nvPr>
            <p:ph type="body" sz="quarter" idx="10"/>
          </p:nvPr>
        </p:nvSpPr>
        <p:spPr>
          <a:xfrm>
            <a:off x="941388" y="1150921"/>
            <a:ext cx="3240087" cy="1171574"/>
          </a:xfrm>
          <a:prstGeom prst="rect">
            <a:avLst/>
          </a:prstGeom>
        </p:spPr>
        <p:txBody>
          <a:bodyPr lIns="0" tIns="0" rIns="0" bIns="0" anchor="t"/>
          <a:lstStyle>
            <a:lvl1pPr marL="0" indent="0">
              <a:lnSpc>
                <a:spcPct val="80000"/>
              </a:lnSpc>
              <a:spcBef>
                <a:spcPts val="0"/>
              </a:spcBef>
              <a:buNone/>
              <a:defRPr sz="3200" b="1" i="0">
                <a:solidFill>
                  <a:schemeClr val="tx2"/>
                </a:solidFill>
                <a:latin typeface="Arial" panose="020B0604020202020204" pitchFamily="34" charset="0"/>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3" name="Text Placeholder 13">
            <a:extLst>
              <a:ext uri="{FF2B5EF4-FFF2-40B4-BE49-F238E27FC236}">
                <a16:creationId xmlns:a16="http://schemas.microsoft.com/office/drawing/2014/main" id="{13BA8AF9-A107-0941-865D-1E6EA52947F3}"/>
              </a:ext>
            </a:extLst>
          </p:cNvPr>
          <p:cNvSpPr>
            <a:spLocks noGrp="1"/>
          </p:cNvSpPr>
          <p:nvPr>
            <p:ph type="body" sz="quarter" idx="11"/>
          </p:nvPr>
        </p:nvSpPr>
        <p:spPr>
          <a:xfrm>
            <a:off x="946149" y="2858530"/>
            <a:ext cx="3235325" cy="3046969"/>
          </a:xfrm>
          <a:prstGeom prst="rect">
            <a:avLst/>
          </a:prstGeom>
        </p:spPr>
        <p:txBody>
          <a:bodyPr lIns="0" tIns="0" rIns="0" bIns="0"/>
          <a:lstStyle>
            <a:lvl1pPr marL="0" indent="0">
              <a:lnSpc>
                <a:spcPct val="90000"/>
              </a:lnSpc>
              <a:spcBef>
                <a:spcPts val="0"/>
              </a:spcBef>
              <a:spcAft>
                <a:spcPts val="1200"/>
              </a:spcAft>
              <a:buNone/>
              <a:defRPr sz="2400" b="0" i="0">
                <a:solidFill>
                  <a:schemeClr val="bg1"/>
                </a:solidFill>
                <a:latin typeface="Arial" panose="020B0604020202020204" pitchFamily="34" charset="0"/>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8" name="Straight Connector 7">
            <a:extLst>
              <a:ext uri="{FF2B5EF4-FFF2-40B4-BE49-F238E27FC236}">
                <a16:creationId xmlns:a16="http://schemas.microsoft.com/office/drawing/2014/main" id="{F980F962-F604-D44D-BE42-6FC38B255F41}"/>
              </a:ext>
            </a:extLst>
          </p:cNvPr>
          <p:cNvCxnSpPr>
            <a:cxnSpLocks/>
          </p:cNvCxnSpPr>
          <p:nvPr userDrawn="1"/>
        </p:nvCxnSpPr>
        <p:spPr>
          <a:xfrm>
            <a:off x="803082" y="1152239"/>
            <a:ext cx="0" cy="295209"/>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8371464"/>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Mockup Option 2 (sidebar)">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59250C87-BE05-5147-AC79-C44461A38B48}"/>
              </a:ext>
            </a:extLst>
          </p:cNvPr>
          <p:cNvSpPr/>
          <p:nvPr userDrawn="1"/>
        </p:nvSpPr>
        <p:spPr>
          <a:xfrm>
            <a:off x="-8238" y="560173"/>
            <a:ext cx="12216714" cy="6310184"/>
          </a:xfrm>
          <a:custGeom>
            <a:avLst/>
            <a:gdLst>
              <a:gd name="connsiteX0" fmla="*/ 8238 w 12216714"/>
              <a:gd name="connsiteY0" fmla="*/ 0 h 6310184"/>
              <a:gd name="connsiteX1" fmla="*/ 12216714 w 12216714"/>
              <a:gd name="connsiteY1" fmla="*/ 494270 h 6310184"/>
              <a:gd name="connsiteX2" fmla="*/ 12216714 w 12216714"/>
              <a:gd name="connsiteY2" fmla="*/ 6310184 h 6310184"/>
              <a:gd name="connsiteX3" fmla="*/ 0 w 12216714"/>
              <a:gd name="connsiteY3" fmla="*/ 6310184 h 6310184"/>
              <a:gd name="connsiteX4" fmla="*/ 8238 w 12216714"/>
              <a:gd name="connsiteY4" fmla="*/ 0 h 6310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6714" h="6310184">
                <a:moveTo>
                  <a:pt x="8238" y="0"/>
                </a:moveTo>
                <a:lnTo>
                  <a:pt x="12216714" y="494270"/>
                </a:lnTo>
                <a:lnTo>
                  <a:pt x="12216714" y="6310184"/>
                </a:lnTo>
                <a:lnTo>
                  <a:pt x="0" y="6310184"/>
                </a:lnTo>
                <a:lnTo>
                  <a:pt x="8238" y="0"/>
                </a:lnTo>
                <a:close/>
              </a:path>
            </a:pathLst>
          </a:custGeom>
          <a:solidFill>
            <a:srgbClr val="002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13">
            <a:extLst>
              <a:ext uri="{FF2B5EF4-FFF2-40B4-BE49-F238E27FC236}">
                <a16:creationId xmlns:a16="http://schemas.microsoft.com/office/drawing/2014/main" id="{A8457715-DA8E-084F-94DB-EAFD22D4628C}"/>
              </a:ext>
            </a:extLst>
          </p:cNvPr>
          <p:cNvSpPr>
            <a:spLocks noGrp="1"/>
          </p:cNvSpPr>
          <p:nvPr>
            <p:ph type="body" sz="quarter" idx="10"/>
          </p:nvPr>
        </p:nvSpPr>
        <p:spPr>
          <a:xfrm>
            <a:off x="941388" y="1150921"/>
            <a:ext cx="3240087" cy="1171574"/>
          </a:xfrm>
          <a:prstGeom prst="rect">
            <a:avLst/>
          </a:prstGeom>
        </p:spPr>
        <p:txBody>
          <a:bodyPr lIns="0" tIns="0" rIns="0" bIns="0" anchor="t"/>
          <a:lstStyle>
            <a:lvl1pPr marL="0" indent="0">
              <a:lnSpc>
                <a:spcPct val="80000"/>
              </a:lnSpc>
              <a:spcBef>
                <a:spcPts val="0"/>
              </a:spcBef>
              <a:buNone/>
              <a:defRPr sz="3200" b="1" i="0">
                <a:solidFill>
                  <a:schemeClr val="tx2"/>
                </a:solidFill>
                <a:latin typeface="Arial" panose="020B0604020202020204" pitchFamily="34" charset="0"/>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3" name="Text Placeholder 13">
            <a:extLst>
              <a:ext uri="{FF2B5EF4-FFF2-40B4-BE49-F238E27FC236}">
                <a16:creationId xmlns:a16="http://schemas.microsoft.com/office/drawing/2014/main" id="{13BA8AF9-A107-0941-865D-1E6EA52947F3}"/>
              </a:ext>
            </a:extLst>
          </p:cNvPr>
          <p:cNvSpPr>
            <a:spLocks noGrp="1"/>
          </p:cNvSpPr>
          <p:nvPr>
            <p:ph type="body" sz="quarter" idx="11"/>
          </p:nvPr>
        </p:nvSpPr>
        <p:spPr>
          <a:xfrm>
            <a:off x="946149" y="2858530"/>
            <a:ext cx="3235325" cy="3046969"/>
          </a:xfrm>
          <a:prstGeom prst="rect">
            <a:avLst/>
          </a:prstGeom>
        </p:spPr>
        <p:txBody>
          <a:bodyPr lIns="0" tIns="0" rIns="0" bIns="0"/>
          <a:lstStyle>
            <a:lvl1pPr marL="0" indent="0">
              <a:lnSpc>
                <a:spcPct val="90000"/>
              </a:lnSpc>
              <a:spcBef>
                <a:spcPts val="0"/>
              </a:spcBef>
              <a:spcAft>
                <a:spcPts val="1200"/>
              </a:spcAft>
              <a:buNone/>
              <a:defRPr sz="2400" b="0" i="0">
                <a:solidFill>
                  <a:schemeClr val="bg1"/>
                </a:solidFill>
                <a:latin typeface="Arial" panose="020B0604020202020204" pitchFamily="34" charset="0"/>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8" name="Straight Connector 7">
            <a:extLst>
              <a:ext uri="{FF2B5EF4-FFF2-40B4-BE49-F238E27FC236}">
                <a16:creationId xmlns:a16="http://schemas.microsoft.com/office/drawing/2014/main" id="{F980F962-F604-D44D-BE42-6FC38B255F41}"/>
              </a:ext>
            </a:extLst>
          </p:cNvPr>
          <p:cNvCxnSpPr>
            <a:cxnSpLocks/>
          </p:cNvCxnSpPr>
          <p:nvPr userDrawn="1"/>
        </p:nvCxnSpPr>
        <p:spPr>
          <a:xfrm>
            <a:off x="803082" y="1152239"/>
            <a:ext cx="0" cy="295209"/>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0" name="Text Placeholder 5">
            <a:extLst>
              <a:ext uri="{FF2B5EF4-FFF2-40B4-BE49-F238E27FC236}">
                <a16:creationId xmlns:a16="http://schemas.microsoft.com/office/drawing/2014/main" id="{4D0666F0-5A83-964E-996B-5617BFC2EE76}"/>
              </a:ext>
            </a:extLst>
          </p:cNvPr>
          <p:cNvSpPr>
            <a:spLocks noGrp="1"/>
          </p:cNvSpPr>
          <p:nvPr>
            <p:ph type="body" sz="quarter" idx="12" hasCustomPrompt="1"/>
          </p:nvPr>
        </p:nvSpPr>
        <p:spPr>
          <a:xfrm rot="5400000">
            <a:off x="-3055064" y="3615237"/>
            <a:ext cx="6310184" cy="200056"/>
          </a:xfrm>
          <a:custGeom>
            <a:avLst/>
            <a:gdLst>
              <a:gd name="connsiteX0" fmla="*/ 0 w 6310184"/>
              <a:gd name="connsiteY0" fmla="*/ 0 h 200056"/>
              <a:gd name="connsiteX1" fmla="*/ 6310184 w 6310184"/>
              <a:gd name="connsiteY1" fmla="*/ 0 h 200056"/>
              <a:gd name="connsiteX2" fmla="*/ 6310184 w 6310184"/>
              <a:gd name="connsiteY2" fmla="*/ 200056 h 200056"/>
              <a:gd name="connsiteX3" fmla="*/ 0 w 6310184"/>
              <a:gd name="connsiteY3" fmla="*/ 200056 h 200056"/>
              <a:gd name="connsiteX4" fmla="*/ 0 w 6310184"/>
              <a:gd name="connsiteY4" fmla="*/ 0 h 200056"/>
              <a:gd name="connsiteX0" fmla="*/ 219206 w 6310184"/>
              <a:gd name="connsiteY0" fmla="*/ 0 h 200056"/>
              <a:gd name="connsiteX1" fmla="*/ 6310184 w 6310184"/>
              <a:gd name="connsiteY1" fmla="*/ 0 h 200056"/>
              <a:gd name="connsiteX2" fmla="*/ 6310184 w 6310184"/>
              <a:gd name="connsiteY2" fmla="*/ 200056 h 200056"/>
              <a:gd name="connsiteX3" fmla="*/ 0 w 6310184"/>
              <a:gd name="connsiteY3" fmla="*/ 200056 h 200056"/>
              <a:gd name="connsiteX4" fmla="*/ 219206 w 6310184"/>
              <a:gd name="connsiteY4" fmla="*/ 0 h 200056"/>
              <a:gd name="connsiteX0" fmla="*/ 6263 w 6310184"/>
              <a:gd name="connsiteY0" fmla="*/ 0 h 200056"/>
              <a:gd name="connsiteX1" fmla="*/ 6310184 w 6310184"/>
              <a:gd name="connsiteY1" fmla="*/ 0 h 200056"/>
              <a:gd name="connsiteX2" fmla="*/ 6310184 w 6310184"/>
              <a:gd name="connsiteY2" fmla="*/ 200056 h 200056"/>
              <a:gd name="connsiteX3" fmla="*/ 0 w 6310184"/>
              <a:gd name="connsiteY3" fmla="*/ 200056 h 200056"/>
              <a:gd name="connsiteX4" fmla="*/ 6263 w 6310184"/>
              <a:gd name="connsiteY4" fmla="*/ 0 h 200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10184" h="200056">
                <a:moveTo>
                  <a:pt x="6263" y="0"/>
                </a:moveTo>
                <a:lnTo>
                  <a:pt x="6310184" y="0"/>
                </a:lnTo>
                <a:lnTo>
                  <a:pt x="6310184" y="200056"/>
                </a:lnTo>
                <a:lnTo>
                  <a:pt x="0" y="200056"/>
                </a:lnTo>
                <a:lnTo>
                  <a:pt x="6263" y="0"/>
                </a:lnTo>
                <a:close/>
              </a:path>
            </a:pathLst>
          </a:custGeom>
          <a:solidFill>
            <a:schemeClr val="tx2"/>
          </a:solidFill>
          <a:effectLst>
            <a:innerShdw blurRad="38100">
              <a:prstClr val="black">
                <a:alpha val="20000"/>
              </a:prstClr>
            </a:innerShdw>
          </a:effectLst>
        </p:spPr>
        <p:txBody>
          <a:bodyPr tIns="0" bIns="0" anchor="ctr"/>
          <a:lstStyle>
            <a:lvl1pPr marL="0" indent="0" algn="ctr">
              <a:buNone/>
              <a:defRPr sz="900" b="1" i="0" spc="800" baseline="0">
                <a:solidFill>
                  <a:schemeClr val="bg1"/>
                </a:solidFill>
                <a:latin typeface="Arial" panose="020B0604020202020204" pitchFamily="34" charset="0"/>
                <a:cs typeface="Arial" panose="020B0604020202020204" pitchFamily="34" charset="0"/>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CLICK TO EDIT TEXT</a:t>
            </a:r>
          </a:p>
        </p:txBody>
      </p:sp>
    </p:spTree>
    <p:extLst>
      <p:ext uri="{BB962C8B-B14F-4D97-AF65-F5344CB8AC3E}">
        <p14:creationId xmlns:p14="http://schemas.microsoft.com/office/powerpoint/2010/main" val="4151473116"/>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5_Slide General option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4B07008-BA1C-0447-9372-DDEF0CEFF5A8}"/>
              </a:ext>
            </a:extLst>
          </p:cNvPr>
          <p:cNvSpPr/>
          <p:nvPr userDrawn="1"/>
        </p:nvSpPr>
        <p:spPr>
          <a:xfrm>
            <a:off x="0" y="0"/>
            <a:ext cx="12192000" cy="6858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i="0">
                <a:latin typeface="Arial" panose="020B0604020202020204" pitchFamily="34" charset="0"/>
              </a:rPr>
              <a:t>Statement / Quote Options</a:t>
            </a:r>
          </a:p>
        </p:txBody>
      </p:sp>
    </p:spTree>
    <p:extLst>
      <p:ext uri="{BB962C8B-B14F-4D97-AF65-F5344CB8AC3E}">
        <p14:creationId xmlns:p14="http://schemas.microsoft.com/office/powerpoint/2010/main" val="223117994"/>
      </p:ext>
    </p:extLst>
  </p:cSld>
  <p:clrMapOvr>
    <a:masterClrMapping/>
  </p:clrMapOvr>
  <p:transition spd="slow">
    <p:push dir="u"/>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tatement Option 1">
    <p:spTree>
      <p:nvGrpSpPr>
        <p:cNvPr id="1" name=""/>
        <p:cNvGrpSpPr/>
        <p:nvPr/>
      </p:nvGrpSpPr>
      <p:grpSpPr>
        <a:xfrm>
          <a:off x="0" y="0"/>
          <a:ext cx="0" cy="0"/>
          <a:chOff x="0" y="0"/>
          <a:chExt cx="0" cy="0"/>
        </a:xfrm>
      </p:grpSpPr>
      <p:sp>
        <p:nvSpPr>
          <p:cNvPr id="20" name="Text Placeholder 13">
            <a:extLst>
              <a:ext uri="{FF2B5EF4-FFF2-40B4-BE49-F238E27FC236}">
                <a16:creationId xmlns:a16="http://schemas.microsoft.com/office/drawing/2014/main" id="{3A25CE67-05C1-2846-9B38-CC8CE99D4151}"/>
              </a:ext>
            </a:extLst>
          </p:cNvPr>
          <p:cNvSpPr>
            <a:spLocks noGrp="1"/>
          </p:cNvSpPr>
          <p:nvPr>
            <p:ph type="body" sz="quarter" idx="11"/>
          </p:nvPr>
        </p:nvSpPr>
        <p:spPr>
          <a:xfrm>
            <a:off x="946153" y="800100"/>
            <a:ext cx="10282235" cy="5105400"/>
          </a:xfrm>
          <a:prstGeom prst="rect">
            <a:avLst/>
          </a:prstGeom>
        </p:spPr>
        <p:txBody>
          <a:bodyPr lIns="0" tIns="182880" rIns="0" bIns="0" anchor="ctr"/>
          <a:lstStyle>
            <a:lvl1pPr marL="0" indent="0">
              <a:lnSpc>
                <a:spcPct val="85000"/>
              </a:lnSpc>
              <a:spcBef>
                <a:spcPts val="0"/>
              </a:spcBef>
              <a:spcAft>
                <a:spcPts val="1200"/>
              </a:spcAft>
              <a:buNone/>
              <a:defRPr sz="6600" b="0" i="0">
                <a:solidFill>
                  <a:schemeClr val="accent1"/>
                </a:solidFill>
                <a:latin typeface="Arial" panose="020B0604020202020204" pitchFamily="34" charset="0"/>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11" name="Straight Connector 10">
            <a:extLst>
              <a:ext uri="{FF2B5EF4-FFF2-40B4-BE49-F238E27FC236}">
                <a16:creationId xmlns:a16="http://schemas.microsoft.com/office/drawing/2014/main" id="{77563A99-3B3C-AD41-B70A-806AE231C9C8}"/>
              </a:ext>
            </a:extLst>
          </p:cNvPr>
          <p:cNvCxnSpPr>
            <a:cxnSpLocks/>
          </p:cNvCxnSpPr>
          <p:nvPr userDrawn="1"/>
        </p:nvCxnSpPr>
        <p:spPr>
          <a:xfrm>
            <a:off x="803082" y="2633757"/>
            <a:ext cx="0" cy="1475378"/>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0501449"/>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tatement Option 2 (pic)">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97FC5B03-EF30-3645-86F9-FE7809CC61CC}"/>
              </a:ext>
            </a:extLst>
          </p:cNvPr>
          <p:cNvCxnSpPr/>
          <p:nvPr userDrawn="1"/>
        </p:nvCxnSpPr>
        <p:spPr>
          <a:xfrm flipV="1">
            <a:off x="-4762" y="5427705"/>
            <a:ext cx="12192000" cy="477795"/>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9D47528-3BC8-9141-A90A-C5608D047931}"/>
              </a:ext>
            </a:extLst>
          </p:cNvPr>
          <p:cNvCxnSpPr>
            <a:cxnSpLocks/>
          </p:cNvCxnSpPr>
          <p:nvPr userDrawn="1"/>
        </p:nvCxnSpPr>
        <p:spPr>
          <a:xfrm>
            <a:off x="-4762" y="800100"/>
            <a:ext cx="12192000" cy="477795"/>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4" name="Text Placeholder 13">
            <a:extLst>
              <a:ext uri="{FF2B5EF4-FFF2-40B4-BE49-F238E27FC236}">
                <a16:creationId xmlns:a16="http://schemas.microsoft.com/office/drawing/2014/main" id="{224C93FE-BCDA-6442-AB4B-EFAD2C6A3E28}"/>
              </a:ext>
            </a:extLst>
          </p:cNvPr>
          <p:cNvSpPr>
            <a:spLocks noGrp="1"/>
          </p:cNvSpPr>
          <p:nvPr>
            <p:ph type="body" sz="quarter" idx="11"/>
          </p:nvPr>
        </p:nvSpPr>
        <p:spPr>
          <a:xfrm>
            <a:off x="4470403" y="800100"/>
            <a:ext cx="6757985" cy="5105400"/>
          </a:xfrm>
          <a:prstGeom prst="rect">
            <a:avLst/>
          </a:prstGeom>
        </p:spPr>
        <p:txBody>
          <a:bodyPr lIns="0" tIns="182880" rIns="0" bIns="0" anchor="ctr"/>
          <a:lstStyle>
            <a:lvl1pPr marL="0" indent="0">
              <a:lnSpc>
                <a:spcPct val="85000"/>
              </a:lnSpc>
              <a:spcBef>
                <a:spcPts val="0"/>
              </a:spcBef>
              <a:spcAft>
                <a:spcPts val="1200"/>
              </a:spcAft>
              <a:buNone/>
              <a:defRPr sz="6600" b="0" i="0">
                <a:solidFill>
                  <a:schemeClr val="accent1"/>
                </a:solidFill>
                <a:latin typeface="Arial" panose="020B0604020202020204" pitchFamily="34" charset="0"/>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5" name="Straight Connector 4">
            <a:extLst>
              <a:ext uri="{FF2B5EF4-FFF2-40B4-BE49-F238E27FC236}">
                <a16:creationId xmlns:a16="http://schemas.microsoft.com/office/drawing/2014/main" id="{B3ADD25B-AB76-EE4F-8F69-2C03DDCA0DE8}"/>
              </a:ext>
            </a:extLst>
          </p:cNvPr>
          <p:cNvCxnSpPr>
            <a:cxnSpLocks/>
          </p:cNvCxnSpPr>
          <p:nvPr userDrawn="1"/>
        </p:nvCxnSpPr>
        <p:spPr>
          <a:xfrm>
            <a:off x="4322763" y="2633757"/>
            <a:ext cx="0" cy="1475378"/>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6" name="Picture Placeholder 2">
            <a:extLst>
              <a:ext uri="{FF2B5EF4-FFF2-40B4-BE49-F238E27FC236}">
                <a16:creationId xmlns:a16="http://schemas.microsoft.com/office/drawing/2014/main" id="{9AED5394-2578-9E43-9CCA-82A1CC35040C}"/>
              </a:ext>
            </a:extLst>
          </p:cNvPr>
          <p:cNvSpPr>
            <a:spLocks noGrp="1"/>
          </p:cNvSpPr>
          <p:nvPr>
            <p:ph type="pic" sz="quarter" idx="12"/>
          </p:nvPr>
        </p:nvSpPr>
        <p:spPr>
          <a:xfrm>
            <a:off x="1" y="800100"/>
            <a:ext cx="4181474" cy="5105400"/>
          </a:xfrm>
          <a:custGeom>
            <a:avLst/>
            <a:gdLst>
              <a:gd name="connsiteX0" fmla="*/ 0 w 4181474"/>
              <a:gd name="connsiteY0" fmla="*/ 0 h 5105400"/>
              <a:gd name="connsiteX1" fmla="*/ 4181474 w 4181474"/>
              <a:gd name="connsiteY1" fmla="*/ 0 h 5105400"/>
              <a:gd name="connsiteX2" fmla="*/ 4181474 w 4181474"/>
              <a:gd name="connsiteY2" fmla="*/ 5105400 h 5105400"/>
              <a:gd name="connsiteX3" fmla="*/ 0 w 4181474"/>
              <a:gd name="connsiteY3" fmla="*/ 5105400 h 5105400"/>
              <a:gd name="connsiteX4" fmla="*/ 0 w 4181474"/>
              <a:gd name="connsiteY4" fmla="*/ 0 h 5105400"/>
              <a:gd name="connsiteX0" fmla="*/ 0 w 4181474"/>
              <a:gd name="connsiteY0" fmla="*/ 0 h 5105400"/>
              <a:gd name="connsiteX1" fmla="*/ 4181474 w 4181474"/>
              <a:gd name="connsiteY1" fmla="*/ 78059 h 5105400"/>
              <a:gd name="connsiteX2" fmla="*/ 4181474 w 4181474"/>
              <a:gd name="connsiteY2" fmla="*/ 5105400 h 5105400"/>
              <a:gd name="connsiteX3" fmla="*/ 0 w 4181474"/>
              <a:gd name="connsiteY3" fmla="*/ 5105400 h 5105400"/>
              <a:gd name="connsiteX4" fmla="*/ 0 w 4181474"/>
              <a:gd name="connsiteY4" fmla="*/ 0 h 5105400"/>
              <a:gd name="connsiteX0" fmla="*/ 0 w 4181474"/>
              <a:gd name="connsiteY0" fmla="*/ 0 h 5105400"/>
              <a:gd name="connsiteX1" fmla="*/ 4181474 w 4181474"/>
              <a:gd name="connsiteY1" fmla="*/ 78059 h 5105400"/>
              <a:gd name="connsiteX2" fmla="*/ 4181474 w 4181474"/>
              <a:gd name="connsiteY2" fmla="*/ 5038492 h 5105400"/>
              <a:gd name="connsiteX3" fmla="*/ 0 w 4181474"/>
              <a:gd name="connsiteY3" fmla="*/ 5105400 h 5105400"/>
              <a:gd name="connsiteX4" fmla="*/ 0 w 4181474"/>
              <a:gd name="connsiteY4" fmla="*/ 0 h 5105400"/>
              <a:gd name="connsiteX0" fmla="*/ 0 w 4181474"/>
              <a:gd name="connsiteY0" fmla="*/ 0 h 5105400"/>
              <a:gd name="connsiteX1" fmla="*/ 4181474 w 4181474"/>
              <a:gd name="connsiteY1" fmla="*/ 175495 h 5105400"/>
              <a:gd name="connsiteX2" fmla="*/ 4181474 w 4181474"/>
              <a:gd name="connsiteY2" fmla="*/ 5038492 h 5105400"/>
              <a:gd name="connsiteX3" fmla="*/ 0 w 4181474"/>
              <a:gd name="connsiteY3" fmla="*/ 5105400 h 5105400"/>
              <a:gd name="connsiteX4" fmla="*/ 0 w 4181474"/>
              <a:gd name="connsiteY4" fmla="*/ 0 h 5105400"/>
              <a:gd name="connsiteX0" fmla="*/ 0 w 4181474"/>
              <a:gd name="connsiteY0" fmla="*/ 0 h 5105400"/>
              <a:gd name="connsiteX1" fmla="*/ 4181474 w 4181474"/>
              <a:gd name="connsiteY1" fmla="*/ 175495 h 5105400"/>
              <a:gd name="connsiteX2" fmla="*/ 4181474 w 4181474"/>
              <a:gd name="connsiteY2" fmla="*/ 4948551 h 5105400"/>
              <a:gd name="connsiteX3" fmla="*/ 0 w 4181474"/>
              <a:gd name="connsiteY3" fmla="*/ 5105400 h 5105400"/>
              <a:gd name="connsiteX4" fmla="*/ 0 w 4181474"/>
              <a:gd name="connsiteY4" fmla="*/ 0 h 5105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4" h="5105400">
                <a:moveTo>
                  <a:pt x="0" y="0"/>
                </a:moveTo>
                <a:lnTo>
                  <a:pt x="4181474" y="175495"/>
                </a:lnTo>
                <a:lnTo>
                  <a:pt x="4181474" y="4948551"/>
                </a:lnTo>
                <a:lnTo>
                  <a:pt x="0" y="5105400"/>
                </a:lnTo>
                <a:lnTo>
                  <a:pt x="0" y="0"/>
                </a:lnTo>
                <a:close/>
              </a:path>
            </a:pathLst>
          </a:custGeom>
          <a:solidFill>
            <a:schemeClr val="bg1">
              <a:lumMod val="95000"/>
            </a:schemeClr>
          </a:solidFill>
          <a:effectLst>
            <a:outerShdw blurRad="38100" algn="ctr" rotWithShape="0">
              <a:prstClr val="black">
                <a:alpha val="40000"/>
              </a:prstClr>
            </a:outerShdw>
          </a:effectLst>
        </p:spPr>
        <p:txBody>
          <a:bodyPr anchor="ctr"/>
          <a:lstStyle>
            <a:lvl1pPr marL="0" indent="0" algn="ctr">
              <a:buNone/>
              <a:defRPr/>
            </a:lvl1pPr>
          </a:lstStyle>
          <a:p>
            <a:endParaRPr lang="en-US"/>
          </a:p>
        </p:txBody>
      </p:sp>
    </p:spTree>
    <p:extLst>
      <p:ext uri="{BB962C8B-B14F-4D97-AF65-F5344CB8AC3E}">
        <p14:creationId xmlns:p14="http://schemas.microsoft.com/office/powerpoint/2010/main" val="4278626420"/>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ption 2">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526AD81-A505-3E48-936D-4D596C30620F}"/>
              </a:ext>
            </a:extLst>
          </p:cNvPr>
          <p:cNvSpPr/>
          <p:nvPr userDrawn="1"/>
        </p:nvSpPr>
        <p:spPr>
          <a:xfrm>
            <a:off x="0" y="0"/>
            <a:ext cx="12192000" cy="5905500"/>
          </a:xfrm>
          <a:prstGeom prst="rect">
            <a:avLst/>
          </a:prstGeom>
          <a:solidFill>
            <a:srgbClr val="002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Connector 31">
            <a:extLst>
              <a:ext uri="{FF2B5EF4-FFF2-40B4-BE49-F238E27FC236}">
                <a16:creationId xmlns:a16="http://schemas.microsoft.com/office/drawing/2014/main" id="{3EFC362C-D72B-764A-8D1E-3A3A5713C97C}"/>
              </a:ext>
            </a:extLst>
          </p:cNvPr>
          <p:cNvCxnSpPr>
            <a:cxnSpLocks/>
          </p:cNvCxnSpPr>
          <p:nvPr userDrawn="1"/>
        </p:nvCxnSpPr>
        <p:spPr>
          <a:xfrm>
            <a:off x="800100" y="0"/>
            <a:ext cx="0" cy="5905500"/>
          </a:xfrm>
          <a:prstGeom prst="line">
            <a:avLst/>
          </a:prstGeom>
          <a:ln>
            <a:solidFill>
              <a:schemeClr val="bg1">
                <a:alpha val="5000"/>
              </a:schemeClr>
            </a:solidFill>
          </a:ln>
        </p:spPr>
        <p:style>
          <a:lnRef idx="1">
            <a:schemeClr val="accent1"/>
          </a:lnRef>
          <a:fillRef idx="0">
            <a:schemeClr val="accent1"/>
          </a:fillRef>
          <a:effectRef idx="0">
            <a:schemeClr val="accent1"/>
          </a:effectRef>
          <a:fontRef idx="minor">
            <a:schemeClr val="tx1"/>
          </a:fontRef>
        </p:style>
      </p:cxnSp>
      <p:sp>
        <p:nvSpPr>
          <p:cNvPr id="14" name="Text Placeholder 13">
            <a:extLst>
              <a:ext uri="{FF2B5EF4-FFF2-40B4-BE49-F238E27FC236}">
                <a16:creationId xmlns:a16="http://schemas.microsoft.com/office/drawing/2014/main" id="{9C844F2E-AFE2-4448-A2C0-59B060C9A520}"/>
              </a:ext>
            </a:extLst>
          </p:cNvPr>
          <p:cNvSpPr>
            <a:spLocks noGrp="1"/>
          </p:cNvSpPr>
          <p:nvPr>
            <p:ph type="body" sz="quarter" idx="10"/>
          </p:nvPr>
        </p:nvSpPr>
        <p:spPr>
          <a:xfrm>
            <a:off x="941398" y="1355017"/>
            <a:ext cx="10286990" cy="1555298"/>
          </a:xfrm>
          <a:prstGeom prst="rect">
            <a:avLst/>
          </a:prstGeom>
        </p:spPr>
        <p:txBody>
          <a:bodyPr lIns="0" tIns="0" rIns="0" bIns="0" anchor="t"/>
          <a:lstStyle>
            <a:lvl1pPr marL="0" indent="0" algn="l">
              <a:lnSpc>
                <a:spcPct val="75000"/>
              </a:lnSpc>
              <a:spcBef>
                <a:spcPts val="0"/>
              </a:spcBef>
              <a:buNone/>
              <a:defRPr sz="7200" b="1" i="0">
                <a:solidFill>
                  <a:schemeClr val="bg1"/>
                </a:solidFill>
                <a:latin typeface="Arial" panose="020B0604020202020204" pitchFamily="34" charset="0"/>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5" name="Text Placeholder 13">
            <a:extLst>
              <a:ext uri="{FF2B5EF4-FFF2-40B4-BE49-F238E27FC236}">
                <a16:creationId xmlns:a16="http://schemas.microsoft.com/office/drawing/2014/main" id="{43960509-1856-884F-8AB6-E6817543BC39}"/>
              </a:ext>
            </a:extLst>
          </p:cNvPr>
          <p:cNvSpPr>
            <a:spLocks noGrp="1"/>
          </p:cNvSpPr>
          <p:nvPr>
            <p:ph type="body" sz="quarter" idx="11"/>
          </p:nvPr>
        </p:nvSpPr>
        <p:spPr>
          <a:xfrm>
            <a:off x="941397" y="3429000"/>
            <a:ext cx="10286975" cy="887412"/>
          </a:xfrm>
          <a:prstGeom prst="rect">
            <a:avLst/>
          </a:prstGeom>
        </p:spPr>
        <p:txBody>
          <a:bodyPr lIns="0" tIns="0" rIns="0" bIns="0" anchor="t"/>
          <a:lstStyle>
            <a:lvl1pPr marL="0" indent="0" algn="l">
              <a:lnSpc>
                <a:spcPct val="85000"/>
              </a:lnSpc>
              <a:spcBef>
                <a:spcPts val="0"/>
              </a:spcBef>
              <a:spcAft>
                <a:spcPts val="1200"/>
              </a:spcAft>
              <a:buNone/>
              <a:defRPr sz="2400" b="0" i="0">
                <a:solidFill>
                  <a:schemeClr val="tx2"/>
                </a:solidFill>
                <a:latin typeface="Arial" panose="020B0604020202020204" pitchFamily="34" charset="0"/>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33" name="Straight Connector 32">
            <a:extLst>
              <a:ext uri="{FF2B5EF4-FFF2-40B4-BE49-F238E27FC236}">
                <a16:creationId xmlns:a16="http://schemas.microsoft.com/office/drawing/2014/main" id="{224F525C-A318-4D4D-A241-2CE3446F8A7B}"/>
              </a:ext>
            </a:extLst>
          </p:cNvPr>
          <p:cNvCxnSpPr>
            <a:cxnSpLocks/>
          </p:cNvCxnSpPr>
          <p:nvPr userDrawn="1"/>
        </p:nvCxnSpPr>
        <p:spPr>
          <a:xfrm>
            <a:off x="2568388" y="0"/>
            <a:ext cx="0" cy="5905500"/>
          </a:xfrm>
          <a:prstGeom prst="line">
            <a:avLst/>
          </a:prstGeom>
          <a:ln>
            <a:solidFill>
              <a:schemeClr val="bg1">
                <a:alpha val="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D177CE8A-420B-B848-96A1-7C53CDD50CA1}"/>
              </a:ext>
            </a:extLst>
          </p:cNvPr>
          <p:cNvCxnSpPr>
            <a:cxnSpLocks/>
          </p:cNvCxnSpPr>
          <p:nvPr userDrawn="1"/>
        </p:nvCxnSpPr>
        <p:spPr>
          <a:xfrm>
            <a:off x="4323229" y="0"/>
            <a:ext cx="0" cy="5905500"/>
          </a:xfrm>
          <a:prstGeom prst="line">
            <a:avLst/>
          </a:prstGeom>
          <a:ln>
            <a:solidFill>
              <a:schemeClr val="bg1">
                <a:alpha val="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6DDF252B-B970-134B-B305-79C0F74050A9}"/>
              </a:ext>
            </a:extLst>
          </p:cNvPr>
          <p:cNvCxnSpPr>
            <a:cxnSpLocks/>
          </p:cNvCxnSpPr>
          <p:nvPr userDrawn="1"/>
        </p:nvCxnSpPr>
        <p:spPr>
          <a:xfrm>
            <a:off x="6091518" y="0"/>
            <a:ext cx="0" cy="5905500"/>
          </a:xfrm>
          <a:prstGeom prst="line">
            <a:avLst/>
          </a:prstGeom>
          <a:ln>
            <a:solidFill>
              <a:schemeClr val="bg1">
                <a:alpha val="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D0669E1F-F050-6043-8BD1-3258D6FA6D03}"/>
              </a:ext>
            </a:extLst>
          </p:cNvPr>
          <p:cNvCxnSpPr>
            <a:cxnSpLocks/>
          </p:cNvCxnSpPr>
          <p:nvPr userDrawn="1"/>
        </p:nvCxnSpPr>
        <p:spPr>
          <a:xfrm>
            <a:off x="7846359" y="0"/>
            <a:ext cx="0" cy="5905500"/>
          </a:xfrm>
          <a:prstGeom prst="line">
            <a:avLst/>
          </a:prstGeom>
          <a:ln>
            <a:solidFill>
              <a:schemeClr val="bg1">
                <a:alpha val="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18E4A630-2602-2349-98E8-E775B0D65C64}"/>
              </a:ext>
            </a:extLst>
          </p:cNvPr>
          <p:cNvCxnSpPr>
            <a:cxnSpLocks/>
          </p:cNvCxnSpPr>
          <p:nvPr userDrawn="1"/>
        </p:nvCxnSpPr>
        <p:spPr>
          <a:xfrm>
            <a:off x="9607924" y="0"/>
            <a:ext cx="0" cy="5905500"/>
          </a:xfrm>
          <a:prstGeom prst="line">
            <a:avLst/>
          </a:prstGeom>
          <a:ln>
            <a:solidFill>
              <a:schemeClr val="bg1">
                <a:alpha val="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12CA2CC6-7E70-D44E-9906-AFE041D0441D}"/>
              </a:ext>
            </a:extLst>
          </p:cNvPr>
          <p:cNvCxnSpPr>
            <a:cxnSpLocks/>
          </p:cNvCxnSpPr>
          <p:nvPr userDrawn="1"/>
        </p:nvCxnSpPr>
        <p:spPr>
          <a:xfrm>
            <a:off x="11376212" y="0"/>
            <a:ext cx="0" cy="5905500"/>
          </a:xfrm>
          <a:prstGeom prst="line">
            <a:avLst/>
          </a:prstGeom>
          <a:ln>
            <a:solidFill>
              <a:schemeClr val="bg1">
                <a:alpha val="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F1843E6-B103-6445-B947-D2EB5B10855D}"/>
              </a:ext>
            </a:extLst>
          </p:cNvPr>
          <p:cNvCxnSpPr>
            <a:cxnSpLocks/>
          </p:cNvCxnSpPr>
          <p:nvPr userDrawn="1"/>
        </p:nvCxnSpPr>
        <p:spPr>
          <a:xfrm>
            <a:off x="803082" y="1281579"/>
            <a:ext cx="0" cy="703528"/>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7248495"/>
      </p:ext>
    </p:extLst>
  </p:cSld>
  <p:clrMapOvr>
    <a:masterClrMapping/>
  </p:clrMapOvr>
  <p:transition spd="slow">
    <p:push dir="u"/>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tatement Option 3 (pic)">
    <p:spTree>
      <p:nvGrpSpPr>
        <p:cNvPr id="1" name=""/>
        <p:cNvGrpSpPr/>
        <p:nvPr/>
      </p:nvGrpSpPr>
      <p:grpSpPr>
        <a:xfrm>
          <a:off x="0" y="0"/>
          <a:ext cx="0" cy="0"/>
          <a:chOff x="0" y="0"/>
          <a:chExt cx="0" cy="0"/>
        </a:xfrm>
      </p:grpSpPr>
      <p:sp>
        <p:nvSpPr>
          <p:cNvPr id="4" name="Text Placeholder 13">
            <a:extLst>
              <a:ext uri="{FF2B5EF4-FFF2-40B4-BE49-F238E27FC236}">
                <a16:creationId xmlns:a16="http://schemas.microsoft.com/office/drawing/2014/main" id="{224C93FE-BCDA-6442-AB4B-EFAD2C6A3E28}"/>
              </a:ext>
            </a:extLst>
          </p:cNvPr>
          <p:cNvSpPr>
            <a:spLocks noGrp="1"/>
          </p:cNvSpPr>
          <p:nvPr>
            <p:ph type="body" sz="quarter" idx="11"/>
          </p:nvPr>
        </p:nvSpPr>
        <p:spPr>
          <a:xfrm>
            <a:off x="4470403" y="800100"/>
            <a:ext cx="6757985" cy="5105400"/>
          </a:xfrm>
          <a:prstGeom prst="rect">
            <a:avLst/>
          </a:prstGeom>
        </p:spPr>
        <p:txBody>
          <a:bodyPr lIns="0" tIns="182880" rIns="0" bIns="0" anchor="ctr"/>
          <a:lstStyle>
            <a:lvl1pPr marL="0" indent="0">
              <a:lnSpc>
                <a:spcPct val="85000"/>
              </a:lnSpc>
              <a:spcBef>
                <a:spcPts val="0"/>
              </a:spcBef>
              <a:spcAft>
                <a:spcPts val="1200"/>
              </a:spcAft>
              <a:buNone/>
              <a:defRPr sz="6600" b="0" i="0">
                <a:solidFill>
                  <a:schemeClr val="accent1"/>
                </a:solidFill>
                <a:latin typeface="Arial" panose="020B0604020202020204" pitchFamily="34" charset="0"/>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7" name="Rectangle 6">
            <a:extLst>
              <a:ext uri="{FF2B5EF4-FFF2-40B4-BE49-F238E27FC236}">
                <a16:creationId xmlns:a16="http://schemas.microsoft.com/office/drawing/2014/main" id="{7ECEC5D3-ABEC-654C-A853-5517D2C4F654}"/>
              </a:ext>
            </a:extLst>
          </p:cNvPr>
          <p:cNvSpPr/>
          <p:nvPr userDrawn="1"/>
        </p:nvSpPr>
        <p:spPr>
          <a:xfrm>
            <a:off x="1" y="800100"/>
            <a:ext cx="4181474" cy="4538019"/>
          </a:xfrm>
          <a:prstGeom prst="rect">
            <a:avLst/>
          </a:prstGeom>
          <a:noFill/>
          <a:ln w="50800">
            <a:solidFill>
              <a:schemeClr val="tx2">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icture Placeholder 11">
            <a:extLst>
              <a:ext uri="{FF2B5EF4-FFF2-40B4-BE49-F238E27FC236}">
                <a16:creationId xmlns:a16="http://schemas.microsoft.com/office/drawing/2014/main" id="{398088F4-929B-EE49-9377-CB0289DD570A}"/>
              </a:ext>
            </a:extLst>
          </p:cNvPr>
          <p:cNvSpPr>
            <a:spLocks noGrp="1"/>
          </p:cNvSpPr>
          <p:nvPr>
            <p:ph type="pic" sz="quarter" idx="13"/>
          </p:nvPr>
        </p:nvSpPr>
        <p:spPr>
          <a:xfrm>
            <a:off x="0" y="977030"/>
            <a:ext cx="4002898" cy="4565737"/>
          </a:xfrm>
          <a:prstGeom prst="rect">
            <a:avLst/>
          </a:prstGeom>
          <a:solidFill>
            <a:schemeClr val="bg1">
              <a:lumMod val="95000"/>
              <a:alpha val="85000"/>
            </a:schemeClr>
          </a:solidFill>
          <a:effectLst>
            <a:outerShdw blurRad="38100" algn="ctr" rotWithShape="0">
              <a:prstClr val="black">
                <a:alpha val="40000"/>
              </a:prstClr>
            </a:outerShdw>
          </a:effectLst>
        </p:spPr>
        <p:txBody>
          <a:bodyPr anchor="ctr"/>
          <a:lstStyle>
            <a:lvl1pPr marL="0" indent="0" algn="ctr">
              <a:buNone/>
              <a:defRPr sz="2000"/>
            </a:lvl1pPr>
          </a:lstStyle>
          <a:p>
            <a:endParaRPr lang="en-US"/>
          </a:p>
        </p:txBody>
      </p:sp>
      <p:cxnSp>
        <p:nvCxnSpPr>
          <p:cNvPr id="10" name="Straight Connector 9">
            <a:extLst>
              <a:ext uri="{FF2B5EF4-FFF2-40B4-BE49-F238E27FC236}">
                <a16:creationId xmlns:a16="http://schemas.microsoft.com/office/drawing/2014/main" id="{95F451A7-C6EC-B648-AE45-2BEB66175B21}"/>
              </a:ext>
            </a:extLst>
          </p:cNvPr>
          <p:cNvCxnSpPr>
            <a:cxnSpLocks/>
          </p:cNvCxnSpPr>
          <p:nvPr userDrawn="1"/>
        </p:nvCxnSpPr>
        <p:spPr>
          <a:xfrm>
            <a:off x="4322763" y="2633757"/>
            <a:ext cx="0" cy="1475378"/>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384102"/>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tatement Option 3 (number)">
    <p:spTree>
      <p:nvGrpSpPr>
        <p:cNvPr id="1" name=""/>
        <p:cNvGrpSpPr/>
        <p:nvPr/>
      </p:nvGrpSpPr>
      <p:grpSpPr>
        <a:xfrm>
          <a:off x="0" y="0"/>
          <a:ext cx="0" cy="0"/>
          <a:chOff x="0" y="0"/>
          <a:chExt cx="0" cy="0"/>
        </a:xfrm>
      </p:grpSpPr>
      <p:sp>
        <p:nvSpPr>
          <p:cNvPr id="6" name="Text Placeholder 13">
            <a:extLst>
              <a:ext uri="{FF2B5EF4-FFF2-40B4-BE49-F238E27FC236}">
                <a16:creationId xmlns:a16="http://schemas.microsoft.com/office/drawing/2014/main" id="{6F6FF399-19A9-DA40-AC29-68D82B1CC655}"/>
              </a:ext>
            </a:extLst>
          </p:cNvPr>
          <p:cNvSpPr>
            <a:spLocks noGrp="1"/>
          </p:cNvSpPr>
          <p:nvPr>
            <p:ph type="body" sz="quarter" idx="11"/>
          </p:nvPr>
        </p:nvSpPr>
        <p:spPr>
          <a:xfrm>
            <a:off x="2709865" y="800100"/>
            <a:ext cx="8518523" cy="5105400"/>
          </a:xfrm>
          <a:prstGeom prst="rect">
            <a:avLst/>
          </a:prstGeom>
        </p:spPr>
        <p:txBody>
          <a:bodyPr lIns="0" tIns="182880" rIns="0" bIns="0" anchor="ctr"/>
          <a:lstStyle>
            <a:lvl1pPr marL="0" indent="0">
              <a:lnSpc>
                <a:spcPct val="85000"/>
              </a:lnSpc>
              <a:spcBef>
                <a:spcPts val="0"/>
              </a:spcBef>
              <a:spcAft>
                <a:spcPts val="1200"/>
              </a:spcAft>
              <a:buNone/>
              <a:defRPr sz="6600" b="0" i="0">
                <a:solidFill>
                  <a:schemeClr val="accent1"/>
                </a:solidFill>
                <a:latin typeface="Arial" panose="020B0604020202020204" pitchFamily="34" charset="0"/>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8" name="Text Placeholder 13">
            <a:extLst>
              <a:ext uri="{FF2B5EF4-FFF2-40B4-BE49-F238E27FC236}">
                <a16:creationId xmlns:a16="http://schemas.microsoft.com/office/drawing/2014/main" id="{3778C6FA-D1B2-C34A-8C1D-AC143C8C6BB8}"/>
              </a:ext>
            </a:extLst>
          </p:cNvPr>
          <p:cNvSpPr>
            <a:spLocks noGrp="1"/>
          </p:cNvSpPr>
          <p:nvPr>
            <p:ph type="body" sz="quarter" idx="12" hasCustomPrompt="1"/>
          </p:nvPr>
        </p:nvSpPr>
        <p:spPr>
          <a:xfrm>
            <a:off x="946149" y="800100"/>
            <a:ext cx="1474789" cy="5105400"/>
          </a:xfrm>
          <a:prstGeom prst="rect">
            <a:avLst/>
          </a:prstGeom>
        </p:spPr>
        <p:txBody>
          <a:bodyPr lIns="0" tIns="182880" rIns="0" bIns="0" anchor="ctr"/>
          <a:lstStyle>
            <a:lvl1pPr marL="0" indent="0">
              <a:lnSpc>
                <a:spcPct val="85000"/>
              </a:lnSpc>
              <a:spcBef>
                <a:spcPts val="0"/>
              </a:spcBef>
              <a:spcAft>
                <a:spcPts val="0"/>
              </a:spcAft>
              <a:buNone/>
              <a:defRPr sz="7200" b="1" i="0">
                <a:solidFill>
                  <a:schemeClr val="accent1">
                    <a:lumMod val="20000"/>
                    <a:lumOff val="80000"/>
                  </a:schemeClr>
                </a:solidFill>
                <a:latin typeface="Arial" panose="020B0604020202020204" pitchFamily="34" charset="0"/>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edit</a:t>
            </a:r>
          </a:p>
        </p:txBody>
      </p:sp>
      <p:cxnSp>
        <p:nvCxnSpPr>
          <p:cNvPr id="12" name="Straight Connector 11">
            <a:extLst>
              <a:ext uri="{FF2B5EF4-FFF2-40B4-BE49-F238E27FC236}">
                <a16:creationId xmlns:a16="http://schemas.microsoft.com/office/drawing/2014/main" id="{03BBD2A3-99D7-FD4E-A610-60ADE9352FCF}"/>
              </a:ext>
            </a:extLst>
          </p:cNvPr>
          <p:cNvCxnSpPr>
            <a:cxnSpLocks/>
          </p:cNvCxnSpPr>
          <p:nvPr userDrawn="1"/>
        </p:nvCxnSpPr>
        <p:spPr>
          <a:xfrm>
            <a:off x="2563641" y="2633757"/>
            <a:ext cx="0" cy="1475378"/>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3762700"/>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Quote Option 1">
    <p:spTree>
      <p:nvGrpSpPr>
        <p:cNvPr id="1" name=""/>
        <p:cNvGrpSpPr/>
        <p:nvPr/>
      </p:nvGrpSpPr>
      <p:grpSpPr>
        <a:xfrm>
          <a:off x="0" y="0"/>
          <a:ext cx="0" cy="0"/>
          <a:chOff x="0" y="0"/>
          <a:chExt cx="0" cy="0"/>
        </a:xfrm>
      </p:grpSpPr>
      <p:sp>
        <p:nvSpPr>
          <p:cNvPr id="19" name="Text Placeholder 13">
            <a:extLst>
              <a:ext uri="{FF2B5EF4-FFF2-40B4-BE49-F238E27FC236}">
                <a16:creationId xmlns:a16="http://schemas.microsoft.com/office/drawing/2014/main" id="{EFF59B8C-55F8-2C4B-8D45-885D6C54074E}"/>
              </a:ext>
            </a:extLst>
          </p:cNvPr>
          <p:cNvSpPr>
            <a:spLocks noGrp="1"/>
          </p:cNvSpPr>
          <p:nvPr>
            <p:ph type="body" sz="quarter" idx="12"/>
          </p:nvPr>
        </p:nvSpPr>
        <p:spPr>
          <a:xfrm>
            <a:off x="2420938" y="6237944"/>
            <a:ext cx="5284787" cy="393732"/>
          </a:xfrm>
          <a:prstGeom prst="rect">
            <a:avLst/>
          </a:prstGeom>
        </p:spPr>
        <p:txBody>
          <a:bodyPr lIns="0" tIns="0" rIns="0" bIns="0" anchor="ctr"/>
          <a:lstStyle>
            <a:lvl1pPr marL="0" indent="0">
              <a:lnSpc>
                <a:spcPct val="100000"/>
              </a:lnSpc>
              <a:spcBef>
                <a:spcPts val="0"/>
              </a:spcBef>
              <a:spcAft>
                <a:spcPts val="0"/>
              </a:spcAft>
              <a:buNone/>
              <a:defRPr sz="800" b="0" i="0">
                <a:solidFill>
                  <a:schemeClr val="accent1">
                    <a:lumMod val="20000"/>
                    <a:lumOff val="80000"/>
                  </a:schemeClr>
                </a:solidFill>
                <a:latin typeface="Arial" panose="020B0604020202020204" pitchFamily="34" charset="0"/>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 name="Rectangle 4">
            <a:extLst>
              <a:ext uri="{FF2B5EF4-FFF2-40B4-BE49-F238E27FC236}">
                <a16:creationId xmlns:a16="http://schemas.microsoft.com/office/drawing/2014/main" id="{FD428CFC-7289-3C45-B767-31ED6A9CF0B9}"/>
              </a:ext>
            </a:extLst>
          </p:cNvPr>
          <p:cNvSpPr/>
          <p:nvPr userDrawn="1"/>
        </p:nvSpPr>
        <p:spPr>
          <a:xfrm>
            <a:off x="946150" y="800100"/>
            <a:ext cx="10282238" cy="5114385"/>
          </a:xfrm>
          <a:prstGeom prst="rect">
            <a:avLst/>
          </a:prstGeom>
          <a:solidFill>
            <a:srgbClr val="00202E"/>
          </a:solidFill>
          <a:ln>
            <a:noFill/>
          </a:ln>
          <a:effectLst>
            <a:outerShdw blurRad="38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3">
            <a:extLst>
              <a:ext uri="{FF2B5EF4-FFF2-40B4-BE49-F238E27FC236}">
                <a16:creationId xmlns:a16="http://schemas.microsoft.com/office/drawing/2014/main" id="{221090C8-4E25-AD49-A1CE-2D302451961C}"/>
              </a:ext>
            </a:extLst>
          </p:cNvPr>
          <p:cNvSpPr>
            <a:spLocks noGrp="1"/>
          </p:cNvSpPr>
          <p:nvPr>
            <p:ph type="body" sz="quarter" idx="10"/>
          </p:nvPr>
        </p:nvSpPr>
        <p:spPr>
          <a:xfrm>
            <a:off x="2420939" y="1891380"/>
            <a:ext cx="7334249" cy="3065717"/>
          </a:xfrm>
          <a:prstGeom prst="rect">
            <a:avLst/>
          </a:prstGeom>
        </p:spPr>
        <p:txBody>
          <a:bodyPr lIns="0" tIns="0" rIns="0" bIns="0" anchor="ctr"/>
          <a:lstStyle>
            <a:lvl1pPr marL="0" indent="0">
              <a:lnSpc>
                <a:spcPct val="85000"/>
              </a:lnSpc>
              <a:spcBef>
                <a:spcPts val="0"/>
              </a:spcBef>
              <a:buNone/>
              <a:defRPr sz="5400" b="0" i="0">
                <a:solidFill>
                  <a:schemeClr val="bg1"/>
                </a:solidFill>
                <a:latin typeface="Arial" panose="020B0604020202020204" pitchFamily="34" charset="0"/>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1" name="Text Placeholder 13">
            <a:extLst>
              <a:ext uri="{FF2B5EF4-FFF2-40B4-BE49-F238E27FC236}">
                <a16:creationId xmlns:a16="http://schemas.microsoft.com/office/drawing/2014/main" id="{55362FC4-C546-2547-AC09-BE3C103EC1CB}"/>
              </a:ext>
            </a:extLst>
          </p:cNvPr>
          <p:cNvSpPr>
            <a:spLocks noGrp="1"/>
          </p:cNvSpPr>
          <p:nvPr>
            <p:ph type="body" sz="quarter" idx="11"/>
          </p:nvPr>
        </p:nvSpPr>
        <p:spPr>
          <a:xfrm>
            <a:off x="2420937" y="4957097"/>
            <a:ext cx="7334249" cy="244476"/>
          </a:xfrm>
          <a:prstGeom prst="rect">
            <a:avLst/>
          </a:prstGeom>
        </p:spPr>
        <p:txBody>
          <a:bodyPr lIns="0" tIns="0" rIns="0" bIns="0" anchor="ctr"/>
          <a:lstStyle>
            <a:lvl1pPr marL="0" indent="0">
              <a:lnSpc>
                <a:spcPct val="100000"/>
              </a:lnSpc>
              <a:spcBef>
                <a:spcPts val="0"/>
              </a:spcBef>
              <a:spcAft>
                <a:spcPts val="0"/>
              </a:spcAft>
              <a:buNone/>
              <a:defRPr sz="2000" b="1" i="0">
                <a:solidFill>
                  <a:schemeClr val="bg2"/>
                </a:solidFill>
                <a:latin typeface="Arial" panose="020B0604020202020204" pitchFamily="34" charset="0"/>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grpSp>
        <p:nvGrpSpPr>
          <p:cNvPr id="7" name="Group 6">
            <a:extLst>
              <a:ext uri="{FF2B5EF4-FFF2-40B4-BE49-F238E27FC236}">
                <a16:creationId xmlns:a16="http://schemas.microsoft.com/office/drawing/2014/main" id="{4AFD3F6A-0D3B-4445-8100-98964FD92EC8}"/>
              </a:ext>
            </a:extLst>
          </p:cNvPr>
          <p:cNvGrpSpPr/>
          <p:nvPr userDrawn="1"/>
        </p:nvGrpSpPr>
        <p:grpSpPr>
          <a:xfrm>
            <a:off x="2420938" y="327648"/>
            <a:ext cx="977998" cy="892223"/>
            <a:chOff x="1489710" y="2911118"/>
            <a:chExt cx="483119" cy="440747"/>
          </a:xfrm>
          <a:solidFill>
            <a:schemeClr val="bg2"/>
          </a:solidFill>
          <a:effectLst>
            <a:outerShdw blurRad="25400" algn="ctr" rotWithShape="0">
              <a:prstClr val="black">
                <a:alpha val="40000"/>
              </a:prstClr>
            </a:outerShdw>
          </a:effectLst>
        </p:grpSpPr>
        <p:sp>
          <p:nvSpPr>
            <p:cNvPr id="8" name="Freeform 7">
              <a:extLst>
                <a:ext uri="{FF2B5EF4-FFF2-40B4-BE49-F238E27FC236}">
                  <a16:creationId xmlns:a16="http://schemas.microsoft.com/office/drawing/2014/main" id="{8D1EFCD2-9863-DD4E-8E60-7DA60AEFBD56}"/>
                </a:ext>
              </a:extLst>
            </p:cNvPr>
            <p:cNvSpPr/>
            <p:nvPr userDrawn="1"/>
          </p:nvSpPr>
          <p:spPr>
            <a:xfrm>
              <a:off x="1489710" y="2911118"/>
              <a:ext cx="197369" cy="440747"/>
            </a:xfrm>
            <a:custGeom>
              <a:avLst/>
              <a:gdLst>
                <a:gd name="connsiteX0" fmla="*/ 191124 w 191124"/>
                <a:gd name="connsiteY0" fmla="*/ 427219 h 427219"/>
                <a:gd name="connsiteX1" fmla="*/ 0 w 191124"/>
                <a:gd name="connsiteY1" fmla="*/ 427219 h 427219"/>
                <a:gd name="connsiteX2" fmla="*/ 0 w 191124"/>
                <a:gd name="connsiteY2" fmla="*/ 217357 h 427219"/>
                <a:gd name="connsiteX3" fmla="*/ 187377 w 191124"/>
                <a:gd name="connsiteY3" fmla="*/ 0 h 427219"/>
                <a:gd name="connsiteX4" fmla="*/ 187377 w 191124"/>
                <a:gd name="connsiteY4" fmla="*/ 89941 h 427219"/>
                <a:gd name="connsiteX5" fmla="*/ 101183 w 191124"/>
                <a:gd name="connsiteY5" fmla="*/ 224852 h 427219"/>
                <a:gd name="connsiteX6" fmla="*/ 191124 w 191124"/>
                <a:gd name="connsiteY6" fmla="*/ 224852 h 427219"/>
                <a:gd name="connsiteX7" fmla="*/ 191124 w 191124"/>
                <a:gd name="connsiteY7" fmla="*/ 427219 h 427219"/>
                <a:gd name="connsiteX0" fmla="*/ 191124 w 191124"/>
                <a:gd name="connsiteY0" fmla="*/ 427219 h 427219"/>
                <a:gd name="connsiteX1" fmla="*/ 0 w 191124"/>
                <a:gd name="connsiteY1" fmla="*/ 427219 h 427219"/>
                <a:gd name="connsiteX2" fmla="*/ 0 w 191124"/>
                <a:gd name="connsiteY2" fmla="*/ 217357 h 427219"/>
                <a:gd name="connsiteX3" fmla="*/ 187377 w 191124"/>
                <a:gd name="connsiteY3" fmla="*/ 0 h 427219"/>
                <a:gd name="connsiteX4" fmla="*/ 187377 w 191124"/>
                <a:gd name="connsiteY4" fmla="*/ 89941 h 427219"/>
                <a:gd name="connsiteX5" fmla="*/ 101183 w 191124"/>
                <a:gd name="connsiteY5" fmla="*/ 224852 h 427219"/>
                <a:gd name="connsiteX6" fmla="*/ 191124 w 191124"/>
                <a:gd name="connsiteY6" fmla="*/ 224852 h 427219"/>
                <a:gd name="connsiteX7" fmla="*/ 191124 w 191124"/>
                <a:gd name="connsiteY7" fmla="*/ 427219 h 427219"/>
                <a:gd name="connsiteX0" fmla="*/ 191124 w 191124"/>
                <a:gd name="connsiteY0" fmla="*/ 427219 h 427219"/>
                <a:gd name="connsiteX1" fmla="*/ 0 w 191124"/>
                <a:gd name="connsiteY1" fmla="*/ 427219 h 427219"/>
                <a:gd name="connsiteX2" fmla="*/ 0 w 191124"/>
                <a:gd name="connsiteY2" fmla="*/ 217357 h 427219"/>
                <a:gd name="connsiteX3" fmla="*/ 187377 w 191124"/>
                <a:gd name="connsiteY3" fmla="*/ 0 h 427219"/>
                <a:gd name="connsiteX4" fmla="*/ 187377 w 191124"/>
                <a:gd name="connsiteY4" fmla="*/ 89941 h 427219"/>
                <a:gd name="connsiteX5" fmla="*/ 101183 w 191124"/>
                <a:gd name="connsiteY5" fmla="*/ 224852 h 427219"/>
                <a:gd name="connsiteX6" fmla="*/ 191124 w 191124"/>
                <a:gd name="connsiteY6" fmla="*/ 224852 h 427219"/>
                <a:gd name="connsiteX7" fmla="*/ 191124 w 191124"/>
                <a:gd name="connsiteY7" fmla="*/ 427219 h 427219"/>
                <a:gd name="connsiteX0" fmla="*/ 191130 w 191130"/>
                <a:gd name="connsiteY0" fmla="*/ 427219 h 427219"/>
                <a:gd name="connsiteX1" fmla="*/ 6 w 191130"/>
                <a:gd name="connsiteY1" fmla="*/ 427219 h 427219"/>
                <a:gd name="connsiteX2" fmla="*/ 6 w 191130"/>
                <a:gd name="connsiteY2" fmla="*/ 217357 h 427219"/>
                <a:gd name="connsiteX3" fmla="*/ 187383 w 191130"/>
                <a:gd name="connsiteY3" fmla="*/ 0 h 427219"/>
                <a:gd name="connsiteX4" fmla="*/ 187383 w 191130"/>
                <a:gd name="connsiteY4" fmla="*/ 89941 h 427219"/>
                <a:gd name="connsiteX5" fmla="*/ 101189 w 191130"/>
                <a:gd name="connsiteY5" fmla="*/ 224852 h 427219"/>
                <a:gd name="connsiteX6" fmla="*/ 191130 w 191130"/>
                <a:gd name="connsiteY6" fmla="*/ 224852 h 427219"/>
                <a:gd name="connsiteX7" fmla="*/ 191130 w 191130"/>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25 w 191125"/>
                <a:gd name="connsiteY0" fmla="*/ 427219 h 427219"/>
                <a:gd name="connsiteX1" fmla="*/ 1 w 191125"/>
                <a:gd name="connsiteY1" fmla="*/ 427219 h 427219"/>
                <a:gd name="connsiteX2" fmla="*/ 1 w 191125"/>
                <a:gd name="connsiteY2" fmla="*/ 217357 h 427219"/>
                <a:gd name="connsiteX3" fmla="*/ 187378 w 191125"/>
                <a:gd name="connsiteY3" fmla="*/ 0 h 427219"/>
                <a:gd name="connsiteX4" fmla="*/ 187378 w 191125"/>
                <a:gd name="connsiteY4" fmla="*/ 89941 h 427219"/>
                <a:gd name="connsiteX5" fmla="*/ 101184 w 191125"/>
                <a:gd name="connsiteY5" fmla="*/ 224852 h 427219"/>
                <a:gd name="connsiteX6" fmla="*/ 191125 w 191125"/>
                <a:gd name="connsiteY6" fmla="*/ 224852 h 427219"/>
                <a:gd name="connsiteX7" fmla="*/ 191125 w 191125"/>
                <a:gd name="connsiteY7" fmla="*/ 427219 h 427219"/>
                <a:gd name="connsiteX0" fmla="*/ 191125 w 191697"/>
                <a:gd name="connsiteY0" fmla="*/ 428083 h 428083"/>
                <a:gd name="connsiteX1" fmla="*/ 1 w 191697"/>
                <a:gd name="connsiteY1" fmla="*/ 428083 h 428083"/>
                <a:gd name="connsiteX2" fmla="*/ 1 w 191697"/>
                <a:gd name="connsiteY2" fmla="*/ 218221 h 428083"/>
                <a:gd name="connsiteX3" fmla="*/ 191697 w 191697"/>
                <a:gd name="connsiteY3" fmla="*/ 0 h 428083"/>
                <a:gd name="connsiteX4" fmla="*/ 187378 w 191697"/>
                <a:gd name="connsiteY4" fmla="*/ 90805 h 428083"/>
                <a:gd name="connsiteX5" fmla="*/ 101184 w 191697"/>
                <a:gd name="connsiteY5" fmla="*/ 225716 h 428083"/>
                <a:gd name="connsiteX6" fmla="*/ 191125 w 191697"/>
                <a:gd name="connsiteY6" fmla="*/ 225716 h 428083"/>
                <a:gd name="connsiteX7" fmla="*/ 191125 w 191697"/>
                <a:gd name="connsiteY7" fmla="*/ 428083 h 428083"/>
                <a:gd name="connsiteX0" fmla="*/ 191125 w 191698"/>
                <a:gd name="connsiteY0" fmla="*/ 428083 h 428083"/>
                <a:gd name="connsiteX1" fmla="*/ 1 w 191698"/>
                <a:gd name="connsiteY1" fmla="*/ 428083 h 428083"/>
                <a:gd name="connsiteX2" fmla="*/ 1 w 191698"/>
                <a:gd name="connsiteY2" fmla="*/ 218221 h 428083"/>
                <a:gd name="connsiteX3" fmla="*/ 191697 w 191698"/>
                <a:gd name="connsiteY3" fmla="*/ 0 h 428083"/>
                <a:gd name="connsiteX4" fmla="*/ 191698 w 191698"/>
                <a:gd name="connsiteY4" fmla="*/ 89941 h 428083"/>
                <a:gd name="connsiteX5" fmla="*/ 101184 w 191698"/>
                <a:gd name="connsiteY5" fmla="*/ 225716 h 428083"/>
                <a:gd name="connsiteX6" fmla="*/ 191125 w 191698"/>
                <a:gd name="connsiteY6" fmla="*/ 225716 h 428083"/>
                <a:gd name="connsiteX7" fmla="*/ 191125 w 191698"/>
                <a:gd name="connsiteY7" fmla="*/ 428083 h 428083"/>
                <a:gd name="connsiteX0" fmla="*/ 191125 w 191698"/>
                <a:gd name="connsiteY0" fmla="*/ 428083 h 428083"/>
                <a:gd name="connsiteX1" fmla="*/ 1 w 191698"/>
                <a:gd name="connsiteY1" fmla="*/ 428083 h 428083"/>
                <a:gd name="connsiteX2" fmla="*/ 1 w 191698"/>
                <a:gd name="connsiteY2" fmla="*/ 218221 h 428083"/>
                <a:gd name="connsiteX3" fmla="*/ 191697 w 191698"/>
                <a:gd name="connsiteY3" fmla="*/ 0 h 428083"/>
                <a:gd name="connsiteX4" fmla="*/ 191698 w 191698"/>
                <a:gd name="connsiteY4" fmla="*/ 89941 h 428083"/>
                <a:gd name="connsiteX5" fmla="*/ 101184 w 191698"/>
                <a:gd name="connsiteY5" fmla="*/ 225716 h 428083"/>
                <a:gd name="connsiteX6" fmla="*/ 191125 w 191698"/>
                <a:gd name="connsiteY6" fmla="*/ 225716 h 428083"/>
                <a:gd name="connsiteX7" fmla="*/ 191125 w 191698"/>
                <a:gd name="connsiteY7" fmla="*/ 428083 h 428083"/>
                <a:gd name="connsiteX0" fmla="*/ 191125 w 191698"/>
                <a:gd name="connsiteY0" fmla="*/ 428083 h 428083"/>
                <a:gd name="connsiteX1" fmla="*/ 1 w 191698"/>
                <a:gd name="connsiteY1" fmla="*/ 428083 h 428083"/>
                <a:gd name="connsiteX2" fmla="*/ 1 w 191698"/>
                <a:gd name="connsiteY2" fmla="*/ 218221 h 428083"/>
                <a:gd name="connsiteX3" fmla="*/ 191697 w 191698"/>
                <a:gd name="connsiteY3" fmla="*/ 0 h 428083"/>
                <a:gd name="connsiteX4" fmla="*/ 191698 w 191698"/>
                <a:gd name="connsiteY4" fmla="*/ 89941 h 428083"/>
                <a:gd name="connsiteX5" fmla="*/ 101184 w 191698"/>
                <a:gd name="connsiteY5" fmla="*/ 225716 h 428083"/>
                <a:gd name="connsiteX6" fmla="*/ 191125 w 191698"/>
                <a:gd name="connsiteY6" fmla="*/ 225716 h 428083"/>
                <a:gd name="connsiteX7" fmla="*/ 191125 w 191698"/>
                <a:gd name="connsiteY7" fmla="*/ 428083 h 428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1698" h="428083">
                  <a:moveTo>
                    <a:pt x="191125" y="428083"/>
                  </a:moveTo>
                  <a:lnTo>
                    <a:pt x="1" y="428083"/>
                  </a:lnTo>
                  <a:lnTo>
                    <a:pt x="1" y="218221"/>
                  </a:lnTo>
                  <a:cubicBezTo>
                    <a:pt x="-176" y="103608"/>
                    <a:pt x="78438" y="17030"/>
                    <a:pt x="191697" y="0"/>
                  </a:cubicBezTo>
                  <a:cubicBezTo>
                    <a:pt x="191697" y="29980"/>
                    <a:pt x="191698" y="59961"/>
                    <a:pt x="191698" y="89941"/>
                  </a:cubicBezTo>
                  <a:cubicBezTo>
                    <a:pt x="122275" y="112989"/>
                    <a:pt x="102743" y="153618"/>
                    <a:pt x="101184" y="225716"/>
                  </a:cubicBezTo>
                  <a:lnTo>
                    <a:pt x="191125" y="225716"/>
                  </a:lnTo>
                  <a:lnTo>
                    <a:pt x="191125" y="42808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a:extLst>
                <a:ext uri="{FF2B5EF4-FFF2-40B4-BE49-F238E27FC236}">
                  <a16:creationId xmlns:a16="http://schemas.microsoft.com/office/drawing/2014/main" id="{5CFDAEAA-EB55-1444-9022-C1BBFD6A4846}"/>
                </a:ext>
              </a:extLst>
            </p:cNvPr>
            <p:cNvSpPr/>
            <p:nvPr userDrawn="1"/>
          </p:nvSpPr>
          <p:spPr>
            <a:xfrm>
              <a:off x="1775460" y="2911118"/>
              <a:ext cx="197369" cy="440747"/>
            </a:xfrm>
            <a:custGeom>
              <a:avLst/>
              <a:gdLst>
                <a:gd name="connsiteX0" fmla="*/ 191124 w 191124"/>
                <a:gd name="connsiteY0" fmla="*/ 427219 h 427219"/>
                <a:gd name="connsiteX1" fmla="*/ 0 w 191124"/>
                <a:gd name="connsiteY1" fmla="*/ 427219 h 427219"/>
                <a:gd name="connsiteX2" fmla="*/ 0 w 191124"/>
                <a:gd name="connsiteY2" fmla="*/ 217357 h 427219"/>
                <a:gd name="connsiteX3" fmla="*/ 187377 w 191124"/>
                <a:gd name="connsiteY3" fmla="*/ 0 h 427219"/>
                <a:gd name="connsiteX4" fmla="*/ 187377 w 191124"/>
                <a:gd name="connsiteY4" fmla="*/ 89941 h 427219"/>
                <a:gd name="connsiteX5" fmla="*/ 101183 w 191124"/>
                <a:gd name="connsiteY5" fmla="*/ 224852 h 427219"/>
                <a:gd name="connsiteX6" fmla="*/ 191124 w 191124"/>
                <a:gd name="connsiteY6" fmla="*/ 224852 h 427219"/>
                <a:gd name="connsiteX7" fmla="*/ 191124 w 191124"/>
                <a:gd name="connsiteY7" fmla="*/ 427219 h 427219"/>
                <a:gd name="connsiteX0" fmla="*/ 191124 w 191124"/>
                <a:gd name="connsiteY0" fmla="*/ 427219 h 427219"/>
                <a:gd name="connsiteX1" fmla="*/ 0 w 191124"/>
                <a:gd name="connsiteY1" fmla="*/ 427219 h 427219"/>
                <a:gd name="connsiteX2" fmla="*/ 0 w 191124"/>
                <a:gd name="connsiteY2" fmla="*/ 217357 h 427219"/>
                <a:gd name="connsiteX3" fmla="*/ 187377 w 191124"/>
                <a:gd name="connsiteY3" fmla="*/ 0 h 427219"/>
                <a:gd name="connsiteX4" fmla="*/ 187377 w 191124"/>
                <a:gd name="connsiteY4" fmla="*/ 89941 h 427219"/>
                <a:gd name="connsiteX5" fmla="*/ 101183 w 191124"/>
                <a:gd name="connsiteY5" fmla="*/ 224852 h 427219"/>
                <a:gd name="connsiteX6" fmla="*/ 191124 w 191124"/>
                <a:gd name="connsiteY6" fmla="*/ 224852 h 427219"/>
                <a:gd name="connsiteX7" fmla="*/ 191124 w 191124"/>
                <a:gd name="connsiteY7" fmla="*/ 427219 h 427219"/>
                <a:gd name="connsiteX0" fmla="*/ 191124 w 191124"/>
                <a:gd name="connsiteY0" fmla="*/ 427219 h 427219"/>
                <a:gd name="connsiteX1" fmla="*/ 0 w 191124"/>
                <a:gd name="connsiteY1" fmla="*/ 427219 h 427219"/>
                <a:gd name="connsiteX2" fmla="*/ 0 w 191124"/>
                <a:gd name="connsiteY2" fmla="*/ 217357 h 427219"/>
                <a:gd name="connsiteX3" fmla="*/ 187377 w 191124"/>
                <a:gd name="connsiteY3" fmla="*/ 0 h 427219"/>
                <a:gd name="connsiteX4" fmla="*/ 187377 w 191124"/>
                <a:gd name="connsiteY4" fmla="*/ 89941 h 427219"/>
                <a:gd name="connsiteX5" fmla="*/ 101183 w 191124"/>
                <a:gd name="connsiteY5" fmla="*/ 224852 h 427219"/>
                <a:gd name="connsiteX6" fmla="*/ 191124 w 191124"/>
                <a:gd name="connsiteY6" fmla="*/ 224852 h 427219"/>
                <a:gd name="connsiteX7" fmla="*/ 191124 w 191124"/>
                <a:gd name="connsiteY7" fmla="*/ 427219 h 427219"/>
                <a:gd name="connsiteX0" fmla="*/ 191130 w 191130"/>
                <a:gd name="connsiteY0" fmla="*/ 427219 h 427219"/>
                <a:gd name="connsiteX1" fmla="*/ 6 w 191130"/>
                <a:gd name="connsiteY1" fmla="*/ 427219 h 427219"/>
                <a:gd name="connsiteX2" fmla="*/ 6 w 191130"/>
                <a:gd name="connsiteY2" fmla="*/ 217357 h 427219"/>
                <a:gd name="connsiteX3" fmla="*/ 187383 w 191130"/>
                <a:gd name="connsiteY3" fmla="*/ 0 h 427219"/>
                <a:gd name="connsiteX4" fmla="*/ 187383 w 191130"/>
                <a:gd name="connsiteY4" fmla="*/ 89941 h 427219"/>
                <a:gd name="connsiteX5" fmla="*/ 101189 w 191130"/>
                <a:gd name="connsiteY5" fmla="*/ 224852 h 427219"/>
                <a:gd name="connsiteX6" fmla="*/ 191130 w 191130"/>
                <a:gd name="connsiteY6" fmla="*/ 224852 h 427219"/>
                <a:gd name="connsiteX7" fmla="*/ 191130 w 191130"/>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25 w 191125"/>
                <a:gd name="connsiteY0" fmla="*/ 427219 h 427219"/>
                <a:gd name="connsiteX1" fmla="*/ 1 w 191125"/>
                <a:gd name="connsiteY1" fmla="*/ 427219 h 427219"/>
                <a:gd name="connsiteX2" fmla="*/ 1 w 191125"/>
                <a:gd name="connsiteY2" fmla="*/ 217357 h 427219"/>
                <a:gd name="connsiteX3" fmla="*/ 187378 w 191125"/>
                <a:gd name="connsiteY3" fmla="*/ 0 h 427219"/>
                <a:gd name="connsiteX4" fmla="*/ 187378 w 191125"/>
                <a:gd name="connsiteY4" fmla="*/ 89941 h 427219"/>
                <a:gd name="connsiteX5" fmla="*/ 101184 w 191125"/>
                <a:gd name="connsiteY5" fmla="*/ 224852 h 427219"/>
                <a:gd name="connsiteX6" fmla="*/ 191125 w 191125"/>
                <a:gd name="connsiteY6" fmla="*/ 224852 h 427219"/>
                <a:gd name="connsiteX7" fmla="*/ 191125 w 191125"/>
                <a:gd name="connsiteY7" fmla="*/ 427219 h 427219"/>
                <a:gd name="connsiteX0" fmla="*/ 191125 w 191697"/>
                <a:gd name="connsiteY0" fmla="*/ 428083 h 428083"/>
                <a:gd name="connsiteX1" fmla="*/ 1 w 191697"/>
                <a:gd name="connsiteY1" fmla="*/ 428083 h 428083"/>
                <a:gd name="connsiteX2" fmla="*/ 1 w 191697"/>
                <a:gd name="connsiteY2" fmla="*/ 218221 h 428083"/>
                <a:gd name="connsiteX3" fmla="*/ 191697 w 191697"/>
                <a:gd name="connsiteY3" fmla="*/ 0 h 428083"/>
                <a:gd name="connsiteX4" fmla="*/ 187378 w 191697"/>
                <a:gd name="connsiteY4" fmla="*/ 90805 h 428083"/>
                <a:gd name="connsiteX5" fmla="*/ 101184 w 191697"/>
                <a:gd name="connsiteY5" fmla="*/ 225716 h 428083"/>
                <a:gd name="connsiteX6" fmla="*/ 191125 w 191697"/>
                <a:gd name="connsiteY6" fmla="*/ 225716 h 428083"/>
                <a:gd name="connsiteX7" fmla="*/ 191125 w 191697"/>
                <a:gd name="connsiteY7" fmla="*/ 428083 h 428083"/>
                <a:gd name="connsiteX0" fmla="*/ 191125 w 191698"/>
                <a:gd name="connsiteY0" fmla="*/ 428083 h 428083"/>
                <a:gd name="connsiteX1" fmla="*/ 1 w 191698"/>
                <a:gd name="connsiteY1" fmla="*/ 428083 h 428083"/>
                <a:gd name="connsiteX2" fmla="*/ 1 w 191698"/>
                <a:gd name="connsiteY2" fmla="*/ 218221 h 428083"/>
                <a:gd name="connsiteX3" fmla="*/ 191697 w 191698"/>
                <a:gd name="connsiteY3" fmla="*/ 0 h 428083"/>
                <a:gd name="connsiteX4" fmla="*/ 191698 w 191698"/>
                <a:gd name="connsiteY4" fmla="*/ 89941 h 428083"/>
                <a:gd name="connsiteX5" fmla="*/ 101184 w 191698"/>
                <a:gd name="connsiteY5" fmla="*/ 225716 h 428083"/>
                <a:gd name="connsiteX6" fmla="*/ 191125 w 191698"/>
                <a:gd name="connsiteY6" fmla="*/ 225716 h 428083"/>
                <a:gd name="connsiteX7" fmla="*/ 191125 w 191698"/>
                <a:gd name="connsiteY7" fmla="*/ 428083 h 428083"/>
                <a:gd name="connsiteX0" fmla="*/ 191125 w 191698"/>
                <a:gd name="connsiteY0" fmla="*/ 428083 h 428083"/>
                <a:gd name="connsiteX1" fmla="*/ 1 w 191698"/>
                <a:gd name="connsiteY1" fmla="*/ 428083 h 428083"/>
                <a:gd name="connsiteX2" fmla="*/ 1 w 191698"/>
                <a:gd name="connsiteY2" fmla="*/ 218221 h 428083"/>
                <a:gd name="connsiteX3" fmla="*/ 191697 w 191698"/>
                <a:gd name="connsiteY3" fmla="*/ 0 h 428083"/>
                <a:gd name="connsiteX4" fmla="*/ 191698 w 191698"/>
                <a:gd name="connsiteY4" fmla="*/ 89941 h 428083"/>
                <a:gd name="connsiteX5" fmla="*/ 101184 w 191698"/>
                <a:gd name="connsiteY5" fmla="*/ 225716 h 428083"/>
                <a:gd name="connsiteX6" fmla="*/ 191125 w 191698"/>
                <a:gd name="connsiteY6" fmla="*/ 225716 h 428083"/>
                <a:gd name="connsiteX7" fmla="*/ 191125 w 191698"/>
                <a:gd name="connsiteY7" fmla="*/ 428083 h 428083"/>
                <a:gd name="connsiteX0" fmla="*/ 191125 w 191698"/>
                <a:gd name="connsiteY0" fmla="*/ 428083 h 428083"/>
                <a:gd name="connsiteX1" fmla="*/ 1 w 191698"/>
                <a:gd name="connsiteY1" fmla="*/ 428083 h 428083"/>
                <a:gd name="connsiteX2" fmla="*/ 1 w 191698"/>
                <a:gd name="connsiteY2" fmla="*/ 218221 h 428083"/>
                <a:gd name="connsiteX3" fmla="*/ 191697 w 191698"/>
                <a:gd name="connsiteY3" fmla="*/ 0 h 428083"/>
                <a:gd name="connsiteX4" fmla="*/ 191698 w 191698"/>
                <a:gd name="connsiteY4" fmla="*/ 89941 h 428083"/>
                <a:gd name="connsiteX5" fmla="*/ 101184 w 191698"/>
                <a:gd name="connsiteY5" fmla="*/ 225716 h 428083"/>
                <a:gd name="connsiteX6" fmla="*/ 191125 w 191698"/>
                <a:gd name="connsiteY6" fmla="*/ 225716 h 428083"/>
                <a:gd name="connsiteX7" fmla="*/ 191125 w 191698"/>
                <a:gd name="connsiteY7" fmla="*/ 428083 h 428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1698" h="428083">
                  <a:moveTo>
                    <a:pt x="191125" y="428083"/>
                  </a:moveTo>
                  <a:lnTo>
                    <a:pt x="1" y="428083"/>
                  </a:lnTo>
                  <a:lnTo>
                    <a:pt x="1" y="218221"/>
                  </a:lnTo>
                  <a:cubicBezTo>
                    <a:pt x="-176" y="103608"/>
                    <a:pt x="78438" y="17030"/>
                    <a:pt x="191697" y="0"/>
                  </a:cubicBezTo>
                  <a:cubicBezTo>
                    <a:pt x="191697" y="29980"/>
                    <a:pt x="191698" y="59961"/>
                    <a:pt x="191698" y="89941"/>
                  </a:cubicBezTo>
                  <a:cubicBezTo>
                    <a:pt x="122275" y="112989"/>
                    <a:pt x="102743" y="153618"/>
                    <a:pt x="101184" y="225716"/>
                  </a:cubicBezTo>
                  <a:lnTo>
                    <a:pt x="191125" y="225716"/>
                  </a:lnTo>
                  <a:lnTo>
                    <a:pt x="191125" y="42808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C498835D-6523-DA4D-9970-21C0FA76AC10}"/>
              </a:ext>
            </a:extLst>
          </p:cNvPr>
          <p:cNvGrpSpPr/>
          <p:nvPr userDrawn="1"/>
        </p:nvGrpSpPr>
        <p:grpSpPr>
          <a:xfrm rot="10800000">
            <a:off x="8777190" y="5494714"/>
            <a:ext cx="977998" cy="892223"/>
            <a:chOff x="1489710" y="2911118"/>
            <a:chExt cx="483119" cy="440747"/>
          </a:xfrm>
          <a:solidFill>
            <a:schemeClr val="bg2"/>
          </a:solidFill>
          <a:effectLst>
            <a:outerShdw blurRad="25400" algn="ctr" rotWithShape="0">
              <a:prstClr val="black">
                <a:alpha val="40000"/>
              </a:prstClr>
            </a:outerShdw>
          </a:effectLst>
        </p:grpSpPr>
        <p:sp>
          <p:nvSpPr>
            <p:cNvPr id="16" name="Freeform 15">
              <a:extLst>
                <a:ext uri="{FF2B5EF4-FFF2-40B4-BE49-F238E27FC236}">
                  <a16:creationId xmlns:a16="http://schemas.microsoft.com/office/drawing/2014/main" id="{3BE74A60-C4B8-FF4A-889A-DD09246460B5}"/>
                </a:ext>
              </a:extLst>
            </p:cNvPr>
            <p:cNvSpPr/>
            <p:nvPr userDrawn="1"/>
          </p:nvSpPr>
          <p:spPr>
            <a:xfrm>
              <a:off x="1489710" y="2911118"/>
              <a:ext cx="197369" cy="440747"/>
            </a:xfrm>
            <a:custGeom>
              <a:avLst/>
              <a:gdLst>
                <a:gd name="connsiteX0" fmla="*/ 191124 w 191124"/>
                <a:gd name="connsiteY0" fmla="*/ 427219 h 427219"/>
                <a:gd name="connsiteX1" fmla="*/ 0 w 191124"/>
                <a:gd name="connsiteY1" fmla="*/ 427219 h 427219"/>
                <a:gd name="connsiteX2" fmla="*/ 0 w 191124"/>
                <a:gd name="connsiteY2" fmla="*/ 217357 h 427219"/>
                <a:gd name="connsiteX3" fmla="*/ 187377 w 191124"/>
                <a:gd name="connsiteY3" fmla="*/ 0 h 427219"/>
                <a:gd name="connsiteX4" fmla="*/ 187377 w 191124"/>
                <a:gd name="connsiteY4" fmla="*/ 89941 h 427219"/>
                <a:gd name="connsiteX5" fmla="*/ 101183 w 191124"/>
                <a:gd name="connsiteY5" fmla="*/ 224852 h 427219"/>
                <a:gd name="connsiteX6" fmla="*/ 191124 w 191124"/>
                <a:gd name="connsiteY6" fmla="*/ 224852 h 427219"/>
                <a:gd name="connsiteX7" fmla="*/ 191124 w 191124"/>
                <a:gd name="connsiteY7" fmla="*/ 427219 h 427219"/>
                <a:gd name="connsiteX0" fmla="*/ 191124 w 191124"/>
                <a:gd name="connsiteY0" fmla="*/ 427219 h 427219"/>
                <a:gd name="connsiteX1" fmla="*/ 0 w 191124"/>
                <a:gd name="connsiteY1" fmla="*/ 427219 h 427219"/>
                <a:gd name="connsiteX2" fmla="*/ 0 w 191124"/>
                <a:gd name="connsiteY2" fmla="*/ 217357 h 427219"/>
                <a:gd name="connsiteX3" fmla="*/ 187377 w 191124"/>
                <a:gd name="connsiteY3" fmla="*/ 0 h 427219"/>
                <a:gd name="connsiteX4" fmla="*/ 187377 w 191124"/>
                <a:gd name="connsiteY4" fmla="*/ 89941 h 427219"/>
                <a:gd name="connsiteX5" fmla="*/ 101183 w 191124"/>
                <a:gd name="connsiteY5" fmla="*/ 224852 h 427219"/>
                <a:gd name="connsiteX6" fmla="*/ 191124 w 191124"/>
                <a:gd name="connsiteY6" fmla="*/ 224852 h 427219"/>
                <a:gd name="connsiteX7" fmla="*/ 191124 w 191124"/>
                <a:gd name="connsiteY7" fmla="*/ 427219 h 427219"/>
                <a:gd name="connsiteX0" fmla="*/ 191124 w 191124"/>
                <a:gd name="connsiteY0" fmla="*/ 427219 h 427219"/>
                <a:gd name="connsiteX1" fmla="*/ 0 w 191124"/>
                <a:gd name="connsiteY1" fmla="*/ 427219 h 427219"/>
                <a:gd name="connsiteX2" fmla="*/ 0 w 191124"/>
                <a:gd name="connsiteY2" fmla="*/ 217357 h 427219"/>
                <a:gd name="connsiteX3" fmla="*/ 187377 w 191124"/>
                <a:gd name="connsiteY3" fmla="*/ 0 h 427219"/>
                <a:gd name="connsiteX4" fmla="*/ 187377 w 191124"/>
                <a:gd name="connsiteY4" fmla="*/ 89941 h 427219"/>
                <a:gd name="connsiteX5" fmla="*/ 101183 w 191124"/>
                <a:gd name="connsiteY5" fmla="*/ 224852 h 427219"/>
                <a:gd name="connsiteX6" fmla="*/ 191124 w 191124"/>
                <a:gd name="connsiteY6" fmla="*/ 224852 h 427219"/>
                <a:gd name="connsiteX7" fmla="*/ 191124 w 191124"/>
                <a:gd name="connsiteY7" fmla="*/ 427219 h 427219"/>
                <a:gd name="connsiteX0" fmla="*/ 191130 w 191130"/>
                <a:gd name="connsiteY0" fmla="*/ 427219 h 427219"/>
                <a:gd name="connsiteX1" fmla="*/ 6 w 191130"/>
                <a:gd name="connsiteY1" fmla="*/ 427219 h 427219"/>
                <a:gd name="connsiteX2" fmla="*/ 6 w 191130"/>
                <a:gd name="connsiteY2" fmla="*/ 217357 h 427219"/>
                <a:gd name="connsiteX3" fmla="*/ 187383 w 191130"/>
                <a:gd name="connsiteY3" fmla="*/ 0 h 427219"/>
                <a:gd name="connsiteX4" fmla="*/ 187383 w 191130"/>
                <a:gd name="connsiteY4" fmla="*/ 89941 h 427219"/>
                <a:gd name="connsiteX5" fmla="*/ 101189 w 191130"/>
                <a:gd name="connsiteY5" fmla="*/ 224852 h 427219"/>
                <a:gd name="connsiteX6" fmla="*/ 191130 w 191130"/>
                <a:gd name="connsiteY6" fmla="*/ 224852 h 427219"/>
                <a:gd name="connsiteX7" fmla="*/ 191130 w 191130"/>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25 w 191125"/>
                <a:gd name="connsiteY0" fmla="*/ 427219 h 427219"/>
                <a:gd name="connsiteX1" fmla="*/ 1 w 191125"/>
                <a:gd name="connsiteY1" fmla="*/ 427219 h 427219"/>
                <a:gd name="connsiteX2" fmla="*/ 1 w 191125"/>
                <a:gd name="connsiteY2" fmla="*/ 217357 h 427219"/>
                <a:gd name="connsiteX3" fmla="*/ 187378 w 191125"/>
                <a:gd name="connsiteY3" fmla="*/ 0 h 427219"/>
                <a:gd name="connsiteX4" fmla="*/ 187378 w 191125"/>
                <a:gd name="connsiteY4" fmla="*/ 89941 h 427219"/>
                <a:gd name="connsiteX5" fmla="*/ 101184 w 191125"/>
                <a:gd name="connsiteY5" fmla="*/ 224852 h 427219"/>
                <a:gd name="connsiteX6" fmla="*/ 191125 w 191125"/>
                <a:gd name="connsiteY6" fmla="*/ 224852 h 427219"/>
                <a:gd name="connsiteX7" fmla="*/ 191125 w 191125"/>
                <a:gd name="connsiteY7" fmla="*/ 427219 h 427219"/>
                <a:gd name="connsiteX0" fmla="*/ 191125 w 191697"/>
                <a:gd name="connsiteY0" fmla="*/ 428083 h 428083"/>
                <a:gd name="connsiteX1" fmla="*/ 1 w 191697"/>
                <a:gd name="connsiteY1" fmla="*/ 428083 h 428083"/>
                <a:gd name="connsiteX2" fmla="*/ 1 w 191697"/>
                <a:gd name="connsiteY2" fmla="*/ 218221 h 428083"/>
                <a:gd name="connsiteX3" fmla="*/ 191697 w 191697"/>
                <a:gd name="connsiteY3" fmla="*/ 0 h 428083"/>
                <a:gd name="connsiteX4" fmla="*/ 187378 w 191697"/>
                <a:gd name="connsiteY4" fmla="*/ 90805 h 428083"/>
                <a:gd name="connsiteX5" fmla="*/ 101184 w 191697"/>
                <a:gd name="connsiteY5" fmla="*/ 225716 h 428083"/>
                <a:gd name="connsiteX6" fmla="*/ 191125 w 191697"/>
                <a:gd name="connsiteY6" fmla="*/ 225716 h 428083"/>
                <a:gd name="connsiteX7" fmla="*/ 191125 w 191697"/>
                <a:gd name="connsiteY7" fmla="*/ 428083 h 428083"/>
                <a:gd name="connsiteX0" fmla="*/ 191125 w 191698"/>
                <a:gd name="connsiteY0" fmla="*/ 428083 h 428083"/>
                <a:gd name="connsiteX1" fmla="*/ 1 w 191698"/>
                <a:gd name="connsiteY1" fmla="*/ 428083 h 428083"/>
                <a:gd name="connsiteX2" fmla="*/ 1 w 191698"/>
                <a:gd name="connsiteY2" fmla="*/ 218221 h 428083"/>
                <a:gd name="connsiteX3" fmla="*/ 191697 w 191698"/>
                <a:gd name="connsiteY3" fmla="*/ 0 h 428083"/>
                <a:gd name="connsiteX4" fmla="*/ 191698 w 191698"/>
                <a:gd name="connsiteY4" fmla="*/ 89941 h 428083"/>
                <a:gd name="connsiteX5" fmla="*/ 101184 w 191698"/>
                <a:gd name="connsiteY5" fmla="*/ 225716 h 428083"/>
                <a:gd name="connsiteX6" fmla="*/ 191125 w 191698"/>
                <a:gd name="connsiteY6" fmla="*/ 225716 h 428083"/>
                <a:gd name="connsiteX7" fmla="*/ 191125 w 191698"/>
                <a:gd name="connsiteY7" fmla="*/ 428083 h 428083"/>
                <a:gd name="connsiteX0" fmla="*/ 191125 w 191698"/>
                <a:gd name="connsiteY0" fmla="*/ 428083 h 428083"/>
                <a:gd name="connsiteX1" fmla="*/ 1 w 191698"/>
                <a:gd name="connsiteY1" fmla="*/ 428083 h 428083"/>
                <a:gd name="connsiteX2" fmla="*/ 1 w 191698"/>
                <a:gd name="connsiteY2" fmla="*/ 218221 h 428083"/>
                <a:gd name="connsiteX3" fmla="*/ 191697 w 191698"/>
                <a:gd name="connsiteY3" fmla="*/ 0 h 428083"/>
                <a:gd name="connsiteX4" fmla="*/ 191698 w 191698"/>
                <a:gd name="connsiteY4" fmla="*/ 89941 h 428083"/>
                <a:gd name="connsiteX5" fmla="*/ 101184 w 191698"/>
                <a:gd name="connsiteY5" fmla="*/ 225716 h 428083"/>
                <a:gd name="connsiteX6" fmla="*/ 191125 w 191698"/>
                <a:gd name="connsiteY6" fmla="*/ 225716 h 428083"/>
                <a:gd name="connsiteX7" fmla="*/ 191125 w 191698"/>
                <a:gd name="connsiteY7" fmla="*/ 428083 h 428083"/>
                <a:gd name="connsiteX0" fmla="*/ 191125 w 191698"/>
                <a:gd name="connsiteY0" fmla="*/ 428083 h 428083"/>
                <a:gd name="connsiteX1" fmla="*/ 1 w 191698"/>
                <a:gd name="connsiteY1" fmla="*/ 428083 h 428083"/>
                <a:gd name="connsiteX2" fmla="*/ 1 w 191698"/>
                <a:gd name="connsiteY2" fmla="*/ 218221 h 428083"/>
                <a:gd name="connsiteX3" fmla="*/ 191697 w 191698"/>
                <a:gd name="connsiteY3" fmla="*/ 0 h 428083"/>
                <a:gd name="connsiteX4" fmla="*/ 191698 w 191698"/>
                <a:gd name="connsiteY4" fmla="*/ 89941 h 428083"/>
                <a:gd name="connsiteX5" fmla="*/ 101184 w 191698"/>
                <a:gd name="connsiteY5" fmla="*/ 225716 h 428083"/>
                <a:gd name="connsiteX6" fmla="*/ 191125 w 191698"/>
                <a:gd name="connsiteY6" fmla="*/ 225716 h 428083"/>
                <a:gd name="connsiteX7" fmla="*/ 191125 w 191698"/>
                <a:gd name="connsiteY7" fmla="*/ 428083 h 428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1698" h="428083">
                  <a:moveTo>
                    <a:pt x="191125" y="428083"/>
                  </a:moveTo>
                  <a:lnTo>
                    <a:pt x="1" y="428083"/>
                  </a:lnTo>
                  <a:lnTo>
                    <a:pt x="1" y="218221"/>
                  </a:lnTo>
                  <a:cubicBezTo>
                    <a:pt x="-176" y="103608"/>
                    <a:pt x="78438" y="17030"/>
                    <a:pt x="191697" y="0"/>
                  </a:cubicBezTo>
                  <a:cubicBezTo>
                    <a:pt x="191697" y="29980"/>
                    <a:pt x="191698" y="59961"/>
                    <a:pt x="191698" y="89941"/>
                  </a:cubicBezTo>
                  <a:cubicBezTo>
                    <a:pt x="122275" y="112989"/>
                    <a:pt x="102743" y="153618"/>
                    <a:pt x="101184" y="225716"/>
                  </a:cubicBezTo>
                  <a:lnTo>
                    <a:pt x="191125" y="225716"/>
                  </a:lnTo>
                  <a:lnTo>
                    <a:pt x="191125" y="42808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a:extLst>
                <a:ext uri="{FF2B5EF4-FFF2-40B4-BE49-F238E27FC236}">
                  <a16:creationId xmlns:a16="http://schemas.microsoft.com/office/drawing/2014/main" id="{9F411669-85D6-EC43-912E-E6C5BD4A55C7}"/>
                </a:ext>
              </a:extLst>
            </p:cNvPr>
            <p:cNvSpPr/>
            <p:nvPr userDrawn="1"/>
          </p:nvSpPr>
          <p:spPr>
            <a:xfrm>
              <a:off x="1775460" y="2911118"/>
              <a:ext cx="197369" cy="440747"/>
            </a:xfrm>
            <a:custGeom>
              <a:avLst/>
              <a:gdLst>
                <a:gd name="connsiteX0" fmla="*/ 191124 w 191124"/>
                <a:gd name="connsiteY0" fmla="*/ 427219 h 427219"/>
                <a:gd name="connsiteX1" fmla="*/ 0 w 191124"/>
                <a:gd name="connsiteY1" fmla="*/ 427219 h 427219"/>
                <a:gd name="connsiteX2" fmla="*/ 0 w 191124"/>
                <a:gd name="connsiteY2" fmla="*/ 217357 h 427219"/>
                <a:gd name="connsiteX3" fmla="*/ 187377 w 191124"/>
                <a:gd name="connsiteY3" fmla="*/ 0 h 427219"/>
                <a:gd name="connsiteX4" fmla="*/ 187377 w 191124"/>
                <a:gd name="connsiteY4" fmla="*/ 89941 h 427219"/>
                <a:gd name="connsiteX5" fmla="*/ 101183 w 191124"/>
                <a:gd name="connsiteY5" fmla="*/ 224852 h 427219"/>
                <a:gd name="connsiteX6" fmla="*/ 191124 w 191124"/>
                <a:gd name="connsiteY6" fmla="*/ 224852 h 427219"/>
                <a:gd name="connsiteX7" fmla="*/ 191124 w 191124"/>
                <a:gd name="connsiteY7" fmla="*/ 427219 h 427219"/>
                <a:gd name="connsiteX0" fmla="*/ 191124 w 191124"/>
                <a:gd name="connsiteY0" fmla="*/ 427219 h 427219"/>
                <a:gd name="connsiteX1" fmla="*/ 0 w 191124"/>
                <a:gd name="connsiteY1" fmla="*/ 427219 h 427219"/>
                <a:gd name="connsiteX2" fmla="*/ 0 w 191124"/>
                <a:gd name="connsiteY2" fmla="*/ 217357 h 427219"/>
                <a:gd name="connsiteX3" fmla="*/ 187377 w 191124"/>
                <a:gd name="connsiteY3" fmla="*/ 0 h 427219"/>
                <a:gd name="connsiteX4" fmla="*/ 187377 w 191124"/>
                <a:gd name="connsiteY4" fmla="*/ 89941 h 427219"/>
                <a:gd name="connsiteX5" fmla="*/ 101183 w 191124"/>
                <a:gd name="connsiteY5" fmla="*/ 224852 h 427219"/>
                <a:gd name="connsiteX6" fmla="*/ 191124 w 191124"/>
                <a:gd name="connsiteY6" fmla="*/ 224852 h 427219"/>
                <a:gd name="connsiteX7" fmla="*/ 191124 w 191124"/>
                <a:gd name="connsiteY7" fmla="*/ 427219 h 427219"/>
                <a:gd name="connsiteX0" fmla="*/ 191124 w 191124"/>
                <a:gd name="connsiteY0" fmla="*/ 427219 h 427219"/>
                <a:gd name="connsiteX1" fmla="*/ 0 w 191124"/>
                <a:gd name="connsiteY1" fmla="*/ 427219 h 427219"/>
                <a:gd name="connsiteX2" fmla="*/ 0 w 191124"/>
                <a:gd name="connsiteY2" fmla="*/ 217357 h 427219"/>
                <a:gd name="connsiteX3" fmla="*/ 187377 w 191124"/>
                <a:gd name="connsiteY3" fmla="*/ 0 h 427219"/>
                <a:gd name="connsiteX4" fmla="*/ 187377 w 191124"/>
                <a:gd name="connsiteY4" fmla="*/ 89941 h 427219"/>
                <a:gd name="connsiteX5" fmla="*/ 101183 w 191124"/>
                <a:gd name="connsiteY5" fmla="*/ 224852 h 427219"/>
                <a:gd name="connsiteX6" fmla="*/ 191124 w 191124"/>
                <a:gd name="connsiteY6" fmla="*/ 224852 h 427219"/>
                <a:gd name="connsiteX7" fmla="*/ 191124 w 191124"/>
                <a:gd name="connsiteY7" fmla="*/ 427219 h 427219"/>
                <a:gd name="connsiteX0" fmla="*/ 191130 w 191130"/>
                <a:gd name="connsiteY0" fmla="*/ 427219 h 427219"/>
                <a:gd name="connsiteX1" fmla="*/ 6 w 191130"/>
                <a:gd name="connsiteY1" fmla="*/ 427219 h 427219"/>
                <a:gd name="connsiteX2" fmla="*/ 6 w 191130"/>
                <a:gd name="connsiteY2" fmla="*/ 217357 h 427219"/>
                <a:gd name="connsiteX3" fmla="*/ 187383 w 191130"/>
                <a:gd name="connsiteY3" fmla="*/ 0 h 427219"/>
                <a:gd name="connsiteX4" fmla="*/ 187383 w 191130"/>
                <a:gd name="connsiteY4" fmla="*/ 89941 h 427219"/>
                <a:gd name="connsiteX5" fmla="*/ 101189 w 191130"/>
                <a:gd name="connsiteY5" fmla="*/ 224852 h 427219"/>
                <a:gd name="connsiteX6" fmla="*/ 191130 w 191130"/>
                <a:gd name="connsiteY6" fmla="*/ 224852 h 427219"/>
                <a:gd name="connsiteX7" fmla="*/ 191130 w 191130"/>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25 w 191125"/>
                <a:gd name="connsiteY0" fmla="*/ 427219 h 427219"/>
                <a:gd name="connsiteX1" fmla="*/ 1 w 191125"/>
                <a:gd name="connsiteY1" fmla="*/ 427219 h 427219"/>
                <a:gd name="connsiteX2" fmla="*/ 1 w 191125"/>
                <a:gd name="connsiteY2" fmla="*/ 217357 h 427219"/>
                <a:gd name="connsiteX3" fmla="*/ 187378 w 191125"/>
                <a:gd name="connsiteY3" fmla="*/ 0 h 427219"/>
                <a:gd name="connsiteX4" fmla="*/ 187378 w 191125"/>
                <a:gd name="connsiteY4" fmla="*/ 89941 h 427219"/>
                <a:gd name="connsiteX5" fmla="*/ 101184 w 191125"/>
                <a:gd name="connsiteY5" fmla="*/ 224852 h 427219"/>
                <a:gd name="connsiteX6" fmla="*/ 191125 w 191125"/>
                <a:gd name="connsiteY6" fmla="*/ 224852 h 427219"/>
                <a:gd name="connsiteX7" fmla="*/ 191125 w 191125"/>
                <a:gd name="connsiteY7" fmla="*/ 427219 h 427219"/>
                <a:gd name="connsiteX0" fmla="*/ 191125 w 191697"/>
                <a:gd name="connsiteY0" fmla="*/ 428083 h 428083"/>
                <a:gd name="connsiteX1" fmla="*/ 1 w 191697"/>
                <a:gd name="connsiteY1" fmla="*/ 428083 h 428083"/>
                <a:gd name="connsiteX2" fmla="*/ 1 w 191697"/>
                <a:gd name="connsiteY2" fmla="*/ 218221 h 428083"/>
                <a:gd name="connsiteX3" fmla="*/ 191697 w 191697"/>
                <a:gd name="connsiteY3" fmla="*/ 0 h 428083"/>
                <a:gd name="connsiteX4" fmla="*/ 187378 w 191697"/>
                <a:gd name="connsiteY4" fmla="*/ 90805 h 428083"/>
                <a:gd name="connsiteX5" fmla="*/ 101184 w 191697"/>
                <a:gd name="connsiteY5" fmla="*/ 225716 h 428083"/>
                <a:gd name="connsiteX6" fmla="*/ 191125 w 191697"/>
                <a:gd name="connsiteY6" fmla="*/ 225716 h 428083"/>
                <a:gd name="connsiteX7" fmla="*/ 191125 w 191697"/>
                <a:gd name="connsiteY7" fmla="*/ 428083 h 428083"/>
                <a:gd name="connsiteX0" fmla="*/ 191125 w 191698"/>
                <a:gd name="connsiteY0" fmla="*/ 428083 h 428083"/>
                <a:gd name="connsiteX1" fmla="*/ 1 w 191698"/>
                <a:gd name="connsiteY1" fmla="*/ 428083 h 428083"/>
                <a:gd name="connsiteX2" fmla="*/ 1 w 191698"/>
                <a:gd name="connsiteY2" fmla="*/ 218221 h 428083"/>
                <a:gd name="connsiteX3" fmla="*/ 191697 w 191698"/>
                <a:gd name="connsiteY3" fmla="*/ 0 h 428083"/>
                <a:gd name="connsiteX4" fmla="*/ 191698 w 191698"/>
                <a:gd name="connsiteY4" fmla="*/ 89941 h 428083"/>
                <a:gd name="connsiteX5" fmla="*/ 101184 w 191698"/>
                <a:gd name="connsiteY5" fmla="*/ 225716 h 428083"/>
                <a:gd name="connsiteX6" fmla="*/ 191125 w 191698"/>
                <a:gd name="connsiteY6" fmla="*/ 225716 h 428083"/>
                <a:gd name="connsiteX7" fmla="*/ 191125 w 191698"/>
                <a:gd name="connsiteY7" fmla="*/ 428083 h 428083"/>
                <a:gd name="connsiteX0" fmla="*/ 191125 w 191698"/>
                <a:gd name="connsiteY0" fmla="*/ 428083 h 428083"/>
                <a:gd name="connsiteX1" fmla="*/ 1 w 191698"/>
                <a:gd name="connsiteY1" fmla="*/ 428083 h 428083"/>
                <a:gd name="connsiteX2" fmla="*/ 1 w 191698"/>
                <a:gd name="connsiteY2" fmla="*/ 218221 h 428083"/>
                <a:gd name="connsiteX3" fmla="*/ 191697 w 191698"/>
                <a:gd name="connsiteY3" fmla="*/ 0 h 428083"/>
                <a:gd name="connsiteX4" fmla="*/ 191698 w 191698"/>
                <a:gd name="connsiteY4" fmla="*/ 89941 h 428083"/>
                <a:gd name="connsiteX5" fmla="*/ 101184 w 191698"/>
                <a:gd name="connsiteY5" fmla="*/ 225716 h 428083"/>
                <a:gd name="connsiteX6" fmla="*/ 191125 w 191698"/>
                <a:gd name="connsiteY6" fmla="*/ 225716 h 428083"/>
                <a:gd name="connsiteX7" fmla="*/ 191125 w 191698"/>
                <a:gd name="connsiteY7" fmla="*/ 428083 h 428083"/>
                <a:gd name="connsiteX0" fmla="*/ 191125 w 191698"/>
                <a:gd name="connsiteY0" fmla="*/ 428083 h 428083"/>
                <a:gd name="connsiteX1" fmla="*/ 1 w 191698"/>
                <a:gd name="connsiteY1" fmla="*/ 428083 h 428083"/>
                <a:gd name="connsiteX2" fmla="*/ 1 w 191698"/>
                <a:gd name="connsiteY2" fmla="*/ 218221 h 428083"/>
                <a:gd name="connsiteX3" fmla="*/ 191697 w 191698"/>
                <a:gd name="connsiteY3" fmla="*/ 0 h 428083"/>
                <a:gd name="connsiteX4" fmla="*/ 191698 w 191698"/>
                <a:gd name="connsiteY4" fmla="*/ 89941 h 428083"/>
                <a:gd name="connsiteX5" fmla="*/ 101184 w 191698"/>
                <a:gd name="connsiteY5" fmla="*/ 225716 h 428083"/>
                <a:gd name="connsiteX6" fmla="*/ 191125 w 191698"/>
                <a:gd name="connsiteY6" fmla="*/ 225716 h 428083"/>
                <a:gd name="connsiteX7" fmla="*/ 191125 w 191698"/>
                <a:gd name="connsiteY7" fmla="*/ 428083 h 428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1698" h="428083">
                  <a:moveTo>
                    <a:pt x="191125" y="428083"/>
                  </a:moveTo>
                  <a:lnTo>
                    <a:pt x="1" y="428083"/>
                  </a:lnTo>
                  <a:lnTo>
                    <a:pt x="1" y="218221"/>
                  </a:lnTo>
                  <a:cubicBezTo>
                    <a:pt x="-176" y="103608"/>
                    <a:pt x="78438" y="17030"/>
                    <a:pt x="191697" y="0"/>
                  </a:cubicBezTo>
                  <a:cubicBezTo>
                    <a:pt x="191697" y="29980"/>
                    <a:pt x="191698" y="59961"/>
                    <a:pt x="191698" y="89941"/>
                  </a:cubicBezTo>
                  <a:cubicBezTo>
                    <a:pt x="122275" y="112989"/>
                    <a:pt x="102743" y="153618"/>
                    <a:pt x="101184" y="225716"/>
                  </a:cubicBezTo>
                  <a:lnTo>
                    <a:pt x="191125" y="225716"/>
                  </a:lnTo>
                  <a:lnTo>
                    <a:pt x="191125" y="42808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519391070"/>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Quote Option 2 (pic)">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D428CFC-7289-3C45-B767-31ED6A9CF0B9}"/>
              </a:ext>
            </a:extLst>
          </p:cNvPr>
          <p:cNvSpPr/>
          <p:nvPr userDrawn="1"/>
        </p:nvSpPr>
        <p:spPr>
          <a:xfrm>
            <a:off x="946150" y="800100"/>
            <a:ext cx="10282238" cy="5114385"/>
          </a:xfrm>
          <a:prstGeom prst="rect">
            <a:avLst/>
          </a:prstGeom>
          <a:solidFill>
            <a:schemeClr val="bg1"/>
          </a:solidFill>
          <a:ln>
            <a:noFill/>
          </a:ln>
          <a:effectLst>
            <a:outerShdw blurRad="38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39A5DBA-99CE-8F4E-906F-D9F473867AE3}"/>
              </a:ext>
            </a:extLst>
          </p:cNvPr>
          <p:cNvSpPr/>
          <p:nvPr userDrawn="1"/>
        </p:nvSpPr>
        <p:spPr>
          <a:xfrm>
            <a:off x="0" y="4719070"/>
            <a:ext cx="12192000" cy="2138930"/>
          </a:xfrm>
          <a:prstGeom prst="rect">
            <a:avLst/>
          </a:prstGeom>
          <a:solidFill>
            <a:schemeClr val="tx2">
              <a:alpha val="75000"/>
            </a:schemeClr>
          </a:solidFill>
          <a:ln>
            <a:noFill/>
          </a:ln>
          <a:effectLst>
            <a:outerShdw blurRad="38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3">
            <a:extLst>
              <a:ext uri="{FF2B5EF4-FFF2-40B4-BE49-F238E27FC236}">
                <a16:creationId xmlns:a16="http://schemas.microsoft.com/office/drawing/2014/main" id="{221090C8-4E25-AD49-A1CE-2D302451961C}"/>
              </a:ext>
            </a:extLst>
          </p:cNvPr>
          <p:cNvSpPr>
            <a:spLocks noGrp="1"/>
          </p:cNvSpPr>
          <p:nvPr>
            <p:ph type="body" sz="quarter" idx="10"/>
          </p:nvPr>
        </p:nvSpPr>
        <p:spPr>
          <a:xfrm>
            <a:off x="2420939" y="1854498"/>
            <a:ext cx="7334249" cy="2864572"/>
          </a:xfrm>
          <a:prstGeom prst="rect">
            <a:avLst/>
          </a:prstGeom>
        </p:spPr>
        <p:txBody>
          <a:bodyPr lIns="0" tIns="91440" rIns="0" bIns="0" anchor="t"/>
          <a:lstStyle>
            <a:lvl1pPr marL="0" indent="0">
              <a:lnSpc>
                <a:spcPct val="85000"/>
              </a:lnSpc>
              <a:spcBef>
                <a:spcPts val="0"/>
              </a:spcBef>
              <a:buNone/>
              <a:defRPr sz="5400" b="0" i="0">
                <a:solidFill>
                  <a:schemeClr val="accent1"/>
                </a:solidFill>
                <a:latin typeface="Arial" panose="020B0604020202020204" pitchFamily="34" charset="0"/>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1" name="Text Placeholder 13">
            <a:extLst>
              <a:ext uri="{FF2B5EF4-FFF2-40B4-BE49-F238E27FC236}">
                <a16:creationId xmlns:a16="http://schemas.microsoft.com/office/drawing/2014/main" id="{55362FC4-C546-2547-AC09-BE3C103EC1CB}"/>
              </a:ext>
            </a:extLst>
          </p:cNvPr>
          <p:cNvSpPr>
            <a:spLocks noGrp="1"/>
          </p:cNvSpPr>
          <p:nvPr>
            <p:ph type="body" sz="quarter" idx="11"/>
          </p:nvPr>
        </p:nvSpPr>
        <p:spPr>
          <a:xfrm>
            <a:off x="3295623" y="5198007"/>
            <a:ext cx="4290913" cy="244476"/>
          </a:xfrm>
          <a:prstGeom prst="rect">
            <a:avLst/>
          </a:prstGeom>
        </p:spPr>
        <p:txBody>
          <a:bodyPr lIns="0" tIns="0" rIns="0" bIns="0" anchor="ctr"/>
          <a:lstStyle>
            <a:lvl1pPr marL="0" indent="0">
              <a:lnSpc>
                <a:spcPct val="100000"/>
              </a:lnSpc>
              <a:spcBef>
                <a:spcPts val="0"/>
              </a:spcBef>
              <a:spcAft>
                <a:spcPts val="0"/>
              </a:spcAft>
              <a:buNone/>
              <a:defRPr sz="2000" b="1" i="0">
                <a:solidFill>
                  <a:schemeClr val="bg1"/>
                </a:solidFill>
                <a:latin typeface="Arial" panose="020B0604020202020204" pitchFamily="34" charset="0"/>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grpSp>
        <p:nvGrpSpPr>
          <p:cNvPr id="7" name="Group 6">
            <a:extLst>
              <a:ext uri="{FF2B5EF4-FFF2-40B4-BE49-F238E27FC236}">
                <a16:creationId xmlns:a16="http://schemas.microsoft.com/office/drawing/2014/main" id="{4AFD3F6A-0D3B-4445-8100-98964FD92EC8}"/>
              </a:ext>
            </a:extLst>
          </p:cNvPr>
          <p:cNvGrpSpPr/>
          <p:nvPr userDrawn="1"/>
        </p:nvGrpSpPr>
        <p:grpSpPr>
          <a:xfrm>
            <a:off x="2420938" y="327648"/>
            <a:ext cx="977998" cy="892223"/>
            <a:chOff x="1489710" y="2911118"/>
            <a:chExt cx="483119" cy="440747"/>
          </a:xfrm>
          <a:solidFill>
            <a:schemeClr val="bg2"/>
          </a:solidFill>
          <a:effectLst>
            <a:outerShdw blurRad="25400" algn="ctr" rotWithShape="0">
              <a:prstClr val="black">
                <a:alpha val="40000"/>
              </a:prstClr>
            </a:outerShdw>
          </a:effectLst>
        </p:grpSpPr>
        <p:sp>
          <p:nvSpPr>
            <p:cNvPr id="8" name="Freeform 7">
              <a:extLst>
                <a:ext uri="{FF2B5EF4-FFF2-40B4-BE49-F238E27FC236}">
                  <a16:creationId xmlns:a16="http://schemas.microsoft.com/office/drawing/2014/main" id="{8D1EFCD2-9863-DD4E-8E60-7DA60AEFBD56}"/>
                </a:ext>
              </a:extLst>
            </p:cNvPr>
            <p:cNvSpPr/>
            <p:nvPr userDrawn="1"/>
          </p:nvSpPr>
          <p:spPr>
            <a:xfrm>
              <a:off x="1489710" y="2911118"/>
              <a:ext cx="197369" cy="440747"/>
            </a:xfrm>
            <a:custGeom>
              <a:avLst/>
              <a:gdLst>
                <a:gd name="connsiteX0" fmla="*/ 191124 w 191124"/>
                <a:gd name="connsiteY0" fmla="*/ 427219 h 427219"/>
                <a:gd name="connsiteX1" fmla="*/ 0 w 191124"/>
                <a:gd name="connsiteY1" fmla="*/ 427219 h 427219"/>
                <a:gd name="connsiteX2" fmla="*/ 0 w 191124"/>
                <a:gd name="connsiteY2" fmla="*/ 217357 h 427219"/>
                <a:gd name="connsiteX3" fmla="*/ 187377 w 191124"/>
                <a:gd name="connsiteY3" fmla="*/ 0 h 427219"/>
                <a:gd name="connsiteX4" fmla="*/ 187377 w 191124"/>
                <a:gd name="connsiteY4" fmla="*/ 89941 h 427219"/>
                <a:gd name="connsiteX5" fmla="*/ 101183 w 191124"/>
                <a:gd name="connsiteY5" fmla="*/ 224852 h 427219"/>
                <a:gd name="connsiteX6" fmla="*/ 191124 w 191124"/>
                <a:gd name="connsiteY6" fmla="*/ 224852 h 427219"/>
                <a:gd name="connsiteX7" fmla="*/ 191124 w 191124"/>
                <a:gd name="connsiteY7" fmla="*/ 427219 h 427219"/>
                <a:gd name="connsiteX0" fmla="*/ 191124 w 191124"/>
                <a:gd name="connsiteY0" fmla="*/ 427219 h 427219"/>
                <a:gd name="connsiteX1" fmla="*/ 0 w 191124"/>
                <a:gd name="connsiteY1" fmla="*/ 427219 h 427219"/>
                <a:gd name="connsiteX2" fmla="*/ 0 w 191124"/>
                <a:gd name="connsiteY2" fmla="*/ 217357 h 427219"/>
                <a:gd name="connsiteX3" fmla="*/ 187377 w 191124"/>
                <a:gd name="connsiteY3" fmla="*/ 0 h 427219"/>
                <a:gd name="connsiteX4" fmla="*/ 187377 w 191124"/>
                <a:gd name="connsiteY4" fmla="*/ 89941 h 427219"/>
                <a:gd name="connsiteX5" fmla="*/ 101183 w 191124"/>
                <a:gd name="connsiteY5" fmla="*/ 224852 h 427219"/>
                <a:gd name="connsiteX6" fmla="*/ 191124 w 191124"/>
                <a:gd name="connsiteY6" fmla="*/ 224852 h 427219"/>
                <a:gd name="connsiteX7" fmla="*/ 191124 w 191124"/>
                <a:gd name="connsiteY7" fmla="*/ 427219 h 427219"/>
                <a:gd name="connsiteX0" fmla="*/ 191124 w 191124"/>
                <a:gd name="connsiteY0" fmla="*/ 427219 h 427219"/>
                <a:gd name="connsiteX1" fmla="*/ 0 w 191124"/>
                <a:gd name="connsiteY1" fmla="*/ 427219 h 427219"/>
                <a:gd name="connsiteX2" fmla="*/ 0 w 191124"/>
                <a:gd name="connsiteY2" fmla="*/ 217357 h 427219"/>
                <a:gd name="connsiteX3" fmla="*/ 187377 w 191124"/>
                <a:gd name="connsiteY3" fmla="*/ 0 h 427219"/>
                <a:gd name="connsiteX4" fmla="*/ 187377 w 191124"/>
                <a:gd name="connsiteY4" fmla="*/ 89941 h 427219"/>
                <a:gd name="connsiteX5" fmla="*/ 101183 w 191124"/>
                <a:gd name="connsiteY5" fmla="*/ 224852 h 427219"/>
                <a:gd name="connsiteX6" fmla="*/ 191124 w 191124"/>
                <a:gd name="connsiteY6" fmla="*/ 224852 h 427219"/>
                <a:gd name="connsiteX7" fmla="*/ 191124 w 191124"/>
                <a:gd name="connsiteY7" fmla="*/ 427219 h 427219"/>
                <a:gd name="connsiteX0" fmla="*/ 191130 w 191130"/>
                <a:gd name="connsiteY0" fmla="*/ 427219 h 427219"/>
                <a:gd name="connsiteX1" fmla="*/ 6 w 191130"/>
                <a:gd name="connsiteY1" fmla="*/ 427219 h 427219"/>
                <a:gd name="connsiteX2" fmla="*/ 6 w 191130"/>
                <a:gd name="connsiteY2" fmla="*/ 217357 h 427219"/>
                <a:gd name="connsiteX3" fmla="*/ 187383 w 191130"/>
                <a:gd name="connsiteY3" fmla="*/ 0 h 427219"/>
                <a:gd name="connsiteX4" fmla="*/ 187383 w 191130"/>
                <a:gd name="connsiteY4" fmla="*/ 89941 h 427219"/>
                <a:gd name="connsiteX5" fmla="*/ 101189 w 191130"/>
                <a:gd name="connsiteY5" fmla="*/ 224852 h 427219"/>
                <a:gd name="connsiteX6" fmla="*/ 191130 w 191130"/>
                <a:gd name="connsiteY6" fmla="*/ 224852 h 427219"/>
                <a:gd name="connsiteX7" fmla="*/ 191130 w 191130"/>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25 w 191125"/>
                <a:gd name="connsiteY0" fmla="*/ 427219 h 427219"/>
                <a:gd name="connsiteX1" fmla="*/ 1 w 191125"/>
                <a:gd name="connsiteY1" fmla="*/ 427219 h 427219"/>
                <a:gd name="connsiteX2" fmla="*/ 1 w 191125"/>
                <a:gd name="connsiteY2" fmla="*/ 217357 h 427219"/>
                <a:gd name="connsiteX3" fmla="*/ 187378 w 191125"/>
                <a:gd name="connsiteY3" fmla="*/ 0 h 427219"/>
                <a:gd name="connsiteX4" fmla="*/ 187378 w 191125"/>
                <a:gd name="connsiteY4" fmla="*/ 89941 h 427219"/>
                <a:gd name="connsiteX5" fmla="*/ 101184 w 191125"/>
                <a:gd name="connsiteY5" fmla="*/ 224852 h 427219"/>
                <a:gd name="connsiteX6" fmla="*/ 191125 w 191125"/>
                <a:gd name="connsiteY6" fmla="*/ 224852 h 427219"/>
                <a:gd name="connsiteX7" fmla="*/ 191125 w 191125"/>
                <a:gd name="connsiteY7" fmla="*/ 427219 h 427219"/>
                <a:gd name="connsiteX0" fmla="*/ 191125 w 191697"/>
                <a:gd name="connsiteY0" fmla="*/ 428083 h 428083"/>
                <a:gd name="connsiteX1" fmla="*/ 1 w 191697"/>
                <a:gd name="connsiteY1" fmla="*/ 428083 h 428083"/>
                <a:gd name="connsiteX2" fmla="*/ 1 w 191697"/>
                <a:gd name="connsiteY2" fmla="*/ 218221 h 428083"/>
                <a:gd name="connsiteX3" fmla="*/ 191697 w 191697"/>
                <a:gd name="connsiteY3" fmla="*/ 0 h 428083"/>
                <a:gd name="connsiteX4" fmla="*/ 187378 w 191697"/>
                <a:gd name="connsiteY4" fmla="*/ 90805 h 428083"/>
                <a:gd name="connsiteX5" fmla="*/ 101184 w 191697"/>
                <a:gd name="connsiteY5" fmla="*/ 225716 h 428083"/>
                <a:gd name="connsiteX6" fmla="*/ 191125 w 191697"/>
                <a:gd name="connsiteY6" fmla="*/ 225716 h 428083"/>
                <a:gd name="connsiteX7" fmla="*/ 191125 w 191697"/>
                <a:gd name="connsiteY7" fmla="*/ 428083 h 428083"/>
                <a:gd name="connsiteX0" fmla="*/ 191125 w 191698"/>
                <a:gd name="connsiteY0" fmla="*/ 428083 h 428083"/>
                <a:gd name="connsiteX1" fmla="*/ 1 w 191698"/>
                <a:gd name="connsiteY1" fmla="*/ 428083 h 428083"/>
                <a:gd name="connsiteX2" fmla="*/ 1 w 191698"/>
                <a:gd name="connsiteY2" fmla="*/ 218221 h 428083"/>
                <a:gd name="connsiteX3" fmla="*/ 191697 w 191698"/>
                <a:gd name="connsiteY3" fmla="*/ 0 h 428083"/>
                <a:gd name="connsiteX4" fmla="*/ 191698 w 191698"/>
                <a:gd name="connsiteY4" fmla="*/ 89941 h 428083"/>
                <a:gd name="connsiteX5" fmla="*/ 101184 w 191698"/>
                <a:gd name="connsiteY5" fmla="*/ 225716 h 428083"/>
                <a:gd name="connsiteX6" fmla="*/ 191125 w 191698"/>
                <a:gd name="connsiteY6" fmla="*/ 225716 h 428083"/>
                <a:gd name="connsiteX7" fmla="*/ 191125 w 191698"/>
                <a:gd name="connsiteY7" fmla="*/ 428083 h 428083"/>
                <a:gd name="connsiteX0" fmla="*/ 191125 w 191698"/>
                <a:gd name="connsiteY0" fmla="*/ 428083 h 428083"/>
                <a:gd name="connsiteX1" fmla="*/ 1 w 191698"/>
                <a:gd name="connsiteY1" fmla="*/ 428083 h 428083"/>
                <a:gd name="connsiteX2" fmla="*/ 1 w 191698"/>
                <a:gd name="connsiteY2" fmla="*/ 218221 h 428083"/>
                <a:gd name="connsiteX3" fmla="*/ 191697 w 191698"/>
                <a:gd name="connsiteY3" fmla="*/ 0 h 428083"/>
                <a:gd name="connsiteX4" fmla="*/ 191698 w 191698"/>
                <a:gd name="connsiteY4" fmla="*/ 89941 h 428083"/>
                <a:gd name="connsiteX5" fmla="*/ 101184 w 191698"/>
                <a:gd name="connsiteY5" fmla="*/ 225716 h 428083"/>
                <a:gd name="connsiteX6" fmla="*/ 191125 w 191698"/>
                <a:gd name="connsiteY6" fmla="*/ 225716 h 428083"/>
                <a:gd name="connsiteX7" fmla="*/ 191125 w 191698"/>
                <a:gd name="connsiteY7" fmla="*/ 428083 h 428083"/>
                <a:gd name="connsiteX0" fmla="*/ 191125 w 191698"/>
                <a:gd name="connsiteY0" fmla="*/ 428083 h 428083"/>
                <a:gd name="connsiteX1" fmla="*/ 1 w 191698"/>
                <a:gd name="connsiteY1" fmla="*/ 428083 h 428083"/>
                <a:gd name="connsiteX2" fmla="*/ 1 w 191698"/>
                <a:gd name="connsiteY2" fmla="*/ 218221 h 428083"/>
                <a:gd name="connsiteX3" fmla="*/ 191697 w 191698"/>
                <a:gd name="connsiteY3" fmla="*/ 0 h 428083"/>
                <a:gd name="connsiteX4" fmla="*/ 191698 w 191698"/>
                <a:gd name="connsiteY4" fmla="*/ 89941 h 428083"/>
                <a:gd name="connsiteX5" fmla="*/ 101184 w 191698"/>
                <a:gd name="connsiteY5" fmla="*/ 225716 h 428083"/>
                <a:gd name="connsiteX6" fmla="*/ 191125 w 191698"/>
                <a:gd name="connsiteY6" fmla="*/ 225716 h 428083"/>
                <a:gd name="connsiteX7" fmla="*/ 191125 w 191698"/>
                <a:gd name="connsiteY7" fmla="*/ 428083 h 428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1698" h="428083">
                  <a:moveTo>
                    <a:pt x="191125" y="428083"/>
                  </a:moveTo>
                  <a:lnTo>
                    <a:pt x="1" y="428083"/>
                  </a:lnTo>
                  <a:lnTo>
                    <a:pt x="1" y="218221"/>
                  </a:lnTo>
                  <a:cubicBezTo>
                    <a:pt x="-176" y="103608"/>
                    <a:pt x="78438" y="17030"/>
                    <a:pt x="191697" y="0"/>
                  </a:cubicBezTo>
                  <a:cubicBezTo>
                    <a:pt x="191697" y="29980"/>
                    <a:pt x="191698" y="59961"/>
                    <a:pt x="191698" y="89941"/>
                  </a:cubicBezTo>
                  <a:cubicBezTo>
                    <a:pt x="122275" y="112989"/>
                    <a:pt x="102743" y="153618"/>
                    <a:pt x="101184" y="225716"/>
                  </a:cubicBezTo>
                  <a:lnTo>
                    <a:pt x="191125" y="225716"/>
                  </a:lnTo>
                  <a:lnTo>
                    <a:pt x="191125" y="42808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a:extLst>
                <a:ext uri="{FF2B5EF4-FFF2-40B4-BE49-F238E27FC236}">
                  <a16:creationId xmlns:a16="http://schemas.microsoft.com/office/drawing/2014/main" id="{5CFDAEAA-EB55-1444-9022-C1BBFD6A4846}"/>
                </a:ext>
              </a:extLst>
            </p:cNvPr>
            <p:cNvSpPr/>
            <p:nvPr userDrawn="1"/>
          </p:nvSpPr>
          <p:spPr>
            <a:xfrm>
              <a:off x="1775460" y="2911118"/>
              <a:ext cx="197369" cy="440747"/>
            </a:xfrm>
            <a:custGeom>
              <a:avLst/>
              <a:gdLst>
                <a:gd name="connsiteX0" fmla="*/ 191124 w 191124"/>
                <a:gd name="connsiteY0" fmla="*/ 427219 h 427219"/>
                <a:gd name="connsiteX1" fmla="*/ 0 w 191124"/>
                <a:gd name="connsiteY1" fmla="*/ 427219 h 427219"/>
                <a:gd name="connsiteX2" fmla="*/ 0 w 191124"/>
                <a:gd name="connsiteY2" fmla="*/ 217357 h 427219"/>
                <a:gd name="connsiteX3" fmla="*/ 187377 w 191124"/>
                <a:gd name="connsiteY3" fmla="*/ 0 h 427219"/>
                <a:gd name="connsiteX4" fmla="*/ 187377 w 191124"/>
                <a:gd name="connsiteY4" fmla="*/ 89941 h 427219"/>
                <a:gd name="connsiteX5" fmla="*/ 101183 w 191124"/>
                <a:gd name="connsiteY5" fmla="*/ 224852 h 427219"/>
                <a:gd name="connsiteX6" fmla="*/ 191124 w 191124"/>
                <a:gd name="connsiteY6" fmla="*/ 224852 h 427219"/>
                <a:gd name="connsiteX7" fmla="*/ 191124 w 191124"/>
                <a:gd name="connsiteY7" fmla="*/ 427219 h 427219"/>
                <a:gd name="connsiteX0" fmla="*/ 191124 w 191124"/>
                <a:gd name="connsiteY0" fmla="*/ 427219 h 427219"/>
                <a:gd name="connsiteX1" fmla="*/ 0 w 191124"/>
                <a:gd name="connsiteY1" fmla="*/ 427219 h 427219"/>
                <a:gd name="connsiteX2" fmla="*/ 0 w 191124"/>
                <a:gd name="connsiteY2" fmla="*/ 217357 h 427219"/>
                <a:gd name="connsiteX3" fmla="*/ 187377 w 191124"/>
                <a:gd name="connsiteY3" fmla="*/ 0 h 427219"/>
                <a:gd name="connsiteX4" fmla="*/ 187377 w 191124"/>
                <a:gd name="connsiteY4" fmla="*/ 89941 h 427219"/>
                <a:gd name="connsiteX5" fmla="*/ 101183 w 191124"/>
                <a:gd name="connsiteY5" fmla="*/ 224852 h 427219"/>
                <a:gd name="connsiteX6" fmla="*/ 191124 w 191124"/>
                <a:gd name="connsiteY6" fmla="*/ 224852 h 427219"/>
                <a:gd name="connsiteX7" fmla="*/ 191124 w 191124"/>
                <a:gd name="connsiteY7" fmla="*/ 427219 h 427219"/>
                <a:gd name="connsiteX0" fmla="*/ 191124 w 191124"/>
                <a:gd name="connsiteY0" fmla="*/ 427219 h 427219"/>
                <a:gd name="connsiteX1" fmla="*/ 0 w 191124"/>
                <a:gd name="connsiteY1" fmla="*/ 427219 h 427219"/>
                <a:gd name="connsiteX2" fmla="*/ 0 w 191124"/>
                <a:gd name="connsiteY2" fmla="*/ 217357 h 427219"/>
                <a:gd name="connsiteX3" fmla="*/ 187377 w 191124"/>
                <a:gd name="connsiteY3" fmla="*/ 0 h 427219"/>
                <a:gd name="connsiteX4" fmla="*/ 187377 w 191124"/>
                <a:gd name="connsiteY4" fmla="*/ 89941 h 427219"/>
                <a:gd name="connsiteX5" fmla="*/ 101183 w 191124"/>
                <a:gd name="connsiteY5" fmla="*/ 224852 h 427219"/>
                <a:gd name="connsiteX6" fmla="*/ 191124 w 191124"/>
                <a:gd name="connsiteY6" fmla="*/ 224852 h 427219"/>
                <a:gd name="connsiteX7" fmla="*/ 191124 w 191124"/>
                <a:gd name="connsiteY7" fmla="*/ 427219 h 427219"/>
                <a:gd name="connsiteX0" fmla="*/ 191130 w 191130"/>
                <a:gd name="connsiteY0" fmla="*/ 427219 h 427219"/>
                <a:gd name="connsiteX1" fmla="*/ 6 w 191130"/>
                <a:gd name="connsiteY1" fmla="*/ 427219 h 427219"/>
                <a:gd name="connsiteX2" fmla="*/ 6 w 191130"/>
                <a:gd name="connsiteY2" fmla="*/ 217357 h 427219"/>
                <a:gd name="connsiteX3" fmla="*/ 187383 w 191130"/>
                <a:gd name="connsiteY3" fmla="*/ 0 h 427219"/>
                <a:gd name="connsiteX4" fmla="*/ 187383 w 191130"/>
                <a:gd name="connsiteY4" fmla="*/ 89941 h 427219"/>
                <a:gd name="connsiteX5" fmla="*/ 101189 w 191130"/>
                <a:gd name="connsiteY5" fmla="*/ 224852 h 427219"/>
                <a:gd name="connsiteX6" fmla="*/ 191130 w 191130"/>
                <a:gd name="connsiteY6" fmla="*/ 224852 h 427219"/>
                <a:gd name="connsiteX7" fmla="*/ 191130 w 191130"/>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25 w 191125"/>
                <a:gd name="connsiteY0" fmla="*/ 427219 h 427219"/>
                <a:gd name="connsiteX1" fmla="*/ 1 w 191125"/>
                <a:gd name="connsiteY1" fmla="*/ 427219 h 427219"/>
                <a:gd name="connsiteX2" fmla="*/ 1 w 191125"/>
                <a:gd name="connsiteY2" fmla="*/ 217357 h 427219"/>
                <a:gd name="connsiteX3" fmla="*/ 187378 w 191125"/>
                <a:gd name="connsiteY3" fmla="*/ 0 h 427219"/>
                <a:gd name="connsiteX4" fmla="*/ 187378 w 191125"/>
                <a:gd name="connsiteY4" fmla="*/ 89941 h 427219"/>
                <a:gd name="connsiteX5" fmla="*/ 101184 w 191125"/>
                <a:gd name="connsiteY5" fmla="*/ 224852 h 427219"/>
                <a:gd name="connsiteX6" fmla="*/ 191125 w 191125"/>
                <a:gd name="connsiteY6" fmla="*/ 224852 h 427219"/>
                <a:gd name="connsiteX7" fmla="*/ 191125 w 191125"/>
                <a:gd name="connsiteY7" fmla="*/ 427219 h 427219"/>
                <a:gd name="connsiteX0" fmla="*/ 191125 w 191697"/>
                <a:gd name="connsiteY0" fmla="*/ 428083 h 428083"/>
                <a:gd name="connsiteX1" fmla="*/ 1 w 191697"/>
                <a:gd name="connsiteY1" fmla="*/ 428083 h 428083"/>
                <a:gd name="connsiteX2" fmla="*/ 1 w 191697"/>
                <a:gd name="connsiteY2" fmla="*/ 218221 h 428083"/>
                <a:gd name="connsiteX3" fmla="*/ 191697 w 191697"/>
                <a:gd name="connsiteY3" fmla="*/ 0 h 428083"/>
                <a:gd name="connsiteX4" fmla="*/ 187378 w 191697"/>
                <a:gd name="connsiteY4" fmla="*/ 90805 h 428083"/>
                <a:gd name="connsiteX5" fmla="*/ 101184 w 191697"/>
                <a:gd name="connsiteY5" fmla="*/ 225716 h 428083"/>
                <a:gd name="connsiteX6" fmla="*/ 191125 w 191697"/>
                <a:gd name="connsiteY6" fmla="*/ 225716 h 428083"/>
                <a:gd name="connsiteX7" fmla="*/ 191125 w 191697"/>
                <a:gd name="connsiteY7" fmla="*/ 428083 h 428083"/>
                <a:gd name="connsiteX0" fmla="*/ 191125 w 191698"/>
                <a:gd name="connsiteY0" fmla="*/ 428083 h 428083"/>
                <a:gd name="connsiteX1" fmla="*/ 1 w 191698"/>
                <a:gd name="connsiteY1" fmla="*/ 428083 h 428083"/>
                <a:gd name="connsiteX2" fmla="*/ 1 w 191698"/>
                <a:gd name="connsiteY2" fmla="*/ 218221 h 428083"/>
                <a:gd name="connsiteX3" fmla="*/ 191697 w 191698"/>
                <a:gd name="connsiteY3" fmla="*/ 0 h 428083"/>
                <a:gd name="connsiteX4" fmla="*/ 191698 w 191698"/>
                <a:gd name="connsiteY4" fmla="*/ 89941 h 428083"/>
                <a:gd name="connsiteX5" fmla="*/ 101184 w 191698"/>
                <a:gd name="connsiteY5" fmla="*/ 225716 h 428083"/>
                <a:gd name="connsiteX6" fmla="*/ 191125 w 191698"/>
                <a:gd name="connsiteY6" fmla="*/ 225716 h 428083"/>
                <a:gd name="connsiteX7" fmla="*/ 191125 w 191698"/>
                <a:gd name="connsiteY7" fmla="*/ 428083 h 428083"/>
                <a:gd name="connsiteX0" fmla="*/ 191125 w 191698"/>
                <a:gd name="connsiteY0" fmla="*/ 428083 h 428083"/>
                <a:gd name="connsiteX1" fmla="*/ 1 w 191698"/>
                <a:gd name="connsiteY1" fmla="*/ 428083 h 428083"/>
                <a:gd name="connsiteX2" fmla="*/ 1 w 191698"/>
                <a:gd name="connsiteY2" fmla="*/ 218221 h 428083"/>
                <a:gd name="connsiteX3" fmla="*/ 191697 w 191698"/>
                <a:gd name="connsiteY3" fmla="*/ 0 h 428083"/>
                <a:gd name="connsiteX4" fmla="*/ 191698 w 191698"/>
                <a:gd name="connsiteY4" fmla="*/ 89941 h 428083"/>
                <a:gd name="connsiteX5" fmla="*/ 101184 w 191698"/>
                <a:gd name="connsiteY5" fmla="*/ 225716 h 428083"/>
                <a:gd name="connsiteX6" fmla="*/ 191125 w 191698"/>
                <a:gd name="connsiteY6" fmla="*/ 225716 h 428083"/>
                <a:gd name="connsiteX7" fmla="*/ 191125 w 191698"/>
                <a:gd name="connsiteY7" fmla="*/ 428083 h 428083"/>
                <a:gd name="connsiteX0" fmla="*/ 191125 w 191698"/>
                <a:gd name="connsiteY0" fmla="*/ 428083 h 428083"/>
                <a:gd name="connsiteX1" fmla="*/ 1 w 191698"/>
                <a:gd name="connsiteY1" fmla="*/ 428083 h 428083"/>
                <a:gd name="connsiteX2" fmla="*/ 1 w 191698"/>
                <a:gd name="connsiteY2" fmla="*/ 218221 h 428083"/>
                <a:gd name="connsiteX3" fmla="*/ 191697 w 191698"/>
                <a:gd name="connsiteY3" fmla="*/ 0 h 428083"/>
                <a:gd name="connsiteX4" fmla="*/ 191698 w 191698"/>
                <a:gd name="connsiteY4" fmla="*/ 89941 h 428083"/>
                <a:gd name="connsiteX5" fmla="*/ 101184 w 191698"/>
                <a:gd name="connsiteY5" fmla="*/ 225716 h 428083"/>
                <a:gd name="connsiteX6" fmla="*/ 191125 w 191698"/>
                <a:gd name="connsiteY6" fmla="*/ 225716 h 428083"/>
                <a:gd name="connsiteX7" fmla="*/ 191125 w 191698"/>
                <a:gd name="connsiteY7" fmla="*/ 428083 h 428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1698" h="428083">
                  <a:moveTo>
                    <a:pt x="191125" y="428083"/>
                  </a:moveTo>
                  <a:lnTo>
                    <a:pt x="1" y="428083"/>
                  </a:lnTo>
                  <a:lnTo>
                    <a:pt x="1" y="218221"/>
                  </a:lnTo>
                  <a:cubicBezTo>
                    <a:pt x="-176" y="103608"/>
                    <a:pt x="78438" y="17030"/>
                    <a:pt x="191697" y="0"/>
                  </a:cubicBezTo>
                  <a:cubicBezTo>
                    <a:pt x="191697" y="29980"/>
                    <a:pt x="191698" y="59961"/>
                    <a:pt x="191698" y="89941"/>
                  </a:cubicBezTo>
                  <a:cubicBezTo>
                    <a:pt x="122275" y="112989"/>
                    <a:pt x="102743" y="153618"/>
                    <a:pt x="101184" y="225716"/>
                  </a:cubicBezTo>
                  <a:lnTo>
                    <a:pt x="191125" y="225716"/>
                  </a:lnTo>
                  <a:lnTo>
                    <a:pt x="191125" y="42808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C498835D-6523-DA4D-9970-21C0FA76AC10}"/>
              </a:ext>
            </a:extLst>
          </p:cNvPr>
          <p:cNvGrpSpPr/>
          <p:nvPr userDrawn="1"/>
        </p:nvGrpSpPr>
        <p:grpSpPr>
          <a:xfrm rot="10800000">
            <a:off x="8777190" y="5494714"/>
            <a:ext cx="977998" cy="892223"/>
            <a:chOff x="1489710" y="2911118"/>
            <a:chExt cx="483119" cy="440747"/>
          </a:xfrm>
          <a:solidFill>
            <a:schemeClr val="bg2"/>
          </a:solidFill>
          <a:effectLst>
            <a:outerShdw blurRad="25400" algn="ctr" rotWithShape="0">
              <a:prstClr val="black">
                <a:alpha val="40000"/>
              </a:prstClr>
            </a:outerShdw>
          </a:effectLst>
        </p:grpSpPr>
        <p:sp>
          <p:nvSpPr>
            <p:cNvPr id="16" name="Freeform 15">
              <a:extLst>
                <a:ext uri="{FF2B5EF4-FFF2-40B4-BE49-F238E27FC236}">
                  <a16:creationId xmlns:a16="http://schemas.microsoft.com/office/drawing/2014/main" id="{3BE74A60-C4B8-FF4A-889A-DD09246460B5}"/>
                </a:ext>
              </a:extLst>
            </p:cNvPr>
            <p:cNvSpPr/>
            <p:nvPr userDrawn="1"/>
          </p:nvSpPr>
          <p:spPr>
            <a:xfrm>
              <a:off x="1489710" y="2911118"/>
              <a:ext cx="197369" cy="440747"/>
            </a:xfrm>
            <a:custGeom>
              <a:avLst/>
              <a:gdLst>
                <a:gd name="connsiteX0" fmla="*/ 191124 w 191124"/>
                <a:gd name="connsiteY0" fmla="*/ 427219 h 427219"/>
                <a:gd name="connsiteX1" fmla="*/ 0 w 191124"/>
                <a:gd name="connsiteY1" fmla="*/ 427219 h 427219"/>
                <a:gd name="connsiteX2" fmla="*/ 0 w 191124"/>
                <a:gd name="connsiteY2" fmla="*/ 217357 h 427219"/>
                <a:gd name="connsiteX3" fmla="*/ 187377 w 191124"/>
                <a:gd name="connsiteY3" fmla="*/ 0 h 427219"/>
                <a:gd name="connsiteX4" fmla="*/ 187377 w 191124"/>
                <a:gd name="connsiteY4" fmla="*/ 89941 h 427219"/>
                <a:gd name="connsiteX5" fmla="*/ 101183 w 191124"/>
                <a:gd name="connsiteY5" fmla="*/ 224852 h 427219"/>
                <a:gd name="connsiteX6" fmla="*/ 191124 w 191124"/>
                <a:gd name="connsiteY6" fmla="*/ 224852 h 427219"/>
                <a:gd name="connsiteX7" fmla="*/ 191124 w 191124"/>
                <a:gd name="connsiteY7" fmla="*/ 427219 h 427219"/>
                <a:gd name="connsiteX0" fmla="*/ 191124 w 191124"/>
                <a:gd name="connsiteY0" fmla="*/ 427219 h 427219"/>
                <a:gd name="connsiteX1" fmla="*/ 0 w 191124"/>
                <a:gd name="connsiteY1" fmla="*/ 427219 h 427219"/>
                <a:gd name="connsiteX2" fmla="*/ 0 w 191124"/>
                <a:gd name="connsiteY2" fmla="*/ 217357 h 427219"/>
                <a:gd name="connsiteX3" fmla="*/ 187377 w 191124"/>
                <a:gd name="connsiteY3" fmla="*/ 0 h 427219"/>
                <a:gd name="connsiteX4" fmla="*/ 187377 w 191124"/>
                <a:gd name="connsiteY4" fmla="*/ 89941 h 427219"/>
                <a:gd name="connsiteX5" fmla="*/ 101183 w 191124"/>
                <a:gd name="connsiteY5" fmla="*/ 224852 h 427219"/>
                <a:gd name="connsiteX6" fmla="*/ 191124 w 191124"/>
                <a:gd name="connsiteY6" fmla="*/ 224852 h 427219"/>
                <a:gd name="connsiteX7" fmla="*/ 191124 w 191124"/>
                <a:gd name="connsiteY7" fmla="*/ 427219 h 427219"/>
                <a:gd name="connsiteX0" fmla="*/ 191124 w 191124"/>
                <a:gd name="connsiteY0" fmla="*/ 427219 h 427219"/>
                <a:gd name="connsiteX1" fmla="*/ 0 w 191124"/>
                <a:gd name="connsiteY1" fmla="*/ 427219 h 427219"/>
                <a:gd name="connsiteX2" fmla="*/ 0 w 191124"/>
                <a:gd name="connsiteY2" fmla="*/ 217357 h 427219"/>
                <a:gd name="connsiteX3" fmla="*/ 187377 w 191124"/>
                <a:gd name="connsiteY3" fmla="*/ 0 h 427219"/>
                <a:gd name="connsiteX4" fmla="*/ 187377 w 191124"/>
                <a:gd name="connsiteY4" fmla="*/ 89941 h 427219"/>
                <a:gd name="connsiteX5" fmla="*/ 101183 w 191124"/>
                <a:gd name="connsiteY5" fmla="*/ 224852 h 427219"/>
                <a:gd name="connsiteX6" fmla="*/ 191124 w 191124"/>
                <a:gd name="connsiteY6" fmla="*/ 224852 h 427219"/>
                <a:gd name="connsiteX7" fmla="*/ 191124 w 191124"/>
                <a:gd name="connsiteY7" fmla="*/ 427219 h 427219"/>
                <a:gd name="connsiteX0" fmla="*/ 191130 w 191130"/>
                <a:gd name="connsiteY0" fmla="*/ 427219 h 427219"/>
                <a:gd name="connsiteX1" fmla="*/ 6 w 191130"/>
                <a:gd name="connsiteY1" fmla="*/ 427219 h 427219"/>
                <a:gd name="connsiteX2" fmla="*/ 6 w 191130"/>
                <a:gd name="connsiteY2" fmla="*/ 217357 h 427219"/>
                <a:gd name="connsiteX3" fmla="*/ 187383 w 191130"/>
                <a:gd name="connsiteY3" fmla="*/ 0 h 427219"/>
                <a:gd name="connsiteX4" fmla="*/ 187383 w 191130"/>
                <a:gd name="connsiteY4" fmla="*/ 89941 h 427219"/>
                <a:gd name="connsiteX5" fmla="*/ 101189 w 191130"/>
                <a:gd name="connsiteY5" fmla="*/ 224852 h 427219"/>
                <a:gd name="connsiteX6" fmla="*/ 191130 w 191130"/>
                <a:gd name="connsiteY6" fmla="*/ 224852 h 427219"/>
                <a:gd name="connsiteX7" fmla="*/ 191130 w 191130"/>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25 w 191125"/>
                <a:gd name="connsiteY0" fmla="*/ 427219 h 427219"/>
                <a:gd name="connsiteX1" fmla="*/ 1 w 191125"/>
                <a:gd name="connsiteY1" fmla="*/ 427219 h 427219"/>
                <a:gd name="connsiteX2" fmla="*/ 1 w 191125"/>
                <a:gd name="connsiteY2" fmla="*/ 217357 h 427219"/>
                <a:gd name="connsiteX3" fmla="*/ 187378 w 191125"/>
                <a:gd name="connsiteY3" fmla="*/ 0 h 427219"/>
                <a:gd name="connsiteX4" fmla="*/ 187378 w 191125"/>
                <a:gd name="connsiteY4" fmla="*/ 89941 h 427219"/>
                <a:gd name="connsiteX5" fmla="*/ 101184 w 191125"/>
                <a:gd name="connsiteY5" fmla="*/ 224852 h 427219"/>
                <a:gd name="connsiteX6" fmla="*/ 191125 w 191125"/>
                <a:gd name="connsiteY6" fmla="*/ 224852 h 427219"/>
                <a:gd name="connsiteX7" fmla="*/ 191125 w 191125"/>
                <a:gd name="connsiteY7" fmla="*/ 427219 h 427219"/>
                <a:gd name="connsiteX0" fmla="*/ 191125 w 191697"/>
                <a:gd name="connsiteY0" fmla="*/ 428083 h 428083"/>
                <a:gd name="connsiteX1" fmla="*/ 1 w 191697"/>
                <a:gd name="connsiteY1" fmla="*/ 428083 h 428083"/>
                <a:gd name="connsiteX2" fmla="*/ 1 w 191697"/>
                <a:gd name="connsiteY2" fmla="*/ 218221 h 428083"/>
                <a:gd name="connsiteX3" fmla="*/ 191697 w 191697"/>
                <a:gd name="connsiteY3" fmla="*/ 0 h 428083"/>
                <a:gd name="connsiteX4" fmla="*/ 187378 w 191697"/>
                <a:gd name="connsiteY4" fmla="*/ 90805 h 428083"/>
                <a:gd name="connsiteX5" fmla="*/ 101184 w 191697"/>
                <a:gd name="connsiteY5" fmla="*/ 225716 h 428083"/>
                <a:gd name="connsiteX6" fmla="*/ 191125 w 191697"/>
                <a:gd name="connsiteY6" fmla="*/ 225716 h 428083"/>
                <a:gd name="connsiteX7" fmla="*/ 191125 w 191697"/>
                <a:gd name="connsiteY7" fmla="*/ 428083 h 428083"/>
                <a:gd name="connsiteX0" fmla="*/ 191125 w 191698"/>
                <a:gd name="connsiteY0" fmla="*/ 428083 h 428083"/>
                <a:gd name="connsiteX1" fmla="*/ 1 w 191698"/>
                <a:gd name="connsiteY1" fmla="*/ 428083 h 428083"/>
                <a:gd name="connsiteX2" fmla="*/ 1 w 191698"/>
                <a:gd name="connsiteY2" fmla="*/ 218221 h 428083"/>
                <a:gd name="connsiteX3" fmla="*/ 191697 w 191698"/>
                <a:gd name="connsiteY3" fmla="*/ 0 h 428083"/>
                <a:gd name="connsiteX4" fmla="*/ 191698 w 191698"/>
                <a:gd name="connsiteY4" fmla="*/ 89941 h 428083"/>
                <a:gd name="connsiteX5" fmla="*/ 101184 w 191698"/>
                <a:gd name="connsiteY5" fmla="*/ 225716 h 428083"/>
                <a:gd name="connsiteX6" fmla="*/ 191125 w 191698"/>
                <a:gd name="connsiteY6" fmla="*/ 225716 h 428083"/>
                <a:gd name="connsiteX7" fmla="*/ 191125 w 191698"/>
                <a:gd name="connsiteY7" fmla="*/ 428083 h 428083"/>
                <a:gd name="connsiteX0" fmla="*/ 191125 w 191698"/>
                <a:gd name="connsiteY0" fmla="*/ 428083 h 428083"/>
                <a:gd name="connsiteX1" fmla="*/ 1 w 191698"/>
                <a:gd name="connsiteY1" fmla="*/ 428083 h 428083"/>
                <a:gd name="connsiteX2" fmla="*/ 1 w 191698"/>
                <a:gd name="connsiteY2" fmla="*/ 218221 h 428083"/>
                <a:gd name="connsiteX3" fmla="*/ 191697 w 191698"/>
                <a:gd name="connsiteY3" fmla="*/ 0 h 428083"/>
                <a:gd name="connsiteX4" fmla="*/ 191698 w 191698"/>
                <a:gd name="connsiteY4" fmla="*/ 89941 h 428083"/>
                <a:gd name="connsiteX5" fmla="*/ 101184 w 191698"/>
                <a:gd name="connsiteY5" fmla="*/ 225716 h 428083"/>
                <a:gd name="connsiteX6" fmla="*/ 191125 w 191698"/>
                <a:gd name="connsiteY6" fmla="*/ 225716 h 428083"/>
                <a:gd name="connsiteX7" fmla="*/ 191125 w 191698"/>
                <a:gd name="connsiteY7" fmla="*/ 428083 h 428083"/>
                <a:gd name="connsiteX0" fmla="*/ 191125 w 191698"/>
                <a:gd name="connsiteY0" fmla="*/ 428083 h 428083"/>
                <a:gd name="connsiteX1" fmla="*/ 1 w 191698"/>
                <a:gd name="connsiteY1" fmla="*/ 428083 h 428083"/>
                <a:gd name="connsiteX2" fmla="*/ 1 w 191698"/>
                <a:gd name="connsiteY2" fmla="*/ 218221 h 428083"/>
                <a:gd name="connsiteX3" fmla="*/ 191697 w 191698"/>
                <a:gd name="connsiteY3" fmla="*/ 0 h 428083"/>
                <a:gd name="connsiteX4" fmla="*/ 191698 w 191698"/>
                <a:gd name="connsiteY4" fmla="*/ 89941 h 428083"/>
                <a:gd name="connsiteX5" fmla="*/ 101184 w 191698"/>
                <a:gd name="connsiteY5" fmla="*/ 225716 h 428083"/>
                <a:gd name="connsiteX6" fmla="*/ 191125 w 191698"/>
                <a:gd name="connsiteY6" fmla="*/ 225716 h 428083"/>
                <a:gd name="connsiteX7" fmla="*/ 191125 w 191698"/>
                <a:gd name="connsiteY7" fmla="*/ 428083 h 428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1698" h="428083">
                  <a:moveTo>
                    <a:pt x="191125" y="428083"/>
                  </a:moveTo>
                  <a:lnTo>
                    <a:pt x="1" y="428083"/>
                  </a:lnTo>
                  <a:lnTo>
                    <a:pt x="1" y="218221"/>
                  </a:lnTo>
                  <a:cubicBezTo>
                    <a:pt x="-176" y="103608"/>
                    <a:pt x="78438" y="17030"/>
                    <a:pt x="191697" y="0"/>
                  </a:cubicBezTo>
                  <a:cubicBezTo>
                    <a:pt x="191697" y="29980"/>
                    <a:pt x="191698" y="59961"/>
                    <a:pt x="191698" y="89941"/>
                  </a:cubicBezTo>
                  <a:cubicBezTo>
                    <a:pt x="122275" y="112989"/>
                    <a:pt x="102743" y="153618"/>
                    <a:pt x="101184" y="225716"/>
                  </a:cubicBezTo>
                  <a:lnTo>
                    <a:pt x="191125" y="225716"/>
                  </a:lnTo>
                  <a:lnTo>
                    <a:pt x="191125" y="42808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a:extLst>
                <a:ext uri="{FF2B5EF4-FFF2-40B4-BE49-F238E27FC236}">
                  <a16:creationId xmlns:a16="http://schemas.microsoft.com/office/drawing/2014/main" id="{9F411669-85D6-EC43-912E-E6C5BD4A55C7}"/>
                </a:ext>
              </a:extLst>
            </p:cNvPr>
            <p:cNvSpPr/>
            <p:nvPr userDrawn="1"/>
          </p:nvSpPr>
          <p:spPr>
            <a:xfrm>
              <a:off x="1775460" y="2911118"/>
              <a:ext cx="197369" cy="440747"/>
            </a:xfrm>
            <a:custGeom>
              <a:avLst/>
              <a:gdLst>
                <a:gd name="connsiteX0" fmla="*/ 191124 w 191124"/>
                <a:gd name="connsiteY0" fmla="*/ 427219 h 427219"/>
                <a:gd name="connsiteX1" fmla="*/ 0 w 191124"/>
                <a:gd name="connsiteY1" fmla="*/ 427219 h 427219"/>
                <a:gd name="connsiteX2" fmla="*/ 0 w 191124"/>
                <a:gd name="connsiteY2" fmla="*/ 217357 h 427219"/>
                <a:gd name="connsiteX3" fmla="*/ 187377 w 191124"/>
                <a:gd name="connsiteY3" fmla="*/ 0 h 427219"/>
                <a:gd name="connsiteX4" fmla="*/ 187377 w 191124"/>
                <a:gd name="connsiteY4" fmla="*/ 89941 h 427219"/>
                <a:gd name="connsiteX5" fmla="*/ 101183 w 191124"/>
                <a:gd name="connsiteY5" fmla="*/ 224852 h 427219"/>
                <a:gd name="connsiteX6" fmla="*/ 191124 w 191124"/>
                <a:gd name="connsiteY6" fmla="*/ 224852 h 427219"/>
                <a:gd name="connsiteX7" fmla="*/ 191124 w 191124"/>
                <a:gd name="connsiteY7" fmla="*/ 427219 h 427219"/>
                <a:gd name="connsiteX0" fmla="*/ 191124 w 191124"/>
                <a:gd name="connsiteY0" fmla="*/ 427219 h 427219"/>
                <a:gd name="connsiteX1" fmla="*/ 0 w 191124"/>
                <a:gd name="connsiteY1" fmla="*/ 427219 h 427219"/>
                <a:gd name="connsiteX2" fmla="*/ 0 w 191124"/>
                <a:gd name="connsiteY2" fmla="*/ 217357 h 427219"/>
                <a:gd name="connsiteX3" fmla="*/ 187377 w 191124"/>
                <a:gd name="connsiteY3" fmla="*/ 0 h 427219"/>
                <a:gd name="connsiteX4" fmla="*/ 187377 w 191124"/>
                <a:gd name="connsiteY4" fmla="*/ 89941 h 427219"/>
                <a:gd name="connsiteX5" fmla="*/ 101183 w 191124"/>
                <a:gd name="connsiteY5" fmla="*/ 224852 h 427219"/>
                <a:gd name="connsiteX6" fmla="*/ 191124 w 191124"/>
                <a:gd name="connsiteY6" fmla="*/ 224852 h 427219"/>
                <a:gd name="connsiteX7" fmla="*/ 191124 w 191124"/>
                <a:gd name="connsiteY7" fmla="*/ 427219 h 427219"/>
                <a:gd name="connsiteX0" fmla="*/ 191124 w 191124"/>
                <a:gd name="connsiteY0" fmla="*/ 427219 h 427219"/>
                <a:gd name="connsiteX1" fmla="*/ 0 w 191124"/>
                <a:gd name="connsiteY1" fmla="*/ 427219 h 427219"/>
                <a:gd name="connsiteX2" fmla="*/ 0 w 191124"/>
                <a:gd name="connsiteY2" fmla="*/ 217357 h 427219"/>
                <a:gd name="connsiteX3" fmla="*/ 187377 w 191124"/>
                <a:gd name="connsiteY3" fmla="*/ 0 h 427219"/>
                <a:gd name="connsiteX4" fmla="*/ 187377 w 191124"/>
                <a:gd name="connsiteY4" fmla="*/ 89941 h 427219"/>
                <a:gd name="connsiteX5" fmla="*/ 101183 w 191124"/>
                <a:gd name="connsiteY5" fmla="*/ 224852 h 427219"/>
                <a:gd name="connsiteX6" fmla="*/ 191124 w 191124"/>
                <a:gd name="connsiteY6" fmla="*/ 224852 h 427219"/>
                <a:gd name="connsiteX7" fmla="*/ 191124 w 191124"/>
                <a:gd name="connsiteY7" fmla="*/ 427219 h 427219"/>
                <a:gd name="connsiteX0" fmla="*/ 191130 w 191130"/>
                <a:gd name="connsiteY0" fmla="*/ 427219 h 427219"/>
                <a:gd name="connsiteX1" fmla="*/ 6 w 191130"/>
                <a:gd name="connsiteY1" fmla="*/ 427219 h 427219"/>
                <a:gd name="connsiteX2" fmla="*/ 6 w 191130"/>
                <a:gd name="connsiteY2" fmla="*/ 217357 h 427219"/>
                <a:gd name="connsiteX3" fmla="*/ 187383 w 191130"/>
                <a:gd name="connsiteY3" fmla="*/ 0 h 427219"/>
                <a:gd name="connsiteX4" fmla="*/ 187383 w 191130"/>
                <a:gd name="connsiteY4" fmla="*/ 89941 h 427219"/>
                <a:gd name="connsiteX5" fmla="*/ 101189 w 191130"/>
                <a:gd name="connsiteY5" fmla="*/ 224852 h 427219"/>
                <a:gd name="connsiteX6" fmla="*/ 191130 w 191130"/>
                <a:gd name="connsiteY6" fmla="*/ 224852 h 427219"/>
                <a:gd name="connsiteX7" fmla="*/ 191130 w 191130"/>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25 w 191125"/>
                <a:gd name="connsiteY0" fmla="*/ 427219 h 427219"/>
                <a:gd name="connsiteX1" fmla="*/ 1 w 191125"/>
                <a:gd name="connsiteY1" fmla="*/ 427219 h 427219"/>
                <a:gd name="connsiteX2" fmla="*/ 1 w 191125"/>
                <a:gd name="connsiteY2" fmla="*/ 217357 h 427219"/>
                <a:gd name="connsiteX3" fmla="*/ 187378 w 191125"/>
                <a:gd name="connsiteY3" fmla="*/ 0 h 427219"/>
                <a:gd name="connsiteX4" fmla="*/ 187378 w 191125"/>
                <a:gd name="connsiteY4" fmla="*/ 89941 h 427219"/>
                <a:gd name="connsiteX5" fmla="*/ 101184 w 191125"/>
                <a:gd name="connsiteY5" fmla="*/ 224852 h 427219"/>
                <a:gd name="connsiteX6" fmla="*/ 191125 w 191125"/>
                <a:gd name="connsiteY6" fmla="*/ 224852 h 427219"/>
                <a:gd name="connsiteX7" fmla="*/ 191125 w 191125"/>
                <a:gd name="connsiteY7" fmla="*/ 427219 h 427219"/>
                <a:gd name="connsiteX0" fmla="*/ 191125 w 191697"/>
                <a:gd name="connsiteY0" fmla="*/ 428083 h 428083"/>
                <a:gd name="connsiteX1" fmla="*/ 1 w 191697"/>
                <a:gd name="connsiteY1" fmla="*/ 428083 h 428083"/>
                <a:gd name="connsiteX2" fmla="*/ 1 w 191697"/>
                <a:gd name="connsiteY2" fmla="*/ 218221 h 428083"/>
                <a:gd name="connsiteX3" fmla="*/ 191697 w 191697"/>
                <a:gd name="connsiteY3" fmla="*/ 0 h 428083"/>
                <a:gd name="connsiteX4" fmla="*/ 187378 w 191697"/>
                <a:gd name="connsiteY4" fmla="*/ 90805 h 428083"/>
                <a:gd name="connsiteX5" fmla="*/ 101184 w 191697"/>
                <a:gd name="connsiteY5" fmla="*/ 225716 h 428083"/>
                <a:gd name="connsiteX6" fmla="*/ 191125 w 191697"/>
                <a:gd name="connsiteY6" fmla="*/ 225716 h 428083"/>
                <a:gd name="connsiteX7" fmla="*/ 191125 w 191697"/>
                <a:gd name="connsiteY7" fmla="*/ 428083 h 428083"/>
                <a:gd name="connsiteX0" fmla="*/ 191125 w 191698"/>
                <a:gd name="connsiteY0" fmla="*/ 428083 h 428083"/>
                <a:gd name="connsiteX1" fmla="*/ 1 w 191698"/>
                <a:gd name="connsiteY1" fmla="*/ 428083 h 428083"/>
                <a:gd name="connsiteX2" fmla="*/ 1 w 191698"/>
                <a:gd name="connsiteY2" fmla="*/ 218221 h 428083"/>
                <a:gd name="connsiteX3" fmla="*/ 191697 w 191698"/>
                <a:gd name="connsiteY3" fmla="*/ 0 h 428083"/>
                <a:gd name="connsiteX4" fmla="*/ 191698 w 191698"/>
                <a:gd name="connsiteY4" fmla="*/ 89941 h 428083"/>
                <a:gd name="connsiteX5" fmla="*/ 101184 w 191698"/>
                <a:gd name="connsiteY5" fmla="*/ 225716 h 428083"/>
                <a:gd name="connsiteX6" fmla="*/ 191125 w 191698"/>
                <a:gd name="connsiteY6" fmla="*/ 225716 h 428083"/>
                <a:gd name="connsiteX7" fmla="*/ 191125 w 191698"/>
                <a:gd name="connsiteY7" fmla="*/ 428083 h 428083"/>
                <a:gd name="connsiteX0" fmla="*/ 191125 w 191698"/>
                <a:gd name="connsiteY0" fmla="*/ 428083 h 428083"/>
                <a:gd name="connsiteX1" fmla="*/ 1 w 191698"/>
                <a:gd name="connsiteY1" fmla="*/ 428083 h 428083"/>
                <a:gd name="connsiteX2" fmla="*/ 1 w 191698"/>
                <a:gd name="connsiteY2" fmla="*/ 218221 h 428083"/>
                <a:gd name="connsiteX3" fmla="*/ 191697 w 191698"/>
                <a:gd name="connsiteY3" fmla="*/ 0 h 428083"/>
                <a:gd name="connsiteX4" fmla="*/ 191698 w 191698"/>
                <a:gd name="connsiteY4" fmla="*/ 89941 h 428083"/>
                <a:gd name="connsiteX5" fmla="*/ 101184 w 191698"/>
                <a:gd name="connsiteY5" fmla="*/ 225716 h 428083"/>
                <a:gd name="connsiteX6" fmla="*/ 191125 w 191698"/>
                <a:gd name="connsiteY6" fmla="*/ 225716 h 428083"/>
                <a:gd name="connsiteX7" fmla="*/ 191125 w 191698"/>
                <a:gd name="connsiteY7" fmla="*/ 428083 h 428083"/>
                <a:gd name="connsiteX0" fmla="*/ 191125 w 191698"/>
                <a:gd name="connsiteY0" fmla="*/ 428083 h 428083"/>
                <a:gd name="connsiteX1" fmla="*/ 1 w 191698"/>
                <a:gd name="connsiteY1" fmla="*/ 428083 h 428083"/>
                <a:gd name="connsiteX2" fmla="*/ 1 w 191698"/>
                <a:gd name="connsiteY2" fmla="*/ 218221 h 428083"/>
                <a:gd name="connsiteX3" fmla="*/ 191697 w 191698"/>
                <a:gd name="connsiteY3" fmla="*/ 0 h 428083"/>
                <a:gd name="connsiteX4" fmla="*/ 191698 w 191698"/>
                <a:gd name="connsiteY4" fmla="*/ 89941 h 428083"/>
                <a:gd name="connsiteX5" fmla="*/ 101184 w 191698"/>
                <a:gd name="connsiteY5" fmla="*/ 225716 h 428083"/>
                <a:gd name="connsiteX6" fmla="*/ 191125 w 191698"/>
                <a:gd name="connsiteY6" fmla="*/ 225716 h 428083"/>
                <a:gd name="connsiteX7" fmla="*/ 191125 w 191698"/>
                <a:gd name="connsiteY7" fmla="*/ 428083 h 428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1698" h="428083">
                  <a:moveTo>
                    <a:pt x="191125" y="428083"/>
                  </a:moveTo>
                  <a:lnTo>
                    <a:pt x="1" y="428083"/>
                  </a:lnTo>
                  <a:lnTo>
                    <a:pt x="1" y="218221"/>
                  </a:lnTo>
                  <a:cubicBezTo>
                    <a:pt x="-176" y="103608"/>
                    <a:pt x="78438" y="17030"/>
                    <a:pt x="191697" y="0"/>
                  </a:cubicBezTo>
                  <a:cubicBezTo>
                    <a:pt x="191697" y="29980"/>
                    <a:pt x="191698" y="59961"/>
                    <a:pt x="191698" y="89941"/>
                  </a:cubicBezTo>
                  <a:cubicBezTo>
                    <a:pt x="122275" y="112989"/>
                    <a:pt x="102743" y="153618"/>
                    <a:pt x="101184" y="225716"/>
                  </a:cubicBezTo>
                  <a:lnTo>
                    <a:pt x="191125" y="225716"/>
                  </a:lnTo>
                  <a:lnTo>
                    <a:pt x="191125" y="42808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Picture Placeholder 2">
            <a:extLst>
              <a:ext uri="{FF2B5EF4-FFF2-40B4-BE49-F238E27FC236}">
                <a16:creationId xmlns:a16="http://schemas.microsoft.com/office/drawing/2014/main" id="{3360DB76-2297-D549-8692-3FE2B85C0E54}"/>
              </a:ext>
            </a:extLst>
          </p:cNvPr>
          <p:cNvSpPr>
            <a:spLocks noGrp="1"/>
          </p:cNvSpPr>
          <p:nvPr>
            <p:ph type="pic" sz="quarter" idx="12"/>
          </p:nvPr>
        </p:nvSpPr>
        <p:spPr>
          <a:xfrm>
            <a:off x="2443624" y="5015732"/>
            <a:ext cx="596930" cy="595185"/>
          </a:xfrm>
          <a:prstGeom prst="ellipse">
            <a:avLst/>
          </a:prstGeom>
          <a:solidFill>
            <a:schemeClr val="bg1"/>
          </a:solidFill>
          <a:ln w="25400">
            <a:solidFill>
              <a:schemeClr val="tx2"/>
            </a:solidFill>
          </a:ln>
          <a:effectLst>
            <a:outerShdw blurRad="63500" algn="ctr" rotWithShape="0">
              <a:prstClr val="black">
                <a:alpha val="40000"/>
              </a:prstClr>
            </a:outerShdw>
          </a:effectLst>
        </p:spPr>
        <p:txBody>
          <a:bodyPr anchor="ctr"/>
          <a:lstStyle>
            <a:lvl1pPr marL="0" indent="0">
              <a:buNone/>
              <a:defRPr sz="800"/>
            </a:lvl1pPr>
          </a:lstStyle>
          <a:p>
            <a:endParaRPr lang="en-US"/>
          </a:p>
        </p:txBody>
      </p:sp>
      <p:sp>
        <p:nvSpPr>
          <p:cNvPr id="14" name="Text Placeholder 13">
            <a:extLst>
              <a:ext uri="{FF2B5EF4-FFF2-40B4-BE49-F238E27FC236}">
                <a16:creationId xmlns:a16="http://schemas.microsoft.com/office/drawing/2014/main" id="{8D4B5BAD-4E03-3C47-80BB-1E7B3D8106B7}"/>
              </a:ext>
            </a:extLst>
          </p:cNvPr>
          <p:cNvSpPr>
            <a:spLocks noGrp="1"/>
          </p:cNvSpPr>
          <p:nvPr>
            <p:ph type="body" sz="quarter" idx="13"/>
          </p:nvPr>
        </p:nvSpPr>
        <p:spPr>
          <a:xfrm>
            <a:off x="2420938" y="6237944"/>
            <a:ext cx="5284787" cy="393732"/>
          </a:xfrm>
          <a:prstGeom prst="rect">
            <a:avLst/>
          </a:prstGeom>
        </p:spPr>
        <p:txBody>
          <a:bodyPr lIns="0" tIns="0" rIns="0" bIns="0" anchor="ctr"/>
          <a:lstStyle>
            <a:lvl1pPr marL="0" indent="0">
              <a:lnSpc>
                <a:spcPct val="100000"/>
              </a:lnSpc>
              <a:spcBef>
                <a:spcPts val="0"/>
              </a:spcBef>
              <a:spcAft>
                <a:spcPts val="0"/>
              </a:spcAft>
              <a:buNone/>
              <a:defRPr sz="800" b="0" i="0">
                <a:solidFill>
                  <a:schemeClr val="accent1">
                    <a:lumMod val="20000"/>
                    <a:lumOff val="80000"/>
                  </a:schemeClr>
                </a:solidFill>
                <a:latin typeface="Arial" panose="020B0604020202020204" pitchFamily="34" charset="0"/>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4012046010"/>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Infographic/Table/Map Option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4B07008-BA1C-0447-9372-DDEF0CEFF5A8}"/>
              </a:ext>
            </a:extLst>
          </p:cNvPr>
          <p:cNvSpPr/>
          <p:nvPr userDrawn="1"/>
        </p:nvSpPr>
        <p:spPr>
          <a:xfrm>
            <a:off x="0" y="0"/>
            <a:ext cx="12192000" cy="6858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i="0">
                <a:latin typeface="Arial" panose="020B0604020202020204" pitchFamily="34" charset="0"/>
              </a:rPr>
              <a:t>Info / Table / Map</a:t>
            </a:r>
          </a:p>
          <a:p>
            <a:pPr algn="ctr"/>
            <a:r>
              <a:rPr lang="en-US" sz="6600" b="1" i="0">
                <a:latin typeface="Arial" panose="020B0604020202020204" pitchFamily="34" charset="0"/>
              </a:rPr>
              <a:t>Options</a:t>
            </a:r>
          </a:p>
        </p:txBody>
      </p:sp>
    </p:spTree>
    <p:extLst>
      <p:ext uri="{BB962C8B-B14F-4D97-AF65-F5344CB8AC3E}">
        <p14:creationId xmlns:p14="http://schemas.microsoft.com/office/powerpoint/2010/main" val="2150899945"/>
      </p:ext>
    </p:extLst>
  </p:cSld>
  <p:clrMapOvr>
    <a:masterClrMapping/>
  </p:clrMapOvr>
  <p:transition spd="slow">
    <p:push dir="u"/>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Infographic/Table/Map Option 1">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C353D7F-7A9B-5E4B-8055-9D817A80F73C}"/>
              </a:ext>
            </a:extLst>
          </p:cNvPr>
          <p:cNvSpPr/>
          <p:nvPr userDrawn="1"/>
        </p:nvSpPr>
        <p:spPr>
          <a:xfrm>
            <a:off x="4470399" y="631825"/>
            <a:ext cx="6757989" cy="6226174"/>
          </a:xfrm>
          <a:prstGeom prst="rect">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F2AB3FFD-DCE1-ED4E-A829-AD666AE1393B}"/>
              </a:ext>
            </a:extLst>
          </p:cNvPr>
          <p:cNvSpPr/>
          <p:nvPr userDrawn="1"/>
        </p:nvSpPr>
        <p:spPr>
          <a:xfrm>
            <a:off x="0" y="6045200"/>
            <a:ext cx="12192000" cy="812800"/>
          </a:xfrm>
          <a:prstGeom prst="rect">
            <a:avLst/>
          </a:prstGeom>
          <a:solidFill>
            <a:schemeClr val="bg1"/>
          </a:solidFill>
          <a:ln>
            <a:noFill/>
          </a:ln>
          <a:effectLst>
            <a:outerShdw blurRad="635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13">
            <a:extLst>
              <a:ext uri="{FF2B5EF4-FFF2-40B4-BE49-F238E27FC236}">
                <a16:creationId xmlns:a16="http://schemas.microsoft.com/office/drawing/2014/main" id="{5FACE0DA-0FCD-A549-A280-70F881013448}"/>
              </a:ext>
            </a:extLst>
          </p:cNvPr>
          <p:cNvSpPr>
            <a:spLocks noGrp="1"/>
          </p:cNvSpPr>
          <p:nvPr>
            <p:ph type="body" sz="quarter" idx="10"/>
          </p:nvPr>
        </p:nvSpPr>
        <p:spPr>
          <a:xfrm>
            <a:off x="941388" y="800101"/>
            <a:ext cx="3240087" cy="1171574"/>
          </a:xfrm>
          <a:prstGeom prst="rect">
            <a:avLst/>
          </a:prstGeom>
        </p:spPr>
        <p:txBody>
          <a:bodyPr lIns="0" tIns="0" rIns="0" bIns="0" anchor="t"/>
          <a:lstStyle>
            <a:lvl1pPr marL="0" indent="0">
              <a:lnSpc>
                <a:spcPct val="80000"/>
              </a:lnSpc>
              <a:spcBef>
                <a:spcPts val="0"/>
              </a:spcBef>
              <a:buNone/>
              <a:defRPr sz="3200" b="1" i="0">
                <a:solidFill>
                  <a:srgbClr val="00202E"/>
                </a:solidFill>
                <a:latin typeface="Arial" panose="020B0604020202020204" pitchFamily="34" charset="0"/>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 name="Text Placeholder 13">
            <a:extLst>
              <a:ext uri="{FF2B5EF4-FFF2-40B4-BE49-F238E27FC236}">
                <a16:creationId xmlns:a16="http://schemas.microsoft.com/office/drawing/2014/main" id="{FF018C3C-279C-1342-872F-F5170210F88E}"/>
              </a:ext>
            </a:extLst>
          </p:cNvPr>
          <p:cNvSpPr>
            <a:spLocks noGrp="1"/>
          </p:cNvSpPr>
          <p:nvPr>
            <p:ph type="body" sz="quarter" idx="11"/>
          </p:nvPr>
        </p:nvSpPr>
        <p:spPr>
          <a:xfrm>
            <a:off x="946149" y="2273474"/>
            <a:ext cx="3235325" cy="3632026"/>
          </a:xfrm>
          <a:prstGeom prst="rect">
            <a:avLst/>
          </a:prstGeom>
        </p:spPr>
        <p:txBody>
          <a:bodyPr lIns="0" tIns="0" rIns="0" bIns="0"/>
          <a:lstStyle>
            <a:lvl1pPr marL="0" indent="0">
              <a:lnSpc>
                <a:spcPct val="90000"/>
              </a:lnSpc>
              <a:spcBef>
                <a:spcPts val="0"/>
              </a:spcBef>
              <a:spcAft>
                <a:spcPts val="1200"/>
              </a:spcAft>
              <a:buNone/>
              <a:defRPr sz="2400" b="0" i="0">
                <a:solidFill>
                  <a:schemeClr val="accent1"/>
                </a:solidFill>
                <a:latin typeface="Arial" panose="020B0604020202020204" pitchFamily="34" charset="0"/>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7" name="Straight Connector 6">
            <a:extLst>
              <a:ext uri="{FF2B5EF4-FFF2-40B4-BE49-F238E27FC236}">
                <a16:creationId xmlns:a16="http://schemas.microsoft.com/office/drawing/2014/main" id="{5128F383-43BD-534B-B8F2-6D1F74EF8F35}"/>
              </a:ext>
            </a:extLst>
          </p:cNvPr>
          <p:cNvCxnSpPr>
            <a:cxnSpLocks/>
          </p:cNvCxnSpPr>
          <p:nvPr userDrawn="1"/>
        </p:nvCxnSpPr>
        <p:spPr>
          <a:xfrm>
            <a:off x="803082" y="791659"/>
            <a:ext cx="0" cy="303709"/>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0" name="Text Placeholder 13">
            <a:extLst>
              <a:ext uri="{FF2B5EF4-FFF2-40B4-BE49-F238E27FC236}">
                <a16:creationId xmlns:a16="http://schemas.microsoft.com/office/drawing/2014/main" id="{F8B6E9ED-3AD6-974F-A886-6D0BCB5FFFB8}"/>
              </a:ext>
            </a:extLst>
          </p:cNvPr>
          <p:cNvSpPr>
            <a:spLocks noGrp="1"/>
          </p:cNvSpPr>
          <p:nvPr>
            <p:ph type="body" sz="quarter" idx="12"/>
          </p:nvPr>
        </p:nvSpPr>
        <p:spPr>
          <a:xfrm>
            <a:off x="4780094" y="914923"/>
            <a:ext cx="6138601" cy="174842"/>
          </a:xfrm>
          <a:prstGeom prst="rect">
            <a:avLst/>
          </a:prstGeom>
        </p:spPr>
        <p:txBody>
          <a:bodyPr lIns="0" tIns="0" rIns="0" bIns="0"/>
          <a:lstStyle>
            <a:lvl1pPr marL="0" indent="0" algn="ctr">
              <a:lnSpc>
                <a:spcPct val="90000"/>
              </a:lnSpc>
              <a:spcBef>
                <a:spcPts val="0"/>
              </a:spcBef>
              <a:spcAft>
                <a:spcPts val="1200"/>
              </a:spcAft>
              <a:buNone/>
              <a:defRPr sz="1600" b="0" i="0" spc="300">
                <a:solidFill>
                  <a:schemeClr val="accent1"/>
                </a:solidFill>
                <a:latin typeface="Arial" panose="020B0604020202020204" pitchFamily="34" charset="0"/>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594352335"/>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Infographic/Table/Map Option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FD3F412-C4F1-8B42-B531-485DE444D1B4}"/>
              </a:ext>
            </a:extLst>
          </p:cNvPr>
          <p:cNvSpPr/>
          <p:nvPr userDrawn="1"/>
        </p:nvSpPr>
        <p:spPr>
          <a:xfrm>
            <a:off x="946151" y="1714500"/>
            <a:ext cx="10282238" cy="5143499"/>
          </a:xfrm>
          <a:prstGeom prst="rect">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CF76AA2F-4A7C-7D4F-83ED-52106C7A4405}"/>
              </a:ext>
            </a:extLst>
          </p:cNvPr>
          <p:cNvSpPr/>
          <p:nvPr userDrawn="1"/>
        </p:nvSpPr>
        <p:spPr>
          <a:xfrm>
            <a:off x="0" y="6045200"/>
            <a:ext cx="12192000" cy="812800"/>
          </a:xfrm>
          <a:prstGeom prst="rect">
            <a:avLst/>
          </a:prstGeom>
          <a:solidFill>
            <a:schemeClr val="bg1"/>
          </a:solidFill>
          <a:ln>
            <a:noFill/>
          </a:ln>
          <a:effectLst>
            <a:outerShdw blurRad="635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isclosure statment">
            <a:extLst>
              <a:ext uri="{FF2B5EF4-FFF2-40B4-BE49-F238E27FC236}">
                <a16:creationId xmlns:a16="http://schemas.microsoft.com/office/drawing/2014/main" id="{229E8F1C-8E80-C04D-8D22-0B89F1F7AC28}"/>
              </a:ext>
            </a:extLst>
          </p:cNvPr>
          <p:cNvSpPr txBox="1">
            <a:spLocks/>
          </p:cNvSpPr>
          <p:nvPr userDrawn="1"/>
        </p:nvSpPr>
        <p:spPr>
          <a:xfrm>
            <a:off x="941388" y="6248309"/>
            <a:ext cx="8524875" cy="398579"/>
          </a:xfrm>
          <a:prstGeom prst="rect">
            <a:avLst/>
          </a:prstGeom>
        </p:spPr>
        <p:txBody>
          <a:bodyPr wrap="square" lIns="0" tIns="0" rIns="0" bIns="0"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accent1"/>
                </a:solidFill>
                <a:latin typeface="Helvetica Neue LT Std 35 Thin" panose="020B04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spcBef>
                <a:spcPts val="0"/>
              </a:spcBef>
            </a:pPr>
            <a:r>
              <a:rPr lang="en-US" sz="800" b="0" i="0">
                <a:solidFill>
                  <a:schemeClr val="accent1">
                    <a:lumMod val="20000"/>
                    <a:lumOff val="80000"/>
                  </a:schemeClr>
                </a:solidFill>
                <a:latin typeface="Arial" panose="020B0604020202020204" pitchFamily="34" charset="0"/>
              </a:rPr>
              <a:t>The information included herein is for informational purposes and is intended for use by advisors only, not for public distribution. Carson Partners offers investment advisory services through CWM, LLC, an SEC Registered Investment Advisor. Carson Coaching and CWM, LLC are separate but affiliated companies and wholly-owned subsidiaries of Carson Group Holdings, LLC. Carson Coaching does not provide advisory services.</a:t>
            </a:r>
          </a:p>
        </p:txBody>
      </p:sp>
      <p:sp>
        <p:nvSpPr>
          <p:cNvPr id="14" name="Text Placeholder 13">
            <a:extLst>
              <a:ext uri="{FF2B5EF4-FFF2-40B4-BE49-F238E27FC236}">
                <a16:creationId xmlns:a16="http://schemas.microsoft.com/office/drawing/2014/main" id="{B08BE6AD-E2B7-9641-B947-4EAA0AACD598}"/>
              </a:ext>
            </a:extLst>
          </p:cNvPr>
          <p:cNvSpPr>
            <a:spLocks noGrp="1"/>
          </p:cNvSpPr>
          <p:nvPr>
            <p:ph type="body" sz="quarter" idx="10"/>
          </p:nvPr>
        </p:nvSpPr>
        <p:spPr>
          <a:xfrm>
            <a:off x="941388" y="800101"/>
            <a:ext cx="10286999" cy="914399"/>
          </a:xfrm>
          <a:prstGeom prst="rect">
            <a:avLst/>
          </a:prstGeom>
        </p:spPr>
        <p:txBody>
          <a:bodyPr lIns="0" tIns="0" rIns="0" bIns="0" anchor="t"/>
          <a:lstStyle>
            <a:lvl1pPr marL="0" indent="0">
              <a:lnSpc>
                <a:spcPct val="80000"/>
              </a:lnSpc>
              <a:spcBef>
                <a:spcPts val="0"/>
              </a:spcBef>
              <a:buNone/>
              <a:defRPr sz="4400" b="1" i="0">
                <a:solidFill>
                  <a:srgbClr val="00202E"/>
                </a:solidFill>
                <a:latin typeface="Arial" panose="020B0604020202020204" pitchFamily="34" charset="0"/>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8" name="Straight Connector 7">
            <a:extLst>
              <a:ext uri="{FF2B5EF4-FFF2-40B4-BE49-F238E27FC236}">
                <a16:creationId xmlns:a16="http://schemas.microsoft.com/office/drawing/2014/main" id="{BF27A074-EBD8-824B-9206-44B32A61BAC4}"/>
              </a:ext>
            </a:extLst>
          </p:cNvPr>
          <p:cNvCxnSpPr>
            <a:cxnSpLocks/>
          </p:cNvCxnSpPr>
          <p:nvPr userDrawn="1"/>
        </p:nvCxnSpPr>
        <p:spPr>
          <a:xfrm>
            <a:off x="803082" y="790869"/>
            <a:ext cx="0" cy="426685"/>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9000651"/>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Infographic/Table/Map Option 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FD3F412-C4F1-8B42-B531-485DE444D1B4}"/>
              </a:ext>
            </a:extLst>
          </p:cNvPr>
          <p:cNvSpPr/>
          <p:nvPr userDrawn="1"/>
        </p:nvSpPr>
        <p:spPr>
          <a:xfrm>
            <a:off x="0" y="0"/>
            <a:ext cx="12192000" cy="6857999"/>
          </a:xfrm>
          <a:prstGeom prst="rect">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CF76AA2F-4A7C-7D4F-83ED-52106C7A4405}"/>
              </a:ext>
            </a:extLst>
          </p:cNvPr>
          <p:cNvSpPr/>
          <p:nvPr userDrawn="1"/>
        </p:nvSpPr>
        <p:spPr>
          <a:xfrm>
            <a:off x="0" y="6045200"/>
            <a:ext cx="12192000" cy="812800"/>
          </a:xfrm>
          <a:prstGeom prst="rect">
            <a:avLst/>
          </a:prstGeom>
          <a:solidFill>
            <a:schemeClr val="bg1"/>
          </a:solidFill>
          <a:ln>
            <a:noFill/>
          </a:ln>
          <a:effectLst>
            <a:outerShdw blurRad="635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3">
            <a:extLst>
              <a:ext uri="{FF2B5EF4-FFF2-40B4-BE49-F238E27FC236}">
                <a16:creationId xmlns:a16="http://schemas.microsoft.com/office/drawing/2014/main" id="{B08BE6AD-E2B7-9641-B947-4EAA0AACD598}"/>
              </a:ext>
            </a:extLst>
          </p:cNvPr>
          <p:cNvSpPr>
            <a:spLocks noGrp="1"/>
          </p:cNvSpPr>
          <p:nvPr>
            <p:ph type="body" sz="quarter" idx="10"/>
          </p:nvPr>
        </p:nvSpPr>
        <p:spPr>
          <a:xfrm>
            <a:off x="941388" y="800101"/>
            <a:ext cx="10286999" cy="914399"/>
          </a:xfrm>
          <a:prstGeom prst="rect">
            <a:avLst/>
          </a:prstGeom>
        </p:spPr>
        <p:txBody>
          <a:bodyPr lIns="0" tIns="0" rIns="0" bIns="0" anchor="t"/>
          <a:lstStyle>
            <a:lvl1pPr marL="0" indent="0">
              <a:lnSpc>
                <a:spcPct val="80000"/>
              </a:lnSpc>
              <a:spcBef>
                <a:spcPts val="0"/>
              </a:spcBef>
              <a:buNone/>
              <a:defRPr sz="4400" b="1" i="0">
                <a:solidFill>
                  <a:srgbClr val="00202E"/>
                </a:solidFill>
                <a:latin typeface="Arial" panose="020B0604020202020204" pitchFamily="34" charset="0"/>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9" name="Text Placeholder 13">
            <a:extLst>
              <a:ext uri="{FF2B5EF4-FFF2-40B4-BE49-F238E27FC236}">
                <a16:creationId xmlns:a16="http://schemas.microsoft.com/office/drawing/2014/main" id="{805E2D8E-8E10-8D4F-BF4F-28A9A73955EA}"/>
              </a:ext>
            </a:extLst>
          </p:cNvPr>
          <p:cNvSpPr>
            <a:spLocks noGrp="1"/>
          </p:cNvSpPr>
          <p:nvPr>
            <p:ph type="body" sz="quarter" idx="11"/>
          </p:nvPr>
        </p:nvSpPr>
        <p:spPr>
          <a:xfrm>
            <a:off x="946149" y="1971676"/>
            <a:ext cx="10282238" cy="542926"/>
          </a:xfrm>
          <a:prstGeom prst="rect">
            <a:avLst/>
          </a:prstGeom>
        </p:spPr>
        <p:txBody>
          <a:bodyPr lIns="0" tIns="0" rIns="0" bIns="0"/>
          <a:lstStyle>
            <a:lvl1pPr marL="0" indent="0">
              <a:lnSpc>
                <a:spcPct val="90000"/>
              </a:lnSpc>
              <a:spcBef>
                <a:spcPts val="0"/>
              </a:spcBef>
              <a:spcAft>
                <a:spcPts val="1200"/>
              </a:spcAft>
              <a:buNone/>
              <a:defRPr sz="2000" b="0" i="0">
                <a:solidFill>
                  <a:schemeClr val="tx2"/>
                </a:solidFill>
                <a:latin typeface="Arial" panose="020B0604020202020204" pitchFamily="34" charset="0"/>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10" name="Straight Connector 9">
            <a:extLst>
              <a:ext uri="{FF2B5EF4-FFF2-40B4-BE49-F238E27FC236}">
                <a16:creationId xmlns:a16="http://schemas.microsoft.com/office/drawing/2014/main" id="{D95FDA36-52F1-DF41-BD67-503EE70692E3}"/>
              </a:ext>
            </a:extLst>
          </p:cNvPr>
          <p:cNvCxnSpPr>
            <a:cxnSpLocks/>
          </p:cNvCxnSpPr>
          <p:nvPr userDrawn="1"/>
        </p:nvCxnSpPr>
        <p:spPr>
          <a:xfrm>
            <a:off x="803082" y="790869"/>
            <a:ext cx="0" cy="426685"/>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5764411"/>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Infographic/Table/Map Option 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FD3F412-C4F1-8B42-B531-485DE444D1B4}"/>
              </a:ext>
            </a:extLst>
          </p:cNvPr>
          <p:cNvSpPr/>
          <p:nvPr userDrawn="1"/>
        </p:nvSpPr>
        <p:spPr>
          <a:xfrm>
            <a:off x="0" y="0"/>
            <a:ext cx="12192000" cy="6857999"/>
          </a:xfrm>
          <a:prstGeom prst="rect">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CF76AA2F-4A7C-7D4F-83ED-52106C7A4405}"/>
              </a:ext>
            </a:extLst>
          </p:cNvPr>
          <p:cNvSpPr/>
          <p:nvPr userDrawn="1"/>
        </p:nvSpPr>
        <p:spPr>
          <a:xfrm>
            <a:off x="0" y="6045200"/>
            <a:ext cx="12192000" cy="812800"/>
          </a:xfrm>
          <a:prstGeom prst="rect">
            <a:avLst/>
          </a:prstGeom>
          <a:solidFill>
            <a:schemeClr val="bg1"/>
          </a:solidFill>
          <a:ln>
            <a:noFill/>
          </a:ln>
          <a:effectLst>
            <a:outerShdw blurRad="635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3">
            <a:extLst>
              <a:ext uri="{FF2B5EF4-FFF2-40B4-BE49-F238E27FC236}">
                <a16:creationId xmlns:a16="http://schemas.microsoft.com/office/drawing/2014/main" id="{B08BE6AD-E2B7-9641-B947-4EAA0AACD598}"/>
              </a:ext>
            </a:extLst>
          </p:cNvPr>
          <p:cNvSpPr>
            <a:spLocks noGrp="1"/>
          </p:cNvSpPr>
          <p:nvPr>
            <p:ph type="body" sz="quarter" idx="10"/>
          </p:nvPr>
        </p:nvSpPr>
        <p:spPr>
          <a:xfrm>
            <a:off x="941388" y="800101"/>
            <a:ext cx="10286999" cy="914399"/>
          </a:xfrm>
          <a:prstGeom prst="rect">
            <a:avLst/>
          </a:prstGeom>
        </p:spPr>
        <p:txBody>
          <a:bodyPr lIns="0" tIns="0" rIns="0" bIns="0" anchor="t"/>
          <a:lstStyle>
            <a:lvl1pPr marL="0" indent="0">
              <a:lnSpc>
                <a:spcPct val="80000"/>
              </a:lnSpc>
              <a:spcBef>
                <a:spcPts val="0"/>
              </a:spcBef>
              <a:buNone/>
              <a:defRPr sz="4400" b="1" i="0">
                <a:solidFill>
                  <a:srgbClr val="00202E"/>
                </a:solidFill>
                <a:latin typeface="Arial" panose="020B0604020202020204" pitchFamily="34" charset="0"/>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8" name="Straight Connector 7">
            <a:extLst>
              <a:ext uri="{FF2B5EF4-FFF2-40B4-BE49-F238E27FC236}">
                <a16:creationId xmlns:a16="http://schemas.microsoft.com/office/drawing/2014/main" id="{79C5ACBB-7D39-4A45-A541-9E41D1C30FEE}"/>
              </a:ext>
            </a:extLst>
          </p:cNvPr>
          <p:cNvCxnSpPr>
            <a:cxnSpLocks/>
          </p:cNvCxnSpPr>
          <p:nvPr userDrawn="1"/>
        </p:nvCxnSpPr>
        <p:spPr>
          <a:xfrm>
            <a:off x="803082" y="790869"/>
            <a:ext cx="0" cy="426685"/>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1060051"/>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Infographic/Table/Map Option 5 (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FD3F412-C4F1-8B42-B531-485DE444D1B4}"/>
              </a:ext>
            </a:extLst>
          </p:cNvPr>
          <p:cNvSpPr/>
          <p:nvPr userDrawn="1"/>
        </p:nvSpPr>
        <p:spPr>
          <a:xfrm>
            <a:off x="0" y="0"/>
            <a:ext cx="12192000" cy="6857999"/>
          </a:xfrm>
          <a:prstGeom prst="rect">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CF76AA2F-4A7C-7D4F-83ED-52106C7A4405}"/>
              </a:ext>
            </a:extLst>
          </p:cNvPr>
          <p:cNvSpPr/>
          <p:nvPr userDrawn="1"/>
        </p:nvSpPr>
        <p:spPr>
          <a:xfrm>
            <a:off x="0" y="6045200"/>
            <a:ext cx="12192000" cy="812800"/>
          </a:xfrm>
          <a:prstGeom prst="rect">
            <a:avLst/>
          </a:prstGeom>
          <a:solidFill>
            <a:schemeClr val="bg1"/>
          </a:solidFill>
          <a:ln>
            <a:noFill/>
          </a:ln>
          <a:effectLst>
            <a:outerShdw blurRad="635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77214586"/>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ption 2 (addres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693842C-E0B4-F54F-9419-398A9B79D36C}"/>
              </a:ext>
            </a:extLst>
          </p:cNvPr>
          <p:cNvSpPr/>
          <p:nvPr userDrawn="1"/>
        </p:nvSpPr>
        <p:spPr>
          <a:xfrm>
            <a:off x="0" y="0"/>
            <a:ext cx="12192000" cy="5905500"/>
          </a:xfrm>
          <a:prstGeom prst="rect">
            <a:avLst/>
          </a:prstGeom>
          <a:solidFill>
            <a:srgbClr val="002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547EB387-5CE7-A343-93D8-22BBE13BAA24}"/>
              </a:ext>
            </a:extLst>
          </p:cNvPr>
          <p:cNvCxnSpPr>
            <a:cxnSpLocks/>
          </p:cNvCxnSpPr>
          <p:nvPr userDrawn="1"/>
        </p:nvCxnSpPr>
        <p:spPr>
          <a:xfrm>
            <a:off x="800100" y="0"/>
            <a:ext cx="0" cy="5905500"/>
          </a:xfrm>
          <a:prstGeom prst="line">
            <a:avLst/>
          </a:prstGeom>
          <a:ln>
            <a:solidFill>
              <a:schemeClr val="bg1">
                <a:alpha val="5000"/>
              </a:schemeClr>
            </a:solidFill>
          </a:ln>
        </p:spPr>
        <p:style>
          <a:lnRef idx="1">
            <a:schemeClr val="accent1"/>
          </a:lnRef>
          <a:fillRef idx="0">
            <a:schemeClr val="accent1"/>
          </a:fillRef>
          <a:effectRef idx="0">
            <a:schemeClr val="accent1"/>
          </a:effectRef>
          <a:fontRef idx="minor">
            <a:schemeClr val="tx1"/>
          </a:fontRef>
        </p:style>
      </p:cxnSp>
      <p:sp>
        <p:nvSpPr>
          <p:cNvPr id="10" name="Text Placeholder 13">
            <a:extLst>
              <a:ext uri="{FF2B5EF4-FFF2-40B4-BE49-F238E27FC236}">
                <a16:creationId xmlns:a16="http://schemas.microsoft.com/office/drawing/2014/main" id="{3F9A8B22-CC2F-5749-9499-06F8A65EA349}"/>
              </a:ext>
            </a:extLst>
          </p:cNvPr>
          <p:cNvSpPr>
            <a:spLocks noGrp="1"/>
          </p:cNvSpPr>
          <p:nvPr>
            <p:ph type="body" sz="quarter" idx="10"/>
          </p:nvPr>
        </p:nvSpPr>
        <p:spPr>
          <a:xfrm>
            <a:off x="941398" y="1355016"/>
            <a:ext cx="10286985" cy="1549035"/>
          </a:xfrm>
          <a:prstGeom prst="rect">
            <a:avLst/>
          </a:prstGeom>
        </p:spPr>
        <p:txBody>
          <a:bodyPr lIns="0" tIns="0" rIns="0" bIns="0" anchor="t"/>
          <a:lstStyle>
            <a:lvl1pPr marL="0" indent="0" algn="l">
              <a:lnSpc>
                <a:spcPct val="75000"/>
              </a:lnSpc>
              <a:spcBef>
                <a:spcPts val="0"/>
              </a:spcBef>
              <a:buNone/>
              <a:defRPr sz="7200" b="1" i="0">
                <a:solidFill>
                  <a:schemeClr val="bg1"/>
                </a:solidFill>
                <a:latin typeface="Arial" panose="020B0604020202020204" pitchFamily="34" charset="0"/>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1" name="Text Placeholder 13">
            <a:extLst>
              <a:ext uri="{FF2B5EF4-FFF2-40B4-BE49-F238E27FC236}">
                <a16:creationId xmlns:a16="http://schemas.microsoft.com/office/drawing/2014/main" id="{0EA359CD-1FD3-EF42-A531-F04871F08B2B}"/>
              </a:ext>
            </a:extLst>
          </p:cNvPr>
          <p:cNvSpPr>
            <a:spLocks noGrp="1"/>
          </p:cNvSpPr>
          <p:nvPr>
            <p:ph type="body" sz="quarter" idx="11"/>
          </p:nvPr>
        </p:nvSpPr>
        <p:spPr>
          <a:xfrm>
            <a:off x="941397" y="3429000"/>
            <a:ext cx="10286985" cy="887412"/>
          </a:xfrm>
          <a:prstGeom prst="rect">
            <a:avLst/>
          </a:prstGeom>
        </p:spPr>
        <p:txBody>
          <a:bodyPr lIns="0" tIns="0" rIns="0" bIns="0" anchor="t"/>
          <a:lstStyle>
            <a:lvl1pPr marL="0" indent="0" algn="l">
              <a:lnSpc>
                <a:spcPct val="85000"/>
              </a:lnSpc>
              <a:spcBef>
                <a:spcPts val="0"/>
              </a:spcBef>
              <a:spcAft>
                <a:spcPts val="1200"/>
              </a:spcAft>
              <a:buNone/>
              <a:defRPr sz="2400" b="0" i="0">
                <a:solidFill>
                  <a:schemeClr val="tx2"/>
                </a:solidFill>
                <a:latin typeface="Arial" panose="020B0604020202020204" pitchFamily="34" charset="0"/>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14" name="Straight Connector 13">
            <a:extLst>
              <a:ext uri="{FF2B5EF4-FFF2-40B4-BE49-F238E27FC236}">
                <a16:creationId xmlns:a16="http://schemas.microsoft.com/office/drawing/2014/main" id="{CC788F90-8FFB-BF47-8410-29615E749D3A}"/>
              </a:ext>
            </a:extLst>
          </p:cNvPr>
          <p:cNvCxnSpPr>
            <a:cxnSpLocks/>
          </p:cNvCxnSpPr>
          <p:nvPr userDrawn="1"/>
        </p:nvCxnSpPr>
        <p:spPr>
          <a:xfrm>
            <a:off x="2568388" y="0"/>
            <a:ext cx="0" cy="5905500"/>
          </a:xfrm>
          <a:prstGeom prst="line">
            <a:avLst/>
          </a:prstGeom>
          <a:ln>
            <a:solidFill>
              <a:schemeClr val="bg1">
                <a:alpha val="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C796A0F-48C9-BC46-92BB-79B45383880A}"/>
              </a:ext>
            </a:extLst>
          </p:cNvPr>
          <p:cNvCxnSpPr>
            <a:cxnSpLocks/>
          </p:cNvCxnSpPr>
          <p:nvPr userDrawn="1"/>
        </p:nvCxnSpPr>
        <p:spPr>
          <a:xfrm>
            <a:off x="4323229" y="0"/>
            <a:ext cx="0" cy="5905500"/>
          </a:xfrm>
          <a:prstGeom prst="line">
            <a:avLst/>
          </a:prstGeom>
          <a:ln>
            <a:solidFill>
              <a:schemeClr val="bg1">
                <a:alpha val="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554A0E99-DFD5-D341-8F4A-DBC4328601CC}"/>
              </a:ext>
            </a:extLst>
          </p:cNvPr>
          <p:cNvCxnSpPr>
            <a:cxnSpLocks/>
          </p:cNvCxnSpPr>
          <p:nvPr userDrawn="1"/>
        </p:nvCxnSpPr>
        <p:spPr>
          <a:xfrm>
            <a:off x="6091518" y="0"/>
            <a:ext cx="0" cy="5905500"/>
          </a:xfrm>
          <a:prstGeom prst="line">
            <a:avLst/>
          </a:prstGeom>
          <a:ln>
            <a:solidFill>
              <a:schemeClr val="bg1">
                <a:alpha val="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8963C83-4249-EA4E-ABD6-B8DEC4EAA84E}"/>
              </a:ext>
            </a:extLst>
          </p:cNvPr>
          <p:cNvCxnSpPr>
            <a:cxnSpLocks/>
          </p:cNvCxnSpPr>
          <p:nvPr userDrawn="1"/>
        </p:nvCxnSpPr>
        <p:spPr>
          <a:xfrm>
            <a:off x="7846359" y="0"/>
            <a:ext cx="0" cy="5905500"/>
          </a:xfrm>
          <a:prstGeom prst="line">
            <a:avLst/>
          </a:prstGeom>
          <a:ln>
            <a:solidFill>
              <a:schemeClr val="bg1">
                <a:alpha val="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33A094E0-A17C-E349-8FAB-41FCB85EAFF2}"/>
              </a:ext>
            </a:extLst>
          </p:cNvPr>
          <p:cNvCxnSpPr>
            <a:cxnSpLocks/>
          </p:cNvCxnSpPr>
          <p:nvPr userDrawn="1"/>
        </p:nvCxnSpPr>
        <p:spPr>
          <a:xfrm>
            <a:off x="9607924" y="0"/>
            <a:ext cx="0" cy="5905500"/>
          </a:xfrm>
          <a:prstGeom prst="line">
            <a:avLst/>
          </a:prstGeom>
          <a:ln>
            <a:solidFill>
              <a:schemeClr val="bg1">
                <a:alpha val="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3D45BF5-A29F-5E49-8566-A0A098D85519}"/>
              </a:ext>
            </a:extLst>
          </p:cNvPr>
          <p:cNvCxnSpPr>
            <a:cxnSpLocks/>
          </p:cNvCxnSpPr>
          <p:nvPr userDrawn="1"/>
        </p:nvCxnSpPr>
        <p:spPr>
          <a:xfrm>
            <a:off x="11376212" y="0"/>
            <a:ext cx="0" cy="5905500"/>
          </a:xfrm>
          <a:prstGeom prst="line">
            <a:avLst/>
          </a:prstGeom>
          <a:ln>
            <a:solidFill>
              <a:schemeClr val="bg1">
                <a:alpha val="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4F9C671E-0430-894B-A503-1C800CE13FED}"/>
              </a:ext>
            </a:extLst>
          </p:cNvPr>
          <p:cNvCxnSpPr>
            <a:cxnSpLocks/>
          </p:cNvCxnSpPr>
          <p:nvPr userDrawn="1"/>
        </p:nvCxnSpPr>
        <p:spPr>
          <a:xfrm>
            <a:off x="803082" y="1281579"/>
            <a:ext cx="0" cy="703528"/>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6962900"/>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Infographic/Table/Map Option 5 (side ba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FD3F412-C4F1-8B42-B531-485DE444D1B4}"/>
              </a:ext>
            </a:extLst>
          </p:cNvPr>
          <p:cNvSpPr/>
          <p:nvPr userDrawn="1"/>
        </p:nvSpPr>
        <p:spPr>
          <a:xfrm>
            <a:off x="0" y="0"/>
            <a:ext cx="12192000" cy="6857999"/>
          </a:xfrm>
          <a:prstGeom prst="rect">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5">
            <a:extLst>
              <a:ext uri="{FF2B5EF4-FFF2-40B4-BE49-F238E27FC236}">
                <a16:creationId xmlns:a16="http://schemas.microsoft.com/office/drawing/2014/main" id="{95941158-A4FF-D847-BD10-E407F0E53788}"/>
              </a:ext>
            </a:extLst>
          </p:cNvPr>
          <p:cNvSpPr>
            <a:spLocks noGrp="1"/>
          </p:cNvSpPr>
          <p:nvPr>
            <p:ph type="body" sz="quarter" idx="11" hasCustomPrompt="1"/>
          </p:nvPr>
        </p:nvSpPr>
        <p:spPr>
          <a:xfrm rot="5400000">
            <a:off x="-2922572" y="2922572"/>
            <a:ext cx="6045200" cy="200056"/>
          </a:xfrm>
          <a:prstGeom prst="rect">
            <a:avLst/>
          </a:prstGeom>
          <a:solidFill>
            <a:schemeClr val="tx2"/>
          </a:solidFill>
          <a:effectLst>
            <a:innerShdw blurRad="38100">
              <a:prstClr val="black">
                <a:alpha val="20000"/>
              </a:prstClr>
            </a:innerShdw>
          </a:effectLst>
        </p:spPr>
        <p:txBody>
          <a:bodyPr tIns="0" bIns="0" anchor="ctr"/>
          <a:lstStyle>
            <a:lvl1pPr marL="0" indent="0" algn="ctr">
              <a:buNone/>
              <a:defRPr sz="900" b="1" i="0" spc="800" baseline="0">
                <a:solidFill>
                  <a:schemeClr val="bg1"/>
                </a:solidFill>
                <a:latin typeface="Arial" panose="020B0604020202020204" pitchFamily="34" charset="0"/>
                <a:cs typeface="Arial" panose="020B0604020202020204" pitchFamily="34" charset="0"/>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CLICK TO EDIT TEXT</a:t>
            </a:r>
          </a:p>
        </p:txBody>
      </p:sp>
      <p:sp>
        <p:nvSpPr>
          <p:cNvPr id="3" name="Rectangle 2">
            <a:extLst>
              <a:ext uri="{FF2B5EF4-FFF2-40B4-BE49-F238E27FC236}">
                <a16:creationId xmlns:a16="http://schemas.microsoft.com/office/drawing/2014/main" id="{CF76AA2F-4A7C-7D4F-83ED-52106C7A4405}"/>
              </a:ext>
            </a:extLst>
          </p:cNvPr>
          <p:cNvSpPr/>
          <p:nvPr userDrawn="1"/>
        </p:nvSpPr>
        <p:spPr>
          <a:xfrm>
            <a:off x="0" y="6045200"/>
            <a:ext cx="12192000" cy="812800"/>
          </a:xfrm>
          <a:prstGeom prst="rect">
            <a:avLst/>
          </a:prstGeom>
          <a:solidFill>
            <a:schemeClr val="bg1"/>
          </a:solidFill>
          <a:ln>
            <a:noFill/>
          </a:ln>
          <a:effectLst>
            <a:outerShdw blurRad="635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3">
            <a:extLst>
              <a:ext uri="{FF2B5EF4-FFF2-40B4-BE49-F238E27FC236}">
                <a16:creationId xmlns:a16="http://schemas.microsoft.com/office/drawing/2014/main" id="{B08BE6AD-E2B7-9641-B947-4EAA0AACD598}"/>
              </a:ext>
            </a:extLst>
          </p:cNvPr>
          <p:cNvSpPr>
            <a:spLocks noGrp="1"/>
          </p:cNvSpPr>
          <p:nvPr>
            <p:ph type="body" sz="quarter" idx="10"/>
          </p:nvPr>
        </p:nvSpPr>
        <p:spPr>
          <a:xfrm>
            <a:off x="941388" y="800101"/>
            <a:ext cx="10286999" cy="914399"/>
          </a:xfrm>
          <a:prstGeom prst="rect">
            <a:avLst/>
          </a:prstGeom>
        </p:spPr>
        <p:txBody>
          <a:bodyPr lIns="0" tIns="0" rIns="0" bIns="0" anchor="t"/>
          <a:lstStyle>
            <a:lvl1pPr marL="0" indent="0">
              <a:lnSpc>
                <a:spcPct val="80000"/>
              </a:lnSpc>
              <a:spcBef>
                <a:spcPts val="0"/>
              </a:spcBef>
              <a:buNone/>
              <a:defRPr sz="4400" b="1" i="0">
                <a:solidFill>
                  <a:srgbClr val="00202E"/>
                </a:solidFill>
                <a:latin typeface="Arial" panose="020B0604020202020204" pitchFamily="34" charset="0"/>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8" name="Straight Connector 7">
            <a:extLst>
              <a:ext uri="{FF2B5EF4-FFF2-40B4-BE49-F238E27FC236}">
                <a16:creationId xmlns:a16="http://schemas.microsoft.com/office/drawing/2014/main" id="{79C5ACBB-7D39-4A45-A541-9E41D1C30FEE}"/>
              </a:ext>
            </a:extLst>
          </p:cNvPr>
          <p:cNvCxnSpPr>
            <a:cxnSpLocks/>
          </p:cNvCxnSpPr>
          <p:nvPr userDrawn="1"/>
        </p:nvCxnSpPr>
        <p:spPr>
          <a:xfrm>
            <a:off x="803082" y="790869"/>
            <a:ext cx="0" cy="426685"/>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7317629"/>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Misc Option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4B07008-BA1C-0447-9372-DDEF0CEFF5A8}"/>
              </a:ext>
            </a:extLst>
          </p:cNvPr>
          <p:cNvSpPr/>
          <p:nvPr userDrawn="1"/>
        </p:nvSpPr>
        <p:spPr>
          <a:xfrm>
            <a:off x="0" y="0"/>
            <a:ext cx="12192000" cy="6858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i="0" err="1">
                <a:latin typeface="Arial" panose="020B0604020202020204" pitchFamily="34" charset="0"/>
              </a:rPr>
              <a:t>Misc</a:t>
            </a:r>
            <a:r>
              <a:rPr lang="en-US" sz="7200" b="1" i="0">
                <a:latin typeface="Arial" panose="020B0604020202020204" pitchFamily="34" charset="0"/>
              </a:rPr>
              <a:t> Options</a:t>
            </a:r>
          </a:p>
        </p:txBody>
      </p:sp>
    </p:spTree>
    <p:extLst>
      <p:ext uri="{BB962C8B-B14F-4D97-AF65-F5344CB8AC3E}">
        <p14:creationId xmlns:p14="http://schemas.microsoft.com/office/powerpoint/2010/main" val="1719312941"/>
      </p:ext>
    </p:extLst>
  </p:cSld>
  <p:clrMapOvr>
    <a:masterClrMapping/>
  </p:clrMapOvr>
  <p:transition spd="slow">
    <p:push dir="u"/>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meline / Outline Option 1 (start)">
    <p:spTree>
      <p:nvGrpSpPr>
        <p:cNvPr id="1" name=""/>
        <p:cNvGrpSpPr/>
        <p:nvPr/>
      </p:nvGrpSpPr>
      <p:grpSpPr>
        <a:xfrm>
          <a:off x="0" y="0"/>
          <a:ext cx="0" cy="0"/>
          <a:chOff x="0" y="0"/>
          <a:chExt cx="0" cy="0"/>
        </a:xfrm>
      </p:grpSpPr>
      <p:sp>
        <p:nvSpPr>
          <p:cNvPr id="6" name="Text Placeholder 13">
            <a:extLst>
              <a:ext uri="{FF2B5EF4-FFF2-40B4-BE49-F238E27FC236}">
                <a16:creationId xmlns:a16="http://schemas.microsoft.com/office/drawing/2014/main" id="{7B8F2CDB-2A0D-0840-A324-2947743C77A9}"/>
              </a:ext>
            </a:extLst>
          </p:cNvPr>
          <p:cNvSpPr>
            <a:spLocks noGrp="1"/>
          </p:cNvSpPr>
          <p:nvPr>
            <p:ph type="body" sz="quarter" idx="10"/>
          </p:nvPr>
        </p:nvSpPr>
        <p:spPr>
          <a:xfrm>
            <a:off x="941388" y="800101"/>
            <a:ext cx="10286999" cy="914399"/>
          </a:xfrm>
          <a:prstGeom prst="rect">
            <a:avLst/>
          </a:prstGeom>
        </p:spPr>
        <p:txBody>
          <a:bodyPr lIns="0" tIns="0" rIns="0" bIns="0" anchor="t"/>
          <a:lstStyle>
            <a:lvl1pPr marL="0" indent="0">
              <a:lnSpc>
                <a:spcPct val="80000"/>
              </a:lnSpc>
              <a:spcBef>
                <a:spcPts val="0"/>
              </a:spcBef>
              <a:buNone/>
              <a:defRPr sz="4400" b="1" i="0">
                <a:solidFill>
                  <a:srgbClr val="00202E"/>
                </a:solidFill>
                <a:latin typeface="Arial" panose="020B0604020202020204" pitchFamily="34" charset="0"/>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7" name="Text Placeholder 13">
            <a:extLst>
              <a:ext uri="{FF2B5EF4-FFF2-40B4-BE49-F238E27FC236}">
                <a16:creationId xmlns:a16="http://schemas.microsoft.com/office/drawing/2014/main" id="{D18E2F9F-AC12-FD48-867E-0391C7313232}"/>
              </a:ext>
            </a:extLst>
          </p:cNvPr>
          <p:cNvSpPr>
            <a:spLocks noGrp="1"/>
          </p:cNvSpPr>
          <p:nvPr>
            <p:ph type="body" sz="quarter" idx="11"/>
          </p:nvPr>
        </p:nvSpPr>
        <p:spPr>
          <a:xfrm>
            <a:off x="2709863" y="1971674"/>
            <a:ext cx="8518524" cy="3857625"/>
          </a:xfrm>
          <a:prstGeom prst="rect">
            <a:avLst/>
          </a:prstGeom>
        </p:spPr>
        <p:txBody>
          <a:bodyPr lIns="0" tIns="0" rIns="0" bIns="0"/>
          <a:lstStyle>
            <a:lvl1pPr marL="0" indent="0">
              <a:lnSpc>
                <a:spcPct val="90000"/>
              </a:lnSpc>
              <a:spcBef>
                <a:spcPts val="0"/>
              </a:spcBef>
              <a:spcAft>
                <a:spcPts val="1200"/>
              </a:spcAft>
              <a:buNone/>
              <a:defRPr sz="2400" b="0" i="0">
                <a:solidFill>
                  <a:schemeClr val="accent1"/>
                </a:solidFill>
                <a:latin typeface="Arial" panose="020B0604020202020204" pitchFamily="34" charset="0"/>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3" name="Straight Connector 2">
            <a:extLst>
              <a:ext uri="{FF2B5EF4-FFF2-40B4-BE49-F238E27FC236}">
                <a16:creationId xmlns:a16="http://schemas.microsoft.com/office/drawing/2014/main" id="{7B15767B-614A-5547-94B1-76E59B0938E3}"/>
              </a:ext>
            </a:extLst>
          </p:cNvPr>
          <p:cNvCxnSpPr>
            <a:cxnSpLocks/>
          </p:cNvCxnSpPr>
          <p:nvPr userDrawn="1"/>
        </p:nvCxnSpPr>
        <p:spPr>
          <a:xfrm>
            <a:off x="2420938" y="1971675"/>
            <a:ext cx="0" cy="4886325"/>
          </a:xfrm>
          <a:prstGeom prst="line">
            <a:avLst/>
          </a:prstGeom>
          <a:ln w="19050">
            <a:solidFill>
              <a:srgbClr val="00202E"/>
            </a:solidFill>
            <a:head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E5DEEF4-B6CB-DB40-BFCD-C1A1FE8AE34A}"/>
              </a:ext>
            </a:extLst>
          </p:cNvPr>
          <p:cNvCxnSpPr>
            <a:cxnSpLocks/>
          </p:cNvCxnSpPr>
          <p:nvPr userDrawn="1"/>
        </p:nvCxnSpPr>
        <p:spPr>
          <a:xfrm>
            <a:off x="803082" y="790869"/>
            <a:ext cx="0" cy="426685"/>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0004362"/>
      </p:ext>
    </p:extLst>
  </p:cSld>
  <p:clrMapOvr>
    <a:masterClrMapping/>
  </p:clrMapOvr>
  <p:transition spd="slow">
    <p:push dir="u"/>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meline / Outline Option 2 (continue)">
    <p:spTree>
      <p:nvGrpSpPr>
        <p:cNvPr id="1" name=""/>
        <p:cNvGrpSpPr/>
        <p:nvPr/>
      </p:nvGrpSpPr>
      <p:grpSpPr>
        <a:xfrm>
          <a:off x="0" y="0"/>
          <a:ext cx="0" cy="0"/>
          <a:chOff x="0" y="0"/>
          <a:chExt cx="0" cy="0"/>
        </a:xfrm>
      </p:grpSpPr>
      <p:sp>
        <p:nvSpPr>
          <p:cNvPr id="7" name="Text Placeholder 13">
            <a:extLst>
              <a:ext uri="{FF2B5EF4-FFF2-40B4-BE49-F238E27FC236}">
                <a16:creationId xmlns:a16="http://schemas.microsoft.com/office/drawing/2014/main" id="{865A3896-F1D5-5140-8DC0-E988B1D8B382}"/>
              </a:ext>
            </a:extLst>
          </p:cNvPr>
          <p:cNvSpPr>
            <a:spLocks noGrp="1"/>
          </p:cNvSpPr>
          <p:nvPr>
            <p:ph type="body" sz="quarter" idx="11"/>
          </p:nvPr>
        </p:nvSpPr>
        <p:spPr>
          <a:xfrm>
            <a:off x="2709863" y="631826"/>
            <a:ext cx="8518523" cy="5413374"/>
          </a:xfrm>
          <a:prstGeom prst="rect">
            <a:avLst/>
          </a:prstGeom>
        </p:spPr>
        <p:txBody>
          <a:bodyPr lIns="0" tIns="0" rIns="0" bIns="0"/>
          <a:lstStyle>
            <a:lvl1pPr marL="0" indent="0">
              <a:lnSpc>
                <a:spcPct val="90000"/>
              </a:lnSpc>
              <a:spcBef>
                <a:spcPts val="0"/>
              </a:spcBef>
              <a:spcAft>
                <a:spcPts val="1200"/>
              </a:spcAft>
              <a:buNone/>
              <a:defRPr sz="2400" b="0" i="0">
                <a:solidFill>
                  <a:schemeClr val="accent1"/>
                </a:solidFill>
                <a:latin typeface="Arial" panose="020B0604020202020204" pitchFamily="34" charset="0"/>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6" name="Straight Connector 5">
            <a:extLst>
              <a:ext uri="{FF2B5EF4-FFF2-40B4-BE49-F238E27FC236}">
                <a16:creationId xmlns:a16="http://schemas.microsoft.com/office/drawing/2014/main" id="{5E4DDA87-A4EB-DE44-AA59-9648C99C0B6C}"/>
              </a:ext>
            </a:extLst>
          </p:cNvPr>
          <p:cNvCxnSpPr>
            <a:cxnSpLocks/>
          </p:cNvCxnSpPr>
          <p:nvPr userDrawn="1"/>
        </p:nvCxnSpPr>
        <p:spPr>
          <a:xfrm>
            <a:off x="2420938" y="0"/>
            <a:ext cx="0" cy="6858000"/>
          </a:xfrm>
          <a:prstGeom prst="line">
            <a:avLst/>
          </a:prstGeom>
          <a:ln w="19050">
            <a:solidFill>
              <a:srgbClr val="00202E"/>
            </a:solidFill>
            <a:head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6180954"/>
      </p:ext>
    </p:extLst>
  </p:cSld>
  <p:clrMapOvr>
    <a:masterClrMapping/>
  </p:clrMapOvr>
  <p:transition spd="slow">
    <p:push dir="u"/>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meline / Outline Option 3 (en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CA42CBAB-1154-3D4F-AE35-2D5E703AC72A}"/>
              </a:ext>
            </a:extLst>
          </p:cNvPr>
          <p:cNvCxnSpPr>
            <a:cxnSpLocks/>
          </p:cNvCxnSpPr>
          <p:nvPr userDrawn="1"/>
        </p:nvCxnSpPr>
        <p:spPr>
          <a:xfrm>
            <a:off x="2420938" y="0"/>
            <a:ext cx="0" cy="5829300"/>
          </a:xfrm>
          <a:prstGeom prst="line">
            <a:avLst/>
          </a:prstGeom>
          <a:ln w="19050">
            <a:solidFill>
              <a:srgbClr val="00202E"/>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C47A88E9-DD30-B844-A816-A15F3EE7EDF7}"/>
              </a:ext>
            </a:extLst>
          </p:cNvPr>
          <p:cNvSpPr/>
          <p:nvPr userDrawn="1"/>
        </p:nvSpPr>
        <p:spPr>
          <a:xfrm>
            <a:off x="0" y="6045200"/>
            <a:ext cx="12192000" cy="812800"/>
          </a:xfrm>
          <a:prstGeom prst="rect">
            <a:avLst/>
          </a:prstGeom>
          <a:solidFill>
            <a:schemeClr val="bg1"/>
          </a:solidFill>
          <a:ln>
            <a:noFill/>
          </a:ln>
          <a:effectLst>
            <a:outerShdw blurRad="635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13">
            <a:extLst>
              <a:ext uri="{FF2B5EF4-FFF2-40B4-BE49-F238E27FC236}">
                <a16:creationId xmlns:a16="http://schemas.microsoft.com/office/drawing/2014/main" id="{AF36FA75-A4E5-0645-AB47-C936052CDAF2}"/>
              </a:ext>
            </a:extLst>
          </p:cNvPr>
          <p:cNvSpPr>
            <a:spLocks noGrp="1"/>
          </p:cNvSpPr>
          <p:nvPr>
            <p:ph type="body" sz="quarter" idx="11"/>
          </p:nvPr>
        </p:nvSpPr>
        <p:spPr>
          <a:xfrm>
            <a:off x="2709863" y="631826"/>
            <a:ext cx="8518524" cy="5197474"/>
          </a:xfrm>
          <a:prstGeom prst="rect">
            <a:avLst/>
          </a:prstGeom>
        </p:spPr>
        <p:txBody>
          <a:bodyPr lIns="0" tIns="0" rIns="0" bIns="0"/>
          <a:lstStyle>
            <a:lvl1pPr marL="0" indent="0">
              <a:lnSpc>
                <a:spcPct val="90000"/>
              </a:lnSpc>
              <a:spcBef>
                <a:spcPts val="0"/>
              </a:spcBef>
              <a:spcAft>
                <a:spcPts val="1200"/>
              </a:spcAft>
              <a:buNone/>
              <a:defRPr sz="2400" b="0" i="0">
                <a:solidFill>
                  <a:schemeClr val="accent1"/>
                </a:solidFill>
                <a:latin typeface="Arial" panose="020B0604020202020204" pitchFamily="34" charset="0"/>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0" name="Octagon 9">
            <a:extLst>
              <a:ext uri="{FF2B5EF4-FFF2-40B4-BE49-F238E27FC236}">
                <a16:creationId xmlns:a16="http://schemas.microsoft.com/office/drawing/2014/main" id="{5A66188E-170C-8B46-AB7D-AFD9977570C5}"/>
              </a:ext>
            </a:extLst>
          </p:cNvPr>
          <p:cNvSpPr/>
          <p:nvPr userDrawn="1"/>
        </p:nvSpPr>
        <p:spPr>
          <a:xfrm>
            <a:off x="2331444" y="5731455"/>
            <a:ext cx="191514" cy="191514"/>
          </a:xfrm>
          <a:prstGeom prst="octagon">
            <a:avLst/>
          </a:prstGeom>
          <a:solidFill>
            <a:srgbClr val="00202E"/>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08825210"/>
      </p:ext>
    </p:extLst>
  </p:cSld>
  <p:clrMapOvr>
    <a:masterClrMapping/>
  </p:clrMapOvr>
  <p:transition spd="slow">
    <p:push dir="u"/>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meline / Outline Option 4 (single)">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D70B4E60-27D5-3A46-842B-EB2A39B7619D}"/>
              </a:ext>
            </a:extLst>
          </p:cNvPr>
          <p:cNvCxnSpPr>
            <a:cxnSpLocks/>
          </p:cNvCxnSpPr>
          <p:nvPr userDrawn="1"/>
        </p:nvCxnSpPr>
        <p:spPr>
          <a:xfrm>
            <a:off x="2420938" y="1971675"/>
            <a:ext cx="0" cy="4073525"/>
          </a:xfrm>
          <a:prstGeom prst="line">
            <a:avLst/>
          </a:prstGeom>
          <a:ln w="19050">
            <a:solidFill>
              <a:schemeClr val="accent1"/>
            </a:solidFill>
            <a:headEnd type="none"/>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80E782DC-C95F-8A43-8258-F1DE4F9A6F80}"/>
              </a:ext>
            </a:extLst>
          </p:cNvPr>
          <p:cNvSpPr/>
          <p:nvPr userDrawn="1"/>
        </p:nvSpPr>
        <p:spPr>
          <a:xfrm>
            <a:off x="0" y="6045200"/>
            <a:ext cx="12192000" cy="812800"/>
          </a:xfrm>
          <a:prstGeom prst="rect">
            <a:avLst/>
          </a:prstGeom>
          <a:solidFill>
            <a:schemeClr val="bg1"/>
          </a:solidFill>
          <a:ln>
            <a:noFill/>
          </a:ln>
          <a:effectLst>
            <a:outerShdw blurRad="635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13">
            <a:extLst>
              <a:ext uri="{FF2B5EF4-FFF2-40B4-BE49-F238E27FC236}">
                <a16:creationId xmlns:a16="http://schemas.microsoft.com/office/drawing/2014/main" id="{AF47B956-C529-5348-A540-F7F695934F20}"/>
              </a:ext>
            </a:extLst>
          </p:cNvPr>
          <p:cNvSpPr>
            <a:spLocks noGrp="1"/>
          </p:cNvSpPr>
          <p:nvPr>
            <p:ph type="body" sz="quarter" idx="10"/>
          </p:nvPr>
        </p:nvSpPr>
        <p:spPr>
          <a:xfrm>
            <a:off x="941388" y="800101"/>
            <a:ext cx="10286999" cy="914399"/>
          </a:xfrm>
          <a:prstGeom prst="rect">
            <a:avLst/>
          </a:prstGeom>
        </p:spPr>
        <p:txBody>
          <a:bodyPr lIns="0" tIns="0" rIns="0" bIns="0" anchor="t"/>
          <a:lstStyle>
            <a:lvl1pPr marL="0" indent="0">
              <a:lnSpc>
                <a:spcPct val="80000"/>
              </a:lnSpc>
              <a:spcBef>
                <a:spcPts val="0"/>
              </a:spcBef>
              <a:buNone/>
              <a:defRPr sz="4400" b="1" i="0">
                <a:solidFill>
                  <a:srgbClr val="00202E"/>
                </a:solidFill>
                <a:latin typeface="Arial" panose="020B0604020202020204" pitchFamily="34" charset="0"/>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6" name="Text Placeholder 13">
            <a:extLst>
              <a:ext uri="{FF2B5EF4-FFF2-40B4-BE49-F238E27FC236}">
                <a16:creationId xmlns:a16="http://schemas.microsoft.com/office/drawing/2014/main" id="{6EFFE876-F30A-1241-8AB4-15A94AFEFB2F}"/>
              </a:ext>
            </a:extLst>
          </p:cNvPr>
          <p:cNvSpPr>
            <a:spLocks noGrp="1"/>
          </p:cNvSpPr>
          <p:nvPr>
            <p:ph type="body" sz="quarter" idx="11"/>
          </p:nvPr>
        </p:nvSpPr>
        <p:spPr>
          <a:xfrm>
            <a:off x="2709863" y="1971674"/>
            <a:ext cx="8518524" cy="3857625"/>
          </a:xfrm>
          <a:prstGeom prst="rect">
            <a:avLst/>
          </a:prstGeom>
        </p:spPr>
        <p:txBody>
          <a:bodyPr lIns="0" tIns="0" rIns="0" bIns="0"/>
          <a:lstStyle>
            <a:lvl1pPr marL="0" indent="0">
              <a:lnSpc>
                <a:spcPct val="90000"/>
              </a:lnSpc>
              <a:spcBef>
                <a:spcPts val="0"/>
              </a:spcBef>
              <a:spcAft>
                <a:spcPts val="1200"/>
              </a:spcAft>
              <a:buNone/>
              <a:defRPr sz="2400" b="0" i="0">
                <a:solidFill>
                  <a:schemeClr val="accent1"/>
                </a:solidFill>
                <a:latin typeface="Arial" panose="020B0604020202020204" pitchFamily="34" charset="0"/>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9" name="Straight Connector 8">
            <a:extLst>
              <a:ext uri="{FF2B5EF4-FFF2-40B4-BE49-F238E27FC236}">
                <a16:creationId xmlns:a16="http://schemas.microsoft.com/office/drawing/2014/main" id="{F93E7920-E478-0A4B-B0AB-BBC37A9FC46B}"/>
              </a:ext>
            </a:extLst>
          </p:cNvPr>
          <p:cNvCxnSpPr>
            <a:cxnSpLocks/>
          </p:cNvCxnSpPr>
          <p:nvPr userDrawn="1"/>
        </p:nvCxnSpPr>
        <p:spPr>
          <a:xfrm>
            <a:off x="803082" y="790869"/>
            <a:ext cx="0" cy="426685"/>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29705219"/>
      </p:ext>
    </p:extLst>
  </p:cSld>
  <p:clrMapOvr>
    <a:masterClrMapping/>
  </p:clrMapOvr>
  <p:transition spd="slow">
    <p:push dir="u"/>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lank Option 1">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6320712"/>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Blank Option 2">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2179258"/>
      </p:ext>
    </p:extLst>
  </p:cSld>
  <p:clrMapOvr>
    <a:masterClrMapping/>
  </p:clrMapOvr>
  <p:transition spd="slow">
    <p:push dir="u"/>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lank Option 3">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8907226"/>
      </p:ext>
    </p:extLst>
  </p:cSld>
  <p:clrMapOvr>
    <a:masterClrMapping/>
  </p:clrMapOvr>
  <p:transition spd="slow">
    <p:push dir="u"/>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Marker Slide Star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4B07008-BA1C-0447-9372-DDEF0CEFF5A8}"/>
              </a:ext>
            </a:extLst>
          </p:cNvPr>
          <p:cNvSpPr/>
          <p:nvPr userDrawn="1"/>
        </p:nvSpPr>
        <p:spPr>
          <a:xfrm>
            <a:off x="0" y="0"/>
            <a:ext cx="1219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i="0">
                <a:latin typeface="Arial" panose="020B0604020202020204" pitchFamily="34" charset="0"/>
              </a:rPr>
              <a:t>Working Marker</a:t>
            </a:r>
          </a:p>
        </p:txBody>
      </p:sp>
      <p:sp>
        <p:nvSpPr>
          <p:cNvPr id="3" name="Triangle 2">
            <a:extLst>
              <a:ext uri="{FF2B5EF4-FFF2-40B4-BE49-F238E27FC236}">
                <a16:creationId xmlns:a16="http://schemas.microsoft.com/office/drawing/2014/main" id="{03EA1AA3-280C-4345-9EC6-90EF2CF12F65}"/>
              </a:ext>
            </a:extLst>
          </p:cNvPr>
          <p:cNvSpPr>
            <a:spLocks noChangeAspect="1"/>
          </p:cNvSpPr>
          <p:nvPr userDrawn="1"/>
        </p:nvSpPr>
        <p:spPr>
          <a:xfrm rot="10800000">
            <a:off x="4564599" y="4288873"/>
            <a:ext cx="3062803" cy="2579204"/>
          </a:xfrm>
          <a:prstGeom prst="triangle">
            <a:avLst/>
          </a:prstGeom>
          <a:solidFill>
            <a:schemeClr val="bg1"/>
          </a:solidFill>
          <a:ln>
            <a:noFill/>
          </a:ln>
          <a:effectLst>
            <a:outerShdw blurRad="101600" dist="25400" algn="tl" rotWithShape="0">
              <a:schemeClr val="tx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57354435"/>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ption 3 (pictur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F759F8E7-26A9-FF4A-846E-FC3D9B196735}"/>
              </a:ext>
            </a:extLst>
          </p:cNvPr>
          <p:cNvSpPr>
            <a:spLocks noGrp="1"/>
          </p:cNvSpPr>
          <p:nvPr>
            <p:ph type="pic" sz="quarter" idx="12"/>
          </p:nvPr>
        </p:nvSpPr>
        <p:spPr>
          <a:xfrm>
            <a:off x="0" y="0"/>
            <a:ext cx="12187238" cy="6276975"/>
          </a:xfrm>
          <a:custGeom>
            <a:avLst/>
            <a:gdLst>
              <a:gd name="connsiteX0" fmla="*/ 0 w 12187238"/>
              <a:gd name="connsiteY0" fmla="*/ 0 h 6276975"/>
              <a:gd name="connsiteX1" fmla="*/ 12187238 w 12187238"/>
              <a:gd name="connsiteY1" fmla="*/ 0 h 6276975"/>
              <a:gd name="connsiteX2" fmla="*/ 12187238 w 12187238"/>
              <a:gd name="connsiteY2" fmla="*/ 6276975 h 6276975"/>
              <a:gd name="connsiteX3" fmla="*/ 0 w 12187238"/>
              <a:gd name="connsiteY3" fmla="*/ 6276975 h 6276975"/>
              <a:gd name="connsiteX4" fmla="*/ 0 w 12187238"/>
              <a:gd name="connsiteY4" fmla="*/ 0 h 6276975"/>
              <a:gd name="connsiteX0" fmla="*/ 0 w 12187238"/>
              <a:gd name="connsiteY0" fmla="*/ 0 h 6276975"/>
              <a:gd name="connsiteX1" fmla="*/ 12187238 w 12187238"/>
              <a:gd name="connsiteY1" fmla="*/ 0 h 6276975"/>
              <a:gd name="connsiteX2" fmla="*/ 12187238 w 12187238"/>
              <a:gd name="connsiteY2" fmla="*/ 6276975 h 6276975"/>
              <a:gd name="connsiteX3" fmla="*/ 0 w 12187238"/>
              <a:gd name="connsiteY3" fmla="*/ 5813512 h 6276975"/>
              <a:gd name="connsiteX4" fmla="*/ 0 w 12187238"/>
              <a:gd name="connsiteY4" fmla="*/ 0 h 6276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7238" h="6276975">
                <a:moveTo>
                  <a:pt x="0" y="0"/>
                </a:moveTo>
                <a:lnTo>
                  <a:pt x="12187238" y="0"/>
                </a:lnTo>
                <a:lnTo>
                  <a:pt x="12187238" y="6276975"/>
                </a:lnTo>
                <a:lnTo>
                  <a:pt x="0" y="5813512"/>
                </a:lnTo>
                <a:lnTo>
                  <a:pt x="0" y="0"/>
                </a:lnTo>
                <a:close/>
              </a:path>
            </a:pathLst>
          </a:custGeom>
          <a:solidFill>
            <a:schemeClr val="bg1">
              <a:lumMod val="85000"/>
              <a:alpha val="20000"/>
            </a:schemeClr>
          </a:solidFill>
        </p:spPr>
        <p:txBody>
          <a:bodyPr/>
          <a:lstStyle>
            <a:lvl1pPr marL="0" indent="0">
              <a:buNone/>
              <a:defRPr sz="2000"/>
            </a:lvl1pPr>
          </a:lstStyle>
          <a:p>
            <a:endParaRPr lang="en-US"/>
          </a:p>
        </p:txBody>
      </p:sp>
      <p:sp>
        <p:nvSpPr>
          <p:cNvPr id="2" name="Text Placeholder 13">
            <a:extLst>
              <a:ext uri="{FF2B5EF4-FFF2-40B4-BE49-F238E27FC236}">
                <a16:creationId xmlns:a16="http://schemas.microsoft.com/office/drawing/2014/main" id="{A131DC92-7998-2740-8C49-40F9BE7E61E4}"/>
              </a:ext>
            </a:extLst>
          </p:cNvPr>
          <p:cNvSpPr>
            <a:spLocks noGrp="1"/>
          </p:cNvSpPr>
          <p:nvPr>
            <p:ph type="body" sz="quarter" idx="10"/>
          </p:nvPr>
        </p:nvSpPr>
        <p:spPr>
          <a:xfrm>
            <a:off x="941398" y="1355017"/>
            <a:ext cx="10286981" cy="1542772"/>
          </a:xfrm>
          <a:prstGeom prst="rect">
            <a:avLst/>
          </a:prstGeom>
        </p:spPr>
        <p:txBody>
          <a:bodyPr lIns="0" tIns="0" rIns="0" bIns="0" anchor="t"/>
          <a:lstStyle>
            <a:lvl1pPr marL="0" indent="0" algn="l">
              <a:lnSpc>
                <a:spcPct val="75000"/>
              </a:lnSpc>
              <a:spcBef>
                <a:spcPts val="0"/>
              </a:spcBef>
              <a:buNone/>
              <a:defRPr sz="7200" b="1" i="0">
                <a:solidFill>
                  <a:srgbClr val="00202E"/>
                </a:solidFill>
                <a:latin typeface="Arial" panose="020B0604020202020204" pitchFamily="34" charset="0"/>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3" name="Text Placeholder 13">
            <a:extLst>
              <a:ext uri="{FF2B5EF4-FFF2-40B4-BE49-F238E27FC236}">
                <a16:creationId xmlns:a16="http://schemas.microsoft.com/office/drawing/2014/main" id="{9C69E55A-4FA3-FC48-A405-BA1B8E11E25A}"/>
              </a:ext>
            </a:extLst>
          </p:cNvPr>
          <p:cNvSpPr>
            <a:spLocks noGrp="1"/>
          </p:cNvSpPr>
          <p:nvPr>
            <p:ph type="body" sz="quarter" idx="11"/>
          </p:nvPr>
        </p:nvSpPr>
        <p:spPr>
          <a:xfrm>
            <a:off x="941397" y="3429000"/>
            <a:ext cx="10286981" cy="887412"/>
          </a:xfrm>
          <a:prstGeom prst="rect">
            <a:avLst/>
          </a:prstGeom>
        </p:spPr>
        <p:txBody>
          <a:bodyPr lIns="0" tIns="0" rIns="0" bIns="0" anchor="t"/>
          <a:lstStyle>
            <a:lvl1pPr marL="0" indent="0" algn="l">
              <a:lnSpc>
                <a:spcPct val="85000"/>
              </a:lnSpc>
              <a:spcBef>
                <a:spcPts val="0"/>
              </a:spcBef>
              <a:spcAft>
                <a:spcPts val="1200"/>
              </a:spcAft>
              <a:buNone/>
              <a:defRPr sz="2400" b="0" i="0">
                <a:solidFill>
                  <a:schemeClr val="tx2"/>
                </a:solidFill>
                <a:latin typeface="Arial" panose="020B0604020202020204" pitchFamily="34" charset="0"/>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8" name="Straight Connector 7">
            <a:extLst>
              <a:ext uri="{FF2B5EF4-FFF2-40B4-BE49-F238E27FC236}">
                <a16:creationId xmlns:a16="http://schemas.microsoft.com/office/drawing/2014/main" id="{FEC6F72C-7AF9-334F-8664-E560F16EE39C}"/>
              </a:ext>
            </a:extLst>
          </p:cNvPr>
          <p:cNvCxnSpPr>
            <a:cxnSpLocks/>
          </p:cNvCxnSpPr>
          <p:nvPr userDrawn="1"/>
        </p:nvCxnSpPr>
        <p:spPr>
          <a:xfrm>
            <a:off x="803082" y="1281579"/>
            <a:ext cx="0" cy="703528"/>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6977962"/>
      </p:ext>
    </p:extLst>
  </p:cSld>
  <p:clrMapOvr>
    <a:masterClrMapping/>
  </p:clrMapOvr>
  <p:transition spd="slow">
    <p:push dir="u"/>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Marker Slide End">
    <p:bg>
      <p:bgPr>
        <a:solidFill>
          <a:srgbClr val="FF0000"/>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4B07008-BA1C-0447-9372-DDEF0CEFF5A8}"/>
              </a:ext>
            </a:extLst>
          </p:cNvPr>
          <p:cNvSpPr/>
          <p:nvPr userDrawn="1"/>
        </p:nvSpPr>
        <p:spPr>
          <a:xfrm>
            <a:off x="0" y="0"/>
            <a:ext cx="12192000" cy="6858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i="0">
                <a:latin typeface="Arial" panose="020B0604020202020204" pitchFamily="34" charset="0"/>
              </a:rPr>
              <a:t>Working Marker</a:t>
            </a:r>
          </a:p>
        </p:txBody>
      </p:sp>
      <p:sp>
        <p:nvSpPr>
          <p:cNvPr id="3" name="Triangle 2">
            <a:extLst>
              <a:ext uri="{FF2B5EF4-FFF2-40B4-BE49-F238E27FC236}">
                <a16:creationId xmlns:a16="http://schemas.microsoft.com/office/drawing/2014/main" id="{03EA1AA3-280C-4345-9EC6-90EF2CF12F65}"/>
              </a:ext>
            </a:extLst>
          </p:cNvPr>
          <p:cNvSpPr>
            <a:spLocks noChangeAspect="1"/>
          </p:cNvSpPr>
          <p:nvPr userDrawn="1"/>
        </p:nvSpPr>
        <p:spPr>
          <a:xfrm>
            <a:off x="4564599" y="0"/>
            <a:ext cx="3062803" cy="2579204"/>
          </a:xfrm>
          <a:prstGeom prst="triangle">
            <a:avLst/>
          </a:prstGeom>
          <a:solidFill>
            <a:schemeClr val="bg1"/>
          </a:solidFill>
          <a:ln>
            <a:noFill/>
          </a:ln>
          <a:effectLst>
            <a:outerShdw blurRad="101600" dist="25400" algn="tl" rotWithShape="0">
              <a:schemeClr val="tx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93972314"/>
      </p:ext>
    </p:extLst>
  </p:cSld>
  <p:clrMapOvr>
    <a:masterClrMapping/>
  </p:clrMapOvr>
  <p:transition spd="slow">
    <p:push dir="u"/>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4-Pic Option 3">
    <p:spTree>
      <p:nvGrpSpPr>
        <p:cNvPr id="1" name=""/>
        <p:cNvGrpSpPr/>
        <p:nvPr/>
      </p:nvGrpSpPr>
      <p:grpSpPr>
        <a:xfrm>
          <a:off x="0" y="0"/>
          <a:ext cx="0" cy="0"/>
          <a:chOff x="0" y="0"/>
          <a:chExt cx="0" cy="0"/>
        </a:xfrm>
      </p:grpSpPr>
      <p:sp>
        <p:nvSpPr>
          <p:cNvPr id="2" name="Picture Placeholder 11">
            <a:extLst>
              <a:ext uri="{FF2B5EF4-FFF2-40B4-BE49-F238E27FC236}">
                <a16:creationId xmlns:a16="http://schemas.microsoft.com/office/drawing/2014/main" id="{B71FA8A6-6E75-6F41-AD6F-5A43848BAB9D}"/>
              </a:ext>
            </a:extLst>
          </p:cNvPr>
          <p:cNvSpPr>
            <a:spLocks noGrp="1"/>
          </p:cNvSpPr>
          <p:nvPr>
            <p:ph type="pic" sz="quarter" idx="15"/>
          </p:nvPr>
        </p:nvSpPr>
        <p:spPr>
          <a:xfrm>
            <a:off x="8989399" y="0"/>
            <a:ext cx="2713695" cy="2743199"/>
          </a:xfrm>
          <a:prstGeom prst="rect">
            <a:avLst/>
          </a:prstGeom>
          <a:solidFill>
            <a:schemeClr val="bg1">
              <a:lumMod val="75000"/>
              <a:alpha val="85000"/>
            </a:schemeClr>
          </a:solidFill>
          <a:effectLst>
            <a:outerShdw blurRad="38100" algn="ctr" rotWithShape="0">
              <a:prstClr val="black">
                <a:alpha val="40000"/>
              </a:prstClr>
            </a:outerShdw>
          </a:effectLst>
        </p:spPr>
        <p:txBody>
          <a:bodyPr anchor="ctr"/>
          <a:lstStyle>
            <a:lvl1pPr marL="0" indent="0" algn="ctr">
              <a:buNone/>
              <a:defRPr sz="2000"/>
            </a:lvl1pPr>
          </a:lstStyle>
          <a:p>
            <a:endParaRPr lang="en-US"/>
          </a:p>
        </p:txBody>
      </p:sp>
      <p:sp>
        <p:nvSpPr>
          <p:cNvPr id="3" name="Picture Placeholder 11">
            <a:extLst>
              <a:ext uri="{FF2B5EF4-FFF2-40B4-BE49-F238E27FC236}">
                <a16:creationId xmlns:a16="http://schemas.microsoft.com/office/drawing/2014/main" id="{CBD92D9B-D17B-6048-9F50-936B5C9C2004}"/>
              </a:ext>
            </a:extLst>
          </p:cNvPr>
          <p:cNvSpPr>
            <a:spLocks noGrp="1"/>
          </p:cNvSpPr>
          <p:nvPr>
            <p:ph type="pic" sz="quarter" idx="14"/>
          </p:nvPr>
        </p:nvSpPr>
        <p:spPr>
          <a:xfrm>
            <a:off x="3910915" y="2561573"/>
            <a:ext cx="5276926" cy="3343927"/>
          </a:xfrm>
          <a:prstGeom prst="rect">
            <a:avLst/>
          </a:prstGeom>
          <a:solidFill>
            <a:schemeClr val="bg1">
              <a:lumMod val="85000"/>
              <a:alpha val="85000"/>
            </a:schemeClr>
          </a:solidFill>
          <a:effectLst>
            <a:outerShdw blurRad="38100" algn="ctr" rotWithShape="0">
              <a:prstClr val="black">
                <a:alpha val="40000"/>
              </a:prstClr>
            </a:outerShdw>
          </a:effectLst>
        </p:spPr>
        <p:txBody>
          <a:bodyPr anchor="ctr"/>
          <a:lstStyle>
            <a:lvl1pPr marL="0" indent="0" algn="ctr">
              <a:buNone/>
              <a:defRPr sz="2000"/>
            </a:lvl1pPr>
          </a:lstStyle>
          <a:p>
            <a:endParaRPr lang="en-US"/>
          </a:p>
        </p:txBody>
      </p:sp>
      <p:sp>
        <p:nvSpPr>
          <p:cNvPr id="5" name="Text Placeholder 13">
            <a:extLst>
              <a:ext uri="{FF2B5EF4-FFF2-40B4-BE49-F238E27FC236}">
                <a16:creationId xmlns:a16="http://schemas.microsoft.com/office/drawing/2014/main" id="{D67D05AA-627C-0B46-90D3-EBCF0F31AA97}"/>
              </a:ext>
            </a:extLst>
          </p:cNvPr>
          <p:cNvSpPr>
            <a:spLocks noGrp="1"/>
          </p:cNvSpPr>
          <p:nvPr>
            <p:ph type="body" sz="quarter" idx="11"/>
          </p:nvPr>
        </p:nvSpPr>
        <p:spPr>
          <a:xfrm>
            <a:off x="941390" y="2800031"/>
            <a:ext cx="2506146" cy="914399"/>
          </a:xfrm>
          <a:prstGeom prst="rect">
            <a:avLst/>
          </a:prstGeom>
        </p:spPr>
        <p:txBody>
          <a:bodyPr lIns="0" tIns="0" rIns="0" bIns="0" anchor="t"/>
          <a:lstStyle>
            <a:lvl1pPr marL="0" indent="0">
              <a:lnSpc>
                <a:spcPct val="80000"/>
              </a:lnSpc>
              <a:spcBef>
                <a:spcPts val="0"/>
              </a:spcBef>
              <a:buNone/>
              <a:defRPr sz="3600" b="1" i="0">
                <a:solidFill>
                  <a:schemeClr val="tx1"/>
                </a:solidFill>
                <a:latin typeface="HelveticaNeueLT Pro 55 Roman" panose="020B0604020202020204" pitchFamily="34" charset="77"/>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8" name="Straight Connector 7">
            <a:extLst>
              <a:ext uri="{FF2B5EF4-FFF2-40B4-BE49-F238E27FC236}">
                <a16:creationId xmlns:a16="http://schemas.microsoft.com/office/drawing/2014/main" id="{8D0FF884-25FC-1D4B-A079-A4BA551BD30B}"/>
              </a:ext>
            </a:extLst>
          </p:cNvPr>
          <p:cNvCxnSpPr>
            <a:cxnSpLocks/>
          </p:cNvCxnSpPr>
          <p:nvPr userDrawn="1"/>
        </p:nvCxnSpPr>
        <p:spPr>
          <a:xfrm>
            <a:off x="803082" y="3212010"/>
            <a:ext cx="0" cy="337576"/>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7156B0DF-B6C5-884A-9AA8-4F845872ADF3}"/>
              </a:ext>
            </a:extLst>
          </p:cNvPr>
          <p:cNvSpPr/>
          <p:nvPr userDrawn="1"/>
        </p:nvSpPr>
        <p:spPr>
          <a:xfrm>
            <a:off x="3758142" y="800100"/>
            <a:ext cx="7617885" cy="4936821"/>
          </a:xfrm>
          <a:prstGeom prst="rect">
            <a:avLst/>
          </a:prstGeom>
          <a:noFill/>
          <a:ln w="50800">
            <a:solidFill>
              <a:schemeClr val="tx2">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11">
            <a:extLst>
              <a:ext uri="{FF2B5EF4-FFF2-40B4-BE49-F238E27FC236}">
                <a16:creationId xmlns:a16="http://schemas.microsoft.com/office/drawing/2014/main" id="{A94695A5-A692-D045-9B26-EDBC10BFF776}"/>
              </a:ext>
            </a:extLst>
          </p:cNvPr>
          <p:cNvSpPr>
            <a:spLocks noGrp="1"/>
          </p:cNvSpPr>
          <p:nvPr>
            <p:ph type="pic" sz="quarter" idx="13"/>
          </p:nvPr>
        </p:nvSpPr>
        <p:spPr>
          <a:xfrm>
            <a:off x="4059195" y="156575"/>
            <a:ext cx="4759128" cy="2743199"/>
          </a:xfrm>
          <a:prstGeom prst="rect">
            <a:avLst/>
          </a:prstGeom>
          <a:solidFill>
            <a:schemeClr val="bg1">
              <a:lumMod val="95000"/>
              <a:alpha val="85000"/>
            </a:schemeClr>
          </a:solidFill>
          <a:effectLst>
            <a:outerShdw blurRad="38100" algn="ctr" rotWithShape="0">
              <a:prstClr val="black">
                <a:alpha val="40000"/>
              </a:prstClr>
            </a:outerShdw>
          </a:effectLst>
        </p:spPr>
        <p:txBody>
          <a:bodyPr anchor="ctr"/>
          <a:lstStyle>
            <a:lvl1pPr marL="0" indent="0" algn="ctr">
              <a:buNone/>
              <a:defRPr sz="2000"/>
            </a:lvl1pPr>
          </a:lstStyle>
          <a:p>
            <a:endParaRPr lang="en-US"/>
          </a:p>
        </p:txBody>
      </p:sp>
      <p:sp>
        <p:nvSpPr>
          <p:cNvPr id="11" name="Picture Placeholder 11">
            <a:extLst>
              <a:ext uri="{FF2B5EF4-FFF2-40B4-BE49-F238E27FC236}">
                <a16:creationId xmlns:a16="http://schemas.microsoft.com/office/drawing/2014/main" id="{6ADB9448-96E7-AF4B-B1C9-61393DE2662F}"/>
              </a:ext>
            </a:extLst>
          </p:cNvPr>
          <p:cNvSpPr>
            <a:spLocks noGrp="1"/>
          </p:cNvSpPr>
          <p:nvPr>
            <p:ph type="pic" sz="quarter" idx="16"/>
          </p:nvPr>
        </p:nvSpPr>
        <p:spPr>
          <a:xfrm>
            <a:off x="8989400" y="2957388"/>
            <a:ext cx="2544589" cy="2616693"/>
          </a:xfrm>
          <a:prstGeom prst="rect">
            <a:avLst/>
          </a:prstGeom>
          <a:solidFill>
            <a:schemeClr val="bg1">
              <a:lumMod val="95000"/>
              <a:alpha val="85000"/>
            </a:schemeClr>
          </a:solidFill>
          <a:effectLst>
            <a:outerShdw blurRad="38100" algn="ctr" rotWithShape="0">
              <a:prstClr val="black">
                <a:alpha val="40000"/>
              </a:prstClr>
            </a:outerShdw>
          </a:effectLst>
        </p:spPr>
        <p:txBody>
          <a:bodyPr anchor="ctr"/>
          <a:lstStyle>
            <a:lvl1pPr marL="0" indent="0" algn="ctr">
              <a:buNone/>
              <a:defRPr sz="2000"/>
            </a:lvl1pPr>
          </a:lstStyle>
          <a:p>
            <a:endParaRPr lang="en-US"/>
          </a:p>
        </p:txBody>
      </p:sp>
    </p:spTree>
    <p:extLst>
      <p:ext uri="{BB962C8B-B14F-4D97-AF65-F5344CB8AC3E}">
        <p14:creationId xmlns:p14="http://schemas.microsoft.com/office/powerpoint/2010/main" val="2646238203"/>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1-Full Slide Pic option 1">
  <p:cSld name="1-Full Slide Pic option 1">
    <p:spTree>
      <p:nvGrpSpPr>
        <p:cNvPr id="1" name="Shape 35"/>
        <p:cNvGrpSpPr/>
        <p:nvPr/>
      </p:nvGrpSpPr>
      <p:grpSpPr>
        <a:xfrm>
          <a:off x="0" y="0"/>
          <a:ext cx="0" cy="0"/>
          <a:chOff x="0" y="0"/>
          <a:chExt cx="0" cy="0"/>
        </a:xfrm>
      </p:grpSpPr>
      <p:sp>
        <p:nvSpPr>
          <p:cNvPr id="36" name="Google Shape;36;p186"/>
          <p:cNvSpPr>
            <a:spLocks noGrp="1"/>
          </p:cNvSpPr>
          <p:nvPr>
            <p:ph type="pic" idx="2"/>
          </p:nvPr>
        </p:nvSpPr>
        <p:spPr>
          <a:xfrm>
            <a:off x="-18790" y="1"/>
            <a:ext cx="12210789" cy="6876789"/>
          </a:xfrm>
          <a:prstGeom prst="rect">
            <a:avLst/>
          </a:prstGeom>
          <a:solidFill>
            <a:srgbClr val="F2F2F2"/>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7" name="Google Shape;37;p186"/>
          <p:cNvSpPr/>
          <p:nvPr/>
        </p:nvSpPr>
        <p:spPr>
          <a:xfrm flipH="1">
            <a:off x="8092441" y="4466590"/>
            <a:ext cx="4099560" cy="2391410"/>
          </a:xfrm>
          <a:prstGeom prst="rtTriangle">
            <a:avLst/>
          </a:prstGeom>
          <a:solidFill>
            <a:schemeClr val="dk2"/>
          </a:solidFill>
          <a:ln>
            <a:noFill/>
          </a:ln>
          <a:effectLst>
            <a:outerShdw blurRad="101600" algn="ctr" rotWithShape="0">
              <a:schemeClr val="dk1">
                <a:alpha val="48627"/>
              </a:scheme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38" name="Google Shape;38;p186"/>
          <p:cNvSpPr/>
          <p:nvPr/>
        </p:nvSpPr>
        <p:spPr>
          <a:xfrm rot="10800000" flipH="1">
            <a:off x="-7256" y="0"/>
            <a:ext cx="4099560" cy="2391410"/>
          </a:xfrm>
          <a:prstGeom prst="rtTriangle">
            <a:avLst/>
          </a:prstGeom>
          <a:solidFill>
            <a:schemeClr val="accent1"/>
          </a:solidFill>
          <a:ln>
            <a:noFill/>
          </a:ln>
          <a:effectLst>
            <a:outerShdw blurRad="101600" algn="ctr" rotWithShape="0">
              <a:schemeClr val="dk1">
                <a:alpha val="48627"/>
              </a:scheme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06617678"/>
      </p:ext>
    </p:extLst>
  </p:cSld>
  <p:clrMapOvr>
    <a:masterClrMapping/>
  </p:clrMapOvr>
  <p:transition spd="slow">
    <p:push/>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69081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ption 4 (pictur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C2F2382-4547-8B49-A7F4-B6B5A4D5EB07}"/>
              </a:ext>
            </a:extLst>
          </p:cNvPr>
          <p:cNvSpPr/>
          <p:nvPr userDrawn="1"/>
        </p:nvSpPr>
        <p:spPr>
          <a:xfrm>
            <a:off x="0" y="0"/>
            <a:ext cx="12192000" cy="6276203"/>
          </a:xfrm>
          <a:custGeom>
            <a:avLst/>
            <a:gdLst>
              <a:gd name="connsiteX0" fmla="*/ 0 w 12192000"/>
              <a:gd name="connsiteY0" fmla="*/ 0 h 5905500"/>
              <a:gd name="connsiteX1" fmla="*/ 12192000 w 12192000"/>
              <a:gd name="connsiteY1" fmla="*/ 0 h 5905500"/>
              <a:gd name="connsiteX2" fmla="*/ 12192000 w 12192000"/>
              <a:gd name="connsiteY2" fmla="*/ 5905500 h 5905500"/>
              <a:gd name="connsiteX3" fmla="*/ 0 w 12192000"/>
              <a:gd name="connsiteY3" fmla="*/ 5905500 h 5905500"/>
              <a:gd name="connsiteX4" fmla="*/ 0 w 12192000"/>
              <a:gd name="connsiteY4" fmla="*/ 0 h 5905500"/>
              <a:gd name="connsiteX0" fmla="*/ 0 w 12192000"/>
              <a:gd name="connsiteY0" fmla="*/ 0 h 5905500"/>
              <a:gd name="connsiteX1" fmla="*/ 12192000 w 12192000"/>
              <a:gd name="connsiteY1" fmla="*/ 0 h 5905500"/>
              <a:gd name="connsiteX2" fmla="*/ 12192000 w 12192000"/>
              <a:gd name="connsiteY2" fmla="*/ 5905500 h 5905500"/>
              <a:gd name="connsiteX3" fmla="*/ 8238 w 12192000"/>
              <a:gd name="connsiteY3" fmla="*/ 5551273 h 5905500"/>
              <a:gd name="connsiteX4" fmla="*/ 0 w 12192000"/>
              <a:gd name="connsiteY4" fmla="*/ 0 h 5905500"/>
              <a:gd name="connsiteX0" fmla="*/ 0 w 12192000"/>
              <a:gd name="connsiteY0" fmla="*/ 0 h 6053781"/>
              <a:gd name="connsiteX1" fmla="*/ 12192000 w 12192000"/>
              <a:gd name="connsiteY1" fmla="*/ 0 h 6053781"/>
              <a:gd name="connsiteX2" fmla="*/ 12192000 w 12192000"/>
              <a:gd name="connsiteY2" fmla="*/ 6053781 h 6053781"/>
              <a:gd name="connsiteX3" fmla="*/ 8238 w 12192000"/>
              <a:gd name="connsiteY3" fmla="*/ 5551273 h 6053781"/>
              <a:gd name="connsiteX4" fmla="*/ 0 w 12192000"/>
              <a:gd name="connsiteY4" fmla="*/ 0 h 6053781"/>
              <a:gd name="connsiteX0" fmla="*/ 0 w 12192000"/>
              <a:gd name="connsiteY0" fmla="*/ 0 h 6053781"/>
              <a:gd name="connsiteX1" fmla="*/ 12192000 w 12192000"/>
              <a:gd name="connsiteY1" fmla="*/ 0 h 6053781"/>
              <a:gd name="connsiteX2" fmla="*/ 12192000 w 12192000"/>
              <a:gd name="connsiteY2" fmla="*/ 6053781 h 6053781"/>
              <a:gd name="connsiteX3" fmla="*/ 8238 w 12192000"/>
              <a:gd name="connsiteY3" fmla="*/ 5543035 h 6053781"/>
              <a:gd name="connsiteX4" fmla="*/ 0 w 12192000"/>
              <a:gd name="connsiteY4" fmla="*/ 0 h 6053781"/>
              <a:gd name="connsiteX0" fmla="*/ 0 w 12192000"/>
              <a:gd name="connsiteY0" fmla="*/ 0 h 6053781"/>
              <a:gd name="connsiteX1" fmla="*/ 12192000 w 12192000"/>
              <a:gd name="connsiteY1" fmla="*/ 0 h 6053781"/>
              <a:gd name="connsiteX2" fmla="*/ 12192000 w 12192000"/>
              <a:gd name="connsiteY2" fmla="*/ 6053781 h 6053781"/>
              <a:gd name="connsiteX3" fmla="*/ 8238 w 12192000"/>
              <a:gd name="connsiteY3" fmla="*/ 5806646 h 6053781"/>
              <a:gd name="connsiteX4" fmla="*/ 0 w 12192000"/>
              <a:gd name="connsiteY4" fmla="*/ 0 h 6053781"/>
              <a:gd name="connsiteX0" fmla="*/ 0 w 12192000"/>
              <a:gd name="connsiteY0" fmla="*/ 0 h 6276203"/>
              <a:gd name="connsiteX1" fmla="*/ 12192000 w 12192000"/>
              <a:gd name="connsiteY1" fmla="*/ 0 h 6276203"/>
              <a:gd name="connsiteX2" fmla="*/ 12192000 w 12192000"/>
              <a:gd name="connsiteY2" fmla="*/ 6276203 h 6276203"/>
              <a:gd name="connsiteX3" fmla="*/ 8238 w 12192000"/>
              <a:gd name="connsiteY3" fmla="*/ 5806646 h 6276203"/>
              <a:gd name="connsiteX4" fmla="*/ 0 w 12192000"/>
              <a:gd name="connsiteY4" fmla="*/ 0 h 6276203"/>
              <a:gd name="connsiteX0" fmla="*/ 0 w 12192000"/>
              <a:gd name="connsiteY0" fmla="*/ 0 h 6276203"/>
              <a:gd name="connsiteX1" fmla="*/ 12192000 w 12192000"/>
              <a:gd name="connsiteY1" fmla="*/ 0 h 6276203"/>
              <a:gd name="connsiteX2" fmla="*/ 12192000 w 12192000"/>
              <a:gd name="connsiteY2" fmla="*/ 6276203 h 6276203"/>
              <a:gd name="connsiteX3" fmla="*/ 0 w 12192000"/>
              <a:gd name="connsiteY3" fmla="*/ 5806646 h 6276203"/>
              <a:gd name="connsiteX4" fmla="*/ 0 w 12192000"/>
              <a:gd name="connsiteY4" fmla="*/ 0 h 62762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6276203">
                <a:moveTo>
                  <a:pt x="0" y="0"/>
                </a:moveTo>
                <a:lnTo>
                  <a:pt x="12192000" y="0"/>
                </a:lnTo>
                <a:lnTo>
                  <a:pt x="12192000" y="6276203"/>
                </a:lnTo>
                <a:lnTo>
                  <a:pt x="0" y="5806646"/>
                </a:lnTo>
                <a:lnTo>
                  <a:pt x="0" y="0"/>
                </a:lnTo>
                <a:close/>
              </a:path>
            </a:pathLst>
          </a:custGeom>
          <a:blipFill>
            <a:blip r:embed="rId2" cstate="hq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4">
            <a:extLst>
              <a:ext uri="{FF2B5EF4-FFF2-40B4-BE49-F238E27FC236}">
                <a16:creationId xmlns:a16="http://schemas.microsoft.com/office/drawing/2014/main" id="{77928195-DE37-6F4A-AD35-250BD675EED0}"/>
              </a:ext>
            </a:extLst>
          </p:cNvPr>
          <p:cNvSpPr/>
          <p:nvPr userDrawn="1"/>
        </p:nvSpPr>
        <p:spPr>
          <a:xfrm>
            <a:off x="-4762" y="0"/>
            <a:ext cx="12192000" cy="6276203"/>
          </a:xfrm>
          <a:custGeom>
            <a:avLst/>
            <a:gdLst>
              <a:gd name="connsiteX0" fmla="*/ 0 w 12192000"/>
              <a:gd name="connsiteY0" fmla="*/ 0 h 5905500"/>
              <a:gd name="connsiteX1" fmla="*/ 12192000 w 12192000"/>
              <a:gd name="connsiteY1" fmla="*/ 0 h 5905500"/>
              <a:gd name="connsiteX2" fmla="*/ 12192000 w 12192000"/>
              <a:gd name="connsiteY2" fmla="*/ 5905500 h 5905500"/>
              <a:gd name="connsiteX3" fmla="*/ 0 w 12192000"/>
              <a:gd name="connsiteY3" fmla="*/ 5905500 h 5905500"/>
              <a:gd name="connsiteX4" fmla="*/ 0 w 12192000"/>
              <a:gd name="connsiteY4" fmla="*/ 0 h 5905500"/>
              <a:gd name="connsiteX0" fmla="*/ 0 w 12192000"/>
              <a:gd name="connsiteY0" fmla="*/ 0 h 5905500"/>
              <a:gd name="connsiteX1" fmla="*/ 12192000 w 12192000"/>
              <a:gd name="connsiteY1" fmla="*/ 0 h 5905500"/>
              <a:gd name="connsiteX2" fmla="*/ 12192000 w 12192000"/>
              <a:gd name="connsiteY2" fmla="*/ 5905500 h 5905500"/>
              <a:gd name="connsiteX3" fmla="*/ 8238 w 12192000"/>
              <a:gd name="connsiteY3" fmla="*/ 5551273 h 5905500"/>
              <a:gd name="connsiteX4" fmla="*/ 0 w 12192000"/>
              <a:gd name="connsiteY4" fmla="*/ 0 h 5905500"/>
              <a:gd name="connsiteX0" fmla="*/ 0 w 12192000"/>
              <a:gd name="connsiteY0" fmla="*/ 0 h 6053781"/>
              <a:gd name="connsiteX1" fmla="*/ 12192000 w 12192000"/>
              <a:gd name="connsiteY1" fmla="*/ 0 h 6053781"/>
              <a:gd name="connsiteX2" fmla="*/ 12192000 w 12192000"/>
              <a:gd name="connsiteY2" fmla="*/ 6053781 h 6053781"/>
              <a:gd name="connsiteX3" fmla="*/ 8238 w 12192000"/>
              <a:gd name="connsiteY3" fmla="*/ 5551273 h 6053781"/>
              <a:gd name="connsiteX4" fmla="*/ 0 w 12192000"/>
              <a:gd name="connsiteY4" fmla="*/ 0 h 6053781"/>
              <a:gd name="connsiteX0" fmla="*/ 0 w 12192000"/>
              <a:gd name="connsiteY0" fmla="*/ 0 h 6053781"/>
              <a:gd name="connsiteX1" fmla="*/ 12192000 w 12192000"/>
              <a:gd name="connsiteY1" fmla="*/ 0 h 6053781"/>
              <a:gd name="connsiteX2" fmla="*/ 12192000 w 12192000"/>
              <a:gd name="connsiteY2" fmla="*/ 6053781 h 6053781"/>
              <a:gd name="connsiteX3" fmla="*/ 8238 w 12192000"/>
              <a:gd name="connsiteY3" fmla="*/ 5543035 h 6053781"/>
              <a:gd name="connsiteX4" fmla="*/ 0 w 12192000"/>
              <a:gd name="connsiteY4" fmla="*/ 0 h 6053781"/>
              <a:gd name="connsiteX0" fmla="*/ 0 w 12192000"/>
              <a:gd name="connsiteY0" fmla="*/ 0 h 6053781"/>
              <a:gd name="connsiteX1" fmla="*/ 12192000 w 12192000"/>
              <a:gd name="connsiteY1" fmla="*/ 0 h 6053781"/>
              <a:gd name="connsiteX2" fmla="*/ 12192000 w 12192000"/>
              <a:gd name="connsiteY2" fmla="*/ 6053781 h 6053781"/>
              <a:gd name="connsiteX3" fmla="*/ 8238 w 12192000"/>
              <a:gd name="connsiteY3" fmla="*/ 5806646 h 6053781"/>
              <a:gd name="connsiteX4" fmla="*/ 0 w 12192000"/>
              <a:gd name="connsiteY4" fmla="*/ 0 h 6053781"/>
              <a:gd name="connsiteX0" fmla="*/ 0 w 12192000"/>
              <a:gd name="connsiteY0" fmla="*/ 0 h 6276203"/>
              <a:gd name="connsiteX1" fmla="*/ 12192000 w 12192000"/>
              <a:gd name="connsiteY1" fmla="*/ 0 h 6276203"/>
              <a:gd name="connsiteX2" fmla="*/ 12192000 w 12192000"/>
              <a:gd name="connsiteY2" fmla="*/ 6276203 h 6276203"/>
              <a:gd name="connsiteX3" fmla="*/ 8238 w 12192000"/>
              <a:gd name="connsiteY3" fmla="*/ 5806646 h 6276203"/>
              <a:gd name="connsiteX4" fmla="*/ 0 w 12192000"/>
              <a:gd name="connsiteY4" fmla="*/ 0 h 6276203"/>
              <a:gd name="connsiteX0" fmla="*/ 0 w 12192000"/>
              <a:gd name="connsiteY0" fmla="*/ 0 h 6276203"/>
              <a:gd name="connsiteX1" fmla="*/ 12192000 w 12192000"/>
              <a:gd name="connsiteY1" fmla="*/ 0 h 6276203"/>
              <a:gd name="connsiteX2" fmla="*/ 12192000 w 12192000"/>
              <a:gd name="connsiteY2" fmla="*/ 6276203 h 6276203"/>
              <a:gd name="connsiteX3" fmla="*/ 0 w 12192000"/>
              <a:gd name="connsiteY3" fmla="*/ 5806646 h 6276203"/>
              <a:gd name="connsiteX4" fmla="*/ 0 w 12192000"/>
              <a:gd name="connsiteY4" fmla="*/ 0 h 62762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6276203">
                <a:moveTo>
                  <a:pt x="0" y="0"/>
                </a:moveTo>
                <a:lnTo>
                  <a:pt x="12192000" y="0"/>
                </a:lnTo>
                <a:lnTo>
                  <a:pt x="12192000" y="6276203"/>
                </a:lnTo>
                <a:lnTo>
                  <a:pt x="0" y="5806646"/>
                </a:lnTo>
                <a:lnTo>
                  <a:pt x="0" y="0"/>
                </a:lnTo>
                <a:close/>
              </a:path>
            </a:pathLst>
          </a:custGeom>
          <a:solidFill>
            <a:srgbClr val="00202E">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254C7330-408E-2440-A3A0-CF89EFEEDA47}"/>
              </a:ext>
            </a:extLst>
          </p:cNvPr>
          <p:cNvCxnSpPr>
            <a:cxnSpLocks/>
          </p:cNvCxnSpPr>
          <p:nvPr userDrawn="1"/>
        </p:nvCxnSpPr>
        <p:spPr>
          <a:xfrm>
            <a:off x="800100" y="0"/>
            <a:ext cx="0" cy="5905500"/>
          </a:xfrm>
          <a:prstGeom prst="line">
            <a:avLst/>
          </a:prstGeom>
          <a:ln>
            <a:solidFill>
              <a:schemeClr val="bg1">
                <a:alpha val="5000"/>
              </a:schemeClr>
            </a:solidFill>
          </a:ln>
        </p:spPr>
        <p:style>
          <a:lnRef idx="1">
            <a:schemeClr val="accent1"/>
          </a:lnRef>
          <a:fillRef idx="0">
            <a:schemeClr val="accent1"/>
          </a:fillRef>
          <a:effectRef idx="0">
            <a:schemeClr val="accent1"/>
          </a:effectRef>
          <a:fontRef idx="minor">
            <a:schemeClr val="tx1"/>
          </a:fontRef>
        </p:style>
      </p:cxnSp>
      <p:sp>
        <p:nvSpPr>
          <p:cNvPr id="4" name="Text Placeholder 13">
            <a:extLst>
              <a:ext uri="{FF2B5EF4-FFF2-40B4-BE49-F238E27FC236}">
                <a16:creationId xmlns:a16="http://schemas.microsoft.com/office/drawing/2014/main" id="{C0EC58D3-729E-F241-9780-0D38E92F0BC5}"/>
              </a:ext>
            </a:extLst>
          </p:cNvPr>
          <p:cNvSpPr>
            <a:spLocks noGrp="1"/>
          </p:cNvSpPr>
          <p:nvPr>
            <p:ph type="body" sz="quarter" idx="10"/>
          </p:nvPr>
        </p:nvSpPr>
        <p:spPr>
          <a:xfrm>
            <a:off x="941398" y="1355017"/>
            <a:ext cx="10286985" cy="1561560"/>
          </a:xfrm>
          <a:prstGeom prst="rect">
            <a:avLst/>
          </a:prstGeom>
        </p:spPr>
        <p:txBody>
          <a:bodyPr lIns="0" tIns="0" rIns="0" bIns="0" anchor="t"/>
          <a:lstStyle>
            <a:lvl1pPr marL="0" indent="0" algn="l">
              <a:lnSpc>
                <a:spcPct val="75000"/>
              </a:lnSpc>
              <a:spcBef>
                <a:spcPts val="0"/>
              </a:spcBef>
              <a:buNone/>
              <a:defRPr sz="7200" b="1" i="0">
                <a:solidFill>
                  <a:schemeClr val="bg1"/>
                </a:solidFill>
                <a:latin typeface="Arial" panose="020B0604020202020204" pitchFamily="34" charset="0"/>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 name="Text Placeholder 13">
            <a:extLst>
              <a:ext uri="{FF2B5EF4-FFF2-40B4-BE49-F238E27FC236}">
                <a16:creationId xmlns:a16="http://schemas.microsoft.com/office/drawing/2014/main" id="{D85A7056-639C-1A4C-AB71-4674C40E8B46}"/>
              </a:ext>
            </a:extLst>
          </p:cNvPr>
          <p:cNvSpPr>
            <a:spLocks noGrp="1"/>
          </p:cNvSpPr>
          <p:nvPr>
            <p:ph type="body" sz="quarter" idx="11"/>
          </p:nvPr>
        </p:nvSpPr>
        <p:spPr>
          <a:xfrm>
            <a:off x="941397" y="3429000"/>
            <a:ext cx="10286985" cy="887412"/>
          </a:xfrm>
          <a:prstGeom prst="rect">
            <a:avLst/>
          </a:prstGeom>
        </p:spPr>
        <p:txBody>
          <a:bodyPr lIns="0" tIns="0" rIns="0" bIns="0" anchor="t"/>
          <a:lstStyle>
            <a:lvl1pPr marL="0" indent="0" algn="l">
              <a:lnSpc>
                <a:spcPct val="85000"/>
              </a:lnSpc>
              <a:spcBef>
                <a:spcPts val="0"/>
              </a:spcBef>
              <a:spcAft>
                <a:spcPts val="1200"/>
              </a:spcAft>
              <a:buNone/>
              <a:defRPr sz="2400" b="0" i="0">
                <a:solidFill>
                  <a:schemeClr val="tx2"/>
                </a:solidFill>
                <a:latin typeface="Arial" panose="020B0604020202020204" pitchFamily="34" charset="0"/>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8" name="Straight Connector 7">
            <a:extLst>
              <a:ext uri="{FF2B5EF4-FFF2-40B4-BE49-F238E27FC236}">
                <a16:creationId xmlns:a16="http://schemas.microsoft.com/office/drawing/2014/main" id="{FA74B4C5-55A2-4540-BE08-21B89ADBFD09}"/>
              </a:ext>
            </a:extLst>
          </p:cNvPr>
          <p:cNvCxnSpPr>
            <a:cxnSpLocks/>
          </p:cNvCxnSpPr>
          <p:nvPr userDrawn="1"/>
        </p:nvCxnSpPr>
        <p:spPr>
          <a:xfrm>
            <a:off x="2568388" y="0"/>
            <a:ext cx="0" cy="5905500"/>
          </a:xfrm>
          <a:prstGeom prst="line">
            <a:avLst/>
          </a:prstGeom>
          <a:ln>
            <a:solidFill>
              <a:schemeClr val="bg1">
                <a:alpha val="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7DC39BF-F692-1147-87AC-5AE87DDD5E12}"/>
              </a:ext>
            </a:extLst>
          </p:cNvPr>
          <p:cNvCxnSpPr>
            <a:cxnSpLocks/>
          </p:cNvCxnSpPr>
          <p:nvPr userDrawn="1"/>
        </p:nvCxnSpPr>
        <p:spPr>
          <a:xfrm>
            <a:off x="4323229" y="0"/>
            <a:ext cx="0" cy="5980670"/>
          </a:xfrm>
          <a:prstGeom prst="line">
            <a:avLst/>
          </a:prstGeom>
          <a:ln>
            <a:solidFill>
              <a:schemeClr val="bg1">
                <a:alpha val="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F840368-1D1D-AC4D-93A4-7D00D6189FEE}"/>
              </a:ext>
            </a:extLst>
          </p:cNvPr>
          <p:cNvCxnSpPr>
            <a:cxnSpLocks/>
          </p:cNvCxnSpPr>
          <p:nvPr userDrawn="1"/>
        </p:nvCxnSpPr>
        <p:spPr>
          <a:xfrm>
            <a:off x="6091518" y="0"/>
            <a:ext cx="0" cy="6054811"/>
          </a:xfrm>
          <a:prstGeom prst="line">
            <a:avLst/>
          </a:prstGeom>
          <a:ln>
            <a:solidFill>
              <a:schemeClr val="bg1">
                <a:alpha val="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3C79017-12A3-1E46-95D9-4C61342E7AB2}"/>
              </a:ext>
            </a:extLst>
          </p:cNvPr>
          <p:cNvCxnSpPr>
            <a:cxnSpLocks/>
          </p:cNvCxnSpPr>
          <p:nvPr userDrawn="1"/>
        </p:nvCxnSpPr>
        <p:spPr>
          <a:xfrm>
            <a:off x="7846359" y="0"/>
            <a:ext cx="0" cy="6129984"/>
          </a:xfrm>
          <a:prstGeom prst="line">
            <a:avLst/>
          </a:prstGeom>
          <a:ln>
            <a:solidFill>
              <a:schemeClr val="bg1">
                <a:alpha val="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FAF9E33-1D7C-AB44-ADEB-FAAC1BAA3049}"/>
              </a:ext>
            </a:extLst>
          </p:cNvPr>
          <p:cNvCxnSpPr>
            <a:cxnSpLocks/>
          </p:cNvCxnSpPr>
          <p:nvPr userDrawn="1"/>
        </p:nvCxnSpPr>
        <p:spPr>
          <a:xfrm>
            <a:off x="9607924" y="0"/>
            <a:ext cx="0" cy="6129984"/>
          </a:xfrm>
          <a:prstGeom prst="line">
            <a:avLst/>
          </a:prstGeom>
          <a:ln>
            <a:solidFill>
              <a:schemeClr val="bg1">
                <a:alpha val="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EB391F4-1F32-F149-9B0C-4075E16858EE}"/>
              </a:ext>
            </a:extLst>
          </p:cNvPr>
          <p:cNvCxnSpPr>
            <a:cxnSpLocks/>
          </p:cNvCxnSpPr>
          <p:nvPr userDrawn="1"/>
        </p:nvCxnSpPr>
        <p:spPr>
          <a:xfrm>
            <a:off x="11376212" y="0"/>
            <a:ext cx="0" cy="6276203"/>
          </a:xfrm>
          <a:prstGeom prst="line">
            <a:avLst/>
          </a:prstGeom>
          <a:ln>
            <a:solidFill>
              <a:schemeClr val="bg1">
                <a:alpha val="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0314A26-5516-FE44-B329-F516EF1CB906}"/>
              </a:ext>
            </a:extLst>
          </p:cNvPr>
          <p:cNvCxnSpPr>
            <a:cxnSpLocks/>
          </p:cNvCxnSpPr>
          <p:nvPr userDrawn="1"/>
        </p:nvCxnSpPr>
        <p:spPr>
          <a:xfrm>
            <a:off x="803082" y="1281579"/>
            <a:ext cx="0" cy="703528"/>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719556"/>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Slide General option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CCD738C-4342-AE4D-AF4F-5F39FACDF52E}"/>
              </a:ext>
            </a:extLst>
          </p:cNvPr>
          <p:cNvSpPr/>
          <p:nvPr userDrawn="1"/>
        </p:nvSpPr>
        <p:spPr>
          <a:xfrm>
            <a:off x="0" y="0"/>
            <a:ext cx="12192000" cy="6858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i="0">
                <a:latin typeface="Arial" panose="020B0604020202020204" pitchFamily="34" charset="0"/>
              </a:rPr>
              <a:t>Section slides</a:t>
            </a:r>
          </a:p>
        </p:txBody>
      </p:sp>
    </p:spTree>
    <p:extLst>
      <p:ext uri="{BB962C8B-B14F-4D97-AF65-F5344CB8AC3E}">
        <p14:creationId xmlns:p14="http://schemas.microsoft.com/office/powerpoint/2010/main" val="1621550011"/>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Option 1">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87D88DD-9CC9-DD46-9E7A-27E79DA4DB5F}"/>
              </a:ext>
            </a:extLst>
          </p:cNvPr>
          <p:cNvSpPr>
            <a:spLocks noGrp="1"/>
          </p:cNvSpPr>
          <p:nvPr>
            <p:ph type="body" sz="quarter" idx="10"/>
          </p:nvPr>
        </p:nvSpPr>
        <p:spPr>
          <a:xfrm>
            <a:off x="946150" y="800100"/>
            <a:ext cx="10282238" cy="5105400"/>
          </a:xfrm>
          <a:custGeom>
            <a:avLst/>
            <a:gdLst>
              <a:gd name="connsiteX0" fmla="*/ 0 w 10282238"/>
              <a:gd name="connsiteY0" fmla="*/ 0 h 5105400"/>
              <a:gd name="connsiteX1" fmla="*/ 10282238 w 10282238"/>
              <a:gd name="connsiteY1" fmla="*/ 0 h 5105400"/>
              <a:gd name="connsiteX2" fmla="*/ 10282238 w 10282238"/>
              <a:gd name="connsiteY2" fmla="*/ 5105400 h 5105400"/>
              <a:gd name="connsiteX3" fmla="*/ 0 w 10282238"/>
              <a:gd name="connsiteY3" fmla="*/ 5105400 h 5105400"/>
              <a:gd name="connsiteX4" fmla="*/ 0 w 10282238"/>
              <a:gd name="connsiteY4" fmla="*/ 0 h 5105400"/>
              <a:gd name="connsiteX0" fmla="*/ 0 w 10282238"/>
              <a:gd name="connsiteY0" fmla="*/ 0 h 5105400"/>
              <a:gd name="connsiteX1" fmla="*/ 10282238 w 10282238"/>
              <a:gd name="connsiteY1" fmla="*/ 184150 h 5105400"/>
              <a:gd name="connsiteX2" fmla="*/ 10282238 w 10282238"/>
              <a:gd name="connsiteY2" fmla="*/ 5105400 h 5105400"/>
              <a:gd name="connsiteX3" fmla="*/ 0 w 10282238"/>
              <a:gd name="connsiteY3" fmla="*/ 5105400 h 5105400"/>
              <a:gd name="connsiteX4" fmla="*/ 0 w 10282238"/>
              <a:gd name="connsiteY4" fmla="*/ 0 h 5105400"/>
              <a:gd name="connsiteX0" fmla="*/ 0 w 10282238"/>
              <a:gd name="connsiteY0" fmla="*/ 0 h 5105400"/>
              <a:gd name="connsiteX1" fmla="*/ 10282238 w 10282238"/>
              <a:gd name="connsiteY1" fmla="*/ 184150 h 5105400"/>
              <a:gd name="connsiteX2" fmla="*/ 10282238 w 10282238"/>
              <a:gd name="connsiteY2" fmla="*/ 4927600 h 5105400"/>
              <a:gd name="connsiteX3" fmla="*/ 0 w 10282238"/>
              <a:gd name="connsiteY3" fmla="*/ 5105400 h 5105400"/>
              <a:gd name="connsiteX4" fmla="*/ 0 w 10282238"/>
              <a:gd name="connsiteY4" fmla="*/ 0 h 5105400"/>
              <a:gd name="connsiteX0" fmla="*/ 0 w 10282238"/>
              <a:gd name="connsiteY0" fmla="*/ 0 h 5105400"/>
              <a:gd name="connsiteX1" fmla="*/ 10282238 w 10282238"/>
              <a:gd name="connsiteY1" fmla="*/ 401507 h 5105400"/>
              <a:gd name="connsiteX2" fmla="*/ 10282238 w 10282238"/>
              <a:gd name="connsiteY2" fmla="*/ 4927600 h 5105400"/>
              <a:gd name="connsiteX3" fmla="*/ 0 w 10282238"/>
              <a:gd name="connsiteY3" fmla="*/ 5105400 h 5105400"/>
              <a:gd name="connsiteX4" fmla="*/ 0 w 10282238"/>
              <a:gd name="connsiteY4" fmla="*/ 0 h 5105400"/>
              <a:gd name="connsiteX0" fmla="*/ 0 w 10282238"/>
              <a:gd name="connsiteY0" fmla="*/ 0 h 5105400"/>
              <a:gd name="connsiteX1" fmla="*/ 10282238 w 10282238"/>
              <a:gd name="connsiteY1" fmla="*/ 401507 h 5105400"/>
              <a:gd name="connsiteX2" fmla="*/ 10282238 w 10282238"/>
              <a:gd name="connsiteY2" fmla="*/ 4717738 h 5105400"/>
              <a:gd name="connsiteX3" fmla="*/ 0 w 10282238"/>
              <a:gd name="connsiteY3" fmla="*/ 5105400 h 5105400"/>
              <a:gd name="connsiteX4" fmla="*/ 0 w 10282238"/>
              <a:gd name="connsiteY4" fmla="*/ 0 h 5105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2238" h="5105400">
                <a:moveTo>
                  <a:pt x="0" y="0"/>
                </a:moveTo>
                <a:lnTo>
                  <a:pt x="10282238" y="401507"/>
                </a:lnTo>
                <a:lnTo>
                  <a:pt x="10282238" y="4717738"/>
                </a:lnTo>
                <a:lnTo>
                  <a:pt x="0" y="5105400"/>
                </a:lnTo>
                <a:lnTo>
                  <a:pt x="0" y="0"/>
                </a:lnTo>
                <a:close/>
              </a:path>
            </a:pathLst>
          </a:custGeom>
          <a:solidFill>
            <a:srgbClr val="00202E"/>
          </a:solidFill>
          <a:effectLst>
            <a:outerShdw blurRad="63500" algn="ctr" rotWithShape="0">
              <a:prstClr val="black">
                <a:alpha val="40000"/>
              </a:prstClr>
            </a:outerShdw>
          </a:effectLst>
        </p:spPr>
        <p:txBody>
          <a:bodyPr lIns="914400" tIns="182880" rIns="914400" bIns="0" anchor="ctr"/>
          <a:lstStyle>
            <a:lvl1pPr marL="0" indent="0" algn="ctr">
              <a:lnSpc>
                <a:spcPct val="85000"/>
              </a:lnSpc>
              <a:spcBef>
                <a:spcPts val="0"/>
              </a:spcBef>
              <a:buNone/>
              <a:defRPr sz="7200" b="0" i="0">
                <a:solidFill>
                  <a:schemeClr val="bg1"/>
                </a:solidFill>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edit Master text styles</a:t>
            </a:r>
          </a:p>
        </p:txBody>
      </p:sp>
      <p:cxnSp>
        <p:nvCxnSpPr>
          <p:cNvPr id="12" name="Straight Connector 11">
            <a:extLst>
              <a:ext uri="{FF2B5EF4-FFF2-40B4-BE49-F238E27FC236}">
                <a16:creationId xmlns:a16="http://schemas.microsoft.com/office/drawing/2014/main" id="{3F096C14-2E28-184E-A9D7-B6FCA0749D76}"/>
              </a:ext>
            </a:extLst>
          </p:cNvPr>
          <p:cNvCxnSpPr/>
          <p:nvPr userDrawn="1"/>
        </p:nvCxnSpPr>
        <p:spPr>
          <a:xfrm flipV="1">
            <a:off x="-4762" y="5472836"/>
            <a:ext cx="12192000" cy="477795"/>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C70E7E5-0918-3F42-B817-17059FA92F66}"/>
              </a:ext>
            </a:extLst>
          </p:cNvPr>
          <p:cNvCxnSpPr>
            <a:cxnSpLocks/>
          </p:cNvCxnSpPr>
          <p:nvPr userDrawn="1"/>
        </p:nvCxnSpPr>
        <p:spPr>
          <a:xfrm>
            <a:off x="-4762" y="754969"/>
            <a:ext cx="12192000" cy="477795"/>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5531099"/>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image" Target="../media/image2.png"/><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Original Grid (Hide when not used" hidden="1">
            <a:extLst>
              <a:ext uri="{FF2B5EF4-FFF2-40B4-BE49-F238E27FC236}">
                <a16:creationId xmlns:a16="http://schemas.microsoft.com/office/drawing/2014/main" id="{6F645227-A7EA-1142-8017-D3505BB868FA}"/>
              </a:ext>
            </a:extLst>
          </p:cNvPr>
          <p:cNvPicPr>
            <a:picLocks noChangeAspect="1"/>
          </p:cNvPicPr>
          <p:nvPr userDrawn="1"/>
        </p:nvPicPr>
        <p:blipFill>
          <a:blip r:embed="rId65">
            <a:alphaModFix amt="5000"/>
          </a:blip>
          <a:stretch>
            <a:fillRect/>
          </a:stretch>
        </p:blipFill>
        <p:spPr>
          <a:xfrm>
            <a:off x="0" y="0"/>
            <a:ext cx="12192000" cy="6858000"/>
          </a:xfrm>
          <a:prstGeom prst="rect">
            <a:avLst/>
          </a:prstGeom>
        </p:spPr>
      </p:pic>
      <p:pic>
        <p:nvPicPr>
          <p:cNvPr id="5" name="Picture 4" hidden="1">
            <a:extLst>
              <a:ext uri="{FF2B5EF4-FFF2-40B4-BE49-F238E27FC236}">
                <a16:creationId xmlns:a16="http://schemas.microsoft.com/office/drawing/2014/main" id="{2388AC47-BD27-0E43-9017-9DA1548374B3}"/>
              </a:ext>
            </a:extLst>
          </p:cNvPr>
          <p:cNvPicPr>
            <a:picLocks noChangeAspect="1"/>
          </p:cNvPicPr>
          <p:nvPr userDrawn="1"/>
        </p:nvPicPr>
        <p:blipFill>
          <a:blip r:embed="rId66"/>
          <a:srcRect/>
          <a:stretch/>
        </p:blipFill>
        <p:spPr>
          <a:xfrm>
            <a:off x="9558" y="4470"/>
            <a:ext cx="12172884" cy="6849060"/>
          </a:xfrm>
          <a:prstGeom prst="rect">
            <a:avLst/>
          </a:prstGeom>
        </p:spPr>
      </p:pic>
      <p:cxnSp>
        <p:nvCxnSpPr>
          <p:cNvPr id="7" name="Straight Connector 6">
            <a:extLst>
              <a:ext uri="{FF2B5EF4-FFF2-40B4-BE49-F238E27FC236}">
                <a16:creationId xmlns:a16="http://schemas.microsoft.com/office/drawing/2014/main" id="{5BB7F8E1-997E-4941-BE13-6E059C035CBE}"/>
              </a:ext>
            </a:extLst>
          </p:cNvPr>
          <p:cNvCxnSpPr/>
          <p:nvPr userDrawn="1"/>
        </p:nvCxnSpPr>
        <p:spPr>
          <a:xfrm>
            <a:off x="800100" y="0"/>
            <a:ext cx="0" cy="685353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5E4E5DE-6179-8440-842F-28DBCC3D681D}"/>
              </a:ext>
            </a:extLst>
          </p:cNvPr>
          <p:cNvCxnSpPr/>
          <p:nvPr userDrawn="1"/>
        </p:nvCxnSpPr>
        <p:spPr>
          <a:xfrm>
            <a:off x="2568388" y="0"/>
            <a:ext cx="0" cy="6853530"/>
          </a:xfrm>
          <a:prstGeom prst="line">
            <a:avLst/>
          </a:prstGeom>
          <a:ln>
            <a:solidFill>
              <a:schemeClr val="bg1">
                <a:lumMod val="9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615384D-E8DA-C647-B710-F4325A19E819}"/>
              </a:ext>
            </a:extLst>
          </p:cNvPr>
          <p:cNvCxnSpPr/>
          <p:nvPr userDrawn="1"/>
        </p:nvCxnSpPr>
        <p:spPr>
          <a:xfrm>
            <a:off x="4323229" y="0"/>
            <a:ext cx="0" cy="6853530"/>
          </a:xfrm>
          <a:prstGeom prst="line">
            <a:avLst/>
          </a:prstGeom>
          <a:ln>
            <a:solidFill>
              <a:schemeClr val="bg1">
                <a:lumMod val="9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B6949CB-2D6B-0741-938E-688F9C5B37D9}"/>
              </a:ext>
            </a:extLst>
          </p:cNvPr>
          <p:cNvCxnSpPr/>
          <p:nvPr userDrawn="1"/>
        </p:nvCxnSpPr>
        <p:spPr>
          <a:xfrm>
            <a:off x="6091518" y="0"/>
            <a:ext cx="0" cy="6853530"/>
          </a:xfrm>
          <a:prstGeom prst="line">
            <a:avLst/>
          </a:prstGeom>
          <a:ln>
            <a:solidFill>
              <a:schemeClr val="bg1">
                <a:lumMod val="9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6B94FD3-6C84-7C42-9E81-589C254D2F46}"/>
              </a:ext>
            </a:extLst>
          </p:cNvPr>
          <p:cNvCxnSpPr/>
          <p:nvPr userDrawn="1"/>
        </p:nvCxnSpPr>
        <p:spPr>
          <a:xfrm>
            <a:off x="7846359" y="0"/>
            <a:ext cx="0" cy="6853530"/>
          </a:xfrm>
          <a:prstGeom prst="line">
            <a:avLst/>
          </a:prstGeom>
          <a:ln>
            <a:solidFill>
              <a:schemeClr val="bg1">
                <a:lumMod val="9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DA64BE6-F7F3-F14C-89D0-1CE69287C314}"/>
              </a:ext>
            </a:extLst>
          </p:cNvPr>
          <p:cNvCxnSpPr/>
          <p:nvPr userDrawn="1"/>
        </p:nvCxnSpPr>
        <p:spPr>
          <a:xfrm>
            <a:off x="9607924" y="0"/>
            <a:ext cx="0" cy="6853530"/>
          </a:xfrm>
          <a:prstGeom prst="line">
            <a:avLst/>
          </a:prstGeom>
          <a:ln>
            <a:solidFill>
              <a:schemeClr val="bg1">
                <a:lumMod val="9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4BECF89-DF0E-B440-9770-C04349337426}"/>
              </a:ext>
            </a:extLst>
          </p:cNvPr>
          <p:cNvCxnSpPr/>
          <p:nvPr userDrawn="1"/>
        </p:nvCxnSpPr>
        <p:spPr>
          <a:xfrm>
            <a:off x="11376212" y="0"/>
            <a:ext cx="0" cy="685353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7879885"/>
      </p:ext>
    </p:extLst>
  </p:cSld>
  <p:clrMap bg1="lt1" tx1="dk1" bg2="lt2" tx2="dk2" accent1="accent1" accent2="accent2" accent3="accent3" accent4="accent4" accent5="accent5" accent6="accent6" hlink="hlink" folHlink="folHlink"/>
  <p:sldLayoutIdLst>
    <p:sldLayoutId id="2147483716" r:id="rId1"/>
    <p:sldLayoutId id="2147483660" r:id="rId2"/>
    <p:sldLayoutId id="2147483700" r:id="rId3"/>
    <p:sldLayoutId id="2147483661" r:id="rId4"/>
    <p:sldLayoutId id="2147483678" r:id="rId5"/>
    <p:sldLayoutId id="2147483659" r:id="rId6"/>
    <p:sldLayoutId id="2147483750" r:id="rId7"/>
    <p:sldLayoutId id="2147483717" r:id="rId8"/>
    <p:sldLayoutId id="2147483665" r:id="rId9"/>
    <p:sldLayoutId id="2147483666" r:id="rId10"/>
    <p:sldLayoutId id="2147483729" r:id="rId11"/>
    <p:sldLayoutId id="2147483690" r:id="rId12"/>
    <p:sldLayoutId id="2147483656" r:id="rId13"/>
    <p:sldLayoutId id="2147483680" r:id="rId14"/>
    <p:sldLayoutId id="2147483655" r:id="rId15"/>
    <p:sldLayoutId id="2147483649" r:id="rId16"/>
    <p:sldLayoutId id="2147483736" r:id="rId17"/>
    <p:sldLayoutId id="2147483753" r:id="rId18"/>
    <p:sldLayoutId id="2147483714" r:id="rId19"/>
    <p:sldLayoutId id="2147483658" r:id="rId20"/>
    <p:sldLayoutId id="2147483722" r:id="rId21"/>
    <p:sldLayoutId id="2147483742" r:id="rId22"/>
    <p:sldLayoutId id="2147483774" r:id="rId23"/>
    <p:sldLayoutId id="2147483725" r:id="rId24"/>
    <p:sldLayoutId id="2147483662" r:id="rId25"/>
    <p:sldLayoutId id="2147483663" r:id="rId26"/>
    <p:sldLayoutId id="2147483676" r:id="rId27"/>
    <p:sldLayoutId id="2147483670" r:id="rId28"/>
    <p:sldLayoutId id="2147483724" r:id="rId29"/>
    <p:sldLayoutId id="2147483669" r:id="rId30"/>
    <p:sldLayoutId id="2147483677" r:id="rId31"/>
    <p:sldLayoutId id="2147483726" r:id="rId32"/>
    <p:sldLayoutId id="2147483773" r:id="rId33"/>
    <p:sldLayoutId id="2147483767" r:id="rId34"/>
    <p:sldLayoutId id="2147483671" r:id="rId35"/>
    <p:sldLayoutId id="2147483768" r:id="rId36"/>
    <p:sldLayoutId id="2147483718" r:id="rId37"/>
    <p:sldLayoutId id="2147483719" r:id="rId38"/>
    <p:sldLayoutId id="2147483679" r:id="rId39"/>
    <p:sldLayoutId id="2147483754" r:id="rId40"/>
    <p:sldLayoutId id="2147483748" r:id="rId41"/>
    <p:sldLayoutId id="2147483713" r:id="rId42"/>
    <p:sldLayoutId id="2147483752" r:id="rId43"/>
    <p:sldLayoutId id="2147483720" r:id="rId44"/>
    <p:sldLayoutId id="2147483730" r:id="rId45"/>
    <p:sldLayoutId id="2147483749" r:id="rId46"/>
    <p:sldLayoutId id="2147483737" r:id="rId47"/>
    <p:sldLayoutId id="2147483756" r:id="rId48"/>
    <p:sldLayoutId id="2147483766" r:id="rId49"/>
    <p:sldLayoutId id="2147483765" r:id="rId50"/>
    <p:sldLayoutId id="2147483732" r:id="rId51"/>
    <p:sldLayoutId id="2147483721" r:id="rId52"/>
    <p:sldLayoutId id="2147483733" r:id="rId53"/>
    <p:sldLayoutId id="2147483734" r:id="rId54"/>
    <p:sldLayoutId id="2147483735" r:id="rId55"/>
    <p:sldLayoutId id="2147483704" r:id="rId56"/>
    <p:sldLayoutId id="2147483657" r:id="rId57"/>
    <p:sldLayoutId id="2147483738" r:id="rId58"/>
    <p:sldLayoutId id="2147483743" r:id="rId59"/>
    <p:sldLayoutId id="2147483744" r:id="rId60"/>
    <p:sldLayoutId id="2147483769" r:id="rId61"/>
    <p:sldLayoutId id="2147483772" r:id="rId62"/>
    <p:sldLayoutId id="2147483775" r:id="rId63"/>
  </p:sldLayoutIdLst>
  <p:txStyles>
    <p:titleStyle>
      <a:lvl1pPr algn="l" defTabSz="914400" rtl="0" eaLnBrk="1" latinLnBrk="0" hangingPunct="1">
        <a:lnSpc>
          <a:spcPct val="90000"/>
        </a:lnSpc>
        <a:spcBef>
          <a:spcPct val="0"/>
        </a:spcBef>
        <a:buNone/>
        <a:defRPr sz="4400" b="0" i="0" kern="1200">
          <a:solidFill>
            <a:schemeClr val="tx1"/>
          </a:solidFill>
          <a:latin typeface="Arial" panose="020B06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7" orient="horz" pos="398" userDrawn="1">
          <p15:clr>
            <a:srgbClr val="F26B43"/>
          </p15:clr>
        </p15:guide>
        <p15:guide id="9" orient="horz" pos="504" userDrawn="1">
          <p15:clr>
            <a:srgbClr val="F26B43"/>
          </p15:clr>
        </p15:guide>
        <p15:guide id="12" pos="596" userDrawn="1">
          <p15:clr>
            <a:srgbClr val="F26B43"/>
          </p15:clr>
        </p15:guide>
        <p15:guide id="14" pos="1525" userDrawn="1">
          <p15:clr>
            <a:srgbClr val="F26B43"/>
          </p15:clr>
        </p15:guide>
        <p15:guide id="15" pos="2634" userDrawn="1">
          <p15:clr>
            <a:srgbClr val="F26B43"/>
          </p15:clr>
        </p15:guide>
        <p15:guide id="17" pos="2816" userDrawn="1">
          <p15:clr>
            <a:srgbClr val="F26B43"/>
          </p15:clr>
        </p15:guide>
        <p15:guide id="19" pos="7166" userDrawn="1">
          <p15:clr>
            <a:srgbClr val="F26B43"/>
          </p15:clr>
        </p15:guide>
        <p15:guide id="20" pos="6145" userDrawn="1">
          <p15:clr>
            <a:srgbClr val="F26B43"/>
          </p15:clr>
        </p15:guide>
        <p15:guide id="22" pos="6052" userDrawn="1">
          <p15:clr>
            <a:srgbClr val="F26B43"/>
          </p15:clr>
        </p15:guide>
        <p15:guide id="23" pos="5036" userDrawn="1">
          <p15:clr>
            <a:srgbClr val="F26B43"/>
          </p15:clr>
        </p15:guide>
        <p15:guide id="25" pos="4942">
          <p15:clr>
            <a:srgbClr val="F26B43"/>
          </p15:clr>
        </p15:guide>
        <p15:guide id="26" pos="3926" userDrawn="1">
          <p15:clr>
            <a:srgbClr val="F26B43"/>
          </p15:clr>
        </p15:guide>
        <p15:guide id="27" pos="2723" userDrawn="1">
          <p15:clr>
            <a:srgbClr val="F26B43"/>
          </p15:clr>
        </p15:guide>
        <p15:guide id="39" pos="7073" userDrawn="1">
          <p15:clr>
            <a:srgbClr val="F26B43"/>
          </p15:clr>
        </p15:guide>
        <p15:guide id="41" orient="horz" pos="3808" userDrawn="1">
          <p15:clr>
            <a:srgbClr val="F26B43"/>
          </p15:clr>
        </p15:guide>
        <p15:guide id="42" pos="1614" userDrawn="1">
          <p15:clr>
            <a:srgbClr val="F26B43"/>
          </p15:clr>
        </p15:guide>
        <p15:guide id="43" pos="3744" userDrawn="1">
          <p15:clr>
            <a:srgbClr val="F26B43"/>
          </p15:clr>
        </p15:guide>
        <p15:guide id="45" pos="5963" userDrawn="1">
          <p15:clr>
            <a:srgbClr val="F26B43"/>
          </p15:clr>
        </p15:guide>
        <p15:guide id="47" pos="4854" userDrawn="1">
          <p15:clr>
            <a:srgbClr val="F26B43"/>
          </p15:clr>
        </p15:guide>
        <p15:guide id="48" pos="504" userDrawn="1">
          <p15:clr>
            <a:srgbClr val="F26B43"/>
          </p15:clr>
        </p15:guide>
        <p15:guide id="49" pos="1707" userDrawn="1">
          <p15:clr>
            <a:srgbClr val="F26B43"/>
          </p15:clr>
        </p15:guide>
        <p15:guide id="50" pos="3837" userDrawn="1">
          <p15:clr>
            <a:srgbClr val="F26B43"/>
          </p15:clr>
        </p15:guide>
        <p15:guide id="51" orient="horz" pos="2160" userDrawn="1">
          <p15:clr>
            <a:srgbClr val="F26B43"/>
          </p15:clr>
        </p15:guide>
        <p15:guide id="52" orient="horz" pos="3720" userDrawn="1">
          <p15:clr>
            <a:srgbClr val="F26B43"/>
          </p15:clr>
        </p15:guide>
        <p15:guide id="53" orient="horz" pos="1242" userDrawn="1">
          <p15:clr>
            <a:srgbClr val="F26B43"/>
          </p15:clr>
        </p15:guide>
        <p15:guide id="54" orient="horz" pos="1583"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23.xml"/><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28.xml"/><Relationship Id="rId5" Type="http://schemas.openxmlformats.org/officeDocument/2006/relationships/image" Target="../media/image17.jpeg"/><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48.xml"/><Relationship Id="rId5" Type="http://schemas.openxmlformats.org/officeDocument/2006/relationships/image" Target="../media/image22.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56.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63.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47.xml"/><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48.xml"/><Relationship Id="rId4" Type="http://schemas.openxmlformats.org/officeDocument/2006/relationships/hyperlink" Target="https://fred.stlouisfed.org/series/GDPC1"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47.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48.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3.xml"/><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2.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14.xml"/><Relationship Id="rId4" Type="http://schemas.openxmlformats.org/officeDocument/2006/relationships/image" Target="../media/image32.svg"/></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22.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63.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9.xml"/><Relationship Id="rId1" Type="http://schemas.openxmlformats.org/officeDocument/2006/relationships/slideLayout" Target="../slideLayouts/slideLayout4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2.xm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2.xml"/><Relationship Id="rId1" Type="http://schemas.openxmlformats.org/officeDocument/2006/relationships/slideLayout" Target="../slideLayouts/slideLayout14.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8.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5.xml"/><Relationship Id="rId1" Type="http://schemas.openxmlformats.org/officeDocument/2006/relationships/slideLayout" Target="../slideLayouts/slideLayout4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8.xml"/></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7.xml"/><Relationship Id="rId1" Type="http://schemas.openxmlformats.org/officeDocument/2006/relationships/slideLayout" Target="../slideLayouts/slideLayout48.xml"/></Relationships>
</file>

<file path=ppt/slides/_rels/slide3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8.xml"/><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6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2.xml"/></Relationships>
</file>

<file path=ppt/slides/_rels/slide4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0.xml"/><Relationship Id="rId1" Type="http://schemas.openxmlformats.org/officeDocument/2006/relationships/slideLayout" Target="../slideLayouts/slideLayout48.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2.xml"/></Relationships>
</file>

<file path=ppt/slides/_rels/slide4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2.xml"/><Relationship Id="rId1" Type="http://schemas.openxmlformats.org/officeDocument/2006/relationships/slideLayout" Target="../slideLayouts/slideLayout20.xml"/><Relationship Id="rId6" Type="http://schemas.openxmlformats.org/officeDocument/2006/relationships/hyperlink" Target="https://resources.carsongroup.com/hubfs/WMC-Source/2021/Forecast_Dec%2021_Barrons_US%20Listed%20Chinese%20Stocks%20Tumbled_Slide%2044.pdf" TargetMode="External"/><Relationship Id="rId5" Type="http://schemas.openxmlformats.org/officeDocument/2006/relationships/hyperlink" Target="https://resources.carsongroup.com/hubfs/WMC-Source/2021/Forecast_Dec%2021_The%20Economist_Chinas%20Economy%20Looks%20Especially%20Vulnerable%20to%20the%20Spread%20of%20Omicron_Slide%2044.pdf" TargetMode="External"/><Relationship Id="rId4" Type="http://schemas.openxmlformats.org/officeDocument/2006/relationships/hyperlink" Target="https://resources.carsongroup.com/hubfs/WMC-Source/2021/Forecast_Dec%2021_The%20Economist_Didis%20Delisting%20Sounds%20the%20Death%20Knell%20for%20Chinese%20IPOs%20in%20America_Slide%2045.pdf" TargetMode="Externa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2.xml"/></Relationships>
</file>

<file path=ppt/slides/_rels/slide4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4.xml"/><Relationship Id="rId1" Type="http://schemas.openxmlformats.org/officeDocument/2006/relationships/slideLayout" Target="../slideLayouts/slideLayout48.xml"/></Relationships>
</file>

<file path=ppt/slides/_rels/slide4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5.xml"/><Relationship Id="rId1" Type="http://schemas.openxmlformats.org/officeDocument/2006/relationships/slideLayout" Target="../slideLayouts/slideLayout21.xml"/></Relationships>
</file>

<file path=ppt/slides/_rels/slide4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6.xml"/><Relationship Id="rId1" Type="http://schemas.openxmlformats.org/officeDocument/2006/relationships/slideLayout" Target="../slideLayouts/slideLayout4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8.xml"/><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9.xml"/><Relationship Id="rId1" Type="http://schemas.openxmlformats.org/officeDocument/2006/relationships/slideLayout" Target="../slideLayouts/slideLayout21.xml"/></Relationships>
</file>

<file path=ppt/slides/_rels/slide5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0.xml"/><Relationship Id="rId1" Type="http://schemas.openxmlformats.org/officeDocument/2006/relationships/slideLayout" Target="../slideLayouts/slideLayout20.xml"/></Relationships>
</file>

<file path=ppt/slides/_rels/slide5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1.xml"/><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3.xml"/><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48.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48.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42.xml"/></Relationships>
</file>

<file path=ppt/slides/_rels/slide5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8.xml"/><Relationship Id="rId1" Type="http://schemas.openxmlformats.org/officeDocument/2006/relationships/slideLayout" Target="../slideLayouts/slideLayout26.xml"/><Relationship Id="rId5" Type="http://schemas.openxmlformats.org/officeDocument/2006/relationships/image" Target="../media/image55.jpeg"/><Relationship Id="rId4" Type="http://schemas.openxmlformats.org/officeDocument/2006/relationships/image" Target="../media/image54.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4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4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4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4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4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9.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4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4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4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4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42.xml"/></Relationships>
</file>

<file path=ppt/slides/_rels/slide7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70.xml"/><Relationship Id="rId1" Type="http://schemas.openxmlformats.org/officeDocument/2006/relationships/slideLayout" Target="../slideLayouts/slideLayout61.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9.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41CE142-E626-3F43-A9B9-28F949B36FF0}"/>
              </a:ext>
            </a:extLst>
          </p:cNvPr>
          <p:cNvSpPr>
            <a:spLocks noGrp="1"/>
          </p:cNvSpPr>
          <p:nvPr>
            <p:ph type="body" sz="quarter" idx="10"/>
          </p:nvPr>
        </p:nvSpPr>
        <p:spPr/>
        <p:txBody>
          <a:bodyPr/>
          <a:lstStyle/>
          <a:p>
            <a:r>
              <a:rPr lang="en-US"/>
              <a:t>Notes to Advisors</a:t>
            </a:r>
          </a:p>
        </p:txBody>
      </p:sp>
      <p:sp>
        <p:nvSpPr>
          <p:cNvPr id="3" name="Text Placeholder 2">
            <a:extLst>
              <a:ext uri="{FF2B5EF4-FFF2-40B4-BE49-F238E27FC236}">
                <a16:creationId xmlns:a16="http://schemas.microsoft.com/office/drawing/2014/main" id="{08685377-2C83-1A40-A105-DC23F6CFAC1F}"/>
              </a:ext>
            </a:extLst>
          </p:cNvPr>
          <p:cNvSpPr>
            <a:spLocks noGrp="1"/>
          </p:cNvSpPr>
          <p:nvPr>
            <p:ph type="body" sz="quarter" idx="11"/>
          </p:nvPr>
        </p:nvSpPr>
        <p:spPr/>
        <p:txBody>
          <a:bodyPr/>
          <a:lstStyle/>
          <a:p>
            <a:pPr marL="342900" lvl="0" indent="-342900">
              <a:lnSpc>
                <a:spcPct val="100000"/>
              </a:lnSpc>
              <a:spcAft>
                <a:spcPts val="0"/>
              </a:spcAft>
              <a:buClr>
                <a:schemeClr val="accent1"/>
              </a:buClr>
              <a:buSzPts val="1600"/>
              <a:buFont typeface="Arial"/>
              <a:buAutoNum type="arabicPeriod"/>
            </a:pPr>
            <a:r>
              <a:rPr lang="en-US" sz="1400" b="1"/>
              <a:t>Select a Presentation Title Page and End Page</a:t>
            </a:r>
            <a:endParaRPr lang="en-US" sz="1400"/>
          </a:p>
          <a:p>
            <a:pPr marL="742950" lvl="1" indent="-285750">
              <a:spcBef>
                <a:spcPts val="1100"/>
              </a:spcBef>
              <a:buClr>
                <a:schemeClr val="accent1"/>
              </a:buClr>
              <a:buSzPts val="1600"/>
              <a:buFont typeface="Arial"/>
              <a:buChar char="•"/>
            </a:pPr>
            <a:r>
              <a:rPr lang="en-US" sz="1400">
                <a:solidFill>
                  <a:schemeClr val="accent1"/>
                </a:solidFill>
              </a:rPr>
              <a:t>Select the presentation cover from the three options that follow (slides 2-4).</a:t>
            </a:r>
            <a:endParaRPr lang="en-US" sz="1400"/>
          </a:p>
          <a:p>
            <a:pPr marL="742950" lvl="1" indent="-285750">
              <a:spcBef>
                <a:spcPts val="1100"/>
              </a:spcBef>
              <a:buClr>
                <a:schemeClr val="accent1"/>
              </a:buClr>
              <a:buSzPts val="1600"/>
              <a:buFont typeface="Arial"/>
              <a:buChar char="•"/>
            </a:pPr>
            <a:r>
              <a:rPr lang="en-US" sz="1400">
                <a:solidFill>
                  <a:schemeClr val="accent1"/>
                </a:solidFill>
              </a:rPr>
              <a:t>Select the corresponding end page from the three options (slides 62-64).</a:t>
            </a:r>
            <a:endParaRPr lang="en-US" sz="1400"/>
          </a:p>
          <a:p>
            <a:pPr marL="742950" lvl="1" indent="-285750">
              <a:spcBef>
                <a:spcPts val="1100"/>
              </a:spcBef>
              <a:buClr>
                <a:schemeClr val="accent1"/>
              </a:buClr>
              <a:buSzPts val="1600"/>
              <a:buFont typeface="Arial"/>
              <a:buChar char="•"/>
            </a:pPr>
            <a:r>
              <a:rPr lang="en-US" sz="1400">
                <a:solidFill>
                  <a:schemeClr val="accent1"/>
                </a:solidFill>
              </a:rPr>
              <a:t>Delete the other options.</a:t>
            </a:r>
            <a:br>
              <a:rPr lang="en-US" sz="1400"/>
            </a:br>
            <a:endParaRPr lang="en-US" sz="1400"/>
          </a:p>
          <a:p>
            <a:pPr marL="342900" lvl="0" indent="-342900">
              <a:lnSpc>
                <a:spcPct val="100000"/>
              </a:lnSpc>
              <a:spcBef>
                <a:spcPts val="600"/>
              </a:spcBef>
              <a:spcAft>
                <a:spcPts val="0"/>
              </a:spcAft>
              <a:buClr>
                <a:schemeClr val="accent1"/>
              </a:buClr>
              <a:buSzPts val="1600"/>
              <a:buFont typeface="Arial"/>
              <a:buAutoNum type="arabicPeriod"/>
            </a:pPr>
            <a:r>
              <a:rPr lang="en-US" sz="1400" b="1"/>
              <a:t>Insert Your Logo into the Cover and Back Page</a:t>
            </a:r>
            <a:endParaRPr lang="en-US" sz="1400"/>
          </a:p>
          <a:p>
            <a:pPr marL="742950" lvl="1" indent="-285750">
              <a:spcBef>
                <a:spcPts val="1100"/>
              </a:spcBef>
              <a:buClr>
                <a:schemeClr val="accent1"/>
              </a:buClr>
              <a:buSzPts val="1600"/>
              <a:buFont typeface="Arial"/>
              <a:buChar char="•"/>
            </a:pPr>
            <a:r>
              <a:rPr lang="en-US" sz="1400">
                <a:solidFill>
                  <a:schemeClr val="accent1"/>
                </a:solidFill>
              </a:rPr>
              <a:t>Delete the current text box with Insert Logo Here.</a:t>
            </a:r>
            <a:endParaRPr lang="en-US" sz="1400"/>
          </a:p>
          <a:p>
            <a:pPr marL="742950" lvl="1" indent="-285750">
              <a:spcBef>
                <a:spcPts val="1100"/>
              </a:spcBef>
              <a:buClr>
                <a:schemeClr val="accent1"/>
              </a:buClr>
              <a:buSzPts val="1600"/>
              <a:buFont typeface="Arial"/>
              <a:buChar char="•"/>
            </a:pPr>
            <a:r>
              <a:rPr lang="en-US" sz="1400">
                <a:solidFill>
                  <a:schemeClr val="accent1"/>
                </a:solidFill>
              </a:rPr>
              <a:t>Select the Insert Tab &gt; Picture &gt; find the location on your computer and select Insert.</a:t>
            </a:r>
            <a:endParaRPr lang="en-US" sz="1400"/>
          </a:p>
          <a:p>
            <a:pPr marL="742950" lvl="1" indent="-285750">
              <a:spcBef>
                <a:spcPts val="1100"/>
              </a:spcBef>
              <a:buClr>
                <a:schemeClr val="accent1"/>
              </a:buClr>
              <a:buSzPts val="1600"/>
              <a:buFont typeface="Arial"/>
              <a:buChar char="•"/>
            </a:pPr>
            <a:r>
              <a:rPr lang="en-US" sz="1400">
                <a:solidFill>
                  <a:schemeClr val="accent1"/>
                </a:solidFill>
              </a:rPr>
              <a:t>Resize logo by holding down the shift key and dragging one corner in (to make smaller) or out (to make larger). </a:t>
            </a:r>
            <a:endParaRPr lang="en-US" sz="1400"/>
          </a:p>
          <a:p>
            <a:pPr marL="742950" lvl="1" indent="-285750">
              <a:spcBef>
                <a:spcPts val="1100"/>
              </a:spcBef>
              <a:buClr>
                <a:schemeClr val="accent1"/>
              </a:buClr>
              <a:buSzPts val="1600"/>
              <a:buFont typeface="Arial"/>
              <a:buChar char="•"/>
            </a:pPr>
            <a:r>
              <a:rPr lang="en-US" sz="1400">
                <a:solidFill>
                  <a:schemeClr val="accent1"/>
                </a:solidFill>
              </a:rPr>
              <a:t>Note: holding the shift key while dragging will proportionally change the size of your logo and not distort it.</a:t>
            </a:r>
            <a:br>
              <a:rPr lang="en-US" sz="1400"/>
            </a:br>
            <a:endParaRPr lang="en-US" sz="1400"/>
          </a:p>
          <a:p>
            <a:pPr marL="342900" lvl="0" indent="-342900">
              <a:lnSpc>
                <a:spcPct val="100000"/>
              </a:lnSpc>
              <a:spcBef>
                <a:spcPts val="600"/>
              </a:spcBef>
              <a:spcAft>
                <a:spcPts val="0"/>
              </a:spcAft>
              <a:buClr>
                <a:schemeClr val="accent1"/>
              </a:buClr>
              <a:buSzPts val="1600"/>
              <a:buFont typeface="Arial"/>
              <a:buAutoNum type="arabicPeriod"/>
            </a:pPr>
            <a:r>
              <a:rPr lang="en-US" sz="1400" b="1"/>
              <a:t>Delete This Page</a:t>
            </a:r>
            <a:endParaRPr lang="en-US" sz="1400"/>
          </a:p>
          <a:p>
            <a:pPr marL="742950" lvl="1" indent="-285750">
              <a:spcBef>
                <a:spcPts val="1100"/>
              </a:spcBef>
              <a:buClr>
                <a:schemeClr val="accent1"/>
              </a:buClr>
              <a:buSzPts val="1600"/>
              <a:buFont typeface="Arial"/>
              <a:buChar char="•"/>
            </a:pPr>
            <a:r>
              <a:rPr lang="en-US" sz="1400">
                <a:solidFill>
                  <a:schemeClr val="accent1"/>
                </a:solidFill>
              </a:rPr>
              <a:t>Delete this page from your presentation.</a:t>
            </a:r>
            <a:endParaRPr lang="en-US" sz="1400"/>
          </a:p>
        </p:txBody>
      </p:sp>
    </p:spTree>
    <p:extLst>
      <p:ext uri="{BB962C8B-B14F-4D97-AF65-F5344CB8AC3E}">
        <p14:creationId xmlns:p14="http://schemas.microsoft.com/office/powerpoint/2010/main" val="993330916"/>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A97A877-0CC3-B94F-87EF-477D8EBF01AB}"/>
              </a:ext>
            </a:extLst>
          </p:cNvPr>
          <p:cNvSpPr>
            <a:spLocks noGrp="1"/>
          </p:cNvSpPr>
          <p:nvPr>
            <p:ph type="body" sz="quarter" idx="11"/>
          </p:nvPr>
        </p:nvSpPr>
        <p:spPr/>
        <p:txBody>
          <a:bodyPr/>
          <a:lstStyle/>
          <a:p>
            <a:r>
              <a:rPr lang="en-US" sz="2800">
                <a:latin typeface="Arial"/>
              </a:rPr>
              <a:t>Customers sometimes had odd requests. Which of the following food combinations was not actually requested during 2021?</a:t>
            </a:r>
            <a:endParaRPr lang="en-US" sz="2800"/>
          </a:p>
        </p:txBody>
      </p:sp>
      <p:sp>
        <p:nvSpPr>
          <p:cNvPr id="3" name="Text Placeholder 2">
            <a:extLst>
              <a:ext uri="{FF2B5EF4-FFF2-40B4-BE49-F238E27FC236}">
                <a16:creationId xmlns:a16="http://schemas.microsoft.com/office/drawing/2014/main" id="{16D9592B-A02A-1649-8506-05434DEDAF68}"/>
              </a:ext>
            </a:extLst>
          </p:cNvPr>
          <p:cNvSpPr>
            <a:spLocks noGrp="1"/>
          </p:cNvSpPr>
          <p:nvPr>
            <p:ph type="body" sz="quarter" idx="12"/>
          </p:nvPr>
        </p:nvSpPr>
        <p:spPr>
          <a:xfrm>
            <a:off x="941389" y="3281819"/>
            <a:ext cx="5002211" cy="2547480"/>
          </a:xfrm>
        </p:spPr>
        <p:txBody>
          <a:bodyPr lIns="0" tIns="0" rIns="0" bIns="0" anchor="t"/>
          <a:lstStyle/>
          <a:p>
            <a:pPr marL="514350" indent="-514350">
              <a:buAutoNum type="arabicPeriod"/>
            </a:pPr>
            <a:r>
              <a:rPr lang="en-US" sz="2800">
                <a:latin typeface="Arial"/>
              </a:rPr>
              <a:t>Watermelon and yellow mustard</a:t>
            </a:r>
            <a:endParaRPr lang="en-US"/>
          </a:p>
          <a:p>
            <a:pPr marL="514350" indent="-514350">
              <a:buAutoNum type="arabicPeriod"/>
            </a:pPr>
            <a:r>
              <a:rPr lang="en-US" sz="2800">
                <a:latin typeface="Arial"/>
              </a:rPr>
              <a:t>Ice cream and hot sauce</a:t>
            </a:r>
            <a:endParaRPr lang="en-US" sz="2800"/>
          </a:p>
          <a:p>
            <a:pPr marL="514350" indent="-514350">
              <a:buAutoNum type="arabicPeriod"/>
            </a:pPr>
            <a:r>
              <a:rPr lang="en-US" sz="2800">
                <a:latin typeface="Arial"/>
              </a:rPr>
              <a:t>Pizza and sauerkraut</a:t>
            </a:r>
            <a:endParaRPr lang="en-US" sz="2800"/>
          </a:p>
          <a:p>
            <a:pPr marL="514350" indent="-514350">
              <a:buAutoNum type="arabicPeriod"/>
            </a:pPr>
            <a:r>
              <a:rPr lang="en-US" sz="2800">
                <a:latin typeface="Arial"/>
              </a:rPr>
              <a:t>French fries and hot fudge</a:t>
            </a:r>
            <a:endParaRPr lang="en-US" sz="2800"/>
          </a:p>
          <a:p>
            <a:endParaRPr lang="en-US" sz="2800"/>
          </a:p>
        </p:txBody>
      </p:sp>
      <p:pic>
        <p:nvPicPr>
          <p:cNvPr id="8" name="Picture Placeholder 7" descr="A picture containing person, wall, indoor, kitchen&#10;&#10;Description automatically generated">
            <a:extLst>
              <a:ext uri="{FF2B5EF4-FFF2-40B4-BE49-F238E27FC236}">
                <a16:creationId xmlns:a16="http://schemas.microsoft.com/office/drawing/2014/main" id="{7E7B05AC-35F6-104C-BA4F-4D1E300CC698}"/>
              </a:ext>
            </a:extLst>
          </p:cNvPr>
          <p:cNvPicPr>
            <a:picLocks noGrp="1" noChangeAspect="1"/>
          </p:cNvPicPr>
          <p:nvPr>
            <p:ph type="pic" sz="quarter" idx="13"/>
          </p:nvPr>
        </p:nvPicPr>
        <p:blipFill>
          <a:blip r:embed="rId3"/>
          <a:srcRect l="7833" r="7833"/>
          <a:stretch>
            <a:fillRect/>
          </a:stretch>
        </p:blipFill>
        <p:spPr/>
      </p:pic>
      <p:cxnSp>
        <p:nvCxnSpPr>
          <p:cNvPr id="7" name="Straight Connector 6">
            <a:extLst>
              <a:ext uri="{FF2B5EF4-FFF2-40B4-BE49-F238E27FC236}">
                <a16:creationId xmlns:a16="http://schemas.microsoft.com/office/drawing/2014/main" id="{BF403937-7AC5-F44D-B473-B9CC03DE4D8B}"/>
              </a:ext>
            </a:extLst>
          </p:cNvPr>
          <p:cNvCxnSpPr>
            <a:cxnSpLocks/>
          </p:cNvCxnSpPr>
          <p:nvPr/>
        </p:nvCxnSpPr>
        <p:spPr>
          <a:xfrm>
            <a:off x="803082" y="796279"/>
            <a:ext cx="0" cy="164592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FB6CE11E-2983-3143-B7B6-92C4134DA3D4}"/>
              </a:ext>
            </a:extLst>
          </p:cNvPr>
          <p:cNvSpPr txBox="1"/>
          <p:nvPr/>
        </p:nvSpPr>
        <p:spPr>
          <a:xfrm>
            <a:off x="8487197" y="5996578"/>
            <a:ext cx="356588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00">
                <a:solidFill>
                  <a:srgbClr val="AFBDC7"/>
                </a:solidFill>
              </a:rPr>
              <a:t>Source: 2021 Uber Eats Cravings Report</a:t>
            </a:r>
          </a:p>
        </p:txBody>
      </p:sp>
    </p:spTree>
    <p:extLst>
      <p:ext uri="{BB962C8B-B14F-4D97-AF65-F5344CB8AC3E}">
        <p14:creationId xmlns:p14="http://schemas.microsoft.com/office/powerpoint/2010/main" val="3405368444"/>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tray of french fries&#10;&#10;Description automatically generated with medium confidence">
            <a:extLst>
              <a:ext uri="{FF2B5EF4-FFF2-40B4-BE49-F238E27FC236}">
                <a16:creationId xmlns:a16="http://schemas.microsoft.com/office/drawing/2014/main" id="{D449027A-5D24-DF48-AAA3-05B7B8CB4680}"/>
              </a:ext>
            </a:extLst>
          </p:cNvPr>
          <p:cNvPicPr>
            <a:picLocks noGrp="1" noChangeAspect="1"/>
          </p:cNvPicPr>
          <p:nvPr>
            <p:ph type="pic" sz="quarter" idx="13"/>
          </p:nvPr>
        </p:nvPicPr>
        <p:blipFill>
          <a:blip r:embed="rId3"/>
          <a:srcRect l="16409" r="16409"/>
          <a:stretch>
            <a:fillRect/>
          </a:stretch>
        </p:blipFill>
        <p:spPr/>
      </p:pic>
      <p:pic>
        <p:nvPicPr>
          <p:cNvPr id="9" name="Picture Placeholder 8" descr="A picture containing food, cup, coffee, dessert&#10;&#10;Description automatically generated">
            <a:extLst>
              <a:ext uri="{FF2B5EF4-FFF2-40B4-BE49-F238E27FC236}">
                <a16:creationId xmlns:a16="http://schemas.microsoft.com/office/drawing/2014/main" id="{985D8924-2308-FE4A-A3C7-CEFCF3461FF9}"/>
              </a:ext>
            </a:extLst>
          </p:cNvPr>
          <p:cNvPicPr>
            <a:picLocks noGrp="1" noChangeAspect="1"/>
          </p:cNvPicPr>
          <p:nvPr>
            <p:ph type="pic" sz="quarter" idx="14"/>
          </p:nvPr>
        </p:nvPicPr>
        <p:blipFill>
          <a:blip r:embed="rId4"/>
          <a:srcRect l="16509" r="16509"/>
          <a:stretch>
            <a:fillRect/>
          </a:stretch>
        </p:blipFill>
        <p:spPr/>
      </p:pic>
      <p:sp>
        <p:nvSpPr>
          <p:cNvPr id="5" name="TextBox 4">
            <a:extLst>
              <a:ext uri="{FF2B5EF4-FFF2-40B4-BE49-F238E27FC236}">
                <a16:creationId xmlns:a16="http://schemas.microsoft.com/office/drawing/2014/main" id="{59B2E8DB-76C6-4E3E-913E-FA6FD200968C}"/>
              </a:ext>
            </a:extLst>
          </p:cNvPr>
          <p:cNvSpPr txBox="1"/>
          <p:nvPr/>
        </p:nvSpPr>
        <p:spPr>
          <a:xfrm>
            <a:off x="946150" y="5136059"/>
            <a:ext cx="7325033" cy="769441"/>
          </a:xfrm>
          <a:prstGeom prst="rect">
            <a:avLst/>
          </a:prstGeom>
          <a:solidFill>
            <a:schemeClr val="bg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400" b="1"/>
              <a:t>French fries and hot fudge</a:t>
            </a:r>
          </a:p>
        </p:txBody>
      </p:sp>
    </p:spTree>
    <p:extLst>
      <p:ext uri="{BB962C8B-B14F-4D97-AF65-F5344CB8AC3E}">
        <p14:creationId xmlns:p14="http://schemas.microsoft.com/office/powerpoint/2010/main" val="3015086971"/>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599947B-442C-4067-923F-D5B59E09FDC1}"/>
              </a:ext>
            </a:extLst>
          </p:cNvPr>
          <p:cNvSpPr>
            <a:spLocks noGrp="1"/>
          </p:cNvSpPr>
          <p:nvPr>
            <p:ph type="body" sz="quarter" idx="11"/>
          </p:nvPr>
        </p:nvSpPr>
        <p:spPr/>
        <p:txBody>
          <a:bodyPr/>
          <a:lstStyle/>
          <a:p>
            <a:r>
              <a:rPr lang="en-US" sz="2800">
                <a:latin typeface="Arial"/>
              </a:rPr>
              <a:t>Which cities ordered the most alcoholic beverages?</a:t>
            </a:r>
            <a:endParaRPr lang="en-US" sz="2800"/>
          </a:p>
        </p:txBody>
      </p:sp>
      <p:sp>
        <p:nvSpPr>
          <p:cNvPr id="4" name="Text Placeholder 3">
            <a:extLst>
              <a:ext uri="{FF2B5EF4-FFF2-40B4-BE49-F238E27FC236}">
                <a16:creationId xmlns:a16="http://schemas.microsoft.com/office/drawing/2014/main" id="{D1F05835-EDE3-41EE-A8C7-CECCA8DBAB96}"/>
              </a:ext>
            </a:extLst>
          </p:cNvPr>
          <p:cNvSpPr>
            <a:spLocks noGrp="1"/>
          </p:cNvSpPr>
          <p:nvPr>
            <p:ph type="body" sz="quarter" idx="12"/>
          </p:nvPr>
        </p:nvSpPr>
        <p:spPr>
          <a:xfrm>
            <a:off x="946150" y="1971675"/>
            <a:ext cx="4997450" cy="3857624"/>
          </a:xfrm>
        </p:spPr>
        <p:txBody>
          <a:bodyPr lIns="0" tIns="0" rIns="0" bIns="0" anchor="t"/>
          <a:lstStyle/>
          <a:p>
            <a:pPr marL="457200" indent="-457200">
              <a:buAutoNum type="arabicPeriod"/>
            </a:pPr>
            <a:r>
              <a:rPr lang="en-US">
                <a:latin typeface="Arial"/>
                <a:cs typeface="Arial"/>
              </a:rPr>
              <a:t>Sacramento, Palm Springs and Tampa Bay </a:t>
            </a:r>
          </a:p>
          <a:p>
            <a:pPr marL="457200" indent="-457200">
              <a:buAutoNum type="arabicPeriod"/>
            </a:pPr>
            <a:r>
              <a:rPr lang="en-US">
                <a:latin typeface="Arial"/>
                <a:cs typeface="Arial"/>
              </a:rPr>
              <a:t>Fargo, Green Bay and Las Vegas</a:t>
            </a:r>
            <a:endParaRPr lang="en-US"/>
          </a:p>
          <a:p>
            <a:pPr marL="457200" indent="-457200">
              <a:buAutoNum type="arabicPeriod"/>
            </a:pPr>
            <a:r>
              <a:rPr lang="en-US">
                <a:latin typeface="Arial"/>
                <a:cs typeface="Arial"/>
              </a:rPr>
              <a:t>San Francisco, New York and Chicago</a:t>
            </a:r>
            <a:endParaRPr lang="en-US">
              <a:cs typeface="Arial"/>
            </a:endParaRPr>
          </a:p>
          <a:p>
            <a:pPr marL="457200" indent="-457200">
              <a:buAutoNum type="arabicPeriod"/>
            </a:pPr>
            <a:r>
              <a:rPr lang="en-US">
                <a:latin typeface="Arial"/>
                <a:cs typeface="Arial"/>
              </a:rPr>
              <a:t>Seattle, Philadelphia and Denver</a:t>
            </a:r>
            <a:endParaRPr lang="en-US">
              <a:cs typeface="Arial"/>
            </a:endParaRPr>
          </a:p>
          <a:p>
            <a:pPr marL="457200" indent="-457200">
              <a:buAutoNum type="arabicPeriod"/>
            </a:pPr>
            <a:endParaRPr lang="en-US"/>
          </a:p>
        </p:txBody>
      </p:sp>
      <p:pic>
        <p:nvPicPr>
          <p:cNvPr id="10" name="Picture Placeholder 9" descr="A group of glasses with drinks in them&#10;&#10;Description automatically generated with low confidence">
            <a:extLst>
              <a:ext uri="{FF2B5EF4-FFF2-40B4-BE49-F238E27FC236}">
                <a16:creationId xmlns:a16="http://schemas.microsoft.com/office/drawing/2014/main" id="{C6AE1E8B-9D4E-D745-A2A2-1A3FCF2BE8B3}"/>
              </a:ext>
            </a:extLst>
          </p:cNvPr>
          <p:cNvPicPr>
            <a:picLocks noGrp="1" noChangeAspect="1"/>
          </p:cNvPicPr>
          <p:nvPr>
            <p:ph type="pic" sz="quarter" idx="13"/>
          </p:nvPr>
        </p:nvPicPr>
        <p:blipFill>
          <a:blip r:embed="rId3"/>
          <a:srcRect l="2084" r="2084"/>
          <a:stretch>
            <a:fillRect/>
          </a:stretch>
        </p:blipFill>
        <p:spPr/>
      </p:pic>
      <p:cxnSp>
        <p:nvCxnSpPr>
          <p:cNvPr id="7" name="Straight Connector 6">
            <a:extLst>
              <a:ext uri="{FF2B5EF4-FFF2-40B4-BE49-F238E27FC236}">
                <a16:creationId xmlns:a16="http://schemas.microsoft.com/office/drawing/2014/main" id="{625A0AF9-F7B1-5344-9CF8-61EA99EE7F57}"/>
              </a:ext>
            </a:extLst>
          </p:cNvPr>
          <p:cNvCxnSpPr>
            <a:cxnSpLocks/>
          </p:cNvCxnSpPr>
          <p:nvPr/>
        </p:nvCxnSpPr>
        <p:spPr>
          <a:xfrm>
            <a:off x="803082" y="796279"/>
            <a:ext cx="0" cy="64008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1D1661EB-049F-DD48-AAAA-871EE9369750}"/>
              </a:ext>
            </a:extLst>
          </p:cNvPr>
          <p:cNvSpPr txBox="1"/>
          <p:nvPr/>
        </p:nvSpPr>
        <p:spPr>
          <a:xfrm>
            <a:off x="8487197" y="5996578"/>
            <a:ext cx="356588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00">
                <a:solidFill>
                  <a:srgbClr val="AFBDC7"/>
                </a:solidFill>
              </a:rPr>
              <a:t>Source: 2021 Uber Eats Cravings Report</a:t>
            </a:r>
          </a:p>
        </p:txBody>
      </p:sp>
    </p:spTree>
    <p:extLst>
      <p:ext uri="{BB962C8B-B14F-4D97-AF65-F5344CB8AC3E}">
        <p14:creationId xmlns:p14="http://schemas.microsoft.com/office/powerpoint/2010/main" val="1845961143"/>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5" descr="A city skyline at sunset&#10;&#10;Description automatically generated with low confidence">
            <a:extLst>
              <a:ext uri="{FF2B5EF4-FFF2-40B4-BE49-F238E27FC236}">
                <a16:creationId xmlns:a16="http://schemas.microsoft.com/office/drawing/2014/main" id="{AA2B3960-41BE-7D44-9A9D-28D816DE527D}"/>
              </a:ext>
            </a:extLst>
          </p:cNvPr>
          <p:cNvPicPr>
            <a:picLocks noGrp="1" noChangeAspect="1"/>
          </p:cNvPicPr>
          <p:nvPr>
            <p:ph type="pic" sz="quarter" idx="17"/>
          </p:nvPr>
        </p:nvPicPr>
        <p:blipFill rotWithShape="1">
          <a:blip r:embed="rId3"/>
          <a:srcRect l="22154" r="30260"/>
          <a:stretch/>
        </p:blipFill>
        <p:spPr>
          <a:xfrm>
            <a:off x="7992041" y="630364"/>
            <a:ext cx="3235325" cy="4536622"/>
          </a:xfrm>
        </p:spPr>
      </p:pic>
      <p:pic>
        <p:nvPicPr>
          <p:cNvPr id="14" name="Picture Placeholder 13" descr="A picture containing grass, mountain, sky, outdoor&#10;&#10;Description automatically generated">
            <a:extLst>
              <a:ext uri="{FF2B5EF4-FFF2-40B4-BE49-F238E27FC236}">
                <a16:creationId xmlns:a16="http://schemas.microsoft.com/office/drawing/2014/main" id="{C8D4033B-40EC-C34A-BFD4-27893608C5FC}"/>
              </a:ext>
            </a:extLst>
          </p:cNvPr>
          <p:cNvPicPr>
            <a:picLocks noGrp="1" noChangeAspect="1"/>
          </p:cNvPicPr>
          <p:nvPr>
            <p:ph type="pic" sz="quarter" idx="16"/>
          </p:nvPr>
        </p:nvPicPr>
        <p:blipFill>
          <a:blip r:embed="rId4"/>
          <a:srcRect l="18970" r="18970"/>
          <a:stretch>
            <a:fillRect/>
          </a:stretch>
        </p:blipFill>
        <p:spPr/>
      </p:pic>
      <p:pic>
        <p:nvPicPr>
          <p:cNvPr id="12" name="Picture Placeholder 11" descr="A bridge over a river with a city in the background&#10;&#10;Description automatically generated with medium confidence">
            <a:extLst>
              <a:ext uri="{FF2B5EF4-FFF2-40B4-BE49-F238E27FC236}">
                <a16:creationId xmlns:a16="http://schemas.microsoft.com/office/drawing/2014/main" id="{9FCACDEF-EAD3-8246-8076-C3D19208FA22}"/>
              </a:ext>
            </a:extLst>
          </p:cNvPr>
          <p:cNvPicPr>
            <a:picLocks noGrp="1" noChangeAspect="1"/>
          </p:cNvPicPr>
          <p:nvPr>
            <p:ph type="pic" sz="quarter" idx="15"/>
          </p:nvPr>
        </p:nvPicPr>
        <p:blipFill>
          <a:blip r:embed="rId5"/>
          <a:srcRect l="23259" r="23259"/>
          <a:stretch>
            <a:fillRect/>
          </a:stretch>
        </p:blipFill>
        <p:spPr/>
      </p:pic>
      <p:sp>
        <p:nvSpPr>
          <p:cNvPr id="3" name="TextBox 2">
            <a:extLst>
              <a:ext uri="{FF2B5EF4-FFF2-40B4-BE49-F238E27FC236}">
                <a16:creationId xmlns:a16="http://schemas.microsoft.com/office/drawing/2014/main" id="{1B920586-45FA-4903-BFC0-0F1FDC9870E6}"/>
              </a:ext>
            </a:extLst>
          </p:cNvPr>
          <p:cNvSpPr txBox="1"/>
          <p:nvPr/>
        </p:nvSpPr>
        <p:spPr>
          <a:xfrm>
            <a:off x="946150" y="4763503"/>
            <a:ext cx="6667593" cy="1323439"/>
          </a:xfrm>
          <a:prstGeom prst="rect">
            <a:avLst/>
          </a:prstGeom>
          <a:solidFill>
            <a:schemeClr val="bg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a:t>Sacramento, Palm Springs and Tampa Bay </a:t>
            </a:r>
          </a:p>
        </p:txBody>
      </p:sp>
    </p:spTree>
    <p:extLst>
      <p:ext uri="{BB962C8B-B14F-4D97-AF65-F5344CB8AC3E}">
        <p14:creationId xmlns:p14="http://schemas.microsoft.com/office/powerpoint/2010/main" val="3821911653"/>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7A1E7B5-AB1F-4552-AD00-2D4ABB48D54B}"/>
              </a:ext>
            </a:extLst>
          </p:cNvPr>
          <p:cNvSpPr>
            <a:spLocks noGrp="1"/>
          </p:cNvSpPr>
          <p:nvPr>
            <p:ph type="body" sz="quarter" idx="11"/>
          </p:nvPr>
        </p:nvSpPr>
        <p:spPr/>
        <p:txBody>
          <a:bodyPr/>
          <a:lstStyle/>
          <a:p>
            <a:r>
              <a:rPr lang="en-US">
                <a:latin typeface="Arial"/>
              </a:rPr>
              <a:t>Where did people order the healthiest foods?</a:t>
            </a:r>
            <a:endParaRPr lang="en-US"/>
          </a:p>
        </p:txBody>
      </p:sp>
      <p:sp>
        <p:nvSpPr>
          <p:cNvPr id="4" name="Text Placeholder 3">
            <a:extLst>
              <a:ext uri="{FF2B5EF4-FFF2-40B4-BE49-F238E27FC236}">
                <a16:creationId xmlns:a16="http://schemas.microsoft.com/office/drawing/2014/main" id="{CBD6F416-EC10-4807-BE80-5F45DFC2C61C}"/>
              </a:ext>
            </a:extLst>
          </p:cNvPr>
          <p:cNvSpPr>
            <a:spLocks noGrp="1"/>
          </p:cNvSpPr>
          <p:nvPr>
            <p:ph type="body" sz="quarter" idx="12"/>
          </p:nvPr>
        </p:nvSpPr>
        <p:spPr>
          <a:xfrm>
            <a:off x="941389" y="3429000"/>
            <a:ext cx="5002211" cy="2400299"/>
          </a:xfrm>
        </p:spPr>
        <p:txBody>
          <a:bodyPr lIns="0" tIns="0" rIns="0" bIns="0" anchor="t"/>
          <a:lstStyle/>
          <a:p>
            <a:pPr marL="457200" indent="-457200">
              <a:buAutoNum type="arabicPeriod"/>
            </a:pPr>
            <a:r>
              <a:rPr lang="en-US" sz="2800">
                <a:latin typeface="Arial"/>
              </a:rPr>
              <a:t>Los Angeles, California</a:t>
            </a:r>
          </a:p>
          <a:p>
            <a:pPr marL="457200" indent="-457200">
              <a:buAutoNum type="arabicPeriod"/>
            </a:pPr>
            <a:r>
              <a:rPr lang="en-US" sz="2800">
                <a:latin typeface="Arial"/>
              </a:rPr>
              <a:t>Miami, Florida</a:t>
            </a:r>
            <a:endParaRPr lang="en-US" sz="2800"/>
          </a:p>
          <a:p>
            <a:pPr marL="457200" indent="-457200">
              <a:buAutoNum type="arabicPeriod"/>
            </a:pPr>
            <a:r>
              <a:rPr lang="en-US" sz="2800">
                <a:latin typeface="Arial"/>
              </a:rPr>
              <a:t>Milwaukee, Wisconsin</a:t>
            </a:r>
          </a:p>
          <a:p>
            <a:pPr marL="457200" indent="-457200">
              <a:buAutoNum type="arabicPeriod"/>
            </a:pPr>
            <a:r>
              <a:rPr lang="en-US" sz="2800">
                <a:latin typeface="Arial"/>
              </a:rPr>
              <a:t>Portland, Oregon</a:t>
            </a:r>
          </a:p>
        </p:txBody>
      </p:sp>
      <p:pic>
        <p:nvPicPr>
          <p:cNvPr id="8" name="Picture Placeholder 7" descr="A plate of food&#10;&#10;Description automatically generated with medium confidence">
            <a:extLst>
              <a:ext uri="{FF2B5EF4-FFF2-40B4-BE49-F238E27FC236}">
                <a16:creationId xmlns:a16="http://schemas.microsoft.com/office/drawing/2014/main" id="{050F41CB-2E7E-1C45-B9AF-8CC81B17E2A4}"/>
              </a:ext>
            </a:extLst>
          </p:cNvPr>
          <p:cNvPicPr>
            <a:picLocks noGrp="1" noChangeAspect="1"/>
          </p:cNvPicPr>
          <p:nvPr>
            <p:ph type="pic" sz="quarter" idx="13"/>
          </p:nvPr>
        </p:nvPicPr>
        <p:blipFill>
          <a:blip r:embed="rId3"/>
          <a:srcRect l="7833" r="7833"/>
          <a:stretch>
            <a:fillRect/>
          </a:stretch>
        </p:blipFill>
        <p:spPr/>
      </p:pic>
      <p:cxnSp>
        <p:nvCxnSpPr>
          <p:cNvPr id="7" name="Straight Connector 6">
            <a:extLst>
              <a:ext uri="{FF2B5EF4-FFF2-40B4-BE49-F238E27FC236}">
                <a16:creationId xmlns:a16="http://schemas.microsoft.com/office/drawing/2014/main" id="{19C877E9-0C25-CB41-BA23-30C42D70D2DA}"/>
              </a:ext>
            </a:extLst>
          </p:cNvPr>
          <p:cNvCxnSpPr>
            <a:cxnSpLocks/>
          </p:cNvCxnSpPr>
          <p:nvPr/>
        </p:nvCxnSpPr>
        <p:spPr>
          <a:xfrm>
            <a:off x="803082" y="796279"/>
            <a:ext cx="0" cy="146304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9E0243F6-D15F-6E42-BB0A-9DC5ED77B914}"/>
              </a:ext>
            </a:extLst>
          </p:cNvPr>
          <p:cNvSpPr txBox="1"/>
          <p:nvPr/>
        </p:nvSpPr>
        <p:spPr>
          <a:xfrm>
            <a:off x="8487197" y="5996578"/>
            <a:ext cx="356588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00">
                <a:solidFill>
                  <a:srgbClr val="AFBDC7"/>
                </a:solidFill>
              </a:rPr>
              <a:t>Source: 2021 Uber Eats Cravings Report</a:t>
            </a:r>
          </a:p>
        </p:txBody>
      </p:sp>
    </p:spTree>
    <p:extLst>
      <p:ext uri="{BB962C8B-B14F-4D97-AF65-F5344CB8AC3E}">
        <p14:creationId xmlns:p14="http://schemas.microsoft.com/office/powerpoint/2010/main" val="4026809189"/>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picture containing outdoor, palm, tree, sky&#10;&#10;Description automatically generated">
            <a:extLst>
              <a:ext uri="{FF2B5EF4-FFF2-40B4-BE49-F238E27FC236}">
                <a16:creationId xmlns:a16="http://schemas.microsoft.com/office/drawing/2014/main" id="{14D28D3D-2892-804D-8C10-45AA6AED52D1}"/>
              </a:ext>
            </a:extLst>
          </p:cNvPr>
          <p:cNvPicPr>
            <a:picLocks noGrp="1" noChangeAspect="1"/>
          </p:cNvPicPr>
          <p:nvPr>
            <p:ph type="pic" sz="quarter" idx="13"/>
          </p:nvPr>
        </p:nvPicPr>
        <p:blipFill>
          <a:blip r:embed="rId3"/>
          <a:srcRect t="15985" b="15985"/>
          <a:stretch>
            <a:fillRect/>
          </a:stretch>
        </p:blipFill>
        <p:spPr/>
      </p:pic>
      <p:sp>
        <p:nvSpPr>
          <p:cNvPr id="3" name="TextBox 2">
            <a:extLst>
              <a:ext uri="{FF2B5EF4-FFF2-40B4-BE49-F238E27FC236}">
                <a16:creationId xmlns:a16="http://schemas.microsoft.com/office/drawing/2014/main" id="{75B6B741-DF15-43E2-9C77-C43B9E02223C}"/>
              </a:ext>
            </a:extLst>
          </p:cNvPr>
          <p:cNvSpPr txBox="1"/>
          <p:nvPr/>
        </p:nvSpPr>
        <p:spPr>
          <a:xfrm>
            <a:off x="946150" y="5382280"/>
            <a:ext cx="2743199" cy="523220"/>
          </a:xfrm>
          <a:prstGeom prst="rect">
            <a:avLst/>
          </a:prstGeom>
          <a:solidFill>
            <a:schemeClr val="bg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a:t>Miami, Florida</a:t>
            </a:r>
          </a:p>
        </p:txBody>
      </p:sp>
    </p:spTree>
    <p:extLst>
      <p:ext uri="{BB962C8B-B14F-4D97-AF65-F5344CB8AC3E}">
        <p14:creationId xmlns:p14="http://schemas.microsoft.com/office/powerpoint/2010/main" val="3718894963"/>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6AB3D95-EE7B-7F4F-A0DD-A7F6173D6681}"/>
              </a:ext>
            </a:extLst>
          </p:cNvPr>
          <p:cNvSpPr/>
          <p:nvPr/>
        </p:nvSpPr>
        <p:spPr>
          <a:xfrm>
            <a:off x="941388" y="1971675"/>
            <a:ext cx="3240087" cy="3931920"/>
          </a:xfrm>
          <a:prstGeom prst="rect">
            <a:avLst/>
          </a:prstGeom>
          <a:solidFill>
            <a:schemeClr val="bg1"/>
          </a:solidFill>
          <a:ln>
            <a:noFill/>
          </a:ln>
          <a:effectLst>
            <a:outerShdw blurRad="241300" sx="99000" sy="99000" algn="tl"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A5B864A-ADB7-2847-8405-2037B3F04C9F}"/>
              </a:ext>
            </a:extLst>
          </p:cNvPr>
          <p:cNvSpPr/>
          <p:nvPr/>
        </p:nvSpPr>
        <p:spPr>
          <a:xfrm>
            <a:off x="4465638" y="1986106"/>
            <a:ext cx="3240087" cy="3931920"/>
          </a:xfrm>
          <a:prstGeom prst="rect">
            <a:avLst/>
          </a:prstGeom>
          <a:solidFill>
            <a:schemeClr val="bg1"/>
          </a:solidFill>
          <a:ln>
            <a:noFill/>
          </a:ln>
          <a:effectLst>
            <a:outerShdw blurRad="241300" sx="99000" sy="99000" algn="tl"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5457AA9-DF61-9448-8E17-1791A9D4CCBD}"/>
              </a:ext>
            </a:extLst>
          </p:cNvPr>
          <p:cNvSpPr/>
          <p:nvPr/>
        </p:nvSpPr>
        <p:spPr>
          <a:xfrm>
            <a:off x="7994650" y="1973580"/>
            <a:ext cx="3240087" cy="3931920"/>
          </a:xfrm>
          <a:prstGeom prst="rect">
            <a:avLst/>
          </a:prstGeom>
          <a:solidFill>
            <a:schemeClr val="bg1"/>
          </a:solidFill>
          <a:ln>
            <a:noFill/>
          </a:ln>
          <a:effectLst>
            <a:outerShdw blurRad="241300" sx="99000" sy="99000" algn="tl"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 Placeholder 34">
            <a:extLst>
              <a:ext uri="{FF2B5EF4-FFF2-40B4-BE49-F238E27FC236}">
                <a16:creationId xmlns:a16="http://schemas.microsoft.com/office/drawing/2014/main" id="{5E3B9B7A-AA7A-49CF-8195-7D8F3DB3063E}"/>
              </a:ext>
            </a:extLst>
          </p:cNvPr>
          <p:cNvSpPr>
            <a:spLocks noGrp="1"/>
          </p:cNvSpPr>
          <p:nvPr>
            <p:ph type="body" sz="quarter" idx="10"/>
          </p:nvPr>
        </p:nvSpPr>
        <p:spPr/>
        <p:txBody>
          <a:bodyPr/>
          <a:lstStyle/>
          <a:p>
            <a:r>
              <a:rPr lang="en-US" sz="4000">
                <a:latin typeface="Arial"/>
              </a:rPr>
              <a:t>What was the name of the canal where a ship blocked global trade last March?</a:t>
            </a:r>
            <a:endParaRPr lang="en-US" sz="4000"/>
          </a:p>
        </p:txBody>
      </p:sp>
      <p:pic>
        <p:nvPicPr>
          <p:cNvPr id="22" name="Picture 22" descr="Graphical user interface&#10;&#10;Description automatically generated">
            <a:extLst>
              <a:ext uri="{FF2B5EF4-FFF2-40B4-BE49-F238E27FC236}">
                <a16:creationId xmlns:a16="http://schemas.microsoft.com/office/drawing/2014/main" id="{7BBF9FAF-DF36-4768-A543-D526E904385E}"/>
              </a:ext>
            </a:extLst>
          </p:cNvPr>
          <p:cNvPicPr>
            <a:picLocks noGrp="1" noChangeAspect="1"/>
          </p:cNvPicPr>
          <p:nvPr>
            <p:ph type="pic" sz="quarter" idx="4294967295"/>
          </p:nvPr>
        </p:nvPicPr>
        <p:blipFill rotWithShape="1">
          <a:blip r:embed="rId3"/>
          <a:srcRect t="2322" b="2322"/>
          <a:stretch/>
        </p:blipFill>
        <p:spPr>
          <a:xfrm>
            <a:off x="4526424" y="2287920"/>
            <a:ext cx="3108960" cy="3328292"/>
          </a:xfrm>
          <a:prstGeom prst="rect">
            <a:avLst/>
          </a:prstGeom>
        </p:spPr>
      </p:pic>
      <p:grpSp>
        <p:nvGrpSpPr>
          <p:cNvPr id="5" name="Group 4">
            <a:extLst>
              <a:ext uri="{FF2B5EF4-FFF2-40B4-BE49-F238E27FC236}">
                <a16:creationId xmlns:a16="http://schemas.microsoft.com/office/drawing/2014/main" id="{EF18EC30-C2F4-42C1-BEE3-7DBB6AEB3A14}"/>
              </a:ext>
            </a:extLst>
          </p:cNvPr>
          <p:cNvGrpSpPr/>
          <p:nvPr/>
        </p:nvGrpSpPr>
        <p:grpSpPr>
          <a:xfrm>
            <a:off x="8054279" y="2139223"/>
            <a:ext cx="3120828" cy="3596823"/>
            <a:chOff x="853710" y="2183544"/>
            <a:chExt cx="3120828" cy="3596823"/>
          </a:xfrm>
        </p:grpSpPr>
        <p:pic>
          <p:nvPicPr>
            <p:cNvPr id="3" name="Picture 3" descr="Graphical user interface, application&#10;&#10;Description automatically generated">
              <a:extLst>
                <a:ext uri="{FF2B5EF4-FFF2-40B4-BE49-F238E27FC236}">
                  <a16:creationId xmlns:a16="http://schemas.microsoft.com/office/drawing/2014/main" id="{AAEEC529-DC9B-49FF-9611-EC878F3E2218}"/>
                </a:ext>
              </a:extLst>
            </p:cNvPr>
            <p:cNvPicPr>
              <a:picLocks noChangeAspect="1"/>
            </p:cNvPicPr>
            <p:nvPr/>
          </p:nvPicPr>
          <p:blipFill>
            <a:blip r:embed="rId4"/>
            <a:stretch>
              <a:fillRect/>
            </a:stretch>
          </p:blipFill>
          <p:spPr>
            <a:xfrm>
              <a:off x="853710" y="2183544"/>
              <a:ext cx="3120828" cy="3596823"/>
            </a:xfrm>
            <a:prstGeom prst="rect">
              <a:avLst/>
            </a:prstGeom>
          </p:spPr>
        </p:pic>
        <p:sp>
          <p:nvSpPr>
            <p:cNvPr id="4" name="TextBox 3">
              <a:extLst>
                <a:ext uri="{FF2B5EF4-FFF2-40B4-BE49-F238E27FC236}">
                  <a16:creationId xmlns:a16="http://schemas.microsoft.com/office/drawing/2014/main" id="{EA763B7D-A584-4F44-BA57-D88D7BDB097C}"/>
                </a:ext>
              </a:extLst>
            </p:cNvPr>
            <p:cNvSpPr txBox="1"/>
            <p:nvPr/>
          </p:nvSpPr>
          <p:spPr>
            <a:xfrm>
              <a:off x="1231338" y="2566523"/>
              <a:ext cx="2122810" cy="342359"/>
            </a:xfrm>
            <a:prstGeom prst="rect">
              <a:avLst/>
            </a:prstGeom>
            <a:solidFill>
              <a:schemeClr val="bg1"/>
            </a:solid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cs typeface="Arial"/>
              </a:endParaRPr>
            </a:p>
          </p:txBody>
        </p:sp>
      </p:grpSp>
      <p:grpSp>
        <p:nvGrpSpPr>
          <p:cNvPr id="10" name="Group 9">
            <a:extLst>
              <a:ext uri="{FF2B5EF4-FFF2-40B4-BE49-F238E27FC236}">
                <a16:creationId xmlns:a16="http://schemas.microsoft.com/office/drawing/2014/main" id="{D3DA2EC5-9718-4426-8319-E055E1044A23}"/>
              </a:ext>
            </a:extLst>
          </p:cNvPr>
          <p:cNvGrpSpPr/>
          <p:nvPr/>
        </p:nvGrpSpPr>
        <p:grpSpPr>
          <a:xfrm>
            <a:off x="1210061" y="2154603"/>
            <a:ext cx="2702740" cy="3594926"/>
            <a:chOff x="1123444" y="2235068"/>
            <a:chExt cx="2702740" cy="3594926"/>
          </a:xfrm>
        </p:grpSpPr>
        <p:pic>
          <p:nvPicPr>
            <p:cNvPr id="8" name="Picture 8" descr="Graphical user interface, text, application, chat or text message&#10;&#10;Description automatically generated">
              <a:extLst>
                <a:ext uri="{FF2B5EF4-FFF2-40B4-BE49-F238E27FC236}">
                  <a16:creationId xmlns:a16="http://schemas.microsoft.com/office/drawing/2014/main" id="{0BBEB9E1-E908-4DEA-8C53-3329BBCF9269}"/>
                </a:ext>
              </a:extLst>
            </p:cNvPr>
            <p:cNvPicPr>
              <a:picLocks noChangeAspect="1"/>
            </p:cNvPicPr>
            <p:nvPr/>
          </p:nvPicPr>
          <p:blipFill>
            <a:blip r:embed="rId5"/>
            <a:stretch>
              <a:fillRect/>
            </a:stretch>
          </p:blipFill>
          <p:spPr>
            <a:xfrm>
              <a:off x="1123444" y="2235068"/>
              <a:ext cx="2702740" cy="3594926"/>
            </a:xfrm>
            <a:prstGeom prst="rect">
              <a:avLst/>
            </a:prstGeom>
          </p:spPr>
        </p:pic>
        <p:sp>
          <p:nvSpPr>
            <p:cNvPr id="9" name="TextBox 8">
              <a:extLst>
                <a:ext uri="{FF2B5EF4-FFF2-40B4-BE49-F238E27FC236}">
                  <a16:creationId xmlns:a16="http://schemas.microsoft.com/office/drawing/2014/main" id="{F9443727-1F85-4A59-824C-A9386916C881}"/>
                </a:ext>
              </a:extLst>
            </p:cNvPr>
            <p:cNvSpPr txBox="1"/>
            <p:nvPr/>
          </p:nvSpPr>
          <p:spPr>
            <a:xfrm>
              <a:off x="2803805" y="4921221"/>
              <a:ext cx="315591"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sz="1000">
                <a:cs typeface="Arial"/>
              </a:endParaRPr>
            </a:p>
          </p:txBody>
        </p:sp>
      </p:grpSp>
      <p:cxnSp>
        <p:nvCxnSpPr>
          <p:cNvPr id="14" name="Straight Connector 13">
            <a:extLst>
              <a:ext uri="{FF2B5EF4-FFF2-40B4-BE49-F238E27FC236}">
                <a16:creationId xmlns:a16="http://schemas.microsoft.com/office/drawing/2014/main" id="{DFD76F50-79FD-C64C-BC72-BBCA2FE8F564}"/>
              </a:ext>
            </a:extLst>
          </p:cNvPr>
          <p:cNvCxnSpPr>
            <a:cxnSpLocks/>
          </p:cNvCxnSpPr>
          <p:nvPr/>
        </p:nvCxnSpPr>
        <p:spPr>
          <a:xfrm>
            <a:off x="803082" y="796279"/>
            <a:ext cx="0" cy="91440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A50FFC48-DF07-E54B-AED2-4FA4CB9F9D87}"/>
              </a:ext>
            </a:extLst>
          </p:cNvPr>
          <p:cNvSpPr txBox="1"/>
          <p:nvPr/>
        </p:nvSpPr>
        <p:spPr>
          <a:xfrm>
            <a:off x="8431907" y="6119025"/>
            <a:ext cx="356588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00">
                <a:solidFill>
                  <a:srgbClr val="AFBDC7"/>
                </a:solidFill>
              </a:rPr>
              <a:t>Source: Twitter</a:t>
            </a:r>
          </a:p>
        </p:txBody>
      </p:sp>
    </p:spTree>
    <p:extLst>
      <p:ext uri="{BB962C8B-B14F-4D97-AF65-F5344CB8AC3E}">
        <p14:creationId xmlns:p14="http://schemas.microsoft.com/office/powerpoint/2010/main" val="1244778592"/>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large ship in the water&#10;&#10;Description automatically generated with medium confidence">
            <a:extLst>
              <a:ext uri="{FF2B5EF4-FFF2-40B4-BE49-F238E27FC236}">
                <a16:creationId xmlns:a16="http://schemas.microsoft.com/office/drawing/2014/main" id="{C9CD8E00-9E36-2F4A-AF42-605CE5A7117B}"/>
              </a:ext>
            </a:extLst>
          </p:cNvPr>
          <p:cNvPicPr>
            <a:picLocks noGrp="1" noChangeAspect="1"/>
          </p:cNvPicPr>
          <p:nvPr>
            <p:ph type="pic" sz="quarter" idx="13"/>
          </p:nvPr>
        </p:nvPicPr>
        <p:blipFill>
          <a:blip r:embed="rId3"/>
          <a:srcRect t="19735" b="19735"/>
          <a:stretch>
            <a:fillRect/>
          </a:stretch>
        </p:blipFill>
        <p:spPr>
          <a:xfrm>
            <a:off x="946150" y="800100"/>
            <a:ext cx="11245850" cy="5105400"/>
          </a:xfrm>
        </p:spPr>
      </p:pic>
      <p:sp>
        <p:nvSpPr>
          <p:cNvPr id="5" name="TextBox 4">
            <a:extLst>
              <a:ext uri="{FF2B5EF4-FFF2-40B4-BE49-F238E27FC236}">
                <a16:creationId xmlns:a16="http://schemas.microsoft.com/office/drawing/2014/main" id="{3F0C910D-BFB5-48B9-9AFB-68EDF738DEA8}"/>
              </a:ext>
            </a:extLst>
          </p:cNvPr>
          <p:cNvSpPr txBox="1"/>
          <p:nvPr/>
        </p:nvSpPr>
        <p:spPr>
          <a:xfrm>
            <a:off x="946150" y="5197614"/>
            <a:ext cx="3009529" cy="707886"/>
          </a:xfrm>
          <a:prstGeom prst="rect">
            <a:avLst/>
          </a:prstGeom>
          <a:solidFill>
            <a:schemeClr val="bg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a:t>Suez Canal</a:t>
            </a:r>
          </a:p>
        </p:txBody>
      </p:sp>
    </p:spTree>
    <p:extLst>
      <p:ext uri="{BB962C8B-B14F-4D97-AF65-F5344CB8AC3E}">
        <p14:creationId xmlns:p14="http://schemas.microsoft.com/office/powerpoint/2010/main" val="4272578096"/>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2ECE7CC-C96D-7A4A-A6CD-B4926E4FCC16}"/>
              </a:ext>
            </a:extLst>
          </p:cNvPr>
          <p:cNvSpPr>
            <a:spLocks noGrp="1"/>
          </p:cNvSpPr>
          <p:nvPr>
            <p:ph type="body" sz="quarter" idx="11"/>
          </p:nvPr>
        </p:nvSpPr>
        <p:spPr/>
        <p:txBody>
          <a:bodyPr/>
          <a:lstStyle/>
          <a:p>
            <a:r>
              <a:rPr lang="en-US">
                <a:latin typeface="Arial"/>
              </a:rPr>
              <a:t>The Economy</a:t>
            </a:r>
            <a:endParaRPr lang="en-US"/>
          </a:p>
        </p:txBody>
      </p:sp>
      <p:sp>
        <p:nvSpPr>
          <p:cNvPr id="4" name="Text Placeholder 2">
            <a:extLst>
              <a:ext uri="{FF2B5EF4-FFF2-40B4-BE49-F238E27FC236}">
                <a16:creationId xmlns:a16="http://schemas.microsoft.com/office/drawing/2014/main" id="{B0B1007B-D0AB-044C-B5F8-9A9EDF19B898}"/>
              </a:ext>
            </a:extLst>
          </p:cNvPr>
          <p:cNvSpPr txBox="1">
            <a:spLocks/>
          </p:cNvSpPr>
          <p:nvPr/>
        </p:nvSpPr>
        <p:spPr>
          <a:xfrm>
            <a:off x="7650959" y="5446024"/>
            <a:ext cx="3840990" cy="91895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3850" b="1"/>
              <a:t>Forecast 2022</a:t>
            </a:r>
            <a:br>
              <a:rPr lang="en-US" b="1"/>
            </a:br>
            <a:r>
              <a:rPr lang="en-US" sz="1800">
                <a:solidFill>
                  <a:schemeClr val="tx2"/>
                </a:solidFill>
              </a:rPr>
              <a:t>The Pandemic Recovery</a:t>
            </a:r>
          </a:p>
        </p:txBody>
      </p:sp>
    </p:spTree>
    <p:extLst>
      <p:ext uri="{BB962C8B-B14F-4D97-AF65-F5344CB8AC3E}">
        <p14:creationId xmlns:p14="http://schemas.microsoft.com/office/powerpoint/2010/main" val="2404216204"/>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9769B66-EBC4-0C4C-944F-8CAB5660AD40}"/>
              </a:ext>
            </a:extLst>
          </p:cNvPr>
          <p:cNvSpPr txBox="1"/>
          <p:nvPr/>
        </p:nvSpPr>
        <p:spPr>
          <a:xfrm>
            <a:off x="8421882" y="6377578"/>
            <a:ext cx="356588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00">
                <a:solidFill>
                  <a:srgbClr val="AFBDC7"/>
                </a:solidFill>
              </a:rPr>
              <a:t>Source: Our World in Data</a:t>
            </a:r>
          </a:p>
        </p:txBody>
      </p:sp>
      <p:pic>
        <p:nvPicPr>
          <p:cNvPr id="2" name="Picture 3" descr="Chart, bar chart&#10;&#10;Description automatically generated">
            <a:extLst>
              <a:ext uri="{FF2B5EF4-FFF2-40B4-BE49-F238E27FC236}">
                <a16:creationId xmlns:a16="http://schemas.microsoft.com/office/drawing/2014/main" id="{23DFB69F-6FF8-446F-A6D1-21B21F3E65A9}"/>
              </a:ext>
            </a:extLst>
          </p:cNvPr>
          <p:cNvPicPr>
            <a:picLocks noChangeAspect="1"/>
          </p:cNvPicPr>
          <p:nvPr/>
        </p:nvPicPr>
        <p:blipFill>
          <a:blip r:embed="rId3"/>
          <a:stretch>
            <a:fillRect/>
          </a:stretch>
        </p:blipFill>
        <p:spPr>
          <a:xfrm>
            <a:off x="2194810" y="643255"/>
            <a:ext cx="7883576" cy="5577735"/>
          </a:xfrm>
          <a:prstGeom prst="rect">
            <a:avLst/>
          </a:prstGeom>
        </p:spPr>
      </p:pic>
    </p:spTree>
    <p:extLst>
      <p:ext uri="{BB962C8B-B14F-4D97-AF65-F5344CB8AC3E}">
        <p14:creationId xmlns:p14="http://schemas.microsoft.com/office/powerpoint/2010/main" val="1043036639"/>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1">
            <a:extLst>
              <a:ext uri="{FF2B5EF4-FFF2-40B4-BE49-F238E27FC236}">
                <a16:creationId xmlns:a16="http://schemas.microsoft.com/office/drawing/2014/main" id="{646BFA83-5B17-194A-9083-892CCC7211A9}"/>
              </a:ext>
            </a:extLst>
          </p:cNvPr>
          <p:cNvPicPr>
            <a:picLocks noChangeAspect="1"/>
          </p:cNvPicPr>
          <p:nvPr/>
        </p:nvPicPr>
        <p:blipFill>
          <a:blip r:embed="rId3"/>
          <a:srcRect t="7819" b="7819"/>
          <a:stretch/>
        </p:blipFill>
        <p:spPr>
          <a:xfrm flipH="1">
            <a:off x="-12939" y="5408"/>
            <a:ext cx="12192000" cy="6856885"/>
          </a:xfrm>
          <a:prstGeom prst="rect">
            <a:avLst/>
          </a:prstGeom>
        </p:spPr>
      </p:pic>
      <p:sp>
        <p:nvSpPr>
          <p:cNvPr id="10" name="Freeform 9">
            <a:extLst>
              <a:ext uri="{FF2B5EF4-FFF2-40B4-BE49-F238E27FC236}">
                <a16:creationId xmlns:a16="http://schemas.microsoft.com/office/drawing/2014/main" id="{2B79B390-7FAA-1C40-9C53-DE4A43D96D18}"/>
              </a:ext>
            </a:extLst>
          </p:cNvPr>
          <p:cNvSpPr/>
          <p:nvPr/>
        </p:nvSpPr>
        <p:spPr>
          <a:xfrm>
            <a:off x="-12939" y="0"/>
            <a:ext cx="4145738" cy="1705047"/>
          </a:xfrm>
          <a:custGeom>
            <a:avLst/>
            <a:gdLst>
              <a:gd name="connsiteX0" fmla="*/ 1120656 w 4145738"/>
              <a:gd name="connsiteY0" fmla="*/ 1705047 h 1705047"/>
              <a:gd name="connsiteX1" fmla="*/ 0 w 4145738"/>
              <a:gd name="connsiteY1" fmla="*/ 1031278 h 1705047"/>
              <a:gd name="connsiteX2" fmla="*/ 0 w 4145738"/>
              <a:gd name="connsiteY2" fmla="*/ 0 h 1705047"/>
              <a:gd name="connsiteX3" fmla="*/ 4145738 w 4145738"/>
              <a:gd name="connsiteY3" fmla="*/ 0 h 1705047"/>
              <a:gd name="connsiteX4" fmla="*/ 1120656 w 4145738"/>
              <a:gd name="connsiteY4" fmla="*/ 1705047 h 17050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5738" h="1705047">
                <a:moveTo>
                  <a:pt x="1120656" y="1705047"/>
                </a:moveTo>
                <a:lnTo>
                  <a:pt x="0" y="1031278"/>
                </a:lnTo>
                <a:lnTo>
                  <a:pt x="0" y="0"/>
                </a:lnTo>
                <a:lnTo>
                  <a:pt x="4145738" y="0"/>
                </a:lnTo>
                <a:lnTo>
                  <a:pt x="1120656" y="1705047"/>
                </a:lnTo>
                <a:close/>
              </a:path>
            </a:pathLst>
          </a:custGeom>
          <a:solidFill>
            <a:schemeClr val="bg2"/>
          </a:solidFill>
          <a:ln>
            <a:noFill/>
          </a:ln>
          <a:effectLst>
            <a:innerShdw blurRad="127000">
              <a:schemeClr val="accent1">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iangle 10">
            <a:extLst>
              <a:ext uri="{FF2B5EF4-FFF2-40B4-BE49-F238E27FC236}">
                <a16:creationId xmlns:a16="http://schemas.microsoft.com/office/drawing/2014/main" id="{76B32B38-9688-2545-98B8-C51E524E8FD3}"/>
              </a:ext>
            </a:extLst>
          </p:cNvPr>
          <p:cNvSpPr>
            <a:spLocks noChangeAspect="1"/>
          </p:cNvSpPr>
          <p:nvPr/>
        </p:nvSpPr>
        <p:spPr>
          <a:xfrm rot="5400000">
            <a:off x="-86163" y="1397960"/>
            <a:ext cx="1064165" cy="896139"/>
          </a:xfrm>
          <a:prstGeom prst="triangle">
            <a:avLst/>
          </a:prstGeom>
          <a:solidFill>
            <a:schemeClr val="tx1"/>
          </a:solidFill>
          <a:ln>
            <a:noFill/>
          </a:ln>
          <a:effectLst>
            <a:outerShdw blurRad="101600" dist="25400" algn="ctr" rotWithShape="0">
              <a:schemeClr val="accent1">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a:extLst>
              <a:ext uri="{FF2B5EF4-FFF2-40B4-BE49-F238E27FC236}">
                <a16:creationId xmlns:a16="http://schemas.microsoft.com/office/drawing/2014/main" id="{1A90659A-C426-0245-8A54-255F21EE85FD}"/>
              </a:ext>
            </a:extLst>
          </p:cNvPr>
          <p:cNvSpPr/>
          <p:nvPr/>
        </p:nvSpPr>
        <p:spPr>
          <a:xfrm>
            <a:off x="-6875" y="1980054"/>
            <a:ext cx="9639013" cy="4888259"/>
          </a:xfrm>
          <a:custGeom>
            <a:avLst/>
            <a:gdLst>
              <a:gd name="connsiteX0" fmla="*/ 0 w 9639013"/>
              <a:gd name="connsiteY0" fmla="*/ 4867633 h 4888259"/>
              <a:gd name="connsiteX1" fmla="*/ 0 w 9639013"/>
              <a:gd name="connsiteY1" fmla="*/ 660018 h 4888259"/>
              <a:gd name="connsiteX2" fmla="*/ 1120655 w 9639013"/>
              <a:gd name="connsiteY2" fmla="*/ 0 h 4888259"/>
              <a:gd name="connsiteX3" fmla="*/ 9639013 w 9639013"/>
              <a:gd name="connsiteY3" fmla="*/ 4888259 h 4888259"/>
              <a:gd name="connsiteX4" fmla="*/ 0 w 9639013"/>
              <a:gd name="connsiteY4" fmla="*/ 4867633 h 4888259"/>
              <a:gd name="connsiteX0" fmla="*/ 0 w 9639013"/>
              <a:gd name="connsiteY0" fmla="*/ 4881383 h 4888259"/>
              <a:gd name="connsiteX1" fmla="*/ 0 w 9639013"/>
              <a:gd name="connsiteY1" fmla="*/ 660018 h 4888259"/>
              <a:gd name="connsiteX2" fmla="*/ 1120655 w 9639013"/>
              <a:gd name="connsiteY2" fmla="*/ 0 h 4888259"/>
              <a:gd name="connsiteX3" fmla="*/ 9639013 w 9639013"/>
              <a:gd name="connsiteY3" fmla="*/ 4888259 h 4888259"/>
              <a:gd name="connsiteX4" fmla="*/ 0 w 9639013"/>
              <a:gd name="connsiteY4" fmla="*/ 4881383 h 48882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39013" h="4888259">
                <a:moveTo>
                  <a:pt x="0" y="4881383"/>
                </a:moveTo>
                <a:lnTo>
                  <a:pt x="0" y="660018"/>
                </a:lnTo>
                <a:lnTo>
                  <a:pt x="1120655" y="0"/>
                </a:lnTo>
                <a:lnTo>
                  <a:pt x="9639013" y="4888259"/>
                </a:lnTo>
                <a:lnTo>
                  <a:pt x="0" y="4881383"/>
                </a:lnTo>
                <a:close/>
              </a:path>
            </a:pathLst>
          </a:custGeom>
          <a:solidFill>
            <a:schemeClr val="tx2"/>
          </a:solidFill>
          <a:ln>
            <a:noFill/>
          </a:ln>
          <a:effectLst>
            <a:innerShdw blurRad="127000">
              <a:schemeClr val="accent1">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2">
            <a:extLst>
              <a:ext uri="{FF2B5EF4-FFF2-40B4-BE49-F238E27FC236}">
                <a16:creationId xmlns:a16="http://schemas.microsoft.com/office/drawing/2014/main" id="{5E279099-9CD2-2745-B06A-E06139AA3BCC}"/>
              </a:ext>
            </a:extLst>
          </p:cNvPr>
          <p:cNvSpPr txBox="1">
            <a:spLocks/>
          </p:cNvSpPr>
          <p:nvPr/>
        </p:nvSpPr>
        <p:spPr>
          <a:xfrm>
            <a:off x="445919" y="4891191"/>
            <a:ext cx="6172200" cy="1556708"/>
          </a:xfrm>
          <a:prstGeom prst="rect">
            <a:avLst/>
          </a:prstGeom>
        </p:spPr>
        <p:txBody>
          <a:bodyPr wrap="square" lIns="0" tIns="0" rIns="0" bIns="0" anchor="ctr" anchorCtr="0">
            <a:spAutoFit/>
          </a:bodyPr>
          <a:lstStyle>
            <a:lvl1pPr marL="0" indent="0" algn="l" defTabSz="914400" rtl="0" eaLnBrk="1" latinLnBrk="0" hangingPunct="1">
              <a:lnSpc>
                <a:spcPts val="6000"/>
              </a:lnSpc>
              <a:spcBef>
                <a:spcPts val="0"/>
              </a:spcBef>
              <a:buFontTx/>
              <a:buNone/>
              <a:defRPr sz="5400" b="1" i="0" kern="1200">
                <a:solidFill>
                  <a:schemeClr val="tx1"/>
                </a:solidFill>
                <a:latin typeface="Arial" panose="020B0604020202020204" pitchFamily="34" charset="0"/>
                <a:ea typeface="+mn-ea"/>
                <a:cs typeface="+mn-cs"/>
              </a:defRPr>
            </a:lvl1pPr>
            <a:lvl2pPr marL="457200" indent="0" algn="l" defTabSz="914400" rtl="0" eaLnBrk="1" latinLnBrk="0" hangingPunct="1">
              <a:lnSpc>
                <a:spcPct val="90000"/>
              </a:lnSpc>
              <a:spcBef>
                <a:spcPts val="500"/>
              </a:spcBef>
              <a:buFontTx/>
              <a:buNone/>
              <a:defRPr sz="3600" b="0" i="0" kern="1200">
                <a:solidFill>
                  <a:schemeClr val="tx1"/>
                </a:solidFill>
                <a:latin typeface="HelveticaNeueLT Pro 65 Md" panose="020B0604020202020204" pitchFamily="34" charset="77"/>
                <a:ea typeface="+mn-ea"/>
                <a:cs typeface="+mn-cs"/>
              </a:defRPr>
            </a:lvl2pPr>
            <a:lvl3pPr marL="914400" indent="0" algn="l" defTabSz="914400" rtl="0" eaLnBrk="1" latinLnBrk="0" hangingPunct="1">
              <a:lnSpc>
                <a:spcPct val="90000"/>
              </a:lnSpc>
              <a:spcBef>
                <a:spcPts val="500"/>
              </a:spcBef>
              <a:buFontTx/>
              <a:buNone/>
              <a:defRPr sz="3600" b="0" i="0" kern="1200">
                <a:solidFill>
                  <a:schemeClr val="tx1"/>
                </a:solidFill>
                <a:latin typeface="HelveticaNeueLT Pro 65 Md" panose="020B0604020202020204" pitchFamily="34" charset="77"/>
                <a:ea typeface="+mn-ea"/>
                <a:cs typeface="+mn-cs"/>
              </a:defRPr>
            </a:lvl3pPr>
            <a:lvl4pPr marL="1371600" indent="0" algn="l" defTabSz="914400" rtl="0" eaLnBrk="1" latinLnBrk="0" hangingPunct="1">
              <a:lnSpc>
                <a:spcPct val="90000"/>
              </a:lnSpc>
              <a:spcBef>
                <a:spcPts val="500"/>
              </a:spcBef>
              <a:buFontTx/>
              <a:buNone/>
              <a:defRPr sz="3600" b="0" i="0" kern="1200">
                <a:solidFill>
                  <a:schemeClr val="tx1"/>
                </a:solidFill>
                <a:latin typeface="HelveticaNeueLT Pro 65 Md" panose="020B0604020202020204" pitchFamily="34" charset="77"/>
                <a:ea typeface="+mn-ea"/>
                <a:cs typeface="+mn-cs"/>
              </a:defRPr>
            </a:lvl4pPr>
            <a:lvl5pPr marL="1828800" indent="0" algn="l" defTabSz="914400" rtl="0" eaLnBrk="1" latinLnBrk="0" hangingPunct="1">
              <a:lnSpc>
                <a:spcPct val="90000"/>
              </a:lnSpc>
              <a:spcBef>
                <a:spcPts val="500"/>
              </a:spcBef>
              <a:buFontTx/>
              <a:buNone/>
              <a:defRPr sz="3600" b="0" i="0" kern="1200">
                <a:solidFill>
                  <a:schemeClr val="tx1"/>
                </a:solidFill>
                <a:latin typeface="HelveticaNeueLT Pro 65 Md" panose="020B0604020202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7200" dirty="0">
                <a:solidFill>
                  <a:schemeClr val="bg1"/>
                </a:solidFill>
              </a:rPr>
              <a:t>Forecast</a:t>
            </a:r>
          </a:p>
          <a:p>
            <a:r>
              <a:rPr lang="en-US" sz="7200" dirty="0">
                <a:solidFill>
                  <a:schemeClr val="bg1"/>
                </a:solidFill>
              </a:rPr>
              <a:t>2022</a:t>
            </a:r>
          </a:p>
        </p:txBody>
      </p:sp>
      <p:sp>
        <p:nvSpPr>
          <p:cNvPr id="12" name="Picture Placeholder 9">
            <a:extLst>
              <a:ext uri="{FF2B5EF4-FFF2-40B4-BE49-F238E27FC236}">
                <a16:creationId xmlns:a16="http://schemas.microsoft.com/office/drawing/2014/main" id="{2116DF50-7FC8-1443-98E0-9470BCDC861E}"/>
              </a:ext>
            </a:extLst>
          </p:cNvPr>
          <p:cNvSpPr txBox="1">
            <a:spLocks/>
          </p:cNvSpPr>
          <p:nvPr/>
        </p:nvSpPr>
        <p:spPr>
          <a:xfrm>
            <a:off x="445919" y="342228"/>
            <a:ext cx="1564707" cy="634900"/>
          </a:xfrm>
          <a:prstGeom prst="rect">
            <a:avLst/>
          </a:prstGeom>
          <a:solidFill>
            <a:srgbClr val="FF0000"/>
          </a:solidFill>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Insert Logo</a:t>
            </a:r>
          </a:p>
        </p:txBody>
      </p:sp>
    </p:spTree>
    <p:extLst>
      <p:ext uri="{BB962C8B-B14F-4D97-AF65-F5344CB8AC3E}">
        <p14:creationId xmlns:p14="http://schemas.microsoft.com/office/powerpoint/2010/main" val="80359113"/>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A116344-302B-4237-ABB3-0D3A165639B9}"/>
              </a:ext>
            </a:extLst>
          </p:cNvPr>
          <p:cNvSpPr>
            <a:spLocks noGrp="1"/>
          </p:cNvSpPr>
          <p:nvPr>
            <p:ph type="body" sz="quarter" idx="10"/>
          </p:nvPr>
        </p:nvSpPr>
        <p:spPr/>
        <p:txBody>
          <a:bodyPr/>
          <a:lstStyle/>
          <a:p>
            <a:r>
              <a:rPr lang="en-US">
                <a:latin typeface="Arial"/>
              </a:rPr>
              <a:t>Activity was </a:t>
            </a:r>
            <a:br>
              <a:rPr lang="en-US">
                <a:latin typeface="Arial"/>
              </a:rPr>
            </a:br>
            <a:r>
              <a:rPr lang="en-US">
                <a:latin typeface="Arial"/>
              </a:rPr>
              <a:t>almost back </a:t>
            </a:r>
            <a:br>
              <a:rPr lang="en-US">
                <a:latin typeface="Arial"/>
              </a:rPr>
            </a:br>
            <a:r>
              <a:rPr lang="en-US">
                <a:latin typeface="Arial"/>
              </a:rPr>
              <a:t>to normal</a:t>
            </a:r>
            <a:endParaRPr lang="en-US"/>
          </a:p>
        </p:txBody>
      </p:sp>
      <p:sp>
        <p:nvSpPr>
          <p:cNvPr id="6" name="Text Placeholder 5">
            <a:extLst>
              <a:ext uri="{FF2B5EF4-FFF2-40B4-BE49-F238E27FC236}">
                <a16:creationId xmlns:a16="http://schemas.microsoft.com/office/drawing/2014/main" id="{43752B8C-8658-4F1E-B164-1950BD9A7F04}"/>
              </a:ext>
            </a:extLst>
          </p:cNvPr>
          <p:cNvSpPr>
            <a:spLocks noGrp="1"/>
          </p:cNvSpPr>
          <p:nvPr>
            <p:ph type="body" sz="quarter" idx="11"/>
          </p:nvPr>
        </p:nvSpPr>
        <p:spPr>
          <a:xfrm>
            <a:off x="941388" y="2722789"/>
            <a:ext cx="3173412" cy="1892753"/>
          </a:xfrm>
        </p:spPr>
        <p:txBody>
          <a:bodyPr lIns="0" tIns="0" rIns="0" bIns="0" anchor="t"/>
          <a:lstStyle/>
          <a:p>
            <a:r>
              <a:rPr lang="en-US" sz="2400">
                <a:solidFill>
                  <a:schemeClr val="accent1"/>
                </a:solidFill>
                <a:latin typeface="Arial"/>
              </a:rPr>
              <a:t>People were returning </a:t>
            </a:r>
            <a:br>
              <a:rPr lang="en-US" sz="2400">
                <a:latin typeface="Arial"/>
              </a:rPr>
            </a:br>
            <a:r>
              <a:rPr lang="en-US" sz="2400">
                <a:solidFill>
                  <a:schemeClr val="accent1"/>
                </a:solidFill>
                <a:latin typeface="Arial"/>
              </a:rPr>
              <a:t>to r</a:t>
            </a:r>
            <a:r>
              <a:rPr lang="en-US" sz="2400">
                <a:solidFill>
                  <a:schemeClr val="accent1"/>
                </a:solidFill>
                <a:latin typeface="Arial"/>
                <a:cs typeface="Arial"/>
              </a:rPr>
              <a:t>estaurants, cafés, shopping centers, theme parks, museums, libraries, movie theaters...and then the omicron variant spread</a:t>
            </a:r>
            <a:endParaRPr lang="en-US" sz="2400">
              <a:solidFill>
                <a:schemeClr val="accent1"/>
              </a:solidFill>
            </a:endParaRPr>
          </a:p>
        </p:txBody>
      </p:sp>
      <p:cxnSp>
        <p:nvCxnSpPr>
          <p:cNvPr id="9" name="Straight Connector 8">
            <a:extLst>
              <a:ext uri="{FF2B5EF4-FFF2-40B4-BE49-F238E27FC236}">
                <a16:creationId xmlns:a16="http://schemas.microsoft.com/office/drawing/2014/main" id="{9FFB9D1C-DBED-7844-B8DD-D3C08B01E0E0}"/>
              </a:ext>
            </a:extLst>
          </p:cNvPr>
          <p:cNvCxnSpPr>
            <a:cxnSpLocks/>
          </p:cNvCxnSpPr>
          <p:nvPr/>
        </p:nvCxnSpPr>
        <p:spPr>
          <a:xfrm>
            <a:off x="803082" y="1152238"/>
            <a:ext cx="0" cy="109728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25F8BDB7-34E4-4D4D-81FD-CCFD208E5997}"/>
              </a:ext>
            </a:extLst>
          </p:cNvPr>
          <p:cNvSpPr txBox="1"/>
          <p:nvPr/>
        </p:nvSpPr>
        <p:spPr>
          <a:xfrm>
            <a:off x="8432768" y="6241361"/>
            <a:ext cx="356588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00">
                <a:solidFill>
                  <a:srgbClr val="AFBDC7"/>
                </a:solidFill>
              </a:rPr>
              <a:t>Source: Our World in Data</a:t>
            </a:r>
          </a:p>
        </p:txBody>
      </p:sp>
      <p:pic>
        <p:nvPicPr>
          <p:cNvPr id="3" name="Picture 3" descr="Chart, histogram&#10;&#10;Description automatically generated">
            <a:extLst>
              <a:ext uri="{FF2B5EF4-FFF2-40B4-BE49-F238E27FC236}">
                <a16:creationId xmlns:a16="http://schemas.microsoft.com/office/drawing/2014/main" id="{48D39C41-60A1-43A2-AD1C-CCE3581A5E53}"/>
              </a:ext>
            </a:extLst>
          </p:cNvPr>
          <p:cNvPicPr>
            <a:picLocks noChangeAspect="1"/>
          </p:cNvPicPr>
          <p:nvPr/>
        </p:nvPicPr>
        <p:blipFill>
          <a:blip r:embed="rId3"/>
          <a:stretch>
            <a:fillRect/>
          </a:stretch>
        </p:blipFill>
        <p:spPr>
          <a:xfrm>
            <a:off x="4586990" y="805647"/>
            <a:ext cx="7221510" cy="5103048"/>
          </a:xfrm>
          <a:prstGeom prst="rect">
            <a:avLst/>
          </a:prstGeom>
        </p:spPr>
      </p:pic>
      <p:pic>
        <p:nvPicPr>
          <p:cNvPr id="4" name="Picture 4" descr="A picture containing map&#10;&#10;Description automatically generated">
            <a:extLst>
              <a:ext uri="{FF2B5EF4-FFF2-40B4-BE49-F238E27FC236}">
                <a16:creationId xmlns:a16="http://schemas.microsoft.com/office/drawing/2014/main" id="{9B4C686C-78EA-45B6-A702-25851A29FC9F}"/>
              </a:ext>
            </a:extLst>
          </p:cNvPr>
          <p:cNvPicPr>
            <a:picLocks noChangeAspect="1"/>
          </p:cNvPicPr>
          <p:nvPr/>
        </p:nvPicPr>
        <p:blipFill>
          <a:blip r:embed="rId4"/>
          <a:stretch>
            <a:fillRect/>
          </a:stretch>
        </p:blipFill>
        <p:spPr>
          <a:xfrm>
            <a:off x="4724400" y="2073442"/>
            <a:ext cx="2743200" cy="2711116"/>
          </a:xfrm>
          <a:prstGeom prst="rect">
            <a:avLst/>
          </a:prstGeom>
        </p:spPr>
      </p:pic>
    </p:spTree>
    <p:extLst>
      <p:ext uri="{BB962C8B-B14F-4D97-AF65-F5344CB8AC3E}">
        <p14:creationId xmlns:p14="http://schemas.microsoft.com/office/powerpoint/2010/main" val="564300138"/>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894D0AA-1647-AE4C-BA2C-F322FB17F605}"/>
              </a:ext>
            </a:extLst>
          </p:cNvPr>
          <p:cNvSpPr>
            <a:spLocks noGrp="1"/>
          </p:cNvSpPr>
          <p:nvPr>
            <p:ph type="body" sz="quarter" idx="10"/>
          </p:nvPr>
        </p:nvSpPr>
        <p:spPr/>
        <p:txBody>
          <a:bodyPr/>
          <a:lstStyle/>
          <a:p>
            <a:r>
              <a:rPr lang="en-US"/>
              <a:t>U.S. economic growth</a:t>
            </a:r>
          </a:p>
        </p:txBody>
      </p:sp>
      <p:sp>
        <p:nvSpPr>
          <p:cNvPr id="8" name="TextBox 7">
            <a:extLst>
              <a:ext uri="{FF2B5EF4-FFF2-40B4-BE49-F238E27FC236}">
                <a16:creationId xmlns:a16="http://schemas.microsoft.com/office/drawing/2014/main" id="{AE7E7E7A-5931-4C5B-9B85-870B27E26114}"/>
              </a:ext>
            </a:extLst>
          </p:cNvPr>
          <p:cNvSpPr txBox="1"/>
          <p:nvPr/>
        </p:nvSpPr>
        <p:spPr>
          <a:xfrm>
            <a:off x="886178" y="1697566"/>
            <a:ext cx="10349087" cy="26014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a:solidFill>
                  <a:srgbClr val="00202E"/>
                </a:solidFill>
              </a:rPr>
              <a:t>U.S. </a:t>
            </a:r>
            <a:r>
              <a:rPr lang="en-US" sz="2400">
                <a:solidFill>
                  <a:srgbClr val="00202E"/>
                </a:solidFill>
              </a:rPr>
              <a:t>economic</a:t>
            </a:r>
            <a:r>
              <a:rPr lang="en-US" sz="2200">
                <a:solidFill>
                  <a:srgbClr val="00202E"/>
                </a:solidFill>
              </a:rPr>
              <a:t> growth</a:t>
            </a:r>
            <a:r>
              <a:rPr lang="en-US" sz="2400">
                <a:solidFill>
                  <a:srgbClr val="00202E"/>
                </a:solidFill>
              </a:rPr>
              <a:t> </a:t>
            </a:r>
            <a:endParaRPr lang="en-US">
              <a:solidFill>
                <a:srgbClr val="00202E"/>
              </a:solidFill>
              <a:cs typeface="Arial"/>
            </a:endParaRPr>
          </a:p>
          <a:p>
            <a:r>
              <a:rPr lang="en-US" sz="1600">
                <a:solidFill>
                  <a:srgbClr val="00202E"/>
                </a:solidFill>
              </a:rPr>
              <a:t>(Real GDP, % change annualized)</a:t>
            </a:r>
            <a:endParaRPr lang="en-US" sz="1600">
              <a:solidFill>
                <a:srgbClr val="00202E"/>
              </a:solidFill>
              <a:cs typeface="Arial"/>
            </a:endParaRPr>
          </a:p>
          <a:p>
            <a:endParaRPr lang="en-US" sz="2400">
              <a:solidFill>
                <a:srgbClr val="00202E"/>
              </a:solidFill>
              <a:cs typeface="Arial"/>
            </a:endParaRPr>
          </a:p>
          <a:p>
            <a:pPr>
              <a:lnSpc>
                <a:spcPct val="114999"/>
              </a:lnSpc>
            </a:pPr>
            <a:r>
              <a:rPr lang="en-US" sz="2200">
                <a:solidFill>
                  <a:srgbClr val="00202E"/>
                </a:solidFill>
                <a:cs typeface="Arial"/>
              </a:rPr>
              <a:t>1Q 2021: 6.4%</a:t>
            </a:r>
          </a:p>
          <a:p>
            <a:pPr>
              <a:lnSpc>
                <a:spcPct val="114999"/>
              </a:lnSpc>
            </a:pPr>
            <a:r>
              <a:rPr lang="en-US" sz="2200">
                <a:solidFill>
                  <a:srgbClr val="00202E"/>
                </a:solidFill>
                <a:cs typeface="Arial"/>
              </a:rPr>
              <a:t>2Q 2021: 6.7%</a:t>
            </a:r>
          </a:p>
          <a:p>
            <a:pPr>
              <a:lnSpc>
                <a:spcPct val="114999"/>
              </a:lnSpc>
            </a:pPr>
            <a:r>
              <a:rPr lang="en-US" sz="2200">
                <a:solidFill>
                  <a:srgbClr val="00202E"/>
                </a:solidFill>
                <a:cs typeface="Arial"/>
              </a:rPr>
              <a:t>3Q 2021: 2.3%</a:t>
            </a:r>
          </a:p>
          <a:p>
            <a:pPr>
              <a:lnSpc>
                <a:spcPct val="114999"/>
              </a:lnSpc>
            </a:pPr>
            <a:r>
              <a:rPr lang="en-US" sz="2200">
                <a:solidFill>
                  <a:srgbClr val="00202E"/>
                </a:solidFill>
                <a:cs typeface="Arial"/>
              </a:rPr>
              <a:t>4Q 2021: 6.1% (est.)</a:t>
            </a:r>
          </a:p>
        </p:txBody>
      </p:sp>
      <p:pic>
        <p:nvPicPr>
          <p:cNvPr id="10" name="Picture 10" descr="Chart, line chart&#10;&#10;Description automatically generated">
            <a:extLst>
              <a:ext uri="{FF2B5EF4-FFF2-40B4-BE49-F238E27FC236}">
                <a16:creationId xmlns:a16="http://schemas.microsoft.com/office/drawing/2014/main" id="{BC813D32-95D4-4149-93DB-16732B855195}"/>
              </a:ext>
            </a:extLst>
          </p:cNvPr>
          <p:cNvPicPr>
            <a:picLocks noChangeAspect="1"/>
          </p:cNvPicPr>
          <p:nvPr/>
        </p:nvPicPr>
        <p:blipFill>
          <a:blip r:embed="rId3"/>
          <a:stretch>
            <a:fillRect/>
          </a:stretch>
        </p:blipFill>
        <p:spPr>
          <a:xfrm>
            <a:off x="4752622" y="1694058"/>
            <a:ext cx="6482645" cy="3857939"/>
          </a:xfrm>
          <a:prstGeom prst="rect">
            <a:avLst/>
          </a:prstGeom>
        </p:spPr>
      </p:pic>
      <p:sp>
        <p:nvSpPr>
          <p:cNvPr id="13" name="TextBox 12">
            <a:extLst>
              <a:ext uri="{FF2B5EF4-FFF2-40B4-BE49-F238E27FC236}">
                <a16:creationId xmlns:a16="http://schemas.microsoft.com/office/drawing/2014/main" id="{21E7E8E3-BFDB-4A06-997B-8768C97200F6}"/>
              </a:ext>
            </a:extLst>
          </p:cNvPr>
          <p:cNvSpPr txBox="1"/>
          <p:nvPr/>
        </p:nvSpPr>
        <p:spPr>
          <a:xfrm>
            <a:off x="3130216" y="6208245"/>
            <a:ext cx="8857555" cy="6771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rgbClr val="AFBDC7"/>
                </a:solidFill>
              </a:rPr>
              <a:t>Source: </a:t>
            </a:r>
            <a:r>
              <a:rPr lang="en-US" sz="1000">
                <a:solidFill>
                  <a:srgbClr val="AFBDC7"/>
                </a:solidFill>
                <a:ea typeface="+mn-lt"/>
                <a:cs typeface="+mn-lt"/>
              </a:rPr>
              <a:t>U.S. Bureau of Economic Analysis, Real Gross Domestic Product [GDPC1], retrieved from FRED, Federal Reserve Bank of St. Louis; </a:t>
            </a:r>
            <a:r>
              <a:rPr lang="en-US" sz="1000">
                <a:solidFill>
                  <a:srgbClr val="AFBDC7"/>
                </a:solidFill>
                <a:ea typeface="+mn-lt"/>
                <a:cs typeface="+mn-lt"/>
                <a:hlinkClick r:id="rId4">
                  <a:extLst>
                    <a:ext uri="{A12FA001-AC4F-418D-AE19-62706E023703}">
                      <ahyp:hlinkClr xmlns:ahyp="http://schemas.microsoft.com/office/drawing/2018/hyperlinkcolor" val="tx"/>
                    </a:ext>
                  </a:extLst>
                </a:hlinkClick>
              </a:rPr>
              <a:t>https://fred.stlouisfed.org/series/GDPC1</a:t>
            </a:r>
            <a:r>
              <a:rPr lang="en-US" sz="1000">
                <a:solidFill>
                  <a:srgbClr val="AFBDC7"/>
                </a:solidFill>
                <a:ea typeface="+mn-lt"/>
                <a:cs typeface="+mn-lt"/>
              </a:rPr>
              <a:t>, January 2, 2022; https://www.conference-board.org/research/us-forecast</a:t>
            </a:r>
            <a:endParaRPr lang="en-US">
              <a:solidFill>
                <a:srgbClr val="AFBDC7"/>
              </a:solidFill>
            </a:endParaRPr>
          </a:p>
          <a:p>
            <a:pPr algn="r"/>
            <a:endParaRPr lang="en-US">
              <a:solidFill>
                <a:srgbClr val="AFBDC7"/>
              </a:solidFill>
            </a:endParaRPr>
          </a:p>
        </p:txBody>
      </p:sp>
    </p:spTree>
    <p:extLst>
      <p:ext uri="{BB962C8B-B14F-4D97-AF65-F5344CB8AC3E}">
        <p14:creationId xmlns:p14="http://schemas.microsoft.com/office/powerpoint/2010/main" val="1429491743"/>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1FEC8129-7C79-4BD4-A131-3B3FB772F0D2}"/>
              </a:ext>
            </a:extLst>
          </p:cNvPr>
          <p:cNvGrpSpPr/>
          <p:nvPr/>
        </p:nvGrpSpPr>
        <p:grpSpPr>
          <a:xfrm>
            <a:off x="2565400" y="1712923"/>
            <a:ext cx="7068255" cy="4257653"/>
            <a:chOff x="2565400" y="1719979"/>
            <a:chExt cx="7068255" cy="4257653"/>
          </a:xfrm>
        </p:grpSpPr>
        <p:pic>
          <p:nvPicPr>
            <p:cNvPr id="15" name="Picture 15" descr="Chart, histogram&#10;&#10;Description automatically generated">
              <a:extLst>
                <a:ext uri="{FF2B5EF4-FFF2-40B4-BE49-F238E27FC236}">
                  <a16:creationId xmlns:a16="http://schemas.microsoft.com/office/drawing/2014/main" id="{26A39BAF-F66C-4397-9A28-4FA654D87E57}"/>
                </a:ext>
              </a:extLst>
            </p:cNvPr>
            <p:cNvPicPr>
              <a:picLocks noChangeAspect="1"/>
            </p:cNvPicPr>
            <p:nvPr/>
          </p:nvPicPr>
          <p:blipFill>
            <a:blip r:embed="rId3"/>
            <a:stretch>
              <a:fillRect/>
            </a:stretch>
          </p:blipFill>
          <p:spPr>
            <a:xfrm>
              <a:off x="2565400" y="1719979"/>
              <a:ext cx="7068255" cy="4257653"/>
            </a:xfrm>
            <a:prstGeom prst="rect">
              <a:avLst/>
            </a:prstGeom>
          </p:spPr>
        </p:pic>
        <p:sp>
          <p:nvSpPr>
            <p:cNvPr id="11" name="TextBox 10">
              <a:extLst>
                <a:ext uri="{FF2B5EF4-FFF2-40B4-BE49-F238E27FC236}">
                  <a16:creationId xmlns:a16="http://schemas.microsoft.com/office/drawing/2014/main" id="{315D83FF-3B43-4BD5-B662-00CF3BB809EE}"/>
                </a:ext>
              </a:extLst>
            </p:cNvPr>
            <p:cNvSpPr txBox="1"/>
            <p:nvPr/>
          </p:nvSpPr>
          <p:spPr>
            <a:xfrm>
              <a:off x="6871796" y="3674952"/>
              <a:ext cx="1179506" cy="3447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Delta</a:t>
              </a:r>
            </a:p>
          </p:txBody>
        </p:sp>
        <p:sp>
          <p:nvSpPr>
            <p:cNvPr id="14" name="TextBox 13">
              <a:extLst>
                <a:ext uri="{FF2B5EF4-FFF2-40B4-BE49-F238E27FC236}">
                  <a16:creationId xmlns:a16="http://schemas.microsoft.com/office/drawing/2014/main" id="{7C85A24E-E295-4D8A-BEE8-55DA718F1087}"/>
                </a:ext>
              </a:extLst>
            </p:cNvPr>
            <p:cNvSpPr txBox="1"/>
            <p:nvPr/>
          </p:nvSpPr>
          <p:spPr>
            <a:xfrm>
              <a:off x="7721869" y="3380456"/>
              <a:ext cx="131136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cs typeface="Arial"/>
                </a:rPr>
                <a:t>Omicron</a:t>
              </a:r>
            </a:p>
          </p:txBody>
        </p:sp>
      </p:grpSp>
      <p:sp>
        <p:nvSpPr>
          <p:cNvPr id="7" name="Text Placeholder 6">
            <a:extLst>
              <a:ext uri="{FF2B5EF4-FFF2-40B4-BE49-F238E27FC236}">
                <a16:creationId xmlns:a16="http://schemas.microsoft.com/office/drawing/2014/main" id="{F62AD46B-4F87-4A5D-AFFB-76BDC25C1B2A}"/>
              </a:ext>
            </a:extLst>
          </p:cNvPr>
          <p:cNvSpPr>
            <a:spLocks noGrp="1"/>
          </p:cNvSpPr>
          <p:nvPr>
            <p:ph type="body" sz="quarter" idx="10"/>
          </p:nvPr>
        </p:nvSpPr>
        <p:spPr/>
        <p:txBody>
          <a:bodyPr/>
          <a:lstStyle/>
          <a:p>
            <a:r>
              <a:rPr lang="en-US">
                <a:latin typeface="Arial"/>
              </a:rPr>
              <a:t>The Delta variant slowed progress</a:t>
            </a:r>
            <a:endParaRPr lang="en-US"/>
          </a:p>
        </p:txBody>
      </p:sp>
      <p:sp>
        <p:nvSpPr>
          <p:cNvPr id="9" name="TextBox 8">
            <a:extLst>
              <a:ext uri="{FF2B5EF4-FFF2-40B4-BE49-F238E27FC236}">
                <a16:creationId xmlns:a16="http://schemas.microsoft.com/office/drawing/2014/main" id="{DE464DBB-0275-DF4E-A9E3-7A62C415AE8F}"/>
              </a:ext>
            </a:extLst>
          </p:cNvPr>
          <p:cNvSpPr txBox="1"/>
          <p:nvPr/>
        </p:nvSpPr>
        <p:spPr>
          <a:xfrm>
            <a:off x="8421882" y="6377578"/>
            <a:ext cx="356588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00">
                <a:solidFill>
                  <a:srgbClr val="AFBDC7"/>
                </a:solidFill>
              </a:rPr>
              <a:t>Source: Our World in Data</a:t>
            </a:r>
          </a:p>
        </p:txBody>
      </p:sp>
    </p:spTree>
    <p:extLst>
      <p:ext uri="{BB962C8B-B14F-4D97-AF65-F5344CB8AC3E}">
        <p14:creationId xmlns:p14="http://schemas.microsoft.com/office/powerpoint/2010/main" val="3895733795"/>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65E0732C-EC80-4D07-BC42-B0F5EF66C302}"/>
              </a:ext>
            </a:extLst>
          </p:cNvPr>
          <p:cNvSpPr>
            <a:spLocks noGrp="1"/>
          </p:cNvSpPr>
          <p:nvPr>
            <p:ph type="body" sz="quarter" idx="10"/>
          </p:nvPr>
        </p:nvSpPr>
        <p:spPr>
          <a:prstGeom prst="rect">
            <a:avLst/>
          </a:prstGeom>
        </p:spPr>
        <p:txBody>
          <a:bodyPr lIns="91440" tIns="45720" rIns="91440" bIns="45720" anchor="t"/>
          <a:lstStyle/>
          <a:p>
            <a:pPr marL="0" indent="0">
              <a:buNone/>
            </a:pPr>
            <a:r>
              <a:rPr lang="en-US" sz="4000" b="1">
                <a:latin typeface="Arial"/>
                <a:cs typeface="Arial"/>
              </a:rPr>
              <a:t>Employment made steady gains in 2021</a:t>
            </a:r>
          </a:p>
        </p:txBody>
      </p:sp>
      <p:pic>
        <p:nvPicPr>
          <p:cNvPr id="5" name="Picture 5" descr="Chart, histogram&#10;&#10;Description automatically generated">
            <a:extLst>
              <a:ext uri="{FF2B5EF4-FFF2-40B4-BE49-F238E27FC236}">
                <a16:creationId xmlns:a16="http://schemas.microsoft.com/office/drawing/2014/main" id="{8D3084A6-DE64-457F-B97B-A8611CB9CF3D}"/>
              </a:ext>
            </a:extLst>
          </p:cNvPr>
          <p:cNvPicPr>
            <a:picLocks noChangeAspect="1"/>
          </p:cNvPicPr>
          <p:nvPr/>
        </p:nvPicPr>
        <p:blipFill rotWithShape="1">
          <a:blip r:embed="rId3"/>
          <a:srcRect r="1184"/>
          <a:stretch/>
        </p:blipFill>
        <p:spPr>
          <a:xfrm>
            <a:off x="5132187" y="1678780"/>
            <a:ext cx="6246180" cy="4219134"/>
          </a:xfrm>
          <a:prstGeom prst="rect">
            <a:avLst/>
          </a:prstGeom>
        </p:spPr>
      </p:pic>
      <p:graphicFrame>
        <p:nvGraphicFramePr>
          <p:cNvPr id="6" name="Table 5">
            <a:extLst>
              <a:ext uri="{FF2B5EF4-FFF2-40B4-BE49-F238E27FC236}">
                <a16:creationId xmlns:a16="http://schemas.microsoft.com/office/drawing/2014/main" id="{8E2CDF07-6C27-42E8-AD27-66A4F8CE57F7}"/>
              </a:ext>
            </a:extLst>
          </p:cNvPr>
          <p:cNvGraphicFramePr>
            <a:graphicFrameLocks noGrp="1"/>
          </p:cNvGraphicFramePr>
          <p:nvPr>
            <p:extLst>
              <p:ext uri="{D42A27DB-BD31-4B8C-83A1-F6EECF244321}">
                <p14:modId xmlns:p14="http://schemas.microsoft.com/office/powerpoint/2010/main" val="3553232637"/>
              </p:ext>
            </p:extLst>
          </p:nvPr>
        </p:nvGraphicFramePr>
        <p:xfrm>
          <a:off x="869050" y="1982659"/>
          <a:ext cx="3517968" cy="3657600"/>
        </p:xfrm>
        <a:graphic>
          <a:graphicData uri="http://schemas.openxmlformats.org/drawingml/2006/table">
            <a:tbl>
              <a:tblPr firstRow="1" bandRow="1">
                <a:tableStyleId>{284E427A-3D55-4303-BF80-6455036E1DE7}</a:tableStyleId>
              </a:tblPr>
              <a:tblGrid>
                <a:gridCol w="1758984">
                  <a:extLst>
                    <a:ext uri="{9D8B030D-6E8A-4147-A177-3AD203B41FA5}">
                      <a16:colId xmlns:a16="http://schemas.microsoft.com/office/drawing/2014/main" val="1299422001"/>
                    </a:ext>
                  </a:extLst>
                </a:gridCol>
                <a:gridCol w="1758984">
                  <a:extLst>
                    <a:ext uri="{9D8B030D-6E8A-4147-A177-3AD203B41FA5}">
                      <a16:colId xmlns:a16="http://schemas.microsoft.com/office/drawing/2014/main" val="2343195247"/>
                    </a:ext>
                  </a:extLst>
                </a:gridCol>
              </a:tblGrid>
              <a:tr h="432374">
                <a:tc>
                  <a:txBody>
                    <a:bodyPr/>
                    <a:lstStyle/>
                    <a:p>
                      <a:pPr lvl="0">
                        <a:buNone/>
                      </a:pPr>
                      <a:r>
                        <a:rPr lang="en-US" sz="2400" dirty="0"/>
                        <a:t>Overall</a:t>
                      </a:r>
                    </a:p>
                  </a:txBody>
                  <a:tcPr/>
                </a:tc>
                <a:tc>
                  <a:txBody>
                    <a:bodyPr/>
                    <a:lstStyle/>
                    <a:p>
                      <a:pPr algn="ctr"/>
                      <a:r>
                        <a:rPr lang="en-US" sz="2400" dirty="0"/>
                        <a:t>4.2%</a:t>
                      </a:r>
                    </a:p>
                  </a:txBody>
                  <a:tcPr/>
                </a:tc>
                <a:extLst>
                  <a:ext uri="{0D108BD9-81ED-4DB2-BD59-A6C34878D82A}">
                    <a16:rowId xmlns:a16="http://schemas.microsoft.com/office/drawing/2014/main" val="11377445"/>
                  </a:ext>
                </a:extLst>
              </a:tr>
              <a:tr h="432374">
                <a:tc>
                  <a:txBody>
                    <a:bodyPr/>
                    <a:lstStyle/>
                    <a:p>
                      <a:pPr lvl="0">
                        <a:buNone/>
                      </a:pPr>
                      <a:r>
                        <a:rPr lang="en-US" sz="2400" dirty="0"/>
                        <a:t>Men</a:t>
                      </a:r>
                    </a:p>
                  </a:txBody>
                  <a:tcPr/>
                </a:tc>
                <a:tc>
                  <a:txBody>
                    <a:bodyPr/>
                    <a:lstStyle/>
                    <a:p>
                      <a:pPr algn="ctr"/>
                      <a:r>
                        <a:rPr lang="en-US" sz="2400" dirty="0"/>
                        <a:t>4.2%</a:t>
                      </a:r>
                    </a:p>
                  </a:txBody>
                  <a:tcPr/>
                </a:tc>
                <a:extLst>
                  <a:ext uri="{0D108BD9-81ED-4DB2-BD59-A6C34878D82A}">
                    <a16:rowId xmlns:a16="http://schemas.microsoft.com/office/drawing/2014/main" val="1806872636"/>
                  </a:ext>
                </a:extLst>
              </a:tr>
              <a:tr h="432374">
                <a:tc>
                  <a:txBody>
                    <a:bodyPr/>
                    <a:lstStyle/>
                    <a:p>
                      <a:pPr lvl="0">
                        <a:buNone/>
                      </a:pPr>
                      <a:r>
                        <a:rPr lang="en-US" sz="2400" dirty="0"/>
                        <a:t>Women</a:t>
                      </a:r>
                    </a:p>
                  </a:txBody>
                  <a:tcPr/>
                </a:tc>
                <a:tc>
                  <a:txBody>
                    <a:bodyPr/>
                    <a:lstStyle/>
                    <a:p>
                      <a:pPr algn="ctr"/>
                      <a:r>
                        <a:rPr lang="en-US" sz="2400" dirty="0"/>
                        <a:t>4.2%</a:t>
                      </a:r>
                    </a:p>
                  </a:txBody>
                  <a:tcPr/>
                </a:tc>
                <a:extLst>
                  <a:ext uri="{0D108BD9-81ED-4DB2-BD59-A6C34878D82A}">
                    <a16:rowId xmlns:a16="http://schemas.microsoft.com/office/drawing/2014/main" val="1067141595"/>
                  </a:ext>
                </a:extLst>
              </a:tr>
              <a:tr h="432374">
                <a:tc>
                  <a:txBody>
                    <a:bodyPr/>
                    <a:lstStyle/>
                    <a:p>
                      <a:pPr lvl="0">
                        <a:buNone/>
                      </a:pPr>
                      <a:r>
                        <a:rPr lang="en-US" sz="2400" dirty="0"/>
                        <a:t>Whites</a:t>
                      </a:r>
                    </a:p>
                  </a:txBody>
                  <a:tcPr/>
                </a:tc>
                <a:tc>
                  <a:txBody>
                    <a:bodyPr/>
                    <a:lstStyle/>
                    <a:p>
                      <a:pPr algn="ctr"/>
                      <a:r>
                        <a:rPr lang="en-US" sz="2400" dirty="0"/>
                        <a:t>3.7 %</a:t>
                      </a:r>
                    </a:p>
                  </a:txBody>
                  <a:tcPr/>
                </a:tc>
                <a:extLst>
                  <a:ext uri="{0D108BD9-81ED-4DB2-BD59-A6C34878D82A}">
                    <a16:rowId xmlns:a16="http://schemas.microsoft.com/office/drawing/2014/main" val="594071759"/>
                  </a:ext>
                </a:extLst>
              </a:tr>
              <a:tr h="432374">
                <a:tc>
                  <a:txBody>
                    <a:bodyPr/>
                    <a:lstStyle/>
                    <a:p>
                      <a:pPr lvl="0">
                        <a:buNone/>
                      </a:pPr>
                      <a:r>
                        <a:rPr lang="en-US" sz="2400" dirty="0"/>
                        <a:t>Blacks</a:t>
                      </a:r>
                    </a:p>
                  </a:txBody>
                  <a:tcPr/>
                </a:tc>
                <a:tc>
                  <a:txBody>
                    <a:bodyPr/>
                    <a:lstStyle/>
                    <a:p>
                      <a:pPr algn="ctr"/>
                      <a:r>
                        <a:rPr lang="en-US" sz="2400" dirty="0"/>
                        <a:t>6.7%</a:t>
                      </a:r>
                    </a:p>
                  </a:txBody>
                  <a:tcPr/>
                </a:tc>
                <a:extLst>
                  <a:ext uri="{0D108BD9-81ED-4DB2-BD59-A6C34878D82A}">
                    <a16:rowId xmlns:a16="http://schemas.microsoft.com/office/drawing/2014/main" val="4050821986"/>
                  </a:ext>
                </a:extLst>
              </a:tr>
              <a:tr h="432374">
                <a:tc>
                  <a:txBody>
                    <a:bodyPr/>
                    <a:lstStyle/>
                    <a:p>
                      <a:pPr lvl="0">
                        <a:buNone/>
                      </a:pPr>
                      <a:r>
                        <a:rPr lang="en-US" sz="2400" dirty="0"/>
                        <a:t>Hispanics</a:t>
                      </a:r>
                    </a:p>
                  </a:txBody>
                  <a:tcPr/>
                </a:tc>
                <a:tc>
                  <a:txBody>
                    <a:bodyPr/>
                    <a:lstStyle/>
                    <a:p>
                      <a:pPr algn="ctr"/>
                      <a:r>
                        <a:rPr lang="en-US" sz="2400" dirty="0"/>
                        <a:t>5.2%</a:t>
                      </a:r>
                    </a:p>
                  </a:txBody>
                  <a:tcPr/>
                </a:tc>
                <a:extLst>
                  <a:ext uri="{0D108BD9-81ED-4DB2-BD59-A6C34878D82A}">
                    <a16:rowId xmlns:a16="http://schemas.microsoft.com/office/drawing/2014/main" val="838205697"/>
                  </a:ext>
                </a:extLst>
              </a:tr>
              <a:tr h="432374">
                <a:tc>
                  <a:txBody>
                    <a:bodyPr/>
                    <a:lstStyle/>
                    <a:p>
                      <a:pPr lvl="0">
                        <a:buNone/>
                      </a:pPr>
                      <a:r>
                        <a:rPr lang="en-US" sz="2400" dirty="0"/>
                        <a:t>Asians</a:t>
                      </a:r>
                    </a:p>
                  </a:txBody>
                  <a:tcPr/>
                </a:tc>
                <a:tc>
                  <a:txBody>
                    <a:bodyPr/>
                    <a:lstStyle/>
                    <a:p>
                      <a:pPr algn="ctr"/>
                      <a:r>
                        <a:rPr lang="en-US" sz="2400" dirty="0"/>
                        <a:t>3.8%</a:t>
                      </a:r>
                    </a:p>
                  </a:txBody>
                  <a:tcPr/>
                </a:tc>
                <a:extLst>
                  <a:ext uri="{0D108BD9-81ED-4DB2-BD59-A6C34878D82A}">
                    <a16:rowId xmlns:a16="http://schemas.microsoft.com/office/drawing/2014/main" val="1406139944"/>
                  </a:ext>
                </a:extLst>
              </a:tr>
              <a:tr h="432374">
                <a:tc>
                  <a:txBody>
                    <a:bodyPr/>
                    <a:lstStyle/>
                    <a:p>
                      <a:pPr lvl="0">
                        <a:buNone/>
                      </a:pPr>
                      <a:r>
                        <a:rPr lang="en-US" sz="2400" dirty="0"/>
                        <a:t>Teens</a:t>
                      </a:r>
                    </a:p>
                  </a:txBody>
                  <a:tcPr/>
                </a:tc>
                <a:tc>
                  <a:txBody>
                    <a:bodyPr/>
                    <a:lstStyle/>
                    <a:p>
                      <a:pPr algn="ctr"/>
                      <a:r>
                        <a:rPr lang="en-US" sz="2400" dirty="0"/>
                        <a:t>11.2%</a:t>
                      </a:r>
                    </a:p>
                  </a:txBody>
                  <a:tcPr/>
                </a:tc>
                <a:extLst>
                  <a:ext uri="{0D108BD9-81ED-4DB2-BD59-A6C34878D82A}">
                    <a16:rowId xmlns:a16="http://schemas.microsoft.com/office/drawing/2014/main" val="1624250264"/>
                  </a:ext>
                </a:extLst>
              </a:tr>
            </a:tbl>
          </a:graphicData>
        </a:graphic>
      </p:graphicFrame>
      <p:sp>
        <p:nvSpPr>
          <p:cNvPr id="2" name="TextBox 1">
            <a:extLst>
              <a:ext uri="{FF2B5EF4-FFF2-40B4-BE49-F238E27FC236}">
                <a16:creationId xmlns:a16="http://schemas.microsoft.com/office/drawing/2014/main" id="{BDF9E166-5B44-4A83-879F-3C2EDDF536D9}"/>
              </a:ext>
            </a:extLst>
          </p:cNvPr>
          <p:cNvSpPr txBox="1"/>
          <p:nvPr/>
        </p:nvSpPr>
        <p:spPr>
          <a:xfrm>
            <a:off x="819993" y="5668469"/>
            <a:ext cx="356588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00">
                <a:solidFill>
                  <a:srgbClr val="AFBDC7"/>
                </a:solidFill>
                <a:cs typeface="Arial"/>
              </a:rPr>
              <a:t>Source: U.S. Bureau of Labor Statistics</a:t>
            </a:r>
          </a:p>
        </p:txBody>
      </p:sp>
    </p:spTree>
    <p:extLst>
      <p:ext uri="{BB962C8B-B14F-4D97-AF65-F5344CB8AC3E}">
        <p14:creationId xmlns:p14="http://schemas.microsoft.com/office/powerpoint/2010/main" val="2835745966"/>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CF97D380-170E-401E-A533-7BDE27ED4478}"/>
              </a:ext>
            </a:extLst>
          </p:cNvPr>
          <p:cNvSpPr>
            <a:spLocks noGrp="1"/>
          </p:cNvSpPr>
          <p:nvPr>
            <p:ph type="body" sz="quarter" idx="11"/>
          </p:nvPr>
        </p:nvSpPr>
        <p:spPr/>
        <p:txBody>
          <a:bodyPr/>
          <a:lstStyle/>
          <a:p>
            <a:pPr>
              <a:lnSpc>
                <a:spcPct val="90000"/>
              </a:lnSpc>
              <a:spcAft>
                <a:spcPts val="1200"/>
              </a:spcAft>
            </a:pPr>
            <a:r>
              <a:rPr lang="en-US">
                <a:latin typeface="Arial"/>
                <a:cs typeface="Arial"/>
              </a:rPr>
              <a:t>By the numbers</a:t>
            </a:r>
            <a:br>
              <a:rPr lang="en-US" b="0">
                <a:latin typeface="Arial"/>
                <a:cs typeface="Arial"/>
              </a:rPr>
            </a:br>
            <a:r>
              <a:rPr lang="en-US" sz="2000" b="0">
                <a:latin typeface="Arial"/>
                <a:cs typeface="Arial"/>
              </a:rPr>
              <a:t>Unemployment, Nov. 2021</a:t>
            </a:r>
          </a:p>
        </p:txBody>
      </p:sp>
      <p:sp>
        <p:nvSpPr>
          <p:cNvPr id="8" name="Text Placeholder 3">
            <a:extLst>
              <a:ext uri="{FF2B5EF4-FFF2-40B4-BE49-F238E27FC236}">
                <a16:creationId xmlns:a16="http://schemas.microsoft.com/office/drawing/2014/main" id="{2279039D-A203-42EE-B665-F2CB027395B2}"/>
              </a:ext>
            </a:extLst>
          </p:cNvPr>
          <p:cNvSpPr>
            <a:spLocks noGrp="1"/>
          </p:cNvSpPr>
          <p:nvPr>
            <p:ph type="body" sz="quarter" idx="12"/>
          </p:nvPr>
        </p:nvSpPr>
        <p:spPr>
          <a:xfrm>
            <a:off x="946149" y="2513013"/>
            <a:ext cx="4822123" cy="3316286"/>
          </a:xfrm>
        </p:spPr>
        <p:txBody>
          <a:bodyPr lIns="0" tIns="0" rIns="0" bIns="0" anchor="t"/>
          <a:lstStyle/>
          <a:p>
            <a:pPr marL="525780" indent="-342900">
              <a:buChar char="•"/>
            </a:pPr>
            <a:r>
              <a:rPr lang="en-US">
                <a:latin typeface="Arial"/>
              </a:rPr>
              <a:t>23% of the group </a:t>
            </a:r>
            <a:r>
              <a:rPr lang="en-US">
                <a:latin typeface="Arial"/>
                <a:cs typeface="Arial"/>
              </a:rPr>
              <a:t>looking for work for 52 weeks or more was Black </a:t>
            </a:r>
          </a:p>
          <a:p>
            <a:pPr marL="525780" indent="-342900">
              <a:buChar char="•"/>
            </a:pPr>
            <a:r>
              <a:rPr lang="en-US">
                <a:latin typeface="Arial"/>
              </a:rPr>
              <a:t>61.8% labor force participation</a:t>
            </a:r>
            <a:endParaRPr lang="en-US">
              <a:latin typeface="Arial"/>
              <a:cs typeface="Arial"/>
            </a:endParaRPr>
          </a:p>
          <a:p>
            <a:pPr marL="525780" indent="-342900">
              <a:buChar char="•"/>
            </a:pPr>
            <a:r>
              <a:rPr lang="en-US">
                <a:latin typeface="Arial"/>
              </a:rPr>
              <a:t>3.6 million Americans not working due to COVID-19</a:t>
            </a:r>
            <a:endParaRPr lang="en-US">
              <a:latin typeface="Arial"/>
              <a:cs typeface="Arial"/>
            </a:endParaRPr>
          </a:p>
          <a:p>
            <a:endParaRPr lang="en-US"/>
          </a:p>
        </p:txBody>
      </p:sp>
      <p:cxnSp>
        <p:nvCxnSpPr>
          <p:cNvPr id="11" name="Straight Connector 10">
            <a:extLst>
              <a:ext uri="{FF2B5EF4-FFF2-40B4-BE49-F238E27FC236}">
                <a16:creationId xmlns:a16="http://schemas.microsoft.com/office/drawing/2014/main" id="{EB907EFE-042D-C142-A8AC-D50F71595E61}"/>
              </a:ext>
            </a:extLst>
          </p:cNvPr>
          <p:cNvCxnSpPr>
            <a:cxnSpLocks/>
          </p:cNvCxnSpPr>
          <p:nvPr/>
        </p:nvCxnSpPr>
        <p:spPr>
          <a:xfrm>
            <a:off x="803082" y="796279"/>
            <a:ext cx="0" cy="82296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pic>
        <p:nvPicPr>
          <p:cNvPr id="14" name="Picture Placeholder 13" descr="A picture containing indoor&#10;&#10;Description automatically generated">
            <a:extLst>
              <a:ext uri="{FF2B5EF4-FFF2-40B4-BE49-F238E27FC236}">
                <a16:creationId xmlns:a16="http://schemas.microsoft.com/office/drawing/2014/main" id="{3549D82A-684E-974B-A45F-31DE8204A180}"/>
              </a:ext>
            </a:extLst>
          </p:cNvPr>
          <p:cNvPicPr>
            <a:picLocks noGrp="1" noChangeAspect="1"/>
          </p:cNvPicPr>
          <p:nvPr>
            <p:ph type="pic" sz="quarter" idx="10"/>
          </p:nvPr>
        </p:nvPicPr>
        <p:blipFill>
          <a:blip r:embed="rId3"/>
          <a:srcRect l="11194" r="11194"/>
          <a:stretch>
            <a:fillRect/>
          </a:stretch>
        </p:blipFill>
        <p:spPr/>
      </p:pic>
      <p:sp>
        <p:nvSpPr>
          <p:cNvPr id="4" name="TextBox 3">
            <a:extLst>
              <a:ext uri="{FF2B5EF4-FFF2-40B4-BE49-F238E27FC236}">
                <a16:creationId xmlns:a16="http://schemas.microsoft.com/office/drawing/2014/main" id="{B676AAA1-1F64-40C3-A504-182C33045F77}"/>
              </a:ext>
            </a:extLst>
          </p:cNvPr>
          <p:cNvSpPr txBox="1"/>
          <p:nvPr/>
        </p:nvSpPr>
        <p:spPr>
          <a:xfrm>
            <a:off x="8533726" y="5934788"/>
            <a:ext cx="356588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00">
                <a:solidFill>
                  <a:srgbClr val="AFBDC7"/>
                </a:solidFill>
                <a:cs typeface="Arial"/>
              </a:rPr>
              <a:t>Source: U.S. Bureau of Labor Statistics</a:t>
            </a:r>
          </a:p>
        </p:txBody>
      </p:sp>
    </p:spTree>
    <p:extLst>
      <p:ext uri="{BB962C8B-B14F-4D97-AF65-F5344CB8AC3E}">
        <p14:creationId xmlns:p14="http://schemas.microsoft.com/office/powerpoint/2010/main" val="2824708438"/>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990A78D-DC5A-F544-8FFB-B9E9013AE116}"/>
              </a:ext>
            </a:extLst>
          </p:cNvPr>
          <p:cNvSpPr>
            <a:spLocks noGrp="1"/>
          </p:cNvSpPr>
          <p:nvPr>
            <p:ph type="body" sz="quarter" idx="10"/>
          </p:nvPr>
        </p:nvSpPr>
        <p:spPr>
          <a:xfrm>
            <a:off x="2428041" y="1575360"/>
            <a:ext cx="7334249" cy="3065717"/>
          </a:xfrm>
        </p:spPr>
        <p:txBody>
          <a:bodyPr/>
          <a:lstStyle/>
          <a:p>
            <a:pPr marL="182880" indent="0">
              <a:lnSpc>
                <a:spcPct val="114000"/>
              </a:lnSpc>
            </a:pPr>
            <a:r>
              <a:rPr lang="en-US" sz="2200" b="0">
                <a:latin typeface="Arial"/>
              </a:rPr>
              <a:t>Even before the pandemic, we faced an endemic shortage of workers to fill in-demand ‘middle skill’ jobs (which require some education after high school, but not a college degree) that make up the lion’s share of the labor market. Although such jobs, like electricians and plumbers, account for 52% of the U.S. labor market, just 43% of the nation’s workers are presently trained to do them. </a:t>
            </a:r>
          </a:p>
        </p:txBody>
      </p:sp>
      <p:sp>
        <p:nvSpPr>
          <p:cNvPr id="8" name="TextBox 7">
            <a:extLst>
              <a:ext uri="{FF2B5EF4-FFF2-40B4-BE49-F238E27FC236}">
                <a16:creationId xmlns:a16="http://schemas.microsoft.com/office/drawing/2014/main" id="{9E35D690-D0A4-4ECF-8BDE-4B05AE347378}"/>
              </a:ext>
            </a:extLst>
          </p:cNvPr>
          <p:cNvSpPr txBox="1"/>
          <p:nvPr/>
        </p:nvSpPr>
        <p:spPr>
          <a:xfrm>
            <a:off x="2524566" y="5070246"/>
            <a:ext cx="587357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i="1">
                <a:solidFill>
                  <a:srgbClr val="FDD03B"/>
                </a:solidFill>
                <a:ea typeface="+mn-lt"/>
                <a:cs typeface="+mn-lt"/>
              </a:rPr>
              <a:t>– Maria Flynn, CEO of Jobs for the Future, Barron’s   </a:t>
            </a:r>
          </a:p>
          <a:p>
            <a:pPr algn="r"/>
            <a:r>
              <a:rPr lang="en-US" i="1">
                <a:solidFill>
                  <a:srgbClr val="FDD03B"/>
                </a:solidFill>
                <a:ea typeface="+mn-lt"/>
                <a:cs typeface="+mn-lt"/>
              </a:rPr>
              <a:t>November 30, 2021</a:t>
            </a:r>
            <a:r>
              <a:rPr lang="en-US">
                <a:solidFill>
                  <a:srgbClr val="FDD03B"/>
                </a:solidFill>
                <a:ea typeface="+mn-lt"/>
                <a:cs typeface="+mn-lt"/>
              </a:rPr>
              <a:t> </a:t>
            </a:r>
            <a:endParaRPr lang="en-US">
              <a:solidFill>
                <a:srgbClr val="FDD03B"/>
              </a:solidFill>
              <a:cs typeface="Arial"/>
            </a:endParaRPr>
          </a:p>
        </p:txBody>
      </p:sp>
    </p:spTree>
    <p:extLst>
      <p:ext uri="{BB962C8B-B14F-4D97-AF65-F5344CB8AC3E}">
        <p14:creationId xmlns:p14="http://schemas.microsoft.com/office/powerpoint/2010/main" val="865926804"/>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E31DD97-C1C6-A64A-B40E-6DDE866B51FF}"/>
              </a:ext>
            </a:extLst>
          </p:cNvPr>
          <p:cNvSpPr>
            <a:spLocks noGrp="1"/>
          </p:cNvSpPr>
          <p:nvPr>
            <p:ph type="body" sz="quarter" idx="10"/>
          </p:nvPr>
        </p:nvSpPr>
        <p:spPr/>
        <p:txBody>
          <a:bodyPr/>
          <a:lstStyle/>
          <a:p>
            <a:r>
              <a:rPr lang="en-US"/>
              <a:t>The labor </a:t>
            </a:r>
            <a:br>
              <a:rPr lang="en-US"/>
            </a:br>
            <a:r>
              <a:rPr lang="en-US"/>
              <a:t>shortage </a:t>
            </a:r>
            <a:br>
              <a:rPr lang="en-US"/>
            </a:br>
            <a:r>
              <a:rPr lang="en-US"/>
              <a:t>pushed wages </a:t>
            </a:r>
            <a:br>
              <a:rPr lang="en-US"/>
            </a:br>
            <a:r>
              <a:rPr lang="en-US"/>
              <a:t>higher</a:t>
            </a:r>
          </a:p>
        </p:txBody>
      </p:sp>
      <p:sp>
        <p:nvSpPr>
          <p:cNvPr id="3" name="Text Placeholder 2">
            <a:extLst>
              <a:ext uri="{FF2B5EF4-FFF2-40B4-BE49-F238E27FC236}">
                <a16:creationId xmlns:a16="http://schemas.microsoft.com/office/drawing/2014/main" id="{A5A31DD4-D6C9-DC4E-9157-E345EEF6E0F8}"/>
              </a:ext>
            </a:extLst>
          </p:cNvPr>
          <p:cNvSpPr>
            <a:spLocks noGrp="1"/>
          </p:cNvSpPr>
          <p:nvPr>
            <p:ph type="body" sz="quarter" idx="11"/>
          </p:nvPr>
        </p:nvSpPr>
        <p:spPr>
          <a:xfrm>
            <a:off x="941389" y="3428999"/>
            <a:ext cx="3529011" cy="2400299"/>
          </a:xfrm>
        </p:spPr>
        <p:txBody>
          <a:bodyPr/>
          <a:lstStyle/>
          <a:p>
            <a:r>
              <a:rPr lang="en-US" sz="3600"/>
              <a:t>Average hourly earnings: </a:t>
            </a:r>
            <a:br>
              <a:rPr lang="en-US" sz="3600"/>
            </a:br>
            <a:r>
              <a:rPr lang="en-US" sz="3600" b="1"/>
              <a:t>$31.03</a:t>
            </a:r>
          </a:p>
        </p:txBody>
      </p:sp>
      <p:pic>
        <p:nvPicPr>
          <p:cNvPr id="5" name="Graphic 5">
            <a:extLst>
              <a:ext uri="{FF2B5EF4-FFF2-40B4-BE49-F238E27FC236}">
                <a16:creationId xmlns:a16="http://schemas.microsoft.com/office/drawing/2014/main" id="{B8C0DE57-6BCA-A04E-BF24-E2D808D9457C}"/>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r="4585"/>
          <a:stretch/>
        </p:blipFill>
        <p:spPr>
          <a:xfrm>
            <a:off x="5618776" y="794972"/>
            <a:ext cx="5171145" cy="5069494"/>
          </a:xfrm>
          <a:prstGeom prst="rect">
            <a:avLst/>
          </a:prstGeom>
        </p:spPr>
      </p:pic>
      <p:cxnSp>
        <p:nvCxnSpPr>
          <p:cNvPr id="6" name="Straight Connector 5">
            <a:extLst>
              <a:ext uri="{FF2B5EF4-FFF2-40B4-BE49-F238E27FC236}">
                <a16:creationId xmlns:a16="http://schemas.microsoft.com/office/drawing/2014/main" id="{82E20505-456E-DB47-9EDE-B512C8B3159C}"/>
              </a:ext>
            </a:extLst>
          </p:cNvPr>
          <p:cNvCxnSpPr>
            <a:cxnSpLocks/>
          </p:cNvCxnSpPr>
          <p:nvPr/>
        </p:nvCxnSpPr>
        <p:spPr>
          <a:xfrm>
            <a:off x="803082" y="790868"/>
            <a:ext cx="0" cy="205740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5ECEFD4C-7D30-7540-8EC7-7AFA89F9338B}"/>
              </a:ext>
            </a:extLst>
          </p:cNvPr>
          <p:cNvSpPr txBox="1"/>
          <p:nvPr/>
        </p:nvSpPr>
        <p:spPr>
          <a:xfrm>
            <a:off x="8372408" y="5741355"/>
            <a:ext cx="356588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00">
                <a:solidFill>
                  <a:srgbClr val="AFBDC7"/>
                </a:solidFill>
                <a:cs typeface="Arial"/>
              </a:rPr>
              <a:t>Source: U.S. Bureau of Labor Statistics</a:t>
            </a:r>
          </a:p>
        </p:txBody>
      </p:sp>
    </p:spTree>
    <p:extLst>
      <p:ext uri="{BB962C8B-B14F-4D97-AF65-F5344CB8AC3E}">
        <p14:creationId xmlns:p14="http://schemas.microsoft.com/office/powerpoint/2010/main" val="1872609060"/>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90FBB18-41D0-4C91-A734-31BC1B6564E3}"/>
              </a:ext>
            </a:extLst>
          </p:cNvPr>
          <p:cNvSpPr>
            <a:spLocks noGrp="1"/>
          </p:cNvSpPr>
          <p:nvPr>
            <p:ph type="body" sz="quarter" idx="10"/>
          </p:nvPr>
        </p:nvSpPr>
        <p:spPr>
          <a:xfrm>
            <a:off x="1104258" y="800101"/>
            <a:ext cx="3643788" cy="914399"/>
          </a:xfrm>
        </p:spPr>
        <p:txBody>
          <a:bodyPr/>
          <a:lstStyle/>
          <a:p>
            <a:r>
              <a:rPr lang="en-US" sz="3600">
                <a:latin typeface="Arial"/>
              </a:rPr>
              <a:t>Higher earnings have been affected by inflation </a:t>
            </a:r>
            <a:endParaRPr lang="en-US" sz="3600"/>
          </a:p>
        </p:txBody>
      </p:sp>
      <p:cxnSp>
        <p:nvCxnSpPr>
          <p:cNvPr id="5" name="Straight Connector 4">
            <a:extLst>
              <a:ext uri="{FF2B5EF4-FFF2-40B4-BE49-F238E27FC236}">
                <a16:creationId xmlns:a16="http://schemas.microsoft.com/office/drawing/2014/main" id="{73FE5FCE-91A2-E74B-83D0-4EE086409FD6}"/>
              </a:ext>
            </a:extLst>
          </p:cNvPr>
          <p:cNvCxnSpPr>
            <a:cxnSpLocks/>
          </p:cNvCxnSpPr>
          <p:nvPr/>
        </p:nvCxnSpPr>
        <p:spPr>
          <a:xfrm>
            <a:off x="803082" y="790868"/>
            <a:ext cx="0" cy="164592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7C02657C-DE29-D843-930A-9852BF460D87}"/>
              </a:ext>
            </a:extLst>
          </p:cNvPr>
          <p:cNvSpPr txBox="1"/>
          <p:nvPr/>
        </p:nvSpPr>
        <p:spPr>
          <a:xfrm>
            <a:off x="8372408" y="5741355"/>
            <a:ext cx="356588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00">
                <a:solidFill>
                  <a:srgbClr val="AFBDC7"/>
                </a:solidFill>
                <a:cs typeface="Arial"/>
              </a:rPr>
              <a:t>Source: U.S. Bureau of Labor Statistics</a:t>
            </a:r>
          </a:p>
        </p:txBody>
      </p:sp>
      <p:grpSp>
        <p:nvGrpSpPr>
          <p:cNvPr id="7" name="Group 6">
            <a:extLst>
              <a:ext uri="{FF2B5EF4-FFF2-40B4-BE49-F238E27FC236}">
                <a16:creationId xmlns:a16="http://schemas.microsoft.com/office/drawing/2014/main" id="{F8B7F537-93C5-6E47-AE97-24F6D1C2822F}"/>
              </a:ext>
            </a:extLst>
          </p:cNvPr>
          <p:cNvGrpSpPr/>
          <p:nvPr/>
        </p:nvGrpSpPr>
        <p:grpSpPr>
          <a:xfrm>
            <a:off x="5211054" y="871370"/>
            <a:ext cx="5968575" cy="4869985"/>
            <a:chOff x="5211054" y="871370"/>
            <a:chExt cx="5968575" cy="4869985"/>
          </a:xfrm>
        </p:grpSpPr>
        <p:pic>
          <p:nvPicPr>
            <p:cNvPr id="8" name="Picture 8" descr="Chart, histogram&#10;&#10;Description automatically generated">
              <a:extLst>
                <a:ext uri="{FF2B5EF4-FFF2-40B4-BE49-F238E27FC236}">
                  <a16:creationId xmlns:a16="http://schemas.microsoft.com/office/drawing/2014/main" id="{2C15BE35-A1C9-445A-A280-A3EBF9AFFC3F}"/>
                </a:ext>
              </a:extLst>
            </p:cNvPr>
            <p:cNvPicPr>
              <a:picLocks noChangeAspect="1"/>
            </p:cNvPicPr>
            <p:nvPr/>
          </p:nvPicPr>
          <p:blipFill>
            <a:blip r:embed="rId3"/>
            <a:stretch>
              <a:fillRect/>
            </a:stretch>
          </p:blipFill>
          <p:spPr>
            <a:xfrm>
              <a:off x="5211054" y="871370"/>
              <a:ext cx="5874443" cy="4807899"/>
            </a:xfrm>
            <a:prstGeom prst="rect">
              <a:avLst/>
            </a:prstGeom>
          </p:spPr>
        </p:pic>
        <p:sp>
          <p:nvSpPr>
            <p:cNvPr id="4" name="Rectangle 3">
              <a:extLst>
                <a:ext uri="{FF2B5EF4-FFF2-40B4-BE49-F238E27FC236}">
                  <a16:creationId xmlns:a16="http://schemas.microsoft.com/office/drawing/2014/main" id="{B59DD247-2A8C-684D-8577-AAC2408D69A6}"/>
                </a:ext>
              </a:extLst>
            </p:cNvPr>
            <p:cNvSpPr/>
            <p:nvPr/>
          </p:nvSpPr>
          <p:spPr>
            <a:xfrm>
              <a:off x="10798629" y="5366657"/>
              <a:ext cx="381000" cy="3746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672031971"/>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2" descr="Text, letter&#10;&#10;Description automatically generated">
            <a:extLst>
              <a:ext uri="{FF2B5EF4-FFF2-40B4-BE49-F238E27FC236}">
                <a16:creationId xmlns:a16="http://schemas.microsoft.com/office/drawing/2014/main" id="{B69FA317-6C80-467E-8B93-AB6200A9E70C}"/>
              </a:ext>
            </a:extLst>
          </p:cNvPr>
          <p:cNvPicPr>
            <a:picLocks noGrp="1" noChangeAspect="1"/>
          </p:cNvPicPr>
          <p:nvPr>
            <p:ph type="pic" sz="quarter" idx="13"/>
          </p:nvPr>
        </p:nvPicPr>
        <p:blipFill rotWithShape="1">
          <a:blip r:embed="rId3"/>
          <a:srcRect t="3868" b="27878"/>
          <a:stretch/>
        </p:blipFill>
        <p:spPr>
          <a:xfrm>
            <a:off x="946150" y="800100"/>
            <a:ext cx="11245850" cy="5105400"/>
          </a:xfrm>
          <a:prstGeom prst="rect">
            <a:avLst/>
          </a:prstGeom>
        </p:spPr>
      </p:pic>
      <p:sp>
        <p:nvSpPr>
          <p:cNvPr id="4" name="Text Placeholder 3">
            <a:extLst>
              <a:ext uri="{FF2B5EF4-FFF2-40B4-BE49-F238E27FC236}">
                <a16:creationId xmlns:a16="http://schemas.microsoft.com/office/drawing/2014/main" id="{8AC545AA-B8BB-1241-9C4F-FB575AA63963}"/>
              </a:ext>
            </a:extLst>
          </p:cNvPr>
          <p:cNvSpPr>
            <a:spLocks noGrp="1"/>
          </p:cNvSpPr>
          <p:nvPr>
            <p:ph type="body" sz="quarter" idx="4294967295"/>
          </p:nvPr>
        </p:nvSpPr>
        <p:spPr>
          <a:xfrm>
            <a:off x="1565129" y="4878558"/>
            <a:ext cx="6175716" cy="914400"/>
          </a:xfrm>
          <a:prstGeom prst="rect">
            <a:avLst/>
          </a:prstGeom>
        </p:spPr>
        <p:txBody>
          <a:bodyPr/>
          <a:lstStyle/>
          <a:p>
            <a:pPr marL="0" indent="0">
              <a:buNone/>
            </a:pPr>
            <a:r>
              <a:rPr lang="en-US" sz="4000" b="1"/>
              <a:t>Supply Chain Issues</a:t>
            </a:r>
          </a:p>
        </p:txBody>
      </p:sp>
    </p:spTree>
    <p:extLst>
      <p:ext uri="{BB962C8B-B14F-4D97-AF65-F5344CB8AC3E}">
        <p14:creationId xmlns:p14="http://schemas.microsoft.com/office/powerpoint/2010/main" val="1979090429"/>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2244A85-E24E-DD4A-9C6B-5BA43F8181AA}"/>
              </a:ext>
            </a:extLst>
          </p:cNvPr>
          <p:cNvSpPr/>
          <p:nvPr/>
        </p:nvSpPr>
        <p:spPr>
          <a:xfrm>
            <a:off x="941388" y="2250831"/>
            <a:ext cx="5149840" cy="3618938"/>
          </a:xfrm>
          <a:prstGeom prst="rect">
            <a:avLst/>
          </a:prstGeom>
          <a:solidFill>
            <a:srgbClr val="00202E"/>
          </a:solidFill>
          <a:ln>
            <a:noFill/>
          </a:ln>
          <a:effectLst>
            <a:outerShdw blurRad="38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Chart, line chart&#10;&#10;Description automatically generated">
            <a:extLst>
              <a:ext uri="{FF2B5EF4-FFF2-40B4-BE49-F238E27FC236}">
                <a16:creationId xmlns:a16="http://schemas.microsoft.com/office/drawing/2014/main" id="{9C2153C2-A3D6-4416-A3D4-665078911372}"/>
              </a:ext>
            </a:extLst>
          </p:cNvPr>
          <p:cNvPicPr>
            <a:picLocks noChangeAspect="1"/>
          </p:cNvPicPr>
          <p:nvPr/>
        </p:nvPicPr>
        <p:blipFill>
          <a:blip r:embed="rId3"/>
          <a:stretch>
            <a:fillRect/>
          </a:stretch>
        </p:blipFill>
        <p:spPr>
          <a:xfrm>
            <a:off x="6757184" y="800101"/>
            <a:ext cx="4337001" cy="4900856"/>
          </a:xfrm>
          <a:prstGeom prst="rect">
            <a:avLst/>
          </a:prstGeom>
        </p:spPr>
      </p:pic>
      <p:sp>
        <p:nvSpPr>
          <p:cNvPr id="3" name="Text Placeholder 2">
            <a:extLst>
              <a:ext uri="{FF2B5EF4-FFF2-40B4-BE49-F238E27FC236}">
                <a16:creationId xmlns:a16="http://schemas.microsoft.com/office/drawing/2014/main" id="{C8195173-2334-436A-BB2D-1E54A5FD1826}"/>
              </a:ext>
            </a:extLst>
          </p:cNvPr>
          <p:cNvSpPr>
            <a:spLocks noGrp="1"/>
          </p:cNvSpPr>
          <p:nvPr>
            <p:ph type="body" sz="quarter" idx="10"/>
          </p:nvPr>
        </p:nvSpPr>
        <p:spPr/>
        <p:txBody>
          <a:bodyPr/>
          <a:lstStyle/>
          <a:p>
            <a:r>
              <a:rPr lang="en-US" sz="3600">
                <a:latin typeface="Arial"/>
                <a:cs typeface="Arial"/>
              </a:rPr>
              <a:t>Supplier delays eased </a:t>
            </a:r>
            <a:br>
              <a:rPr lang="en-US" sz="3600">
                <a:latin typeface="Arial"/>
                <a:cs typeface="Arial"/>
              </a:rPr>
            </a:br>
            <a:r>
              <a:rPr lang="en-US" sz="3600">
                <a:latin typeface="Arial"/>
                <a:cs typeface="Arial"/>
              </a:rPr>
              <a:t>toward year end</a:t>
            </a:r>
          </a:p>
        </p:txBody>
      </p:sp>
      <p:sp>
        <p:nvSpPr>
          <p:cNvPr id="6" name="Text Placeholder 5">
            <a:extLst>
              <a:ext uri="{FF2B5EF4-FFF2-40B4-BE49-F238E27FC236}">
                <a16:creationId xmlns:a16="http://schemas.microsoft.com/office/drawing/2014/main" id="{D519EB45-BA90-4340-BF1C-BFE696C74F16}"/>
              </a:ext>
            </a:extLst>
          </p:cNvPr>
          <p:cNvSpPr>
            <a:spLocks noGrp="1"/>
          </p:cNvSpPr>
          <p:nvPr>
            <p:ph type="body" sz="quarter" idx="11"/>
          </p:nvPr>
        </p:nvSpPr>
        <p:spPr>
          <a:xfrm>
            <a:off x="1823248" y="2468440"/>
            <a:ext cx="3697563" cy="3184159"/>
          </a:xfrm>
        </p:spPr>
        <p:txBody>
          <a:bodyPr lIns="0" tIns="0" rIns="0" bIns="0" anchor="ctr"/>
          <a:lstStyle/>
          <a:p>
            <a:pPr>
              <a:lnSpc>
                <a:spcPct val="100000"/>
              </a:lnSpc>
            </a:pPr>
            <a:r>
              <a:rPr lang="en-US" sz="2000">
                <a:solidFill>
                  <a:schemeClr val="bg1"/>
                </a:solidFill>
                <a:latin typeface="Arial"/>
                <a:cs typeface="Arial"/>
              </a:rPr>
              <a:t>Worldwide supplier delays moderated in November, thanks in part to reviving production in Asia after the Delta wave disrupted factories in the third quarter. </a:t>
            </a:r>
          </a:p>
        </p:txBody>
      </p:sp>
      <p:sp>
        <p:nvSpPr>
          <p:cNvPr id="2" name="TextBox 1">
            <a:extLst>
              <a:ext uri="{FF2B5EF4-FFF2-40B4-BE49-F238E27FC236}">
                <a16:creationId xmlns:a16="http://schemas.microsoft.com/office/drawing/2014/main" id="{2C425904-671D-436A-AD0C-FF9C359D9B83}"/>
              </a:ext>
            </a:extLst>
          </p:cNvPr>
          <p:cNvSpPr txBox="1"/>
          <p:nvPr/>
        </p:nvSpPr>
        <p:spPr>
          <a:xfrm>
            <a:off x="668442" y="-725645"/>
            <a:ext cx="753525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C00000"/>
                </a:solidFill>
              </a:rPr>
              <a:t>If we cannot use the tweets, I can use a FRED chart showing production and new orders]</a:t>
            </a:r>
          </a:p>
        </p:txBody>
      </p:sp>
      <p:cxnSp>
        <p:nvCxnSpPr>
          <p:cNvPr id="7" name="Straight Connector 6">
            <a:extLst>
              <a:ext uri="{FF2B5EF4-FFF2-40B4-BE49-F238E27FC236}">
                <a16:creationId xmlns:a16="http://schemas.microsoft.com/office/drawing/2014/main" id="{ABF13ABB-2270-2F42-8F36-36848535D28F}"/>
              </a:ext>
            </a:extLst>
          </p:cNvPr>
          <p:cNvCxnSpPr>
            <a:cxnSpLocks/>
          </p:cNvCxnSpPr>
          <p:nvPr/>
        </p:nvCxnSpPr>
        <p:spPr>
          <a:xfrm>
            <a:off x="803082" y="790868"/>
            <a:ext cx="0" cy="82296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A578EC5F-D997-6449-8650-27469C8678B0}"/>
              </a:ext>
            </a:extLst>
          </p:cNvPr>
          <p:cNvGrpSpPr>
            <a:grpSpLocks noChangeAspect="1"/>
          </p:cNvGrpSpPr>
          <p:nvPr/>
        </p:nvGrpSpPr>
        <p:grpSpPr>
          <a:xfrm>
            <a:off x="1823248" y="2011240"/>
            <a:ext cx="501153" cy="457200"/>
            <a:chOff x="1489710" y="2911118"/>
            <a:chExt cx="483119" cy="440747"/>
          </a:xfrm>
          <a:solidFill>
            <a:schemeClr val="bg2"/>
          </a:solidFill>
          <a:effectLst>
            <a:outerShdw blurRad="25400" algn="ctr" rotWithShape="0">
              <a:prstClr val="black">
                <a:alpha val="40000"/>
              </a:prstClr>
            </a:outerShdw>
          </a:effectLst>
        </p:grpSpPr>
        <p:sp>
          <p:nvSpPr>
            <p:cNvPr id="10" name="Freeform 9">
              <a:extLst>
                <a:ext uri="{FF2B5EF4-FFF2-40B4-BE49-F238E27FC236}">
                  <a16:creationId xmlns:a16="http://schemas.microsoft.com/office/drawing/2014/main" id="{6B44F759-7AC8-A747-9080-6680AED90330}"/>
                </a:ext>
              </a:extLst>
            </p:cNvPr>
            <p:cNvSpPr/>
            <p:nvPr userDrawn="1"/>
          </p:nvSpPr>
          <p:spPr>
            <a:xfrm>
              <a:off x="1489710" y="2911118"/>
              <a:ext cx="197369" cy="440747"/>
            </a:xfrm>
            <a:custGeom>
              <a:avLst/>
              <a:gdLst>
                <a:gd name="connsiteX0" fmla="*/ 191124 w 191124"/>
                <a:gd name="connsiteY0" fmla="*/ 427219 h 427219"/>
                <a:gd name="connsiteX1" fmla="*/ 0 w 191124"/>
                <a:gd name="connsiteY1" fmla="*/ 427219 h 427219"/>
                <a:gd name="connsiteX2" fmla="*/ 0 w 191124"/>
                <a:gd name="connsiteY2" fmla="*/ 217357 h 427219"/>
                <a:gd name="connsiteX3" fmla="*/ 187377 w 191124"/>
                <a:gd name="connsiteY3" fmla="*/ 0 h 427219"/>
                <a:gd name="connsiteX4" fmla="*/ 187377 w 191124"/>
                <a:gd name="connsiteY4" fmla="*/ 89941 h 427219"/>
                <a:gd name="connsiteX5" fmla="*/ 101183 w 191124"/>
                <a:gd name="connsiteY5" fmla="*/ 224852 h 427219"/>
                <a:gd name="connsiteX6" fmla="*/ 191124 w 191124"/>
                <a:gd name="connsiteY6" fmla="*/ 224852 h 427219"/>
                <a:gd name="connsiteX7" fmla="*/ 191124 w 191124"/>
                <a:gd name="connsiteY7" fmla="*/ 427219 h 427219"/>
                <a:gd name="connsiteX0" fmla="*/ 191124 w 191124"/>
                <a:gd name="connsiteY0" fmla="*/ 427219 h 427219"/>
                <a:gd name="connsiteX1" fmla="*/ 0 w 191124"/>
                <a:gd name="connsiteY1" fmla="*/ 427219 h 427219"/>
                <a:gd name="connsiteX2" fmla="*/ 0 w 191124"/>
                <a:gd name="connsiteY2" fmla="*/ 217357 h 427219"/>
                <a:gd name="connsiteX3" fmla="*/ 187377 w 191124"/>
                <a:gd name="connsiteY3" fmla="*/ 0 h 427219"/>
                <a:gd name="connsiteX4" fmla="*/ 187377 w 191124"/>
                <a:gd name="connsiteY4" fmla="*/ 89941 h 427219"/>
                <a:gd name="connsiteX5" fmla="*/ 101183 w 191124"/>
                <a:gd name="connsiteY5" fmla="*/ 224852 h 427219"/>
                <a:gd name="connsiteX6" fmla="*/ 191124 w 191124"/>
                <a:gd name="connsiteY6" fmla="*/ 224852 h 427219"/>
                <a:gd name="connsiteX7" fmla="*/ 191124 w 191124"/>
                <a:gd name="connsiteY7" fmla="*/ 427219 h 427219"/>
                <a:gd name="connsiteX0" fmla="*/ 191124 w 191124"/>
                <a:gd name="connsiteY0" fmla="*/ 427219 h 427219"/>
                <a:gd name="connsiteX1" fmla="*/ 0 w 191124"/>
                <a:gd name="connsiteY1" fmla="*/ 427219 h 427219"/>
                <a:gd name="connsiteX2" fmla="*/ 0 w 191124"/>
                <a:gd name="connsiteY2" fmla="*/ 217357 h 427219"/>
                <a:gd name="connsiteX3" fmla="*/ 187377 w 191124"/>
                <a:gd name="connsiteY3" fmla="*/ 0 h 427219"/>
                <a:gd name="connsiteX4" fmla="*/ 187377 w 191124"/>
                <a:gd name="connsiteY4" fmla="*/ 89941 h 427219"/>
                <a:gd name="connsiteX5" fmla="*/ 101183 w 191124"/>
                <a:gd name="connsiteY5" fmla="*/ 224852 h 427219"/>
                <a:gd name="connsiteX6" fmla="*/ 191124 w 191124"/>
                <a:gd name="connsiteY6" fmla="*/ 224852 h 427219"/>
                <a:gd name="connsiteX7" fmla="*/ 191124 w 191124"/>
                <a:gd name="connsiteY7" fmla="*/ 427219 h 427219"/>
                <a:gd name="connsiteX0" fmla="*/ 191130 w 191130"/>
                <a:gd name="connsiteY0" fmla="*/ 427219 h 427219"/>
                <a:gd name="connsiteX1" fmla="*/ 6 w 191130"/>
                <a:gd name="connsiteY1" fmla="*/ 427219 h 427219"/>
                <a:gd name="connsiteX2" fmla="*/ 6 w 191130"/>
                <a:gd name="connsiteY2" fmla="*/ 217357 h 427219"/>
                <a:gd name="connsiteX3" fmla="*/ 187383 w 191130"/>
                <a:gd name="connsiteY3" fmla="*/ 0 h 427219"/>
                <a:gd name="connsiteX4" fmla="*/ 187383 w 191130"/>
                <a:gd name="connsiteY4" fmla="*/ 89941 h 427219"/>
                <a:gd name="connsiteX5" fmla="*/ 101189 w 191130"/>
                <a:gd name="connsiteY5" fmla="*/ 224852 h 427219"/>
                <a:gd name="connsiteX6" fmla="*/ 191130 w 191130"/>
                <a:gd name="connsiteY6" fmla="*/ 224852 h 427219"/>
                <a:gd name="connsiteX7" fmla="*/ 191130 w 191130"/>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25 w 191125"/>
                <a:gd name="connsiteY0" fmla="*/ 427219 h 427219"/>
                <a:gd name="connsiteX1" fmla="*/ 1 w 191125"/>
                <a:gd name="connsiteY1" fmla="*/ 427219 h 427219"/>
                <a:gd name="connsiteX2" fmla="*/ 1 w 191125"/>
                <a:gd name="connsiteY2" fmla="*/ 217357 h 427219"/>
                <a:gd name="connsiteX3" fmla="*/ 187378 w 191125"/>
                <a:gd name="connsiteY3" fmla="*/ 0 h 427219"/>
                <a:gd name="connsiteX4" fmla="*/ 187378 w 191125"/>
                <a:gd name="connsiteY4" fmla="*/ 89941 h 427219"/>
                <a:gd name="connsiteX5" fmla="*/ 101184 w 191125"/>
                <a:gd name="connsiteY5" fmla="*/ 224852 h 427219"/>
                <a:gd name="connsiteX6" fmla="*/ 191125 w 191125"/>
                <a:gd name="connsiteY6" fmla="*/ 224852 h 427219"/>
                <a:gd name="connsiteX7" fmla="*/ 191125 w 191125"/>
                <a:gd name="connsiteY7" fmla="*/ 427219 h 427219"/>
                <a:gd name="connsiteX0" fmla="*/ 191125 w 191697"/>
                <a:gd name="connsiteY0" fmla="*/ 428083 h 428083"/>
                <a:gd name="connsiteX1" fmla="*/ 1 w 191697"/>
                <a:gd name="connsiteY1" fmla="*/ 428083 h 428083"/>
                <a:gd name="connsiteX2" fmla="*/ 1 w 191697"/>
                <a:gd name="connsiteY2" fmla="*/ 218221 h 428083"/>
                <a:gd name="connsiteX3" fmla="*/ 191697 w 191697"/>
                <a:gd name="connsiteY3" fmla="*/ 0 h 428083"/>
                <a:gd name="connsiteX4" fmla="*/ 187378 w 191697"/>
                <a:gd name="connsiteY4" fmla="*/ 90805 h 428083"/>
                <a:gd name="connsiteX5" fmla="*/ 101184 w 191697"/>
                <a:gd name="connsiteY5" fmla="*/ 225716 h 428083"/>
                <a:gd name="connsiteX6" fmla="*/ 191125 w 191697"/>
                <a:gd name="connsiteY6" fmla="*/ 225716 h 428083"/>
                <a:gd name="connsiteX7" fmla="*/ 191125 w 191697"/>
                <a:gd name="connsiteY7" fmla="*/ 428083 h 428083"/>
                <a:gd name="connsiteX0" fmla="*/ 191125 w 191698"/>
                <a:gd name="connsiteY0" fmla="*/ 428083 h 428083"/>
                <a:gd name="connsiteX1" fmla="*/ 1 w 191698"/>
                <a:gd name="connsiteY1" fmla="*/ 428083 h 428083"/>
                <a:gd name="connsiteX2" fmla="*/ 1 w 191698"/>
                <a:gd name="connsiteY2" fmla="*/ 218221 h 428083"/>
                <a:gd name="connsiteX3" fmla="*/ 191697 w 191698"/>
                <a:gd name="connsiteY3" fmla="*/ 0 h 428083"/>
                <a:gd name="connsiteX4" fmla="*/ 191698 w 191698"/>
                <a:gd name="connsiteY4" fmla="*/ 89941 h 428083"/>
                <a:gd name="connsiteX5" fmla="*/ 101184 w 191698"/>
                <a:gd name="connsiteY5" fmla="*/ 225716 h 428083"/>
                <a:gd name="connsiteX6" fmla="*/ 191125 w 191698"/>
                <a:gd name="connsiteY6" fmla="*/ 225716 h 428083"/>
                <a:gd name="connsiteX7" fmla="*/ 191125 w 191698"/>
                <a:gd name="connsiteY7" fmla="*/ 428083 h 428083"/>
                <a:gd name="connsiteX0" fmla="*/ 191125 w 191698"/>
                <a:gd name="connsiteY0" fmla="*/ 428083 h 428083"/>
                <a:gd name="connsiteX1" fmla="*/ 1 w 191698"/>
                <a:gd name="connsiteY1" fmla="*/ 428083 h 428083"/>
                <a:gd name="connsiteX2" fmla="*/ 1 w 191698"/>
                <a:gd name="connsiteY2" fmla="*/ 218221 h 428083"/>
                <a:gd name="connsiteX3" fmla="*/ 191697 w 191698"/>
                <a:gd name="connsiteY3" fmla="*/ 0 h 428083"/>
                <a:gd name="connsiteX4" fmla="*/ 191698 w 191698"/>
                <a:gd name="connsiteY4" fmla="*/ 89941 h 428083"/>
                <a:gd name="connsiteX5" fmla="*/ 101184 w 191698"/>
                <a:gd name="connsiteY5" fmla="*/ 225716 h 428083"/>
                <a:gd name="connsiteX6" fmla="*/ 191125 w 191698"/>
                <a:gd name="connsiteY6" fmla="*/ 225716 h 428083"/>
                <a:gd name="connsiteX7" fmla="*/ 191125 w 191698"/>
                <a:gd name="connsiteY7" fmla="*/ 428083 h 428083"/>
                <a:gd name="connsiteX0" fmla="*/ 191125 w 191698"/>
                <a:gd name="connsiteY0" fmla="*/ 428083 h 428083"/>
                <a:gd name="connsiteX1" fmla="*/ 1 w 191698"/>
                <a:gd name="connsiteY1" fmla="*/ 428083 h 428083"/>
                <a:gd name="connsiteX2" fmla="*/ 1 w 191698"/>
                <a:gd name="connsiteY2" fmla="*/ 218221 h 428083"/>
                <a:gd name="connsiteX3" fmla="*/ 191697 w 191698"/>
                <a:gd name="connsiteY3" fmla="*/ 0 h 428083"/>
                <a:gd name="connsiteX4" fmla="*/ 191698 w 191698"/>
                <a:gd name="connsiteY4" fmla="*/ 89941 h 428083"/>
                <a:gd name="connsiteX5" fmla="*/ 101184 w 191698"/>
                <a:gd name="connsiteY5" fmla="*/ 225716 h 428083"/>
                <a:gd name="connsiteX6" fmla="*/ 191125 w 191698"/>
                <a:gd name="connsiteY6" fmla="*/ 225716 h 428083"/>
                <a:gd name="connsiteX7" fmla="*/ 191125 w 191698"/>
                <a:gd name="connsiteY7" fmla="*/ 428083 h 428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1698" h="428083">
                  <a:moveTo>
                    <a:pt x="191125" y="428083"/>
                  </a:moveTo>
                  <a:lnTo>
                    <a:pt x="1" y="428083"/>
                  </a:lnTo>
                  <a:lnTo>
                    <a:pt x="1" y="218221"/>
                  </a:lnTo>
                  <a:cubicBezTo>
                    <a:pt x="-176" y="103608"/>
                    <a:pt x="78438" y="17030"/>
                    <a:pt x="191697" y="0"/>
                  </a:cubicBezTo>
                  <a:cubicBezTo>
                    <a:pt x="191697" y="29980"/>
                    <a:pt x="191698" y="59961"/>
                    <a:pt x="191698" y="89941"/>
                  </a:cubicBezTo>
                  <a:cubicBezTo>
                    <a:pt x="122275" y="112989"/>
                    <a:pt x="102743" y="153618"/>
                    <a:pt x="101184" y="225716"/>
                  </a:cubicBezTo>
                  <a:lnTo>
                    <a:pt x="191125" y="225716"/>
                  </a:lnTo>
                  <a:lnTo>
                    <a:pt x="191125" y="42808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a:extLst>
                <a:ext uri="{FF2B5EF4-FFF2-40B4-BE49-F238E27FC236}">
                  <a16:creationId xmlns:a16="http://schemas.microsoft.com/office/drawing/2014/main" id="{4EF1D7F5-F4A3-4B40-82B1-973833005EFB}"/>
                </a:ext>
              </a:extLst>
            </p:cNvPr>
            <p:cNvSpPr/>
            <p:nvPr userDrawn="1"/>
          </p:nvSpPr>
          <p:spPr>
            <a:xfrm>
              <a:off x="1775460" y="2911118"/>
              <a:ext cx="197369" cy="440747"/>
            </a:xfrm>
            <a:custGeom>
              <a:avLst/>
              <a:gdLst>
                <a:gd name="connsiteX0" fmla="*/ 191124 w 191124"/>
                <a:gd name="connsiteY0" fmla="*/ 427219 h 427219"/>
                <a:gd name="connsiteX1" fmla="*/ 0 w 191124"/>
                <a:gd name="connsiteY1" fmla="*/ 427219 h 427219"/>
                <a:gd name="connsiteX2" fmla="*/ 0 w 191124"/>
                <a:gd name="connsiteY2" fmla="*/ 217357 h 427219"/>
                <a:gd name="connsiteX3" fmla="*/ 187377 w 191124"/>
                <a:gd name="connsiteY3" fmla="*/ 0 h 427219"/>
                <a:gd name="connsiteX4" fmla="*/ 187377 w 191124"/>
                <a:gd name="connsiteY4" fmla="*/ 89941 h 427219"/>
                <a:gd name="connsiteX5" fmla="*/ 101183 w 191124"/>
                <a:gd name="connsiteY5" fmla="*/ 224852 h 427219"/>
                <a:gd name="connsiteX6" fmla="*/ 191124 w 191124"/>
                <a:gd name="connsiteY6" fmla="*/ 224852 h 427219"/>
                <a:gd name="connsiteX7" fmla="*/ 191124 w 191124"/>
                <a:gd name="connsiteY7" fmla="*/ 427219 h 427219"/>
                <a:gd name="connsiteX0" fmla="*/ 191124 w 191124"/>
                <a:gd name="connsiteY0" fmla="*/ 427219 h 427219"/>
                <a:gd name="connsiteX1" fmla="*/ 0 w 191124"/>
                <a:gd name="connsiteY1" fmla="*/ 427219 h 427219"/>
                <a:gd name="connsiteX2" fmla="*/ 0 w 191124"/>
                <a:gd name="connsiteY2" fmla="*/ 217357 h 427219"/>
                <a:gd name="connsiteX3" fmla="*/ 187377 w 191124"/>
                <a:gd name="connsiteY3" fmla="*/ 0 h 427219"/>
                <a:gd name="connsiteX4" fmla="*/ 187377 w 191124"/>
                <a:gd name="connsiteY4" fmla="*/ 89941 h 427219"/>
                <a:gd name="connsiteX5" fmla="*/ 101183 w 191124"/>
                <a:gd name="connsiteY5" fmla="*/ 224852 h 427219"/>
                <a:gd name="connsiteX6" fmla="*/ 191124 w 191124"/>
                <a:gd name="connsiteY6" fmla="*/ 224852 h 427219"/>
                <a:gd name="connsiteX7" fmla="*/ 191124 w 191124"/>
                <a:gd name="connsiteY7" fmla="*/ 427219 h 427219"/>
                <a:gd name="connsiteX0" fmla="*/ 191124 w 191124"/>
                <a:gd name="connsiteY0" fmla="*/ 427219 h 427219"/>
                <a:gd name="connsiteX1" fmla="*/ 0 w 191124"/>
                <a:gd name="connsiteY1" fmla="*/ 427219 h 427219"/>
                <a:gd name="connsiteX2" fmla="*/ 0 w 191124"/>
                <a:gd name="connsiteY2" fmla="*/ 217357 h 427219"/>
                <a:gd name="connsiteX3" fmla="*/ 187377 w 191124"/>
                <a:gd name="connsiteY3" fmla="*/ 0 h 427219"/>
                <a:gd name="connsiteX4" fmla="*/ 187377 w 191124"/>
                <a:gd name="connsiteY4" fmla="*/ 89941 h 427219"/>
                <a:gd name="connsiteX5" fmla="*/ 101183 w 191124"/>
                <a:gd name="connsiteY5" fmla="*/ 224852 h 427219"/>
                <a:gd name="connsiteX6" fmla="*/ 191124 w 191124"/>
                <a:gd name="connsiteY6" fmla="*/ 224852 h 427219"/>
                <a:gd name="connsiteX7" fmla="*/ 191124 w 191124"/>
                <a:gd name="connsiteY7" fmla="*/ 427219 h 427219"/>
                <a:gd name="connsiteX0" fmla="*/ 191130 w 191130"/>
                <a:gd name="connsiteY0" fmla="*/ 427219 h 427219"/>
                <a:gd name="connsiteX1" fmla="*/ 6 w 191130"/>
                <a:gd name="connsiteY1" fmla="*/ 427219 h 427219"/>
                <a:gd name="connsiteX2" fmla="*/ 6 w 191130"/>
                <a:gd name="connsiteY2" fmla="*/ 217357 h 427219"/>
                <a:gd name="connsiteX3" fmla="*/ 187383 w 191130"/>
                <a:gd name="connsiteY3" fmla="*/ 0 h 427219"/>
                <a:gd name="connsiteX4" fmla="*/ 187383 w 191130"/>
                <a:gd name="connsiteY4" fmla="*/ 89941 h 427219"/>
                <a:gd name="connsiteX5" fmla="*/ 101189 w 191130"/>
                <a:gd name="connsiteY5" fmla="*/ 224852 h 427219"/>
                <a:gd name="connsiteX6" fmla="*/ 191130 w 191130"/>
                <a:gd name="connsiteY6" fmla="*/ 224852 h 427219"/>
                <a:gd name="connsiteX7" fmla="*/ 191130 w 191130"/>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25 w 191125"/>
                <a:gd name="connsiteY0" fmla="*/ 427219 h 427219"/>
                <a:gd name="connsiteX1" fmla="*/ 1 w 191125"/>
                <a:gd name="connsiteY1" fmla="*/ 427219 h 427219"/>
                <a:gd name="connsiteX2" fmla="*/ 1 w 191125"/>
                <a:gd name="connsiteY2" fmla="*/ 217357 h 427219"/>
                <a:gd name="connsiteX3" fmla="*/ 187378 w 191125"/>
                <a:gd name="connsiteY3" fmla="*/ 0 h 427219"/>
                <a:gd name="connsiteX4" fmla="*/ 187378 w 191125"/>
                <a:gd name="connsiteY4" fmla="*/ 89941 h 427219"/>
                <a:gd name="connsiteX5" fmla="*/ 101184 w 191125"/>
                <a:gd name="connsiteY5" fmla="*/ 224852 h 427219"/>
                <a:gd name="connsiteX6" fmla="*/ 191125 w 191125"/>
                <a:gd name="connsiteY6" fmla="*/ 224852 h 427219"/>
                <a:gd name="connsiteX7" fmla="*/ 191125 w 191125"/>
                <a:gd name="connsiteY7" fmla="*/ 427219 h 427219"/>
                <a:gd name="connsiteX0" fmla="*/ 191125 w 191697"/>
                <a:gd name="connsiteY0" fmla="*/ 428083 h 428083"/>
                <a:gd name="connsiteX1" fmla="*/ 1 w 191697"/>
                <a:gd name="connsiteY1" fmla="*/ 428083 h 428083"/>
                <a:gd name="connsiteX2" fmla="*/ 1 w 191697"/>
                <a:gd name="connsiteY2" fmla="*/ 218221 h 428083"/>
                <a:gd name="connsiteX3" fmla="*/ 191697 w 191697"/>
                <a:gd name="connsiteY3" fmla="*/ 0 h 428083"/>
                <a:gd name="connsiteX4" fmla="*/ 187378 w 191697"/>
                <a:gd name="connsiteY4" fmla="*/ 90805 h 428083"/>
                <a:gd name="connsiteX5" fmla="*/ 101184 w 191697"/>
                <a:gd name="connsiteY5" fmla="*/ 225716 h 428083"/>
                <a:gd name="connsiteX6" fmla="*/ 191125 w 191697"/>
                <a:gd name="connsiteY6" fmla="*/ 225716 h 428083"/>
                <a:gd name="connsiteX7" fmla="*/ 191125 w 191697"/>
                <a:gd name="connsiteY7" fmla="*/ 428083 h 428083"/>
                <a:gd name="connsiteX0" fmla="*/ 191125 w 191698"/>
                <a:gd name="connsiteY0" fmla="*/ 428083 h 428083"/>
                <a:gd name="connsiteX1" fmla="*/ 1 w 191698"/>
                <a:gd name="connsiteY1" fmla="*/ 428083 h 428083"/>
                <a:gd name="connsiteX2" fmla="*/ 1 w 191698"/>
                <a:gd name="connsiteY2" fmla="*/ 218221 h 428083"/>
                <a:gd name="connsiteX3" fmla="*/ 191697 w 191698"/>
                <a:gd name="connsiteY3" fmla="*/ 0 h 428083"/>
                <a:gd name="connsiteX4" fmla="*/ 191698 w 191698"/>
                <a:gd name="connsiteY4" fmla="*/ 89941 h 428083"/>
                <a:gd name="connsiteX5" fmla="*/ 101184 w 191698"/>
                <a:gd name="connsiteY5" fmla="*/ 225716 h 428083"/>
                <a:gd name="connsiteX6" fmla="*/ 191125 w 191698"/>
                <a:gd name="connsiteY6" fmla="*/ 225716 h 428083"/>
                <a:gd name="connsiteX7" fmla="*/ 191125 w 191698"/>
                <a:gd name="connsiteY7" fmla="*/ 428083 h 428083"/>
                <a:gd name="connsiteX0" fmla="*/ 191125 w 191698"/>
                <a:gd name="connsiteY0" fmla="*/ 428083 h 428083"/>
                <a:gd name="connsiteX1" fmla="*/ 1 w 191698"/>
                <a:gd name="connsiteY1" fmla="*/ 428083 h 428083"/>
                <a:gd name="connsiteX2" fmla="*/ 1 w 191698"/>
                <a:gd name="connsiteY2" fmla="*/ 218221 h 428083"/>
                <a:gd name="connsiteX3" fmla="*/ 191697 w 191698"/>
                <a:gd name="connsiteY3" fmla="*/ 0 h 428083"/>
                <a:gd name="connsiteX4" fmla="*/ 191698 w 191698"/>
                <a:gd name="connsiteY4" fmla="*/ 89941 h 428083"/>
                <a:gd name="connsiteX5" fmla="*/ 101184 w 191698"/>
                <a:gd name="connsiteY5" fmla="*/ 225716 h 428083"/>
                <a:gd name="connsiteX6" fmla="*/ 191125 w 191698"/>
                <a:gd name="connsiteY6" fmla="*/ 225716 h 428083"/>
                <a:gd name="connsiteX7" fmla="*/ 191125 w 191698"/>
                <a:gd name="connsiteY7" fmla="*/ 428083 h 428083"/>
                <a:gd name="connsiteX0" fmla="*/ 191125 w 191698"/>
                <a:gd name="connsiteY0" fmla="*/ 428083 h 428083"/>
                <a:gd name="connsiteX1" fmla="*/ 1 w 191698"/>
                <a:gd name="connsiteY1" fmla="*/ 428083 h 428083"/>
                <a:gd name="connsiteX2" fmla="*/ 1 w 191698"/>
                <a:gd name="connsiteY2" fmla="*/ 218221 h 428083"/>
                <a:gd name="connsiteX3" fmla="*/ 191697 w 191698"/>
                <a:gd name="connsiteY3" fmla="*/ 0 h 428083"/>
                <a:gd name="connsiteX4" fmla="*/ 191698 w 191698"/>
                <a:gd name="connsiteY4" fmla="*/ 89941 h 428083"/>
                <a:gd name="connsiteX5" fmla="*/ 101184 w 191698"/>
                <a:gd name="connsiteY5" fmla="*/ 225716 h 428083"/>
                <a:gd name="connsiteX6" fmla="*/ 191125 w 191698"/>
                <a:gd name="connsiteY6" fmla="*/ 225716 h 428083"/>
                <a:gd name="connsiteX7" fmla="*/ 191125 w 191698"/>
                <a:gd name="connsiteY7" fmla="*/ 428083 h 428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1698" h="428083">
                  <a:moveTo>
                    <a:pt x="191125" y="428083"/>
                  </a:moveTo>
                  <a:lnTo>
                    <a:pt x="1" y="428083"/>
                  </a:lnTo>
                  <a:lnTo>
                    <a:pt x="1" y="218221"/>
                  </a:lnTo>
                  <a:cubicBezTo>
                    <a:pt x="-176" y="103608"/>
                    <a:pt x="78438" y="17030"/>
                    <a:pt x="191697" y="0"/>
                  </a:cubicBezTo>
                  <a:cubicBezTo>
                    <a:pt x="191697" y="29980"/>
                    <a:pt x="191698" y="59961"/>
                    <a:pt x="191698" y="89941"/>
                  </a:cubicBezTo>
                  <a:cubicBezTo>
                    <a:pt x="122275" y="112989"/>
                    <a:pt x="102743" y="153618"/>
                    <a:pt x="101184" y="225716"/>
                  </a:cubicBezTo>
                  <a:lnTo>
                    <a:pt x="191125" y="225716"/>
                  </a:lnTo>
                  <a:lnTo>
                    <a:pt x="191125" y="42808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a:extLst>
              <a:ext uri="{FF2B5EF4-FFF2-40B4-BE49-F238E27FC236}">
                <a16:creationId xmlns:a16="http://schemas.microsoft.com/office/drawing/2014/main" id="{B100B67C-3656-264A-8FBB-F7DE494B09C8}"/>
              </a:ext>
            </a:extLst>
          </p:cNvPr>
          <p:cNvGrpSpPr>
            <a:grpSpLocks noChangeAspect="1"/>
          </p:cNvGrpSpPr>
          <p:nvPr/>
        </p:nvGrpSpPr>
        <p:grpSpPr>
          <a:xfrm rot="10800000">
            <a:off x="4851481" y="5652599"/>
            <a:ext cx="501153" cy="457200"/>
            <a:chOff x="1489710" y="2911118"/>
            <a:chExt cx="483119" cy="440747"/>
          </a:xfrm>
          <a:solidFill>
            <a:schemeClr val="bg2"/>
          </a:solidFill>
          <a:effectLst>
            <a:outerShdw blurRad="25400" algn="ctr" rotWithShape="0">
              <a:prstClr val="black">
                <a:alpha val="40000"/>
              </a:prstClr>
            </a:outerShdw>
          </a:effectLst>
        </p:grpSpPr>
        <p:sp>
          <p:nvSpPr>
            <p:cNvPr id="13" name="Freeform 12">
              <a:extLst>
                <a:ext uri="{FF2B5EF4-FFF2-40B4-BE49-F238E27FC236}">
                  <a16:creationId xmlns:a16="http://schemas.microsoft.com/office/drawing/2014/main" id="{9CF057FB-76F9-A643-8DC0-F2E6B2565C49}"/>
                </a:ext>
              </a:extLst>
            </p:cNvPr>
            <p:cNvSpPr/>
            <p:nvPr userDrawn="1"/>
          </p:nvSpPr>
          <p:spPr>
            <a:xfrm>
              <a:off x="1489710" y="2911118"/>
              <a:ext cx="197369" cy="440747"/>
            </a:xfrm>
            <a:custGeom>
              <a:avLst/>
              <a:gdLst>
                <a:gd name="connsiteX0" fmla="*/ 191124 w 191124"/>
                <a:gd name="connsiteY0" fmla="*/ 427219 h 427219"/>
                <a:gd name="connsiteX1" fmla="*/ 0 w 191124"/>
                <a:gd name="connsiteY1" fmla="*/ 427219 h 427219"/>
                <a:gd name="connsiteX2" fmla="*/ 0 w 191124"/>
                <a:gd name="connsiteY2" fmla="*/ 217357 h 427219"/>
                <a:gd name="connsiteX3" fmla="*/ 187377 w 191124"/>
                <a:gd name="connsiteY3" fmla="*/ 0 h 427219"/>
                <a:gd name="connsiteX4" fmla="*/ 187377 w 191124"/>
                <a:gd name="connsiteY4" fmla="*/ 89941 h 427219"/>
                <a:gd name="connsiteX5" fmla="*/ 101183 w 191124"/>
                <a:gd name="connsiteY5" fmla="*/ 224852 h 427219"/>
                <a:gd name="connsiteX6" fmla="*/ 191124 w 191124"/>
                <a:gd name="connsiteY6" fmla="*/ 224852 h 427219"/>
                <a:gd name="connsiteX7" fmla="*/ 191124 w 191124"/>
                <a:gd name="connsiteY7" fmla="*/ 427219 h 427219"/>
                <a:gd name="connsiteX0" fmla="*/ 191124 w 191124"/>
                <a:gd name="connsiteY0" fmla="*/ 427219 h 427219"/>
                <a:gd name="connsiteX1" fmla="*/ 0 w 191124"/>
                <a:gd name="connsiteY1" fmla="*/ 427219 h 427219"/>
                <a:gd name="connsiteX2" fmla="*/ 0 w 191124"/>
                <a:gd name="connsiteY2" fmla="*/ 217357 h 427219"/>
                <a:gd name="connsiteX3" fmla="*/ 187377 w 191124"/>
                <a:gd name="connsiteY3" fmla="*/ 0 h 427219"/>
                <a:gd name="connsiteX4" fmla="*/ 187377 w 191124"/>
                <a:gd name="connsiteY4" fmla="*/ 89941 h 427219"/>
                <a:gd name="connsiteX5" fmla="*/ 101183 w 191124"/>
                <a:gd name="connsiteY5" fmla="*/ 224852 h 427219"/>
                <a:gd name="connsiteX6" fmla="*/ 191124 w 191124"/>
                <a:gd name="connsiteY6" fmla="*/ 224852 h 427219"/>
                <a:gd name="connsiteX7" fmla="*/ 191124 w 191124"/>
                <a:gd name="connsiteY7" fmla="*/ 427219 h 427219"/>
                <a:gd name="connsiteX0" fmla="*/ 191124 w 191124"/>
                <a:gd name="connsiteY0" fmla="*/ 427219 h 427219"/>
                <a:gd name="connsiteX1" fmla="*/ 0 w 191124"/>
                <a:gd name="connsiteY1" fmla="*/ 427219 h 427219"/>
                <a:gd name="connsiteX2" fmla="*/ 0 w 191124"/>
                <a:gd name="connsiteY2" fmla="*/ 217357 h 427219"/>
                <a:gd name="connsiteX3" fmla="*/ 187377 w 191124"/>
                <a:gd name="connsiteY3" fmla="*/ 0 h 427219"/>
                <a:gd name="connsiteX4" fmla="*/ 187377 w 191124"/>
                <a:gd name="connsiteY4" fmla="*/ 89941 h 427219"/>
                <a:gd name="connsiteX5" fmla="*/ 101183 w 191124"/>
                <a:gd name="connsiteY5" fmla="*/ 224852 h 427219"/>
                <a:gd name="connsiteX6" fmla="*/ 191124 w 191124"/>
                <a:gd name="connsiteY6" fmla="*/ 224852 h 427219"/>
                <a:gd name="connsiteX7" fmla="*/ 191124 w 191124"/>
                <a:gd name="connsiteY7" fmla="*/ 427219 h 427219"/>
                <a:gd name="connsiteX0" fmla="*/ 191130 w 191130"/>
                <a:gd name="connsiteY0" fmla="*/ 427219 h 427219"/>
                <a:gd name="connsiteX1" fmla="*/ 6 w 191130"/>
                <a:gd name="connsiteY1" fmla="*/ 427219 h 427219"/>
                <a:gd name="connsiteX2" fmla="*/ 6 w 191130"/>
                <a:gd name="connsiteY2" fmla="*/ 217357 h 427219"/>
                <a:gd name="connsiteX3" fmla="*/ 187383 w 191130"/>
                <a:gd name="connsiteY3" fmla="*/ 0 h 427219"/>
                <a:gd name="connsiteX4" fmla="*/ 187383 w 191130"/>
                <a:gd name="connsiteY4" fmla="*/ 89941 h 427219"/>
                <a:gd name="connsiteX5" fmla="*/ 101189 w 191130"/>
                <a:gd name="connsiteY5" fmla="*/ 224852 h 427219"/>
                <a:gd name="connsiteX6" fmla="*/ 191130 w 191130"/>
                <a:gd name="connsiteY6" fmla="*/ 224852 h 427219"/>
                <a:gd name="connsiteX7" fmla="*/ 191130 w 191130"/>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25 w 191125"/>
                <a:gd name="connsiteY0" fmla="*/ 427219 h 427219"/>
                <a:gd name="connsiteX1" fmla="*/ 1 w 191125"/>
                <a:gd name="connsiteY1" fmla="*/ 427219 h 427219"/>
                <a:gd name="connsiteX2" fmla="*/ 1 w 191125"/>
                <a:gd name="connsiteY2" fmla="*/ 217357 h 427219"/>
                <a:gd name="connsiteX3" fmla="*/ 187378 w 191125"/>
                <a:gd name="connsiteY3" fmla="*/ 0 h 427219"/>
                <a:gd name="connsiteX4" fmla="*/ 187378 w 191125"/>
                <a:gd name="connsiteY4" fmla="*/ 89941 h 427219"/>
                <a:gd name="connsiteX5" fmla="*/ 101184 w 191125"/>
                <a:gd name="connsiteY5" fmla="*/ 224852 h 427219"/>
                <a:gd name="connsiteX6" fmla="*/ 191125 w 191125"/>
                <a:gd name="connsiteY6" fmla="*/ 224852 h 427219"/>
                <a:gd name="connsiteX7" fmla="*/ 191125 w 191125"/>
                <a:gd name="connsiteY7" fmla="*/ 427219 h 427219"/>
                <a:gd name="connsiteX0" fmla="*/ 191125 w 191697"/>
                <a:gd name="connsiteY0" fmla="*/ 428083 h 428083"/>
                <a:gd name="connsiteX1" fmla="*/ 1 w 191697"/>
                <a:gd name="connsiteY1" fmla="*/ 428083 h 428083"/>
                <a:gd name="connsiteX2" fmla="*/ 1 w 191697"/>
                <a:gd name="connsiteY2" fmla="*/ 218221 h 428083"/>
                <a:gd name="connsiteX3" fmla="*/ 191697 w 191697"/>
                <a:gd name="connsiteY3" fmla="*/ 0 h 428083"/>
                <a:gd name="connsiteX4" fmla="*/ 187378 w 191697"/>
                <a:gd name="connsiteY4" fmla="*/ 90805 h 428083"/>
                <a:gd name="connsiteX5" fmla="*/ 101184 w 191697"/>
                <a:gd name="connsiteY5" fmla="*/ 225716 h 428083"/>
                <a:gd name="connsiteX6" fmla="*/ 191125 w 191697"/>
                <a:gd name="connsiteY6" fmla="*/ 225716 h 428083"/>
                <a:gd name="connsiteX7" fmla="*/ 191125 w 191697"/>
                <a:gd name="connsiteY7" fmla="*/ 428083 h 428083"/>
                <a:gd name="connsiteX0" fmla="*/ 191125 w 191698"/>
                <a:gd name="connsiteY0" fmla="*/ 428083 h 428083"/>
                <a:gd name="connsiteX1" fmla="*/ 1 w 191698"/>
                <a:gd name="connsiteY1" fmla="*/ 428083 h 428083"/>
                <a:gd name="connsiteX2" fmla="*/ 1 w 191698"/>
                <a:gd name="connsiteY2" fmla="*/ 218221 h 428083"/>
                <a:gd name="connsiteX3" fmla="*/ 191697 w 191698"/>
                <a:gd name="connsiteY3" fmla="*/ 0 h 428083"/>
                <a:gd name="connsiteX4" fmla="*/ 191698 w 191698"/>
                <a:gd name="connsiteY4" fmla="*/ 89941 h 428083"/>
                <a:gd name="connsiteX5" fmla="*/ 101184 w 191698"/>
                <a:gd name="connsiteY5" fmla="*/ 225716 h 428083"/>
                <a:gd name="connsiteX6" fmla="*/ 191125 w 191698"/>
                <a:gd name="connsiteY6" fmla="*/ 225716 h 428083"/>
                <a:gd name="connsiteX7" fmla="*/ 191125 w 191698"/>
                <a:gd name="connsiteY7" fmla="*/ 428083 h 428083"/>
                <a:gd name="connsiteX0" fmla="*/ 191125 w 191698"/>
                <a:gd name="connsiteY0" fmla="*/ 428083 h 428083"/>
                <a:gd name="connsiteX1" fmla="*/ 1 w 191698"/>
                <a:gd name="connsiteY1" fmla="*/ 428083 h 428083"/>
                <a:gd name="connsiteX2" fmla="*/ 1 w 191698"/>
                <a:gd name="connsiteY2" fmla="*/ 218221 h 428083"/>
                <a:gd name="connsiteX3" fmla="*/ 191697 w 191698"/>
                <a:gd name="connsiteY3" fmla="*/ 0 h 428083"/>
                <a:gd name="connsiteX4" fmla="*/ 191698 w 191698"/>
                <a:gd name="connsiteY4" fmla="*/ 89941 h 428083"/>
                <a:gd name="connsiteX5" fmla="*/ 101184 w 191698"/>
                <a:gd name="connsiteY5" fmla="*/ 225716 h 428083"/>
                <a:gd name="connsiteX6" fmla="*/ 191125 w 191698"/>
                <a:gd name="connsiteY6" fmla="*/ 225716 h 428083"/>
                <a:gd name="connsiteX7" fmla="*/ 191125 w 191698"/>
                <a:gd name="connsiteY7" fmla="*/ 428083 h 428083"/>
                <a:gd name="connsiteX0" fmla="*/ 191125 w 191698"/>
                <a:gd name="connsiteY0" fmla="*/ 428083 h 428083"/>
                <a:gd name="connsiteX1" fmla="*/ 1 w 191698"/>
                <a:gd name="connsiteY1" fmla="*/ 428083 h 428083"/>
                <a:gd name="connsiteX2" fmla="*/ 1 w 191698"/>
                <a:gd name="connsiteY2" fmla="*/ 218221 h 428083"/>
                <a:gd name="connsiteX3" fmla="*/ 191697 w 191698"/>
                <a:gd name="connsiteY3" fmla="*/ 0 h 428083"/>
                <a:gd name="connsiteX4" fmla="*/ 191698 w 191698"/>
                <a:gd name="connsiteY4" fmla="*/ 89941 h 428083"/>
                <a:gd name="connsiteX5" fmla="*/ 101184 w 191698"/>
                <a:gd name="connsiteY5" fmla="*/ 225716 h 428083"/>
                <a:gd name="connsiteX6" fmla="*/ 191125 w 191698"/>
                <a:gd name="connsiteY6" fmla="*/ 225716 h 428083"/>
                <a:gd name="connsiteX7" fmla="*/ 191125 w 191698"/>
                <a:gd name="connsiteY7" fmla="*/ 428083 h 428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1698" h="428083">
                  <a:moveTo>
                    <a:pt x="191125" y="428083"/>
                  </a:moveTo>
                  <a:lnTo>
                    <a:pt x="1" y="428083"/>
                  </a:lnTo>
                  <a:lnTo>
                    <a:pt x="1" y="218221"/>
                  </a:lnTo>
                  <a:cubicBezTo>
                    <a:pt x="-176" y="103608"/>
                    <a:pt x="78438" y="17030"/>
                    <a:pt x="191697" y="0"/>
                  </a:cubicBezTo>
                  <a:cubicBezTo>
                    <a:pt x="191697" y="29980"/>
                    <a:pt x="191698" y="59961"/>
                    <a:pt x="191698" y="89941"/>
                  </a:cubicBezTo>
                  <a:cubicBezTo>
                    <a:pt x="122275" y="112989"/>
                    <a:pt x="102743" y="153618"/>
                    <a:pt x="101184" y="225716"/>
                  </a:cubicBezTo>
                  <a:lnTo>
                    <a:pt x="191125" y="225716"/>
                  </a:lnTo>
                  <a:lnTo>
                    <a:pt x="191125" y="42808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a:extLst>
                <a:ext uri="{FF2B5EF4-FFF2-40B4-BE49-F238E27FC236}">
                  <a16:creationId xmlns:a16="http://schemas.microsoft.com/office/drawing/2014/main" id="{51EBE75B-E193-5D4C-AA3F-FD9215373310}"/>
                </a:ext>
              </a:extLst>
            </p:cNvPr>
            <p:cNvSpPr/>
            <p:nvPr userDrawn="1"/>
          </p:nvSpPr>
          <p:spPr>
            <a:xfrm>
              <a:off x="1775460" y="2911118"/>
              <a:ext cx="197369" cy="440747"/>
            </a:xfrm>
            <a:custGeom>
              <a:avLst/>
              <a:gdLst>
                <a:gd name="connsiteX0" fmla="*/ 191124 w 191124"/>
                <a:gd name="connsiteY0" fmla="*/ 427219 h 427219"/>
                <a:gd name="connsiteX1" fmla="*/ 0 w 191124"/>
                <a:gd name="connsiteY1" fmla="*/ 427219 h 427219"/>
                <a:gd name="connsiteX2" fmla="*/ 0 w 191124"/>
                <a:gd name="connsiteY2" fmla="*/ 217357 h 427219"/>
                <a:gd name="connsiteX3" fmla="*/ 187377 w 191124"/>
                <a:gd name="connsiteY3" fmla="*/ 0 h 427219"/>
                <a:gd name="connsiteX4" fmla="*/ 187377 w 191124"/>
                <a:gd name="connsiteY4" fmla="*/ 89941 h 427219"/>
                <a:gd name="connsiteX5" fmla="*/ 101183 w 191124"/>
                <a:gd name="connsiteY5" fmla="*/ 224852 h 427219"/>
                <a:gd name="connsiteX6" fmla="*/ 191124 w 191124"/>
                <a:gd name="connsiteY6" fmla="*/ 224852 h 427219"/>
                <a:gd name="connsiteX7" fmla="*/ 191124 w 191124"/>
                <a:gd name="connsiteY7" fmla="*/ 427219 h 427219"/>
                <a:gd name="connsiteX0" fmla="*/ 191124 w 191124"/>
                <a:gd name="connsiteY0" fmla="*/ 427219 h 427219"/>
                <a:gd name="connsiteX1" fmla="*/ 0 w 191124"/>
                <a:gd name="connsiteY1" fmla="*/ 427219 h 427219"/>
                <a:gd name="connsiteX2" fmla="*/ 0 w 191124"/>
                <a:gd name="connsiteY2" fmla="*/ 217357 h 427219"/>
                <a:gd name="connsiteX3" fmla="*/ 187377 w 191124"/>
                <a:gd name="connsiteY3" fmla="*/ 0 h 427219"/>
                <a:gd name="connsiteX4" fmla="*/ 187377 w 191124"/>
                <a:gd name="connsiteY4" fmla="*/ 89941 h 427219"/>
                <a:gd name="connsiteX5" fmla="*/ 101183 w 191124"/>
                <a:gd name="connsiteY5" fmla="*/ 224852 h 427219"/>
                <a:gd name="connsiteX6" fmla="*/ 191124 w 191124"/>
                <a:gd name="connsiteY6" fmla="*/ 224852 h 427219"/>
                <a:gd name="connsiteX7" fmla="*/ 191124 w 191124"/>
                <a:gd name="connsiteY7" fmla="*/ 427219 h 427219"/>
                <a:gd name="connsiteX0" fmla="*/ 191124 w 191124"/>
                <a:gd name="connsiteY0" fmla="*/ 427219 h 427219"/>
                <a:gd name="connsiteX1" fmla="*/ 0 w 191124"/>
                <a:gd name="connsiteY1" fmla="*/ 427219 h 427219"/>
                <a:gd name="connsiteX2" fmla="*/ 0 w 191124"/>
                <a:gd name="connsiteY2" fmla="*/ 217357 h 427219"/>
                <a:gd name="connsiteX3" fmla="*/ 187377 w 191124"/>
                <a:gd name="connsiteY3" fmla="*/ 0 h 427219"/>
                <a:gd name="connsiteX4" fmla="*/ 187377 w 191124"/>
                <a:gd name="connsiteY4" fmla="*/ 89941 h 427219"/>
                <a:gd name="connsiteX5" fmla="*/ 101183 w 191124"/>
                <a:gd name="connsiteY5" fmla="*/ 224852 h 427219"/>
                <a:gd name="connsiteX6" fmla="*/ 191124 w 191124"/>
                <a:gd name="connsiteY6" fmla="*/ 224852 h 427219"/>
                <a:gd name="connsiteX7" fmla="*/ 191124 w 191124"/>
                <a:gd name="connsiteY7" fmla="*/ 427219 h 427219"/>
                <a:gd name="connsiteX0" fmla="*/ 191130 w 191130"/>
                <a:gd name="connsiteY0" fmla="*/ 427219 h 427219"/>
                <a:gd name="connsiteX1" fmla="*/ 6 w 191130"/>
                <a:gd name="connsiteY1" fmla="*/ 427219 h 427219"/>
                <a:gd name="connsiteX2" fmla="*/ 6 w 191130"/>
                <a:gd name="connsiteY2" fmla="*/ 217357 h 427219"/>
                <a:gd name="connsiteX3" fmla="*/ 187383 w 191130"/>
                <a:gd name="connsiteY3" fmla="*/ 0 h 427219"/>
                <a:gd name="connsiteX4" fmla="*/ 187383 w 191130"/>
                <a:gd name="connsiteY4" fmla="*/ 89941 h 427219"/>
                <a:gd name="connsiteX5" fmla="*/ 101189 w 191130"/>
                <a:gd name="connsiteY5" fmla="*/ 224852 h 427219"/>
                <a:gd name="connsiteX6" fmla="*/ 191130 w 191130"/>
                <a:gd name="connsiteY6" fmla="*/ 224852 h 427219"/>
                <a:gd name="connsiteX7" fmla="*/ 191130 w 191130"/>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25 w 191125"/>
                <a:gd name="connsiteY0" fmla="*/ 427219 h 427219"/>
                <a:gd name="connsiteX1" fmla="*/ 1 w 191125"/>
                <a:gd name="connsiteY1" fmla="*/ 427219 h 427219"/>
                <a:gd name="connsiteX2" fmla="*/ 1 w 191125"/>
                <a:gd name="connsiteY2" fmla="*/ 217357 h 427219"/>
                <a:gd name="connsiteX3" fmla="*/ 187378 w 191125"/>
                <a:gd name="connsiteY3" fmla="*/ 0 h 427219"/>
                <a:gd name="connsiteX4" fmla="*/ 187378 w 191125"/>
                <a:gd name="connsiteY4" fmla="*/ 89941 h 427219"/>
                <a:gd name="connsiteX5" fmla="*/ 101184 w 191125"/>
                <a:gd name="connsiteY5" fmla="*/ 224852 h 427219"/>
                <a:gd name="connsiteX6" fmla="*/ 191125 w 191125"/>
                <a:gd name="connsiteY6" fmla="*/ 224852 h 427219"/>
                <a:gd name="connsiteX7" fmla="*/ 191125 w 191125"/>
                <a:gd name="connsiteY7" fmla="*/ 427219 h 427219"/>
                <a:gd name="connsiteX0" fmla="*/ 191125 w 191697"/>
                <a:gd name="connsiteY0" fmla="*/ 428083 h 428083"/>
                <a:gd name="connsiteX1" fmla="*/ 1 w 191697"/>
                <a:gd name="connsiteY1" fmla="*/ 428083 h 428083"/>
                <a:gd name="connsiteX2" fmla="*/ 1 w 191697"/>
                <a:gd name="connsiteY2" fmla="*/ 218221 h 428083"/>
                <a:gd name="connsiteX3" fmla="*/ 191697 w 191697"/>
                <a:gd name="connsiteY3" fmla="*/ 0 h 428083"/>
                <a:gd name="connsiteX4" fmla="*/ 187378 w 191697"/>
                <a:gd name="connsiteY4" fmla="*/ 90805 h 428083"/>
                <a:gd name="connsiteX5" fmla="*/ 101184 w 191697"/>
                <a:gd name="connsiteY5" fmla="*/ 225716 h 428083"/>
                <a:gd name="connsiteX6" fmla="*/ 191125 w 191697"/>
                <a:gd name="connsiteY6" fmla="*/ 225716 h 428083"/>
                <a:gd name="connsiteX7" fmla="*/ 191125 w 191697"/>
                <a:gd name="connsiteY7" fmla="*/ 428083 h 428083"/>
                <a:gd name="connsiteX0" fmla="*/ 191125 w 191698"/>
                <a:gd name="connsiteY0" fmla="*/ 428083 h 428083"/>
                <a:gd name="connsiteX1" fmla="*/ 1 w 191698"/>
                <a:gd name="connsiteY1" fmla="*/ 428083 h 428083"/>
                <a:gd name="connsiteX2" fmla="*/ 1 w 191698"/>
                <a:gd name="connsiteY2" fmla="*/ 218221 h 428083"/>
                <a:gd name="connsiteX3" fmla="*/ 191697 w 191698"/>
                <a:gd name="connsiteY3" fmla="*/ 0 h 428083"/>
                <a:gd name="connsiteX4" fmla="*/ 191698 w 191698"/>
                <a:gd name="connsiteY4" fmla="*/ 89941 h 428083"/>
                <a:gd name="connsiteX5" fmla="*/ 101184 w 191698"/>
                <a:gd name="connsiteY5" fmla="*/ 225716 h 428083"/>
                <a:gd name="connsiteX6" fmla="*/ 191125 w 191698"/>
                <a:gd name="connsiteY6" fmla="*/ 225716 h 428083"/>
                <a:gd name="connsiteX7" fmla="*/ 191125 w 191698"/>
                <a:gd name="connsiteY7" fmla="*/ 428083 h 428083"/>
                <a:gd name="connsiteX0" fmla="*/ 191125 w 191698"/>
                <a:gd name="connsiteY0" fmla="*/ 428083 h 428083"/>
                <a:gd name="connsiteX1" fmla="*/ 1 w 191698"/>
                <a:gd name="connsiteY1" fmla="*/ 428083 h 428083"/>
                <a:gd name="connsiteX2" fmla="*/ 1 w 191698"/>
                <a:gd name="connsiteY2" fmla="*/ 218221 h 428083"/>
                <a:gd name="connsiteX3" fmla="*/ 191697 w 191698"/>
                <a:gd name="connsiteY3" fmla="*/ 0 h 428083"/>
                <a:gd name="connsiteX4" fmla="*/ 191698 w 191698"/>
                <a:gd name="connsiteY4" fmla="*/ 89941 h 428083"/>
                <a:gd name="connsiteX5" fmla="*/ 101184 w 191698"/>
                <a:gd name="connsiteY5" fmla="*/ 225716 h 428083"/>
                <a:gd name="connsiteX6" fmla="*/ 191125 w 191698"/>
                <a:gd name="connsiteY6" fmla="*/ 225716 h 428083"/>
                <a:gd name="connsiteX7" fmla="*/ 191125 w 191698"/>
                <a:gd name="connsiteY7" fmla="*/ 428083 h 428083"/>
                <a:gd name="connsiteX0" fmla="*/ 191125 w 191698"/>
                <a:gd name="connsiteY0" fmla="*/ 428083 h 428083"/>
                <a:gd name="connsiteX1" fmla="*/ 1 w 191698"/>
                <a:gd name="connsiteY1" fmla="*/ 428083 h 428083"/>
                <a:gd name="connsiteX2" fmla="*/ 1 w 191698"/>
                <a:gd name="connsiteY2" fmla="*/ 218221 h 428083"/>
                <a:gd name="connsiteX3" fmla="*/ 191697 w 191698"/>
                <a:gd name="connsiteY3" fmla="*/ 0 h 428083"/>
                <a:gd name="connsiteX4" fmla="*/ 191698 w 191698"/>
                <a:gd name="connsiteY4" fmla="*/ 89941 h 428083"/>
                <a:gd name="connsiteX5" fmla="*/ 101184 w 191698"/>
                <a:gd name="connsiteY5" fmla="*/ 225716 h 428083"/>
                <a:gd name="connsiteX6" fmla="*/ 191125 w 191698"/>
                <a:gd name="connsiteY6" fmla="*/ 225716 h 428083"/>
                <a:gd name="connsiteX7" fmla="*/ 191125 w 191698"/>
                <a:gd name="connsiteY7" fmla="*/ 428083 h 428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1698" h="428083">
                  <a:moveTo>
                    <a:pt x="191125" y="428083"/>
                  </a:moveTo>
                  <a:lnTo>
                    <a:pt x="1" y="428083"/>
                  </a:lnTo>
                  <a:lnTo>
                    <a:pt x="1" y="218221"/>
                  </a:lnTo>
                  <a:cubicBezTo>
                    <a:pt x="-176" y="103608"/>
                    <a:pt x="78438" y="17030"/>
                    <a:pt x="191697" y="0"/>
                  </a:cubicBezTo>
                  <a:cubicBezTo>
                    <a:pt x="191697" y="29980"/>
                    <a:pt x="191698" y="59961"/>
                    <a:pt x="191698" y="89941"/>
                  </a:cubicBezTo>
                  <a:cubicBezTo>
                    <a:pt x="122275" y="112989"/>
                    <a:pt x="102743" y="153618"/>
                    <a:pt x="101184" y="225716"/>
                  </a:cubicBezTo>
                  <a:lnTo>
                    <a:pt x="191125" y="225716"/>
                  </a:lnTo>
                  <a:lnTo>
                    <a:pt x="191125" y="42808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Box 4">
            <a:extLst>
              <a:ext uri="{FF2B5EF4-FFF2-40B4-BE49-F238E27FC236}">
                <a16:creationId xmlns:a16="http://schemas.microsoft.com/office/drawing/2014/main" id="{BE7B8CE9-0DF3-411A-AC1A-7084A3A57D04}"/>
              </a:ext>
            </a:extLst>
          </p:cNvPr>
          <p:cNvSpPr txBox="1"/>
          <p:nvPr/>
        </p:nvSpPr>
        <p:spPr>
          <a:xfrm>
            <a:off x="8310327" y="5758088"/>
            <a:ext cx="356588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00">
                <a:solidFill>
                  <a:srgbClr val="AFBDC7"/>
                </a:solidFill>
                <a:cs typeface="Arial"/>
              </a:rPr>
              <a:t>Source: Twitter</a:t>
            </a:r>
          </a:p>
        </p:txBody>
      </p:sp>
      <p:sp>
        <p:nvSpPr>
          <p:cNvPr id="15" name="Text Placeholder 5">
            <a:extLst>
              <a:ext uri="{FF2B5EF4-FFF2-40B4-BE49-F238E27FC236}">
                <a16:creationId xmlns:a16="http://schemas.microsoft.com/office/drawing/2014/main" id="{EE762834-2292-2445-9A86-2822528F1931}"/>
              </a:ext>
            </a:extLst>
          </p:cNvPr>
          <p:cNvSpPr txBox="1">
            <a:spLocks/>
          </p:cNvSpPr>
          <p:nvPr/>
        </p:nvSpPr>
        <p:spPr>
          <a:xfrm>
            <a:off x="1823247" y="4989205"/>
            <a:ext cx="3196410" cy="659433"/>
          </a:xfrm>
          <a:prstGeom prst="rect">
            <a:avLst/>
          </a:prstGeom>
        </p:spPr>
        <p:txBody>
          <a:bodyPr lIns="0" tIns="0" rIns="0" bIns="0" anchor="ctr"/>
          <a:lstStyle>
            <a:lvl1pPr marL="0" indent="0" algn="l" defTabSz="914400" rtl="0" eaLnBrk="1" latinLnBrk="0" hangingPunct="1">
              <a:lnSpc>
                <a:spcPct val="90000"/>
              </a:lnSpc>
              <a:spcBef>
                <a:spcPts val="0"/>
              </a:spcBef>
              <a:spcAft>
                <a:spcPts val="1200"/>
              </a:spcAft>
              <a:buFont typeface="Arial" panose="020B0604020202020204" pitchFamily="34" charset="0"/>
              <a:buNone/>
              <a:defRPr sz="2400" b="0" i="0" kern="1200">
                <a:solidFill>
                  <a:schemeClr val="accent1"/>
                </a:solidFill>
                <a:latin typeface="Arial" panose="020B0604020202020204" pitchFamily="34" charset="0"/>
                <a:ea typeface="Helvetica Neue Light" panose="02000403000000020004" pitchFamily="2" charset="0"/>
                <a:cs typeface="Helvetica Neue" panose="02000503000000020004" pitchFamily="2" charset="0"/>
              </a:defRPr>
            </a:lvl1pPr>
            <a:lvl2pPr marL="457200" indent="0" algn="l" defTabSz="914400" rtl="0" eaLnBrk="1" latinLnBrk="0" hangingPunct="1">
              <a:lnSpc>
                <a:spcPct val="90000"/>
              </a:lnSpc>
              <a:spcBef>
                <a:spcPts val="500"/>
              </a:spcBef>
              <a:buFont typeface="Arial" panose="020B0604020202020204" pitchFamily="34" charset="0"/>
              <a:buNone/>
              <a:defRPr sz="2400" b="0" i="0" kern="1200">
                <a:solidFill>
                  <a:schemeClr val="tx1"/>
                </a:solidFill>
                <a:latin typeface="Arial" panose="020B0604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rial" panose="020B0604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Arial" panose="020B0604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ct val="100000"/>
              </a:lnSpc>
            </a:pPr>
            <a:r>
              <a:rPr lang="en-US" sz="1800" i="1">
                <a:solidFill>
                  <a:schemeClr val="bg2"/>
                </a:solidFill>
                <a:latin typeface="Arial"/>
                <a:cs typeface="Arial"/>
              </a:rPr>
              <a:t>– Chris Williamson, IHS Markit </a:t>
            </a:r>
            <a:br>
              <a:rPr lang="en-US" sz="1800" i="1">
                <a:solidFill>
                  <a:schemeClr val="bg2"/>
                </a:solidFill>
                <a:latin typeface="Arial"/>
                <a:cs typeface="Arial"/>
              </a:rPr>
            </a:br>
            <a:r>
              <a:rPr lang="en-US" sz="1800" i="1">
                <a:solidFill>
                  <a:schemeClr val="bg2"/>
                </a:solidFill>
                <a:latin typeface="Arial"/>
                <a:cs typeface="Arial"/>
              </a:rPr>
              <a:t>December 9, 2021</a:t>
            </a:r>
            <a:endParaRPr lang="en-US" sz="1800" i="1">
              <a:solidFill>
                <a:schemeClr val="bg2"/>
              </a:solidFill>
            </a:endParaRPr>
          </a:p>
        </p:txBody>
      </p:sp>
    </p:spTree>
    <p:extLst>
      <p:ext uri="{BB962C8B-B14F-4D97-AF65-F5344CB8AC3E}">
        <p14:creationId xmlns:p14="http://schemas.microsoft.com/office/powerpoint/2010/main" val="2103204724"/>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1">
            <a:extLst>
              <a:ext uri="{FF2B5EF4-FFF2-40B4-BE49-F238E27FC236}">
                <a16:creationId xmlns:a16="http://schemas.microsoft.com/office/drawing/2014/main" id="{646BFA83-5B17-194A-9083-892CCC7211A9}"/>
              </a:ext>
            </a:extLst>
          </p:cNvPr>
          <p:cNvPicPr>
            <a:picLocks noChangeAspect="1"/>
          </p:cNvPicPr>
          <p:nvPr/>
        </p:nvPicPr>
        <p:blipFill rotWithShape="1">
          <a:blip r:embed="rId3"/>
          <a:srcRect t="12797" r="8676" b="5052"/>
          <a:stretch/>
        </p:blipFill>
        <p:spPr>
          <a:xfrm>
            <a:off x="0" y="6875"/>
            <a:ext cx="12192000" cy="6861438"/>
          </a:xfrm>
          <a:prstGeom prst="rect">
            <a:avLst/>
          </a:prstGeom>
        </p:spPr>
      </p:pic>
      <p:sp>
        <p:nvSpPr>
          <p:cNvPr id="10" name="Freeform 9">
            <a:extLst>
              <a:ext uri="{FF2B5EF4-FFF2-40B4-BE49-F238E27FC236}">
                <a16:creationId xmlns:a16="http://schemas.microsoft.com/office/drawing/2014/main" id="{2B79B390-7FAA-1C40-9C53-DE4A43D96D18}"/>
              </a:ext>
            </a:extLst>
          </p:cNvPr>
          <p:cNvSpPr/>
          <p:nvPr/>
        </p:nvSpPr>
        <p:spPr>
          <a:xfrm>
            <a:off x="0" y="6875"/>
            <a:ext cx="4145738" cy="1705047"/>
          </a:xfrm>
          <a:custGeom>
            <a:avLst/>
            <a:gdLst>
              <a:gd name="connsiteX0" fmla="*/ 1120656 w 4145738"/>
              <a:gd name="connsiteY0" fmla="*/ 1705047 h 1705047"/>
              <a:gd name="connsiteX1" fmla="*/ 0 w 4145738"/>
              <a:gd name="connsiteY1" fmla="*/ 1031278 h 1705047"/>
              <a:gd name="connsiteX2" fmla="*/ 0 w 4145738"/>
              <a:gd name="connsiteY2" fmla="*/ 0 h 1705047"/>
              <a:gd name="connsiteX3" fmla="*/ 4145738 w 4145738"/>
              <a:gd name="connsiteY3" fmla="*/ 0 h 1705047"/>
              <a:gd name="connsiteX4" fmla="*/ 1120656 w 4145738"/>
              <a:gd name="connsiteY4" fmla="*/ 1705047 h 17050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5738" h="1705047">
                <a:moveTo>
                  <a:pt x="1120656" y="1705047"/>
                </a:moveTo>
                <a:lnTo>
                  <a:pt x="0" y="1031278"/>
                </a:lnTo>
                <a:lnTo>
                  <a:pt x="0" y="0"/>
                </a:lnTo>
                <a:lnTo>
                  <a:pt x="4145738" y="0"/>
                </a:lnTo>
                <a:lnTo>
                  <a:pt x="1120656" y="1705047"/>
                </a:lnTo>
                <a:close/>
              </a:path>
            </a:pathLst>
          </a:custGeom>
          <a:solidFill>
            <a:schemeClr val="bg2"/>
          </a:solidFill>
          <a:ln>
            <a:noFill/>
          </a:ln>
          <a:effectLst>
            <a:innerShdw blurRad="127000">
              <a:schemeClr val="accent1">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iangle 10">
            <a:extLst>
              <a:ext uri="{FF2B5EF4-FFF2-40B4-BE49-F238E27FC236}">
                <a16:creationId xmlns:a16="http://schemas.microsoft.com/office/drawing/2014/main" id="{76B32B38-9688-2545-98B8-C51E524E8FD3}"/>
              </a:ext>
            </a:extLst>
          </p:cNvPr>
          <p:cNvSpPr>
            <a:spLocks noChangeAspect="1"/>
          </p:cNvSpPr>
          <p:nvPr/>
        </p:nvSpPr>
        <p:spPr>
          <a:xfrm rot="5400000">
            <a:off x="-86163" y="1397960"/>
            <a:ext cx="1064165" cy="896139"/>
          </a:xfrm>
          <a:prstGeom prst="triangle">
            <a:avLst/>
          </a:prstGeom>
          <a:solidFill>
            <a:schemeClr val="tx1"/>
          </a:solidFill>
          <a:ln>
            <a:noFill/>
          </a:ln>
          <a:effectLst>
            <a:outerShdw blurRad="101600" dist="25400" algn="ctr" rotWithShape="0">
              <a:schemeClr val="accent1">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a:extLst>
              <a:ext uri="{FF2B5EF4-FFF2-40B4-BE49-F238E27FC236}">
                <a16:creationId xmlns:a16="http://schemas.microsoft.com/office/drawing/2014/main" id="{1A90659A-C426-0245-8A54-255F21EE85FD}"/>
              </a:ext>
            </a:extLst>
          </p:cNvPr>
          <p:cNvSpPr/>
          <p:nvPr/>
        </p:nvSpPr>
        <p:spPr>
          <a:xfrm>
            <a:off x="-6875" y="1980054"/>
            <a:ext cx="9639013" cy="4888259"/>
          </a:xfrm>
          <a:custGeom>
            <a:avLst/>
            <a:gdLst>
              <a:gd name="connsiteX0" fmla="*/ 0 w 9639013"/>
              <a:gd name="connsiteY0" fmla="*/ 4867633 h 4888259"/>
              <a:gd name="connsiteX1" fmla="*/ 0 w 9639013"/>
              <a:gd name="connsiteY1" fmla="*/ 660018 h 4888259"/>
              <a:gd name="connsiteX2" fmla="*/ 1120655 w 9639013"/>
              <a:gd name="connsiteY2" fmla="*/ 0 h 4888259"/>
              <a:gd name="connsiteX3" fmla="*/ 9639013 w 9639013"/>
              <a:gd name="connsiteY3" fmla="*/ 4888259 h 4888259"/>
              <a:gd name="connsiteX4" fmla="*/ 0 w 9639013"/>
              <a:gd name="connsiteY4" fmla="*/ 4867633 h 4888259"/>
              <a:gd name="connsiteX0" fmla="*/ 0 w 9639013"/>
              <a:gd name="connsiteY0" fmla="*/ 4881383 h 4888259"/>
              <a:gd name="connsiteX1" fmla="*/ 0 w 9639013"/>
              <a:gd name="connsiteY1" fmla="*/ 660018 h 4888259"/>
              <a:gd name="connsiteX2" fmla="*/ 1120655 w 9639013"/>
              <a:gd name="connsiteY2" fmla="*/ 0 h 4888259"/>
              <a:gd name="connsiteX3" fmla="*/ 9639013 w 9639013"/>
              <a:gd name="connsiteY3" fmla="*/ 4888259 h 4888259"/>
              <a:gd name="connsiteX4" fmla="*/ 0 w 9639013"/>
              <a:gd name="connsiteY4" fmla="*/ 4881383 h 48882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39013" h="4888259">
                <a:moveTo>
                  <a:pt x="0" y="4881383"/>
                </a:moveTo>
                <a:lnTo>
                  <a:pt x="0" y="660018"/>
                </a:lnTo>
                <a:lnTo>
                  <a:pt x="1120655" y="0"/>
                </a:lnTo>
                <a:lnTo>
                  <a:pt x="9639013" y="4888259"/>
                </a:lnTo>
                <a:lnTo>
                  <a:pt x="0" y="4881383"/>
                </a:lnTo>
                <a:close/>
              </a:path>
            </a:pathLst>
          </a:custGeom>
          <a:solidFill>
            <a:schemeClr val="tx2"/>
          </a:solidFill>
          <a:ln>
            <a:noFill/>
          </a:ln>
          <a:effectLst>
            <a:innerShdw blurRad="127000">
              <a:schemeClr val="accent1">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2">
            <a:extLst>
              <a:ext uri="{FF2B5EF4-FFF2-40B4-BE49-F238E27FC236}">
                <a16:creationId xmlns:a16="http://schemas.microsoft.com/office/drawing/2014/main" id="{5E279099-9CD2-2745-B06A-E06139AA3BCC}"/>
              </a:ext>
            </a:extLst>
          </p:cNvPr>
          <p:cNvSpPr txBox="1">
            <a:spLocks/>
          </p:cNvSpPr>
          <p:nvPr/>
        </p:nvSpPr>
        <p:spPr>
          <a:xfrm>
            <a:off x="445919" y="4959064"/>
            <a:ext cx="6172200" cy="1556708"/>
          </a:xfrm>
          <a:prstGeom prst="rect">
            <a:avLst/>
          </a:prstGeom>
        </p:spPr>
        <p:txBody>
          <a:bodyPr wrap="square" lIns="0" tIns="0" rIns="0" bIns="0" anchor="ctr" anchorCtr="0">
            <a:spAutoFit/>
          </a:bodyPr>
          <a:lstStyle>
            <a:lvl1pPr marL="0" indent="0" algn="l" defTabSz="914400" rtl="0" eaLnBrk="1" latinLnBrk="0" hangingPunct="1">
              <a:lnSpc>
                <a:spcPts val="6000"/>
              </a:lnSpc>
              <a:spcBef>
                <a:spcPts val="0"/>
              </a:spcBef>
              <a:buFontTx/>
              <a:buNone/>
              <a:defRPr sz="5400" b="1" i="0" kern="1200">
                <a:solidFill>
                  <a:schemeClr val="tx1"/>
                </a:solidFill>
                <a:latin typeface="Arial" panose="020B0604020202020204" pitchFamily="34" charset="0"/>
                <a:ea typeface="+mn-ea"/>
                <a:cs typeface="+mn-cs"/>
              </a:defRPr>
            </a:lvl1pPr>
            <a:lvl2pPr marL="457200" indent="0" algn="l" defTabSz="914400" rtl="0" eaLnBrk="1" latinLnBrk="0" hangingPunct="1">
              <a:lnSpc>
                <a:spcPct val="90000"/>
              </a:lnSpc>
              <a:spcBef>
                <a:spcPts val="500"/>
              </a:spcBef>
              <a:buFontTx/>
              <a:buNone/>
              <a:defRPr sz="3600" b="0" i="0" kern="1200">
                <a:solidFill>
                  <a:schemeClr val="tx1"/>
                </a:solidFill>
                <a:latin typeface="HelveticaNeueLT Pro 65 Md" panose="020B0604020202020204" pitchFamily="34" charset="77"/>
                <a:ea typeface="+mn-ea"/>
                <a:cs typeface="+mn-cs"/>
              </a:defRPr>
            </a:lvl2pPr>
            <a:lvl3pPr marL="914400" indent="0" algn="l" defTabSz="914400" rtl="0" eaLnBrk="1" latinLnBrk="0" hangingPunct="1">
              <a:lnSpc>
                <a:spcPct val="90000"/>
              </a:lnSpc>
              <a:spcBef>
                <a:spcPts val="500"/>
              </a:spcBef>
              <a:buFontTx/>
              <a:buNone/>
              <a:defRPr sz="3600" b="0" i="0" kern="1200">
                <a:solidFill>
                  <a:schemeClr val="tx1"/>
                </a:solidFill>
                <a:latin typeface="HelveticaNeueLT Pro 65 Md" panose="020B0604020202020204" pitchFamily="34" charset="77"/>
                <a:ea typeface="+mn-ea"/>
                <a:cs typeface="+mn-cs"/>
              </a:defRPr>
            </a:lvl3pPr>
            <a:lvl4pPr marL="1371600" indent="0" algn="l" defTabSz="914400" rtl="0" eaLnBrk="1" latinLnBrk="0" hangingPunct="1">
              <a:lnSpc>
                <a:spcPct val="90000"/>
              </a:lnSpc>
              <a:spcBef>
                <a:spcPts val="500"/>
              </a:spcBef>
              <a:buFontTx/>
              <a:buNone/>
              <a:defRPr sz="3600" b="0" i="0" kern="1200">
                <a:solidFill>
                  <a:schemeClr val="tx1"/>
                </a:solidFill>
                <a:latin typeface="HelveticaNeueLT Pro 65 Md" panose="020B0604020202020204" pitchFamily="34" charset="77"/>
                <a:ea typeface="+mn-ea"/>
                <a:cs typeface="+mn-cs"/>
              </a:defRPr>
            </a:lvl4pPr>
            <a:lvl5pPr marL="1828800" indent="0" algn="l" defTabSz="914400" rtl="0" eaLnBrk="1" latinLnBrk="0" hangingPunct="1">
              <a:lnSpc>
                <a:spcPct val="90000"/>
              </a:lnSpc>
              <a:spcBef>
                <a:spcPts val="500"/>
              </a:spcBef>
              <a:buFontTx/>
              <a:buNone/>
              <a:defRPr sz="3600" b="0" i="0" kern="1200">
                <a:solidFill>
                  <a:schemeClr val="tx1"/>
                </a:solidFill>
                <a:latin typeface="HelveticaNeueLT Pro 65 Md" panose="020B0604020202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7200" dirty="0">
                <a:solidFill>
                  <a:schemeClr val="bg1"/>
                </a:solidFill>
              </a:rPr>
              <a:t>Forecast</a:t>
            </a:r>
          </a:p>
          <a:p>
            <a:r>
              <a:rPr lang="en-US" sz="7200" dirty="0">
                <a:solidFill>
                  <a:schemeClr val="bg1"/>
                </a:solidFill>
              </a:rPr>
              <a:t>2022</a:t>
            </a:r>
          </a:p>
        </p:txBody>
      </p:sp>
      <p:sp>
        <p:nvSpPr>
          <p:cNvPr id="9" name="Picture Placeholder 9">
            <a:extLst>
              <a:ext uri="{FF2B5EF4-FFF2-40B4-BE49-F238E27FC236}">
                <a16:creationId xmlns:a16="http://schemas.microsoft.com/office/drawing/2014/main" id="{44A225A2-C242-7140-BE12-0A1080213140}"/>
              </a:ext>
            </a:extLst>
          </p:cNvPr>
          <p:cNvSpPr txBox="1">
            <a:spLocks/>
          </p:cNvSpPr>
          <p:nvPr/>
        </p:nvSpPr>
        <p:spPr>
          <a:xfrm>
            <a:off x="445919" y="342228"/>
            <a:ext cx="1564707" cy="634900"/>
          </a:xfrm>
          <a:prstGeom prst="rect">
            <a:avLst/>
          </a:prstGeom>
          <a:solidFill>
            <a:srgbClr val="FF0000"/>
          </a:solidFill>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Insert Logo</a:t>
            </a:r>
          </a:p>
        </p:txBody>
      </p:sp>
    </p:spTree>
    <p:extLst>
      <p:ext uri="{BB962C8B-B14F-4D97-AF65-F5344CB8AC3E}">
        <p14:creationId xmlns:p14="http://schemas.microsoft.com/office/powerpoint/2010/main" val="1944755590"/>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Chart, bar chart&#10;&#10;Description automatically generated">
            <a:extLst>
              <a:ext uri="{FF2B5EF4-FFF2-40B4-BE49-F238E27FC236}">
                <a16:creationId xmlns:a16="http://schemas.microsoft.com/office/drawing/2014/main" id="{957EDF48-3223-0C47-8577-CA26192BB921}"/>
              </a:ext>
            </a:extLst>
          </p:cNvPr>
          <p:cNvPicPr>
            <a:picLocks noChangeAspect="1"/>
          </p:cNvPicPr>
          <p:nvPr/>
        </p:nvPicPr>
        <p:blipFill>
          <a:blip r:embed="rId3"/>
          <a:stretch>
            <a:fillRect/>
          </a:stretch>
        </p:blipFill>
        <p:spPr>
          <a:xfrm>
            <a:off x="800100" y="1830870"/>
            <a:ext cx="10575925" cy="4074629"/>
          </a:xfrm>
          <a:prstGeom prst="rect">
            <a:avLst/>
          </a:prstGeom>
        </p:spPr>
      </p:pic>
      <p:sp>
        <p:nvSpPr>
          <p:cNvPr id="9" name="Text Placeholder 8">
            <a:extLst>
              <a:ext uri="{FF2B5EF4-FFF2-40B4-BE49-F238E27FC236}">
                <a16:creationId xmlns:a16="http://schemas.microsoft.com/office/drawing/2014/main" id="{FD7BBEB8-0BD6-EB4B-BB0E-BE79A571E566}"/>
              </a:ext>
            </a:extLst>
          </p:cNvPr>
          <p:cNvSpPr>
            <a:spLocks noGrp="1"/>
          </p:cNvSpPr>
          <p:nvPr>
            <p:ph type="body" sz="quarter" idx="10"/>
          </p:nvPr>
        </p:nvSpPr>
        <p:spPr/>
        <p:txBody>
          <a:bodyPr/>
          <a:lstStyle/>
          <a:p>
            <a:r>
              <a:rPr lang="en-US"/>
              <a:t>Inflation  </a:t>
            </a:r>
          </a:p>
        </p:txBody>
      </p:sp>
    </p:spTree>
    <p:extLst>
      <p:ext uri="{BB962C8B-B14F-4D97-AF65-F5344CB8AC3E}">
        <p14:creationId xmlns:p14="http://schemas.microsoft.com/office/powerpoint/2010/main" val="1513911866"/>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64AE04D-F7C5-1A44-9449-D5A2E1E2EB35}"/>
              </a:ext>
            </a:extLst>
          </p:cNvPr>
          <p:cNvSpPr>
            <a:spLocks noGrp="1"/>
          </p:cNvSpPr>
          <p:nvPr>
            <p:ph type="body" sz="quarter" idx="12"/>
          </p:nvPr>
        </p:nvSpPr>
        <p:spPr/>
        <p:txBody>
          <a:bodyPr/>
          <a:lstStyle/>
          <a:p>
            <a:endParaRPr lang="en-US"/>
          </a:p>
        </p:txBody>
      </p:sp>
      <p:sp>
        <p:nvSpPr>
          <p:cNvPr id="5" name="Text Placeholder 4">
            <a:extLst>
              <a:ext uri="{FF2B5EF4-FFF2-40B4-BE49-F238E27FC236}">
                <a16:creationId xmlns:a16="http://schemas.microsoft.com/office/drawing/2014/main" id="{B882F7B5-0FD2-8A4A-AF5E-757AC29FB9CD}"/>
              </a:ext>
            </a:extLst>
          </p:cNvPr>
          <p:cNvSpPr>
            <a:spLocks noGrp="1"/>
          </p:cNvSpPr>
          <p:nvPr>
            <p:ph type="body" sz="quarter" idx="10"/>
          </p:nvPr>
        </p:nvSpPr>
        <p:spPr/>
        <p:txBody>
          <a:bodyPr/>
          <a:lstStyle/>
          <a:p>
            <a:pPr marL="182880">
              <a:lnSpc>
                <a:spcPct val="100000"/>
              </a:lnSpc>
            </a:pPr>
            <a:r>
              <a:rPr lang="en-US" sz="2800" b="0">
                <a:latin typeface="Arial"/>
              </a:rPr>
              <a:t>Although [inflationary] pressures are unlikely to subside quickly, I remain confident in the basic view that both headline and core inflation will fall significantly next year</a:t>
            </a:r>
            <a:r>
              <a:rPr lang="en-US" sz="2800">
                <a:latin typeface="Arial"/>
              </a:rPr>
              <a:t>. </a:t>
            </a:r>
            <a:endParaRPr lang="en-US"/>
          </a:p>
        </p:txBody>
      </p:sp>
      <p:sp>
        <p:nvSpPr>
          <p:cNvPr id="2" name="Text Placeholder 1">
            <a:extLst>
              <a:ext uri="{FF2B5EF4-FFF2-40B4-BE49-F238E27FC236}">
                <a16:creationId xmlns:a16="http://schemas.microsoft.com/office/drawing/2014/main" id="{CDD9A0F9-07F4-5A4D-B5B1-2868C954D7DE}"/>
              </a:ext>
            </a:extLst>
          </p:cNvPr>
          <p:cNvSpPr>
            <a:spLocks noGrp="1"/>
          </p:cNvSpPr>
          <p:nvPr>
            <p:ph type="body" sz="quarter" idx="11"/>
          </p:nvPr>
        </p:nvSpPr>
        <p:spPr/>
        <p:txBody>
          <a:bodyPr/>
          <a:lstStyle/>
          <a:p>
            <a:pPr algn="r"/>
            <a:r>
              <a:rPr lang="en-US" b="0" i="1">
                <a:latin typeface="Arial"/>
              </a:rPr>
              <a:t>– Jan </a:t>
            </a:r>
            <a:r>
              <a:rPr lang="en-US" b="0" i="1" err="1">
                <a:latin typeface="Arial"/>
              </a:rPr>
              <a:t>Hatzius</a:t>
            </a:r>
            <a:r>
              <a:rPr lang="en-US" b="0" i="1">
                <a:latin typeface="Arial"/>
              </a:rPr>
              <a:t>, Chief Economist, Goldman Sachs </a:t>
            </a:r>
            <a:br>
              <a:rPr lang="en-US" b="0" i="1"/>
            </a:br>
            <a:r>
              <a:rPr lang="en-US" b="0" i="1">
                <a:latin typeface="Arial"/>
              </a:rPr>
              <a:t>November 17, 2021</a:t>
            </a:r>
          </a:p>
          <a:p>
            <a:endParaRPr lang="en-US"/>
          </a:p>
        </p:txBody>
      </p:sp>
    </p:spTree>
    <p:extLst>
      <p:ext uri="{BB962C8B-B14F-4D97-AF65-F5344CB8AC3E}">
        <p14:creationId xmlns:p14="http://schemas.microsoft.com/office/powerpoint/2010/main" val="1531996041"/>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E5FC9FA-B885-884D-8AD5-5F25732EB3B3}"/>
              </a:ext>
            </a:extLst>
          </p:cNvPr>
          <p:cNvSpPr>
            <a:spLocks noGrp="1"/>
          </p:cNvSpPr>
          <p:nvPr>
            <p:ph type="body" sz="quarter" idx="12"/>
          </p:nvPr>
        </p:nvSpPr>
        <p:spPr/>
        <p:txBody>
          <a:bodyPr/>
          <a:lstStyle/>
          <a:p>
            <a:endParaRPr lang="en-US"/>
          </a:p>
        </p:txBody>
      </p:sp>
      <p:sp>
        <p:nvSpPr>
          <p:cNvPr id="3" name="Text Placeholder 2">
            <a:extLst>
              <a:ext uri="{FF2B5EF4-FFF2-40B4-BE49-F238E27FC236}">
                <a16:creationId xmlns:a16="http://schemas.microsoft.com/office/drawing/2014/main" id="{5777C995-3461-AA43-AF4C-6B14EE34FB53}"/>
              </a:ext>
            </a:extLst>
          </p:cNvPr>
          <p:cNvSpPr>
            <a:spLocks noGrp="1"/>
          </p:cNvSpPr>
          <p:nvPr>
            <p:ph type="body" sz="quarter" idx="10"/>
          </p:nvPr>
        </p:nvSpPr>
        <p:spPr/>
        <p:txBody>
          <a:bodyPr/>
          <a:lstStyle/>
          <a:p>
            <a:pPr marL="182880" indent="0">
              <a:lnSpc>
                <a:spcPct val="100000"/>
              </a:lnSpc>
            </a:pPr>
            <a:r>
              <a:rPr lang="en-US" sz="2400" b="0"/>
              <a:t>“The Fed’s delayed and slow reaction to inflationary pressures has unfortunately increased the probability that it will have to slam on the brakes by raising rates very quickly after tapering and at a more aggressive pace than it would have if it started to tighten policy earlier.”</a:t>
            </a:r>
            <a:endParaRPr lang="en-US"/>
          </a:p>
        </p:txBody>
      </p:sp>
      <p:sp>
        <p:nvSpPr>
          <p:cNvPr id="2" name="Text Placeholder 1">
            <a:extLst>
              <a:ext uri="{FF2B5EF4-FFF2-40B4-BE49-F238E27FC236}">
                <a16:creationId xmlns:a16="http://schemas.microsoft.com/office/drawing/2014/main" id="{E285F213-1A19-964B-987D-91A0CB958DC2}"/>
              </a:ext>
            </a:extLst>
          </p:cNvPr>
          <p:cNvSpPr>
            <a:spLocks noGrp="1"/>
          </p:cNvSpPr>
          <p:nvPr>
            <p:ph type="body" sz="quarter" idx="11"/>
          </p:nvPr>
        </p:nvSpPr>
        <p:spPr>
          <a:xfrm>
            <a:off x="2436811" y="4811442"/>
            <a:ext cx="7334250" cy="291309"/>
          </a:xfrm>
        </p:spPr>
        <p:txBody>
          <a:bodyPr/>
          <a:lstStyle/>
          <a:p>
            <a:endParaRPr lang="en-US" b="0" i="1"/>
          </a:p>
          <a:p>
            <a:pPr algn="r"/>
            <a:r>
              <a:rPr lang="en-US" sz="1800" b="0" i="1">
                <a:latin typeface="Arial"/>
                <a:cs typeface="Arial"/>
              </a:rPr>
              <a:t>– Mohamed A. El-</a:t>
            </a:r>
            <a:r>
              <a:rPr lang="en-US" sz="1800" b="0" i="1" err="1">
                <a:latin typeface="Arial"/>
                <a:cs typeface="Arial"/>
              </a:rPr>
              <a:t>Erian</a:t>
            </a:r>
            <a:r>
              <a:rPr lang="en-US" sz="1800" b="0" i="1">
                <a:latin typeface="Arial"/>
                <a:cs typeface="Arial"/>
              </a:rPr>
              <a:t>, President of Queen’s College, </a:t>
            </a:r>
            <a:br>
              <a:rPr lang="en-US" sz="1800" b="0" i="1">
                <a:latin typeface="Arial"/>
                <a:cs typeface="Arial"/>
              </a:rPr>
            </a:br>
            <a:r>
              <a:rPr lang="en-US" sz="1800" b="0" i="1">
                <a:latin typeface="Arial"/>
                <a:cs typeface="Arial"/>
              </a:rPr>
              <a:t>Cambridge University, November 17, 2021</a:t>
            </a:r>
            <a:endParaRPr lang="en-US" sz="1800">
              <a:latin typeface="Arial"/>
            </a:endParaRPr>
          </a:p>
        </p:txBody>
      </p:sp>
    </p:spTree>
    <p:extLst>
      <p:ext uri="{BB962C8B-B14F-4D97-AF65-F5344CB8AC3E}">
        <p14:creationId xmlns:p14="http://schemas.microsoft.com/office/powerpoint/2010/main" val="3910104582"/>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A06E054-F634-4C48-95DD-7660FF573246}"/>
              </a:ext>
            </a:extLst>
          </p:cNvPr>
          <p:cNvSpPr>
            <a:spLocks noGrp="1"/>
          </p:cNvSpPr>
          <p:nvPr>
            <p:ph type="body" sz="quarter" idx="10"/>
          </p:nvPr>
        </p:nvSpPr>
        <p:spPr/>
        <p:txBody>
          <a:bodyPr/>
          <a:lstStyle/>
          <a:p>
            <a:pPr marL="182880" indent="0"/>
            <a:r>
              <a:rPr lang="en-US"/>
              <a:t>Will Fed policy be “just right”?</a:t>
            </a:r>
          </a:p>
        </p:txBody>
      </p:sp>
      <p:sp>
        <p:nvSpPr>
          <p:cNvPr id="4" name="Text Placeholder 3">
            <a:extLst>
              <a:ext uri="{FF2B5EF4-FFF2-40B4-BE49-F238E27FC236}">
                <a16:creationId xmlns:a16="http://schemas.microsoft.com/office/drawing/2014/main" id="{0C3B25E0-058B-9147-A3B3-7351C5487F59}"/>
              </a:ext>
            </a:extLst>
          </p:cNvPr>
          <p:cNvSpPr>
            <a:spLocks noGrp="1"/>
          </p:cNvSpPr>
          <p:nvPr>
            <p:ph type="body" sz="quarter" idx="11"/>
          </p:nvPr>
        </p:nvSpPr>
        <p:spPr>
          <a:xfrm>
            <a:off x="941389" y="2971800"/>
            <a:ext cx="5002211" cy="2400299"/>
          </a:xfrm>
        </p:spPr>
        <p:txBody>
          <a:bodyPr lIns="0" tIns="0" rIns="0" bIns="0" anchor="ctr"/>
          <a:lstStyle/>
          <a:p>
            <a:pPr algn="ctr"/>
            <a:r>
              <a:rPr lang="en-US" sz="3200" b="1"/>
              <a:t>Too Slow = </a:t>
            </a:r>
          </a:p>
          <a:p>
            <a:pPr algn="ctr"/>
            <a:r>
              <a:rPr lang="en-US" sz="3200"/>
              <a:t>Inflation could rise </a:t>
            </a:r>
            <a:br>
              <a:rPr lang="en-US" sz="3200"/>
            </a:br>
            <a:r>
              <a:rPr lang="en-US" sz="3200"/>
              <a:t>higher than desired.</a:t>
            </a:r>
          </a:p>
        </p:txBody>
      </p:sp>
      <p:pic>
        <p:nvPicPr>
          <p:cNvPr id="5" name="Graphic 4" descr="Rabbit with solid fill">
            <a:extLst>
              <a:ext uri="{FF2B5EF4-FFF2-40B4-BE49-F238E27FC236}">
                <a16:creationId xmlns:a16="http://schemas.microsoft.com/office/drawing/2014/main" id="{8A6C6C9E-7DC6-EA4F-8D77-426BD809EA6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059799" y="2057400"/>
            <a:ext cx="1371600" cy="1371600"/>
          </a:xfrm>
          <a:prstGeom prst="rect">
            <a:avLst/>
          </a:prstGeom>
        </p:spPr>
      </p:pic>
      <p:pic>
        <p:nvPicPr>
          <p:cNvPr id="7" name="Graphic 6" descr="Turtle with solid fill">
            <a:extLst>
              <a:ext uri="{FF2B5EF4-FFF2-40B4-BE49-F238E27FC236}">
                <a16:creationId xmlns:a16="http://schemas.microsoft.com/office/drawing/2014/main" id="{1CDA296D-91AC-A940-B0F1-3045E05A775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756694" y="2057400"/>
            <a:ext cx="1371600" cy="1371600"/>
          </a:xfrm>
          <a:prstGeom prst="rect">
            <a:avLst/>
          </a:prstGeom>
        </p:spPr>
      </p:pic>
      <p:sp>
        <p:nvSpPr>
          <p:cNvPr id="8" name="Text Placeholder 3">
            <a:extLst>
              <a:ext uri="{FF2B5EF4-FFF2-40B4-BE49-F238E27FC236}">
                <a16:creationId xmlns:a16="http://schemas.microsoft.com/office/drawing/2014/main" id="{5DAB1822-2C3D-BB4B-85B3-F5B2D22DB658}"/>
              </a:ext>
            </a:extLst>
          </p:cNvPr>
          <p:cNvSpPr txBox="1">
            <a:spLocks/>
          </p:cNvSpPr>
          <p:nvPr/>
        </p:nvSpPr>
        <p:spPr>
          <a:xfrm>
            <a:off x="6262812" y="2971800"/>
            <a:ext cx="4965575" cy="2476500"/>
          </a:xfrm>
          <a:prstGeom prst="rect">
            <a:avLst/>
          </a:prstGeom>
        </p:spPr>
        <p:txBody>
          <a:bodyPr lIns="0" tIns="0" rIns="0" bIns="0" anchor="ctr"/>
          <a:lstStyle>
            <a:lvl1pPr marL="0" indent="0" algn="l" defTabSz="914400" rtl="0" eaLnBrk="1" latinLnBrk="0" hangingPunct="1">
              <a:lnSpc>
                <a:spcPct val="90000"/>
              </a:lnSpc>
              <a:spcBef>
                <a:spcPts val="0"/>
              </a:spcBef>
              <a:spcAft>
                <a:spcPts val="1200"/>
              </a:spcAft>
              <a:buFont typeface="Arial" panose="020B0604020202020204" pitchFamily="34" charset="0"/>
              <a:buNone/>
              <a:defRPr sz="2400" b="0" i="0" kern="1200">
                <a:solidFill>
                  <a:schemeClr val="accent1"/>
                </a:solidFill>
                <a:latin typeface="Arial" panose="020B0604020202020204" pitchFamily="34" charset="0"/>
                <a:ea typeface="Helvetica Neue Light" panose="02000403000000020004" pitchFamily="2" charset="0"/>
                <a:cs typeface="Helvetica Neue" panose="02000503000000020004" pitchFamily="2" charset="0"/>
              </a:defRPr>
            </a:lvl1pPr>
            <a:lvl2pPr marL="457200" indent="0" algn="l" defTabSz="914400" rtl="0" eaLnBrk="1" latinLnBrk="0" hangingPunct="1">
              <a:lnSpc>
                <a:spcPct val="90000"/>
              </a:lnSpc>
              <a:spcBef>
                <a:spcPts val="500"/>
              </a:spcBef>
              <a:buFont typeface="Arial" panose="020B0604020202020204" pitchFamily="34" charset="0"/>
              <a:buNone/>
              <a:defRPr sz="2400" b="0" i="0" kern="1200">
                <a:solidFill>
                  <a:schemeClr val="tx1"/>
                </a:solidFill>
                <a:latin typeface="Arial" panose="020B0604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rial" panose="020B0604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Arial" panose="020B0604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3200" b="1"/>
              <a:t>Too Fast = </a:t>
            </a:r>
          </a:p>
          <a:p>
            <a:pPr algn="ctr"/>
            <a:r>
              <a:rPr lang="en-US" sz="3200"/>
              <a:t>Economic growth </a:t>
            </a:r>
            <a:br>
              <a:rPr lang="en-US" sz="3200"/>
            </a:br>
            <a:r>
              <a:rPr lang="en-US" sz="3200"/>
              <a:t>could slow or stall.</a:t>
            </a:r>
          </a:p>
        </p:txBody>
      </p:sp>
    </p:spTree>
    <p:extLst>
      <p:ext uri="{BB962C8B-B14F-4D97-AF65-F5344CB8AC3E}">
        <p14:creationId xmlns:p14="http://schemas.microsoft.com/office/powerpoint/2010/main" val="4028072666"/>
      </p:ext>
    </p:extLst>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17386A6-FA9F-6A4B-967B-8620653EDA0D}"/>
              </a:ext>
            </a:extLst>
          </p:cNvPr>
          <p:cNvSpPr>
            <a:spLocks noGrp="1"/>
          </p:cNvSpPr>
          <p:nvPr>
            <p:ph type="body" sz="quarter" idx="10"/>
          </p:nvPr>
        </p:nvSpPr>
        <p:spPr/>
        <p:txBody>
          <a:bodyPr/>
          <a:lstStyle/>
          <a:p>
            <a:r>
              <a:rPr lang="en-US"/>
              <a:t>Consumer sentiment</a:t>
            </a:r>
          </a:p>
        </p:txBody>
      </p:sp>
      <p:graphicFrame>
        <p:nvGraphicFramePr>
          <p:cNvPr id="5" name="Table 5">
            <a:extLst>
              <a:ext uri="{FF2B5EF4-FFF2-40B4-BE49-F238E27FC236}">
                <a16:creationId xmlns:a16="http://schemas.microsoft.com/office/drawing/2014/main" id="{E8CF0AB2-E200-F44B-82BC-4EC3E9C17139}"/>
              </a:ext>
            </a:extLst>
          </p:cNvPr>
          <p:cNvGraphicFramePr>
            <a:graphicFrameLocks noGrp="1"/>
          </p:cNvGraphicFramePr>
          <p:nvPr>
            <p:extLst>
              <p:ext uri="{D42A27DB-BD31-4B8C-83A1-F6EECF244321}">
                <p14:modId xmlns:p14="http://schemas.microsoft.com/office/powerpoint/2010/main" val="3237037078"/>
              </p:ext>
            </p:extLst>
          </p:nvPr>
        </p:nvGraphicFramePr>
        <p:xfrm>
          <a:off x="1849411" y="1714501"/>
          <a:ext cx="8470948" cy="3861834"/>
        </p:xfrm>
        <a:graphic>
          <a:graphicData uri="http://schemas.openxmlformats.org/drawingml/2006/table">
            <a:tbl>
              <a:tblPr firstRow="1" bandRow="1">
                <a:tableStyleId>{5940675A-B579-460E-94D1-54222C63F5DA}</a:tableStyleId>
              </a:tblPr>
              <a:tblGrid>
                <a:gridCol w="2392324">
                  <a:extLst>
                    <a:ext uri="{9D8B030D-6E8A-4147-A177-3AD203B41FA5}">
                      <a16:colId xmlns:a16="http://schemas.microsoft.com/office/drawing/2014/main" val="2745854681"/>
                    </a:ext>
                  </a:extLst>
                </a:gridCol>
                <a:gridCol w="1519656">
                  <a:extLst>
                    <a:ext uri="{9D8B030D-6E8A-4147-A177-3AD203B41FA5}">
                      <a16:colId xmlns:a16="http://schemas.microsoft.com/office/drawing/2014/main" val="2787032698"/>
                    </a:ext>
                  </a:extLst>
                </a:gridCol>
                <a:gridCol w="1519656">
                  <a:extLst>
                    <a:ext uri="{9D8B030D-6E8A-4147-A177-3AD203B41FA5}">
                      <a16:colId xmlns:a16="http://schemas.microsoft.com/office/drawing/2014/main" val="2234243796"/>
                    </a:ext>
                  </a:extLst>
                </a:gridCol>
                <a:gridCol w="1519656">
                  <a:extLst>
                    <a:ext uri="{9D8B030D-6E8A-4147-A177-3AD203B41FA5}">
                      <a16:colId xmlns:a16="http://schemas.microsoft.com/office/drawing/2014/main" val="3787706491"/>
                    </a:ext>
                  </a:extLst>
                </a:gridCol>
                <a:gridCol w="1519656">
                  <a:extLst>
                    <a:ext uri="{9D8B030D-6E8A-4147-A177-3AD203B41FA5}">
                      <a16:colId xmlns:a16="http://schemas.microsoft.com/office/drawing/2014/main" val="1788512354"/>
                    </a:ext>
                  </a:extLst>
                </a:gridCol>
              </a:tblGrid>
              <a:tr h="762206">
                <a:tc>
                  <a:txBody>
                    <a:bodyPr/>
                    <a:lstStyle/>
                    <a:p>
                      <a:pPr lvl="0" algn="ctr">
                        <a:buNone/>
                      </a:pPr>
                      <a:endParaRPr lang="en-US" sz="2200" b="0" u="none" strike="noStrike" noProof="0">
                        <a:solidFill>
                          <a:schemeClr val="bg1"/>
                        </a:solidFill>
                      </a:endParaRPr>
                    </a:p>
                  </a:txBody>
                  <a:tcPr>
                    <a:solidFill>
                      <a:schemeClr val="tx2"/>
                    </a:solidFill>
                  </a:tcPr>
                </a:tc>
                <a:tc>
                  <a:txBody>
                    <a:bodyPr/>
                    <a:lstStyle/>
                    <a:p>
                      <a:pPr algn="ctr"/>
                      <a:r>
                        <a:rPr lang="en-US" sz="2200" b="0">
                          <a:solidFill>
                            <a:schemeClr val="bg1"/>
                          </a:solidFill>
                        </a:rPr>
                        <a:t>Dec. 2021</a:t>
                      </a:r>
                    </a:p>
                  </a:txBody>
                  <a:tcPr anchor="ctr">
                    <a:solidFill>
                      <a:schemeClr val="tx2"/>
                    </a:solidFill>
                  </a:tcPr>
                </a:tc>
                <a:tc>
                  <a:txBody>
                    <a:bodyPr/>
                    <a:lstStyle/>
                    <a:p>
                      <a:pPr algn="ctr"/>
                      <a:r>
                        <a:rPr lang="en-US" sz="2200" b="0">
                          <a:solidFill>
                            <a:schemeClr val="bg1"/>
                          </a:solidFill>
                        </a:rPr>
                        <a:t>Nov. 2021</a:t>
                      </a:r>
                    </a:p>
                  </a:txBody>
                  <a:tcPr anchor="ctr">
                    <a:solidFill>
                      <a:schemeClr val="tx2"/>
                    </a:solidFill>
                  </a:tcPr>
                </a:tc>
                <a:tc>
                  <a:txBody>
                    <a:bodyPr/>
                    <a:lstStyle/>
                    <a:p>
                      <a:pPr algn="ctr"/>
                      <a:r>
                        <a:rPr lang="en-US" sz="2200" b="0">
                          <a:solidFill>
                            <a:schemeClr val="bg1"/>
                          </a:solidFill>
                        </a:rPr>
                        <a:t>Month to month</a:t>
                      </a:r>
                      <a:endParaRPr lang="en-US" sz="2200" b="0" err="1">
                        <a:solidFill>
                          <a:schemeClr val="bg1"/>
                        </a:solidFill>
                      </a:endParaRPr>
                    </a:p>
                  </a:txBody>
                  <a:tcPr anchor="ctr">
                    <a:solidFill>
                      <a:schemeClr val="tx2"/>
                    </a:solidFill>
                  </a:tcPr>
                </a:tc>
                <a:tc>
                  <a:txBody>
                    <a:bodyPr/>
                    <a:lstStyle/>
                    <a:p>
                      <a:pPr algn="ctr"/>
                      <a:r>
                        <a:rPr lang="en-US" sz="2200" b="0">
                          <a:solidFill>
                            <a:schemeClr val="bg1"/>
                          </a:solidFill>
                        </a:rPr>
                        <a:t>Year to year</a:t>
                      </a:r>
                      <a:endParaRPr lang="en-US" sz="2200" b="0" err="1">
                        <a:solidFill>
                          <a:schemeClr val="bg1"/>
                        </a:solidFill>
                      </a:endParaRPr>
                    </a:p>
                  </a:txBody>
                  <a:tcPr anchor="ctr">
                    <a:solidFill>
                      <a:schemeClr val="tx2"/>
                    </a:solidFill>
                  </a:tcPr>
                </a:tc>
                <a:extLst>
                  <a:ext uri="{0D108BD9-81ED-4DB2-BD59-A6C34878D82A}">
                    <a16:rowId xmlns:a16="http://schemas.microsoft.com/office/drawing/2014/main" val="3619576283"/>
                  </a:ext>
                </a:extLst>
              </a:tr>
              <a:tr h="1072660">
                <a:tc>
                  <a:txBody>
                    <a:bodyPr/>
                    <a:lstStyle/>
                    <a:p>
                      <a:pPr lvl="0" algn="l">
                        <a:lnSpc>
                          <a:spcPct val="100000"/>
                        </a:lnSpc>
                        <a:spcBef>
                          <a:spcPts val="0"/>
                        </a:spcBef>
                        <a:spcAft>
                          <a:spcPts val="0"/>
                        </a:spcAft>
                        <a:buNone/>
                      </a:pPr>
                      <a:r>
                        <a:rPr lang="en-US" sz="2200" b="1" u="none" strike="noStrike" noProof="0">
                          <a:effectLst/>
                        </a:rPr>
                        <a:t>Index of </a:t>
                      </a:r>
                      <a:br>
                        <a:rPr lang="en-US" sz="2200" b="1" u="none" strike="noStrike" noProof="0">
                          <a:effectLst/>
                        </a:rPr>
                      </a:br>
                      <a:r>
                        <a:rPr lang="en-US" sz="2200" b="1" u="none" strike="noStrike" noProof="0">
                          <a:effectLst/>
                        </a:rPr>
                        <a:t>Consumer </a:t>
                      </a:r>
                      <a:endParaRPr lang="en-US" b="1"/>
                    </a:p>
                    <a:p>
                      <a:pPr lvl="0" algn="l">
                        <a:lnSpc>
                          <a:spcPct val="100000"/>
                        </a:lnSpc>
                        <a:spcBef>
                          <a:spcPts val="0"/>
                        </a:spcBef>
                        <a:spcAft>
                          <a:spcPts val="0"/>
                        </a:spcAft>
                        <a:buNone/>
                      </a:pPr>
                      <a:r>
                        <a:rPr lang="en-US" sz="2200" b="1" u="none" strike="noStrike" noProof="0">
                          <a:effectLst/>
                        </a:rPr>
                        <a:t>Sentiment</a:t>
                      </a:r>
                    </a:p>
                  </a:txBody>
                  <a:tcPr anchor="ctr"/>
                </a:tc>
                <a:tc>
                  <a:txBody>
                    <a:bodyPr/>
                    <a:lstStyle/>
                    <a:p>
                      <a:pPr algn="ctr" fontAlgn="t"/>
                      <a:r>
                        <a:rPr lang="en-US" sz="2200">
                          <a:effectLst/>
                        </a:rPr>
                        <a:t>70.6</a:t>
                      </a:r>
                    </a:p>
                  </a:txBody>
                  <a:tcPr anchor="ctr"/>
                </a:tc>
                <a:tc>
                  <a:txBody>
                    <a:bodyPr/>
                    <a:lstStyle/>
                    <a:p>
                      <a:pPr algn="ctr" fontAlgn="t"/>
                      <a:r>
                        <a:rPr lang="en-US" sz="2200">
                          <a:effectLst/>
                        </a:rPr>
                        <a:t>67.4</a:t>
                      </a:r>
                    </a:p>
                  </a:txBody>
                  <a:tcPr anchor="ctr"/>
                </a:tc>
                <a:tc>
                  <a:txBody>
                    <a:bodyPr/>
                    <a:lstStyle/>
                    <a:p>
                      <a:pPr algn="ctr" fontAlgn="t"/>
                      <a:r>
                        <a:rPr lang="en-US" sz="2200">
                          <a:effectLst/>
                        </a:rPr>
                        <a:t>+4.7</a:t>
                      </a:r>
                    </a:p>
                  </a:txBody>
                  <a:tcPr anchor="ctr"/>
                </a:tc>
                <a:tc>
                  <a:txBody>
                    <a:bodyPr/>
                    <a:lstStyle/>
                    <a:p>
                      <a:pPr algn="ctr" fontAlgn="t"/>
                      <a:r>
                        <a:rPr lang="en-US" sz="2200">
                          <a:effectLst/>
                        </a:rPr>
                        <a:t>-12.5</a:t>
                      </a:r>
                    </a:p>
                  </a:txBody>
                  <a:tcPr anchor="ctr"/>
                </a:tc>
                <a:extLst>
                  <a:ext uri="{0D108BD9-81ED-4DB2-BD59-A6C34878D82A}">
                    <a16:rowId xmlns:a16="http://schemas.microsoft.com/office/drawing/2014/main" val="3408190107"/>
                  </a:ext>
                </a:extLst>
              </a:tr>
              <a:tr h="1017587">
                <a:tc>
                  <a:txBody>
                    <a:bodyPr/>
                    <a:lstStyle/>
                    <a:p>
                      <a:pPr lvl="0" algn="l">
                        <a:lnSpc>
                          <a:spcPct val="100000"/>
                        </a:lnSpc>
                        <a:spcBef>
                          <a:spcPts val="0"/>
                        </a:spcBef>
                        <a:spcAft>
                          <a:spcPts val="0"/>
                        </a:spcAft>
                        <a:buNone/>
                      </a:pPr>
                      <a:r>
                        <a:rPr lang="en-US" sz="2200" b="1" u="none" strike="noStrike" noProof="0">
                          <a:effectLst/>
                        </a:rPr>
                        <a:t>Index of current </a:t>
                      </a:r>
                      <a:endParaRPr lang="en-US" sz="2200" b="1"/>
                    </a:p>
                    <a:p>
                      <a:pPr lvl="0" algn="l">
                        <a:lnSpc>
                          <a:spcPct val="100000"/>
                        </a:lnSpc>
                        <a:spcBef>
                          <a:spcPts val="0"/>
                        </a:spcBef>
                        <a:spcAft>
                          <a:spcPts val="0"/>
                        </a:spcAft>
                        <a:buNone/>
                      </a:pPr>
                      <a:r>
                        <a:rPr lang="en-US" sz="2200" b="1" u="none" strike="noStrike" noProof="0">
                          <a:effectLst/>
                        </a:rPr>
                        <a:t>conditions</a:t>
                      </a:r>
                    </a:p>
                  </a:txBody>
                  <a:tcPr anchor="ctr"/>
                </a:tc>
                <a:tc>
                  <a:txBody>
                    <a:bodyPr/>
                    <a:lstStyle/>
                    <a:p>
                      <a:pPr lvl="0" algn="ctr">
                        <a:buNone/>
                      </a:pPr>
                      <a:r>
                        <a:rPr lang="en-US" sz="2200">
                          <a:effectLst/>
                        </a:rPr>
                        <a:t>74.2</a:t>
                      </a:r>
                    </a:p>
                  </a:txBody>
                  <a:tcPr anchor="ctr"/>
                </a:tc>
                <a:tc>
                  <a:txBody>
                    <a:bodyPr/>
                    <a:lstStyle/>
                    <a:p>
                      <a:pPr lvl="0" algn="ctr">
                        <a:buNone/>
                      </a:pPr>
                      <a:r>
                        <a:rPr lang="en-US" sz="2200">
                          <a:effectLst/>
                        </a:rPr>
                        <a:t>73.6</a:t>
                      </a:r>
                    </a:p>
                  </a:txBody>
                  <a:tcPr anchor="ctr"/>
                </a:tc>
                <a:tc>
                  <a:txBody>
                    <a:bodyPr/>
                    <a:lstStyle/>
                    <a:p>
                      <a:pPr lvl="0" algn="ctr">
                        <a:buNone/>
                      </a:pPr>
                      <a:r>
                        <a:rPr lang="en-US" sz="2200">
                          <a:effectLst/>
                        </a:rPr>
                        <a:t>+0.8</a:t>
                      </a:r>
                    </a:p>
                  </a:txBody>
                  <a:tcPr anchor="ctr"/>
                </a:tc>
                <a:tc>
                  <a:txBody>
                    <a:bodyPr/>
                    <a:lstStyle/>
                    <a:p>
                      <a:pPr lvl="0" algn="ctr">
                        <a:buNone/>
                      </a:pPr>
                      <a:r>
                        <a:rPr lang="en-US" sz="2200">
                          <a:effectLst/>
                        </a:rPr>
                        <a:t>-17.6</a:t>
                      </a:r>
                    </a:p>
                  </a:txBody>
                  <a:tcPr anchor="ctr"/>
                </a:tc>
                <a:extLst>
                  <a:ext uri="{0D108BD9-81ED-4DB2-BD59-A6C34878D82A}">
                    <a16:rowId xmlns:a16="http://schemas.microsoft.com/office/drawing/2014/main" val="4215235921"/>
                  </a:ext>
                </a:extLst>
              </a:tr>
              <a:tr h="984761">
                <a:tc>
                  <a:txBody>
                    <a:bodyPr/>
                    <a:lstStyle/>
                    <a:p>
                      <a:pPr lvl="0" algn="l">
                        <a:buNone/>
                      </a:pPr>
                      <a:r>
                        <a:rPr lang="en-US" sz="2200" b="1">
                          <a:effectLst/>
                        </a:rPr>
                        <a:t>Index of future conditions</a:t>
                      </a:r>
                    </a:p>
                  </a:txBody>
                  <a:tcPr anchor="ctr"/>
                </a:tc>
                <a:tc>
                  <a:txBody>
                    <a:bodyPr/>
                    <a:lstStyle/>
                    <a:p>
                      <a:pPr lvl="0" algn="ctr">
                        <a:buNone/>
                      </a:pPr>
                      <a:r>
                        <a:rPr lang="en-US" sz="2200">
                          <a:effectLst/>
                        </a:rPr>
                        <a:t>68.3</a:t>
                      </a:r>
                    </a:p>
                  </a:txBody>
                  <a:tcPr anchor="ctr"/>
                </a:tc>
                <a:tc>
                  <a:txBody>
                    <a:bodyPr/>
                    <a:lstStyle/>
                    <a:p>
                      <a:pPr lvl="0" algn="ctr">
                        <a:buNone/>
                      </a:pPr>
                      <a:r>
                        <a:rPr lang="en-US" sz="2200">
                          <a:effectLst/>
                        </a:rPr>
                        <a:t>63.5</a:t>
                      </a:r>
                    </a:p>
                  </a:txBody>
                  <a:tcPr anchor="ctr"/>
                </a:tc>
                <a:tc>
                  <a:txBody>
                    <a:bodyPr/>
                    <a:lstStyle/>
                    <a:p>
                      <a:pPr lvl="0" algn="ctr">
                        <a:buNone/>
                      </a:pPr>
                      <a:r>
                        <a:rPr lang="en-US" sz="2200">
                          <a:effectLst/>
                        </a:rPr>
                        <a:t>+7.6</a:t>
                      </a:r>
                    </a:p>
                  </a:txBody>
                  <a:tcPr anchor="ctr"/>
                </a:tc>
                <a:tc>
                  <a:txBody>
                    <a:bodyPr/>
                    <a:lstStyle/>
                    <a:p>
                      <a:pPr lvl="0" algn="ctr">
                        <a:buNone/>
                      </a:pPr>
                      <a:r>
                        <a:rPr lang="en-US" sz="2200">
                          <a:effectLst/>
                        </a:rPr>
                        <a:t>-8.4</a:t>
                      </a:r>
                    </a:p>
                  </a:txBody>
                  <a:tcPr anchor="ctr"/>
                </a:tc>
                <a:extLst>
                  <a:ext uri="{0D108BD9-81ED-4DB2-BD59-A6C34878D82A}">
                    <a16:rowId xmlns:a16="http://schemas.microsoft.com/office/drawing/2014/main" val="769983333"/>
                  </a:ext>
                </a:extLst>
              </a:tr>
            </a:tbl>
          </a:graphicData>
        </a:graphic>
      </p:graphicFrame>
      <p:sp>
        <p:nvSpPr>
          <p:cNvPr id="3" name="TextBox 2">
            <a:extLst>
              <a:ext uri="{FF2B5EF4-FFF2-40B4-BE49-F238E27FC236}">
                <a16:creationId xmlns:a16="http://schemas.microsoft.com/office/drawing/2014/main" id="{9832D14E-5944-461B-B588-F5F1FB752E40}"/>
              </a:ext>
            </a:extLst>
          </p:cNvPr>
          <p:cNvSpPr txBox="1"/>
          <p:nvPr/>
        </p:nvSpPr>
        <p:spPr>
          <a:xfrm>
            <a:off x="8537414" y="5743098"/>
            <a:ext cx="356588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00">
                <a:solidFill>
                  <a:srgbClr val="AFBDC7"/>
                </a:solidFill>
                <a:cs typeface="Arial"/>
              </a:rPr>
              <a:t>Source: University of Michigan, Surveys of Consumers</a:t>
            </a:r>
            <a:endParaRPr lang="en-US" sz="1000"/>
          </a:p>
        </p:txBody>
      </p:sp>
    </p:spTree>
    <p:extLst>
      <p:ext uri="{BB962C8B-B14F-4D97-AF65-F5344CB8AC3E}">
        <p14:creationId xmlns:p14="http://schemas.microsoft.com/office/powerpoint/2010/main" val="3594737583"/>
      </p:ext>
    </p:extLst>
  </p:cSld>
  <p:clrMapOvr>
    <a:masterClrMapping/>
  </p:clrMapOvr>
  <p:transition spd="slow">
    <p:push di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2ECE7CC-C96D-7A4A-A6CD-B4926E4FCC16}"/>
              </a:ext>
            </a:extLst>
          </p:cNvPr>
          <p:cNvSpPr>
            <a:spLocks noGrp="1"/>
          </p:cNvSpPr>
          <p:nvPr>
            <p:ph type="body" sz="quarter" idx="11"/>
          </p:nvPr>
        </p:nvSpPr>
        <p:spPr/>
        <p:txBody>
          <a:bodyPr/>
          <a:lstStyle/>
          <a:p>
            <a:r>
              <a:rPr lang="en-US">
                <a:latin typeface="Arial"/>
              </a:rPr>
              <a:t>Financial Markets</a:t>
            </a:r>
            <a:endParaRPr lang="en-US"/>
          </a:p>
        </p:txBody>
      </p:sp>
      <p:sp>
        <p:nvSpPr>
          <p:cNvPr id="4" name="Text Placeholder 2">
            <a:extLst>
              <a:ext uri="{FF2B5EF4-FFF2-40B4-BE49-F238E27FC236}">
                <a16:creationId xmlns:a16="http://schemas.microsoft.com/office/drawing/2014/main" id="{6251A3B5-6164-A941-ACA4-98E6CE30F38C}"/>
              </a:ext>
            </a:extLst>
          </p:cNvPr>
          <p:cNvSpPr txBox="1">
            <a:spLocks/>
          </p:cNvSpPr>
          <p:nvPr/>
        </p:nvSpPr>
        <p:spPr>
          <a:xfrm>
            <a:off x="7650959" y="5446024"/>
            <a:ext cx="3840990" cy="91895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3850" b="1"/>
              <a:t>Forecast 2022</a:t>
            </a:r>
            <a:br>
              <a:rPr lang="en-US" b="1"/>
            </a:br>
            <a:r>
              <a:rPr lang="en-US" sz="1800">
                <a:solidFill>
                  <a:schemeClr val="tx2"/>
                </a:solidFill>
              </a:rPr>
              <a:t>The Pandemic Recovery</a:t>
            </a:r>
          </a:p>
        </p:txBody>
      </p:sp>
    </p:spTree>
    <p:extLst>
      <p:ext uri="{BB962C8B-B14F-4D97-AF65-F5344CB8AC3E}">
        <p14:creationId xmlns:p14="http://schemas.microsoft.com/office/powerpoint/2010/main" val="3183240164"/>
      </p:ext>
    </p:extLst>
  </p:cSld>
  <p:clrMapOvr>
    <a:masterClrMapping/>
  </p:clrMapOvr>
  <p:transition spd="slow">
    <p:push dir="u"/>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9067F8A-35BF-4899-9C83-2FDFE40FAF8A}"/>
              </a:ext>
            </a:extLst>
          </p:cNvPr>
          <p:cNvSpPr>
            <a:spLocks noGrp="1"/>
          </p:cNvSpPr>
          <p:nvPr>
            <p:ph type="body" sz="quarter" idx="10"/>
          </p:nvPr>
        </p:nvSpPr>
        <p:spPr/>
        <p:txBody>
          <a:bodyPr/>
          <a:lstStyle/>
          <a:p>
            <a:pPr algn="just">
              <a:lnSpc>
                <a:spcPct val="100000"/>
              </a:lnSpc>
            </a:pPr>
            <a:r>
              <a:rPr lang="en-US" sz="3200">
                <a:latin typeface="Arial"/>
                <a:cs typeface="Arial"/>
              </a:rPr>
              <a:t>The Quebec Maple Syrup Producers (QMSP) </a:t>
            </a:r>
            <a:r>
              <a:rPr lang="en-US" sz="3200" b="1">
                <a:latin typeface="Arial"/>
                <a:cs typeface="Arial"/>
              </a:rPr>
              <a:t>–</a:t>
            </a:r>
            <a:r>
              <a:rPr lang="en-US" sz="3200">
                <a:latin typeface="Arial"/>
                <a:cs typeface="Arial"/>
              </a:rPr>
              <a:t> the so-called OPEC of maple syrup </a:t>
            </a:r>
            <a:r>
              <a:rPr lang="en-US" sz="3200" b="1">
                <a:latin typeface="Arial"/>
                <a:cs typeface="Arial"/>
              </a:rPr>
              <a:t>–</a:t>
            </a:r>
            <a:r>
              <a:rPr lang="en-US" sz="3200">
                <a:latin typeface="Arial"/>
                <a:cs typeface="Arial"/>
              </a:rPr>
              <a:t> has released about 22m kg from its emergency larder, nearly half the total in reserve.</a:t>
            </a:r>
            <a:endParaRPr lang="en-US" sz="3200">
              <a:latin typeface="Arial"/>
            </a:endParaRPr>
          </a:p>
        </p:txBody>
      </p:sp>
      <p:sp>
        <p:nvSpPr>
          <p:cNvPr id="4" name="Text Placeholder 3">
            <a:extLst>
              <a:ext uri="{FF2B5EF4-FFF2-40B4-BE49-F238E27FC236}">
                <a16:creationId xmlns:a16="http://schemas.microsoft.com/office/drawing/2014/main" id="{6F18CCA8-C63C-4154-8011-D377005C2324}"/>
              </a:ext>
            </a:extLst>
          </p:cNvPr>
          <p:cNvSpPr>
            <a:spLocks noGrp="1"/>
          </p:cNvSpPr>
          <p:nvPr>
            <p:ph type="body" sz="quarter" idx="11"/>
          </p:nvPr>
        </p:nvSpPr>
        <p:spPr/>
        <p:txBody>
          <a:bodyPr/>
          <a:lstStyle/>
          <a:p>
            <a:r>
              <a:rPr lang="en-US">
                <a:latin typeface="Arial"/>
              </a:rPr>
              <a:t>– BBC News, December 6, 2021</a:t>
            </a:r>
            <a:endParaRPr lang="en-US"/>
          </a:p>
        </p:txBody>
      </p:sp>
      <p:pic>
        <p:nvPicPr>
          <p:cNvPr id="8" name="Picture Placeholder 7">
            <a:extLst>
              <a:ext uri="{FF2B5EF4-FFF2-40B4-BE49-F238E27FC236}">
                <a16:creationId xmlns:a16="http://schemas.microsoft.com/office/drawing/2014/main" id="{B6592B33-272B-6F48-810B-E6C00D6F8414}"/>
              </a:ext>
            </a:extLst>
          </p:cNvPr>
          <p:cNvPicPr>
            <a:picLocks noGrp="1" noChangeAspect="1"/>
          </p:cNvPicPr>
          <p:nvPr>
            <p:ph type="pic" sz="quarter" idx="12"/>
          </p:nvPr>
        </p:nvPicPr>
        <p:blipFill>
          <a:blip r:embed="rId3"/>
          <a:srcRect l="12299" r="12299"/>
          <a:stretch>
            <a:fillRect/>
          </a:stretch>
        </p:blipFill>
        <p:spPr/>
      </p:pic>
    </p:spTree>
    <p:extLst>
      <p:ext uri="{BB962C8B-B14F-4D97-AF65-F5344CB8AC3E}">
        <p14:creationId xmlns:p14="http://schemas.microsoft.com/office/powerpoint/2010/main" val="1938298343"/>
      </p:ext>
    </p:extLst>
  </p:cSld>
  <p:clrMapOvr>
    <a:masterClrMapping/>
  </p:clrMapOvr>
  <p:transition spd="slow">
    <p:push dir="u"/>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063"/>
        <p:cNvGrpSpPr/>
        <p:nvPr/>
      </p:nvGrpSpPr>
      <p:grpSpPr>
        <a:xfrm>
          <a:off x="0" y="0"/>
          <a:ext cx="0" cy="0"/>
          <a:chOff x="0" y="0"/>
          <a:chExt cx="0" cy="0"/>
        </a:xfrm>
      </p:grpSpPr>
      <p:sp>
        <p:nvSpPr>
          <p:cNvPr id="1067" name="Google Shape;1067;p21"/>
          <p:cNvSpPr txBox="1"/>
          <p:nvPr/>
        </p:nvSpPr>
        <p:spPr>
          <a:xfrm>
            <a:off x="6956618" y="5718915"/>
            <a:ext cx="4956696" cy="246181"/>
          </a:xfrm>
          <a:prstGeom prst="rect">
            <a:avLst/>
          </a:prstGeom>
          <a:noFill/>
          <a:ln>
            <a:noFill/>
          </a:ln>
        </p:spPr>
        <p:txBody>
          <a:bodyPr spcFirstLastPara="1" wrap="square" lIns="91425" tIns="45700" rIns="91425" bIns="45700" anchor="t" anchorCtr="0">
            <a:spAutoFit/>
          </a:bodyPr>
          <a:lstStyle/>
          <a:p>
            <a:pPr lvl="0" algn="r">
              <a:buClr>
                <a:srgbClr val="000000"/>
              </a:buClr>
              <a:buSzPts val="1200"/>
            </a:pPr>
            <a:r>
              <a:rPr lang="en-US" sz="1000" b="0" i="0" u="none" strike="noStrike" cap="none" dirty="0">
                <a:solidFill>
                  <a:schemeClr val="accent2"/>
                </a:solidFill>
                <a:latin typeface="+mj-lt"/>
                <a:ea typeface="Arial"/>
                <a:cs typeface="Arial"/>
                <a:sym typeface="Arial"/>
              </a:rPr>
              <a:t>Source: Carson Group, </a:t>
            </a:r>
            <a:r>
              <a:rPr lang="en-US" sz="1000" dirty="0">
                <a:solidFill>
                  <a:schemeClr val="accent2"/>
                </a:solidFill>
                <a:latin typeface="+mj-lt"/>
              </a:rPr>
              <a:t>Morningstar Direct </a:t>
            </a:r>
            <a:endParaRPr lang="en-US" sz="1000" b="0" i="0" u="none" strike="noStrike" cap="none" dirty="0">
              <a:solidFill>
                <a:schemeClr val="accent2"/>
              </a:solidFill>
              <a:latin typeface="+mj-lt"/>
              <a:ea typeface="Arial"/>
              <a:cs typeface="Arial"/>
            </a:endParaRPr>
          </a:p>
        </p:txBody>
      </p:sp>
      <p:sp>
        <p:nvSpPr>
          <p:cNvPr id="6" name="Text Placeholder 5">
            <a:extLst>
              <a:ext uri="{FF2B5EF4-FFF2-40B4-BE49-F238E27FC236}">
                <a16:creationId xmlns:a16="http://schemas.microsoft.com/office/drawing/2014/main" id="{9B973B05-F45F-1149-A04D-7D75FFC31446}"/>
              </a:ext>
            </a:extLst>
          </p:cNvPr>
          <p:cNvSpPr>
            <a:spLocks noGrp="1"/>
          </p:cNvSpPr>
          <p:nvPr>
            <p:ph type="body" sz="quarter" idx="10"/>
          </p:nvPr>
        </p:nvSpPr>
        <p:spPr/>
        <p:txBody>
          <a:bodyPr/>
          <a:lstStyle/>
          <a:p>
            <a:r>
              <a:rPr lang="en-US">
                <a:latin typeface="Arial"/>
              </a:rPr>
              <a:t>Stock markets delivered strong returns</a:t>
            </a:r>
          </a:p>
          <a:p>
            <a:endParaRPr lang="en-US"/>
          </a:p>
        </p:txBody>
      </p:sp>
      <p:graphicFrame>
        <p:nvGraphicFramePr>
          <p:cNvPr id="5" name="Table 5">
            <a:extLst>
              <a:ext uri="{FF2B5EF4-FFF2-40B4-BE49-F238E27FC236}">
                <a16:creationId xmlns:a16="http://schemas.microsoft.com/office/drawing/2014/main" id="{59719503-ECC7-8945-80B3-7DC09B8B545F}"/>
              </a:ext>
            </a:extLst>
          </p:cNvPr>
          <p:cNvGraphicFramePr>
            <a:graphicFrameLocks noGrp="1"/>
          </p:cNvGraphicFramePr>
          <p:nvPr>
            <p:extLst>
              <p:ext uri="{D42A27DB-BD31-4B8C-83A1-F6EECF244321}">
                <p14:modId xmlns:p14="http://schemas.microsoft.com/office/powerpoint/2010/main" val="1912503120"/>
              </p:ext>
            </p:extLst>
          </p:nvPr>
        </p:nvGraphicFramePr>
        <p:xfrm>
          <a:off x="1914831" y="1958630"/>
          <a:ext cx="8362337" cy="3639246"/>
        </p:xfrm>
        <a:graphic>
          <a:graphicData uri="http://schemas.openxmlformats.org/drawingml/2006/table">
            <a:tbl>
              <a:tblPr firstRow="1" bandRow="1">
                <a:tableStyleId>{FABFCF23-3B69-468F-B69F-88F6DE6A72F2}</a:tableStyleId>
              </a:tblPr>
              <a:tblGrid>
                <a:gridCol w="6131245">
                  <a:extLst>
                    <a:ext uri="{9D8B030D-6E8A-4147-A177-3AD203B41FA5}">
                      <a16:colId xmlns:a16="http://schemas.microsoft.com/office/drawing/2014/main" val="2478687160"/>
                    </a:ext>
                  </a:extLst>
                </a:gridCol>
                <a:gridCol w="2231092">
                  <a:extLst>
                    <a:ext uri="{9D8B030D-6E8A-4147-A177-3AD203B41FA5}">
                      <a16:colId xmlns:a16="http://schemas.microsoft.com/office/drawing/2014/main" val="2091500035"/>
                    </a:ext>
                  </a:extLst>
                </a:gridCol>
              </a:tblGrid>
              <a:tr h="454578">
                <a:tc>
                  <a:txBody>
                    <a:bodyPr/>
                    <a:lstStyle/>
                    <a:p>
                      <a:endParaRPr lang="en-US" sz="2400"/>
                    </a:p>
                  </a:txBody>
                  <a:tcPr/>
                </a:tc>
                <a:tc>
                  <a:txBody>
                    <a:bodyPr/>
                    <a:lstStyle/>
                    <a:p>
                      <a:pPr algn="ctr"/>
                      <a:r>
                        <a:rPr lang="en-US" sz="2400"/>
                        <a:t>2021 return</a:t>
                      </a:r>
                    </a:p>
                  </a:txBody>
                  <a:tcPr/>
                </a:tc>
                <a:extLst>
                  <a:ext uri="{0D108BD9-81ED-4DB2-BD59-A6C34878D82A}">
                    <a16:rowId xmlns:a16="http://schemas.microsoft.com/office/drawing/2014/main" val="3990770508"/>
                  </a:ext>
                </a:extLst>
              </a:tr>
              <a:tr h="45457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a:t>S&amp;P 500 Index</a:t>
                      </a:r>
                    </a:p>
                  </a:txBody>
                  <a:tcPr anchor="ctr"/>
                </a:tc>
                <a:tc>
                  <a:txBody>
                    <a:bodyPr/>
                    <a:lstStyle/>
                    <a:p>
                      <a:pPr algn="ctr"/>
                      <a:r>
                        <a:rPr lang="en-US" sz="2000"/>
                        <a:t>28.7%</a:t>
                      </a:r>
                    </a:p>
                  </a:txBody>
                  <a:tcPr anchor="ctr"/>
                </a:tc>
                <a:extLst>
                  <a:ext uri="{0D108BD9-81ED-4DB2-BD59-A6C34878D82A}">
                    <a16:rowId xmlns:a16="http://schemas.microsoft.com/office/drawing/2014/main" val="3823343330"/>
                  </a:ext>
                </a:extLst>
              </a:tr>
              <a:tr h="45457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a:t>MSCWI ACWI Index</a:t>
                      </a:r>
                    </a:p>
                  </a:txBody>
                  <a:tcPr anchor="ctr"/>
                </a:tc>
                <a:tc>
                  <a:txBody>
                    <a:bodyPr/>
                    <a:lstStyle/>
                    <a:p>
                      <a:pPr algn="ctr"/>
                      <a:r>
                        <a:rPr lang="en-US" sz="2000"/>
                        <a:t>18.5%</a:t>
                      </a:r>
                    </a:p>
                  </a:txBody>
                  <a:tcPr anchor="ctr"/>
                </a:tc>
                <a:extLst>
                  <a:ext uri="{0D108BD9-81ED-4DB2-BD59-A6C34878D82A}">
                    <a16:rowId xmlns:a16="http://schemas.microsoft.com/office/drawing/2014/main" val="2862675515"/>
                  </a:ext>
                </a:extLst>
              </a:tr>
              <a:tr h="454578">
                <a:tc>
                  <a:txBody>
                    <a:bodyPr/>
                    <a:lstStyle/>
                    <a:p>
                      <a:r>
                        <a:rPr lang="en-US" sz="2000"/>
                        <a:t>Bloomberg US Aggregate Bond Index</a:t>
                      </a:r>
                    </a:p>
                  </a:txBody>
                  <a:tcPr anchor="ctr"/>
                </a:tc>
                <a:tc>
                  <a:txBody>
                    <a:bodyPr/>
                    <a:lstStyle/>
                    <a:p>
                      <a:pPr algn="ctr"/>
                      <a:r>
                        <a:rPr lang="en-US" sz="2000"/>
                        <a:t>-1.5%</a:t>
                      </a:r>
                    </a:p>
                  </a:txBody>
                  <a:tcPr anchor="ctr"/>
                </a:tc>
                <a:extLst>
                  <a:ext uri="{0D108BD9-81ED-4DB2-BD59-A6C34878D82A}">
                    <a16:rowId xmlns:a16="http://schemas.microsoft.com/office/drawing/2014/main" val="3984394292"/>
                  </a:ext>
                </a:extLst>
              </a:tr>
              <a:tr h="454578">
                <a:tc>
                  <a:txBody>
                    <a:bodyPr/>
                    <a:lstStyle/>
                    <a:p>
                      <a:r>
                        <a:rPr lang="en-US" sz="2000"/>
                        <a:t>Russell 2000</a:t>
                      </a:r>
                    </a:p>
                  </a:txBody>
                  <a:tcPr anchor="ctr"/>
                </a:tc>
                <a:tc>
                  <a:txBody>
                    <a:bodyPr/>
                    <a:lstStyle/>
                    <a:p>
                      <a:pPr algn="ctr"/>
                      <a:r>
                        <a:rPr lang="en-US" sz="2000"/>
                        <a:t>14.8%</a:t>
                      </a:r>
                    </a:p>
                  </a:txBody>
                  <a:tcPr anchor="ctr"/>
                </a:tc>
                <a:extLst>
                  <a:ext uri="{0D108BD9-81ED-4DB2-BD59-A6C34878D82A}">
                    <a16:rowId xmlns:a16="http://schemas.microsoft.com/office/drawing/2014/main" val="3555739822"/>
                  </a:ext>
                </a:extLst>
              </a:tr>
              <a:tr h="454578">
                <a:tc>
                  <a:txBody>
                    <a:bodyPr/>
                    <a:lstStyle/>
                    <a:p>
                      <a:r>
                        <a:rPr lang="en-US" sz="2000"/>
                        <a:t>S&amp;P 500 Growth Index</a:t>
                      </a:r>
                    </a:p>
                  </a:txBody>
                  <a:tcPr anchor="ctr"/>
                </a:tc>
                <a:tc>
                  <a:txBody>
                    <a:bodyPr/>
                    <a:lstStyle/>
                    <a:p>
                      <a:pPr algn="ctr"/>
                      <a:r>
                        <a:rPr lang="en-US" sz="2000"/>
                        <a:t>32.0%</a:t>
                      </a:r>
                    </a:p>
                  </a:txBody>
                  <a:tcPr anchor="ctr"/>
                </a:tc>
                <a:extLst>
                  <a:ext uri="{0D108BD9-81ED-4DB2-BD59-A6C34878D82A}">
                    <a16:rowId xmlns:a16="http://schemas.microsoft.com/office/drawing/2014/main" val="2013934411"/>
                  </a:ext>
                </a:extLst>
              </a:tr>
              <a:tr h="454578">
                <a:tc>
                  <a:txBody>
                    <a:bodyPr/>
                    <a:lstStyle/>
                    <a:p>
                      <a:r>
                        <a:rPr lang="en-US" sz="2000"/>
                        <a:t>S&amp;P 500 Value Index</a:t>
                      </a:r>
                    </a:p>
                  </a:txBody>
                  <a:tcPr anchor="ctr"/>
                </a:tc>
                <a:tc>
                  <a:txBody>
                    <a:bodyPr/>
                    <a:lstStyle/>
                    <a:p>
                      <a:pPr algn="ctr"/>
                      <a:r>
                        <a:rPr lang="en-US" sz="2000"/>
                        <a:t>24.9%</a:t>
                      </a:r>
                    </a:p>
                  </a:txBody>
                  <a:tcPr anchor="ctr"/>
                </a:tc>
                <a:extLst>
                  <a:ext uri="{0D108BD9-81ED-4DB2-BD59-A6C34878D82A}">
                    <a16:rowId xmlns:a16="http://schemas.microsoft.com/office/drawing/2014/main" val="705504024"/>
                  </a:ext>
                </a:extLst>
              </a:tr>
              <a:tr h="454578">
                <a:tc>
                  <a:txBody>
                    <a:bodyPr/>
                    <a:lstStyle/>
                    <a:p>
                      <a:r>
                        <a:rPr lang="en-US" sz="2000"/>
                        <a:t>Bloomberg Commodity Index</a:t>
                      </a:r>
                    </a:p>
                  </a:txBody>
                  <a:tcPr anchor="ctr"/>
                </a:tc>
                <a:tc>
                  <a:txBody>
                    <a:bodyPr/>
                    <a:lstStyle/>
                    <a:p>
                      <a:pPr algn="ctr"/>
                      <a:r>
                        <a:rPr lang="en-US" sz="2000"/>
                        <a:t>27.1%</a:t>
                      </a:r>
                    </a:p>
                  </a:txBody>
                  <a:tcPr anchor="ctr"/>
                </a:tc>
                <a:extLst>
                  <a:ext uri="{0D108BD9-81ED-4DB2-BD59-A6C34878D82A}">
                    <a16:rowId xmlns:a16="http://schemas.microsoft.com/office/drawing/2014/main" val="1019422494"/>
                  </a:ext>
                </a:extLst>
              </a:tr>
            </a:tbl>
          </a:graphicData>
        </a:graphic>
      </p:graphicFrame>
      <p:cxnSp>
        <p:nvCxnSpPr>
          <p:cNvPr id="7" name="Straight Connector 6">
            <a:extLst>
              <a:ext uri="{FF2B5EF4-FFF2-40B4-BE49-F238E27FC236}">
                <a16:creationId xmlns:a16="http://schemas.microsoft.com/office/drawing/2014/main" id="{A332883B-726E-A64C-AF43-11CDCCE62C4F}"/>
              </a:ext>
            </a:extLst>
          </p:cNvPr>
          <p:cNvCxnSpPr>
            <a:cxnSpLocks/>
          </p:cNvCxnSpPr>
          <p:nvPr/>
        </p:nvCxnSpPr>
        <p:spPr>
          <a:xfrm>
            <a:off x="803082" y="790868"/>
            <a:ext cx="0" cy="100584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push dir="u"/>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253FA96-5D12-944B-95F0-5E2F6CFC5712}"/>
              </a:ext>
            </a:extLst>
          </p:cNvPr>
          <p:cNvSpPr>
            <a:spLocks noGrp="1"/>
          </p:cNvSpPr>
          <p:nvPr>
            <p:ph type="body" sz="quarter" idx="10"/>
          </p:nvPr>
        </p:nvSpPr>
        <p:spPr>
          <a:prstGeom prst="rect">
            <a:avLst/>
          </a:prstGeom>
        </p:spPr>
        <p:txBody>
          <a:bodyPr/>
          <a:lstStyle/>
          <a:p>
            <a:r>
              <a:rPr lang="en-US" sz="4800">
                <a:solidFill>
                  <a:schemeClr val="tx1"/>
                </a:solidFill>
                <a:latin typeface="Arial"/>
              </a:rPr>
              <a:t>Energy was the top performer </a:t>
            </a:r>
            <a:endParaRPr lang="en-US" sz="4800" b="1">
              <a:solidFill>
                <a:schemeClr val="tx1"/>
              </a:solidFill>
              <a:latin typeface="Arial"/>
            </a:endParaRPr>
          </a:p>
        </p:txBody>
      </p:sp>
      <p:sp>
        <p:nvSpPr>
          <p:cNvPr id="4" name="TextBox 3">
            <a:extLst>
              <a:ext uri="{FF2B5EF4-FFF2-40B4-BE49-F238E27FC236}">
                <a16:creationId xmlns:a16="http://schemas.microsoft.com/office/drawing/2014/main" id="{390D57EB-30D6-4176-83AF-30C896AAF30C}"/>
              </a:ext>
            </a:extLst>
          </p:cNvPr>
          <p:cNvSpPr txBox="1"/>
          <p:nvPr/>
        </p:nvSpPr>
        <p:spPr>
          <a:xfrm>
            <a:off x="8331875" y="5677239"/>
            <a:ext cx="356588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00">
                <a:solidFill>
                  <a:schemeClr val="accent1">
                    <a:lumMod val="40000"/>
                    <a:lumOff val="60000"/>
                  </a:schemeClr>
                </a:solidFill>
                <a:cs typeface="Arial"/>
              </a:rPr>
              <a:t>Source: Fidelity</a:t>
            </a:r>
          </a:p>
        </p:txBody>
      </p:sp>
      <p:pic>
        <p:nvPicPr>
          <p:cNvPr id="5" name="Picture 6" descr="Chart, bar chart&#10;&#10;Description automatically generated">
            <a:extLst>
              <a:ext uri="{FF2B5EF4-FFF2-40B4-BE49-F238E27FC236}">
                <a16:creationId xmlns:a16="http://schemas.microsoft.com/office/drawing/2014/main" id="{7E49020B-A8C2-4716-B3A7-EAD48A68A798}"/>
              </a:ext>
            </a:extLst>
          </p:cNvPr>
          <p:cNvPicPr>
            <a:picLocks noChangeAspect="1"/>
          </p:cNvPicPr>
          <p:nvPr/>
        </p:nvPicPr>
        <p:blipFill>
          <a:blip r:embed="rId3"/>
          <a:stretch>
            <a:fillRect/>
          </a:stretch>
        </p:blipFill>
        <p:spPr>
          <a:xfrm>
            <a:off x="1690512" y="1427059"/>
            <a:ext cx="8429977" cy="4561271"/>
          </a:xfrm>
          <a:prstGeom prst="rect">
            <a:avLst/>
          </a:prstGeom>
        </p:spPr>
      </p:pic>
    </p:spTree>
    <p:extLst>
      <p:ext uri="{BB962C8B-B14F-4D97-AF65-F5344CB8AC3E}">
        <p14:creationId xmlns:p14="http://schemas.microsoft.com/office/powerpoint/2010/main" val="1794548415"/>
      </p:ext>
    </p:extLst>
  </p:cSld>
  <p:clrMapOvr>
    <a:masterClrMapping/>
  </p:clrMapOvr>
  <p:transition spd="slow">
    <p:push dir="u"/>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9563E8E-A834-D04A-8FC7-0F61E935EC93}"/>
              </a:ext>
            </a:extLst>
          </p:cNvPr>
          <p:cNvSpPr>
            <a:spLocks noGrp="1"/>
          </p:cNvSpPr>
          <p:nvPr>
            <p:ph type="body" sz="quarter" idx="11"/>
          </p:nvPr>
        </p:nvSpPr>
        <p:spPr/>
        <p:txBody>
          <a:bodyPr/>
          <a:lstStyle/>
          <a:p>
            <a:pPr marL="182880"/>
            <a:r>
              <a:rPr lang="en-US">
                <a:latin typeface="Arial"/>
              </a:rPr>
              <a:t>S&amp;P 500 companies were profitable in 2021</a:t>
            </a:r>
          </a:p>
        </p:txBody>
      </p:sp>
      <p:sp>
        <p:nvSpPr>
          <p:cNvPr id="4" name="Text Placeholder 3">
            <a:extLst>
              <a:ext uri="{FF2B5EF4-FFF2-40B4-BE49-F238E27FC236}">
                <a16:creationId xmlns:a16="http://schemas.microsoft.com/office/drawing/2014/main" id="{B034E807-E390-A94D-853B-816DBF567236}"/>
              </a:ext>
            </a:extLst>
          </p:cNvPr>
          <p:cNvSpPr>
            <a:spLocks noGrp="1"/>
          </p:cNvSpPr>
          <p:nvPr>
            <p:ph type="body" sz="quarter" idx="12"/>
          </p:nvPr>
        </p:nvSpPr>
        <p:spPr/>
        <p:txBody>
          <a:bodyPr anchor="ctr"/>
          <a:lstStyle/>
          <a:p>
            <a:pPr marL="101600" algn="ctr"/>
            <a:r>
              <a:rPr lang="en-US" sz="6000" b="1">
                <a:solidFill>
                  <a:schemeClr val="tx2"/>
                </a:solidFill>
                <a:latin typeface="Arial"/>
              </a:rPr>
              <a:t>+45.1%</a:t>
            </a:r>
            <a:endParaRPr lang="en-US" sz="6000" b="1">
              <a:solidFill>
                <a:schemeClr val="tx2"/>
              </a:solidFill>
            </a:endParaRPr>
          </a:p>
          <a:p>
            <a:pPr marL="101600" algn="ctr"/>
            <a:r>
              <a:rPr lang="en-US" sz="1800">
                <a:solidFill>
                  <a:schemeClr val="tx2"/>
                </a:solidFill>
                <a:latin typeface="Arial"/>
              </a:rPr>
              <a:t>(Year-over-year estimate, 2021)</a:t>
            </a:r>
            <a:endParaRPr lang="en-US" sz="1800">
              <a:solidFill>
                <a:schemeClr val="tx2"/>
              </a:solidFill>
            </a:endParaRPr>
          </a:p>
        </p:txBody>
      </p:sp>
      <p:cxnSp>
        <p:nvCxnSpPr>
          <p:cNvPr id="8" name="Straight Connector 7">
            <a:extLst>
              <a:ext uri="{FF2B5EF4-FFF2-40B4-BE49-F238E27FC236}">
                <a16:creationId xmlns:a16="http://schemas.microsoft.com/office/drawing/2014/main" id="{EE5AC88A-0443-C648-B9AD-75EB2BE122BE}"/>
              </a:ext>
            </a:extLst>
          </p:cNvPr>
          <p:cNvCxnSpPr>
            <a:cxnSpLocks/>
          </p:cNvCxnSpPr>
          <p:nvPr/>
        </p:nvCxnSpPr>
        <p:spPr>
          <a:xfrm>
            <a:off x="803082" y="796279"/>
            <a:ext cx="0" cy="155448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pic>
        <p:nvPicPr>
          <p:cNvPr id="10" name="Picture Placeholder 9">
            <a:extLst>
              <a:ext uri="{FF2B5EF4-FFF2-40B4-BE49-F238E27FC236}">
                <a16:creationId xmlns:a16="http://schemas.microsoft.com/office/drawing/2014/main" id="{811557C6-2E85-9A41-9848-CA69FA5CDACC}"/>
              </a:ext>
            </a:extLst>
          </p:cNvPr>
          <p:cNvPicPr>
            <a:picLocks noGrp="1" noChangeAspect="1"/>
          </p:cNvPicPr>
          <p:nvPr>
            <p:ph type="pic" sz="quarter" idx="13"/>
          </p:nvPr>
        </p:nvPicPr>
        <p:blipFill>
          <a:blip r:embed="rId3"/>
          <a:srcRect l="21351" r="21351"/>
          <a:stretch>
            <a:fillRect/>
          </a:stretch>
        </p:blipFill>
        <p:spPr/>
      </p:pic>
      <p:sp>
        <p:nvSpPr>
          <p:cNvPr id="3" name="TextBox 2">
            <a:extLst>
              <a:ext uri="{FF2B5EF4-FFF2-40B4-BE49-F238E27FC236}">
                <a16:creationId xmlns:a16="http://schemas.microsoft.com/office/drawing/2014/main" id="{4D37D9E8-9293-42BA-81BB-96C08BA9A4FA}"/>
              </a:ext>
            </a:extLst>
          </p:cNvPr>
          <p:cNvSpPr txBox="1"/>
          <p:nvPr/>
        </p:nvSpPr>
        <p:spPr>
          <a:xfrm>
            <a:off x="8462727" y="5706188"/>
            <a:ext cx="356588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00">
                <a:solidFill>
                  <a:schemeClr val="accent1">
                    <a:lumMod val="40000"/>
                    <a:lumOff val="60000"/>
                  </a:schemeClr>
                </a:solidFill>
                <a:cs typeface="Arial"/>
              </a:rPr>
              <a:t>Source: FactSet</a:t>
            </a:r>
            <a:endParaRPr lang="en-US" sz="1000">
              <a:solidFill>
                <a:schemeClr val="accent1">
                  <a:lumMod val="40000"/>
                  <a:lumOff val="60000"/>
                </a:schemeClr>
              </a:solidFill>
            </a:endParaRPr>
          </a:p>
        </p:txBody>
      </p:sp>
    </p:spTree>
    <p:extLst>
      <p:ext uri="{BB962C8B-B14F-4D97-AF65-F5344CB8AC3E}">
        <p14:creationId xmlns:p14="http://schemas.microsoft.com/office/powerpoint/2010/main" val="1198175940"/>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1">
            <a:extLst>
              <a:ext uri="{FF2B5EF4-FFF2-40B4-BE49-F238E27FC236}">
                <a16:creationId xmlns:a16="http://schemas.microsoft.com/office/drawing/2014/main" id="{646BFA83-5B17-194A-9083-892CCC7211A9}"/>
              </a:ext>
            </a:extLst>
          </p:cNvPr>
          <p:cNvPicPr>
            <a:picLocks noChangeAspect="1"/>
          </p:cNvPicPr>
          <p:nvPr/>
        </p:nvPicPr>
        <p:blipFill>
          <a:blip r:embed="rId3"/>
          <a:srcRect t="7778" b="7778"/>
          <a:stretch/>
        </p:blipFill>
        <p:spPr>
          <a:xfrm>
            <a:off x="-12939" y="5408"/>
            <a:ext cx="12192000" cy="6856885"/>
          </a:xfrm>
          <a:prstGeom prst="rect">
            <a:avLst/>
          </a:prstGeom>
        </p:spPr>
      </p:pic>
      <p:sp>
        <p:nvSpPr>
          <p:cNvPr id="10" name="Freeform 9">
            <a:extLst>
              <a:ext uri="{FF2B5EF4-FFF2-40B4-BE49-F238E27FC236}">
                <a16:creationId xmlns:a16="http://schemas.microsoft.com/office/drawing/2014/main" id="{2B79B390-7FAA-1C40-9C53-DE4A43D96D18}"/>
              </a:ext>
            </a:extLst>
          </p:cNvPr>
          <p:cNvSpPr/>
          <p:nvPr/>
        </p:nvSpPr>
        <p:spPr>
          <a:xfrm>
            <a:off x="0" y="6875"/>
            <a:ext cx="4145738" cy="1705047"/>
          </a:xfrm>
          <a:custGeom>
            <a:avLst/>
            <a:gdLst>
              <a:gd name="connsiteX0" fmla="*/ 1120656 w 4145738"/>
              <a:gd name="connsiteY0" fmla="*/ 1705047 h 1705047"/>
              <a:gd name="connsiteX1" fmla="*/ 0 w 4145738"/>
              <a:gd name="connsiteY1" fmla="*/ 1031278 h 1705047"/>
              <a:gd name="connsiteX2" fmla="*/ 0 w 4145738"/>
              <a:gd name="connsiteY2" fmla="*/ 0 h 1705047"/>
              <a:gd name="connsiteX3" fmla="*/ 4145738 w 4145738"/>
              <a:gd name="connsiteY3" fmla="*/ 0 h 1705047"/>
              <a:gd name="connsiteX4" fmla="*/ 1120656 w 4145738"/>
              <a:gd name="connsiteY4" fmla="*/ 1705047 h 17050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5738" h="1705047">
                <a:moveTo>
                  <a:pt x="1120656" y="1705047"/>
                </a:moveTo>
                <a:lnTo>
                  <a:pt x="0" y="1031278"/>
                </a:lnTo>
                <a:lnTo>
                  <a:pt x="0" y="0"/>
                </a:lnTo>
                <a:lnTo>
                  <a:pt x="4145738" y="0"/>
                </a:lnTo>
                <a:lnTo>
                  <a:pt x="1120656" y="1705047"/>
                </a:lnTo>
                <a:close/>
              </a:path>
            </a:pathLst>
          </a:custGeom>
          <a:solidFill>
            <a:schemeClr val="bg2"/>
          </a:solidFill>
          <a:ln>
            <a:noFill/>
          </a:ln>
          <a:effectLst>
            <a:innerShdw blurRad="127000">
              <a:schemeClr val="accent1">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iangle 10">
            <a:extLst>
              <a:ext uri="{FF2B5EF4-FFF2-40B4-BE49-F238E27FC236}">
                <a16:creationId xmlns:a16="http://schemas.microsoft.com/office/drawing/2014/main" id="{76B32B38-9688-2545-98B8-C51E524E8FD3}"/>
              </a:ext>
            </a:extLst>
          </p:cNvPr>
          <p:cNvSpPr>
            <a:spLocks noChangeAspect="1"/>
          </p:cNvSpPr>
          <p:nvPr/>
        </p:nvSpPr>
        <p:spPr>
          <a:xfrm rot="5400000">
            <a:off x="-86163" y="1397960"/>
            <a:ext cx="1064165" cy="896139"/>
          </a:xfrm>
          <a:prstGeom prst="triangle">
            <a:avLst/>
          </a:prstGeom>
          <a:solidFill>
            <a:schemeClr val="tx1"/>
          </a:solidFill>
          <a:ln>
            <a:noFill/>
          </a:ln>
          <a:effectLst>
            <a:outerShdw blurRad="101600" dist="25400" algn="ctr" rotWithShape="0">
              <a:schemeClr val="accent1">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a:extLst>
              <a:ext uri="{FF2B5EF4-FFF2-40B4-BE49-F238E27FC236}">
                <a16:creationId xmlns:a16="http://schemas.microsoft.com/office/drawing/2014/main" id="{1A90659A-C426-0245-8A54-255F21EE85FD}"/>
              </a:ext>
            </a:extLst>
          </p:cNvPr>
          <p:cNvSpPr/>
          <p:nvPr/>
        </p:nvSpPr>
        <p:spPr>
          <a:xfrm>
            <a:off x="-6875" y="1980054"/>
            <a:ext cx="9639013" cy="4888259"/>
          </a:xfrm>
          <a:custGeom>
            <a:avLst/>
            <a:gdLst>
              <a:gd name="connsiteX0" fmla="*/ 0 w 9639013"/>
              <a:gd name="connsiteY0" fmla="*/ 4867633 h 4888259"/>
              <a:gd name="connsiteX1" fmla="*/ 0 w 9639013"/>
              <a:gd name="connsiteY1" fmla="*/ 660018 h 4888259"/>
              <a:gd name="connsiteX2" fmla="*/ 1120655 w 9639013"/>
              <a:gd name="connsiteY2" fmla="*/ 0 h 4888259"/>
              <a:gd name="connsiteX3" fmla="*/ 9639013 w 9639013"/>
              <a:gd name="connsiteY3" fmla="*/ 4888259 h 4888259"/>
              <a:gd name="connsiteX4" fmla="*/ 0 w 9639013"/>
              <a:gd name="connsiteY4" fmla="*/ 4867633 h 4888259"/>
              <a:gd name="connsiteX0" fmla="*/ 0 w 9639013"/>
              <a:gd name="connsiteY0" fmla="*/ 4881383 h 4888259"/>
              <a:gd name="connsiteX1" fmla="*/ 0 w 9639013"/>
              <a:gd name="connsiteY1" fmla="*/ 660018 h 4888259"/>
              <a:gd name="connsiteX2" fmla="*/ 1120655 w 9639013"/>
              <a:gd name="connsiteY2" fmla="*/ 0 h 4888259"/>
              <a:gd name="connsiteX3" fmla="*/ 9639013 w 9639013"/>
              <a:gd name="connsiteY3" fmla="*/ 4888259 h 4888259"/>
              <a:gd name="connsiteX4" fmla="*/ 0 w 9639013"/>
              <a:gd name="connsiteY4" fmla="*/ 4881383 h 48882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39013" h="4888259">
                <a:moveTo>
                  <a:pt x="0" y="4881383"/>
                </a:moveTo>
                <a:lnTo>
                  <a:pt x="0" y="660018"/>
                </a:lnTo>
                <a:lnTo>
                  <a:pt x="1120655" y="0"/>
                </a:lnTo>
                <a:lnTo>
                  <a:pt x="9639013" y="4888259"/>
                </a:lnTo>
                <a:lnTo>
                  <a:pt x="0" y="4881383"/>
                </a:lnTo>
                <a:close/>
              </a:path>
            </a:pathLst>
          </a:custGeom>
          <a:solidFill>
            <a:schemeClr val="tx2"/>
          </a:solidFill>
          <a:ln>
            <a:noFill/>
          </a:ln>
          <a:effectLst>
            <a:innerShdw blurRad="127000">
              <a:schemeClr val="accent1">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2">
            <a:extLst>
              <a:ext uri="{FF2B5EF4-FFF2-40B4-BE49-F238E27FC236}">
                <a16:creationId xmlns:a16="http://schemas.microsoft.com/office/drawing/2014/main" id="{5E279099-9CD2-2745-B06A-E06139AA3BCC}"/>
              </a:ext>
            </a:extLst>
          </p:cNvPr>
          <p:cNvSpPr txBox="1">
            <a:spLocks/>
          </p:cNvSpPr>
          <p:nvPr/>
        </p:nvSpPr>
        <p:spPr>
          <a:xfrm>
            <a:off x="445919" y="4959064"/>
            <a:ext cx="6172200" cy="1556708"/>
          </a:xfrm>
          <a:prstGeom prst="rect">
            <a:avLst/>
          </a:prstGeom>
        </p:spPr>
        <p:txBody>
          <a:bodyPr wrap="square" lIns="0" tIns="0" rIns="0" bIns="0" anchor="ctr" anchorCtr="0">
            <a:spAutoFit/>
          </a:bodyPr>
          <a:lstStyle>
            <a:lvl1pPr marL="0" indent="0" algn="l" defTabSz="914400" rtl="0" eaLnBrk="1" latinLnBrk="0" hangingPunct="1">
              <a:lnSpc>
                <a:spcPts val="6000"/>
              </a:lnSpc>
              <a:spcBef>
                <a:spcPts val="0"/>
              </a:spcBef>
              <a:buFontTx/>
              <a:buNone/>
              <a:defRPr sz="5400" b="1" i="0" kern="1200">
                <a:solidFill>
                  <a:schemeClr val="tx1"/>
                </a:solidFill>
                <a:latin typeface="Arial" panose="020B0604020202020204" pitchFamily="34" charset="0"/>
                <a:ea typeface="+mn-ea"/>
                <a:cs typeface="+mn-cs"/>
              </a:defRPr>
            </a:lvl1pPr>
            <a:lvl2pPr marL="457200" indent="0" algn="l" defTabSz="914400" rtl="0" eaLnBrk="1" latinLnBrk="0" hangingPunct="1">
              <a:lnSpc>
                <a:spcPct val="90000"/>
              </a:lnSpc>
              <a:spcBef>
                <a:spcPts val="500"/>
              </a:spcBef>
              <a:buFontTx/>
              <a:buNone/>
              <a:defRPr sz="3600" b="0" i="0" kern="1200">
                <a:solidFill>
                  <a:schemeClr val="tx1"/>
                </a:solidFill>
                <a:latin typeface="HelveticaNeueLT Pro 65 Md" panose="020B0604020202020204" pitchFamily="34" charset="77"/>
                <a:ea typeface="+mn-ea"/>
                <a:cs typeface="+mn-cs"/>
              </a:defRPr>
            </a:lvl2pPr>
            <a:lvl3pPr marL="914400" indent="0" algn="l" defTabSz="914400" rtl="0" eaLnBrk="1" latinLnBrk="0" hangingPunct="1">
              <a:lnSpc>
                <a:spcPct val="90000"/>
              </a:lnSpc>
              <a:spcBef>
                <a:spcPts val="500"/>
              </a:spcBef>
              <a:buFontTx/>
              <a:buNone/>
              <a:defRPr sz="3600" b="0" i="0" kern="1200">
                <a:solidFill>
                  <a:schemeClr val="tx1"/>
                </a:solidFill>
                <a:latin typeface="HelveticaNeueLT Pro 65 Md" panose="020B0604020202020204" pitchFamily="34" charset="77"/>
                <a:ea typeface="+mn-ea"/>
                <a:cs typeface="+mn-cs"/>
              </a:defRPr>
            </a:lvl3pPr>
            <a:lvl4pPr marL="1371600" indent="0" algn="l" defTabSz="914400" rtl="0" eaLnBrk="1" latinLnBrk="0" hangingPunct="1">
              <a:lnSpc>
                <a:spcPct val="90000"/>
              </a:lnSpc>
              <a:spcBef>
                <a:spcPts val="500"/>
              </a:spcBef>
              <a:buFontTx/>
              <a:buNone/>
              <a:defRPr sz="3600" b="0" i="0" kern="1200">
                <a:solidFill>
                  <a:schemeClr val="tx1"/>
                </a:solidFill>
                <a:latin typeface="HelveticaNeueLT Pro 65 Md" panose="020B0604020202020204" pitchFamily="34" charset="77"/>
                <a:ea typeface="+mn-ea"/>
                <a:cs typeface="+mn-cs"/>
              </a:defRPr>
            </a:lvl4pPr>
            <a:lvl5pPr marL="1828800" indent="0" algn="l" defTabSz="914400" rtl="0" eaLnBrk="1" latinLnBrk="0" hangingPunct="1">
              <a:lnSpc>
                <a:spcPct val="90000"/>
              </a:lnSpc>
              <a:spcBef>
                <a:spcPts val="500"/>
              </a:spcBef>
              <a:buFontTx/>
              <a:buNone/>
              <a:defRPr sz="3600" b="0" i="0" kern="1200">
                <a:solidFill>
                  <a:schemeClr val="tx1"/>
                </a:solidFill>
                <a:latin typeface="HelveticaNeueLT Pro 65 Md" panose="020B0604020202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7200" dirty="0">
                <a:solidFill>
                  <a:schemeClr val="bg1"/>
                </a:solidFill>
              </a:rPr>
              <a:t>Forecast</a:t>
            </a:r>
          </a:p>
          <a:p>
            <a:r>
              <a:rPr lang="en-US" sz="7200" dirty="0">
                <a:solidFill>
                  <a:schemeClr val="bg1"/>
                </a:solidFill>
              </a:rPr>
              <a:t>2022</a:t>
            </a:r>
          </a:p>
        </p:txBody>
      </p:sp>
      <p:sp>
        <p:nvSpPr>
          <p:cNvPr id="9" name="Picture Placeholder 9">
            <a:extLst>
              <a:ext uri="{FF2B5EF4-FFF2-40B4-BE49-F238E27FC236}">
                <a16:creationId xmlns:a16="http://schemas.microsoft.com/office/drawing/2014/main" id="{55EC68C1-B1B3-174F-8C1B-D80614B17838}"/>
              </a:ext>
            </a:extLst>
          </p:cNvPr>
          <p:cNvSpPr txBox="1">
            <a:spLocks/>
          </p:cNvSpPr>
          <p:nvPr/>
        </p:nvSpPr>
        <p:spPr>
          <a:xfrm>
            <a:off x="445919" y="342228"/>
            <a:ext cx="1564707" cy="634900"/>
          </a:xfrm>
          <a:prstGeom prst="rect">
            <a:avLst/>
          </a:prstGeom>
          <a:solidFill>
            <a:srgbClr val="FF0000"/>
          </a:solidFill>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Insert Logo</a:t>
            </a:r>
          </a:p>
        </p:txBody>
      </p:sp>
    </p:spTree>
    <p:extLst>
      <p:ext uri="{BB962C8B-B14F-4D97-AF65-F5344CB8AC3E}">
        <p14:creationId xmlns:p14="http://schemas.microsoft.com/office/powerpoint/2010/main" val="168208561"/>
      </p:ext>
    </p:extLst>
  </p:cSld>
  <p:clrMapOvr>
    <a:masterClrMapping/>
  </p:clrMapOvr>
  <p:transition spd="slow">
    <p:push dir="u"/>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447"/>
        <p:cNvGrpSpPr/>
        <p:nvPr/>
      </p:nvGrpSpPr>
      <p:grpSpPr>
        <a:xfrm>
          <a:off x="0" y="0"/>
          <a:ext cx="0" cy="0"/>
          <a:chOff x="0" y="0"/>
          <a:chExt cx="0" cy="0"/>
        </a:xfrm>
      </p:grpSpPr>
      <p:sp>
        <p:nvSpPr>
          <p:cNvPr id="2" name="Text Placeholder 1">
            <a:extLst>
              <a:ext uri="{FF2B5EF4-FFF2-40B4-BE49-F238E27FC236}">
                <a16:creationId xmlns:a16="http://schemas.microsoft.com/office/drawing/2014/main" id="{1A14029C-CB64-2D4A-990C-B6F5457ABBB3}"/>
              </a:ext>
            </a:extLst>
          </p:cNvPr>
          <p:cNvSpPr>
            <a:spLocks noGrp="1"/>
          </p:cNvSpPr>
          <p:nvPr>
            <p:ph type="body" sz="quarter" idx="12"/>
          </p:nvPr>
        </p:nvSpPr>
        <p:spPr/>
        <p:txBody>
          <a:bodyPr/>
          <a:lstStyle/>
          <a:p>
            <a:endParaRPr lang="en-US"/>
          </a:p>
        </p:txBody>
      </p:sp>
      <p:sp>
        <p:nvSpPr>
          <p:cNvPr id="1448" name="Google Shape;1448;p60"/>
          <p:cNvSpPr txBox="1">
            <a:spLocks noGrp="1"/>
          </p:cNvSpPr>
          <p:nvPr>
            <p:ph type="body" sz="quarter" idx="10"/>
          </p:nvPr>
        </p:nvSpPr>
        <p:spPr>
          <a:xfrm>
            <a:off x="2420939" y="1891380"/>
            <a:ext cx="8009658" cy="3065717"/>
          </a:xfrm>
          <a:prstGeom prst="rect">
            <a:avLst/>
          </a:prstGeom>
          <a:noFill/>
          <a:ln>
            <a:noFill/>
          </a:ln>
        </p:spPr>
        <p:txBody>
          <a:bodyPr spcFirstLastPara="1" wrap="square" lIns="0" tIns="182875" rIns="0" bIns="0" anchor="ctr" anchorCtr="0">
            <a:noAutofit/>
          </a:bodyPr>
          <a:lstStyle/>
          <a:p>
            <a:r>
              <a:rPr lang="en-US" sz="2400">
                <a:latin typeface="Arial"/>
                <a:cs typeface="Arial"/>
              </a:rPr>
              <a:t>Investors have not needed to care about bloated companies until now...Indeed the median S&amp;P 500 company earned $1 in sales for every $1 it held in assets in the early 2000s. It now earns just 60 cents. In 2022, the focus on asset efficiency is set to return as the two other sources of returns on equity – profit margins and leverage – are coming under significant pressure. </a:t>
            </a:r>
            <a:endParaRPr lang="en-US"/>
          </a:p>
          <a:p>
            <a:pPr>
              <a:lnSpc>
                <a:spcPct val="100000"/>
              </a:lnSpc>
            </a:pPr>
            <a:endParaRPr lang="en-US" sz="2400">
              <a:cs typeface="Arial"/>
            </a:endParaRPr>
          </a:p>
        </p:txBody>
      </p:sp>
      <p:sp>
        <p:nvSpPr>
          <p:cNvPr id="1449" name="Google Shape;1449;p60"/>
          <p:cNvSpPr txBox="1">
            <a:spLocks noGrp="1"/>
          </p:cNvSpPr>
          <p:nvPr>
            <p:ph type="body" sz="quarter" idx="11"/>
          </p:nvPr>
        </p:nvSpPr>
        <p:spPr>
          <a:xfrm>
            <a:off x="2489477" y="4841322"/>
            <a:ext cx="7334249" cy="244476"/>
          </a:xfrm>
          <a:prstGeom prst="rect">
            <a:avLst/>
          </a:prstGeom>
          <a:noFill/>
          <a:ln>
            <a:noFill/>
          </a:ln>
        </p:spPr>
        <p:txBody>
          <a:bodyPr spcFirstLastPara="1" wrap="square" lIns="0" tIns="0" rIns="0" bIns="0" anchor="ctr" anchorCtr="0">
            <a:noAutofit/>
          </a:bodyPr>
          <a:lstStyle/>
          <a:p>
            <a:pPr algn="r"/>
            <a:r>
              <a:rPr lang="en-US" b="0">
                <a:latin typeface="Arial"/>
                <a:cs typeface="Arial"/>
              </a:rPr>
              <a:t>–</a:t>
            </a:r>
            <a:r>
              <a:rPr lang="en-US" b="0" i="1">
                <a:latin typeface="Arial"/>
                <a:cs typeface="Arial"/>
              </a:rPr>
              <a:t> Luke Templeman, Deutsche Bank</a:t>
            </a:r>
            <a:br>
              <a:rPr lang="en-US" b="0" i="1">
                <a:latin typeface="Arial"/>
                <a:cs typeface="Arial"/>
              </a:rPr>
            </a:br>
            <a:r>
              <a:rPr lang="en-US" b="0" i="1">
                <a:latin typeface="Arial"/>
                <a:cs typeface="Arial"/>
              </a:rPr>
              <a:t>December 2021</a:t>
            </a:r>
            <a:endParaRPr lang="en-US" b="0" i="1">
              <a:latin typeface="Arial"/>
            </a:endParaRPr>
          </a:p>
        </p:txBody>
      </p:sp>
    </p:spTree>
  </p:cSld>
  <p:clrMapOvr>
    <a:masterClrMapping/>
  </p:clrMapOvr>
  <p:transition spd="slow">
    <p:push dir="u"/>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3CD33A9-09CE-458E-9B61-52798DA18DE0}"/>
              </a:ext>
            </a:extLst>
          </p:cNvPr>
          <p:cNvSpPr>
            <a:spLocks noGrp="1"/>
          </p:cNvSpPr>
          <p:nvPr>
            <p:ph type="body" sz="quarter" idx="10"/>
          </p:nvPr>
        </p:nvSpPr>
        <p:spPr>
          <a:xfrm>
            <a:off x="941388" y="793298"/>
            <a:ext cx="10286999" cy="1220559"/>
          </a:xfrm>
        </p:spPr>
        <p:txBody>
          <a:bodyPr/>
          <a:lstStyle/>
          <a:p>
            <a:pPr>
              <a:lnSpc>
                <a:spcPct val="100000"/>
              </a:lnSpc>
              <a:spcAft>
                <a:spcPts val="1200"/>
              </a:spcAft>
            </a:pPr>
            <a:r>
              <a:rPr lang="en-US" b="0" dirty="0">
                <a:solidFill>
                  <a:schemeClr val="tx1">
                    <a:lumMod val="50000"/>
                  </a:schemeClr>
                </a:solidFill>
                <a:latin typeface="Arial"/>
                <a:cs typeface="Arial"/>
              </a:rPr>
              <a:t>Shiller CAPE Ratio/S&amp;P 500 Index</a:t>
            </a:r>
            <a:br>
              <a:rPr lang="en-US" b="0" dirty="0">
                <a:latin typeface="Arial"/>
                <a:cs typeface="Arial"/>
              </a:rPr>
            </a:br>
            <a:endParaRPr lang="en-US" sz="2000" b="0" dirty="0">
              <a:solidFill>
                <a:schemeClr val="tx1">
                  <a:lumMod val="50000"/>
                </a:schemeClr>
              </a:solidFill>
              <a:latin typeface="Arial"/>
              <a:cs typeface="Arial"/>
            </a:endParaRPr>
          </a:p>
          <a:p>
            <a:pPr>
              <a:lnSpc>
                <a:spcPct val="100000"/>
              </a:lnSpc>
            </a:pPr>
            <a:endParaRPr lang="en-US"/>
          </a:p>
        </p:txBody>
      </p:sp>
      <p:cxnSp>
        <p:nvCxnSpPr>
          <p:cNvPr id="5" name="Straight Connector 4">
            <a:extLst>
              <a:ext uri="{FF2B5EF4-FFF2-40B4-BE49-F238E27FC236}">
                <a16:creationId xmlns:a16="http://schemas.microsoft.com/office/drawing/2014/main" id="{F10CE2B4-E1CA-124B-AC57-A4CD2CD1F718}"/>
              </a:ext>
            </a:extLst>
          </p:cNvPr>
          <p:cNvCxnSpPr>
            <a:cxnSpLocks/>
          </p:cNvCxnSpPr>
          <p:nvPr/>
        </p:nvCxnSpPr>
        <p:spPr>
          <a:xfrm>
            <a:off x="803082" y="790868"/>
            <a:ext cx="0" cy="82296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96E1B458-3FC0-4D4E-8E7B-5D2FCD35B9EF}"/>
              </a:ext>
            </a:extLst>
          </p:cNvPr>
          <p:cNvSpPr txBox="1"/>
          <p:nvPr/>
        </p:nvSpPr>
        <p:spPr>
          <a:xfrm>
            <a:off x="10495634" y="5480624"/>
            <a:ext cx="1388747"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00" dirty="0">
                <a:solidFill>
                  <a:schemeClr val="accent1">
                    <a:lumMod val="40000"/>
                    <a:lumOff val="60000"/>
                  </a:schemeClr>
                </a:solidFill>
                <a:cs typeface="Arial"/>
              </a:rPr>
              <a:t>Source: </a:t>
            </a:r>
            <a:r>
              <a:rPr lang="en-US" sz="1000" dirty="0" err="1">
                <a:solidFill>
                  <a:schemeClr val="accent1">
                    <a:lumMod val="40000"/>
                    <a:lumOff val="60000"/>
                  </a:schemeClr>
                </a:solidFill>
                <a:cs typeface="Arial"/>
              </a:rPr>
              <a:t>Multipl</a:t>
            </a:r>
            <a:r>
              <a:rPr lang="en-US" sz="1000" dirty="0">
                <a:solidFill>
                  <a:schemeClr val="accent1">
                    <a:lumMod val="40000"/>
                    <a:lumOff val="60000"/>
                  </a:schemeClr>
                </a:solidFill>
                <a:cs typeface="Arial"/>
              </a:rPr>
              <a:t>, January 14, 2022</a:t>
            </a:r>
            <a:endParaRPr lang="en-US" sz="1000" dirty="0">
              <a:solidFill>
                <a:schemeClr val="accent1">
                  <a:lumMod val="40000"/>
                  <a:lumOff val="60000"/>
                </a:schemeClr>
              </a:solidFill>
            </a:endParaRPr>
          </a:p>
        </p:txBody>
      </p:sp>
      <p:pic>
        <p:nvPicPr>
          <p:cNvPr id="3" name="Picture 6" descr="Chart, line chart&#10;&#10;Description automatically generated">
            <a:extLst>
              <a:ext uri="{FF2B5EF4-FFF2-40B4-BE49-F238E27FC236}">
                <a16:creationId xmlns:a16="http://schemas.microsoft.com/office/drawing/2014/main" id="{75B1BF6E-69D4-40B7-A013-1F3F0EDF9FCA}"/>
              </a:ext>
            </a:extLst>
          </p:cNvPr>
          <p:cNvPicPr>
            <a:picLocks noChangeAspect="1"/>
          </p:cNvPicPr>
          <p:nvPr/>
        </p:nvPicPr>
        <p:blipFill rotWithShape="1">
          <a:blip r:embed="rId3"/>
          <a:srcRect l="-18" t="3766" r="89" b="44"/>
          <a:stretch/>
        </p:blipFill>
        <p:spPr>
          <a:xfrm>
            <a:off x="1565004" y="1924769"/>
            <a:ext cx="8686837" cy="3952020"/>
          </a:xfrm>
          <a:prstGeom prst="rect">
            <a:avLst/>
          </a:prstGeom>
        </p:spPr>
      </p:pic>
      <p:sp>
        <p:nvSpPr>
          <p:cNvPr id="7" name="TextBox 6">
            <a:extLst>
              <a:ext uri="{FF2B5EF4-FFF2-40B4-BE49-F238E27FC236}">
                <a16:creationId xmlns:a16="http://schemas.microsoft.com/office/drawing/2014/main" id="{C1E67937-4150-4BE6-B35E-65D5BE3692C8}"/>
              </a:ext>
            </a:extLst>
          </p:cNvPr>
          <p:cNvSpPr txBox="1"/>
          <p:nvPr/>
        </p:nvSpPr>
        <p:spPr>
          <a:xfrm>
            <a:off x="8212016" y="1800957"/>
            <a:ext cx="274319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t>December 31, 2021</a:t>
            </a:r>
          </a:p>
          <a:p>
            <a:pPr algn="ctr"/>
            <a:r>
              <a:rPr lang="en-US" b="1" dirty="0">
                <a:cs typeface="Arial"/>
              </a:rPr>
              <a:t>38.68</a:t>
            </a:r>
          </a:p>
        </p:txBody>
      </p:sp>
    </p:spTree>
    <p:extLst>
      <p:ext uri="{BB962C8B-B14F-4D97-AF65-F5344CB8AC3E}">
        <p14:creationId xmlns:p14="http://schemas.microsoft.com/office/powerpoint/2010/main" val="3583340963"/>
      </p:ext>
    </p:extLst>
  </p:cSld>
  <p:clrMapOvr>
    <a:masterClrMapping/>
  </p:clrMapOvr>
  <p:transition spd="slow">
    <p:push dir="u"/>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0A8D2C72-2DB4-B644-8998-9CE1DC90E185}"/>
              </a:ext>
            </a:extLst>
          </p:cNvPr>
          <p:cNvSpPr>
            <a:spLocks noGrp="1"/>
          </p:cNvSpPr>
          <p:nvPr>
            <p:ph type="body" sz="quarter" idx="12"/>
          </p:nvPr>
        </p:nvSpPr>
        <p:spPr/>
        <p:txBody>
          <a:bodyPr/>
          <a:lstStyle/>
          <a:p>
            <a:endParaRPr lang="en-US"/>
          </a:p>
        </p:txBody>
      </p:sp>
      <p:sp>
        <p:nvSpPr>
          <p:cNvPr id="4" name="Text Placeholder 3">
            <a:extLst>
              <a:ext uri="{FF2B5EF4-FFF2-40B4-BE49-F238E27FC236}">
                <a16:creationId xmlns:a16="http://schemas.microsoft.com/office/drawing/2014/main" id="{7A2CEC9A-869F-1640-A380-634BCC57891E}"/>
              </a:ext>
            </a:extLst>
          </p:cNvPr>
          <p:cNvSpPr>
            <a:spLocks noGrp="1"/>
          </p:cNvSpPr>
          <p:nvPr>
            <p:ph type="body" sz="quarter" idx="10"/>
          </p:nvPr>
        </p:nvSpPr>
        <p:spPr/>
        <p:txBody>
          <a:bodyPr/>
          <a:lstStyle/>
          <a:p>
            <a:pPr marL="182880" indent="0">
              <a:lnSpc>
                <a:spcPct val="100000"/>
              </a:lnSpc>
            </a:pPr>
            <a:r>
              <a:rPr lang="en-US" sz="2800" b="0"/>
              <a:t>Examined on their own, stock valuations are at giddy levels, yet they are far more attractive when viewed side by side with bonds. That’s why it is so hard to determine whether the stock market is dangerously high or a relative bargain.</a:t>
            </a:r>
            <a:endParaRPr lang="en-US" sz="2800"/>
          </a:p>
        </p:txBody>
      </p:sp>
      <p:sp>
        <p:nvSpPr>
          <p:cNvPr id="5" name="Text Placeholder 4">
            <a:extLst>
              <a:ext uri="{FF2B5EF4-FFF2-40B4-BE49-F238E27FC236}">
                <a16:creationId xmlns:a16="http://schemas.microsoft.com/office/drawing/2014/main" id="{9AB3B21D-8B60-C04C-AD18-3C350A2BAA8E}"/>
              </a:ext>
            </a:extLst>
          </p:cNvPr>
          <p:cNvSpPr>
            <a:spLocks noGrp="1"/>
          </p:cNvSpPr>
          <p:nvPr>
            <p:ph type="body" sz="quarter" idx="11"/>
          </p:nvPr>
        </p:nvSpPr>
        <p:spPr/>
        <p:txBody>
          <a:bodyPr/>
          <a:lstStyle/>
          <a:p>
            <a:pPr algn="r"/>
            <a:r>
              <a:rPr lang="en-US" b="0" i="1">
                <a:latin typeface="Arial"/>
              </a:rPr>
              <a:t> – Economist Robert Shiller, The New York Times </a:t>
            </a:r>
            <a:br>
              <a:rPr lang="en-US" b="0" i="1">
                <a:latin typeface="Arial"/>
              </a:rPr>
            </a:br>
            <a:r>
              <a:rPr lang="en-US" b="0" i="1">
                <a:latin typeface="Arial"/>
              </a:rPr>
              <a:t>March 5, 2021</a:t>
            </a:r>
          </a:p>
        </p:txBody>
      </p:sp>
    </p:spTree>
    <p:extLst>
      <p:ext uri="{BB962C8B-B14F-4D97-AF65-F5344CB8AC3E}">
        <p14:creationId xmlns:p14="http://schemas.microsoft.com/office/powerpoint/2010/main" val="649276399"/>
      </p:ext>
    </p:extLst>
  </p:cSld>
  <p:clrMapOvr>
    <a:masterClrMapping/>
  </p:clrMapOvr>
  <p:transition spd="slow">
    <p:push dir="u"/>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51C7175-6AE6-E548-9EC0-02580AD778C4}"/>
              </a:ext>
            </a:extLst>
          </p:cNvPr>
          <p:cNvSpPr>
            <a:spLocks noGrp="1"/>
          </p:cNvSpPr>
          <p:nvPr>
            <p:ph type="body" sz="quarter" idx="11"/>
          </p:nvPr>
        </p:nvSpPr>
        <p:spPr>
          <a:xfrm>
            <a:off x="941389" y="800101"/>
            <a:ext cx="5002212" cy="914399"/>
          </a:xfrm>
        </p:spPr>
        <p:txBody>
          <a:bodyPr/>
          <a:lstStyle/>
          <a:p>
            <a:r>
              <a:rPr lang="en-US"/>
              <a:t>China turmoil</a:t>
            </a:r>
          </a:p>
        </p:txBody>
      </p:sp>
      <p:sp>
        <p:nvSpPr>
          <p:cNvPr id="5" name="Text Placeholder 4">
            <a:extLst>
              <a:ext uri="{FF2B5EF4-FFF2-40B4-BE49-F238E27FC236}">
                <a16:creationId xmlns:a16="http://schemas.microsoft.com/office/drawing/2014/main" id="{8BBCF0A0-EE70-E841-8BA0-1FA20FC42E20}"/>
              </a:ext>
            </a:extLst>
          </p:cNvPr>
          <p:cNvSpPr>
            <a:spLocks noGrp="1"/>
          </p:cNvSpPr>
          <p:nvPr>
            <p:ph type="body" sz="quarter" idx="12"/>
          </p:nvPr>
        </p:nvSpPr>
        <p:spPr>
          <a:xfrm>
            <a:off x="941389" y="1971674"/>
            <a:ext cx="5002211" cy="3857625"/>
          </a:xfrm>
        </p:spPr>
        <p:txBody>
          <a:bodyPr lIns="0" tIns="0" rIns="0" bIns="0" anchor="t"/>
          <a:lstStyle/>
          <a:p>
            <a:pPr marL="342900" indent="-342900">
              <a:buFont typeface="Arial" panose="020B0604020202020204" pitchFamily="34" charset="0"/>
              <a:buChar char="•"/>
            </a:pPr>
            <a:r>
              <a:rPr lang="en-US"/>
              <a:t>Slowing economic growth (Est. 3.8% in 2022)</a:t>
            </a:r>
          </a:p>
          <a:p>
            <a:pPr marL="342900" indent="-342900">
              <a:buFont typeface="Arial" panose="020B0604020202020204" pitchFamily="34" charset="0"/>
              <a:buChar char="•"/>
            </a:pPr>
            <a:r>
              <a:rPr lang="en-US"/>
              <a:t>Regulatory enforcement </a:t>
            </a:r>
          </a:p>
          <a:p>
            <a:pPr marL="800100" lvl="1" indent="-342900">
              <a:buFont typeface="Arial" panose="020B0604020202020204" pitchFamily="34" charset="0"/>
              <a:buChar char="•"/>
            </a:pPr>
            <a:r>
              <a:rPr lang="en-US"/>
              <a:t>Education and tutoring</a:t>
            </a:r>
          </a:p>
          <a:p>
            <a:pPr marL="800100" lvl="1" indent="-342900">
              <a:buFont typeface="Arial" panose="020B0604020202020204" pitchFamily="34" charset="0"/>
              <a:buChar char="•"/>
            </a:pPr>
            <a:r>
              <a:rPr lang="en-US"/>
              <a:t>Technology</a:t>
            </a:r>
          </a:p>
          <a:p>
            <a:pPr marL="800100" lvl="1" indent="-342900">
              <a:buFont typeface="Arial" panose="020B0604020202020204" pitchFamily="34" charset="0"/>
              <a:buChar char="•"/>
            </a:pPr>
            <a:r>
              <a:rPr lang="en-US">
                <a:latin typeface="Arial"/>
                <a:cs typeface="Arial"/>
              </a:rPr>
              <a:t>Real estate</a:t>
            </a:r>
            <a:br>
              <a:rPr lang="en-US">
                <a:latin typeface="Arial"/>
                <a:cs typeface="Arial"/>
              </a:rPr>
            </a:br>
            <a:endParaRPr lang="en-US">
              <a:latin typeface="Arial"/>
              <a:cs typeface="Arial"/>
            </a:endParaRPr>
          </a:p>
          <a:p>
            <a:pPr marL="342900" indent="-342900">
              <a:buFont typeface="Arial" panose="020B0604020202020204" pitchFamily="34" charset="0"/>
              <a:buChar char="•"/>
            </a:pPr>
            <a:r>
              <a:rPr lang="en-US"/>
              <a:t>Chinese companies delisting</a:t>
            </a:r>
          </a:p>
          <a:p>
            <a:pPr marL="342900" indent="-342900">
              <a:buFont typeface="Arial" panose="020B0604020202020204" pitchFamily="34" charset="0"/>
              <a:buChar char="•"/>
            </a:pPr>
            <a:r>
              <a:rPr lang="en-US"/>
              <a:t>Real estate market issues</a:t>
            </a:r>
          </a:p>
          <a:p>
            <a:endParaRPr lang="en-US"/>
          </a:p>
          <a:p>
            <a:pPr lvl="1"/>
            <a:endParaRPr lang="en-US"/>
          </a:p>
          <a:p>
            <a:pPr lvl="1"/>
            <a:endParaRPr lang="en-US"/>
          </a:p>
          <a:p>
            <a:endParaRPr lang="en-US"/>
          </a:p>
          <a:p>
            <a:endParaRPr lang="en-US"/>
          </a:p>
        </p:txBody>
      </p:sp>
      <p:pic>
        <p:nvPicPr>
          <p:cNvPr id="8" name="Picture Placeholder 7" descr="A close-up of a map&#10;&#10;Description automatically generated with low confidence">
            <a:extLst>
              <a:ext uri="{FF2B5EF4-FFF2-40B4-BE49-F238E27FC236}">
                <a16:creationId xmlns:a16="http://schemas.microsoft.com/office/drawing/2014/main" id="{6BABF694-9E2E-3E41-8679-3021AC32CEFF}"/>
              </a:ext>
            </a:extLst>
          </p:cNvPr>
          <p:cNvPicPr>
            <a:picLocks noGrp="1" noChangeAspect="1"/>
          </p:cNvPicPr>
          <p:nvPr>
            <p:ph type="pic" sz="quarter" idx="13"/>
          </p:nvPr>
        </p:nvPicPr>
        <p:blipFill rotWithShape="1">
          <a:blip r:embed="rId3"/>
          <a:srcRect l="10518" r="10518"/>
          <a:stretch/>
        </p:blipFill>
        <p:spPr>
          <a:xfrm>
            <a:off x="6409038" y="977030"/>
            <a:ext cx="5782962" cy="4565737"/>
          </a:xfrm>
        </p:spPr>
      </p:pic>
      <p:sp>
        <p:nvSpPr>
          <p:cNvPr id="2" name="TextBox 1">
            <a:extLst>
              <a:ext uri="{FF2B5EF4-FFF2-40B4-BE49-F238E27FC236}">
                <a16:creationId xmlns:a16="http://schemas.microsoft.com/office/drawing/2014/main" id="{58214F5E-DE9C-4CDB-A943-81B816F3678C}"/>
              </a:ext>
            </a:extLst>
          </p:cNvPr>
          <p:cNvSpPr txBox="1"/>
          <p:nvPr/>
        </p:nvSpPr>
        <p:spPr>
          <a:xfrm>
            <a:off x="8458682" y="5634749"/>
            <a:ext cx="356588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00">
                <a:solidFill>
                  <a:schemeClr val="accent1">
                    <a:lumMod val="40000"/>
                    <a:lumOff val="60000"/>
                  </a:schemeClr>
                </a:solidFill>
                <a:cs typeface="Arial"/>
              </a:rPr>
              <a:t>Source: </a:t>
            </a:r>
            <a:r>
              <a:rPr lang="en-US" sz="1000">
                <a:solidFill>
                  <a:schemeClr val="accent1">
                    <a:lumMod val="40000"/>
                    <a:lumOff val="60000"/>
                  </a:schemeClr>
                </a:solidFill>
                <a:cs typeface="Arial"/>
                <a:hlinkClick r:id="rId4">
                  <a:extLst>
                    <a:ext uri="{A12FA001-AC4F-418D-AE19-62706E023703}">
                      <ahyp:hlinkClr xmlns:ahyp="http://schemas.microsoft.com/office/drawing/2018/hyperlinkcolor" val="tx"/>
                    </a:ext>
                  </a:extLst>
                </a:hlinkClick>
              </a:rPr>
              <a:t>The Economist</a:t>
            </a:r>
            <a:r>
              <a:rPr lang="en-US" sz="1000">
                <a:solidFill>
                  <a:schemeClr val="accent1">
                    <a:lumMod val="40000"/>
                    <a:lumOff val="60000"/>
                  </a:schemeClr>
                </a:solidFill>
                <a:cs typeface="Arial"/>
              </a:rPr>
              <a:t>, </a:t>
            </a:r>
            <a:r>
              <a:rPr lang="en-US" sz="1000">
                <a:solidFill>
                  <a:schemeClr val="accent1">
                    <a:lumMod val="40000"/>
                    <a:lumOff val="60000"/>
                  </a:schemeClr>
                </a:solidFill>
                <a:cs typeface="Arial"/>
                <a:hlinkClick r:id="rId5">
                  <a:extLst>
                    <a:ext uri="{A12FA001-AC4F-418D-AE19-62706E023703}">
                      <ahyp:hlinkClr xmlns:ahyp="http://schemas.microsoft.com/office/drawing/2018/hyperlinkcolor" val="tx"/>
                    </a:ext>
                  </a:extLst>
                </a:hlinkClick>
              </a:rPr>
              <a:t>The Economist</a:t>
            </a:r>
            <a:r>
              <a:rPr lang="en-US" sz="1000">
                <a:solidFill>
                  <a:schemeClr val="accent1">
                    <a:lumMod val="40000"/>
                    <a:lumOff val="60000"/>
                  </a:schemeClr>
                </a:solidFill>
                <a:cs typeface="Arial"/>
              </a:rPr>
              <a:t>, </a:t>
            </a:r>
            <a:r>
              <a:rPr lang="en-US" sz="1000">
                <a:solidFill>
                  <a:schemeClr val="accent1">
                    <a:lumMod val="40000"/>
                    <a:lumOff val="60000"/>
                  </a:schemeClr>
                </a:solidFill>
                <a:cs typeface="Arial"/>
                <a:hlinkClick r:id="rId6">
                  <a:extLst>
                    <a:ext uri="{A12FA001-AC4F-418D-AE19-62706E023703}">
                      <ahyp:hlinkClr xmlns:ahyp="http://schemas.microsoft.com/office/drawing/2018/hyperlinkcolor" val="tx"/>
                    </a:ext>
                  </a:extLst>
                </a:hlinkClick>
              </a:rPr>
              <a:t>Barron's</a:t>
            </a:r>
            <a:r>
              <a:rPr lang="en-US" sz="1000">
                <a:solidFill>
                  <a:schemeClr val="accent1">
                    <a:lumMod val="40000"/>
                    <a:lumOff val="60000"/>
                  </a:schemeClr>
                </a:solidFill>
                <a:cs typeface="Arial"/>
              </a:rPr>
              <a:t>, Reuters</a:t>
            </a:r>
          </a:p>
        </p:txBody>
      </p:sp>
    </p:spTree>
    <p:extLst>
      <p:ext uri="{BB962C8B-B14F-4D97-AF65-F5344CB8AC3E}">
        <p14:creationId xmlns:p14="http://schemas.microsoft.com/office/powerpoint/2010/main" val="783584256"/>
      </p:ext>
    </p:extLst>
  </p:cSld>
  <p:clrMapOvr>
    <a:masterClrMapping/>
  </p:clrMapOvr>
  <p:transition spd="slow">
    <p:push dir="u"/>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9412E50D-1D6B-BC40-AA90-C63E811BF14B}"/>
              </a:ext>
            </a:extLst>
          </p:cNvPr>
          <p:cNvSpPr>
            <a:spLocks noGrp="1"/>
          </p:cNvSpPr>
          <p:nvPr>
            <p:ph type="body" sz="quarter" idx="10"/>
          </p:nvPr>
        </p:nvSpPr>
        <p:spPr>
          <a:xfrm>
            <a:off x="2420937" y="1579236"/>
            <a:ext cx="7350126" cy="3377861"/>
          </a:xfrm>
        </p:spPr>
        <p:txBody>
          <a:bodyPr wrap="square" anchor="ctr">
            <a:noAutofit/>
          </a:bodyPr>
          <a:lstStyle/>
          <a:p>
            <a:pPr marL="182880">
              <a:lnSpc>
                <a:spcPct val="110000"/>
              </a:lnSpc>
              <a:spcAft>
                <a:spcPts val="600"/>
              </a:spcAft>
            </a:pPr>
            <a:r>
              <a:rPr lang="en-US" sz="2200">
                <a:latin typeface="Arial"/>
                <a:cs typeface="Arial"/>
              </a:rPr>
              <a:t>Some $1.5trn of Chinese company shares trade in New York. Those listings have already been threatened by American regulations that require all listed companies to provide access to internal auditing documents or face eventual delisting. Chinese officials have refused to allow access, often deeming this material 'state secrets'...Until now no Chinese enforcement body has sought to control Chinese listings in foreign markets.</a:t>
            </a:r>
            <a:endParaRPr lang="en-US" sz="2200"/>
          </a:p>
        </p:txBody>
      </p:sp>
      <p:sp>
        <p:nvSpPr>
          <p:cNvPr id="5" name="Text Placeholder 4">
            <a:extLst>
              <a:ext uri="{FF2B5EF4-FFF2-40B4-BE49-F238E27FC236}">
                <a16:creationId xmlns:a16="http://schemas.microsoft.com/office/drawing/2014/main" id="{809644BB-12E6-864E-B652-490BE3DC98A3}"/>
              </a:ext>
            </a:extLst>
          </p:cNvPr>
          <p:cNvSpPr>
            <a:spLocks noGrp="1"/>
          </p:cNvSpPr>
          <p:nvPr>
            <p:ph type="body" sz="quarter" idx="11"/>
          </p:nvPr>
        </p:nvSpPr>
        <p:spPr>
          <a:xfrm>
            <a:off x="2420937" y="4781731"/>
            <a:ext cx="7334249" cy="667089"/>
          </a:xfrm>
          <a:prstGeom prst="rect">
            <a:avLst/>
          </a:prstGeom>
        </p:spPr>
        <p:txBody>
          <a:bodyPr wrap="square" anchor="t">
            <a:normAutofit/>
          </a:bodyPr>
          <a:lstStyle/>
          <a:p>
            <a:pPr algn="r">
              <a:lnSpc>
                <a:spcPct val="90000"/>
              </a:lnSpc>
              <a:spcAft>
                <a:spcPts val="600"/>
              </a:spcAft>
            </a:pPr>
            <a:r>
              <a:rPr lang="en-US" b="0" i="1">
                <a:latin typeface="Arial"/>
              </a:rPr>
              <a:t>– The Economist</a:t>
            </a:r>
            <a:br>
              <a:rPr lang="en-US" b="0" i="1">
                <a:latin typeface="Arial"/>
              </a:rPr>
            </a:br>
            <a:r>
              <a:rPr lang="en-US" b="0" i="1">
                <a:latin typeface="Arial"/>
              </a:rPr>
              <a:t>December 8, 2021</a:t>
            </a:r>
            <a:endParaRPr lang="en-US" b="0">
              <a:latin typeface="Arial"/>
            </a:endParaRPr>
          </a:p>
          <a:p>
            <a:pPr>
              <a:lnSpc>
                <a:spcPct val="90000"/>
              </a:lnSpc>
              <a:spcAft>
                <a:spcPts val="600"/>
              </a:spcAft>
            </a:pPr>
            <a:endParaRPr lang="en-US" sz="2200"/>
          </a:p>
        </p:txBody>
      </p:sp>
      <p:sp>
        <p:nvSpPr>
          <p:cNvPr id="4" name="Text Placeholder 3">
            <a:extLst>
              <a:ext uri="{FF2B5EF4-FFF2-40B4-BE49-F238E27FC236}">
                <a16:creationId xmlns:a16="http://schemas.microsoft.com/office/drawing/2014/main" id="{C52AF1B6-FAAA-4CDF-B8E6-52ABDC56B38E}"/>
              </a:ext>
            </a:extLst>
          </p:cNvPr>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1299521053"/>
      </p:ext>
    </p:extLst>
  </p:cSld>
  <p:clrMapOvr>
    <a:masterClrMapping/>
  </p:clrMapOvr>
  <p:transition spd="slow">
    <p:push dir="u"/>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B3ED39C-B397-4D00-97A3-9B7D3B633C81}"/>
              </a:ext>
            </a:extLst>
          </p:cNvPr>
          <p:cNvSpPr>
            <a:spLocks noGrp="1"/>
          </p:cNvSpPr>
          <p:nvPr>
            <p:ph type="body" sz="quarter" idx="10"/>
          </p:nvPr>
        </p:nvSpPr>
        <p:spPr/>
        <p:txBody>
          <a:bodyPr/>
          <a:lstStyle/>
          <a:p>
            <a:r>
              <a:rPr lang="en-US" b="0">
                <a:latin typeface="Arial"/>
                <a:cs typeface="Arial"/>
              </a:rPr>
              <a:t>Bond yields rose and fell</a:t>
            </a:r>
            <a:endParaRPr lang="en-US" b="0">
              <a:cs typeface="Arial"/>
            </a:endParaRPr>
          </a:p>
        </p:txBody>
      </p:sp>
      <p:pic>
        <p:nvPicPr>
          <p:cNvPr id="2" name="Picture 3" descr="Chart, line chart&#10;&#10;Description automatically generated">
            <a:extLst>
              <a:ext uri="{FF2B5EF4-FFF2-40B4-BE49-F238E27FC236}">
                <a16:creationId xmlns:a16="http://schemas.microsoft.com/office/drawing/2014/main" id="{CA7A0AEA-BF5B-4120-88EB-E3AE0FAF17F2}"/>
              </a:ext>
            </a:extLst>
          </p:cNvPr>
          <p:cNvPicPr>
            <a:picLocks noChangeAspect="1"/>
          </p:cNvPicPr>
          <p:nvPr/>
        </p:nvPicPr>
        <p:blipFill>
          <a:blip r:embed="rId3"/>
          <a:stretch>
            <a:fillRect/>
          </a:stretch>
        </p:blipFill>
        <p:spPr>
          <a:xfrm>
            <a:off x="949678" y="1715225"/>
            <a:ext cx="10292643" cy="3942605"/>
          </a:xfrm>
          <a:prstGeom prst="rect">
            <a:avLst/>
          </a:prstGeom>
        </p:spPr>
      </p:pic>
    </p:spTree>
    <p:extLst>
      <p:ext uri="{BB962C8B-B14F-4D97-AF65-F5344CB8AC3E}">
        <p14:creationId xmlns:p14="http://schemas.microsoft.com/office/powerpoint/2010/main" val="1153195466"/>
      </p:ext>
    </p:extLst>
  </p:cSld>
  <p:clrMapOvr>
    <a:masterClrMapping/>
  </p:clrMapOvr>
  <p:transition spd="slow">
    <p:push dir="u"/>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5694B51-4006-4302-8463-70D3E5C077B5}"/>
              </a:ext>
            </a:extLst>
          </p:cNvPr>
          <p:cNvSpPr>
            <a:spLocks noGrp="1"/>
          </p:cNvSpPr>
          <p:nvPr>
            <p:ph type="body" sz="quarter" idx="11"/>
          </p:nvPr>
        </p:nvSpPr>
        <p:spPr/>
        <p:txBody>
          <a:bodyPr/>
          <a:lstStyle/>
          <a:p>
            <a:r>
              <a:rPr lang="en-US" sz="3600">
                <a:latin typeface="Arial"/>
              </a:rPr>
              <a:t>Finding income in a low- or rising-rate environment </a:t>
            </a:r>
            <a:endParaRPr lang="en-US" sz="3600"/>
          </a:p>
        </p:txBody>
      </p:sp>
      <p:sp>
        <p:nvSpPr>
          <p:cNvPr id="3" name="Text Placeholder 2">
            <a:extLst>
              <a:ext uri="{FF2B5EF4-FFF2-40B4-BE49-F238E27FC236}">
                <a16:creationId xmlns:a16="http://schemas.microsoft.com/office/drawing/2014/main" id="{0E695207-606B-4427-A1B9-756B6016D615}"/>
              </a:ext>
            </a:extLst>
          </p:cNvPr>
          <p:cNvSpPr>
            <a:spLocks noGrp="1"/>
          </p:cNvSpPr>
          <p:nvPr>
            <p:ph type="body" sz="quarter" idx="12"/>
          </p:nvPr>
        </p:nvSpPr>
        <p:spPr>
          <a:xfrm>
            <a:off x="941389" y="2404810"/>
            <a:ext cx="5002211" cy="3424489"/>
          </a:xfrm>
        </p:spPr>
        <p:txBody>
          <a:bodyPr lIns="91440" tIns="91440" rIns="91440" bIns="91440" numCol="1" spcCol="274320" anchor="t"/>
          <a:lstStyle/>
          <a:p>
            <a:pPr marL="342900" indent="-342900">
              <a:buFont typeface="Arial" panose="020B0604020202020204" pitchFamily="34" charset="0"/>
              <a:buChar char="•"/>
            </a:pPr>
            <a:r>
              <a:rPr lang="en-US" sz="2400">
                <a:latin typeface="Arial"/>
              </a:rPr>
              <a:t>Preferred stock</a:t>
            </a:r>
          </a:p>
          <a:p>
            <a:pPr marL="342900" indent="-342900">
              <a:buFont typeface="Arial" panose="020B0604020202020204" pitchFamily="34" charset="0"/>
              <a:buChar char="•"/>
            </a:pPr>
            <a:r>
              <a:rPr lang="en-US" sz="2400">
                <a:latin typeface="Arial"/>
              </a:rPr>
              <a:t>Real estate</a:t>
            </a:r>
            <a:endParaRPr lang="en-US" sz="2400"/>
          </a:p>
          <a:p>
            <a:pPr marL="342900" indent="-342900">
              <a:buFont typeface="Arial" panose="020B0604020202020204" pitchFamily="34" charset="0"/>
              <a:buChar char="•"/>
            </a:pPr>
            <a:r>
              <a:rPr lang="en-US" sz="2400">
                <a:latin typeface="Arial"/>
              </a:rPr>
              <a:t>Core plus</a:t>
            </a:r>
          </a:p>
          <a:p>
            <a:pPr marL="342900" indent="-342900">
              <a:buFont typeface="Arial" panose="020B0604020202020204" pitchFamily="34" charset="0"/>
              <a:buChar char="•"/>
            </a:pPr>
            <a:r>
              <a:rPr lang="en-US">
                <a:latin typeface="Arial"/>
              </a:rPr>
              <a:t>Other options</a:t>
            </a:r>
            <a:endParaRPr lang="en-US"/>
          </a:p>
          <a:p>
            <a:endParaRPr lang="en-US" sz="2800"/>
          </a:p>
        </p:txBody>
      </p:sp>
      <p:pic>
        <p:nvPicPr>
          <p:cNvPr id="7" name="Picture Placeholder 6" descr="A picture containing compass, watch, plant&#10;&#10;Description automatically generated">
            <a:extLst>
              <a:ext uri="{FF2B5EF4-FFF2-40B4-BE49-F238E27FC236}">
                <a16:creationId xmlns:a16="http://schemas.microsoft.com/office/drawing/2014/main" id="{0F96FC58-BDE5-3547-84C6-CF064EA13B67}"/>
              </a:ext>
            </a:extLst>
          </p:cNvPr>
          <p:cNvPicPr>
            <a:picLocks noGrp="1" noChangeAspect="1"/>
          </p:cNvPicPr>
          <p:nvPr>
            <p:ph type="pic" sz="quarter" idx="10"/>
          </p:nvPr>
        </p:nvPicPr>
        <p:blipFill>
          <a:blip r:embed="rId3"/>
          <a:srcRect l="11283" r="11283"/>
          <a:stretch>
            <a:fillRect/>
          </a:stretch>
        </p:blipFill>
        <p:spPr>
          <a:xfrm>
            <a:off x="5695952" y="723901"/>
            <a:ext cx="5943598" cy="5105399"/>
          </a:xfrm>
        </p:spPr>
      </p:pic>
      <p:cxnSp>
        <p:nvCxnSpPr>
          <p:cNvPr id="9" name="Straight Connector 8">
            <a:extLst>
              <a:ext uri="{FF2B5EF4-FFF2-40B4-BE49-F238E27FC236}">
                <a16:creationId xmlns:a16="http://schemas.microsoft.com/office/drawing/2014/main" id="{5625B2F1-B616-6A47-A76B-57F22867FD72}"/>
              </a:ext>
            </a:extLst>
          </p:cNvPr>
          <p:cNvCxnSpPr>
            <a:cxnSpLocks/>
          </p:cNvCxnSpPr>
          <p:nvPr/>
        </p:nvCxnSpPr>
        <p:spPr>
          <a:xfrm>
            <a:off x="803082" y="796279"/>
            <a:ext cx="0" cy="118872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0C5660BD-E27A-F44D-8F48-034850A97FEC}"/>
              </a:ext>
            </a:extLst>
          </p:cNvPr>
          <p:cNvSpPr txBox="1"/>
          <p:nvPr/>
        </p:nvSpPr>
        <p:spPr>
          <a:xfrm>
            <a:off x="8458682" y="5905500"/>
            <a:ext cx="356588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00">
                <a:solidFill>
                  <a:schemeClr val="accent1">
                    <a:lumMod val="40000"/>
                    <a:lumOff val="60000"/>
                  </a:schemeClr>
                </a:solidFill>
                <a:cs typeface="Arial"/>
              </a:rPr>
              <a:t>Source: Morningstar, Investopedia</a:t>
            </a:r>
          </a:p>
        </p:txBody>
      </p:sp>
    </p:spTree>
    <p:extLst>
      <p:ext uri="{BB962C8B-B14F-4D97-AF65-F5344CB8AC3E}">
        <p14:creationId xmlns:p14="http://schemas.microsoft.com/office/powerpoint/2010/main" val="833098256"/>
      </p:ext>
    </p:extLst>
  </p:cSld>
  <p:clrMapOvr>
    <a:masterClrMapping/>
  </p:clrMapOvr>
  <p:transition spd="slow">
    <p:push dir="u"/>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Diagram 19">
            <a:extLst>
              <a:ext uri="{FF2B5EF4-FFF2-40B4-BE49-F238E27FC236}">
                <a16:creationId xmlns:a16="http://schemas.microsoft.com/office/drawing/2014/main" id="{98B5F6DE-38E4-4785-8C69-75F4D9BEA549}"/>
              </a:ext>
            </a:extLst>
          </p:cNvPr>
          <p:cNvGraphicFramePr/>
          <p:nvPr>
            <p:extLst>
              <p:ext uri="{D42A27DB-BD31-4B8C-83A1-F6EECF244321}">
                <p14:modId xmlns:p14="http://schemas.microsoft.com/office/powerpoint/2010/main" val="3275360988"/>
              </p:ext>
            </p:extLst>
          </p:nvPr>
        </p:nvGraphicFramePr>
        <p:xfrm>
          <a:off x="4780094" y="1176065"/>
          <a:ext cx="6355545" cy="47670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 Placeholder 1">
            <a:extLst>
              <a:ext uri="{FF2B5EF4-FFF2-40B4-BE49-F238E27FC236}">
                <a16:creationId xmlns:a16="http://schemas.microsoft.com/office/drawing/2014/main" id="{E1F4E8B9-82AC-044D-91B9-996CB7CEB541}"/>
              </a:ext>
            </a:extLst>
          </p:cNvPr>
          <p:cNvSpPr>
            <a:spLocks noGrp="1"/>
          </p:cNvSpPr>
          <p:nvPr>
            <p:ph type="body" sz="quarter" idx="10"/>
          </p:nvPr>
        </p:nvSpPr>
        <p:spPr/>
        <p:txBody>
          <a:bodyPr/>
          <a:lstStyle/>
          <a:p>
            <a:pPr marL="182880"/>
            <a:r>
              <a:rPr lang="en-US">
                <a:latin typeface="Arial"/>
              </a:rPr>
              <a:t>Divergent sentiment</a:t>
            </a:r>
          </a:p>
        </p:txBody>
      </p:sp>
      <p:sp>
        <p:nvSpPr>
          <p:cNvPr id="3" name="Text Placeholder 2">
            <a:extLst>
              <a:ext uri="{FF2B5EF4-FFF2-40B4-BE49-F238E27FC236}">
                <a16:creationId xmlns:a16="http://schemas.microsoft.com/office/drawing/2014/main" id="{A9570DBD-E73E-44B1-BC91-EA28CC8A0C6E}"/>
              </a:ext>
            </a:extLst>
          </p:cNvPr>
          <p:cNvSpPr>
            <a:spLocks noGrp="1"/>
          </p:cNvSpPr>
          <p:nvPr>
            <p:ph type="body" sz="quarter" idx="11"/>
          </p:nvPr>
        </p:nvSpPr>
        <p:spPr>
          <a:prstGeom prst="rect">
            <a:avLst/>
          </a:prstGeom>
        </p:spPr>
        <p:txBody>
          <a:bodyPr lIns="0" tIns="0" rIns="0" bIns="0" anchor="t"/>
          <a:lstStyle/>
          <a:p>
            <a:pPr marL="0" indent="0">
              <a:buNone/>
            </a:pPr>
            <a:r>
              <a:rPr lang="en-US" sz="2400" b="1">
                <a:latin typeface="Arial"/>
                <a:cs typeface="Arial"/>
              </a:rPr>
              <a:t>AAII Investor Sentiment Survey</a:t>
            </a:r>
            <a:br>
              <a:rPr lang="en-US" b="1">
                <a:latin typeface="Arial"/>
                <a:cs typeface="Arial"/>
              </a:rPr>
            </a:br>
            <a:r>
              <a:rPr lang="en-US" sz="2000">
                <a:solidFill>
                  <a:srgbClr val="414041"/>
                </a:solidFill>
                <a:latin typeface="Arial"/>
                <a:cs typeface="Arial"/>
              </a:rPr>
              <a:t>(As of Dec. 29, 2021)</a:t>
            </a:r>
            <a:endParaRPr lang="en-US" sz="2000" b="1">
              <a:solidFill>
                <a:srgbClr val="414041"/>
              </a:solidFill>
              <a:latin typeface="Arial"/>
              <a:cs typeface="Arial"/>
            </a:endParaRPr>
          </a:p>
          <a:p>
            <a:pPr marL="0" indent="0">
              <a:buNone/>
            </a:pPr>
            <a:endParaRPr lang="en-US" sz="2000">
              <a:solidFill>
                <a:srgbClr val="414041"/>
              </a:solidFill>
              <a:latin typeface="Arial"/>
              <a:cs typeface="Arial"/>
            </a:endParaRPr>
          </a:p>
          <a:p>
            <a:pPr lvl="1" indent="-342900">
              <a:buClr>
                <a:schemeClr val="accent1"/>
              </a:buClr>
              <a:buChar char="•"/>
            </a:pPr>
            <a:r>
              <a:rPr lang="en-US">
                <a:solidFill>
                  <a:srgbClr val="C00000"/>
                </a:solidFill>
                <a:latin typeface="Arial"/>
                <a:cs typeface="Arial"/>
              </a:rPr>
              <a:t>30.5% Bearish</a:t>
            </a:r>
          </a:p>
          <a:p>
            <a:pPr lvl="1" indent="-342900">
              <a:buClr>
                <a:schemeClr val="accent1"/>
              </a:buClr>
              <a:buChar char="•"/>
            </a:pPr>
            <a:r>
              <a:rPr lang="en-US">
                <a:solidFill>
                  <a:schemeClr val="tx2"/>
                </a:solidFill>
                <a:latin typeface="Arial"/>
                <a:cs typeface="Arial"/>
              </a:rPr>
              <a:t>37.7% Bullish</a:t>
            </a:r>
            <a:endParaRPr lang="en-US">
              <a:solidFill>
                <a:schemeClr val="tx2"/>
              </a:solidFill>
            </a:endParaRPr>
          </a:p>
          <a:p>
            <a:pPr lvl="1" indent="-342900">
              <a:buClr>
                <a:schemeClr val="accent1"/>
              </a:buClr>
              <a:buChar char="•"/>
            </a:pPr>
            <a:r>
              <a:rPr lang="en-US">
                <a:solidFill>
                  <a:schemeClr val="accent5"/>
                </a:solidFill>
                <a:latin typeface="Arial"/>
                <a:cs typeface="Arial"/>
              </a:rPr>
              <a:t>31.8% Neutral</a:t>
            </a:r>
          </a:p>
        </p:txBody>
      </p:sp>
      <p:sp>
        <p:nvSpPr>
          <p:cNvPr id="4" name="Text Placeholder 3">
            <a:extLst>
              <a:ext uri="{FF2B5EF4-FFF2-40B4-BE49-F238E27FC236}">
                <a16:creationId xmlns:a16="http://schemas.microsoft.com/office/drawing/2014/main" id="{F7224195-289A-2F4C-ABBE-CB7F530C7FA1}"/>
              </a:ext>
            </a:extLst>
          </p:cNvPr>
          <p:cNvSpPr>
            <a:spLocks noGrp="1"/>
          </p:cNvSpPr>
          <p:nvPr>
            <p:ph type="body" sz="quarter" idx="12"/>
          </p:nvPr>
        </p:nvSpPr>
        <p:spPr>
          <a:xfrm>
            <a:off x="4780093" y="1484857"/>
            <a:ext cx="6138601" cy="788617"/>
          </a:xfrm>
        </p:spPr>
        <p:txBody>
          <a:bodyPr lIns="0" tIns="0" rIns="0" bIns="0" anchor="t"/>
          <a:lstStyle/>
          <a:p>
            <a:r>
              <a:rPr lang="en-US" sz="2000" b="1">
                <a:latin typeface="Arial"/>
              </a:rPr>
              <a:t>TIM Market Sentiment Survey</a:t>
            </a:r>
            <a:br>
              <a:rPr lang="en-US"/>
            </a:br>
            <a:r>
              <a:rPr lang="en-US" spc="0">
                <a:latin typeface="Arial"/>
              </a:rPr>
              <a:t>(As of Dec. 27, 2021)</a:t>
            </a:r>
          </a:p>
        </p:txBody>
      </p:sp>
      <p:sp>
        <p:nvSpPr>
          <p:cNvPr id="38" name="TextBox 37">
            <a:extLst>
              <a:ext uri="{FF2B5EF4-FFF2-40B4-BE49-F238E27FC236}">
                <a16:creationId xmlns:a16="http://schemas.microsoft.com/office/drawing/2014/main" id="{C63F4392-20FF-448D-B169-18A001AAAB90}"/>
              </a:ext>
            </a:extLst>
          </p:cNvPr>
          <p:cNvSpPr txBox="1"/>
          <p:nvPr/>
        </p:nvSpPr>
        <p:spPr>
          <a:xfrm>
            <a:off x="7166979" y="5659279"/>
            <a:ext cx="396866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00">
                <a:solidFill>
                  <a:schemeClr val="accent1">
                    <a:lumMod val="40000"/>
                    <a:lumOff val="60000"/>
                  </a:schemeClr>
                </a:solidFill>
                <a:cs typeface="Arial"/>
              </a:rPr>
              <a:t>Source: Barron's, American Association of Individual Investors</a:t>
            </a:r>
          </a:p>
        </p:txBody>
      </p:sp>
    </p:spTree>
    <p:extLst>
      <p:ext uri="{BB962C8B-B14F-4D97-AF65-F5344CB8AC3E}">
        <p14:creationId xmlns:p14="http://schemas.microsoft.com/office/powerpoint/2010/main" val="2933082596"/>
      </p:ext>
    </p:extLst>
  </p:cSld>
  <p:clrMapOvr>
    <a:masterClrMapping/>
  </p:clrMapOvr>
  <p:transition spd="slow">
    <p:push dir="u"/>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2ECE7CC-C96D-7A4A-A6CD-B4926E4FCC16}"/>
              </a:ext>
            </a:extLst>
          </p:cNvPr>
          <p:cNvSpPr>
            <a:spLocks noGrp="1"/>
          </p:cNvSpPr>
          <p:nvPr>
            <p:ph type="body" sz="quarter" idx="11"/>
          </p:nvPr>
        </p:nvSpPr>
        <p:spPr/>
        <p:txBody>
          <a:bodyPr/>
          <a:lstStyle/>
          <a:p>
            <a:r>
              <a:rPr lang="en-US"/>
              <a:t>Where We May Be Going</a:t>
            </a:r>
          </a:p>
        </p:txBody>
      </p:sp>
      <p:cxnSp>
        <p:nvCxnSpPr>
          <p:cNvPr id="4" name="Straight Connector 3">
            <a:extLst>
              <a:ext uri="{FF2B5EF4-FFF2-40B4-BE49-F238E27FC236}">
                <a16:creationId xmlns:a16="http://schemas.microsoft.com/office/drawing/2014/main" id="{5D6D6650-C7B6-EF4B-9736-ECB060DA4589}"/>
              </a:ext>
            </a:extLst>
          </p:cNvPr>
          <p:cNvCxnSpPr>
            <a:cxnSpLocks/>
          </p:cNvCxnSpPr>
          <p:nvPr/>
        </p:nvCxnSpPr>
        <p:spPr>
          <a:xfrm>
            <a:off x="803082" y="1273287"/>
            <a:ext cx="0" cy="1626324"/>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5" name="Text Placeholder 2">
            <a:extLst>
              <a:ext uri="{FF2B5EF4-FFF2-40B4-BE49-F238E27FC236}">
                <a16:creationId xmlns:a16="http://schemas.microsoft.com/office/drawing/2014/main" id="{F75ED3CD-355F-CF4B-B85F-6A430C68907D}"/>
              </a:ext>
            </a:extLst>
          </p:cNvPr>
          <p:cNvSpPr txBox="1">
            <a:spLocks/>
          </p:cNvSpPr>
          <p:nvPr/>
        </p:nvSpPr>
        <p:spPr>
          <a:xfrm>
            <a:off x="7650959" y="5446024"/>
            <a:ext cx="3840990" cy="91895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3850" b="1"/>
              <a:t>Forecast 2022</a:t>
            </a:r>
            <a:br>
              <a:rPr lang="en-US" b="1"/>
            </a:br>
            <a:r>
              <a:rPr lang="en-US" sz="1800">
                <a:solidFill>
                  <a:schemeClr val="tx2"/>
                </a:solidFill>
              </a:rPr>
              <a:t>The Pandemic Recovery</a:t>
            </a:r>
          </a:p>
        </p:txBody>
      </p:sp>
    </p:spTree>
    <p:extLst>
      <p:ext uri="{BB962C8B-B14F-4D97-AF65-F5344CB8AC3E}">
        <p14:creationId xmlns:p14="http://schemas.microsoft.com/office/powerpoint/2010/main" val="2388382363"/>
      </p:ext>
    </p:extLst>
  </p:cSld>
  <p:clrMapOvr>
    <a:masterClrMapping/>
  </p:clrMapOvr>
  <p:transition spd="slow">
    <p:push dir="u"/>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78BAFAB-6497-954D-87E8-EEAFCBD23520}"/>
              </a:ext>
            </a:extLst>
          </p:cNvPr>
          <p:cNvSpPr txBox="1"/>
          <p:nvPr/>
        </p:nvSpPr>
        <p:spPr>
          <a:xfrm>
            <a:off x="-38813" y="-22860"/>
            <a:ext cx="6071676" cy="923330"/>
          </a:xfrm>
          <a:prstGeom prst="rect">
            <a:avLst/>
          </a:prstGeom>
          <a:solidFill>
            <a:schemeClr val="bg1"/>
          </a:solidFill>
        </p:spPr>
        <p:txBody>
          <a:bodyPr wrap="square" lIns="182880" tIns="182880" rIns="182880" bIns="182880" rtlCol="0" anchor="t">
            <a:spAutoFit/>
          </a:bodyPr>
          <a:lstStyle/>
          <a:p>
            <a:pPr marL="182880"/>
            <a:endParaRPr lang="en-US" sz="1200"/>
          </a:p>
          <a:p>
            <a:pPr marL="182880"/>
            <a:endParaRPr lang="en-US" sz="2400"/>
          </a:p>
        </p:txBody>
      </p:sp>
      <p:sp>
        <p:nvSpPr>
          <p:cNvPr id="8" name="TextBox 7">
            <a:extLst>
              <a:ext uri="{FF2B5EF4-FFF2-40B4-BE49-F238E27FC236}">
                <a16:creationId xmlns:a16="http://schemas.microsoft.com/office/drawing/2014/main" id="{AFAE576A-DE37-2B46-BBAA-88FC5FF83BB2}"/>
              </a:ext>
            </a:extLst>
          </p:cNvPr>
          <p:cNvSpPr txBox="1"/>
          <p:nvPr/>
        </p:nvSpPr>
        <p:spPr>
          <a:xfrm>
            <a:off x="6154420" y="3290888"/>
            <a:ext cx="6071676" cy="3600986"/>
          </a:xfrm>
          <a:prstGeom prst="rect">
            <a:avLst/>
          </a:prstGeom>
          <a:solidFill>
            <a:schemeClr val="bg1"/>
          </a:solidFill>
        </p:spPr>
        <p:txBody>
          <a:bodyPr wrap="square" lIns="182880" tIns="182880" rIns="182880" bIns="182880" rtlCol="0">
            <a:spAutoFit/>
          </a:bodyPr>
          <a:lstStyle/>
          <a:p>
            <a:pPr marL="182880"/>
            <a:endParaRPr lang="en-US" sz="2400"/>
          </a:p>
          <a:p>
            <a:pPr marL="182880"/>
            <a:endParaRPr lang="en-US" sz="2400"/>
          </a:p>
          <a:p>
            <a:pPr marL="182880"/>
            <a:r>
              <a:rPr lang="en-US" sz="2400"/>
              <a:t>“Sometimes I walk the longer way home from the supermarket in the hopes of seeing that cat that likes me to give it tummy rubs.”</a:t>
            </a:r>
          </a:p>
          <a:p>
            <a:pPr marL="182880"/>
            <a:endParaRPr lang="en-US" sz="1800"/>
          </a:p>
          <a:p>
            <a:pPr marL="182880"/>
            <a:endParaRPr lang="en-US" sz="2400"/>
          </a:p>
          <a:p>
            <a:pPr marL="182880"/>
            <a:endParaRPr lang="en-US" sz="2400"/>
          </a:p>
        </p:txBody>
      </p:sp>
      <p:sp>
        <p:nvSpPr>
          <p:cNvPr id="3" name="Text Placeholder 2">
            <a:extLst>
              <a:ext uri="{FF2B5EF4-FFF2-40B4-BE49-F238E27FC236}">
                <a16:creationId xmlns:a16="http://schemas.microsoft.com/office/drawing/2014/main" id="{F57D9E6B-C341-4233-84A9-D9B7D22921E0}"/>
              </a:ext>
            </a:extLst>
          </p:cNvPr>
          <p:cNvSpPr>
            <a:spLocks noGrp="1"/>
          </p:cNvSpPr>
          <p:nvPr>
            <p:ph type="body" sz="quarter" idx="11"/>
          </p:nvPr>
        </p:nvSpPr>
        <p:spPr/>
        <p:txBody>
          <a:bodyPr/>
          <a:lstStyle/>
          <a:p>
            <a:r>
              <a:rPr lang="en-US">
                <a:latin typeface="Arial"/>
              </a:rPr>
              <a:t>Engaging in random acts </a:t>
            </a:r>
            <a:br>
              <a:rPr lang="en-US">
                <a:latin typeface="Arial"/>
              </a:rPr>
            </a:br>
            <a:r>
              <a:rPr lang="en-US">
                <a:latin typeface="Arial"/>
              </a:rPr>
              <a:t>of kindness</a:t>
            </a:r>
            <a:endParaRPr lang="en-US"/>
          </a:p>
        </p:txBody>
      </p:sp>
      <p:sp>
        <p:nvSpPr>
          <p:cNvPr id="4" name="Text Placeholder 3">
            <a:extLst>
              <a:ext uri="{FF2B5EF4-FFF2-40B4-BE49-F238E27FC236}">
                <a16:creationId xmlns:a16="http://schemas.microsoft.com/office/drawing/2014/main" id="{E5B3B7F5-EDF2-4C9C-B8D6-F7891A12D04E}"/>
              </a:ext>
            </a:extLst>
          </p:cNvPr>
          <p:cNvSpPr>
            <a:spLocks noGrp="1"/>
          </p:cNvSpPr>
          <p:nvPr>
            <p:ph type="body" sz="quarter" idx="12"/>
          </p:nvPr>
        </p:nvSpPr>
        <p:spPr>
          <a:xfrm>
            <a:off x="941389" y="2830950"/>
            <a:ext cx="5002211" cy="2998349"/>
          </a:xfrm>
        </p:spPr>
        <p:txBody>
          <a:bodyPr lIns="0" tIns="0" rIns="0" bIns="0" anchor="t"/>
          <a:lstStyle/>
          <a:p>
            <a:r>
              <a:rPr lang="en-US">
                <a:latin typeface="Arial"/>
                <a:cs typeface="Arial"/>
              </a:rPr>
              <a:t>“When I was a kid, I used to always twist the quarter machines on the way into stores just in case. Got lucky a couple of times and a few free toys. Now that I’m grown, if I'm leaving a store [that has them], I like to drop change into them if I have it and leave them half twisted.”</a:t>
            </a:r>
          </a:p>
          <a:p>
            <a:endParaRPr lang="en-US"/>
          </a:p>
        </p:txBody>
      </p:sp>
      <p:sp>
        <p:nvSpPr>
          <p:cNvPr id="5" name="TextBox 4">
            <a:extLst>
              <a:ext uri="{FF2B5EF4-FFF2-40B4-BE49-F238E27FC236}">
                <a16:creationId xmlns:a16="http://schemas.microsoft.com/office/drawing/2014/main" id="{5C750236-F1C2-4542-9B53-67089650B5AF}"/>
              </a:ext>
            </a:extLst>
          </p:cNvPr>
          <p:cNvSpPr txBox="1"/>
          <p:nvPr/>
        </p:nvSpPr>
        <p:spPr>
          <a:xfrm>
            <a:off x="8484499" y="6387312"/>
            <a:ext cx="356588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00">
                <a:solidFill>
                  <a:schemeClr val="accent1">
                    <a:lumMod val="40000"/>
                    <a:lumOff val="60000"/>
                  </a:schemeClr>
                </a:solidFill>
                <a:cs typeface="Arial"/>
              </a:rPr>
              <a:t>Source: Buzzfeed</a:t>
            </a:r>
          </a:p>
        </p:txBody>
      </p:sp>
      <p:pic>
        <p:nvPicPr>
          <p:cNvPr id="11" name="Picture Placeholder 10" descr="A picture containing floor, indoor&#10;&#10;Description automatically generated">
            <a:extLst>
              <a:ext uri="{FF2B5EF4-FFF2-40B4-BE49-F238E27FC236}">
                <a16:creationId xmlns:a16="http://schemas.microsoft.com/office/drawing/2014/main" id="{FE99D4D5-943A-7F41-801C-B6A406159904}"/>
              </a:ext>
            </a:extLst>
          </p:cNvPr>
          <p:cNvPicPr>
            <a:picLocks noGrp="1" noChangeAspect="1"/>
          </p:cNvPicPr>
          <p:nvPr>
            <p:ph type="pic" sz="quarter" idx="10"/>
          </p:nvPr>
        </p:nvPicPr>
        <p:blipFill>
          <a:blip r:embed="rId3"/>
          <a:srcRect l="11232" r="11232"/>
          <a:stretch>
            <a:fillRect/>
          </a:stretch>
        </p:blipFill>
        <p:spPr/>
      </p:pic>
      <p:cxnSp>
        <p:nvCxnSpPr>
          <p:cNvPr id="12" name="Straight Connector 11">
            <a:extLst>
              <a:ext uri="{FF2B5EF4-FFF2-40B4-BE49-F238E27FC236}">
                <a16:creationId xmlns:a16="http://schemas.microsoft.com/office/drawing/2014/main" id="{8168DDCA-B239-384F-8C23-206FE4E29BFF}"/>
              </a:ext>
            </a:extLst>
          </p:cNvPr>
          <p:cNvCxnSpPr>
            <a:cxnSpLocks/>
          </p:cNvCxnSpPr>
          <p:nvPr/>
        </p:nvCxnSpPr>
        <p:spPr>
          <a:xfrm>
            <a:off x="803082" y="796279"/>
            <a:ext cx="0" cy="146304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9959717"/>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551B455-374D-AD49-BE18-6E508593A4A1}"/>
              </a:ext>
            </a:extLst>
          </p:cNvPr>
          <p:cNvSpPr>
            <a:spLocks noGrp="1"/>
          </p:cNvSpPr>
          <p:nvPr>
            <p:ph type="body" sz="quarter" idx="10"/>
          </p:nvPr>
        </p:nvSpPr>
        <p:spPr/>
        <p:txBody>
          <a:bodyPr/>
          <a:lstStyle/>
          <a:p>
            <a:r>
              <a:rPr lang="en-US"/>
              <a:t>Forecast 2022</a:t>
            </a:r>
          </a:p>
        </p:txBody>
      </p:sp>
      <p:sp>
        <p:nvSpPr>
          <p:cNvPr id="3" name="Text Placeholder 2">
            <a:extLst>
              <a:ext uri="{FF2B5EF4-FFF2-40B4-BE49-F238E27FC236}">
                <a16:creationId xmlns:a16="http://schemas.microsoft.com/office/drawing/2014/main" id="{D2827680-A3CD-954A-B610-F23A6FC22081}"/>
              </a:ext>
            </a:extLst>
          </p:cNvPr>
          <p:cNvSpPr>
            <a:spLocks noGrp="1"/>
          </p:cNvSpPr>
          <p:nvPr>
            <p:ph type="body" sz="quarter" idx="11"/>
          </p:nvPr>
        </p:nvSpPr>
        <p:spPr/>
        <p:txBody>
          <a:bodyPr/>
          <a:lstStyle/>
          <a:p>
            <a:pPr lvl="0">
              <a:lnSpc>
                <a:spcPct val="150000"/>
              </a:lnSpc>
              <a:spcAft>
                <a:spcPts val="0"/>
              </a:spcAft>
              <a:buClr>
                <a:srgbClr val="626262"/>
              </a:buClr>
              <a:buSzPts val="1600"/>
            </a:pPr>
            <a:r>
              <a:rPr lang="en-US" sz="1600">
                <a:solidFill>
                  <a:srgbClr val="626262"/>
                </a:solidFill>
              </a:rPr>
              <a:t>The opinions voiced in this material are for general information only and are not intended to provide specific advice or recommendations for any individual. To determine which investment(s) may be appropriate for you, consult your financial advisor prior to investing. All performance referenced is historical and is no guarantee of future results. All indices are unmanaged and cannot be invested into directly.</a:t>
            </a:r>
          </a:p>
          <a:p>
            <a:pPr lvl="0">
              <a:lnSpc>
                <a:spcPct val="150000"/>
              </a:lnSpc>
              <a:spcBef>
                <a:spcPts val="1800"/>
              </a:spcBef>
              <a:spcAft>
                <a:spcPts val="0"/>
              </a:spcAft>
              <a:buClr>
                <a:srgbClr val="626262"/>
              </a:buClr>
              <a:buSzPts val="1600"/>
            </a:pPr>
            <a:r>
              <a:rPr lang="en-US" sz="1600" u="sng">
                <a:solidFill>
                  <a:srgbClr val="626262"/>
                </a:solidFill>
              </a:rPr>
              <a:t>Risk Considerations</a:t>
            </a:r>
            <a:r>
              <a:rPr lang="en-US" sz="1600">
                <a:solidFill>
                  <a:srgbClr val="626262"/>
                </a:solidFill>
              </a:rPr>
              <a:t>: The economic forecasts set forth in this presentation may not develop as predicted and there can be no guarantee strategies promoted will be successful. Stock investing involves risk including loss of principal. Bonds are subject to market and interest rate risk if sold prior to maturity. Bond values will decline as interest rates rise and bonds are subject to availability and change in price. International and emerging market investing involves special risks such as currency fluctuation and political instability and may not be suitable for all investors.</a:t>
            </a:r>
            <a:endParaRPr lang="en-US" sz="1600"/>
          </a:p>
        </p:txBody>
      </p:sp>
    </p:spTree>
    <p:extLst>
      <p:ext uri="{BB962C8B-B14F-4D97-AF65-F5344CB8AC3E}">
        <p14:creationId xmlns:p14="http://schemas.microsoft.com/office/powerpoint/2010/main" val="1654922873"/>
      </p:ext>
    </p:extLst>
  </p:cSld>
  <p:clrMapOvr>
    <a:masterClrMapping/>
  </p:clrMapOvr>
  <p:transition spd="slow">
    <p:push dir="u"/>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78BAFAB-6497-954D-87E8-EEAFCBD23520}"/>
              </a:ext>
            </a:extLst>
          </p:cNvPr>
          <p:cNvSpPr txBox="1"/>
          <p:nvPr/>
        </p:nvSpPr>
        <p:spPr>
          <a:xfrm>
            <a:off x="0" y="6876"/>
            <a:ext cx="6071676" cy="1107996"/>
          </a:xfrm>
          <a:prstGeom prst="rect">
            <a:avLst/>
          </a:prstGeom>
          <a:solidFill>
            <a:schemeClr val="bg1"/>
          </a:solidFill>
        </p:spPr>
        <p:txBody>
          <a:bodyPr wrap="square" lIns="182880" tIns="182880" rIns="182880" bIns="182880" rtlCol="0" anchor="t">
            <a:spAutoFit/>
          </a:bodyPr>
          <a:lstStyle/>
          <a:p>
            <a:pPr marL="182880"/>
            <a:endParaRPr lang="en-US" sz="1200"/>
          </a:p>
          <a:p>
            <a:pPr marL="182880"/>
            <a:endParaRPr lang="en-US" sz="2400">
              <a:cs typeface="Arial"/>
            </a:endParaRPr>
          </a:p>
          <a:p>
            <a:pPr marL="182880"/>
            <a:endParaRPr lang="en-US" sz="1200"/>
          </a:p>
        </p:txBody>
      </p:sp>
      <p:sp>
        <p:nvSpPr>
          <p:cNvPr id="8" name="TextBox 7">
            <a:extLst>
              <a:ext uri="{FF2B5EF4-FFF2-40B4-BE49-F238E27FC236}">
                <a16:creationId xmlns:a16="http://schemas.microsoft.com/office/drawing/2014/main" id="{AFAE576A-DE37-2B46-BBAA-88FC5FF83BB2}"/>
              </a:ext>
            </a:extLst>
          </p:cNvPr>
          <p:cNvSpPr txBox="1"/>
          <p:nvPr/>
        </p:nvSpPr>
        <p:spPr>
          <a:xfrm>
            <a:off x="6108162" y="3342997"/>
            <a:ext cx="6071676" cy="3139321"/>
          </a:xfrm>
          <a:prstGeom prst="rect">
            <a:avLst/>
          </a:prstGeom>
          <a:solidFill>
            <a:schemeClr val="bg1"/>
          </a:solidFill>
        </p:spPr>
        <p:txBody>
          <a:bodyPr wrap="square" lIns="182880" tIns="182880" rIns="182880" bIns="182880" rtlCol="0" anchor="t">
            <a:spAutoFit/>
          </a:bodyPr>
          <a:lstStyle/>
          <a:p>
            <a:pPr marL="182880"/>
            <a:endParaRPr lang="en-US" sz="2400"/>
          </a:p>
          <a:p>
            <a:pPr marL="182880"/>
            <a:endParaRPr lang="en-US" sz="2400"/>
          </a:p>
          <a:p>
            <a:pPr marL="182880"/>
            <a:endParaRPr lang="en-US" sz="2400"/>
          </a:p>
          <a:p>
            <a:pPr marL="182880"/>
            <a:endParaRPr lang="en-US" sz="2400"/>
          </a:p>
          <a:p>
            <a:pPr marL="182880"/>
            <a:endParaRPr lang="en-US" sz="1800"/>
          </a:p>
          <a:p>
            <a:pPr marL="182880"/>
            <a:endParaRPr lang="en-US" sz="1800"/>
          </a:p>
          <a:p>
            <a:pPr marL="182880"/>
            <a:endParaRPr lang="en-US" sz="2400"/>
          </a:p>
          <a:p>
            <a:pPr marL="182880"/>
            <a:endParaRPr lang="en-US" sz="2400"/>
          </a:p>
        </p:txBody>
      </p:sp>
      <p:sp>
        <p:nvSpPr>
          <p:cNvPr id="2" name="Text Placeholder 1">
            <a:extLst>
              <a:ext uri="{FF2B5EF4-FFF2-40B4-BE49-F238E27FC236}">
                <a16:creationId xmlns:a16="http://schemas.microsoft.com/office/drawing/2014/main" id="{F1F01166-A694-4B89-9B6D-30781F98B7DA}"/>
              </a:ext>
            </a:extLst>
          </p:cNvPr>
          <p:cNvSpPr>
            <a:spLocks noGrp="1"/>
          </p:cNvSpPr>
          <p:nvPr>
            <p:ph type="body" sz="quarter" idx="11"/>
          </p:nvPr>
        </p:nvSpPr>
        <p:spPr>
          <a:xfrm>
            <a:off x="941389" y="800101"/>
            <a:ext cx="5002212" cy="914399"/>
          </a:xfrm>
        </p:spPr>
        <p:txBody>
          <a:bodyPr/>
          <a:lstStyle/>
          <a:p>
            <a:r>
              <a:rPr lang="en-US"/>
              <a:t>Engaging in </a:t>
            </a:r>
            <a:br>
              <a:rPr lang="en-US"/>
            </a:br>
            <a:r>
              <a:rPr lang="en-US"/>
              <a:t>random acts of kindness</a:t>
            </a:r>
          </a:p>
          <a:p>
            <a:endParaRPr lang="en-US"/>
          </a:p>
        </p:txBody>
      </p:sp>
      <p:sp>
        <p:nvSpPr>
          <p:cNvPr id="3" name="Text Placeholder 2">
            <a:extLst>
              <a:ext uri="{FF2B5EF4-FFF2-40B4-BE49-F238E27FC236}">
                <a16:creationId xmlns:a16="http://schemas.microsoft.com/office/drawing/2014/main" id="{A8759111-BC6E-45F7-A495-542E92E49F53}"/>
              </a:ext>
            </a:extLst>
          </p:cNvPr>
          <p:cNvSpPr>
            <a:spLocks noGrp="1"/>
          </p:cNvSpPr>
          <p:nvPr>
            <p:ph type="body" sz="quarter" idx="12"/>
          </p:nvPr>
        </p:nvSpPr>
        <p:spPr>
          <a:xfrm>
            <a:off x="941388" y="3429000"/>
            <a:ext cx="5002212" cy="2400300"/>
          </a:xfrm>
        </p:spPr>
        <p:txBody>
          <a:bodyPr lIns="0" tIns="0" rIns="0" bIns="0" anchor="t"/>
          <a:lstStyle/>
          <a:p>
            <a:r>
              <a:rPr lang="en-US" sz="3200">
                <a:latin typeface="Arial"/>
                <a:cs typeface="Arial"/>
              </a:rPr>
              <a:t>“</a:t>
            </a:r>
            <a:r>
              <a:rPr lang="en-US" sz="3200">
                <a:latin typeface="Arial"/>
              </a:rPr>
              <a:t>I put change in people</a:t>
            </a:r>
            <a:r>
              <a:rPr lang="en-US" sz="3200">
                <a:latin typeface="Arial"/>
                <a:cs typeface="Arial"/>
              </a:rPr>
              <a:t>’</a:t>
            </a:r>
            <a:r>
              <a:rPr lang="en-US" sz="3200">
                <a:latin typeface="Arial"/>
              </a:rPr>
              <a:t>s parking meters, so they don</a:t>
            </a:r>
            <a:r>
              <a:rPr lang="en-US" sz="3200">
                <a:latin typeface="Arial"/>
                <a:cs typeface="Arial"/>
              </a:rPr>
              <a:t>’</a:t>
            </a:r>
            <a:r>
              <a:rPr lang="en-US" sz="3200">
                <a:latin typeface="Arial"/>
              </a:rPr>
              <a:t>t run out of time.</a:t>
            </a:r>
            <a:r>
              <a:rPr lang="en-US" sz="3200">
                <a:latin typeface="Arial"/>
                <a:cs typeface="Arial"/>
              </a:rPr>
              <a:t>”</a:t>
            </a:r>
            <a:endParaRPr lang="en-US">
              <a:latin typeface="Arial"/>
            </a:endParaRPr>
          </a:p>
          <a:p>
            <a:endParaRPr lang="en-US"/>
          </a:p>
        </p:txBody>
      </p:sp>
      <p:cxnSp>
        <p:nvCxnSpPr>
          <p:cNvPr id="11" name="Straight Connector 10">
            <a:extLst>
              <a:ext uri="{FF2B5EF4-FFF2-40B4-BE49-F238E27FC236}">
                <a16:creationId xmlns:a16="http://schemas.microsoft.com/office/drawing/2014/main" id="{4E6261AB-B29F-5046-8B77-57358C684B2C}"/>
              </a:ext>
            </a:extLst>
          </p:cNvPr>
          <p:cNvCxnSpPr>
            <a:cxnSpLocks/>
          </p:cNvCxnSpPr>
          <p:nvPr/>
        </p:nvCxnSpPr>
        <p:spPr>
          <a:xfrm>
            <a:off x="803082" y="796279"/>
            <a:ext cx="0" cy="146304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pic>
        <p:nvPicPr>
          <p:cNvPr id="14" name="Picture Placeholder 13" descr="A picture containing person, car, outdoor, parking&#10;&#10;Description automatically generated">
            <a:extLst>
              <a:ext uri="{FF2B5EF4-FFF2-40B4-BE49-F238E27FC236}">
                <a16:creationId xmlns:a16="http://schemas.microsoft.com/office/drawing/2014/main" id="{FFBF5EA7-553F-0140-A634-22F9102C6A3B}"/>
              </a:ext>
            </a:extLst>
          </p:cNvPr>
          <p:cNvPicPr>
            <a:picLocks noGrp="1" noChangeAspect="1"/>
          </p:cNvPicPr>
          <p:nvPr>
            <p:ph type="pic" sz="quarter" idx="10"/>
          </p:nvPr>
        </p:nvPicPr>
        <p:blipFill>
          <a:blip r:embed="rId3"/>
          <a:srcRect l="11194" r="11194"/>
          <a:stretch>
            <a:fillRect/>
          </a:stretch>
        </p:blipFill>
        <p:spPr/>
      </p:pic>
      <p:sp>
        <p:nvSpPr>
          <p:cNvPr id="10" name="TextBox 9">
            <a:extLst>
              <a:ext uri="{FF2B5EF4-FFF2-40B4-BE49-F238E27FC236}">
                <a16:creationId xmlns:a16="http://schemas.microsoft.com/office/drawing/2014/main" id="{0F7C134F-AD74-7F40-8EEB-BF220A5EA32F}"/>
              </a:ext>
            </a:extLst>
          </p:cNvPr>
          <p:cNvSpPr txBox="1"/>
          <p:nvPr/>
        </p:nvSpPr>
        <p:spPr>
          <a:xfrm>
            <a:off x="8484499" y="6387312"/>
            <a:ext cx="356588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00">
                <a:solidFill>
                  <a:schemeClr val="accent1">
                    <a:lumMod val="40000"/>
                    <a:lumOff val="60000"/>
                  </a:schemeClr>
                </a:solidFill>
                <a:cs typeface="Arial"/>
              </a:rPr>
              <a:t>Source: Buzzfeed</a:t>
            </a:r>
          </a:p>
        </p:txBody>
      </p:sp>
    </p:spTree>
    <p:extLst>
      <p:ext uri="{BB962C8B-B14F-4D97-AF65-F5344CB8AC3E}">
        <p14:creationId xmlns:p14="http://schemas.microsoft.com/office/powerpoint/2010/main" val="4271381431"/>
      </p:ext>
    </p:extLst>
  </p:cSld>
  <p:clrMapOvr>
    <a:masterClrMapping/>
  </p:clrMapOvr>
  <p:transition spd="slow">
    <p:push dir="u"/>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B64F556-6AD7-4ACA-B9BE-D107539C3633}"/>
              </a:ext>
            </a:extLst>
          </p:cNvPr>
          <p:cNvSpPr>
            <a:spLocks noGrp="1"/>
          </p:cNvSpPr>
          <p:nvPr>
            <p:ph type="body" sz="quarter" idx="11"/>
          </p:nvPr>
        </p:nvSpPr>
        <p:spPr/>
        <p:txBody>
          <a:bodyPr/>
          <a:lstStyle/>
          <a:p>
            <a:r>
              <a:rPr lang="en-US">
                <a:latin typeface="Arial"/>
                <a:cs typeface="Arial"/>
              </a:rPr>
              <a:t>Engaging in </a:t>
            </a:r>
            <a:br>
              <a:rPr lang="en-US">
                <a:latin typeface="Arial"/>
                <a:cs typeface="Arial"/>
              </a:rPr>
            </a:br>
            <a:r>
              <a:rPr lang="en-US">
                <a:latin typeface="Arial"/>
                <a:cs typeface="Arial"/>
              </a:rPr>
              <a:t>random acts of kindness</a:t>
            </a:r>
            <a:endParaRPr lang="en-US" b="0">
              <a:latin typeface="Arial"/>
              <a:cs typeface="Arial"/>
            </a:endParaRPr>
          </a:p>
          <a:p>
            <a:endParaRPr lang="en-US"/>
          </a:p>
        </p:txBody>
      </p:sp>
      <p:sp>
        <p:nvSpPr>
          <p:cNvPr id="3" name="Text Placeholder 2">
            <a:extLst>
              <a:ext uri="{FF2B5EF4-FFF2-40B4-BE49-F238E27FC236}">
                <a16:creationId xmlns:a16="http://schemas.microsoft.com/office/drawing/2014/main" id="{376ECBB6-DBD8-4BEB-BC40-13D9539B7D62}"/>
              </a:ext>
            </a:extLst>
          </p:cNvPr>
          <p:cNvSpPr>
            <a:spLocks noGrp="1"/>
          </p:cNvSpPr>
          <p:nvPr>
            <p:ph type="body" sz="quarter" idx="12"/>
          </p:nvPr>
        </p:nvSpPr>
        <p:spPr>
          <a:xfrm>
            <a:off x="941389" y="3428999"/>
            <a:ext cx="5002211" cy="2400299"/>
          </a:xfrm>
        </p:spPr>
        <p:txBody>
          <a:bodyPr lIns="0" tIns="0" rIns="0" bIns="0" anchor="t"/>
          <a:lstStyle/>
          <a:p>
            <a:r>
              <a:rPr lang="en-US">
                <a:latin typeface="Arial"/>
                <a:cs typeface="Arial"/>
              </a:rPr>
              <a:t>“I know a little boy in my child’s class that lives a hard life. Whenever there is a raffle for any goodies, I buy a bunch of tickets and put his name on them. He’s won a pizza party and an ice cream party.”</a:t>
            </a:r>
            <a:endParaRPr lang="en-US">
              <a:latin typeface="Arial"/>
            </a:endParaRPr>
          </a:p>
        </p:txBody>
      </p:sp>
      <p:pic>
        <p:nvPicPr>
          <p:cNvPr id="9" name="Picture Placeholder 8" descr="A group of people eating pizza&#10;&#10;Description automatically generated with medium confidence">
            <a:extLst>
              <a:ext uri="{FF2B5EF4-FFF2-40B4-BE49-F238E27FC236}">
                <a16:creationId xmlns:a16="http://schemas.microsoft.com/office/drawing/2014/main" id="{2C8465A6-A0B7-AF44-A39A-4E68393D3E4B}"/>
              </a:ext>
            </a:extLst>
          </p:cNvPr>
          <p:cNvPicPr>
            <a:picLocks noGrp="1" noChangeAspect="1"/>
          </p:cNvPicPr>
          <p:nvPr>
            <p:ph type="pic" sz="quarter" idx="13"/>
          </p:nvPr>
        </p:nvPicPr>
        <p:blipFill>
          <a:blip r:embed="rId3"/>
          <a:srcRect t="1668" b="1668"/>
          <a:stretch>
            <a:fillRect/>
          </a:stretch>
        </p:blipFill>
        <p:spPr/>
      </p:pic>
      <p:cxnSp>
        <p:nvCxnSpPr>
          <p:cNvPr id="10" name="Straight Connector 9">
            <a:extLst>
              <a:ext uri="{FF2B5EF4-FFF2-40B4-BE49-F238E27FC236}">
                <a16:creationId xmlns:a16="http://schemas.microsoft.com/office/drawing/2014/main" id="{B9C92558-782E-2B45-B402-852C7B44848D}"/>
              </a:ext>
            </a:extLst>
          </p:cNvPr>
          <p:cNvCxnSpPr>
            <a:cxnSpLocks/>
          </p:cNvCxnSpPr>
          <p:nvPr/>
        </p:nvCxnSpPr>
        <p:spPr>
          <a:xfrm>
            <a:off x="803082" y="796279"/>
            <a:ext cx="0" cy="146304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375734CF-0E59-AC40-AFF0-3991355FFB2E}"/>
              </a:ext>
            </a:extLst>
          </p:cNvPr>
          <p:cNvSpPr txBox="1"/>
          <p:nvPr/>
        </p:nvSpPr>
        <p:spPr>
          <a:xfrm>
            <a:off x="8484499" y="6387312"/>
            <a:ext cx="356588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00">
                <a:solidFill>
                  <a:schemeClr val="accent1">
                    <a:lumMod val="40000"/>
                    <a:lumOff val="60000"/>
                  </a:schemeClr>
                </a:solidFill>
                <a:cs typeface="Arial"/>
              </a:rPr>
              <a:t>Source: Buzzfeed</a:t>
            </a:r>
          </a:p>
        </p:txBody>
      </p:sp>
    </p:spTree>
    <p:extLst>
      <p:ext uri="{BB962C8B-B14F-4D97-AF65-F5344CB8AC3E}">
        <p14:creationId xmlns:p14="http://schemas.microsoft.com/office/powerpoint/2010/main" val="2933221570"/>
      </p:ext>
    </p:extLst>
  </p:cSld>
  <p:clrMapOvr>
    <a:masterClrMapping/>
  </p:clrMapOvr>
  <p:transition spd="slow">
    <p:push dir="u"/>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7C78B3B-995D-4590-97F1-0B383A22193B}"/>
              </a:ext>
            </a:extLst>
          </p:cNvPr>
          <p:cNvSpPr>
            <a:spLocks noGrp="1"/>
          </p:cNvSpPr>
          <p:nvPr>
            <p:ph type="body" sz="quarter" idx="10"/>
          </p:nvPr>
        </p:nvSpPr>
        <p:spPr/>
        <p:txBody>
          <a:bodyPr/>
          <a:lstStyle/>
          <a:p>
            <a:r>
              <a:rPr lang="en-US" b="0">
                <a:latin typeface="Arial"/>
                <a:cs typeface="Arial"/>
              </a:rPr>
              <a:t>Wider adoption of </a:t>
            </a:r>
            <a:br>
              <a:rPr lang="en-US" b="0">
                <a:latin typeface="Arial"/>
                <a:cs typeface="Arial"/>
              </a:rPr>
            </a:br>
            <a:r>
              <a:rPr lang="en-US" b="0">
                <a:latin typeface="Arial"/>
                <a:cs typeface="Arial"/>
              </a:rPr>
              <a:t>ESG criteria</a:t>
            </a:r>
            <a:endParaRPr lang="en-US">
              <a:latin typeface="Arial"/>
            </a:endParaRPr>
          </a:p>
          <a:p>
            <a:endParaRPr lang="en-US"/>
          </a:p>
        </p:txBody>
      </p:sp>
      <p:sp>
        <p:nvSpPr>
          <p:cNvPr id="3" name="Text Placeholder 2">
            <a:extLst>
              <a:ext uri="{FF2B5EF4-FFF2-40B4-BE49-F238E27FC236}">
                <a16:creationId xmlns:a16="http://schemas.microsoft.com/office/drawing/2014/main" id="{294F8B04-3B50-4B7A-8386-0C4721FCE046}"/>
              </a:ext>
            </a:extLst>
          </p:cNvPr>
          <p:cNvSpPr>
            <a:spLocks noGrp="1"/>
          </p:cNvSpPr>
          <p:nvPr>
            <p:ph type="body" sz="quarter" idx="11"/>
          </p:nvPr>
        </p:nvSpPr>
        <p:spPr>
          <a:xfrm>
            <a:off x="941389" y="2513013"/>
            <a:ext cx="4973005" cy="3316286"/>
          </a:xfrm>
        </p:spPr>
        <p:txBody>
          <a:bodyPr lIns="0" tIns="0" rIns="0" bIns="0" anchor="t"/>
          <a:lstStyle/>
          <a:p>
            <a:pPr marL="342900" indent="-342900">
              <a:buFont typeface="Arial" panose="020B0604020202020204" pitchFamily="34" charset="0"/>
              <a:buChar char="•"/>
            </a:pPr>
            <a:r>
              <a:rPr lang="en-US">
                <a:latin typeface="Arial"/>
                <a:cs typeface="Arial"/>
              </a:rPr>
              <a:t>Environmental, Social, </a:t>
            </a:r>
            <a:br>
              <a:rPr lang="en-US">
                <a:latin typeface="Arial"/>
                <a:cs typeface="Arial"/>
              </a:rPr>
            </a:br>
            <a:r>
              <a:rPr lang="en-US">
                <a:latin typeface="Arial"/>
                <a:cs typeface="Arial"/>
              </a:rPr>
              <a:t>and Governance investing</a:t>
            </a:r>
            <a:endParaRPr lang="en-US">
              <a:latin typeface="Arial"/>
            </a:endParaRPr>
          </a:p>
          <a:p>
            <a:pPr marL="342900" indent="-342900">
              <a:buFont typeface="Arial" panose="020B0604020202020204" pitchFamily="34" charset="0"/>
              <a:buChar char="•"/>
            </a:pPr>
            <a:r>
              <a:rPr lang="en-US">
                <a:latin typeface="Arial"/>
                <a:cs typeface="Arial"/>
              </a:rPr>
              <a:t>Responsible investing</a:t>
            </a:r>
            <a:endParaRPr lang="en-US">
              <a:latin typeface="Arial"/>
            </a:endParaRPr>
          </a:p>
          <a:p>
            <a:pPr marL="342900" indent="-342900">
              <a:buFont typeface="Arial" panose="020B0604020202020204" pitchFamily="34" charset="0"/>
              <a:buChar char="•"/>
            </a:pPr>
            <a:r>
              <a:rPr lang="en-US">
                <a:latin typeface="Arial"/>
                <a:cs typeface="Arial"/>
              </a:rPr>
              <a:t>Sustainable investing</a:t>
            </a:r>
            <a:endParaRPr lang="en-US">
              <a:latin typeface="Arial"/>
            </a:endParaRPr>
          </a:p>
          <a:p>
            <a:pPr marL="342900" indent="-342900">
              <a:buFont typeface="Arial" panose="020B0604020202020204" pitchFamily="34" charset="0"/>
              <a:buChar char="•"/>
            </a:pPr>
            <a:r>
              <a:rPr lang="en-US">
                <a:latin typeface="Arial"/>
                <a:cs typeface="Arial"/>
              </a:rPr>
              <a:t>Socially responsible investing </a:t>
            </a:r>
            <a:endParaRPr lang="en-US">
              <a:latin typeface="Arial"/>
            </a:endParaRPr>
          </a:p>
          <a:p>
            <a:pPr marL="342900" indent="-342900">
              <a:buFont typeface="Arial" panose="020B0604020202020204" pitchFamily="34" charset="0"/>
              <a:buChar char="•"/>
            </a:pPr>
            <a:r>
              <a:rPr lang="en-US">
                <a:latin typeface="Arial"/>
                <a:cs typeface="Arial"/>
              </a:rPr>
              <a:t>Impact Investing</a:t>
            </a:r>
            <a:endParaRPr lang="en-US">
              <a:latin typeface="Arial"/>
            </a:endParaRPr>
          </a:p>
          <a:p>
            <a:endParaRPr lang="en-US"/>
          </a:p>
        </p:txBody>
      </p:sp>
      <p:pic>
        <p:nvPicPr>
          <p:cNvPr id="5" name="Picture 5" descr="Chart, bar chart&#10;&#10;Description automatically generated">
            <a:extLst>
              <a:ext uri="{FF2B5EF4-FFF2-40B4-BE49-F238E27FC236}">
                <a16:creationId xmlns:a16="http://schemas.microsoft.com/office/drawing/2014/main" id="{DD3D4356-D4ED-4970-B3A4-B949805EE7B2}"/>
              </a:ext>
            </a:extLst>
          </p:cNvPr>
          <p:cNvPicPr>
            <a:picLocks noChangeAspect="1"/>
          </p:cNvPicPr>
          <p:nvPr/>
        </p:nvPicPr>
        <p:blipFill>
          <a:blip r:embed="rId3"/>
          <a:stretch>
            <a:fillRect/>
          </a:stretch>
        </p:blipFill>
        <p:spPr>
          <a:xfrm>
            <a:off x="6131285" y="473146"/>
            <a:ext cx="5119326" cy="5251907"/>
          </a:xfrm>
          <a:prstGeom prst="rect">
            <a:avLst/>
          </a:prstGeom>
        </p:spPr>
      </p:pic>
      <p:sp>
        <p:nvSpPr>
          <p:cNvPr id="4" name="TextBox 3">
            <a:extLst>
              <a:ext uri="{FF2B5EF4-FFF2-40B4-BE49-F238E27FC236}">
                <a16:creationId xmlns:a16="http://schemas.microsoft.com/office/drawing/2014/main" id="{C3F6A2E8-7866-4989-9040-585C45938569}"/>
              </a:ext>
            </a:extLst>
          </p:cNvPr>
          <p:cNvSpPr txBox="1"/>
          <p:nvPr/>
        </p:nvSpPr>
        <p:spPr>
          <a:xfrm>
            <a:off x="8332099" y="5701903"/>
            <a:ext cx="356588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00">
                <a:solidFill>
                  <a:schemeClr val="accent1">
                    <a:lumMod val="40000"/>
                    <a:lumOff val="60000"/>
                  </a:schemeClr>
                </a:solidFill>
                <a:cs typeface="Arial"/>
              </a:rPr>
              <a:t>Source: Natixis, The GIIN</a:t>
            </a:r>
            <a:endParaRPr lang="en-US" sz="1000">
              <a:solidFill>
                <a:schemeClr val="accent1">
                  <a:lumMod val="40000"/>
                  <a:lumOff val="60000"/>
                </a:schemeClr>
              </a:solidFill>
            </a:endParaRPr>
          </a:p>
        </p:txBody>
      </p:sp>
      <p:cxnSp>
        <p:nvCxnSpPr>
          <p:cNvPr id="6" name="Straight Connector 5">
            <a:extLst>
              <a:ext uri="{FF2B5EF4-FFF2-40B4-BE49-F238E27FC236}">
                <a16:creationId xmlns:a16="http://schemas.microsoft.com/office/drawing/2014/main" id="{507785C6-6F48-9D40-B76E-2120E7ECE667}"/>
              </a:ext>
            </a:extLst>
          </p:cNvPr>
          <p:cNvCxnSpPr>
            <a:cxnSpLocks/>
          </p:cNvCxnSpPr>
          <p:nvPr/>
        </p:nvCxnSpPr>
        <p:spPr>
          <a:xfrm>
            <a:off x="803082" y="796279"/>
            <a:ext cx="0" cy="100584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268991"/>
      </p:ext>
    </p:extLst>
  </p:cSld>
  <p:clrMapOvr>
    <a:masterClrMapping/>
  </p:clrMapOvr>
  <p:transition spd="slow">
    <p:push dir="u"/>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9AFC7B7-8F29-4A04-8C56-E4CE4C6F2D80}"/>
              </a:ext>
            </a:extLst>
          </p:cNvPr>
          <p:cNvSpPr>
            <a:spLocks noGrp="1"/>
          </p:cNvSpPr>
          <p:nvPr>
            <p:ph type="body" sz="quarter" idx="10"/>
          </p:nvPr>
        </p:nvSpPr>
        <p:spPr/>
        <p:txBody>
          <a:bodyPr/>
          <a:lstStyle/>
          <a:p>
            <a:r>
              <a:rPr lang="en-US">
                <a:latin typeface="Arial"/>
              </a:rPr>
              <a:t>Why ESG investing?</a:t>
            </a:r>
            <a:endParaRPr lang="en-US"/>
          </a:p>
        </p:txBody>
      </p:sp>
      <p:sp>
        <p:nvSpPr>
          <p:cNvPr id="5" name="Text Placeholder 4">
            <a:extLst>
              <a:ext uri="{FF2B5EF4-FFF2-40B4-BE49-F238E27FC236}">
                <a16:creationId xmlns:a16="http://schemas.microsoft.com/office/drawing/2014/main" id="{24F0E050-4BB5-4A85-A6CA-1CDDDB29DBCD}"/>
              </a:ext>
            </a:extLst>
          </p:cNvPr>
          <p:cNvSpPr>
            <a:spLocks noGrp="1"/>
          </p:cNvSpPr>
          <p:nvPr>
            <p:ph type="body" sz="quarter" idx="11"/>
          </p:nvPr>
        </p:nvSpPr>
        <p:spPr/>
        <p:txBody>
          <a:bodyPr lIns="0" tIns="0" rIns="0" bIns="0" anchor="t"/>
          <a:lstStyle/>
          <a:p>
            <a:r>
              <a:rPr lang="en-US">
                <a:latin typeface="Arial"/>
                <a:cs typeface="Arial"/>
              </a:rPr>
              <a:t>57%  	To align investment strategies with organizational values</a:t>
            </a:r>
            <a:endParaRPr lang="en-US">
              <a:latin typeface="Arial"/>
            </a:endParaRPr>
          </a:p>
          <a:p>
            <a:r>
              <a:rPr lang="en-US">
                <a:latin typeface="Arial"/>
                <a:cs typeface="Arial"/>
              </a:rPr>
              <a:t>35%   	To influence corporate behavior</a:t>
            </a:r>
            <a:endParaRPr lang="en-US">
              <a:latin typeface="Arial"/>
            </a:endParaRPr>
          </a:p>
          <a:p>
            <a:r>
              <a:rPr lang="en-US">
                <a:latin typeface="Arial"/>
                <a:cs typeface="Arial"/>
              </a:rPr>
              <a:t>34%   	To minimize headline risk (the chance that a news story will </a:t>
            </a:r>
            <a:br>
              <a:rPr lang="en-US">
                <a:latin typeface="Arial"/>
                <a:cs typeface="Arial"/>
              </a:rPr>
            </a:br>
            <a:r>
              <a:rPr lang="en-US">
                <a:latin typeface="Arial"/>
                <a:cs typeface="Arial"/>
              </a:rPr>
              <a:t>	hurt the value of an investment)</a:t>
            </a:r>
            <a:endParaRPr lang="en-US">
              <a:latin typeface="Arial"/>
            </a:endParaRPr>
          </a:p>
          <a:p>
            <a:r>
              <a:rPr lang="en-US">
                <a:latin typeface="Arial"/>
                <a:cs typeface="Arial"/>
              </a:rPr>
              <a:t>29%  	To generate higher risk-adjusted returns over the long-term</a:t>
            </a:r>
            <a:endParaRPr lang="en-US">
              <a:latin typeface="Arial"/>
            </a:endParaRPr>
          </a:p>
          <a:p>
            <a:r>
              <a:rPr lang="en-US">
                <a:latin typeface="Arial"/>
                <a:cs typeface="Arial"/>
              </a:rPr>
              <a:t>26%   	To make a better world</a:t>
            </a:r>
            <a:endParaRPr lang="en-US">
              <a:latin typeface="Arial"/>
            </a:endParaRPr>
          </a:p>
          <a:p>
            <a:endParaRPr lang="en-US"/>
          </a:p>
        </p:txBody>
      </p:sp>
      <p:sp>
        <p:nvSpPr>
          <p:cNvPr id="3" name="TextBox 2">
            <a:extLst>
              <a:ext uri="{FF2B5EF4-FFF2-40B4-BE49-F238E27FC236}">
                <a16:creationId xmlns:a16="http://schemas.microsoft.com/office/drawing/2014/main" id="{10570CEE-15DF-4C07-909F-032307AAEE6C}"/>
              </a:ext>
            </a:extLst>
          </p:cNvPr>
          <p:cNvSpPr txBox="1"/>
          <p:nvPr/>
        </p:nvSpPr>
        <p:spPr>
          <a:xfrm>
            <a:off x="8278152" y="5749390"/>
            <a:ext cx="356588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00">
                <a:solidFill>
                  <a:schemeClr val="accent1">
                    <a:lumMod val="40000"/>
                    <a:lumOff val="60000"/>
                  </a:schemeClr>
                </a:solidFill>
                <a:cs typeface="Arial"/>
              </a:rPr>
              <a:t>Source: Natixis Global</a:t>
            </a:r>
            <a:endParaRPr lang="en-US" sz="1000">
              <a:solidFill>
                <a:schemeClr val="accent1">
                  <a:lumMod val="40000"/>
                  <a:lumOff val="60000"/>
                </a:schemeClr>
              </a:solidFill>
            </a:endParaRPr>
          </a:p>
        </p:txBody>
      </p:sp>
    </p:spTree>
    <p:extLst>
      <p:ext uri="{BB962C8B-B14F-4D97-AF65-F5344CB8AC3E}">
        <p14:creationId xmlns:p14="http://schemas.microsoft.com/office/powerpoint/2010/main" val="156182525"/>
      </p:ext>
    </p:extLst>
  </p:cSld>
  <p:clrMapOvr>
    <a:masterClrMapping/>
  </p:clrMapOvr>
  <p:transition spd="slow">
    <p:push dir="u"/>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CF59570-136E-044A-9672-2373644DD772}"/>
              </a:ext>
            </a:extLst>
          </p:cNvPr>
          <p:cNvSpPr>
            <a:spLocks noGrp="1"/>
          </p:cNvSpPr>
          <p:nvPr>
            <p:ph type="body" sz="quarter" idx="10"/>
          </p:nvPr>
        </p:nvSpPr>
        <p:spPr/>
        <p:txBody>
          <a:bodyPr/>
          <a:lstStyle/>
          <a:p>
            <a:r>
              <a:rPr lang="en-US">
                <a:latin typeface="Arial"/>
                <a:cs typeface="Arial"/>
              </a:rPr>
              <a:t>U.S. economic growth  </a:t>
            </a:r>
            <a:endParaRPr lang="en-US">
              <a:cs typeface="Arial"/>
            </a:endParaRPr>
          </a:p>
        </p:txBody>
      </p:sp>
      <p:sp>
        <p:nvSpPr>
          <p:cNvPr id="6" name="Text Placeholder 5">
            <a:extLst>
              <a:ext uri="{FF2B5EF4-FFF2-40B4-BE49-F238E27FC236}">
                <a16:creationId xmlns:a16="http://schemas.microsoft.com/office/drawing/2014/main" id="{8BD7EE80-D6F4-4CB1-B356-01C56D86C5E4}"/>
              </a:ext>
            </a:extLst>
          </p:cNvPr>
          <p:cNvSpPr>
            <a:spLocks noGrp="1"/>
          </p:cNvSpPr>
          <p:nvPr>
            <p:ph type="body" sz="quarter" idx="11"/>
          </p:nvPr>
        </p:nvSpPr>
        <p:spPr>
          <a:xfrm>
            <a:off x="941389" y="1971674"/>
            <a:ext cx="3248599" cy="3857625"/>
          </a:xfrm>
        </p:spPr>
        <p:txBody>
          <a:bodyPr lIns="0" tIns="0" rIns="0" bIns="0" anchor="t"/>
          <a:lstStyle/>
          <a:p>
            <a:r>
              <a:rPr lang="en-US" sz="2800">
                <a:latin typeface="Arial"/>
              </a:rPr>
              <a:t>The Business Roundtable survey found CEOs expect to the economy to grow by 3.9%, year-over-year, in 2022.</a:t>
            </a:r>
            <a:endParaRPr lang="en-US" sz="2800"/>
          </a:p>
        </p:txBody>
      </p:sp>
      <p:grpSp>
        <p:nvGrpSpPr>
          <p:cNvPr id="4" name="Group 3">
            <a:extLst>
              <a:ext uri="{FF2B5EF4-FFF2-40B4-BE49-F238E27FC236}">
                <a16:creationId xmlns:a16="http://schemas.microsoft.com/office/drawing/2014/main" id="{0D1686E4-0ADB-4DE5-95E4-9F7651B065DD}"/>
              </a:ext>
            </a:extLst>
          </p:cNvPr>
          <p:cNvGrpSpPr/>
          <p:nvPr/>
        </p:nvGrpSpPr>
        <p:grpSpPr>
          <a:xfrm>
            <a:off x="4456742" y="1980570"/>
            <a:ext cx="7392863" cy="3883919"/>
            <a:chOff x="938720" y="1603537"/>
            <a:chExt cx="9617412" cy="3699565"/>
          </a:xfrm>
        </p:grpSpPr>
        <p:pic>
          <p:nvPicPr>
            <p:cNvPr id="2" name="Picture 3" descr="Chart, waterfall chart&#10;&#10;Description automatically generated">
              <a:extLst>
                <a:ext uri="{FF2B5EF4-FFF2-40B4-BE49-F238E27FC236}">
                  <a16:creationId xmlns:a16="http://schemas.microsoft.com/office/drawing/2014/main" id="{7BC803B1-8F95-4CA8-8DFD-D79D71081B3B}"/>
                </a:ext>
              </a:extLst>
            </p:cNvPr>
            <p:cNvPicPr>
              <a:picLocks noChangeAspect="1"/>
            </p:cNvPicPr>
            <p:nvPr/>
          </p:nvPicPr>
          <p:blipFill>
            <a:blip r:embed="rId3"/>
            <a:stretch>
              <a:fillRect/>
            </a:stretch>
          </p:blipFill>
          <p:spPr>
            <a:xfrm>
              <a:off x="938720" y="1603537"/>
              <a:ext cx="9617412" cy="3699565"/>
            </a:xfrm>
            <a:prstGeom prst="rect">
              <a:avLst/>
            </a:prstGeom>
          </p:spPr>
        </p:pic>
        <p:cxnSp>
          <p:nvCxnSpPr>
            <p:cNvPr id="7" name="Straight Connector 6">
              <a:extLst>
                <a:ext uri="{FF2B5EF4-FFF2-40B4-BE49-F238E27FC236}">
                  <a16:creationId xmlns:a16="http://schemas.microsoft.com/office/drawing/2014/main" id="{2FD7B8B7-E1DF-4644-8ADC-CD54244066C5}"/>
                </a:ext>
              </a:extLst>
            </p:cNvPr>
            <p:cNvCxnSpPr>
              <a:cxnSpLocks/>
            </p:cNvCxnSpPr>
            <p:nvPr/>
          </p:nvCxnSpPr>
          <p:spPr>
            <a:xfrm flipV="1">
              <a:off x="1538748" y="3460165"/>
              <a:ext cx="8850126" cy="1229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71917262"/>
      </p:ext>
    </p:extLst>
  </p:cSld>
  <p:clrMapOvr>
    <a:masterClrMapping/>
  </p:clrMapOvr>
  <p:transition spd="slow">
    <p:push dir="u"/>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323"/>
        <p:cNvGrpSpPr/>
        <p:nvPr/>
      </p:nvGrpSpPr>
      <p:grpSpPr>
        <a:xfrm>
          <a:off x="0" y="0"/>
          <a:ext cx="0" cy="0"/>
          <a:chOff x="0" y="0"/>
          <a:chExt cx="0" cy="0"/>
        </a:xfrm>
      </p:grpSpPr>
      <p:sp>
        <p:nvSpPr>
          <p:cNvPr id="1324" name="Google Shape;1324;p51"/>
          <p:cNvSpPr txBox="1">
            <a:spLocks noGrp="1"/>
          </p:cNvSpPr>
          <p:nvPr>
            <p:ph type="body" sz="quarter" idx="10"/>
          </p:nvPr>
        </p:nvSpPr>
        <p:spPr>
          <a:prstGeom prst="rect">
            <a:avLst/>
          </a:prstGeom>
          <a:noFill/>
          <a:ln>
            <a:noFill/>
          </a:ln>
        </p:spPr>
        <p:txBody>
          <a:bodyPr spcFirstLastPara="1" wrap="square" lIns="0" tIns="0" rIns="0" bIns="0" anchor="t" anchorCtr="0">
            <a:noAutofit/>
          </a:bodyPr>
          <a:lstStyle/>
          <a:p>
            <a:pPr>
              <a:lnSpc>
                <a:spcPct val="85000"/>
              </a:lnSpc>
              <a:buSzPts val="4000"/>
            </a:pPr>
            <a:r>
              <a:rPr lang="en-US" sz="3200">
                <a:solidFill>
                  <a:schemeClr val="tx1"/>
                </a:solidFill>
                <a:latin typeface="Arial"/>
              </a:rPr>
              <a:t>U.S. Business leaders are optimistic </a:t>
            </a:r>
            <a:endParaRPr lang="en-US" sz="3200">
              <a:solidFill>
                <a:schemeClr val="tx1"/>
              </a:solidFill>
            </a:endParaRPr>
          </a:p>
          <a:p>
            <a:pPr marL="0" lvl="0" indent="0" algn="l" rtl="0">
              <a:lnSpc>
                <a:spcPct val="85000"/>
              </a:lnSpc>
              <a:spcBef>
                <a:spcPts val="0"/>
              </a:spcBef>
              <a:spcAft>
                <a:spcPts val="0"/>
              </a:spcAft>
              <a:buSzPts val="4000"/>
              <a:buNone/>
            </a:pPr>
            <a:endParaRPr lang="en-US" sz="2800">
              <a:solidFill>
                <a:schemeClr val="tx1"/>
              </a:solidFill>
            </a:endParaRPr>
          </a:p>
        </p:txBody>
      </p:sp>
      <p:sp>
        <p:nvSpPr>
          <p:cNvPr id="1325" name="Google Shape;1325;p51"/>
          <p:cNvSpPr txBox="1"/>
          <p:nvPr/>
        </p:nvSpPr>
        <p:spPr>
          <a:xfrm>
            <a:off x="7022236" y="5710905"/>
            <a:ext cx="4972594" cy="246181"/>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en-US" sz="1000" b="0" i="0" u="none" strike="noStrike" cap="none">
                <a:solidFill>
                  <a:srgbClr val="AFBDC7"/>
                </a:solidFill>
                <a:latin typeface="Arial"/>
                <a:ea typeface="Arial"/>
                <a:cs typeface="Arial"/>
                <a:sym typeface="Arial"/>
              </a:rPr>
              <a:t>Source: Business Roundtable CEO Economic Outlook Survey, November 2021</a:t>
            </a:r>
            <a:endParaRPr sz="1000" b="0" i="0" u="none" strike="noStrike" cap="none">
              <a:solidFill>
                <a:srgbClr val="AFBDC7"/>
              </a:solidFill>
              <a:latin typeface="Arial"/>
              <a:ea typeface="Arial"/>
              <a:cs typeface="Arial"/>
              <a:sym typeface="Arial"/>
            </a:endParaRPr>
          </a:p>
        </p:txBody>
      </p:sp>
      <p:sp>
        <p:nvSpPr>
          <p:cNvPr id="3" name="Oval 2">
            <a:extLst>
              <a:ext uri="{FF2B5EF4-FFF2-40B4-BE49-F238E27FC236}">
                <a16:creationId xmlns:a16="http://schemas.microsoft.com/office/drawing/2014/main" id="{1B439CAA-B113-E94F-9D6A-24DE442F3862}"/>
              </a:ext>
            </a:extLst>
          </p:cNvPr>
          <p:cNvSpPr>
            <a:spLocks noChangeAspect="1"/>
          </p:cNvSpPr>
          <p:nvPr/>
        </p:nvSpPr>
        <p:spPr>
          <a:xfrm>
            <a:off x="1955800" y="1945585"/>
            <a:ext cx="2514600" cy="2514600"/>
          </a:xfrm>
          <a:prstGeom prst="ellipse">
            <a:avLst/>
          </a:prstGeom>
          <a:solidFill>
            <a:srgbClr val="00202E">
              <a:alpha val="75360"/>
            </a:srgb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4982B761-E3D1-D547-BBFC-29B3E89D3183}"/>
              </a:ext>
            </a:extLst>
          </p:cNvPr>
          <p:cNvSpPr>
            <a:spLocks noChangeAspect="1"/>
          </p:cNvSpPr>
          <p:nvPr/>
        </p:nvSpPr>
        <p:spPr>
          <a:xfrm>
            <a:off x="3913910" y="1958630"/>
            <a:ext cx="2514600" cy="2514600"/>
          </a:xfrm>
          <a:prstGeom prst="ellipse">
            <a:avLst/>
          </a:prstGeom>
          <a:solidFill>
            <a:schemeClr val="bg2">
              <a:alpha val="7536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4BE570D4-2E48-7E4D-B10A-49361C712851}"/>
              </a:ext>
            </a:extLst>
          </p:cNvPr>
          <p:cNvSpPr>
            <a:spLocks noChangeAspect="1"/>
          </p:cNvSpPr>
          <p:nvPr/>
        </p:nvSpPr>
        <p:spPr>
          <a:xfrm>
            <a:off x="5884946" y="1971675"/>
            <a:ext cx="2514600" cy="2514600"/>
          </a:xfrm>
          <a:prstGeom prst="ellipse">
            <a:avLst/>
          </a:prstGeom>
          <a:solidFill>
            <a:schemeClr val="tx2">
              <a:alpha val="7536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9A59A51E-D08F-AC42-A5FA-FF6348B32C04}"/>
              </a:ext>
            </a:extLst>
          </p:cNvPr>
          <p:cNvSpPr>
            <a:spLocks noChangeAspect="1"/>
          </p:cNvSpPr>
          <p:nvPr/>
        </p:nvSpPr>
        <p:spPr>
          <a:xfrm>
            <a:off x="7750638" y="1958938"/>
            <a:ext cx="2514600" cy="2514600"/>
          </a:xfrm>
          <a:prstGeom prst="ellipse">
            <a:avLst/>
          </a:prstGeom>
          <a:solidFill>
            <a:schemeClr val="accent1">
              <a:alpha val="7536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3F1E29A5-A0EC-F748-9D88-2AC41D37E6EE}"/>
              </a:ext>
            </a:extLst>
          </p:cNvPr>
          <p:cNvSpPr txBox="1"/>
          <p:nvPr/>
        </p:nvSpPr>
        <p:spPr>
          <a:xfrm>
            <a:off x="2298700" y="2783027"/>
            <a:ext cx="1828800" cy="914400"/>
          </a:xfrm>
          <a:prstGeom prst="rect">
            <a:avLst/>
          </a:prstGeom>
          <a:noFill/>
        </p:spPr>
        <p:txBody>
          <a:bodyPr wrap="square" lIns="91440" tIns="45720" rIns="91440" bIns="45720" rtlCol="0" anchor="t">
            <a:spAutoFit/>
          </a:bodyPr>
          <a:lstStyle/>
          <a:p>
            <a:pPr algn="ctr"/>
            <a:r>
              <a:rPr lang="en-US">
                <a:solidFill>
                  <a:schemeClr val="bg1"/>
                </a:solidFill>
              </a:rPr>
              <a:t>Hire more </a:t>
            </a:r>
          </a:p>
          <a:p>
            <a:pPr algn="ctr"/>
            <a:r>
              <a:rPr lang="en-US">
                <a:solidFill>
                  <a:schemeClr val="bg1"/>
                </a:solidFill>
              </a:rPr>
              <a:t>employees</a:t>
            </a:r>
          </a:p>
          <a:p>
            <a:pPr algn="ctr"/>
            <a:r>
              <a:rPr lang="en-US">
                <a:solidFill>
                  <a:schemeClr val="bg1"/>
                </a:solidFill>
              </a:rPr>
              <a:t>+13 points</a:t>
            </a:r>
            <a:endParaRPr lang="en-US">
              <a:solidFill>
                <a:schemeClr val="bg1"/>
              </a:solidFill>
              <a:cs typeface="Arial"/>
            </a:endParaRPr>
          </a:p>
        </p:txBody>
      </p:sp>
      <p:sp>
        <p:nvSpPr>
          <p:cNvPr id="13" name="TextBox 12">
            <a:extLst>
              <a:ext uri="{FF2B5EF4-FFF2-40B4-BE49-F238E27FC236}">
                <a16:creationId xmlns:a16="http://schemas.microsoft.com/office/drawing/2014/main" id="{E35D09DD-0C30-264B-897C-282F57CA7931}"/>
              </a:ext>
            </a:extLst>
          </p:cNvPr>
          <p:cNvSpPr txBox="1"/>
          <p:nvPr/>
        </p:nvSpPr>
        <p:spPr>
          <a:xfrm>
            <a:off x="4102582" y="2789372"/>
            <a:ext cx="1828800" cy="923330"/>
          </a:xfrm>
          <a:prstGeom prst="rect">
            <a:avLst/>
          </a:prstGeom>
          <a:noFill/>
        </p:spPr>
        <p:txBody>
          <a:bodyPr wrap="square" lIns="91440" tIns="45720" rIns="91440" bIns="45720" rtlCol="0" anchor="t">
            <a:spAutoFit/>
          </a:bodyPr>
          <a:lstStyle/>
          <a:p>
            <a:pPr algn="ctr"/>
            <a:r>
              <a:rPr lang="en-US"/>
              <a:t>Increase capital investment</a:t>
            </a:r>
          </a:p>
          <a:p>
            <a:pPr algn="ctr"/>
            <a:r>
              <a:rPr lang="en-US"/>
              <a:t>+7 </a:t>
            </a:r>
            <a:r>
              <a:rPr lang="en-US">
                <a:ea typeface="+mn-lt"/>
                <a:cs typeface="+mn-lt"/>
              </a:rPr>
              <a:t>points</a:t>
            </a:r>
          </a:p>
        </p:txBody>
      </p:sp>
      <p:sp>
        <p:nvSpPr>
          <p:cNvPr id="14" name="TextBox 13">
            <a:extLst>
              <a:ext uri="{FF2B5EF4-FFF2-40B4-BE49-F238E27FC236}">
                <a16:creationId xmlns:a16="http://schemas.microsoft.com/office/drawing/2014/main" id="{05B18A5C-344F-0D4B-AB9F-644DA812824B}"/>
              </a:ext>
            </a:extLst>
          </p:cNvPr>
          <p:cNvSpPr txBox="1"/>
          <p:nvPr/>
        </p:nvSpPr>
        <p:spPr>
          <a:xfrm>
            <a:off x="6158316" y="2789372"/>
            <a:ext cx="1828800" cy="923330"/>
          </a:xfrm>
          <a:prstGeom prst="rect">
            <a:avLst/>
          </a:prstGeom>
          <a:noFill/>
        </p:spPr>
        <p:txBody>
          <a:bodyPr wrap="square" lIns="91440" tIns="45720" rIns="91440" bIns="45720" rtlCol="0" anchor="t">
            <a:spAutoFit/>
          </a:bodyPr>
          <a:lstStyle/>
          <a:p>
            <a:pPr algn="ctr"/>
            <a:r>
              <a:rPr lang="en-US"/>
              <a:t>Grow</a:t>
            </a:r>
            <a:br>
              <a:rPr lang="en-US"/>
            </a:br>
            <a:r>
              <a:rPr lang="en-US"/>
              <a:t>sales</a:t>
            </a:r>
          </a:p>
          <a:p>
            <a:pPr algn="ctr"/>
            <a:r>
              <a:rPr lang="en-US"/>
              <a:t>+9 </a:t>
            </a:r>
            <a:r>
              <a:rPr lang="en-US">
                <a:ea typeface="+mn-lt"/>
                <a:cs typeface="+mn-lt"/>
              </a:rPr>
              <a:t>points</a:t>
            </a:r>
            <a:endParaRPr lang="en-US">
              <a:cs typeface="Arial"/>
            </a:endParaRPr>
          </a:p>
        </p:txBody>
      </p:sp>
      <p:sp>
        <p:nvSpPr>
          <p:cNvPr id="15" name="TextBox 14">
            <a:extLst>
              <a:ext uri="{FF2B5EF4-FFF2-40B4-BE49-F238E27FC236}">
                <a16:creationId xmlns:a16="http://schemas.microsoft.com/office/drawing/2014/main" id="{1D8F2773-7C2D-5048-85BB-40E674CFAAE6}"/>
              </a:ext>
            </a:extLst>
          </p:cNvPr>
          <p:cNvSpPr txBox="1"/>
          <p:nvPr/>
        </p:nvSpPr>
        <p:spPr>
          <a:xfrm>
            <a:off x="8093538" y="2789372"/>
            <a:ext cx="1828800" cy="1200329"/>
          </a:xfrm>
          <a:prstGeom prst="rect">
            <a:avLst/>
          </a:prstGeom>
          <a:noFill/>
        </p:spPr>
        <p:txBody>
          <a:bodyPr wrap="square" lIns="91440" tIns="45720" rIns="91440" bIns="45720" rtlCol="0" anchor="t">
            <a:spAutoFit/>
          </a:bodyPr>
          <a:lstStyle/>
          <a:p>
            <a:pPr algn="ctr"/>
            <a:r>
              <a:rPr lang="en-US">
                <a:solidFill>
                  <a:schemeClr val="bg1"/>
                </a:solidFill>
              </a:rPr>
              <a:t>Benefit from the Infrastructure Investment &amp; Jobs Act</a:t>
            </a:r>
          </a:p>
        </p:txBody>
      </p:sp>
    </p:spTree>
  </p:cSld>
  <p:clrMapOvr>
    <a:masterClrMapping/>
  </p:clrMapOvr>
  <p:transition spd="slow">
    <p:push dir="u"/>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93B381B-552A-584E-9287-6B56693753F3}"/>
              </a:ext>
            </a:extLst>
          </p:cNvPr>
          <p:cNvSpPr>
            <a:spLocks noGrp="1"/>
          </p:cNvSpPr>
          <p:nvPr>
            <p:ph type="body" sz="quarter" idx="10"/>
          </p:nvPr>
        </p:nvSpPr>
        <p:spPr/>
        <p:txBody>
          <a:bodyPr/>
          <a:lstStyle/>
          <a:p>
            <a:r>
              <a:rPr lang="en-US">
                <a:latin typeface="Arial"/>
                <a:cs typeface="Arial"/>
              </a:rPr>
              <a:t>There are risks and challenges</a:t>
            </a:r>
            <a:endParaRPr lang="en-US"/>
          </a:p>
          <a:p>
            <a:endParaRPr lang="en-US"/>
          </a:p>
        </p:txBody>
      </p:sp>
      <p:sp>
        <p:nvSpPr>
          <p:cNvPr id="5" name="Google Shape;1325;p51">
            <a:extLst>
              <a:ext uri="{FF2B5EF4-FFF2-40B4-BE49-F238E27FC236}">
                <a16:creationId xmlns:a16="http://schemas.microsoft.com/office/drawing/2014/main" id="{0AC69B45-1CCE-DC46-BF67-278B9D022F33}"/>
              </a:ext>
            </a:extLst>
          </p:cNvPr>
          <p:cNvSpPr txBox="1"/>
          <p:nvPr/>
        </p:nvSpPr>
        <p:spPr>
          <a:xfrm>
            <a:off x="7022236" y="5710905"/>
            <a:ext cx="4972594" cy="246181"/>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en-US" sz="1000" b="0" i="0" u="none" strike="noStrike" cap="none">
                <a:solidFill>
                  <a:srgbClr val="AFBDC7"/>
                </a:solidFill>
                <a:latin typeface="Arial"/>
                <a:ea typeface="Arial"/>
                <a:cs typeface="Arial"/>
                <a:sym typeface="Arial"/>
              </a:rPr>
              <a:t>Source: Business Roundtable CEO Economic Outlook Survey, November 2021</a:t>
            </a:r>
            <a:endParaRPr sz="1000" b="0" i="0" u="none" strike="noStrike" cap="none">
              <a:solidFill>
                <a:srgbClr val="AFBDC7"/>
              </a:solidFill>
              <a:latin typeface="Arial"/>
              <a:ea typeface="Arial"/>
              <a:cs typeface="Arial"/>
              <a:sym typeface="Arial"/>
            </a:endParaRPr>
          </a:p>
        </p:txBody>
      </p:sp>
      <p:sp>
        <p:nvSpPr>
          <p:cNvPr id="10" name="Oval 9">
            <a:extLst>
              <a:ext uri="{FF2B5EF4-FFF2-40B4-BE49-F238E27FC236}">
                <a16:creationId xmlns:a16="http://schemas.microsoft.com/office/drawing/2014/main" id="{4FFF3B28-110C-B446-9932-1570AA0961AA}"/>
              </a:ext>
            </a:extLst>
          </p:cNvPr>
          <p:cNvSpPr>
            <a:spLocks noChangeAspect="1"/>
          </p:cNvSpPr>
          <p:nvPr/>
        </p:nvSpPr>
        <p:spPr>
          <a:xfrm>
            <a:off x="1955800" y="1945585"/>
            <a:ext cx="2514600" cy="2514600"/>
          </a:xfrm>
          <a:prstGeom prst="ellipse">
            <a:avLst/>
          </a:prstGeom>
          <a:solidFill>
            <a:srgbClr val="0D3049">
              <a:alpha val="75360"/>
            </a:srgb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0E024DA9-6A22-CD48-9F57-6599BB019BB8}"/>
              </a:ext>
            </a:extLst>
          </p:cNvPr>
          <p:cNvSpPr>
            <a:spLocks noChangeAspect="1"/>
          </p:cNvSpPr>
          <p:nvPr/>
        </p:nvSpPr>
        <p:spPr>
          <a:xfrm>
            <a:off x="3913910" y="1958630"/>
            <a:ext cx="2514600" cy="2514600"/>
          </a:xfrm>
          <a:prstGeom prst="ellipse">
            <a:avLst/>
          </a:prstGeom>
          <a:solidFill>
            <a:schemeClr val="bg2">
              <a:lumMod val="60000"/>
              <a:lumOff val="40000"/>
              <a:alpha val="7536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5FCFDFC4-CDFB-B14C-83EA-26E7D9F1E1E8}"/>
              </a:ext>
            </a:extLst>
          </p:cNvPr>
          <p:cNvSpPr>
            <a:spLocks noChangeAspect="1"/>
          </p:cNvSpPr>
          <p:nvPr/>
        </p:nvSpPr>
        <p:spPr>
          <a:xfrm>
            <a:off x="5884946" y="1971675"/>
            <a:ext cx="2514600" cy="2514600"/>
          </a:xfrm>
          <a:prstGeom prst="ellipse">
            <a:avLst/>
          </a:prstGeom>
          <a:solidFill>
            <a:schemeClr val="tx2">
              <a:lumMod val="60000"/>
              <a:lumOff val="40000"/>
              <a:alpha val="7536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B52A91A0-2150-4240-99DD-605DB8CF919B}"/>
              </a:ext>
            </a:extLst>
          </p:cNvPr>
          <p:cNvSpPr>
            <a:spLocks noChangeAspect="1"/>
          </p:cNvSpPr>
          <p:nvPr/>
        </p:nvSpPr>
        <p:spPr>
          <a:xfrm>
            <a:off x="7750638" y="1958938"/>
            <a:ext cx="2514600" cy="2514600"/>
          </a:xfrm>
          <a:prstGeom prst="ellipse">
            <a:avLst/>
          </a:prstGeom>
          <a:solidFill>
            <a:schemeClr val="accent1">
              <a:lumMod val="60000"/>
              <a:lumOff val="40000"/>
              <a:alpha val="7536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AC8B91DE-D5A0-3944-A1DA-AB969FAFB8EE}"/>
              </a:ext>
            </a:extLst>
          </p:cNvPr>
          <p:cNvSpPr txBox="1"/>
          <p:nvPr/>
        </p:nvSpPr>
        <p:spPr>
          <a:xfrm>
            <a:off x="2298700" y="3053323"/>
            <a:ext cx="1828800" cy="369332"/>
          </a:xfrm>
          <a:prstGeom prst="rect">
            <a:avLst/>
          </a:prstGeom>
          <a:noFill/>
        </p:spPr>
        <p:txBody>
          <a:bodyPr wrap="square" rtlCol="0">
            <a:spAutoFit/>
          </a:bodyPr>
          <a:lstStyle/>
          <a:p>
            <a:pPr algn="ctr"/>
            <a:r>
              <a:rPr lang="en-US">
                <a:solidFill>
                  <a:schemeClr val="bg1"/>
                </a:solidFill>
              </a:rPr>
              <a:t>Covid -19</a:t>
            </a:r>
          </a:p>
        </p:txBody>
      </p:sp>
      <p:sp>
        <p:nvSpPr>
          <p:cNvPr id="15" name="TextBox 14">
            <a:extLst>
              <a:ext uri="{FF2B5EF4-FFF2-40B4-BE49-F238E27FC236}">
                <a16:creationId xmlns:a16="http://schemas.microsoft.com/office/drawing/2014/main" id="{8EE7EFFE-E6D6-E34B-AC8B-583C92C5FE8F}"/>
              </a:ext>
            </a:extLst>
          </p:cNvPr>
          <p:cNvSpPr txBox="1"/>
          <p:nvPr/>
        </p:nvSpPr>
        <p:spPr>
          <a:xfrm>
            <a:off x="4102582" y="3059668"/>
            <a:ext cx="1828800" cy="369332"/>
          </a:xfrm>
          <a:prstGeom prst="rect">
            <a:avLst/>
          </a:prstGeom>
          <a:noFill/>
        </p:spPr>
        <p:txBody>
          <a:bodyPr wrap="square" rtlCol="0">
            <a:spAutoFit/>
          </a:bodyPr>
          <a:lstStyle/>
          <a:p>
            <a:pPr algn="ctr"/>
            <a:r>
              <a:rPr lang="en-US"/>
              <a:t>Labor costs</a:t>
            </a:r>
          </a:p>
        </p:txBody>
      </p:sp>
      <p:sp>
        <p:nvSpPr>
          <p:cNvPr id="16" name="TextBox 15">
            <a:extLst>
              <a:ext uri="{FF2B5EF4-FFF2-40B4-BE49-F238E27FC236}">
                <a16:creationId xmlns:a16="http://schemas.microsoft.com/office/drawing/2014/main" id="{F63AAD4E-7A9D-7241-BE46-4986BB321ACD}"/>
              </a:ext>
            </a:extLst>
          </p:cNvPr>
          <p:cNvSpPr txBox="1"/>
          <p:nvPr/>
        </p:nvSpPr>
        <p:spPr>
          <a:xfrm>
            <a:off x="6150782" y="2972623"/>
            <a:ext cx="1828800" cy="646331"/>
          </a:xfrm>
          <a:prstGeom prst="rect">
            <a:avLst/>
          </a:prstGeom>
          <a:noFill/>
        </p:spPr>
        <p:txBody>
          <a:bodyPr wrap="square" rtlCol="0">
            <a:spAutoFit/>
          </a:bodyPr>
          <a:lstStyle/>
          <a:p>
            <a:pPr algn="ctr"/>
            <a:r>
              <a:rPr lang="en-US"/>
              <a:t>Supply </a:t>
            </a:r>
          </a:p>
          <a:p>
            <a:pPr algn="ctr"/>
            <a:r>
              <a:rPr lang="en-US"/>
              <a:t>chain issues</a:t>
            </a:r>
          </a:p>
        </p:txBody>
      </p:sp>
      <p:sp>
        <p:nvSpPr>
          <p:cNvPr id="17" name="TextBox 16">
            <a:extLst>
              <a:ext uri="{FF2B5EF4-FFF2-40B4-BE49-F238E27FC236}">
                <a16:creationId xmlns:a16="http://schemas.microsoft.com/office/drawing/2014/main" id="{BF057C97-2567-4C4A-87A3-7238DD31BDB5}"/>
              </a:ext>
            </a:extLst>
          </p:cNvPr>
          <p:cNvSpPr txBox="1"/>
          <p:nvPr/>
        </p:nvSpPr>
        <p:spPr>
          <a:xfrm>
            <a:off x="8093538" y="3059668"/>
            <a:ext cx="1828800" cy="369332"/>
          </a:xfrm>
          <a:prstGeom prst="rect">
            <a:avLst/>
          </a:prstGeom>
          <a:noFill/>
        </p:spPr>
        <p:txBody>
          <a:bodyPr wrap="square" rtlCol="0">
            <a:spAutoFit/>
          </a:bodyPr>
          <a:lstStyle/>
          <a:p>
            <a:pPr algn="ctr"/>
            <a:r>
              <a:rPr lang="en-US">
                <a:solidFill>
                  <a:schemeClr val="bg1"/>
                </a:solidFill>
              </a:rPr>
              <a:t>Tax increases</a:t>
            </a:r>
          </a:p>
        </p:txBody>
      </p:sp>
    </p:spTree>
    <p:extLst>
      <p:ext uri="{BB962C8B-B14F-4D97-AF65-F5344CB8AC3E}">
        <p14:creationId xmlns:p14="http://schemas.microsoft.com/office/powerpoint/2010/main" val="2516745492"/>
      </p:ext>
    </p:extLst>
  </p:cSld>
  <p:clrMapOvr>
    <a:masterClrMapping/>
  </p:clrMapOvr>
  <p:transition spd="slow">
    <p:push dir="u"/>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2AD2E98-3E76-429B-B41C-52229856AB8C}"/>
              </a:ext>
            </a:extLst>
          </p:cNvPr>
          <p:cNvSpPr>
            <a:spLocks noGrp="1"/>
          </p:cNvSpPr>
          <p:nvPr>
            <p:ph type="body" sz="quarter" idx="11"/>
          </p:nvPr>
        </p:nvSpPr>
        <p:spPr>
          <a:solidFill>
            <a:srgbClr val="00202E"/>
          </a:solidFill>
        </p:spPr>
        <p:txBody>
          <a:bodyPr lIns="182880" tIns="182880" rIns="182880" bIns="182880" numCol="1" spcCol="274320" anchor="t"/>
          <a:lstStyle/>
          <a:p>
            <a:r>
              <a:rPr lang="en-US" sz="2400" b="1">
                <a:solidFill>
                  <a:schemeClr val="bg1"/>
                </a:solidFill>
                <a:latin typeface="Arial"/>
                <a:cs typeface="Arial"/>
              </a:rPr>
              <a:t>GLOBAL TECHNOLOGY DECOUPLING </a:t>
            </a:r>
            <a:br>
              <a:rPr lang="en-US" sz="2400" b="1">
                <a:solidFill>
                  <a:schemeClr val="bg1"/>
                </a:solidFill>
                <a:latin typeface="Arial"/>
                <a:cs typeface="Arial"/>
              </a:rPr>
            </a:br>
            <a:r>
              <a:rPr lang="en-US" sz="2400" b="1">
                <a:solidFill>
                  <a:schemeClr val="bg1"/>
                </a:solidFill>
                <a:latin typeface="Arial"/>
                <a:cs typeface="Arial"/>
              </a:rPr>
              <a:t>between the U.S. and China </a:t>
            </a:r>
            <a:br>
              <a:rPr lang="en-US" sz="2400" b="1">
                <a:solidFill>
                  <a:schemeClr val="bg1"/>
                </a:solidFill>
                <a:latin typeface="Arial"/>
                <a:cs typeface="Arial"/>
              </a:rPr>
            </a:br>
            <a:r>
              <a:rPr lang="en-US" sz="2400">
                <a:solidFill>
                  <a:schemeClr val="bg1"/>
                </a:solidFill>
                <a:latin typeface="Arial"/>
                <a:cs typeface="Arial"/>
              </a:rPr>
              <a:t>accelerates </a:t>
            </a:r>
            <a:endParaRPr lang="en-US">
              <a:solidFill>
                <a:schemeClr val="bg1"/>
              </a:solidFill>
            </a:endParaRPr>
          </a:p>
          <a:p>
            <a:endParaRPr lang="en-US" sz="2400">
              <a:solidFill>
                <a:schemeClr val="bg1"/>
              </a:solidFill>
              <a:latin typeface="Arial"/>
            </a:endParaRPr>
          </a:p>
          <a:p>
            <a:endParaRPr lang="en-US" sz="2400">
              <a:solidFill>
                <a:schemeClr val="bg1"/>
              </a:solidFill>
            </a:endParaRPr>
          </a:p>
        </p:txBody>
      </p:sp>
      <p:sp>
        <p:nvSpPr>
          <p:cNvPr id="5" name="Text Placeholder 4">
            <a:extLst>
              <a:ext uri="{FF2B5EF4-FFF2-40B4-BE49-F238E27FC236}">
                <a16:creationId xmlns:a16="http://schemas.microsoft.com/office/drawing/2014/main" id="{CFC0E08C-D03B-4A9D-85A5-FFB7E2D2A7CB}"/>
              </a:ext>
            </a:extLst>
          </p:cNvPr>
          <p:cNvSpPr>
            <a:spLocks noGrp="1"/>
          </p:cNvSpPr>
          <p:nvPr>
            <p:ph type="body" sz="quarter" idx="12"/>
          </p:nvPr>
        </p:nvSpPr>
        <p:spPr>
          <a:solidFill>
            <a:schemeClr val="tx2"/>
          </a:solidFill>
        </p:spPr>
        <p:txBody>
          <a:bodyPr lIns="182880" tIns="182880" rIns="182880" bIns="182880" numCol="1" spcCol="274320" anchor="t"/>
          <a:lstStyle/>
          <a:p>
            <a:r>
              <a:rPr lang="en-US" sz="2300" b="1">
                <a:solidFill>
                  <a:schemeClr val="bg1"/>
                </a:solidFill>
                <a:latin typeface="Arial"/>
                <a:cs typeface="Arial"/>
              </a:rPr>
              <a:t>MAJOR </a:t>
            </a:r>
            <a:br>
              <a:rPr lang="en-US" sz="2300" b="1">
                <a:latin typeface="Arial"/>
                <a:cs typeface="Arial"/>
              </a:rPr>
            </a:br>
            <a:r>
              <a:rPr lang="en-US" sz="2300" b="1">
                <a:solidFill>
                  <a:schemeClr val="bg1"/>
                </a:solidFill>
                <a:latin typeface="Arial"/>
                <a:cs typeface="Arial"/>
              </a:rPr>
              <a:t>CYBERATTACK(S)</a:t>
            </a:r>
            <a:br>
              <a:rPr lang="en-US" sz="2300" b="1">
                <a:latin typeface="Arial"/>
                <a:cs typeface="Arial"/>
              </a:rPr>
            </a:br>
            <a:r>
              <a:rPr lang="en-US" sz="2400">
                <a:solidFill>
                  <a:schemeClr val="bg1"/>
                </a:solidFill>
                <a:latin typeface="Arial"/>
                <a:cs typeface="Arial"/>
              </a:rPr>
              <a:t>cause sustained disruption in the operation of key digital or physical infrastructure</a:t>
            </a:r>
            <a:endParaRPr lang="en-US" sz="2400">
              <a:solidFill>
                <a:schemeClr val="bg1"/>
              </a:solidFill>
              <a:latin typeface="Arial"/>
            </a:endParaRPr>
          </a:p>
          <a:p>
            <a:endParaRPr lang="en-US" sz="2400">
              <a:solidFill>
                <a:schemeClr val="bg1"/>
              </a:solidFill>
            </a:endParaRPr>
          </a:p>
        </p:txBody>
      </p:sp>
      <p:sp>
        <p:nvSpPr>
          <p:cNvPr id="6" name="Text Placeholder 5">
            <a:extLst>
              <a:ext uri="{FF2B5EF4-FFF2-40B4-BE49-F238E27FC236}">
                <a16:creationId xmlns:a16="http://schemas.microsoft.com/office/drawing/2014/main" id="{0E81FD17-50C8-4E24-83DB-5DC068EBC2EA}"/>
              </a:ext>
            </a:extLst>
          </p:cNvPr>
          <p:cNvSpPr>
            <a:spLocks noGrp="1"/>
          </p:cNvSpPr>
          <p:nvPr>
            <p:ph type="body" sz="quarter" idx="13"/>
          </p:nvPr>
        </p:nvSpPr>
        <p:spPr>
          <a:solidFill>
            <a:schemeClr val="bg2"/>
          </a:solidFill>
        </p:spPr>
        <p:txBody>
          <a:bodyPr lIns="182880" tIns="182880" rIns="182880" bIns="182880" numCol="1" spcCol="274320" anchor="t"/>
          <a:lstStyle/>
          <a:p>
            <a:r>
              <a:rPr lang="en-US" sz="2400" b="1">
                <a:latin typeface="Arial"/>
                <a:cs typeface="Arial"/>
              </a:rPr>
              <a:t>STRATEGIC COMPETITION</a:t>
            </a:r>
            <a:endParaRPr lang="en-US" sz="2400"/>
          </a:p>
          <a:p>
            <a:pPr marL="342900" indent="-342900">
              <a:buChar char="•"/>
            </a:pPr>
            <a:r>
              <a:rPr lang="en-US" sz="2400">
                <a:latin typeface="Arial"/>
                <a:cs typeface="Arial"/>
              </a:rPr>
              <a:t>China attempts to force reunification with Taiwan or assert dominance in South China Sea</a:t>
            </a:r>
            <a:endParaRPr lang="en-US" sz="2400">
              <a:cs typeface="Arial"/>
            </a:endParaRPr>
          </a:p>
          <a:p>
            <a:pPr marL="342900" indent="-342900">
              <a:buChar char="•"/>
            </a:pPr>
            <a:r>
              <a:rPr lang="en-US" sz="2400">
                <a:latin typeface="Arial"/>
                <a:cs typeface="Arial"/>
              </a:rPr>
              <a:t>Russia invades Ukraine</a:t>
            </a:r>
          </a:p>
          <a:p>
            <a:endParaRPr lang="en-US">
              <a:latin typeface="Arial"/>
              <a:cs typeface="Arial"/>
            </a:endParaRPr>
          </a:p>
        </p:txBody>
      </p:sp>
      <p:sp>
        <p:nvSpPr>
          <p:cNvPr id="12" name="Text Placeholder 11">
            <a:extLst>
              <a:ext uri="{FF2B5EF4-FFF2-40B4-BE49-F238E27FC236}">
                <a16:creationId xmlns:a16="http://schemas.microsoft.com/office/drawing/2014/main" id="{BFE913CB-7444-284D-91FF-B59ABE941CEA}"/>
              </a:ext>
            </a:extLst>
          </p:cNvPr>
          <p:cNvSpPr>
            <a:spLocks noGrp="1"/>
          </p:cNvSpPr>
          <p:nvPr>
            <p:ph type="body" sz="quarter" idx="10"/>
          </p:nvPr>
        </p:nvSpPr>
        <p:spPr/>
        <p:txBody>
          <a:bodyPr/>
          <a:lstStyle/>
          <a:p>
            <a:r>
              <a:rPr lang="en-US">
                <a:latin typeface="Arial"/>
              </a:rPr>
              <a:t>Geopolitics could disrupt growth</a:t>
            </a:r>
          </a:p>
        </p:txBody>
      </p:sp>
      <p:sp>
        <p:nvSpPr>
          <p:cNvPr id="2" name="TextBox 1">
            <a:extLst>
              <a:ext uri="{FF2B5EF4-FFF2-40B4-BE49-F238E27FC236}">
                <a16:creationId xmlns:a16="http://schemas.microsoft.com/office/drawing/2014/main" id="{163C53FD-5534-40E7-9517-4129FA43C23D}"/>
              </a:ext>
            </a:extLst>
          </p:cNvPr>
          <p:cNvSpPr txBox="1"/>
          <p:nvPr/>
        </p:nvSpPr>
        <p:spPr>
          <a:xfrm>
            <a:off x="8520913" y="6221425"/>
            <a:ext cx="356588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00">
                <a:cs typeface="Arial"/>
              </a:rPr>
              <a:t>BlackRock </a:t>
            </a:r>
            <a:r>
              <a:rPr lang="en-US" sz="1000">
                <a:ea typeface="+mn-lt"/>
                <a:cs typeface="+mn-lt"/>
              </a:rPr>
              <a:t>Geopolitical Risk Indicator</a:t>
            </a:r>
            <a:endParaRPr lang="en-US" sz="1000">
              <a:cs typeface="Arial"/>
            </a:endParaRPr>
          </a:p>
        </p:txBody>
      </p:sp>
    </p:spTree>
    <p:extLst>
      <p:ext uri="{BB962C8B-B14F-4D97-AF65-F5344CB8AC3E}">
        <p14:creationId xmlns:p14="http://schemas.microsoft.com/office/powerpoint/2010/main" val="3285403664"/>
      </p:ext>
    </p:extLst>
  </p:cSld>
  <p:clrMapOvr>
    <a:masterClrMapping/>
  </p:clrMapOvr>
  <p:transition spd="slow">
    <p:push dir="u"/>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4CD4CF3C-B608-884E-B833-9A79F00A2FF4}"/>
              </a:ext>
            </a:extLst>
          </p:cNvPr>
          <p:cNvSpPr>
            <a:spLocks noGrp="1"/>
          </p:cNvSpPr>
          <p:nvPr>
            <p:ph type="body" sz="quarter" idx="12"/>
          </p:nvPr>
        </p:nvSpPr>
        <p:spPr/>
        <p:txBody>
          <a:bodyPr/>
          <a:lstStyle/>
          <a:p>
            <a:endParaRPr lang="en-US"/>
          </a:p>
        </p:txBody>
      </p:sp>
      <p:sp>
        <p:nvSpPr>
          <p:cNvPr id="3" name="Text Placeholder 2">
            <a:extLst>
              <a:ext uri="{FF2B5EF4-FFF2-40B4-BE49-F238E27FC236}">
                <a16:creationId xmlns:a16="http://schemas.microsoft.com/office/drawing/2014/main" id="{E45F2FA9-8924-C44D-84E4-B065703ECE0F}"/>
              </a:ext>
            </a:extLst>
          </p:cNvPr>
          <p:cNvSpPr>
            <a:spLocks noGrp="1"/>
          </p:cNvSpPr>
          <p:nvPr>
            <p:ph type="body" sz="quarter" idx="10"/>
          </p:nvPr>
        </p:nvSpPr>
        <p:spPr/>
        <p:txBody>
          <a:bodyPr/>
          <a:lstStyle/>
          <a:p>
            <a:pPr>
              <a:lnSpc>
                <a:spcPct val="114999"/>
              </a:lnSpc>
            </a:pPr>
            <a:r>
              <a:rPr lang="en-US" sz="2100" b="0">
                <a:latin typeface="Arial"/>
                <a:cs typeface="Arial"/>
              </a:rPr>
              <a:t>Overall, our global </a:t>
            </a:r>
            <a:r>
              <a:rPr lang="en-US" sz="2100">
                <a:latin typeface="Arial"/>
                <a:cs typeface="Arial"/>
              </a:rPr>
              <a:t>BGRI </a:t>
            </a:r>
            <a:r>
              <a:rPr lang="en-US" sz="2100" b="0">
                <a:latin typeface="Arial"/>
                <a:cs typeface="Arial"/>
              </a:rPr>
              <a:t>shows a significant reduction in concern about geopolitical risk since the change in U.S. administration. The gauge has been hovering in negative territory this year, as the chart shows, meaning investor attention to geopolitical risks is below the average of the past four years</a:t>
            </a:r>
            <a:r>
              <a:rPr lang="en-US" sz="2100">
                <a:latin typeface="Arial"/>
                <a:cs typeface="Arial"/>
              </a:rPr>
              <a:t>. See our methodology section for details. </a:t>
            </a:r>
            <a:r>
              <a:rPr lang="en-US" sz="2100" b="0">
                <a:latin typeface="Arial"/>
                <a:cs typeface="Arial"/>
              </a:rPr>
              <a:t>As a result, geopolitical shocks could catch investors more off guard than usual.</a:t>
            </a:r>
            <a:endParaRPr lang="en-US">
              <a:latin typeface="Arial"/>
              <a:cs typeface="Arial"/>
            </a:endParaRPr>
          </a:p>
        </p:txBody>
      </p:sp>
      <p:sp>
        <p:nvSpPr>
          <p:cNvPr id="5" name="Text Placeholder 4">
            <a:extLst>
              <a:ext uri="{FF2B5EF4-FFF2-40B4-BE49-F238E27FC236}">
                <a16:creationId xmlns:a16="http://schemas.microsoft.com/office/drawing/2014/main" id="{E1DFFDC4-021D-9E4F-8D8E-FFBE09E9726A}"/>
              </a:ext>
            </a:extLst>
          </p:cNvPr>
          <p:cNvSpPr>
            <a:spLocks noGrp="1"/>
          </p:cNvSpPr>
          <p:nvPr>
            <p:ph type="body" sz="quarter" idx="11"/>
          </p:nvPr>
        </p:nvSpPr>
        <p:spPr>
          <a:xfrm>
            <a:off x="2420938" y="4957097"/>
            <a:ext cx="7334250" cy="196262"/>
          </a:xfrm>
        </p:spPr>
        <p:txBody>
          <a:bodyPr/>
          <a:lstStyle/>
          <a:p>
            <a:pPr algn="r"/>
            <a:r>
              <a:rPr lang="en-US" b="0" i="1">
                <a:latin typeface="Arial"/>
                <a:cs typeface="Arial"/>
              </a:rPr>
              <a:t>–</a:t>
            </a:r>
            <a:r>
              <a:rPr lang="en-US" b="0" i="1">
                <a:latin typeface="Arial"/>
              </a:rPr>
              <a:t> BlackRock Geopolitical Dashboard</a:t>
            </a:r>
            <a:br>
              <a:rPr lang="en-US" b="0" i="1">
                <a:latin typeface="Arial"/>
              </a:rPr>
            </a:br>
            <a:r>
              <a:rPr lang="en-US" b="0" i="1">
                <a:latin typeface="Arial"/>
              </a:rPr>
              <a:t>December 2021</a:t>
            </a:r>
            <a:endParaRPr lang="en-US" b="0" i="1"/>
          </a:p>
        </p:txBody>
      </p:sp>
    </p:spTree>
    <p:extLst>
      <p:ext uri="{BB962C8B-B14F-4D97-AF65-F5344CB8AC3E}">
        <p14:creationId xmlns:p14="http://schemas.microsoft.com/office/powerpoint/2010/main" val="330731057"/>
      </p:ext>
    </p:extLst>
  </p:cSld>
  <p:clrMapOvr>
    <a:masterClrMapping/>
  </p:clrMapOvr>
  <p:transition spd="slow">
    <p:push dir="u"/>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3577A1C-A0E1-7440-992E-7C5704EFBB64}"/>
              </a:ext>
            </a:extLst>
          </p:cNvPr>
          <p:cNvSpPr>
            <a:spLocks noGrp="1"/>
          </p:cNvSpPr>
          <p:nvPr>
            <p:ph type="body" sz="quarter" idx="11"/>
          </p:nvPr>
        </p:nvSpPr>
        <p:spPr/>
        <p:txBody>
          <a:bodyPr/>
          <a:lstStyle/>
          <a:p>
            <a:pPr marL="182880"/>
            <a:r>
              <a:rPr lang="en-US">
                <a:latin typeface="Arial"/>
              </a:rPr>
              <a:t>Climate-related risks</a:t>
            </a:r>
            <a:endParaRPr lang="en-US"/>
          </a:p>
        </p:txBody>
      </p:sp>
      <p:sp>
        <p:nvSpPr>
          <p:cNvPr id="2" name="TextBox 1">
            <a:extLst>
              <a:ext uri="{FF2B5EF4-FFF2-40B4-BE49-F238E27FC236}">
                <a16:creationId xmlns:a16="http://schemas.microsoft.com/office/drawing/2014/main" id="{5A165FDC-2183-4A47-81FF-2E90D4E6536F}"/>
              </a:ext>
            </a:extLst>
          </p:cNvPr>
          <p:cNvSpPr txBox="1"/>
          <p:nvPr/>
        </p:nvSpPr>
        <p:spPr>
          <a:xfrm>
            <a:off x="8624170" y="5979955"/>
            <a:ext cx="437495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accent1">
                    <a:lumMod val="40000"/>
                    <a:lumOff val="60000"/>
                  </a:schemeClr>
                </a:solidFill>
                <a:cs typeface="Arial"/>
              </a:rPr>
              <a:t>Source: National Oceanic &amp; Atmospheric Administration</a:t>
            </a:r>
            <a:endParaRPr lang="en-US" sz="1000">
              <a:solidFill>
                <a:schemeClr val="accent1">
                  <a:lumMod val="40000"/>
                  <a:lumOff val="60000"/>
                </a:schemeClr>
              </a:solidFill>
            </a:endParaRPr>
          </a:p>
        </p:txBody>
      </p:sp>
      <p:cxnSp>
        <p:nvCxnSpPr>
          <p:cNvPr id="9" name="Straight Connector 8">
            <a:extLst>
              <a:ext uri="{FF2B5EF4-FFF2-40B4-BE49-F238E27FC236}">
                <a16:creationId xmlns:a16="http://schemas.microsoft.com/office/drawing/2014/main" id="{DCB957A8-74EF-1A4C-91B3-4B4A15A06860}"/>
              </a:ext>
            </a:extLst>
          </p:cNvPr>
          <p:cNvCxnSpPr>
            <a:cxnSpLocks/>
          </p:cNvCxnSpPr>
          <p:nvPr/>
        </p:nvCxnSpPr>
        <p:spPr>
          <a:xfrm>
            <a:off x="803082" y="796279"/>
            <a:ext cx="0" cy="91440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pic>
        <p:nvPicPr>
          <p:cNvPr id="80" name="Picture Placeholder 79" descr="A picture containing outdoor&#10;&#10;Description automatically generated">
            <a:extLst>
              <a:ext uri="{FF2B5EF4-FFF2-40B4-BE49-F238E27FC236}">
                <a16:creationId xmlns:a16="http://schemas.microsoft.com/office/drawing/2014/main" id="{A06B86A8-0F8B-3F43-9CFC-DE18308DDEC9}"/>
              </a:ext>
            </a:extLst>
          </p:cNvPr>
          <p:cNvPicPr>
            <a:picLocks noGrp="1" noChangeAspect="1"/>
          </p:cNvPicPr>
          <p:nvPr>
            <p:ph type="pic" sz="quarter" idx="13"/>
          </p:nvPr>
        </p:nvPicPr>
        <p:blipFill>
          <a:blip r:embed="rId3"/>
          <a:srcRect l="11992" r="11992"/>
          <a:stretch>
            <a:fillRect/>
          </a:stretch>
        </p:blipFill>
        <p:spPr/>
      </p:pic>
      <p:pic>
        <p:nvPicPr>
          <p:cNvPr id="84" name="Picture Placeholder 83" descr="A group of people on a boat&#10;&#10;Description automatically generated with low confidence">
            <a:extLst>
              <a:ext uri="{FF2B5EF4-FFF2-40B4-BE49-F238E27FC236}">
                <a16:creationId xmlns:a16="http://schemas.microsoft.com/office/drawing/2014/main" id="{DA62D891-C6DF-3E48-AED3-AE8C18450AAC}"/>
              </a:ext>
            </a:extLst>
          </p:cNvPr>
          <p:cNvPicPr>
            <a:picLocks noGrp="1" noChangeAspect="1"/>
          </p:cNvPicPr>
          <p:nvPr>
            <p:ph type="pic" sz="quarter" idx="14"/>
          </p:nvPr>
        </p:nvPicPr>
        <p:blipFill>
          <a:blip r:embed="rId4"/>
          <a:srcRect t="2223" b="2223"/>
          <a:stretch>
            <a:fillRect/>
          </a:stretch>
        </p:blipFill>
        <p:spPr/>
      </p:pic>
      <p:pic>
        <p:nvPicPr>
          <p:cNvPr id="88" name="Picture Placeholder 87" descr="A picture containing outdoor, pile, wood, dirty&#10;&#10;Description automatically generated">
            <a:extLst>
              <a:ext uri="{FF2B5EF4-FFF2-40B4-BE49-F238E27FC236}">
                <a16:creationId xmlns:a16="http://schemas.microsoft.com/office/drawing/2014/main" id="{FA2E8DD2-1416-804A-AFEE-9091C9DE6C98}"/>
              </a:ext>
            </a:extLst>
          </p:cNvPr>
          <p:cNvPicPr>
            <a:picLocks noGrp="1" noChangeAspect="1"/>
          </p:cNvPicPr>
          <p:nvPr>
            <p:ph type="pic" sz="quarter" idx="15"/>
          </p:nvPr>
        </p:nvPicPr>
        <p:blipFill>
          <a:blip r:embed="rId5"/>
          <a:srcRect l="18847" r="18847"/>
          <a:stretch>
            <a:fillRect/>
          </a:stretch>
        </p:blipFill>
        <p:spPr/>
      </p:pic>
      <p:graphicFrame>
        <p:nvGraphicFramePr>
          <p:cNvPr id="7" name="Table 9">
            <a:extLst>
              <a:ext uri="{FF2B5EF4-FFF2-40B4-BE49-F238E27FC236}">
                <a16:creationId xmlns:a16="http://schemas.microsoft.com/office/drawing/2014/main" id="{1431CC70-48FF-1F4E-BAD4-EEAC7DDD68A3}"/>
              </a:ext>
            </a:extLst>
          </p:cNvPr>
          <p:cNvGraphicFramePr>
            <a:graphicFrameLocks noGrp="1"/>
          </p:cNvGraphicFramePr>
          <p:nvPr>
            <p:extLst>
              <p:ext uri="{D42A27DB-BD31-4B8C-83A1-F6EECF244321}">
                <p14:modId xmlns:p14="http://schemas.microsoft.com/office/powerpoint/2010/main" val="4052925687"/>
              </p:ext>
            </p:extLst>
          </p:nvPr>
        </p:nvGraphicFramePr>
        <p:xfrm>
          <a:off x="1144044" y="2997305"/>
          <a:ext cx="4389120" cy="1097280"/>
        </p:xfrm>
        <a:graphic>
          <a:graphicData uri="http://schemas.openxmlformats.org/drawingml/2006/table">
            <a:tbl>
              <a:tblPr firstRow="1" bandRow="1">
                <a:tableStyleId>{5C22544A-7EE6-4342-B048-85BDC9FD1C3A}</a:tableStyleId>
              </a:tblPr>
              <a:tblGrid>
                <a:gridCol w="365760">
                  <a:extLst>
                    <a:ext uri="{9D8B030D-6E8A-4147-A177-3AD203B41FA5}">
                      <a16:colId xmlns:a16="http://schemas.microsoft.com/office/drawing/2014/main" val="1839451575"/>
                    </a:ext>
                  </a:extLst>
                </a:gridCol>
                <a:gridCol w="365760">
                  <a:extLst>
                    <a:ext uri="{9D8B030D-6E8A-4147-A177-3AD203B41FA5}">
                      <a16:colId xmlns:a16="http://schemas.microsoft.com/office/drawing/2014/main" val="987408652"/>
                    </a:ext>
                  </a:extLst>
                </a:gridCol>
                <a:gridCol w="365760">
                  <a:extLst>
                    <a:ext uri="{9D8B030D-6E8A-4147-A177-3AD203B41FA5}">
                      <a16:colId xmlns:a16="http://schemas.microsoft.com/office/drawing/2014/main" val="420746095"/>
                    </a:ext>
                  </a:extLst>
                </a:gridCol>
                <a:gridCol w="365760">
                  <a:extLst>
                    <a:ext uri="{9D8B030D-6E8A-4147-A177-3AD203B41FA5}">
                      <a16:colId xmlns:a16="http://schemas.microsoft.com/office/drawing/2014/main" val="988763811"/>
                    </a:ext>
                  </a:extLst>
                </a:gridCol>
                <a:gridCol w="365760">
                  <a:extLst>
                    <a:ext uri="{9D8B030D-6E8A-4147-A177-3AD203B41FA5}">
                      <a16:colId xmlns:a16="http://schemas.microsoft.com/office/drawing/2014/main" val="3207838404"/>
                    </a:ext>
                  </a:extLst>
                </a:gridCol>
                <a:gridCol w="365760">
                  <a:extLst>
                    <a:ext uri="{9D8B030D-6E8A-4147-A177-3AD203B41FA5}">
                      <a16:colId xmlns:a16="http://schemas.microsoft.com/office/drawing/2014/main" val="4154498244"/>
                    </a:ext>
                  </a:extLst>
                </a:gridCol>
                <a:gridCol w="365760">
                  <a:extLst>
                    <a:ext uri="{9D8B030D-6E8A-4147-A177-3AD203B41FA5}">
                      <a16:colId xmlns:a16="http://schemas.microsoft.com/office/drawing/2014/main" val="1682179741"/>
                    </a:ext>
                  </a:extLst>
                </a:gridCol>
                <a:gridCol w="365760">
                  <a:extLst>
                    <a:ext uri="{9D8B030D-6E8A-4147-A177-3AD203B41FA5}">
                      <a16:colId xmlns:a16="http://schemas.microsoft.com/office/drawing/2014/main" val="2168920795"/>
                    </a:ext>
                  </a:extLst>
                </a:gridCol>
                <a:gridCol w="365760">
                  <a:extLst>
                    <a:ext uri="{9D8B030D-6E8A-4147-A177-3AD203B41FA5}">
                      <a16:colId xmlns:a16="http://schemas.microsoft.com/office/drawing/2014/main" val="4076164469"/>
                    </a:ext>
                  </a:extLst>
                </a:gridCol>
                <a:gridCol w="365760">
                  <a:extLst>
                    <a:ext uri="{9D8B030D-6E8A-4147-A177-3AD203B41FA5}">
                      <a16:colId xmlns:a16="http://schemas.microsoft.com/office/drawing/2014/main" val="3630260165"/>
                    </a:ext>
                  </a:extLst>
                </a:gridCol>
                <a:gridCol w="365760">
                  <a:extLst>
                    <a:ext uri="{9D8B030D-6E8A-4147-A177-3AD203B41FA5}">
                      <a16:colId xmlns:a16="http://schemas.microsoft.com/office/drawing/2014/main" val="3055653374"/>
                    </a:ext>
                  </a:extLst>
                </a:gridCol>
                <a:gridCol w="365760">
                  <a:extLst>
                    <a:ext uri="{9D8B030D-6E8A-4147-A177-3AD203B41FA5}">
                      <a16:colId xmlns:a16="http://schemas.microsoft.com/office/drawing/2014/main" val="3143642460"/>
                    </a:ext>
                  </a:extLst>
                </a:gridCol>
              </a:tblGrid>
              <a:tr h="365760">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2"/>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2"/>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2"/>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2"/>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2"/>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2"/>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2"/>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2"/>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2"/>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2"/>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2"/>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2"/>
                    </a:solidFill>
                  </a:tcPr>
                </a:tc>
                <a:extLst>
                  <a:ext uri="{0D108BD9-81ED-4DB2-BD59-A6C34878D82A}">
                    <a16:rowId xmlns:a16="http://schemas.microsoft.com/office/drawing/2014/main" val="972032951"/>
                  </a:ext>
                </a:extLst>
              </a:tr>
              <a:tr h="365760">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2"/>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2"/>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2"/>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2"/>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2"/>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2"/>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2"/>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2"/>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2"/>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2"/>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2"/>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2"/>
                    </a:solidFill>
                  </a:tcPr>
                </a:tc>
                <a:extLst>
                  <a:ext uri="{0D108BD9-81ED-4DB2-BD59-A6C34878D82A}">
                    <a16:rowId xmlns:a16="http://schemas.microsoft.com/office/drawing/2014/main" val="2209694377"/>
                  </a:ext>
                </a:extLst>
              </a:tr>
              <a:tr h="365760">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2"/>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2"/>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2"/>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2"/>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2"/>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2"/>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2"/>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2"/>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2"/>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2"/>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2"/>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2"/>
                    </a:solidFill>
                  </a:tcPr>
                </a:tc>
                <a:extLst>
                  <a:ext uri="{0D108BD9-81ED-4DB2-BD59-A6C34878D82A}">
                    <a16:rowId xmlns:a16="http://schemas.microsoft.com/office/drawing/2014/main" val="3777377823"/>
                  </a:ext>
                </a:extLst>
              </a:tr>
            </a:tbl>
          </a:graphicData>
        </a:graphic>
      </p:graphicFrame>
      <p:graphicFrame>
        <p:nvGraphicFramePr>
          <p:cNvPr id="65" name="Table 9">
            <a:extLst>
              <a:ext uri="{FF2B5EF4-FFF2-40B4-BE49-F238E27FC236}">
                <a16:creationId xmlns:a16="http://schemas.microsoft.com/office/drawing/2014/main" id="{C855F007-8AA5-4F42-9BD8-ADA8C34BD2AD}"/>
              </a:ext>
            </a:extLst>
          </p:cNvPr>
          <p:cNvGraphicFramePr>
            <a:graphicFrameLocks noGrp="1"/>
          </p:cNvGraphicFramePr>
          <p:nvPr>
            <p:extLst>
              <p:ext uri="{D42A27DB-BD31-4B8C-83A1-F6EECF244321}">
                <p14:modId xmlns:p14="http://schemas.microsoft.com/office/powerpoint/2010/main" val="202957"/>
              </p:ext>
            </p:extLst>
          </p:nvPr>
        </p:nvGraphicFramePr>
        <p:xfrm>
          <a:off x="1124675" y="4412776"/>
          <a:ext cx="1463040" cy="365760"/>
        </p:xfrm>
        <a:graphic>
          <a:graphicData uri="http://schemas.openxmlformats.org/drawingml/2006/table">
            <a:tbl>
              <a:tblPr firstRow="1" bandRow="1">
                <a:tableStyleId>{5C22544A-7EE6-4342-B048-85BDC9FD1C3A}</a:tableStyleId>
              </a:tblPr>
              <a:tblGrid>
                <a:gridCol w="365760">
                  <a:extLst>
                    <a:ext uri="{9D8B030D-6E8A-4147-A177-3AD203B41FA5}">
                      <a16:colId xmlns:a16="http://schemas.microsoft.com/office/drawing/2014/main" val="1839451575"/>
                    </a:ext>
                  </a:extLst>
                </a:gridCol>
                <a:gridCol w="365760">
                  <a:extLst>
                    <a:ext uri="{9D8B030D-6E8A-4147-A177-3AD203B41FA5}">
                      <a16:colId xmlns:a16="http://schemas.microsoft.com/office/drawing/2014/main" val="987408652"/>
                    </a:ext>
                  </a:extLst>
                </a:gridCol>
                <a:gridCol w="365760">
                  <a:extLst>
                    <a:ext uri="{9D8B030D-6E8A-4147-A177-3AD203B41FA5}">
                      <a16:colId xmlns:a16="http://schemas.microsoft.com/office/drawing/2014/main" val="420746095"/>
                    </a:ext>
                  </a:extLst>
                </a:gridCol>
                <a:gridCol w="365760">
                  <a:extLst>
                    <a:ext uri="{9D8B030D-6E8A-4147-A177-3AD203B41FA5}">
                      <a16:colId xmlns:a16="http://schemas.microsoft.com/office/drawing/2014/main" val="988763811"/>
                    </a:ext>
                  </a:extLst>
                </a:gridCol>
              </a:tblGrid>
              <a:tr h="365760">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2"/>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2"/>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2"/>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2"/>
                    </a:solidFill>
                  </a:tcPr>
                </a:tc>
                <a:extLst>
                  <a:ext uri="{0D108BD9-81ED-4DB2-BD59-A6C34878D82A}">
                    <a16:rowId xmlns:a16="http://schemas.microsoft.com/office/drawing/2014/main" val="972032951"/>
                  </a:ext>
                </a:extLst>
              </a:tr>
            </a:tbl>
          </a:graphicData>
        </a:graphic>
      </p:graphicFrame>
      <p:graphicFrame>
        <p:nvGraphicFramePr>
          <p:cNvPr id="66" name="Table 9">
            <a:extLst>
              <a:ext uri="{FF2B5EF4-FFF2-40B4-BE49-F238E27FC236}">
                <a16:creationId xmlns:a16="http://schemas.microsoft.com/office/drawing/2014/main" id="{72587AB6-AADA-6141-A74E-792ACA2EED1F}"/>
              </a:ext>
            </a:extLst>
          </p:cNvPr>
          <p:cNvGraphicFramePr>
            <a:graphicFrameLocks noGrp="1"/>
          </p:cNvGraphicFramePr>
          <p:nvPr>
            <p:extLst>
              <p:ext uri="{D42A27DB-BD31-4B8C-83A1-F6EECF244321}">
                <p14:modId xmlns:p14="http://schemas.microsoft.com/office/powerpoint/2010/main" val="779163812"/>
              </p:ext>
            </p:extLst>
          </p:nvPr>
        </p:nvGraphicFramePr>
        <p:xfrm>
          <a:off x="1124675" y="5188262"/>
          <a:ext cx="274320" cy="365760"/>
        </p:xfrm>
        <a:graphic>
          <a:graphicData uri="http://schemas.openxmlformats.org/drawingml/2006/table">
            <a:tbl>
              <a:tblPr firstRow="1" bandRow="1">
                <a:tableStyleId>{5C22544A-7EE6-4342-B048-85BDC9FD1C3A}</a:tableStyleId>
              </a:tblPr>
              <a:tblGrid>
                <a:gridCol w="274320">
                  <a:extLst>
                    <a:ext uri="{9D8B030D-6E8A-4147-A177-3AD203B41FA5}">
                      <a16:colId xmlns:a16="http://schemas.microsoft.com/office/drawing/2014/main" val="1839451575"/>
                    </a:ext>
                  </a:extLst>
                </a:gridCol>
              </a:tblGrid>
              <a:tr h="365760">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2"/>
                    </a:solidFill>
                  </a:tcPr>
                </a:tc>
                <a:extLst>
                  <a:ext uri="{0D108BD9-81ED-4DB2-BD59-A6C34878D82A}">
                    <a16:rowId xmlns:a16="http://schemas.microsoft.com/office/drawing/2014/main" val="972032951"/>
                  </a:ext>
                </a:extLst>
              </a:tr>
            </a:tbl>
          </a:graphicData>
        </a:graphic>
      </p:graphicFrame>
      <p:grpSp>
        <p:nvGrpSpPr>
          <p:cNvPr id="13" name="Group 12">
            <a:extLst>
              <a:ext uri="{FF2B5EF4-FFF2-40B4-BE49-F238E27FC236}">
                <a16:creationId xmlns:a16="http://schemas.microsoft.com/office/drawing/2014/main" id="{FA78B005-FA84-1749-B6DB-9EE1DB994994}"/>
              </a:ext>
            </a:extLst>
          </p:cNvPr>
          <p:cNvGrpSpPr/>
          <p:nvPr/>
        </p:nvGrpSpPr>
        <p:grpSpPr>
          <a:xfrm>
            <a:off x="4914197" y="2679114"/>
            <a:ext cx="914971" cy="962981"/>
            <a:chOff x="4308114" y="5274125"/>
            <a:chExt cx="914971" cy="962981"/>
          </a:xfrm>
        </p:grpSpPr>
        <p:grpSp>
          <p:nvGrpSpPr>
            <p:cNvPr id="10" name="Group 9">
              <a:extLst>
                <a:ext uri="{FF2B5EF4-FFF2-40B4-BE49-F238E27FC236}">
                  <a16:creationId xmlns:a16="http://schemas.microsoft.com/office/drawing/2014/main" id="{267AB22C-A1C7-A849-B8AD-BADB907DA7F4}"/>
                </a:ext>
              </a:extLst>
            </p:cNvPr>
            <p:cNvGrpSpPr/>
            <p:nvPr/>
          </p:nvGrpSpPr>
          <p:grpSpPr>
            <a:xfrm>
              <a:off x="4308114" y="5274125"/>
              <a:ext cx="914400" cy="914400"/>
              <a:chOff x="3771503" y="5383735"/>
              <a:chExt cx="914400" cy="914400"/>
            </a:xfrm>
          </p:grpSpPr>
          <p:sp>
            <p:nvSpPr>
              <p:cNvPr id="3" name="Rectangle 2">
                <a:extLst>
                  <a:ext uri="{FF2B5EF4-FFF2-40B4-BE49-F238E27FC236}">
                    <a16:creationId xmlns:a16="http://schemas.microsoft.com/office/drawing/2014/main" id="{2353F2E5-80B7-CC45-9CB4-C3257F563279}"/>
                  </a:ext>
                </a:extLst>
              </p:cNvPr>
              <p:cNvSpPr/>
              <p:nvPr/>
            </p:nvSpPr>
            <p:spPr>
              <a:xfrm>
                <a:off x="3771503" y="5383735"/>
                <a:ext cx="914400" cy="914400"/>
              </a:xfrm>
              <a:prstGeom prst="rect">
                <a:avLst/>
              </a:prstGeom>
              <a:solidFill>
                <a:schemeClr val="tx2"/>
              </a:solidFill>
              <a:ln w="38100">
                <a:noFill/>
              </a:ln>
              <a:effectLst>
                <a:outerShdw blurRad="241300" sx="99000" sy="99000" algn="tl"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4EE27259-7B32-5048-8FFC-87F0907129E7}"/>
                  </a:ext>
                </a:extLst>
              </p:cNvPr>
              <p:cNvSpPr/>
              <p:nvPr/>
            </p:nvSpPr>
            <p:spPr>
              <a:xfrm>
                <a:off x="3906862" y="5478983"/>
                <a:ext cx="91440" cy="91440"/>
              </a:xfrm>
              <a:prstGeom prst="ellipse">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BC956F44-7AD6-BA4D-94C2-9DCF8DC902D8}"/>
                  </a:ext>
                </a:extLst>
              </p:cNvPr>
              <p:cNvSpPr/>
              <p:nvPr/>
            </p:nvSpPr>
            <p:spPr>
              <a:xfrm>
                <a:off x="4250662" y="5525298"/>
                <a:ext cx="91440" cy="91440"/>
              </a:xfrm>
              <a:prstGeom prst="ellipse">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2C965593-565E-8F44-811B-821FA6E78F2B}"/>
                  </a:ext>
                </a:extLst>
              </p:cNvPr>
              <p:cNvSpPr/>
              <p:nvPr/>
            </p:nvSpPr>
            <p:spPr>
              <a:xfrm>
                <a:off x="3946681" y="5766379"/>
                <a:ext cx="91440" cy="91440"/>
              </a:xfrm>
              <a:prstGeom prst="ellipse">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0576EDE3-5254-FA42-9267-BBE349ABCD82}"/>
                  </a:ext>
                </a:extLst>
              </p:cNvPr>
              <p:cNvSpPr/>
              <p:nvPr/>
            </p:nvSpPr>
            <p:spPr>
              <a:xfrm>
                <a:off x="3853371" y="5983571"/>
                <a:ext cx="91440" cy="91440"/>
              </a:xfrm>
              <a:prstGeom prst="ellipse">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1555E745-A751-0348-982D-D0F1F77762FF}"/>
                  </a:ext>
                </a:extLst>
              </p:cNvPr>
              <p:cNvSpPr/>
              <p:nvPr/>
            </p:nvSpPr>
            <p:spPr>
              <a:xfrm>
                <a:off x="4435326" y="5951998"/>
                <a:ext cx="91440" cy="91440"/>
              </a:xfrm>
              <a:prstGeom prst="ellipse">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5E914203-8A4D-2242-800B-F6F4B4EC1CCE}"/>
                  </a:ext>
                </a:extLst>
              </p:cNvPr>
              <p:cNvSpPr/>
              <p:nvPr/>
            </p:nvSpPr>
            <p:spPr>
              <a:xfrm>
                <a:off x="4451477" y="5705417"/>
                <a:ext cx="91440" cy="91440"/>
              </a:xfrm>
              <a:prstGeom prst="ellipse">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EFA9F1E9-2779-0048-8BE2-4708E085E512}"/>
                  </a:ext>
                </a:extLst>
              </p:cNvPr>
              <p:cNvSpPr/>
              <p:nvPr/>
            </p:nvSpPr>
            <p:spPr>
              <a:xfrm>
                <a:off x="4182983" y="5887387"/>
                <a:ext cx="91440" cy="91440"/>
              </a:xfrm>
              <a:prstGeom prst="ellipse">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Text Placeholder 7">
              <a:extLst>
                <a:ext uri="{FF2B5EF4-FFF2-40B4-BE49-F238E27FC236}">
                  <a16:creationId xmlns:a16="http://schemas.microsoft.com/office/drawing/2014/main" id="{3273B1DE-80AA-CB41-A449-A169290C57C8}"/>
                </a:ext>
              </a:extLst>
            </p:cNvPr>
            <p:cNvSpPr txBox="1">
              <a:spLocks/>
            </p:cNvSpPr>
            <p:nvPr/>
          </p:nvSpPr>
          <p:spPr>
            <a:xfrm>
              <a:off x="4308685" y="5956675"/>
              <a:ext cx="914400" cy="280431"/>
            </a:xfrm>
            <a:prstGeom prst="rect">
              <a:avLst/>
            </a:prstGeom>
          </p:spPr>
          <p:txBody>
            <a:bodyPr lIns="0" tIns="0" rIns="0" bIns="0" anchor="t"/>
            <a:lstStyle>
              <a:lvl1pPr marL="0" indent="0" algn="l" defTabSz="914400" rtl="0" eaLnBrk="1" latinLnBrk="0" hangingPunct="1">
                <a:lnSpc>
                  <a:spcPct val="90000"/>
                </a:lnSpc>
                <a:spcBef>
                  <a:spcPts val="0"/>
                </a:spcBef>
                <a:spcAft>
                  <a:spcPts val="1200"/>
                </a:spcAft>
                <a:buFont typeface="Arial" panose="020B0604020202020204" pitchFamily="34" charset="0"/>
                <a:buNone/>
                <a:defRPr sz="2400" b="0" i="0" kern="1200">
                  <a:solidFill>
                    <a:schemeClr val="accent1"/>
                  </a:solidFill>
                  <a:latin typeface="Arial" panose="020B0604020202020204" pitchFamily="34" charset="0"/>
                  <a:ea typeface="Helvetica Neue Light" panose="02000403000000020004" pitchFamily="2" charset="0"/>
                  <a:cs typeface="Helvetica Neue" panose="02000503000000020004" pitchFamily="2" charset="0"/>
                </a:defRPr>
              </a:lvl1pPr>
              <a:lvl2pPr marL="457200" indent="0" algn="l" defTabSz="914400" rtl="0" eaLnBrk="1" latinLnBrk="0" hangingPunct="1">
                <a:lnSpc>
                  <a:spcPct val="90000"/>
                </a:lnSpc>
                <a:spcBef>
                  <a:spcPts val="500"/>
                </a:spcBef>
                <a:buFont typeface="Arial" panose="020B0604020202020204" pitchFamily="34" charset="0"/>
                <a:buNone/>
                <a:defRPr sz="2400" b="0" i="0" kern="1200">
                  <a:solidFill>
                    <a:schemeClr val="tx1"/>
                  </a:solidFill>
                  <a:latin typeface="Arial" panose="020B0604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rial" panose="020B0604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Arial" panose="020B0604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763" algn="ctr">
                <a:lnSpc>
                  <a:spcPct val="150000"/>
                </a:lnSpc>
              </a:pPr>
              <a:r>
                <a:rPr lang="en-US" sz="800" b="1">
                  <a:solidFill>
                    <a:schemeClr val="bg1"/>
                  </a:solidFill>
                  <a:latin typeface="Arial"/>
                </a:rPr>
                <a:t>7 events/year</a:t>
              </a:r>
            </a:p>
          </p:txBody>
        </p:sp>
      </p:grpSp>
      <p:grpSp>
        <p:nvGrpSpPr>
          <p:cNvPr id="22" name="Group 21">
            <a:extLst>
              <a:ext uri="{FF2B5EF4-FFF2-40B4-BE49-F238E27FC236}">
                <a16:creationId xmlns:a16="http://schemas.microsoft.com/office/drawing/2014/main" id="{7A26CAE0-5DFE-494E-B277-426FE23F3C38}"/>
              </a:ext>
            </a:extLst>
          </p:cNvPr>
          <p:cNvGrpSpPr/>
          <p:nvPr/>
        </p:nvGrpSpPr>
        <p:grpSpPr>
          <a:xfrm>
            <a:off x="2495320" y="4149034"/>
            <a:ext cx="914971" cy="962981"/>
            <a:chOff x="3887212" y="4871536"/>
            <a:chExt cx="914971" cy="962981"/>
          </a:xfrm>
        </p:grpSpPr>
        <p:grpSp>
          <p:nvGrpSpPr>
            <p:cNvPr id="16" name="Group 15">
              <a:extLst>
                <a:ext uri="{FF2B5EF4-FFF2-40B4-BE49-F238E27FC236}">
                  <a16:creationId xmlns:a16="http://schemas.microsoft.com/office/drawing/2014/main" id="{7A38C661-49C7-F445-984D-358A02E4BB75}"/>
                </a:ext>
              </a:extLst>
            </p:cNvPr>
            <p:cNvGrpSpPr/>
            <p:nvPr/>
          </p:nvGrpSpPr>
          <p:grpSpPr>
            <a:xfrm>
              <a:off x="3887212" y="4871536"/>
              <a:ext cx="914971" cy="962981"/>
              <a:chOff x="3887212" y="4871536"/>
              <a:chExt cx="914971" cy="962981"/>
            </a:xfrm>
          </p:grpSpPr>
          <p:sp>
            <p:nvSpPr>
              <p:cNvPr id="74" name="Rectangle 73">
                <a:extLst>
                  <a:ext uri="{FF2B5EF4-FFF2-40B4-BE49-F238E27FC236}">
                    <a16:creationId xmlns:a16="http://schemas.microsoft.com/office/drawing/2014/main" id="{87FF88B0-D567-1944-9A3F-D34E7C658095}"/>
                  </a:ext>
                </a:extLst>
              </p:cNvPr>
              <p:cNvSpPr/>
              <p:nvPr/>
            </p:nvSpPr>
            <p:spPr>
              <a:xfrm>
                <a:off x="3887212" y="4871536"/>
                <a:ext cx="914400" cy="914400"/>
              </a:xfrm>
              <a:prstGeom prst="rect">
                <a:avLst/>
              </a:prstGeom>
              <a:solidFill>
                <a:schemeClr val="tx2"/>
              </a:solidFill>
              <a:ln w="38100">
                <a:noFill/>
              </a:ln>
              <a:effectLst>
                <a:outerShdw blurRad="241300" sx="99000" sy="99000" algn="tl"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Text Placeholder 7">
                <a:extLst>
                  <a:ext uri="{FF2B5EF4-FFF2-40B4-BE49-F238E27FC236}">
                    <a16:creationId xmlns:a16="http://schemas.microsoft.com/office/drawing/2014/main" id="{96C42243-11B5-DD4F-9059-7B8EE74CBA04}"/>
                  </a:ext>
                </a:extLst>
              </p:cNvPr>
              <p:cNvSpPr txBox="1">
                <a:spLocks/>
              </p:cNvSpPr>
              <p:nvPr/>
            </p:nvSpPr>
            <p:spPr>
              <a:xfrm>
                <a:off x="3887783" y="5554086"/>
                <a:ext cx="914400" cy="280431"/>
              </a:xfrm>
              <a:prstGeom prst="rect">
                <a:avLst/>
              </a:prstGeom>
            </p:spPr>
            <p:txBody>
              <a:bodyPr lIns="0" tIns="0" rIns="0" bIns="0" anchor="t"/>
              <a:lstStyle>
                <a:lvl1pPr marL="0" indent="0" algn="l" defTabSz="914400" rtl="0" eaLnBrk="1" latinLnBrk="0" hangingPunct="1">
                  <a:lnSpc>
                    <a:spcPct val="90000"/>
                  </a:lnSpc>
                  <a:spcBef>
                    <a:spcPts val="0"/>
                  </a:spcBef>
                  <a:spcAft>
                    <a:spcPts val="1200"/>
                  </a:spcAft>
                  <a:buFont typeface="Arial" panose="020B0604020202020204" pitchFamily="34" charset="0"/>
                  <a:buNone/>
                  <a:defRPr sz="2400" b="0" i="0" kern="1200">
                    <a:solidFill>
                      <a:schemeClr val="accent1"/>
                    </a:solidFill>
                    <a:latin typeface="Arial" panose="020B0604020202020204" pitchFamily="34" charset="0"/>
                    <a:ea typeface="Helvetica Neue Light" panose="02000403000000020004" pitchFamily="2" charset="0"/>
                    <a:cs typeface="Helvetica Neue" panose="02000503000000020004" pitchFamily="2" charset="0"/>
                  </a:defRPr>
                </a:lvl1pPr>
                <a:lvl2pPr marL="457200" indent="0" algn="l" defTabSz="914400" rtl="0" eaLnBrk="1" latinLnBrk="0" hangingPunct="1">
                  <a:lnSpc>
                    <a:spcPct val="90000"/>
                  </a:lnSpc>
                  <a:spcBef>
                    <a:spcPts val="500"/>
                  </a:spcBef>
                  <a:buFont typeface="Arial" panose="020B0604020202020204" pitchFamily="34" charset="0"/>
                  <a:buNone/>
                  <a:defRPr sz="2400" b="0" i="0" kern="1200">
                    <a:solidFill>
                      <a:schemeClr val="tx1"/>
                    </a:solidFill>
                    <a:latin typeface="Arial" panose="020B0604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rial" panose="020B0604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Arial" panose="020B0604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763" algn="ctr">
                  <a:lnSpc>
                    <a:spcPct val="150000"/>
                  </a:lnSpc>
                </a:pPr>
                <a:r>
                  <a:rPr lang="en-US" sz="800" b="1">
                    <a:solidFill>
                      <a:schemeClr val="bg1"/>
                    </a:solidFill>
                    <a:latin typeface="Arial"/>
                  </a:rPr>
                  <a:t>16 events/year</a:t>
                </a:r>
              </a:p>
            </p:txBody>
          </p:sp>
        </p:grpSp>
        <p:sp>
          <p:nvSpPr>
            <p:cNvPr id="30" name="Oval 29">
              <a:extLst>
                <a:ext uri="{FF2B5EF4-FFF2-40B4-BE49-F238E27FC236}">
                  <a16:creationId xmlns:a16="http://schemas.microsoft.com/office/drawing/2014/main" id="{A3BE5E79-9EFD-AA4C-B357-91F51DC9C95B}"/>
                </a:ext>
              </a:extLst>
            </p:cNvPr>
            <p:cNvSpPr/>
            <p:nvPr/>
          </p:nvSpPr>
          <p:spPr>
            <a:xfrm>
              <a:off x="4026108" y="4960379"/>
              <a:ext cx="91440" cy="91440"/>
            </a:xfrm>
            <a:prstGeom prst="ellipse">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49C85E85-6041-AF43-937E-A40978761DA9}"/>
                </a:ext>
              </a:extLst>
            </p:cNvPr>
            <p:cNvSpPr/>
            <p:nvPr/>
          </p:nvSpPr>
          <p:spPr>
            <a:xfrm>
              <a:off x="4559118" y="5080476"/>
              <a:ext cx="91440" cy="91440"/>
            </a:xfrm>
            <a:prstGeom prst="ellipse">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B198BEA7-355E-4E46-92B9-A43D5CFBFD39}"/>
                </a:ext>
              </a:extLst>
            </p:cNvPr>
            <p:cNvSpPr/>
            <p:nvPr/>
          </p:nvSpPr>
          <p:spPr>
            <a:xfrm>
              <a:off x="4118904" y="5462646"/>
              <a:ext cx="91440" cy="91440"/>
            </a:xfrm>
            <a:prstGeom prst="ellipse">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F403FB25-5835-7D44-B00B-D37AECF98BB1}"/>
                </a:ext>
              </a:extLst>
            </p:cNvPr>
            <p:cNvSpPr/>
            <p:nvPr/>
          </p:nvSpPr>
          <p:spPr>
            <a:xfrm>
              <a:off x="4422135" y="4920006"/>
              <a:ext cx="91440" cy="91440"/>
            </a:xfrm>
            <a:prstGeom prst="ellipse">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B69BDC43-73E8-9048-A6ED-EFE573C4C993}"/>
                </a:ext>
              </a:extLst>
            </p:cNvPr>
            <p:cNvSpPr/>
            <p:nvPr/>
          </p:nvSpPr>
          <p:spPr>
            <a:xfrm>
              <a:off x="4466082" y="5259668"/>
              <a:ext cx="91440" cy="91440"/>
            </a:xfrm>
            <a:prstGeom prst="ellipse">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4AD8C33A-4856-5348-BF67-F254618092D3}"/>
                </a:ext>
              </a:extLst>
            </p:cNvPr>
            <p:cNvSpPr/>
            <p:nvPr/>
          </p:nvSpPr>
          <p:spPr>
            <a:xfrm>
              <a:off x="3932031" y="5385082"/>
              <a:ext cx="91440" cy="91440"/>
            </a:xfrm>
            <a:prstGeom prst="ellipse">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38E03550-ECB1-F240-A032-8529C0DF2568}"/>
                </a:ext>
              </a:extLst>
            </p:cNvPr>
            <p:cNvSpPr/>
            <p:nvPr/>
          </p:nvSpPr>
          <p:spPr>
            <a:xfrm>
              <a:off x="4205390" y="5298589"/>
              <a:ext cx="91440" cy="91440"/>
            </a:xfrm>
            <a:prstGeom prst="ellipse">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9B252686-6F4F-6A40-8831-6154C29F2887}"/>
                </a:ext>
              </a:extLst>
            </p:cNvPr>
            <p:cNvSpPr/>
            <p:nvPr/>
          </p:nvSpPr>
          <p:spPr>
            <a:xfrm>
              <a:off x="4343535" y="5092192"/>
              <a:ext cx="91440" cy="91440"/>
            </a:xfrm>
            <a:prstGeom prst="ellipse">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CDB15B96-0F0A-0747-9F1A-F474AC7EADC6}"/>
                </a:ext>
              </a:extLst>
            </p:cNvPr>
            <p:cNvSpPr/>
            <p:nvPr/>
          </p:nvSpPr>
          <p:spPr>
            <a:xfrm>
              <a:off x="3953134" y="5090118"/>
              <a:ext cx="91440" cy="91440"/>
            </a:xfrm>
            <a:prstGeom prst="ellipse">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06B1F5D0-DA8B-6C4E-A1B1-E5F99AEDBD09}"/>
                </a:ext>
              </a:extLst>
            </p:cNvPr>
            <p:cNvSpPr/>
            <p:nvPr/>
          </p:nvSpPr>
          <p:spPr>
            <a:xfrm>
              <a:off x="4222904" y="4947903"/>
              <a:ext cx="91440" cy="91440"/>
            </a:xfrm>
            <a:prstGeom prst="ellipse">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1A492C6F-9121-F444-9C68-47AF7230CD6E}"/>
                </a:ext>
              </a:extLst>
            </p:cNvPr>
            <p:cNvSpPr/>
            <p:nvPr/>
          </p:nvSpPr>
          <p:spPr>
            <a:xfrm>
              <a:off x="4374775" y="5400258"/>
              <a:ext cx="91440" cy="91440"/>
            </a:xfrm>
            <a:prstGeom prst="ellipse">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D5616EBF-88EB-5841-BA22-61290713305B}"/>
                </a:ext>
              </a:extLst>
            </p:cNvPr>
            <p:cNvSpPr/>
            <p:nvPr/>
          </p:nvSpPr>
          <p:spPr>
            <a:xfrm>
              <a:off x="4181329" y="5161429"/>
              <a:ext cx="91440" cy="91440"/>
            </a:xfrm>
            <a:prstGeom prst="ellipse">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F1F3E85E-A2E0-514C-9ACE-654C59370084}"/>
                </a:ext>
              </a:extLst>
            </p:cNvPr>
            <p:cNvSpPr/>
            <p:nvPr/>
          </p:nvSpPr>
          <p:spPr>
            <a:xfrm>
              <a:off x="4547536" y="5481330"/>
              <a:ext cx="91440" cy="91440"/>
            </a:xfrm>
            <a:prstGeom prst="ellipse">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9B43BB67-A2BE-B24F-A74A-784266A49BE9}"/>
                </a:ext>
              </a:extLst>
            </p:cNvPr>
            <p:cNvSpPr/>
            <p:nvPr/>
          </p:nvSpPr>
          <p:spPr>
            <a:xfrm>
              <a:off x="4654245" y="5293642"/>
              <a:ext cx="91440" cy="91440"/>
            </a:xfrm>
            <a:prstGeom prst="ellipse">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EDFC4D72-A7BF-B142-98E7-1F0FAA765958}"/>
                </a:ext>
              </a:extLst>
            </p:cNvPr>
            <p:cNvSpPr/>
            <p:nvPr/>
          </p:nvSpPr>
          <p:spPr>
            <a:xfrm>
              <a:off x="4631950" y="4920006"/>
              <a:ext cx="91440" cy="91440"/>
            </a:xfrm>
            <a:prstGeom prst="ellipse">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1A5B2A40-695E-8B4D-8990-4500E0096EED}"/>
                </a:ext>
              </a:extLst>
            </p:cNvPr>
            <p:cNvSpPr/>
            <p:nvPr/>
          </p:nvSpPr>
          <p:spPr>
            <a:xfrm>
              <a:off x="4000134" y="5253493"/>
              <a:ext cx="91440" cy="91440"/>
            </a:xfrm>
            <a:prstGeom prst="ellipse">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Oval 11">
            <a:extLst>
              <a:ext uri="{FF2B5EF4-FFF2-40B4-BE49-F238E27FC236}">
                <a16:creationId xmlns:a16="http://schemas.microsoft.com/office/drawing/2014/main" id="{47A3F243-6018-FE49-999B-65CD11ED025F}"/>
              </a:ext>
            </a:extLst>
          </p:cNvPr>
          <p:cNvSpPr>
            <a:spLocks noChangeAspect="1"/>
          </p:cNvSpPr>
          <p:nvPr/>
        </p:nvSpPr>
        <p:spPr>
          <a:xfrm>
            <a:off x="4525577" y="2306355"/>
            <a:ext cx="1600200" cy="1600200"/>
          </a:xfrm>
          <a:prstGeom prst="ellipse">
            <a:avLst/>
          </a:prstGeom>
          <a:noFill/>
          <a:ln w="762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 name="Group 66">
            <a:extLst>
              <a:ext uri="{FF2B5EF4-FFF2-40B4-BE49-F238E27FC236}">
                <a16:creationId xmlns:a16="http://schemas.microsoft.com/office/drawing/2014/main" id="{9CC233D3-A5AF-4F40-879A-F0424F8DE15F}"/>
              </a:ext>
            </a:extLst>
          </p:cNvPr>
          <p:cNvGrpSpPr/>
          <p:nvPr/>
        </p:nvGrpSpPr>
        <p:grpSpPr>
          <a:xfrm>
            <a:off x="1258590" y="5384286"/>
            <a:ext cx="914971" cy="962981"/>
            <a:chOff x="4114744" y="5293222"/>
            <a:chExt cx="914971" cy="962981"/>
          </a:xfrm>
        </p:grpSpPr>
        <p:grpSp>
          <p:nvGrpSpPr>
            <p:cNvPr id="85" name="Group 84">
              <a:extLst>
                <a:ext uri="{FF2B5EF4-FFF2-40B4-BE49-F238E27FC236}">
                  <a16:creationId xmlns:a16="http://schemas.microsoft.com/office/drawing/2014/main" id="{6B0115D5-BD64-E64D-9789-0D431641CA46}"/>
                </a:ext>
              </a:extLst>
            </p:cNvPr>
            <p:cNvGrpSpPr/>
            <p:nvPr/>
          </p:nvGrpSpPr>
          <p:grpSpPr>
            <a:xfrm>
              <a:off x="4114744" y="5293222"/>
              <a:ext cx="914971" cy="962981"/>
              <a:chOff x="3887212" y="4871536"/>
              <a:chExt cx="914971" cy="962981"/>
            </a:xfrm>
          </p:grpSpPr>
          <p:grpSp>
            <p:nvGrpSpPr>
              <p:cNvPr id="86" name="Group 85">
                <a:extLst>
                  <a:ext uri="{FF2B5EF4-FFF2-40B4-BE49-F238E27FC236}">
                    <a16:creationId xmlns:a16="http://schemas.microsoft.com/office/drawing/2014/main" id="{8CBA5A82-9867-284F-BF18-BD2057889923}"/>
                  </a:ext>
                </a:extLst>
              </p:cNvPr>
              <p:cNvGrpSpPr/>
              <p:nvPr/>
            </p:nvGrpSpPr>
            <p:grpSpPr>
              <a:xfrm>
                <a:off x="3887212" y="4871536"/>
                <a:ext cx="914971" cy="962981"/>
                <a:chOff x="3887212" y="4871536"/>
                <a:chExt cx="914971" cy="962981"/>
              </a:xfrm>
            </p:grpSpPr>
            <p:sp>
              <p:nvSpPr>
                <p:cNvPr id="104" name="Rectangle 103">
                  <a:extLst>
                    <a:ext uri="{FF2B5EF4-FFF2-40B4-BE49-F238E27FC236}">
                      <a16:creationId xmlns:a16="http://schemas.microsoft.com/office/drawing/2014/main" id="{D63FB834-DE46-0147-AA93-B4A643B2E33A}"/>
                    </a:ext>
                  </a:extLst>
                </p:cNvPr>
                <p:cNvSpPr/>
                <p:nvPr/>
              </p:nvSpPr>
              <p:spPr>
                <a:xfrm>
                  <a:off x="3887212" y="4871536"/>
                  <a:ext cx="914400" cy="914400"/>
                </a:xfrm>
                <a:prstGeom prst="rect">
                  <a:avLst/>
                </a:prstGeom>
                <a:solidFill>
                  <a:schemeClr val="tx2"/>
                </a:solidFill>
                <a:ln w="38100">
                  <a:noFill/>
                </a:ln>
                <a:effectLst>
                  <a:outerShdw blurRad="241300" sx="99000" sy="99000" algn="tl"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Text Placeholder 7">
                  <a:extLst>
                    <a:ext uri="{FF2B5EF4-FFF2-40B4-BE49-F238E27FC236}">
                      <a16:creationId xmlns:a16="http://schemas.microsoft.com/office/drawing/2014/main" id="{E9A5AA05-A706-3446-AE32-BEAE479226E3}"/>
                    </a:ext>
                  </a:extLst>
                </p:cNvPr>
                <p:cNvSpPr txBox="1">
                  <a:spLocks/>
                </p:cNvSpPr>
                <p:nvPr/>
              </p:nvSpPr>
              <p:spPr>
                <a:xfrm>
                  <a:off x="3887783" y="5554086"/>
                  <a:ext cx="914400" cy="280431"/>
                </a:xfrm>
                <a:prstGeom prst="rect">
                  <a:avLst/>
                </a:prstGeom>
              </p:spPr>
              <p:txBody>
                <a:bodyPr lIns="0" tIns="0" rIns="0" bIns="0" anchor="t"/>
                <a:lstStyle>
                  <a:lvl1pPr marL="0" indent="0" algn="l" defTabSz="914400" rtl="0" eaLnBrk="1" latinLnBrk="0" hangingPunct="1">
                    <a:lnSpc>
                      <a:spcPct val="90000"/>
                    </a:lnSpc>
                    <a:spcBef>
                      <a:spcPts val="0"/>
                    </a:spcBef>
                    <a:spcAft>
                      <a:spcPts val="1200"/>
                    </a:spcAft>
                    <a:buFont typeface="Arial" panose="020B0604020202020204" pitchFamily="34" charset="0"/>
                    <a:buNone/>
                    <a:defRPr sz="2400" b="0" i="0" kern="1200">
                      <a:solidFill>
                        <a:schemeClr val="accent1"/>
                      </a:solidFill>
                      <a:latin typeface="Arial" panose="020B0604020202020204" pitchFamily="34" charset="0"/>
                      <a:ea typeface="Helvetica Neue Light" panose="02000403000000020004" pitchFamily="2" charset="0"/>
                      <a:cs typeface="Helvetica Neue" panose="02000503000000020004" pitchFamily="2" charset="0"/>
                    </a:defRPr>
                  </a:lvl1pPr>
                  <a:lvl2pPr marL="457200" indent="0" algn="l" defTabSz="914400" rtl="0" eaLnBrk="1" latinLnBrk="0" hangingPunct="1">
                    <a:lnSpc>
                      <a:spcPct val="90000"/>
                    </a:lnSpc>
                    <a:spcBef>
                      <a:spcPts val="500"/>
                    </a:spcBef>
                    <a:buFont typeface="Arial" panose="020B0604020202020204" pitchFamily="34" charset="0"/>
                    <a:buNone/>
                    <a:defRPr sz="2400" b="0" i="0" kern="1200">
                      <a:solidFill>
                        <a:schemeClr val="tx1"/>
                      </a:solidFill>
                      <a:latin typeface="Arial" panose="020B0604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rial" panose="020B0604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Arial" panose="020B0604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763" algn="ctr">
                    <a:lnSpc>
                      <a:spcPct val="150000"/>
                    </a:lnSpc>
                  </a:pPr>
                  <a:r>
                    <a:rPr lang="en-US" sz="800" b="1">
                      <a:solidFill>
                        <a:schemeClr val="bg1"/>
                      </a:solidFill>
                      <a:latin typeface="Arial"/>
                    </a:rPr>
                    <a:t>18 events YTD</a:t>
                  </a:r>
                </a:p>
              </p:txBody>
            </p:sp>
          </p:grpSp>
          <p:sp>
            <p:nvSpPr>
              <p:cNvPr id="87" name="Oval 86">
                <a:extLst>
                  <a:ext uri="{FF2B5EF4-FFF2-40B4-BE49-F238E27FC236}">
                    <a16:creationId xmlns:a16="http://schemas.microsoft.com/office/drawing/2014/main" id="{8CB5446F-5683-C546-A187-86018C1DA710}"/>
                  </a:ext>
                </a:extLst>
              </p:cNvPr>
              <p:cNvSpPr/>
              <p:nvPr/>
            </p:nvSpPr>
            <p:spPr>
              <a:xfrm>
                <a:off x="4026108" y="4960379"/>
                <a:ext cx="91440" cy="91440"/>
              </a:xfrm>
              <a:prstGeom prst="ellipse">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8ED9BD51-BF1F-4C40-9BA6-B1EB25A37E9D}"/>
                  </a:ext>
                </a:extLst>
              </p:cNvPr>
              <p:cNvSpPr/>
              <p:nvPr/>
            </p:nvSpPr>
            <p:spPr>
              <a:xfrm>
                <a:off x="4559118" y="5080476"/>
                <a:ext cx="91440" cy="91440"/>
              </a:xfrm>
              <a:prstGeom prst="ellipse">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a:extLst>
                  <a:ext uri="{FF2B5EF4-FFF2-40B4-BE49-F238E27FC236}">
                    <a16:creationId xmlns:a16="http://schemas.microsoft.com/office/drawing/2014/main" id="{2D9F47BA-36F9-0A44-9120-3744A17F14AE}"/>
                  </a:ext>
                </a:extLst>
              </p:cNvPr>
              <p:cNvSpPr/>
              <p:nvPr/>
            </p:nvSpPr>
            <p:spPr>
              <a:xfrm>
                <a:off x="4118904" y="5462646"/>
                <a:ext cx="91440" cy="91440"/>
              </a:xfrm>
              <a:prstGeom prst="ellipse">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a:extLst>
                  <a:ext uri="{FF2B5EF4-FFF2-40B4-BE49-F238E27FC236}">
                    <a16:creationId xmlns:a16="http://schemas.microsoft.com/office/drawing/2014/main" id="{9C9A409F-E95D-BB48-AD39-A028D5B7644C}"/>
                  </a:ext>
                </a:extLst>
              </p:cNvPr>
              <p:cNvSpPr/>
              <p:nvPr/>
            </p:nvSpPr>
            <p:spPr>
              <a:xfrm>
                <a:off x="4422135" y="4920006"/>
                <a:ext cx="91440" cy="91440"/>
              </a:xfrm>
              <a:prstGeom prst="ellipse">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a:extLst>
                  <a:ext uri="{FF2B5EF4-FFF2-40B4-BE49-F238E27FC236}">
                    <a16:creationId xmlns:a16="http://schemas.microsoft.com/office/drawing/2014/main" id="{13C1F705-07EC-7844-A4B2-90ACDF0FB9D8}"/>
                  </a:ext>
                </a:extLst>
              </p:cNvPr>
              <p:cNvSpPr/>
              <p:nvPr/>
            </p:nvSpPr>
            <p:spPr>
              <a:xfrm>
                <a:off x="4466082" y="5259668"/>
                <a:ext cx="91440" cy="91440"/>
              </a:xfrm>
              <a:prstGeom prst="ellipse">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a:extLst>
                  <a:ext uri="{FF2B5EF4-FFF2-40B4-BE49-F238E27FC236}">
                    <a16:creationId xmlns:a16="http://schemas.microsoft.com/office/drawing/2014/main" id="{16A171D9-14CE-7843-8C04-8D7AAB6EC698}"/>
                  </a:ext>
                </a:extLst>
              </p:cNvPr>
              <p:cNvSpPr/>
              <p:nvPr/>
            </p:nvSpPr>
            <p:spPr>
              <a:xfrm>
                <a:off x="3932031" y="5385082"/>
                <a:ext cx="91440" cy="91440"/>
              </a:xfrm>
              <a:prstGeom prst="ellipse">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a:extLst>
                  <a:ext uri="{FF2B5EF4-FFF2-40B4-BE49-F238E27FC236}">
                    <a16:creationId xmlns:a16="http://schemas.microsoft.com/office/drawing/2014/main" id="{484CBD6E-4C59-214A-8410-CEB5103426FF}"/>
                  </a:ext>
                </a:extLst>
              </p:cNvPr>
              <p:cNvSpPr/>
              <p:nvPr/>
            </p:nvSpPr>
            <p:spPr>
              <a:xfrm>
                <a:off x="4205390" y="5298589"/>
                <a:ext cx="91440" cy="91440"/>
              </a:xfrm>
              <a:prstGeom prst="ellipse">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a:extLst>
                  <a:ext uri="{FF2B5EF4-FFF2-40B4-BE49-F238E27FC236}">
                    <a16:creationId xmlns:a16="http://schemas.microsoft.com/office/drawing/2014/main" id="{3F6710EC-044A-8848-8BD7-0CFFF9CA4813}"/>
                  </a:ext>
                </a:extLst>
              </p:cNvPr>
              <p:cNvSpPr/>
              <p:nvPr/>
            </p:nvSpPr>
            <p:spPr>
              <a:xfrm>
                <a:off x="4343535" y="5092192"/>
                <a:ext cx="91440" cy="91440"/>
              </a:xfrm>
              <a:prstGeom prst="ellipse">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a:extLst>
                  <a:ext uri="{FF2B5EF4-FFF2-40B4-BE49-F238E27FC236}">
                    <a16:creationId xmlns:a16="http://schemas.microsoft.com/office/drawing/2014/main" id="{A0A1D843-15EA-6241-988E-B1F71011CE5D}"/>
                  </a:ext>
                </a:extLst>
              </p:cNvPr>
              <p:cNvSpPr/>
              <p:nvPr/>
            </p:nvSpPr>
            <p:spPr>
              <a:xfrm>
                <a:off x="3953134" y="5090118"/>
                <a:ext cx="91440" cy="91440"/>
              </a:xfrm>
              <a:prstGeom prst="ellipse">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a:extLst>
                  <a:ext uri="{FF2B5EF4-FFF2-40B4-BE49-F238E27FC236}">
                    <a16:creationId xmlns:a16="http://schemas.microsoft.com/office/drawing/2014/main" id="{97C6D9A0-86DB-CF41-826A-1A9F6B36399B}"/>
                  </a:ext>
                </a:extLst>
              </p:cNvPr>
              <p:cNvSpPr/>
              <p:nvPr/>
            </p:nvSpPr>
            <p:spPr>
              <a:xfrm>
                <a:off x="4222904" y="4947903"/>
                <a:ext cx="91440" cy="91440"/>
              </a:xfrm>
              <a:prstGeom prst="ellipse">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a:extLst>
                  <a:ext uri="{FF2B5EF4-FFF2-40B4-BE49-F238E27FC236}">
                    <a16:creationId xmlns:a16="http://schemas.microsoft.com/office/drawing/2014/main" id="{F612A546-5802-2D4A-94A9-59DC492E00B0}"/>
                  </a:ext>
                </a:extLst>
              </p:cNvPr>
              <p:cNvSpPr/>
              <p:nvPr/>
            </p:nvSpPr>
            <p:spPr>
              <a:xfrm>
                <a:off x="4374775" y="5400258"/>
                <a:ext cx="91440" cy="91440"/>
              </a:xfrm>
              <a:prstGeom prst="ellipse">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a:extLst>
                  <a:ext uri="{FF2B5EF4-FFF2-40B4-BE49-F238E27FC236}">
                    <a16:creationId xmlns:a16="http://schemas.microsoft.com/office/drawing/2014/main" id="{7966798D-3E57-DC4C-A275-D2DA2C463197}"/>
                  </a:ext>
                </a:extLst>
              </p:cNvPr>
              <p:cNvSpPr/>
              <p:nvPr/>
            </p:nvSpPr>
            <p:spPr>
              <a:xfrm>
                <a:off x="4181329" y="5161429"/>
                <a:ext cx="91440" cy="91440"/>
              </a:xfrm>
              <a:prstGeom prst="ellipse">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a:extLst>
                  <a:ext uri="{FF2B5EF4-FFF2-40B4-BE49-F238E27FC236}">
                    <a16:creationId xmlns:a16="http://schemas.microsoft.com/office/drawing/2014/main" id="{1C5A6F35-CB97-2A40-B8B8-B146DD0D681B}"/>
                  </a:ext>
                </a:extLst>
              </p:cNvPr>
              <p:cNvSpPr/>
              <p:nvPr/>
            </p:nvSpPr>
            <p:spPr>
              <a:xfrm>
                <a:off x="4547536" y="5481330"/>
                <a:ext cx="91440" cy="91440"/>
              </a:xfrm>
              <a:prstGeom prst="ellipse">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a:extLst>
                  <a:ext uri="{FF2B5EF4-FFF2-40B4-BE49-F238E27FC236}">
                    <a16:creationId xmlns:a16="http://schemas.microsoft.com/office/drawing/2014/main" id="{2754FCBD-C7CB-8D4D-8CA7-93F108FCF7A1}"/>
                  </a:ext>
                </a:extLst>
              </p:cNvPr>
              <p:cNvSpPr/>
              <p:nvPr/>
            </p:nvSpPr>
            <p:spPr>
              <a:xfrm>
                <a:off x="4654245" y="5293642"/>
                <a:ext cx="91440" cy="91440"/>
              </a:xfrm>
              <a:prstGeom prst="ellipse">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a:extLst>
                  <a:ext uri="{FF2B5EF4-FFF2-40B4-BE49-F238E27FC236}">
                    <a16:creationId xmlns:a16="http://schemas.microsoft.com/office/drawing/2014/main" id="{7D8B4A46-32C5-3F4B-B720-CB94343EF1F2}"/>
                  </a:ext>
                </a:extLst>
              </p:cNvPr>
              <p:cNvSpPr/>
              <p:nvPr/>
            </p:nvSpPr>
            <p:spPr>
              <a:xfrm>
                <a:off x="4631950" y="4920006"/>
                <a:ext cx="91440" cy="91440"/>
              </a:xfrm>
              <a:prstGeom prst="ellipse">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2">
                <a:extLst>
                  <a:ext uri="{FF2B5EF4-FFF2-40B4-BE49-F238E27FC236}">
                    <a16:creationId xmlns:a16="http://schemas.microsoft.com/office/drawing/2014/main" id="{867FAB5C-6F4B-1A4B-98D2-44FEF44D4B7C}"/>
                  </a:ext>
                </a:extLst>
              </p:cNvPr>
              <p:cNvSpPr/>
              <p:nvPr/>
            </p:nvSpPr>
            <p:spPr>
              <a:xfrm>
                <a:off x="4000134" y="5253493"/>
                <a:ext cx="91440" cy="91440"/>
              </a:xfrm>
              <a:prstGeom prst="ellipse">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1" name="Oval 60">
              <a:extLst>
                <a:ext uri="{FF2B5EF4-FFF2-40B4-BE49-F238E27FC236}">
                  <a16:creationId xmlns:a16="http://schemas.microsoft.com/office/drawing/2014/main" id="{8B09C6BF-CDEA-BE43-BDFF-149362255198}"/>
                </a:ext>
              </a:extLst>
            </p:cNvPr>
            <p:cNvSpPr/>
            <p:nvPr/>
          </p:nvSpPr>
          <p:spPr>
            <a:xfrm>
              <a:off x="4544336" y="5668730"/>
              <a:ext cx="91440" cy="91440"/>
            </a:xfrm>
            <a:prstGeom prst="ellipse">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0684C44F-03E7-3B43-8EDA-41AEF6633132}"/>
                </a:ext>
              </a:extLst>
            </p:cNvPr>
            <p:cNvSpPr/>
            <p:nvPr/>
          </p:nvSpPr>
          <p:spPr>
            <a:xfrm>
              <a:off x="4487589" y="5898208"/>
              <a:ext cx="91440" cy="91440"/>
            </a:xfrm>
            <a:prstGeom prst="ellipse">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7" name="Oval 106">
            <a:extLst>
              <a:ext uri="{FF2B5EF4-FFF2-40B4-BE49-F238E27FC236}">
                <a16:creationId xmlns:a16="http://schemas.microsoft.com/office/drawing/2014/main" id="{A4421028-550E-2641-A27B-E0929A7CFF19}"/>
              </a:ext>
            </a:extLst>
          </p:cNvPr>
          <p:cNvSpPr>
            <a:spLocks noChangeAspect="1"/>
          </p:cNvSpPr>
          <p:nvPr/>
        </p:nvSpPr>
        <p:spPr>
          <a:xfrm>
            <a:off x="2104838" y="3796196"/>
            <a:ext cx="1600200" cy="1600200"/>
          </a:xfrm>
          <a:prstGeom prst="ellipse">
            <a:avLst/>
          </a:prstGeom>
          <a:noFill/>
          <a:ln w="762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Oval 107">
            <a:extLst>
              <a:ext uri="{FF2B5EF4-FFF2-40B4-BE49-F238E27FC236}">
                <a16:creationId xmlns:a16="http://schemas.microsoft.com/office/drawing/2014/main" id="{65064ADD-8A3C-2540-981D-25800FC01DCA}"/>
              </a:ext>
            </a:extLst>
          </p:cNvPr>
          <p:cNvSpPr>
            <a:spLocks noChangeAspect="1"/>
          </p:cNvSpPr>
          <p:nvPr/>
        </p:nvSpPr>
        <p:spPr>
          <a:xfrm>
            <a:off x="868108" y="5011863"/>
            <a:ext cx="1600200" cy="1600200"/>
          </a:xfrm>
          <a:prstGeom prst="ellipse">
            <a:avLst/>
          </a:prstGeom>
          <a:noFill/>
          <a:ln w="762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7">
            <a:extLst>
              <a:ext uri="{FF2B5EF4-FFF2-40B4-BE49-F238E27FC236}">
                <a16:creationId xmlns:a16="http://schemas.microsoft.com/office/drawing/2014/main" id="{BBE5FA71-00AB-E845-9EBF-2371D389A81F}"/>
              </a:ext>
            </a:extLst>
          </p:cNvPr>
          <p:cNvSpPr>
            <a:spLocks noGrp="1"/>
          </p:cNvSpPr>
          <p:nvPr>
            <p:ph type="body" sz="quarter" idx="12"/>
          </p:nvPr>
        </p:nvSpPr>
        <p:spPr>
          <a:xfrm>
            <a:off x="951549" y="1971676"/>
            <a:ext cx="5002211" cy="4886324"/>
          </a:xfrm>
        </p:spPr>
        <p:txBody>
          <a:bodyPr lIns="0" tIns="0" rIns="0" bIns="0" anchor="t"/>
          <a:lstStyle/>
          <a:p>
            <a:pPr marL="182880" indent="0"/>
            <a:r>
              <a:rPr lang="en-US" sz="2000">
                <a:solidFill>
                  <a:schemeClr val="tx1"/>
                </a:solidFill>
                <a:latin typeface="Arial"/>
              </a:rPr>
              <a:t>Average number of events with losses of </a:t>
            </a:r>
            <a:r>
              <a:rPr lang="en-US" sz="2000" b="1">
                <a:solidFill>
                  <a:schemeClr val="tx1"/>
                </a:solidFill>
                <a:latin typeface="Arial"/>
              </a:rPr>
              <a:t>$1 billion or more</a:t>
            </a:r>
            <a:r>
              <a:rPr lang="en-US" sz="2000">
                <a:solidFill>
                  <a:schemeClr val="tx1"/>
                </a:solidFill>
                <a:latin typeface="Arial"/>
              </a:rPr>
              <a:t>:</a:t>
            </a:r>
            <a:endParaRPr lang="en-US" sz="1400">
              <a:solidFill>
                <a:schemeClr val="tx1"/>
              </a:solidFill>
              <a:latin typeface="Arial"/>
            </a:endParaRPr>
          </a:p>
          <a:p>
            <a:pPr marL="182880" indent="0">
              <a:lnSpc>
                <a:spcPct val="150000"/>
              </a:lnSpc>
            </a:pPr>
            <a:r>
              <a:rPr lang="en-US" sz="1400">
                <a:solidFill>
                  <a:schemeClr val="tx1"/>
                </a:solidFill>
                <a:latin typeface="Arial"/>
              </a:rPr>
              <a:t>1980 – 2016</a:t>
            </a:r>
          </a:p>
          <a:p>
            <a:pPr marL="182880" indent="0">
              <a:lnSpc>
                <a:spcPct val="150000"/>
              </a:lnSpc>
            </a:pPr>
            <a:endParaRPr lang="en-US" sz="1400">
              <a:solidFill>
                <a:schemeClr val="tx1"/>
              </a:solidFill>
              <a:latin typeface="Arial"/>
            </a:endParaRPr>
          </a:p>
          <a:p>
            <a:pPr marL="182880" indent="0">
              <a:lnSpc>
                <a:spcPct val="150000"/>
              </a:lnSpc>
            </a:pPr>
            <a:endParaRPr lang="en-US" sz="1400">
              <a:solidFill>
                <a:schemeClr val="tx1"/>
              </a:solidFill>
              <a:latin typeface="Arial"/>
            </a:endParaRPr>
          </a:p>
          <a:p>
            <a:pPr marL="182880" indent="0">
              <a:lnSpc>
                <a:spcPct val="150000"/>
              </a:lnSpc>
            </a:pPr>
            <a:r>
              <a:rPr lang="en-US" sz="1400">
                <a:solidFill>
                  <a:schemeClr val="tx1"/>
                </a:solidFill>
                <a:latin typeface="Arial"/>
              </a:rPr>
              <a:t>2017 – 2020</a:t>
            </a:r>
            <a:br>
              <a:rPr lang="en-US" sz="1400">
                <a:solidFill>
                  <a:schemeClr val="tx1"/>
                </a:solidFill>
                <a:latin typeface="Arial"/>
              </a:rPr>
            </a:br>
            <a:endParaRPr lang="en-US" sz="1400">
              <a:solidFill>
                <a:schemeClr val="tx1"/>
              </a:solidFill>
              <a:latin typeface="Arial"/>
            </a:endParaRPr>
          </a:p>
          <a:p>
            <a:pPr marL="182880">
              <a:lnSpc>
                <a:spcPct val="150000"/>
              </a:lnSpc>
            </a:pPr>
            <a:r>
              <a:rPr lang="en-US" sz="1400">
                <a:solidFill>
                  <a:schemeClr val="tx1"/>
                </a:solidFill>
                <a:latin typeface="Arial"/>
              </a:rPr>
              <a:t>Jan - Oct 2021</a:t>
            </a:r>
          </a:p>
        </p:txBody>
      </p:sp>
    </p:spTree>
    <p:extLst>
      <p:ext uri="{BB962C8B-B14F-4D97-AF65-F5344CB8AC3E}">
        <p14:creationId xmlns:p14="http://schemas.microsoft.com/office/powerpoint/2010/main" val="38360030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1000"/>
                                        <p:tgtEl>
                                          <p:spTgt spid="2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7"/>
                                        </p:tgtEl>
                                        <p:attrNameLst>
                                          <p:attrName>style.visibility</p:attrName>
                                        </p:attrNameLst>
                                      </p:cBhvr>
                                      <p:to>
                                        <p:strVal val="visible"/>
                                      </p:to>
                                    </p:set>
                                    <p:animEffect transition="in" filter="fade">
                                      <p:cBhvr>
                                        <p:cTn id="18" dur="500"/>
                                        <p:tgtEl>
                                          <p:spTgt spid="107"/>
                                        </p:tgtEl>
                                      </p:cBhvr>
                                    </p:animEffect>
                                  </p:childTnLst>
                                </p:cTn>
                              </p:par>
                            </p:childTnLst>
                          </p:cTn>
                        </p:par>
                        <p:par>
                          <p:cTn id="19" fill="hold">
                            <p:stCondLst>
                              <p:cond delay="1000"/>
                            </p:stCondLst>
                            <p:childTnLst>
                              <p:par>
                                <p:cTn id="20" presetID="10" presetClass="exit" presetSubtype="0" fill="hold" grpId="1" nodeType="afterEffect">
                                  <p:stCondLst>
                                    <p:cond delay="0"/>
                                  </p:stCondLst>
                                  <p:childTnLst>
                                    <p:animEffect transition="out" filter="fade">
                                      <p:cBhvr>
                                        <p:cTn id="21" dur="1000"/>
                                        <p:tgtEl>
                                          <p:spTgt spid="12"/>
                                        </p:tgtEl>
                                      </p:cBhvr>
                                    </p:animEffect>
                                    <p:set>
                                      <p:cBhvr>
                                        <p:cTn id="22" dur="1" fill="hold">
                                          <p:stCondLst>
                                            <p:cond delay="999"/>
                                          </p:stCondLst>
                                        </p:cTn>
                                        <p:tgtEl>
                                          <p:spTgt spid="1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7"/>
                                        </p:tgtEl>
                                        <p:attrNameLst>
                                          <p:attrName>style.visibility</p:attrName>
                                        </p:attrNameLst>
                                      </p:cBhvr>
                                      <p:to>
                                        <p:strVal val="visible"/>
                                      </p:to>
                                    </p:set>
                                    <p:animEffect transition="in" filter="fade">
                                      <p:cBhvr>
                                        <p:cTn id="27" dur="1000"/>
                                        <p:tgtEl>
                                          <p:spTgt spid="6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08"/>
                                        </p:tgtEl>
                                        <p:attrNameLst>
                                          <p:attrName>style.visibility</p:attrName>
                                        </p:attrNameLst>
                                      </p:cBhvr>
                                      <p:to>
                                        <p:strVal val="visible"/>
                                      </p:to>
                                    </p:set>
                                    <p:animEffect transition="in" filter="fade">
                                      <p:cBhvr>
                                        <p:cTn id="30" dur="500"/>
                                        <p:tgtEl>
                                          <p:spTgt spid="108"/>
                                        </p:tgtEl>
                                      </p:cBhvr>
                                    </p:animEffect>
                                  </p:childTnLst>
                                </p:cTn>
                              </p:par>
                            </p:childTnLst>
                          </p:cTn>
                        </p:par>
                        <p:par>
                          <p:cTn id="31" fill="hold">
                            <p:stCondLst>
                              <p:cond delay="1000"/>
                            </p:stCondLst>
                            <p:childTnLst>
                              <p:par>
                                <p:cTn id="32" presetID="10" presetClass="exit" presetSubtype="0" fill="hold" grpId="1" nodeType="afterEffect">
                                  <p:stCondLst>
                                    <p:cond delay="0"/>
                                  </p:stCondLst>
                                  <p:childTnLst>
                                    <p:animEffect transition="out" filter="fade">
                                      <p:cBhvr>
                                        <p:cTn id="33" dur="1000"/>
                                        <p:tgtEl>
                                          <p:spTgt spid="107"/>
                                        </p:tgtEl>
                                      </p:cBhvr>
                                    </p:animEffect>
                                    <p:set>
                                      <p:cBhvr>
                                        <p:cTn id="34" dur="1" fill="hold">
                                          <p:stCondLst>
                                            <p:cond delay="999"/>
                                          </p:stCondLst>
                                        </p:cTn>
                                        <p:tgtEl>
                                          <p:spTgt spid="10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07" grpId="0" animBg="1"/>
      <p:bldP spid="107" grpId="1" animBg="1"/>
      <p:bldP spid="10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B3987F0-9975-5F46-A7D5-B86C1120F0E8}"/>
              </a:ext>
            </a:extLst>
          </p:cNvPr>
          <p:cNvSpPr>
            <a:spLocks noGrp="1"/>
          </p:cNvSpPr>
          <p:nvPr>
            <p:ph type="body" sz="quarter" idx="11"/>
          </p:nvPr>
        </p:nvSpPr>
        <p:spPr>
          <a:xfrm>
            <a:off x="2978880" y="800100"/>
            <a:ext cx="8249508" cy="5105400"/>
          </a:xfrm>
        </p:spPr>
        <p:txBody>
          <a:bodyPr/>
          <a:lstStyle/>
          <a:p>
            <a:pPr>
              <a:lnSpc>
                <a:spcPct val="150000"/>
              </a:lnSpc>
            </a:pPr>
            <a:r>
              <a:rPr lang="en-US" sz="6000">
                <a:latin typeface="Arial"/>
              </a:rPr>
              <a:t>The economy</a:t>
            </a:r>
            <a:endParaRPr lang="en-US" sz="6000"/>
          </a:p>
          <a:p>
            <a:pPr>
              <a:lnSpc>
                <a:spcPct val="150000"/>
              </a:lnSpc>
            </a:pPr>
            <a:r>
              <a:rPr lang="en-US" sz="6000">
                <a:latin typeface="Arial"/>
              </a:rPr>
              <a:t>Financial markets</a:t>
            </a:r>
            <a:endParaRPr lang="en-US"/>
          </a:p>
          <a:p>
            <a:pPr>
              <a:lnSpc>
                <a:spcPct val="150000"/>
              </a:lnSpc>
            </a:pPr>
            <a:r>
              <a:rPr lang="en-US" sz="6000">
                <a:latin typeface="Arial"/>
              </a:rPr>
              <a:t>What may be ahead</a:t>
            </a:r>
            <a:endParaRPr lang="en-US" sz="6000"/>
          </a:p>
        </p:txBody>
      </p:sp>
      <p:sp>
        <p:nvSpPr>
          <p:cNvPr id="5" name="Text Placeholder 4">
            <a:extLst>
              <a:ext uri="{FF2B5EF4-FFF2-40B4-BE49-F238E27FC236}">
                <a16:creationId xmlns:a16="http://schemas.microsoft.com/office/drawing/2014/main" id="{7CB1F07A-9C4B-C647-958E-13E14CB7C2B0}"/>
              </a:ext>
            </a:extLst>
          </p:cNvPr>
          <p:cNvSpPr>
            <a:spLocks noGrp="1"/>
          </p:cNvSpPr>
          <p:nvPr>
            <p:ph type="body" sz="quarter" idx="12"/>
          </p:nvPr>
        </p:nvSpPr>
        <p:spPr>
          <a:xfrm>
            <a:off x="946149" y="800100"/>
            <a:ext cx="1474789" cy="4674268"/>
          </a:xfrm>
        </p:spPr>
        <p:txBody>
          <a:bodyPr vert="vert270" anchor="ctr"/>
          <a:lstStyle/>
          <a:p>
            <a:r>
              <a:rPr lang="en-US" sz="7500" spc="300"/>
              <a:t>Agenda</a:t>
            </a:r>
          </a:p>
        </p:txBody>
      </p:sp>
      <p:cxnSp>
        <p:nvCxnSpPr>
          <p:cNvPr id="6" name="Straight Connector 5">
            <a:extLst>
              <a:ext uri="{FF2B5EF4-FFF2-40B4-BE49-F238E27FC236}">
                <a16:creationId xmlns:a16="http://schemas.microsoft.com/office/drawing/2014/main" id="{D9CE67C0-7069-404F-A94C-6488A980437C}"/>
              </a:ext>
            </a:extLst>
          </p:cNvPr>
          <p:cNvCxnSpPr>
            <a:cxnSpLocks/>
          </p:cNvCxnSpPr>
          <p:nvPr/>
        </p:nvCxnSpPr>
        <p:spPr>
          <a:xfrm>
            <a:off x="2563641" y="1780674"/>
            <a:ext cx="0" cy="3693694"/>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9572264"/>
      </p:ext>
    </p:extLst>
  </p:cSld>
  <p:clrMapOvr>
    <a:masterClrMapping/>
  </p:clrMapOvr>
  <p:transition spd="slow">
    <p:push dir="u"/>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007D90A-C7F6-467B-BB48-75953A7AA9E6}"/>
              </a:ext>
            </a:extLst>
          </p:cNvPr>
          <p:cNvSpPr>
            <a:spLocks noGrp="1"/>
          </p:cNvSpPr>
          <p:nvPr>
            <p:ph type="body" sz="quarter" idx="10"/>
          </p:nvPr>
        </p:nvSpPr>
        <p:spPr/>
        <p:txBody>
          <a:bodyPr/>
          <a:lstStyle/>
          <a:p>
            <a:r>
              <a:rPr lang="en-US">
                <a:latin typeface="Arial"/>
              </a:rPr>
              <a:t>Risk brings innovation</a:t>
            </a:r>
            <a:endParaRPr lang="en-US"/>
          </a:p>
        </p:txBody>
      </p:sp>
      <p:sp>
        <p:nvSpPr>
          <p:cNvPr id="4" name="Text Placeholder 3">
            <a:extLst>
              <a:ext uri="{FF2B5EF4-FFF2-40B4-BE49-F238E27FC236}">
                <a16:creationId xmlns:a16="http://schemas.microsoft.com/office/drawing/2014/main" id="{87ED570E-4D35-49BC-9C20-92D993419BF5}"/>
              </a:ext>
            </a:extLst>
          </p:cNvPr>
          <p:cNvSpPr>
            <a:spLocks noGrp="1"/>
          </p:cNvSpPr>
          <p:nvPr>
            <p:ph type="body" sz="quarter" idx="11"/>
          </p:nvPr>
        </p:nvSpPr>
        <p:spPr/>
        <p:txBody>
          <a:bodyPr lIns="0" tIns="0" rIns="0" bIns="0" anchor="t"/>
          <a:lstStyle/>
          <a:p>
            <a:pPr>
              <a:lnSpc>
                <a:spcPct val="100000"/>
              </a:lnSpc>
            </a:pPr>
            <a:r>
              <a:rPr lang="en-US" sz="2800">
                <a:latin typeface="Arial"/>
                <a:cs typeface="Arial"/>
              </a:rPr>
              <a:t>“[The] physical effects of climate change – as well as many, varied government policies trying to mitigate its effects – are also inspiring technological innovations that will give rise to new products, services and business models in the coming years. How can investors effectively price these risks and opportunities?”</a:t>
            </a:r>
            <a:endParaRPr lang="en-US" sz="2800">
              <a:latin typeface="Arial"/>
            </a:endParaRPr>
          </a:p>
          <a:p>
            <a:pPr algn="r"/>
            <a:r>
              <a:rPr lang="en-US" sz="2400" i="1">
                <a:latin typeface="Arial"/>
                <a:cs typeface="Arial"/>
              </a:rPr>
              <a:t>– Danielle </a:t>
            </a:r>
            <a:r>
              <a:rPr lang="en-US" sz="2400" i="1" err="1">
                <a:latin typeface="Arial"/>
                <a:cs typeface="Arial"/>
              </a:rPr>
              <a:t>Kost</a:t>
            </a:r>
            <a:r>
              <a:rPr lang="en-US" sz="2400" i="1">
                <a:latin typeface="Arial"/>
                <a:cs typeface="Arial"/>
              </a:rPr>
              <a:t>, Harvard Business School Working Knowledge</a:t>
            </a:r>
            <a:br>
              <a:rPr lang="en-US" sz="2400" i="1">
                <a:latin typeface="Arial"/>
                <a:cs typeface="Arial"/>
              </a:rPr>
            </a:br>
            <a:r>
              <a:rPr lang="en-US" sz="2400" i="1">
                <a:latin typeface="Arial"/>
                <a:cs typeface="Arial"/>
              </a:rPr>
              <a:t>April 22, 2020 </a:t>
            </a:r>
            <a:endParaRPr lang="en-US" sz="2400" i="1">
              <a:latin typeface="Arial"/>
            </a:endParaRPr>
          </a:p>
          <a:p>
            <a:endParaRPr lang="en-US"/>
          </a:p>
        </p:txBody>
      </p:sp>
    </p:spTree>
    <p:extLst>
      <p:ext uri="{BB962C8B-B14F-4D97-AF65-F5344CB8AC3E}">
        <p14:creationId xmlns:p14="http://schemas.microsoft.com/office/powerpoint/2010/main" val="1787085036"/>
      </p:ext>
    </p:extLst>
  </p:cSld>
  <p:clrMapOvr>
    <a:masterClrMapping/>
  </p:clrMapOvr>
  <p:transition spd="slow">
    <p:push dir="u"/>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ED4AE67-93A1-48B1-9C31-CC038B053619}"/>
              </a:ext>
            </a:extLst>
          </p:cNvPr>
          <p:cNvSpPr>
            <a:spLocks noGrp="1"/>
          </p:cNvSpPr>
          <p:nvPr>
            <p:ph type="body" sz="quarter" idx="10"/>
          </p:nvPr>
        </p:nvSpPr>
        <p:spPr/>
        <p:txBody>
          <a:bodyPr/>
          <a:lstStyle/>
          <a:p>
            <a:r>
              <a:rPr lang="en-US">
                <a:latin typeface="Arial"/>
                <a:cs typeface="Arial"/>
              </a:rPr>
              <a:t>Container ships with sails</a:t>
            </a:r>
            <a:endParaRPr lang="en-US">
              <a:latin typeface="Arial"/>
            </a:endParaRPr>
          </a:p>
          <a:p>
            <a:endParaRPr lang="en-US"/>
          </a:p>
        </p:txBody>
      </p:sp>
      <p:sp>
        <p:nvSpPr>
          <p:cNvPr id="4" name="Text Placeholder 3">
            <a:extLst>
              <a:ext uri="{FF2B5EF4-FFF2-40B4-BE49-F238E27FC236}">
                <a16:creationId xmlns:a16="http://schemas.microsoft.com/office/drawing/2014/main" id="{08997D8D-8084-4B12-BE3D-A6785ACC87C3}"/>
              </a:ext>
            </a:extLst>
          </p:cNvPr>
          <p:cNvSpPr>
            <a:spLocks noGrp="1"/>
          </p:cNvSpPr>
          <p:nvPr>
            <p:ph type="body" sz="quarter" idx="11"/>
          </p:nvPr>
        </p:nvSpPr>
        <p:spPr/>
        <p:txBody>
          <a:bodyPr lIns="0" tIns="0" rIns="0" bIns="0" anchor="t"/>
          <a:lstStyle/>
          <a:p>
            <a:pPr>
              <a:lnSpc>
                <a:spcPct val="100000"/>
              </a:lnSpc>
            </a:pPr>
            <a:r>
              <a:rPr lang="en-US" sz="2800">
                <a:latin typeface="Arial"/>
                <a:cs typeface="Arial"/>
              </a:rPr>
              <a:t>Container ships produce 3% of greenhouse-gas emissions, and they burn maritime bunker fuel, which contributes to acid rain. One solution is high-tech sails, which could cut costs and emissions.</a:t>
            </a:r>
            <a:endParaRPr lang="en-US" sz="2800">
              <a:latin typeface="Arial"/>
            </a:endParaRPr>
          </a:p>
          <a:p>
            <a:endParaRPr lang="en-US"/>
          </a:p>
        </p:txBody>
      </p:sp>
      <p:sp>
        <p:nvSpPr>
          <p:cNvPr id="6" name="TextBox 5">
            <a:extLst>
              <a:ext uri="{FF2B5EF4-FFF2-40B4-BE49-F238E27FC236}">
                <a16:creationId xmlns:a16="http://schemas.microsoft.com/office/drawing/2014/main" id="{3A794BA2-C9CD-4F34-A38B-8EE640BA87A4}"/>
              </a:ext>
            </a:extLst>
          </p:cNvPr>
          <p:cNvSpPr txBox="1"/>
          <p:nvPr/>
        </p:nvSpPr>
        <p:spPr>
          <a:xfrm>
            <a:off x="8439890" y="5695931"/>
            <a:ext cx="356588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00">
                <a:solidFill>
                  <a:schemeClr val="accent1">
                    <a:lumMod val="40000"/>
                    <a:lumOff val="60000"/>
                  </a:schemeClr>
                </a:solidFill>
                <a:cs typeface="Arial"/>
              </a:rPr>
              <a:t>Source: The Economist</a:t>
            </a:r>
            <a:endParaRPr lang="en-US">
              <a:solidFill>
                <a:schemeClr val="accent1">
                  <a:lumMod val="40000"/>
                  <a:lumOff val="60000"/>
                </a:schemeClr>
              </a:solidFill>
            </a:endParaRPr>
          </a:p>
        </p:txBody>
      </p:sp>
    </p:spTree>
    <p:extLst>
      <p:ext uri="{BB962C8B-B14F-4D97-AF65-F5344CB8AC3E}">
        <p14:creationId xmlns:p14="http://schemas.microsoft.com/office/powerpoint/2010/main" val="204542687"/>
      </p:ext>
    </p:extLst>
  </p:cSld>
  <p:clrMapOvr>
    <a:masterClrMapping/>
  </p:clrMapOvr>
  <p:transition spd="slow">
    <p:push dir="u"/>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1DED4ED-9685-4054-A16D-60745E507C6C}"/>
              </a:ext>
            </a:extLst>
          </p:cNvPr>
          <p:cNvSpPr>
            <a:spLocks noGrp="1"/>
          </p:cNvSpPr>
          <p:nvPr>
            <p:ph type="body" sz="quarter" idx="10"/>
          </p:nvPr>
        </p:nvSpPr>
        <p:spPr/>
        <p:txBody>
          <a:bodyPr/>
          <a:lstStyle/>
          <a:p>
            <a:r>
              <a:rPr lang="en-US" b="1">
                <a:latin typeface="Arial"/>
                <a:cs typeface="Arial"/>
              </a:rPr>
              <a:t>3D bone implants</a:t>
            </a:r>
            <a:endParaRPr lang="en-US">
              <a:latin typeface="Arial"/>
            </a:endParaRPr>
          </a:p>
          <a:p>
            <a:endParaRPr lang="en-US"/>
          </a:p>
        </p:txBody>
      </p:sp>
      <p:sp>
        <p:nvSpPr>
          <p:cNvPr id="8" name="Text Placeholder 7">
            <a:extLst>
              <a:ext uri="{FF2B5EF4-FFF2-40B4-BE49-F238E27FC236}">
                <a16:creationId xmlns:a16="http://schemas.microsoft.com/office/drawing/2014/main" id="{1B8A2208-0064-42EA-ABF8-095CD44ADA46}"/>
              </a:ext>
            </a:extLst>
          </p:cNvPr>
          <p:cNvSpPr>
            <a:spLocks noGrp="1"/>
          </p:cNvSpPr>
          <p:nvPr>
            <p:ph type="body" sz="quarter" idx="11"/>
          </p:nvPr>
        </p:nvSpPr>
        <p:spPr>
          <a:xfrm>
            <a:off x="946149" y="1971676"/>
            <a:ext cx="10366904" cy="542926"/>
          </a:xfrm>
        </p:spPr>
        <p:txBody>
          <a:bodyPr lIns="0" tIns="0" rIns="0" bIns="0" anchor="t"/>
          <a:lstStyle/>
          <a:p>
            <a:pPr>
              <a:lnSpc>
                <a:spcPct val="100000"/>
              </a:lnSpc>
            </a:pPr>
            <a:r>
              <a:rPr lang="en-US" sz="2800">
                <a:latin typeface="Arial"/>
                <a:cs typeface="Arial"/>
              </a:rPr>
              <a:t>Researchers have been developing techniques that allow artificial organs to be created with 3D printing and  biological materials. Two companies plan to have 3D-printed bones available to implant in humans in 2022.</a:t>
            </a:r>
            <a:endParaRPr lang="en-US" sz="2800">
              <a:latin typeface="Arial"/>
            </a:endParaRPr>
          </a:p>
        </p:txBody>
      </p:sp>
      <p:sp>
        <p:nvSpPr>
          <p:cNvPr id="5" name="TextBox 4">
            <a:extLst>
              <a:ext uri="{FF2B5EF4-FFF2-40B4-BE49-F238E27FC236}">
                <a16:creationId xmlns:a16="http://schemas.microsoft.com/office/drawing/2014/main" id="{EFD48722-950D-3C4B-8A27-6D1F8200FE4B}"/>
              </a:ext>
            </a:extLst>
          </p:cNvPr>
          <p:cNvSpPr txBox="1"/>
          <p:nvPr/>
        </p:nvSpPr>
        <p:spPr>
          <a:xfrm>
            <a:off x="8439890" y="5695931"/>
            <a:ext cx="356588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00">
                <a:solidFill>
                  <a:schemeClr val="accent1">
                    <a:lumMod val="40000"/>
                    <a:lumOff val="60000"/>
                  </a:schemeClr>
                </a:solidFill>
                <a:cs typeface="Arial"/>
              </a:rPr>
              <a:t>Source: The Economist</a:t>
            </a:r>
            <a:endParaRPr lang="en-US">
              <a:solidFill>
                <a:schemeClr val="accent1">
                  <a:lumMod val="40000"/>
                  <a:lumOff val="60000"/>
                </a:schemeClr>
              </a:solidFill>
            </a:endParaRPr>
          </a:p>
        </p:txBody>
      </p:sp>
    </p:spTree>
    <p:extLst>
      <p:ext uri="{BB962C8B-B14F-4D97-AF65-F5344CB8AC3E}">
        <p14:creationId xmlns:p14="http://schemas.microsoft.com/office/powerpoint/2010/main" val="856548533"/>
      </p:ext>
    </p:extLst>
  </p:cSld>
  <p:clrMapOvr>
    <a:masterClrMapping/>
  </p:clrMapOvr>
  <p:transition spd="slow">
    <p:push dir="u"/>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853440F-AEE1-42D8-9249-CBF4A8C302A0}"/>
              </a:ext>
            </a:extLst>
          </p:cNvPr>
          <p:cNvSpPr>
            <a:spLocks noGrp="1"/>
          </p:cNvSpPr>
          <p:nvPr>
            <p:ph type="body" sz="quarter" idx="10"/>
          </p:nvPr>
        </p:nvSpPr>
        <p:spPr/>
        <p:txBody>
          <a:bodyPr/>
          <a:lstStyle/>
          <a:p>
            <a:r>
              <a:rPr lang="en-US">
                <a:latin typeface="Arial"/>
                <a:cs typeface="Arial"/>
              </a:rPr>
              <a:t>Virtual reality workouts</a:t>
            </a:r>
            <a:endParaRPr lang="en-US">
              <a:latin typeface="Arial"/>
            </a:endParaRPr>
          </a:p>
          <a:p>
            <a:endParaRPr lang="en-US"/>
          </a:p>
        </p:txBody>
      </p:sp>
      <p:sp>
        <p:nvSpPr>
          <p:cNvPr id="3" name="Text Placeholder 2">
            <a:extLst>
              <a:ext uri="{FF2B5EF4-FFF2-40B4-BE49-F238E27FC236}">
                <a16:creationId xmlns:a16="http://schemas.microsoft.com/office/drawing/2014/main" id="{193FAF1C-CC55-47FA-AE75-3349194C9686}"/>
              </a:ext>
            </a:extLst>
          </p:cNvPr>
          <p:cNvSpPr>
            <a:spLocks noGrp="1"/>
          </p:cNvSpPr>
          <p:nvPr>
            <p:ph type="body" sz="quarter" idx="11"/>
          </p:nvPr>
        </p:nvSpPr>
        <p:spPr/>
        <p:txBody>
          <a:bodyPr lIns="0" tIns="0" rIns="0" bIns="0" anchor="t"/>
          <a:lstStyle/>
          <a:p>
            <a:pPr>
              <a:lnSpc>
                <a:spcPct val="100000"/>
              </a:lnSpc>
            </a:pPr>
            <a:r>
              <a:rPr lang="en-US" sz="2800">
                <a:latin typeface="Arial"/>
                <a:cs typeface="Arial"/>
              </a:rPr>
              <a:t>VR workouts gained popularity during the pandemic after lockdowns closed gyms. New VR headsets with fitness features and apps are coming in 2022. </a:t>
            </a:r>
            <a:endParaRPr lang="en-US" sz="2800">
              <a:latin typeface="Arial"/>
            </a:endParaRPr>
          </a:p>
          <a:p>
            <a:endParaRPr lang="en-US"/>
          </a:p>
        </p:txBody>
      </p:sp>
      <p:sp>
        <p:nvSpPr>
          <p:cNvPr id="6" name="TextBox 5">
            <a:extLst>
              <a:ext uri="{FF2B5EF4-FFF2-40B4-BE49-F238E27FC236}">
                <a16:creationId xmlns:a16="http://schemas.microsoft.com/office/drawing/2014/main" id="{E9C61B0A-421A-164C-A1A7-02BDB8E9FDC8}"/>
              </a:ext>
            </a:extLst>
          </p:cNvPr>
          <p:cNvSpPr txBox="1"/>
          <p:nvPr/>
        </p:nvSpPr>
        <p:spPr>
          <a:xfrm>
            <a:off x="8439890" y="5695931"/>
            <a:ext cx="356588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00">
                <a:solidFill>
                  <a:schemeClr val="accent1">
                    <a:lumMod val="40000"/>
                    <a:lumOff val="60000"/>
                  </a:schemeClr>
                </a:solidFill>
                <a:cs typeface="Arial"/>
              </a:rPr>
              <a:t>Source: The Economist</a:t>
            </a:r>
            <a:endParaRPr lang="en-US">
              <a:solidFill>
                <a:schemeClr val="accent1">
                  <a:lumMod val="40000"/>
                  <a:lumOff val="60000"/>
                </a:schemeClr>
              </a:solidFill>
            </a:endParaRPr>
          </a:p>
        </p:txBody>
      </p:sp>
    </p:spTree>
    <p:extLst>
      <p:ext uri="{BB962C8B-B14F-4D97-AF65-F5344CB8AC3E}">
        <p14:creationId xmlns:p14="http://schemas.microsoft.com/office/powerpoint/2010/main" val="3698249702"/>
      </p:ext>
    </p:extLst>
  </p:cSld>
  <p:clrMapOvr>
    <a:masterClrMapping/>
  </p:clrMapOvr>
  <p:transition spd="slow">
    <p:push dir="u"/>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F6A75FA-1386-4E18-829D-F97EF81CB929}"/>
              </a:ext>
            </a:extLst>
          </p:cNvPr>
          <p:cNvSpPr>
            <a:spLocks noGrp="1"/>
          </p:cNvSpPr>
          <p:nvPr>
            <p:ph type="body" sz="quarter" idx="10"/>
          </p:nvPr>
        </p:nvSpPr>
        <p:spPr/>
        <p:txBody>
          <a:bodyPr/>
          <a:lstStyle/>
          <a:p>
            <a:r>
              <a:rPr lang="en-US">
                <a:latin typeface="Arial"/>
                <a:cs typeface="Arial"/>
              </a:rPr>
              <a:t>Virtual influencers</a:t>
            </a:r>
            <a:endParaRPr lang="en-US">
              <a:latin typeface="Arial"/>
            </a:endParaRPr>
          </a:p>
          <a:p>
            <a:endParaRPr lang="en-US"/>
          </a:p>
        </p:txBody>
      </p:sp>
      <p:sp>
        <p:nvSpPr>
          <p:cNvPr id="3" name="Text Placeholder 2">
            <a:extLst>
              <a:ext uri="{FF2B5EF4-FFF2-40B4-BE49-F238E27FC236}">
                <a16:creationId xmlns:a16="http://schemas.microsoft.com/office/drawing/2014/main" id="{8E2CE557-9C76-4B87-B36D-25F1FCF97909}"/>
              </a:ext>
            </a:extLst>
          </p:cNvPr>
          <p:cNvSpPr>
            <a:spLocks noGrp="1"/>
          </p:cNvSpPr>
          <p:nvPr>
            <p:ph type="body" sz="quarter" idx="11"/>
          </p:nvPr>
        </p:nvSpPr>
        <p:spPr/>
        <p:txBody>
          <a:bodyPr lIns="0" tIns="0" rIns="0" bIns="0" anchor="t"/>
          <a:lstStyle/>
          <a:p>
            <a:pPr>
              <a:lnSpc>
                <a:spcPct val="100000"/>
              </a:lnSpc>
            </a:pPr>
            <a:r>
              <a:rPr lang="en-US" sz="2800">
                <a:latin typeface="Arial"/>
                <a:cs typeface="Arial"/>
              </a:rPr>
              <a:t>Virtual influencers are more reliable and ask for fewer perks than real influencers do – and they’re already plugging products on social media. One is an interstellar traveler who is scheduled to arrive on Earth in 2022. She already has a song out on a popular video platform.</a:t>
            </a:r>
            <a:r>
              <a:rPr lang="en-US">
                <a:latin typeface="Arial"/>
                <a:cs typeface="Arial"/>
              </a:rPr>
              <a:t> </a:t>
            </a:r>
            <a:endParaRPr lang="en-US">
              <a:latin typeface="Arial"/>
            </a:endParaRPr>
          </a:p>
          <a:p>
            <a:endParaRPr lang="en-US"/>
          </a:p>
        </p:txBody>
      </p:sp>
      <p:sp>
        <p:nvSpPr>
          <p:cNvPr id="6" name="TextBox 5">
            <a:extLst>
              <a:ext uri="{FF2B5EF4-FFF2-40B4-BE49-F238E27FC236}">
                <a16:creationId xmlns:a16="http://schemas.microsoft.com/office/drawing/2014/main" id="{055344D6-A91B-7344-AAA0-82C377B03435}"/>
              </a:ext>
            </a:extLst>
          </p:cNvPr>
          <p:cNvSpPr txBox="1"/>
          <p:nvPr/>
        </p:nvSpPr>
        <p:spPr>
          <a:xfrm>
            <a:off x="8439890" y="5695931"/>
            <a:ext cx="356588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00">
                <a:solidFill>
                  <a:schemeClr val="accent1">
                    <a:lumMod val="40000"/>
                    <a:lumOff val="60000"/>
                  </a:schemeClr>
                </a:solidFill>
                <a:cs typeface="Arial"/>
              </a:rPr>
              <a:t>Source: The Economist</a:t>
            </a:r>
            <a:endParaRPr lang="en-US">
              <a:solidFill>
                <a:schemeClr val="accent1">
                  <a:lumMod val="40000"/>
                  <a:lumOff val="60000"/>
                </a:schemeClr>
              </a:solidFill>
            </a:endParaRPr>
          </a:p>
        </p:txBody>
      </p:sp>
    </p:spTree>
    <p:extLst>
      <p:ext uri="{BB962C8B-B14F-4D97-AF65-F5344CB8AC3E}">
        <p14:creationId xmlns:p14="http://schemas.microsoft.com/office/powerpoint/2010/main" val="3036095996"/>
      </p:ext>
    </p:extLst>
  </p:cSld>
  <p:clrMapOvr>
    <a:masterClrMapping/>
  </p:clrMapOvr>
  <p:transition spd="slow">
    <p:push dir="u"/>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435"/>
        <p:cNvGrpSpPr/>
        <p:nvPr/>
      </p:nvGrpSpPr>
      <p:grpSpPr>
        <a:xfrm>
          <a:off x="0" y="0"/>
          <a:ext cx="0" cy="0"/>
          <a:chOff x="0" y="0"/>
          <a:chExt cx="0" cy="0"/>
        </a:xfrm>
      </p:grpSpPr>
      <p:sp>
        <p:nvSpPr>
          <p:cNvPr id="3" name="Text Placeholder 2">
            <a:extLst>
              <a:ext uri="{FF2B5EF4-FFF2-40B4-BE49-F238E27FC236}">
                <a16:creationId xmlns:a16="http://schemas.microsoft.com/office/drawing/2014/main" id="{A2A5038B-EF3A-3E48-81A9-8008015206F7}"/>
              </a:ext>
            </a:extLst>
          </p:cNvPr>
          <p:cNvSpPr>
            <a:spLocks noGrp="1"/>
          </p:cNvSpPr>
          <p:nvPr>
            <p:ph type="body" sz="quarter" idx="10"/>
          </p:nvPr>
        </p:nvSpPr>
        <p:spPr/>
        <p:txBody>
          <a:bodyPr/>
          <a:lstStyle/>
          <a:p>
            <a:r>
              <a:rPr lang="en-US" dirty="0">
                <a:latin typeface="Arial"/>
                <a:cs typeface="Arial"/>
              </a:rPr>
              <a:t>What The </a:t>
            </a:r>
            <a:br>
              <a:rPr lang="en-US" dirty="0"/>
            </a:br>
            <a:r>
              <a:rPr lang="en-US" dirty="0">
                <a:latin typeface="Arial"/>
                <a:cs typeface="Arial"/>
              </a:rPr>
              <a:t>Professionals Say</a:t>
            </a:r>
          </a:p>
        </p:txBody>
      </p:sp>
    </p:spTree>
  </p:cSld>
  <p:clrMapOvr>
    <a:masterClrMapping/>
  </p:clrMapOvr>
  <p:transition spd="slow">
    <p:push/>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99951E1-5C60-459C-97F3-4AD193736D18}"/>
              </a:ext>
            </a:extLst>
          </p:cNvPr>
          <p:cNvSpPr>
            <a:spLocks noGrp="1"/>
          </p:cNvSpPr>
          <p:nvPr>
            <p:ph type="body" sz="quarter" idx="12"/>
          </p:nvPr>
        </p:nvSpPr>
        <p:spPr/>
        <p:txBody>
          <a:bodyPr/>
          <a:lstStyle/>
          <a:p>
            <a:endParaRPr lang="en-US"/>
          </a:p>
        </p:txBody>
      </p:sp>
      <p:sp>
        <p:nvSpPr>
          <p:cNvPr id="3" name="Text Placeholder 2">
            <a:extLst>
              <a:ext uri="{FF2B5EF4-FFF2-40B4-BE49-F238E27FC236}">
                <a16:creationId xmlns:a16="http://schemas.microsoft.com/office/drawing/2014/main" id="{5041700A-AE33-4FC1-BCA7-809DDE52FC98}"/>
              </a:ext>
            </a:extLst>
          </p:cNvPr>
          <p:cNvSpPr>
            <a:spLocks noGrp="1"/>
          </p:cNvSpPr>
          <p:nvPr>
            <p:ph type="body" sz="quarter" idx="10"/>
          </p:nvPr>
        </p:nvSpPr>
        <p:spPr/>
        <p:txBody>
          <a:bodyPr/>
          <a:lstStyle/>
          <a:p>
            <a:r>
              <a:rPr lang="en-US" sz="2800">
                <a:latin typeface="Arial"/>
                <a:cs typeface="Arial"/>
              </a:rPr>
              <a:t>But in U.S. history, I would say there is a bigger buy-in this time to the idea that prices never decline, that all you have to do is buy them [stocks], than there has ever been, which suggests that when the decline comes, it will be perhaps bigger and better than anything previously in U.S. history.</a:t>
            </a:r>
            <a:endParaRPr lang="en-US" sz="2800">
              <a:latin typeface="Arial"/>
            </a:endParaRPr>
          </a:p>
        </p:txBody>
      </p:sp>
      <p:sp>
        <p:nvSpPr>
          <p:cNvPr id="4" name="Text Placeholder 3">
            <a:extLst>
              <a:ext uri="{FF2B5EF4-FFF2-40B4-BE49-F238E27FC236}">
                <a16:creationId xmlns:a16="http://schemas.microsoft.com/office/drawing/2014/main" id="{18C161FD-D175-4FF7-92AE-FF8EE6AD8440}"/>
              </a:ext>
            </a:extLst>
          </p:cNvPr>
          <p:cNvSpPr>
            <a:spLocks noGrp="1"/>
          </p:cNvSpPr>
          <p:nvPr>
            <p:ph type="body" sz="quarter" idx="11"/>
          </p:nvPr>
        </p:nvSpPr>
        <p:spPr/>
        <p:txBody>
          <a:bodyPr/>
          <a:lstStyle/>
          <a:p>
            <a:pPr algn="r"/>
            <a:r>
              <a:rPr lang="en-US" b="0" i="1">
                <a:latin typeface="Arial"/>
                <a:cs typeface="Arial"/>
              </a:rPr>
              <a:t>– </a:t>
            </a:r>
            <a:r>
              <a:rPr lang="en-US" b="0" i="1">
                <a:latin typeface="Arial"/>
              </a:rPr>
              <a:t>Jeremy Grantham, Co-founder GMO, Bloomberg Television November 12, 2021</a:t>
            </a:r>
            <a:endParaRPr lang="en-US" b="0" i="1"/>
          </a:p>
        </p:txBody>
      </p:sp>
    </p:spTree>
    <p:extLst>
      <p:ext uri="{BB962C8B-B14F-4D97-AF65-F5344CB8AC3E}">
        <p14:creationId xmlns:p14="http://schemas.microsoft.com/office/powerpoint/2010/main" val="61647906"/>
      </p:ext>
    </p:extLst>
  </p:cSld>
  <p:clrMapOvr>
    <a:masterClrMapping/>
  </p:clrMapOvr>
  <p:transition spd="slow">
    <p:push dir="u"/>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E96D4E01-D128-40C7-8963-A7445D0C5582}"/>
              </a:ext>
            </a:extLst>
          </p:cNvPr>
          <p:cNvSpPr>
            <a:spLocks noGrp="1"/>
          </p:cNvSpPr>
          <p:nvPr>
            <p:ph type="body" sz="quarter" idx="12"/>
          </p:nvPr>
        </p:nvSpPr>
        <p:spPr/>
        <p:txBody>
          <a:bodyPr/>
          <a:lstStyle/>
          <a:p>
            <a:endParaRPr lang="en-US"/>
          </a:p>
        </p:txBody>
      </p:sp>
      <p:sp>
        <p:nvSpPr>
          <p:cNvPr id="2" name="Text Placeholder 1">
            <a:extLst>
              <a:ext uri="{FF2B5EF4-FFF2-40B4-BE49-F238E27FC236}">
                <a16:creationId xmlns:a16="http://schemas.microsoft.com/office/drawing/2014/main" id="{ED285A5B-D892-5048-B1DD-F5534D245C0F}"/>
              </a:ext>
            </a:extLst>
          </p:cNvPr>
          <p:cNvSpPr>
            <a:spLocks noGrp="1"/>
          </p:cNvSpPr>
          <p:nvPr>
            <p:ph type="body" sz="quarter" idx="10"/>
          </p:nvPr>
        </p:nvSpPr>
        <p:spPr>
          <a:xfrm>
            <a:off x="2368022" y="1669130"/>
            <a:ext cx="7334249" cy="3065717"/>
          </a:xfrm>
        </p:spPr>
        <p:txBody>
          <a:bodyPr/>
          <a:lstStyle/>
          <a:p>
            <a:pPr marL="182880">
              <a:lnSpc>
                <a:spcPct val="100000"/>
              </a:lnSpc>
            </a:pPr>
            <a:r>
              <a:rPr lang="en-US" sz="2200">
                <a:latin typeface="Arial"/>
                <a:cs typeface="Arial"/>
              </a:rPr>
              <a:t>Yields will likely move higher for all maturities [of bonds] with more volatility as the support from easy monetary policy ebbs. The yield curve could go through bouts of steepening from time to time, but the long-term trend is likely to be a “bear flattener,” where yields rise but the difference between short- and long-term yields narrows. </a:t>
            </a:r>
            <a:endParaRPr lang="en-US" sz="2200"/>
          </a:p>
        </p:txBody>
      </p:sp>
      <p:sp>
        <p:nvSpPr>
          <p:cNvPr id="3" name="Text Placeholder 2">
            <a:extLst>
              <a:ext uri="{FF2B5EF4-FFF2-40B4-BE49-F238E27FC236}">
                <a16:creationId xmlns:a16="http://schemas.microsoft.com/office/drawing/2014/main" id="{E2115F94-03A2-413C-BBD9-2C8A5B8D1733}"/>
              </a:ext>
            </a:extLst>
          </p:cNvPr>
          <p:cNvSpPr>
            <a:spLocks noGrp="1"/>
          </p:cNvSpPr>
          <p:nvPr>
            <p:ph type="body" sz="quarter" idx="11"/>
          </p:nvPr>
        </p:nvSpPr>
        <p:spPr>
          <a:xfrm>
            <a:off x="2420938" y="4734847"/>
            <a:ext cx="7334249" cy="244476"/>
          </a:xfrm>
        </p:spPr>
        <p:txBody>
          <a:bodyPr/>
          <a:lstStyle/>
          <a:p>
            <a:pPr algn="r"/>
            <a:r>
              <a:rPr lang="en-US" b="0" i="1">
                <a:latin typeface="Arial"/>
              </a:rPr>
              <a:t>Kathy Jones, </a:t>
            </a:r>
            <a:r>
              <a:rPr lang="en-US" b="0" i="1">
                <a:latin typeface="Arial"/>
                <a:cs typeface="Arial"/>
              </a:rPr>
              <a:t>Managing Director, Chief Fixed Income Strategist, Schwab Center for Financial Research</a:t>
            </a:r>
            <a:endParaRPr lang="en-US" b="0" i="1">
              <a:cs typeface="Arial"/>
            </a:endParaRPr>
          </a:p>
          <a:p>
            <a:pPr algn="r"/>
            <a:r>
              <a:rPr lang="en-US" b="0" i="1">
                <a:latin typeface="Arial"/>
                <a:cs typeface="Arial"/>
              </a:rPr>
              <a:t>November 17, 2021</a:t>
            </a:r>
            <a:endParaRPr lang="en-US" b="0" i="1"/>
          </a:p>
        </p:txBody>
      </p:sp>
    </p:spTree>
    <p:extLst>
      <p:ext uri="{BB962C8B-B14F-4D97-AF65-F5344CB8AC3E}">
        <p14:creationId xmlns:p14="http://schemas.microsoft.com/office/powerpoint/2010/main" val="1618088802"/>
      </p:ext>
    </p:extLst>
  </p:cSld>
  <p:clrMapOvr>
    <a:masterClrMapping/>
  </p:clrMapOvr>
  <p:transition spd="slow">
    <p:push dir="u"/>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C4F7ADF-2DFB-42BB-A678-3A80FE29CC77}"/>
              </a:ext>
            </a:extLst>
          </p:cNvPr>
          <p:cNvSpPr>
            <a:spLocks noGrp="1"/>
          </p:cNvSpPr>
          <p:nvPr>
            <p:ph type="body" sz="quarter" idx="12"/>
          </p:nvPr>
        </p:nvSpPr>
        <p:spPr/>
        <p:txBody>
          <a:bodyPr/>
          <a:lstStyle/>
          <a:p>
            <a:endParaRPr lang="en-US"/>
          </a:p>
        </p:txBody>
      </p:sp>
      <p:sp>
        <p:nvSpPr>
          <p:cNvPr id="2" name="Text Placeholder 1">
            <a:extLst>
              <a:ext uri="{FF2B5EF4-FFF2-40B4-BE49-F238E27FC236}">
                <a16:creationId xmlns:a16="http://schemas.microsoft.com/office/drawing/2014/main" id="{64DC24F0-B64C-8241-AF13-C06100EF7561}"/>
              </a:ext>
            </a:extLst>
          </p:cNvPr>
          <p:cNvSpPr>
            <a:spLocks noGrp="1"/>
          </p:cNvSpPr>
          <p:nvPr>
            <p:ph type="body" sz="quarter" idx="10"/>
          </p:nvPr>
        </p:nvSpPr>
        <p:spPr>
          <a:xfrm>
            <a:off x="2420939" y="1891380"/>
            <a:ext cx="7447738" cy="3065717"/>
          </a:xfrm>
        </p:spPr>
        <p:txBody>
          <a:bodyPr/>
          <a:lstStyle/>
          <a:p>
            <a:r>
              <a:rPr lang="en-US" sz="2800">
                <a:latin typeface="Arial"/>
                <a:cs typeface="Arial"/>
              </a:rPr>
              <a:t>Although the fastest pace of recovery now lies behind us, we expect strong global growth in coming quarters, thanks to continued medical improvements, a consumption boost from pent-up saving, and inventory rebuilding. For 2022 as a whole, global GDP is likely to rise 4 ½ %...</a:t>
            </a:r>
            <a:endParaRPr lang="en-US" sz="2800"/>
          </a:p>
        </p:txBody>
      </p:sp>
      <p:sp>
        <p:nvSpPr>
          <p:cNvPr id="3" name="Text Placeholder 2">
            <a:extLst>
              <a:ext uri="{FF2B5EF4-FFF2-40B4-BE49-F238E27FC236}">
                <a16:creationId xmlns:a16="http://schemas.microsoft.com/office/drawing/2014/main" id="{AD5E717E-350A-5041-B816-1C64609A708A}"/>
              </a:ext>
            </a:extLst>
          </p:cNvPr>
          <p:cNvSpPr>
            <a:spLocks noGrp="1"/>
          </p:cNvSpPr>
          <p:nvPr>
            <p:ph type="body" sz="quarter" idx="11"/>
          </p:nvPr>
        </p:nvSpPr>
        <p:spPr/>
        <p:txBody>
          <a:bodyPr/>
          <a:lstStyle/>
          <a:p>
            <a:pPr algn="r"/>
            <a:r>
              <a:rPr lang="en-US" b="0" i="1">
                <a:latin typeface="Arial"/>
              </a:rPr>
              <a:t>Jan </a:t>
            </a:r>
            <a:r>
              <a:rPr lang="en-US" b="0" i="1" err="1">
                <a:latin typeface="Arial"/>
              </a:rPr>
              <a:t>Hatzius</a:t>
            </a:r>
            <a:r>
              <a:rPr lang="en-US" b="0" i="1">
                <a:latin typeface="Arial"/>
              </a:rPr>
              <a:t> et al, </a:t>
            </a:r>
            <a:r>
              <a:rPr lang="en-US" b="0" i="1">
                <a:latin typeface="Arial"/>
                <a:cs typeface="Arial"/>
              </a:rPr>
              <a:t>GS Macro Outlook 2022, November 8, 2021</a:t>
            </a:r>
            <a:endParaRPr lang="en-US" b="0" i="1"/>
          </a:p>
        </p:txBody>
      </p:sp>
    </p:spTree>
    <p:extLst>
      <p:ext uri="{BB962C8B-B14F-4D97-AF65-F5344CB8AC3E}">
        <p14:creationId xmlns:p14="http://schemas.microsoft.com/office/powerpoint/2010/main" val="3392544913"/>
      </p:ext>
    </p:extLst>
  </p:cSld>
  <p:clrMapOvr>
    <a:masterClrMapping/>
  </p:clrMapOvr>
  <p:transition spd="slow">
    <p:push dir="u"/>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45FC37E-621D-4CAE-A5AF-B66A036B64A6}"/>
              </a:ext>
            </a:extLst>
          </p:cNvPr>
          <p:cNvSpPr>
            <a:spLocks noGrp="1"/>
          </p:cNvSpPr>
          <p:nvPr>
            <p:ph type="body" sz="quarter" idx="12"/>
          </p:nvPr>
        </p:nvSpPr>
        <p:spPr/>
        <p:txBody>
          <a:bodyPr/>
          <a:lstStyle/>
          <a:p>
            <a:endParaRPr lang="en-US"/>
          </a:p>
        </p:txBody>
      </p:sp>
      <p:sp>
        <p:nvSpPr>
          <p:cNvPr id="3" name="Text Placeholder 2">
            <a:extLst>
              <a:ext uri="{FF2B5EF4-FFF2-40B4-BE49-F238E27FC236}">
                <a16:creationId xmlns:a16="http://schemas.microsoft.com/office/drawing/2014/main" id="{CF20462B-6F85-4BCF-9744-F939EE962872}"/>
              </a:ext>
            </a:extLst>
          </p:cNvPr>
          <p:cNvSpPr>
            <a:spLocks noGrp="1"/>
          </p:cNvSpPr>
          <p:nvPr>
            <p:ph type="body" sz="quarter" idx="10"/>
          </p:nvPr>
        </p:nvSpPr>
        <p:spPr>
          <a:xfrm>
            <a:off x="2420939" y="1785547"/>
            <a:ext cx="7334249" cy="3065717"/>
          </a:xfrm>
        </p:spPr>
        <p:txBody>
          <a:bodyPr/>
          <a:lstStyle/>
          <a:p>
            <a:r>
              <a:rPr lang="en-US" sz="2600">
                <a:latin typeface="Arial"/>
                <a:cs typeface="Arial"/>
              </a:rPr>
              <a:t>While we expect wage growth to slow a little in 2022, in the coming decade a tight labor market that drives wage pressures will be the norm. This will largely be due to the sizable generation of Baby Boomers continuing to retire, without enough people to replace them to meet the growing demand for workers.</a:t>
            </a:r>
            <a:endParaRPr lang="en-US" sz="2600">
              <a:latin typeface="Arial"/>
            </a:endParaRPr>
          </a:p>
        </p:txBody>
      </p:sp>
      <p:sp>
        <p:nvSpPr>
          <p:cNvPr id="4" name="Text Placeholder 3">
            <a:extLst>
              <a:ext uri="{FF2B5EF4-FFF2-40B4-BE49-F238E27FC236}">
                <a16:creationId xmlns:a16="http://schemas.microsoft.com/office/drawing/2014/main" id="{F7D445DB-B2AB-4B4F-A7F1-EE8E921712CF}"/>
              </a:ext>
            </a:extLst>
          </p:cNvPr>
          <p:cNvSpPr>
            <a:spLocks noGrp="1"/>
          </p:cNvSpPr>
          <p:nvPr>
            <p:ph type="body" sz="quarter" idx="11"/>
          </p:nvPr>
        </p:nvSpPr>
        <p:spPr>
          <a:xfrm>
            <a:off x="2420938" y="4851264"/>
            <a:ext cx="7334249" cy="244476"/>
          </a:xfrm>
        </p:spPr>
        <p:txBody>
          <a:bodyPr/>
          <a:lstStyle/>
          <a:p>
            <a:pPr algn="r"/>
            <a:r>
              <a:rPr lang="en-US" b="0" i="1">
                <a:latin typeface="Arial"/>
                <a:cs typeface="Arial"/>
              </a:rPr>
              <a:t>Gad Levanon, Head of The Conference Board </a:t>
            </a:r>
            <a:br>
              <a:rPr lang="en-US" b="0" i="1">
                <a:latin typeface="Arial"/>
                <a:cs typeface="Arial"/>
              </a:rPr>
            </a:br>
            <a:r>
              <a:rPr lang="en-US" b="0" i="1">
                <a:latin typeface="Arial"/>
                <a:cs typeface="Arial"/>
              </a:rPr>
              <a:t>Labor Market Institute, September 14, 2021</a:t>
            </a:r>
            <a:endParaRPr lang="en-US" b="0" i="1"/>
          </a:p>
        </p:txBody>
      </p:sp>
    </p:spTree>
    <p:extLst>
      <p:ext uri="{BB962C8B-B14F-4D97-AF65-F5344CB8AC3E}">
        <p14:creationId xmlns:p14="http://schemas.microsoft.com/office/powerpoint/2010/main" val="315047707"/>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2ECE7CC-C96D-7A4A-A6CD-B4926E4FCC16}"/>
              </a:ext>
            </a:extLst>
          </p:cNvPr>
          <p:cNvSpPr>
            <a:spLocks noGrp="1"/>
          </p:cNvSpPr>
          <p:nvPr>
            <p:ph type="body" sz="quarter" idx="11"/>
          </p:nvPr>
        </p:nvSpPr>
        <p:spPr/>
        <p:txBody>
          <a:bodyPr/>
          <a:lstStyle/>
          <a:p>
            <a:r>
              <a:rPr lang="en-US">
                <a:latin typeface="Arial"/>
              </a:rPr>
              <a:t>A Quiz</a:t>
            </a:r>
            <a:endParaRPr lang="en-US" sz="2000">
              <a:solidFill>
                <a:srgbClr val="FF0000"/>
              </a:solidFill>
            </a:endParaRPr>
          </a:p>
        </p:txBody>
      </p:sp>
      <p:sp>
        <p:nvSpPr>
          <p:cNvPr id="4" name="Text Placeholder 2">
            <a:extLst>
              <a:ext uri="{FF2B5EF4-FFF2-40B4-BE49-F238E27FC236}">
                <a16:creationId xmlns:a16="http://schemas.microsoft.com/office/drawing/2014/main" id="{134E64CB-4E80-1747-9F69-738F6B297017}"/>
              </a:ext>
            </a:extLst>
          </p:cNvPr>
          <p:cNvSpPr txBox="1">
            <a:spLocks/>
          </p:cNvSpPr>
          <p:nvPr/>
        </p:nvSpPr>
        <p:spPr>
          <a:xfrm>
            <a:off x="7650959" y="5446024"/>
            <a:ext cx="3840990" cy="91895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3850" b="1"/>
              <a:t>Forecast 2022</a:t>
            </a:r>
            <a:br>
              <a:rPr lang="en-US" b="1"/>
            </a:br>
            <a:r>
              <a:rPr lang="en-US" sz="1800">
                <a:solidFill>
                  <a:schemeClr val="tx2"/>
                </a:solidFill>
              </a:rPr>
              <a:t>The Pandemic Recovery</a:t>
            </a:r>
          </a:p>
        </p:txBody>
      </p:sp>
    </p:spTree>
    <p:extLst>
      <p:ext uri="{BB962C8B-B14F-4D97-AF65-F5344CB8AC3E}">
        <p14:creationId xmlns:p14="http://schemas.microsoft.com/office/powerpoint/2010/main" val="2498666481"/>
      </p:ext>
    </p:extLst>
  </p:cSld>
  <p:clrMapOvr>
    <a:masterClrMapping/>
  </p:clrMapOvr>
  <p:transition spd="slow">
    <p:push dir="u"/>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590A4EF-AA15-46B2-AB71-C13699FB6657}"/>
              </a:ext>
            </a:extLst>
          </p:cNvPr>
          <p:cNvSpPr>
            <a:spLocks noGrp="1"/>
          </p:cNvSpPr>
          <p:nvPr>
            <p:ph type="body" sz="quarter" idx="12"/>
          </p:nvPr>
        </p:nvSpPr>
        <p:spPr/>
        <p:txBody>
          <a:bodyPr/>
          <a:lstStyle/>
          <a:p>
            <a:endParaRPr lang="en-US"/>
          </a:p>
        </p:txBody>
      </p:sp>
      <p:sp>
        <p:nvSpPr>
          <p:cNvPr id="2" name="Text Placeholder 1">
            <a:extLst>
              <a:ext uri="{FF2B5EF4-FFF2-40B4-BE49-F238E27FC236}">
                <a16:creationId xmlns:a16="http://schemas.microsoft.com/office/drawing/2014/main" id="{6C69673C-190D-B044-B21A-8BEA199F8D52}"/>
              </a:ext>
            </a:extLst>
          </p:cNvPr>
          <p:cNvSpPr>
            <a:spLocks noGrp="1"/>
          </p:cNvSpPr>
          <p:nvPr>
            <p:ph type="body" sz="quarter" idx="10"/>
          </p:nvPr>
        </p:nvSpPr>
        <p:spPr/>
        <p:txBody>
          <a:bodyPr/>
          <a:lstStyle/>
          <a:p>
            <a:r>
              <a:rPr lang="en-US" sz="2200">
                <a:latin typeface="Arial"/>
                <a:cs typeface="Arial"/>
              </a:rPr>
              <a:t>Macroeconomic backdrops that include slower growth and tightening monetary policy tend to usher in higher intra-market correlations—that is, the potential for securities to rise and fall in tandem...However, we’re in no way suggesting that investors should 'get out' of the stock market. Neither getting in nor getting out is an investing strategy; they simply represent gambling on moments in time, whereas investing should always be a disciplined process over time.</a:t>
            </a:r>
            <a:endParaRPr lang="en-US" sz="2200">
              <a:latin typeface="Arial"/>
            </a:endParaRPr>
          </a:p>
        </p:txBody>
      </p:sp>
      <p:sp>
        <p:nvSpPr>
          <p:cNvPr id="6" name="Text Placeholder 5">
            <a:extLst>
              <a:ext uri="{FF2B5EF4-FFF2-40B4-BE49-F238E27FC236}">
                <a16:creationId xmlns:a16="http://schemas.microsoft.com/office/drawing/2014/main" id="{66D5FD21-52A2-4971-9960-ECC399194818}"/>
              </a:ext>
            </a:extLst>
          </p:cNvPr>
          <p:cNvSpPr>
            <a:spLocks noGrp="1"/>
          </p:cNvSpPr>
          <p:nvPr>
            <p:ph type="body" sz="quarter" idx="11"/>
          </p:nvPr>
        </p:nvSpPr>
        <p:spPr/>
        <p:txBody>
          <a:bodyPr/>
          <a:lstStyle/>
          <a:p>
            <a:pPr algn="r"/>
            <a:r>
              <a:rPr lang="en-US" b="0" i="1">
                <a:latin typeface="Arial"/>
              </a:rPr>
              <a:t>– Schwab Center for Financial Research</a:t>
            </a:r>
            <a:endParaRPr lang="en-US" b="0" i="1"/>
          </a:p>
        </p:txBody>
      </p:sp>
    </p:spTree>
    <p:extLst>
      <p:ext uri="{BB962C8B-B14F-4D97-AF65-F5344CB8AC3E}">
        <p14:creationId xmlns:p14="http://schemas.microsoft.com/office/powerpoint/2010/main" val="4092012244"/>
      </p:ext>
    </p:extLst>
  </p:cSld>
  <p:clrMapOvr>
    <a:masterClrMapping/>
  </p:clrMapOvr>
  <p:transition spd="slow">
    <p:push dir="u"/>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descr="A person holding a tablet&#10;&#10;Description automatically generated with medium confidence">
            <a:extLst>
              <a:ext uri="{FF2B5EF4-FFF2-40B4-BE49-F238E27FC236}">
                <a16:creationId xmlns:a16="http://schemas.microsoft.com/office/drawing/2014/main" id="{8DE1662A-9EDB-C040-AA19-8C293339A53D}"/>
              </a:ext>
            </a:extLst>
          </p:cNvPr>
          <p:cNvPicPr>
            <a:picLocks noGrp="1" noChangeAspect="1"/>
          </p:cNvPicPr>
          <p:nvPr>
            <p:ph type="pic" sz="quarter" idx="15"/>
          </p:nvPr>
        </p:nvPicPr>
        <p:blipFill>
          <a:blip r:embed="rId3"/>
          <a:srcRect l="17001" r="17001"/>
          <a:stretch>
            <a:fillRect/>
          </a:stretch>
        </p:blipFill>
        <p:spPr/>
      </p:pic>
      <p:sp>
        <p:nvSpPr>
          <p:cNvPr id="4" name="Text Placeholder 3">
            <a:extLst>
              <a:ext uri="{FF2B5EF4-FFF2-40B4-BE49-F238E27FC236}">
                <a16:creationId xmlns:a16="http://schemas.microsoft.com/office/drawing/2014/main" id="{5B00DE35-EF10-4D4A-B712-4DE6C1191D1F}"/>
              </a:ext>
            </a:extLst>
          </p:cNvPr>
          <p:cNvSpPr>
            <a:spLocks noGrp="1"/>
          </p:cNvSpPr>
          <p:nvPr>
            <p:ph type="body" sz="quarter" idx="11"/>
          </p:nvPr>
        </p:nvSpPr>
        <p:spPr/>
        <p:txBody>
          <a:bodyPr/>
          <a:lstStyle/>
          <a:p>
            <a:r>
              <a:rPr lang="en-US"/>
              <a:t>Serving</a:t>
            </a:r>
          </a:p>
          <a:p>
            <a:r>
              <a:rPr lang="en-US"/>
              <a:t>You</a:t>
            </a:r>
          </a:p>
        </p:txBody>
      </p:sp>
      <p:pic>
        <p:nvPicPr>
          <p:cNvPr id="9" name="Picture Placeholder 8" descr="A picture containing person, indoor&#10;&#10;Description automatically generated">
            <a:extLst>
              <a:ext uri="{FF2B5EF4-FFF2-40B4-BE49-F238E27FC236}">
                <a16:creationId xmlns:a16="http://schemas.microsoft.com/office/drawing/2014/main" id="{1D17774E-2297-4E4A-AED6-26DF5D53BC43}"/>
              </a:ext>
            </a:extLst>
          </p:cNvPr>
          <p:cNvPicPr>
            <a:picLocks noGrp="1" noChangeAspect="1"/>
          </p:cNvPicPr>
          <p:nvPr>
            <p:ph type="pic" sz="quarter" idx="13"/>
          </p:nvPr>
        </p:nvPicPr>
        <p:blipFill>
          <a:blip r:embed="rId4"/>
          <a:srcRect t="6814" b="6814"/>
          <a:stretch>
            <a:fillRect/>
          </a:stretch>
        </p:blipFill>
        <p:spPr/>
      </p:pic>
      <p:pic>
        <p:nvPicPr>
          <p:cNvPr id="11" name="Picture Placeholder 10" descr="A person and person with a child&#10;&#10;Description automatically generated with low confidence">
            <a:extLst>
              <a:ext uri="{FF2B5EF4-FFF2-40B4-BE49-F238E27FC236}">
                <a16:creationId xmlns:a16="http://schemas.microsoft.com/office/drawing/2014/main" id="{C4CF1B67-8804-FD49-9D83-9B20B02F3D13}"/>
              </a:ext>
            </a:extLst>
          </p:cNvPr>
          <p:cNvPicPr>
            <a:picLocks noGrp="1" noChangeAspect="1"/>
          </p:cNvPicPr>
          <p:nvPr>
            <p:ph type="pic" sz="quarter" idx="16"/>
          </p:nvPr>
        </p:nvPicPr>
        <p:blipFill>
          <a:blip r:embed="rId5"/>
          <a:srcRect l="17653" r="17653"/>
          <a:stretch>
            <a:fillRect/>
          </a:stretch>
        </p:blipFill>
        <p:spPr/>
      </p:pic>
      <p:cxnSp>
        <p:nvCxnSpPr>
          <p:cNvPr id="7" name="Straight Connector 6">
            <a:extLst>
              <a:ext uri="{FF2B5EF4-FFF2-40B4-BE49-F238E27FC236}">
                <a16:creationId xmlns:a16="http://schemas.microsoft.com/office/drawing/2014/main" id="{DD7D7277-8D8B-6B49-8D9A-161989087AC3}"/>
              </a:ext>
            </a:extLst>
          </p:cNvPr>
          <p:cNvCxnSpPr>
            <a:cxnSpLocks/>
          </p:cNvCxnSpPr>
          <p:nvPr/>
        </p:nvCxnSpPr>
        <p:spPr>
          <a:xfrm>
            <a:off x="803082" y="2779295"/>
            <a:ext cx="0" cy="806387"/>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pic>
        <p:nvPicPr>
          <p:cNvPr id="19" name="Picture Placeholder 18" descr="A family sitting around a table&#10;&#10;Description automatically generated with low confidence">
            <a:extLst>
              <a:ext uri="{FF2B5EF4-FFF2-40B4-BE49-F238E27FC236}">
                <a16:creationId xmlns:a16="http://schemas.microsoft.com/office/drawing/2014/main" id="{7FEEAE58-BD30-424D-93E8-48B803BE6605}"/>
              </a:ext>
            </a:extLst>
          </p:cNvPr>
          <p:cNvPicPr>
            <a:picLocks noGrp="1" noChangeAspect="1"/>
          </p:cNvPicPr>
          <p:nvPr>
            <p:ph type="pic" sz="quarter" idx="14"/>
          </p:nvPr>
        </p:nvPicPr>
        <p:blipFill>
          <a:blip r:embed="rId6"/>
          <a:srcRect t="2435" b="2435"/>
          <a:stretch>
            <a:fillRect/>
          </a:stretch>
        </p:blipFill>
        <p:spPr/>
      </p:pic>
    </p:spTree>
    <p:extLst>
      <p:ext uri="{BB962C8B-B14F-4D97-AF65-F5344CB8AC3E}">
        <p14:creationId xmlns:p14="http://schemas.microsoft.com/office/powerpoint/2010/main" val="2192758764"/>
      </p:ext>
    </p:extLst>
  </p:cSld>
  <p:clrMapOvr>
    <a:masterClrMapping/>
  </p:clrMapOvr>
  <p:transition spd="slow">
    <p:push dir="u"/>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41CE142-E626-3F43-A9B9-28F949B36FF0}"/>
              </a:ext>
            </a:extLst>
          </p:cNvPr>
          <p:cNvSpPr>
            <a:spLocks noGrp="1"/>
          </p:cNvSpPr>
          <p:nvPr>
            <p:ph type="body" sz="quarter" idx="10"/>
          </p:nvPr>
        </p:nvSpPr>
        <p:spPr/>
        <p:txBody>
          <a:bodyPr/>
          <a:lstStyle/>
          <a:p>
            <a:r>
              <a:rPr lang="en-US"/>
              <a:t>Forecast 2022</a:t>
            </a:r>
          </a:p>
        </p:txBody>
      </p:sp>
      <p:sp>
        <p:nvSpPr>
          <p:cNvPr id="3" name="Text Placeholder 2">
            <a:extLst>
              <a:ext uri="{FF2B5EF4-FFF2-40B4-BE49-F238E27FC236}">
                <a16:creationId xmlns:a16="http://schemas.microsoft.com/office/drawing/2014/main" id="{08685377-2C83-1A40-A105-DC23F6CFAC1F}"/>
              </a:ext>
            </a:extLst>
          </p:cNvPr>
          <p:cNvSpPr>
            <a:spLocks noGrp="1"/>
          </p:cNvSpPr>
          <p:nvPr>
            <p:ph type="body" sz="quarter" idx="11"/>
          </p:nvPr>
        </p:nvSpPr>
        <p:spPr>
          <a:xfrm>
            <a:off x="941389" y="1791194"/>
            <a:ext cx="10286998" cy="4248652"/>
          </a:xfrm>
        </p:spPr>
        <p:txBody>
          <a:bodyPr/>
          <a:lstStyle/>
          <a:p>
            <a:pPr lvl="0">
              <a:lnSpc>
                <a:spcPct val="110000"/>
              </a:lnSpc>
              <a:spcAft>
                <a:spcPts val="0"/>
              </a:spcAft>
              <a:buClr>
                <a:srgbClr val="141414"/>
              </a:buClr>
              <a:buSzPts val="900"/>
            </a:pPr>
            <a:r>
              <a:rPr lang="en-US" sz="900">
                <a:solidFill>
                  <a:srgbClr val="141414"/>
                </a:solidFill>
                <a:latin typeface="Arial"/>
                <a:ea typeface="Arial"/>
                <a:cs typeface="Arial"/>
                <a:sym typeface="Arial"/>
              </a:rPr>
              <a:t>The Standard &amp; Poor’s 500 Index is a capitalization weighted index of 500 stocks designed to measure performance of the broad domestic economy through changes in the aggregate market value of 500 stocks representing all major industries.</a:t>
            </a:r>
          </a:p>
          <a:p>
            <a:pPr lvl="0">
              <a:lnSpc>
                <a:spcPct val="110000"/>
              </a:lnSpc>
              <a:spcAft>
                <a:spcPts val="0"/>
              </a:spcAft>
              <a:buClr>
                <a:schemeClr val="dk1"/>
              </a:buClr>
              <a:buSzPts val="900"/>
            </a:pPr>
            <a:endParaRPr lang="en-US" sz="900">
              <a:solidFill>
                <a:srgbClr val="141414"/>
              </a:solidFill>
              <a:latin typeface="Arial"/>
              <a:ea typeface="Arial"/>
              <a:cs typeface="Arial"/>
              <a:sym typeface="Arial"/>
            </a:endParaRPr>
          </a:p>
          <a:p>
            <a:pPr lvl="0">
              <a:lnSpc>
                <a:spcPct val="110000"/>
              </a:lnSpc>
              <a:spcAft>
                <a:spcPts val="0"/>
              </a:spcAft>
              <a:buClr>
                <a:srgbClr val="141414"/>
              </a:buClr>
              <a:buSzPts val="900"/>
            </a:pPr>
            <a:r>
              <a:rPr lang="en-US" sz="900">
                <a:solidFill>
                  <a:srgbClr val="141414"/>
                </a:solidFill>
                <a:latin typeface="Arial"/>
                <a:ea typeface="Arial"/>
                <a:cs typeface="Arial"/>
                <a:sym typeface="Arial"/>
              </a:rPr>
              <a:t>The Consumer Price Index (CPI) is a measure of the average change over time in the prices paid by urban consumers for a market basket of consumer goods and services.</a:t>
            </a:r>
          </a:p>
          <a:p>
            <a:pPr lvl="0">
              <a:lnSpc>
                <a:spcPct val="110000"/>
              </a:lnSpc>
              <a:spcAft>
                <a:spcPts val="0"/>
              </a:spcAft>
              <a:buClr>
                <a:schemeClr val="dk1"/>
              </a:buClr>
              <a:buSzPts val="900"/>
            </a:pPr>
            <a:endParaRPr lang="en-US" sz="900">
              <a:solidFill>
                <a:srgbClr val="141414"/>
              </a:solidFill>
              <a:latin typeface="Arial"/>
              <a:ea typeface="Arial"/>
              <a:cs typeface="Arial"/>
              <a:sym typeface="Arial"/>
            </a:endParaRPr>
          </a:p>
          <a:p>
            <a:pPr lvl="0">
              <a:lnSpc>
                <a:spcPct val="110000"/>
              </a:lnSpc>
              <a:spcAft>
                <a:spcPts val="0"/>
              </a:spcAft>
              <a:buClr>
                <a:srgbClr val="141414"/>
              </a:buClr>
              <a:buSzPts val="900"/>
            </a:pPr>
            <a:r>
              <a:rPr lang="en-US" sz="900">
                <a:solidFill>
                  <a:srgbClr val="141414"/>
                </a:solidFill>
                <a:latin typeface="Arial"/>
                <a:ea typeface="Arial"/>
                <a:cs typeface="Arial"/>
                <a:sym typeface="Arial"/>
              </a:rPr>
              <a:t>Personal Consumption Expenditures (PCE) is a measure of price changes in consumer goods and services, targeted towards goods and services consumed by individuals. PCE is released monthly by the Bureau of Economic Analysis (BEA).</a:t>
            </a:r>
          </a:p>
          <a:p>
            <a:pPr lvl="0">
              <a:lnSpc>
                <a:spcPct val="110000"/>
              </a:lnSpc>
              <a:spcAft>
                <a:spcPts val="0"/>
              </a:spcAft>
              <a:buClr>
                <a:schemeClr val="dk1"/>
              </a:buClr>
              <a:buSzPts val="900"/>
            </a:pPr>
            <a:endParaRPr lang="en-US" sz="900">
              <a:solidFill>
                <a:srgbClr val="141414"/>
              </a:solidFill>
              <a:latin typeface="Arial"/>
              <a:ea typeface="Arial"/>
              <a:cs typeface="Arial"/>
              <a:sym typeface="Arial"/>
            </a:endParaRPr>
          </a:p>
          <a:p>
            <a:pPr lvl="0">
              <a:lnSpc>
                <a:spcPct val="110000"/>
              </a:lnSpc>
              <a:spcAft>
                <a:spcPts val="0"/>
              </a:spcAft>
              <a:buClr>
                <a:srgbClr val="141414"/>
              </a:buClr>
              <a:buSzPts val="900"/>
            </a:pPr>
            <a:r>
              <a:rPr lang="en-US" sz="900">
                <a:solidFill>
                  <a:srgbClr val="141414"/>
                </a:solidFill>
                <a:latin typeface="Arial"/>
                <a:ea typeface="Arial"/>
                <a:cs typeface="Arial"/>
                <a:sym typeface="Arial"/>
              </a:rPr>
              <a:t>The Price-to-Earning (P/E) ratio is a measure of the price paid for a share relative to the annual net income or profit earned by the firm per share. It is a financial ratio used for valuation: a higher P/E ratio means investors are paying more for each unit of net income, thus, the stock is more expensive compared to one with a lower P/E ratio.</a:t>
            </a:r>
            <a:br>
              <a:rPr lang="en-US" sz="900">
                <a:solidFill>
                  <a:srgbClr val="000000"/>
                </a:solidFill>
                <a:latin typeface="Arial"/>
                <a:ea typeface="Arial"/>
                <a:cs typeface="Arial"/>
                <a:sym typeface="Arial"/>
              </a:rPr>
            </a:br>
            <a:endParaRPr lang="en-US" sz="900">
              <a:solidFill>
                <a:srgbClr val="141414"/>
              </a:solidFill>
              <a:latin typeface="Arial"/>
              <a:ea typeface="Arial"/>
              <a:cs typeface="Arial"/>
              <a:sym typeface="Arial"/>
            </a:endParaRPr>
          </a:p>
          <a:p>
            <a:pPr lvl="0">
              <a:lnSpc>
                <a:spcPct val="110000"/>
              </a:lnSpc>
              <a:spcAft>
                <a:spcPts val="0"/>
              </a:spcAft>
            </a:pPr>
            <a:r>
              <a:rPr lang="en-US" sz="900">
                <a:solidFill>
                  <a:srgbClr val="000000"/>
                </a:solidFill>
                <a:latin typeface="Arial"/>
                <a:ea typeface="Arial"/>
                <a:cs typeface="Arial"/>
                <a:sym typeface="Arial"/>
              </a:rPr>
              <a:t>The MSCI World Index is a broad global equity index that represents large and mid-cap equity performance across all 23 developed markets countries. It covers approximately 85% of the free float-adjusted market capitalization in each country.</a:t>
            </a:r>
          </a:p>
          <a:p>
            <a:pPr lvl="0">
              <a:lnSpc>
                <a:spcPct val="110000"/>
              </a:lnSpc>
              <a:spcAft>
                <a:spcPts val="0"/>
              </a:spcAft>
            </a:pPr>
            <a:endParaRPr lang="en-US" sz="900">
              <a:solidFill>
                <a:srgbClr val="000000"/>
              </a:solidFill>
              <a:latin typeface="Arial"/>
              <a:ea typeface="Arial"/>
              <a:cs typeface="Arial"/>
              <a:sym typeface="Arial"/>
            </a:endParaRPr>
          </a:p>
          <a:p>
            <a:pPr lvl="0">
              <a:lnSpc>
                <a:spcPct val="100000"/>
              </a:lnSpc>
              <a:spcAft>
                <a:spcPts val="0"/>
              </a:spcAft>
            </a:pPr>
            <a:r>
              <a:rPr lang="en-US" sz="900">
                <a:solidFill>
                  <a:srgbClr val="000000"/>
                </a:solidFill>
                <a:latin typeface="Arial"/>
                <a:ea typeface="Arial"/>
                <a:cs typeface="Arial"/>
                <a:sym typeface="Arial"/>
              </a:rPr>
              <a:t>The MSCI European Union (EU) Index captures large and mid cap representation across the 13 Developed Markets (DM) countries and 4 Emerging Markets (EM) countries in Europe*. With 321 constituents, the index covers approximately 85% of the free float- adjusted market capitalization in the European equity universe.</a:t>
            </a:r>
            <a:br>
              <a:rPr lang="en-US" sz="900">
                <a:solidFill>
                  <a:srgbClr val="000000"/>
                </a:solidFill>
                <a:latin typeface="Arial"/>
                <a:ea typeface="Arial"/>
                <a:cs typeface="Arial"/>
                <a:sym typeface="Arial"/>
              </a:rPr>
            </a:br>
            <a:endParaRPr lang="en-US" sz="900">
              <a:solidFill>
                <a:srgbClr val="000000"/>
              </a:solidFill>
              <a:latin typeface="Arial"/>
              <a:ea typeface="Arial"/>
              <a:cs typeface="Arial"/>
              <a:sym typeface="Arial"/>
            </a:endParaRPr>
          </a:p>
          <a:p>
            <a:pPr lvl="0">
              <a:lnSpc>
                <a:spcPct val="110000"/>
              </a:lnSpc>
              <a:spcAft>
                <a:spcPts val="0"/>
              </a:spcAft>
            </a:pPr>
            <a:endParaRPr lang="en-US" sz="900">
              <a:solidFill>
                <a:srgbClr val="000000"/>
              </a:solidFill>
              <a:latin typeface="Arial"/>
              <a:ea typeface="Arial"/>
              <a:cs typeface="Arial"/>
              <a:sym typeface="Arial"/>
            </a:endParaRPr>
          </a:p>
          <a:p>
            <a:pPr lvl="0">
              <a:lnSpc>
                <a:spcPct val="110000"/>
              </a:lnSpc>
              <a:spcAft>
                <a:spcPts val="0"/>
              </a:spcAft>
            </a:pPr>
            <a:r>
              <a:rPr lang="en-US" sz="900">
                <a:solidFill>
                  <a:srgbClr val="000000"/>
                </a:solidFill>
                <a:latin typeface="Arial"/>
                <a:ea typeface="Arial"/>
                <a:cs typeface="Arial"/>
                <a:sym typeface="Arial"/>
              </a:rPr>
              <a:t>The MSCI USA Index represents 63% of the MSCI World Index1. It is designed to measure the performance of the large and mid-cap segments and aims to represent ~85% of the US market.</a:t>
            </a:r>
          </a:p>
          <a:p>
            <a:pPr lvl="0">
              <a:lnSpc>
                <a:spcPct val="110000"/>
              </a:lnSpc>
              <a:spcAft>
                <a:spcPts val="0"/>
              </a:spcAft>
            </a:pPr>
            <a:endParaRPr lang="en-US" sz="900">
              <a:solidFill>
                <a:srgbClr val="000000"/>
              </a:solidFill>
              <a:latin typeface="Arial"/>
              <a:ea typeface="Arial"/>
              <a:cs typeface="Arial"/>
              <a:sym typeface="Arial"/>
            </a:endParaRPr>
          </a:p>
          <a:p>
            <a:pPr lvl="0">
              <a:lnSpc>
                <a:spcPct val="110000"/>
              </a:lnSpc>
              <a:spcAft>
                <a:spcPts val="0"/>
              </a:spcAft>
            </a:pPr>
            <a:r>
              <a:rPr lang="en-US" sz="900">
                <a:solidFill>
                  <a:srgbClr val="000000"/>
                </a:solidFill>
                <a:latin typeface="Arial"/>
                <a:ea typeface="Arial"/>
                <a:cs typeface="Arial"/>
                <a:sym typeface="Arial"/>
              </a:rPr>
              <a:t>The MSCI United Kingdom Index represents 5% of the MSCI World Index1. It is designed to measure the performance of the large and mid-cap segments and aims to represent ~85% of the United Kingdom market.</a:t>
            </a:r>
          </a:p>
          <a:p>
            <a:pPr lvl="0">
              <a:lnSpc>
                <a:spcPct val="100000"/>
              </a:lnSpc>
              <a:spcAft>
                <a:spcPts val="0"/>
              </a:spcAft>
              <a:buClr>
                <a:srgbClr val="141414"/>
              </a:buClr>
              <a:buSzPts val="900"/>
            </a:pPr>
            <a:r>
              <a:rPr lang="en-US" sz="900">
                <a:latin typeface="Arial"/>
                <a:ea typeface="Arial"/>
                <a:cs typeface="Arial"/>
                <a:sym typeface="Arial"/>
              </a:rPr>
              <a:t>The MSCI China Index covers 85% of the free float market cap of the China Equity Universe across H-shares, A-shares, B-shares, Red-chips, P‐chips and foreign listed shares.</a:t>
            </a:r>
          </a:p>
          <a:p>
            <a:pPr lvl="0">
              <a:lnSpc>
                <a:spcPct val="100000"/>
              </a:lnSpc>
              <a:spcAft>
                <a:spcPts val="0"/>
              </a:spcAft>
              <a:buClr>
                <a:schemeClr val="dk1"/>
              </a:buClr>
              <a:buSzPts val="900"/>
            </a:pPr>
            <a:endParaRPr lang="en-US" sz="900">
              <a:solidFill>
                <a:srgbClr val="141414"/>
              </a:solidFill>
              <a:latin typeface="Arial"/>
              <a:ea typeface="Arial"/>
              <a:cs typeface="Arial"/>
              <a:sym typeface="Arial"/>
            </a:endParaRPr>
          </a:p>
          <a:p>
            <a:pPr lvl="0">
              <a:lnSpc>
                <a:spcPct val="100000"/>
              </a:lnSpc>
              <a:spcAft>
                <a:spcPts val="0"/>
              </a:spcAft>
              <a:buClr>
                <a:srgbClr val="141414"/>
              </a:buClr>
              <a:buSzPts val="900"/>
            </a:pPr>
            <a:r>
              <a:rPr lang="en-US" sz="900">
                <a:solidFill>
                  <a:srgbClr val="141414"/>
                </a:solidFill>
                <a:latin typeface="Arial"/>
                <a:ea typeface="Arial"/>
                <a:cs typeface="Arial"/>
                <a:sym typeface="Arial"/>
              </a:rPr>
              <a:t>The MSCI Emerging Markets Index includes large and mid-cap companies in 26 Emerging Markets (EM) countries. It covers approximately 85% of the free float-adjusted market capitalization in each country. </a:t>
            </a:r>
          </a:p>
          <a:p>
            <a:pPr lvl="0">
              <a:lnSpc>
                <a:spcPct val="100000"/>
              </a:lnSpc>
              <a:spcAft>
                <a:spcPts val="0"/>
              </a:spcAft>
              <a:buClr>
                <a:srgbClr val="141414"/>
              </a:buClr>
              <a:buSzPts val="900"/>
            </a:pPr>
            <a:r>
              <a:rPr lang="en-US" sz="900">
                <a:solidFill>
                  <a:srgbClr val="141414"/>
                </a:solidFill>
                <a:latin typeface="Arial"/>
                <a:ea typeface="Arial"/>
                <a:cs typeface="Arial"/>
                <a:sym typeface="Arial"/>
              </a:rPr>
              <a:t>  </a:t>
            </a:r>
          </a:p>
          <a:p>
            <a:pPr lvl="0">
              <a:lnSpc>
                <a:spcPct val="100000"/>
              </a:lnSpc>
              <a:spcAft>
                <a:spcPts val="0"/>
              </a:spcAft>
            </a:pPr>
            <a:r>
              <a:rPr lang="en-US" sz="900">
                <a:solidFill>
                  <a:srgbClr val="000000"/>
                </a:solidFill>
                <a:latin typeface="Arial"/>
                <a:ea typeface="Arial"/>
                <a:cs typeface="Arial"/>
                <a:sym typeface="Arial"/>
              </a:rPr>
              <a:t>The MSCI Frontier Markets Index captures large and mid cap representation across 27 Frontier Markets (FM) countries*. The index includes 81 constituents, covering about 85% of the free float-adjusted market capitalization in each country.</a:t>
            </a:r>
          </a:p>
        </p:txBody>
      </p:sp>
    </p:spTree>
    <p:extLst>
      <p:ext uri="{BB962C8B-B14F-4D97-AF65-F5344CB8AC3E}">
        <p14:creationId xmlns:p14="http://schemas.microsoft.com/office/powerpoint/2010/main" val="1420940792"/>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57D2FB8-90AA-1447-8E63-C8F9F3B05ECE}"/>
              </a:ext>
            </a:extLst>
          </p:cNvPr>
          <p:cNvSpPr>
            <a:spLocks noGrp="1"/>
          </p:cNvSpPr>
          <p:nvPr>
            <p:ph type="body" sz="quarter" idx="11"/>
          </p:nvPr>
        </p:nvSpPr>
        <p:spPr/>
        <p:txBody>
          <a:bodyPr/>
          <a:lstStyle/>
          <a:p>
            <a:pPr>
              <a:lnSpc>
                <a:spcPct val="100000"/>
              </a:lnSpc>
            </a:pPr>
            <a:r>
              <a:rPr lang="en-US" sz="2400">
                <a:latin typeface="Arial"/>
              </a:rPr>
              <a:t>A customer in North Carolina liked a certain type of cuisine so much, they ordered from the same restaurant 904 times – that's 2.5 orders each day </a:t>
            </a:r>
            <a:r>
              <a:rPr lang="en-US" sz="2400">
                <a:latin typeface="Arial"/>
                <a:cs typeface="Arial"/>
              </a:rPr>
              <a:t>–</a:t>
            </a:r>
            <a:r>
              <a:rPr lang="en-US" sz="2400">
                <a:latin typeface="Arial"/>
              </a:rPr>
              <a:t> in 2021. What type of cuisine was it?</a:t>
            </a:r>
            <a:endParaRPr lang="en-US" sz="2400"/>
          </a:p>
        </p:txBody>
      </p:sp>
      <p:sp>
        <p:nvSpPr>
          <p:cNvPr id="3" name="Text Placeholder 2">
            <a:extLst>
              <a:ext uri="{FF2B5EF4-FFF2-40B4-BE49-F238E27FC236}">
                <a16:creationId xmlns:a16="http://schemas.microsoft.com/office/drawing/2014/main" id="{4E07F4FE-EFB5-4746-912C-568F2295D7F6}"/>
              </a:ext>
            </a:extLst>
          </p:cNvPr>
          <p:cNvSpPr>
            <a:spLocks noGrp="1"/>
          </p:cNvSpPr>
          <p:nvPr>
            <p:ph type="body" sz="quarter" idx="12"/>
          </p:nvPr>
        </p:nvSpPr>
        <p:spPr>
          <a:xfrm>
            <a:off x="946150" y="3429000"/>
            <a:ext cx="4997450" cy="2400299"/>
          </a:xfrm>
        </p:spPr>
        <p:txBody>
          <a:bodyPr lIns="0" tIns="0" rIns="0" bIns="0" anchor="t"/>
          <a:lstStyle/>
          <a:p>
            <a:pPr marL="914400" lvl="1" indent="-457200">
              <a:buAutoNum type="arabicPeriod"/>
            </a:pPr>
            <a:r>
              <a:rPr lang="en-US" sz="2800">
                <a:latin typeface="Arial"/>
              </a:rPr>
              <a:t>Italian</a:t>
            </a:r>
          </a:p>
          <a:p>
            <a:pPr marL="914400" lvl="1" indent="-457200">
              <a:buAutoNum type="arabicPeriod"/>
            </a:pPr>
            <a:r>
              <a:rPr lang="en-US" sz="2800">
                <a:latin typeface="Arial"/>
                <a:cs typeface="Arial"/>
              </a:rPr>
              <a:t>American</a:t>
            </a:r>
            <a:endParaRPr lang="en-US" sz="2800">
              <a:cs typeface="Arial"/>
            </a:endParaRPr>
          </a:p>
          <a:p>
            <a:pPr marL="914400" lvl="1" indent="-457200">
              <a:buAutoNum type="arabicPeriod"/>
            </a:pPr>
            <a:r>
              <a:rPr lang="en-US" sz="2800">
                <a:latin typeface="Arial"/>
                <a:cs typeface="Arial"/>
              </a:rPr>
              <a:t>Indian</a:t>
            </a:r>
          </a:p>
          <a:p>
            <a:pPr marL="914400" lvl="1" indent="-457200">
              <a:buAutoNum type="arabicPeriod"/>
            </a:pPr>
            <a:r>
              <a:rPr lang="en-US" sz="2800">
                <a:latin typeface="Arial"/>
                <a:cs typeface="Arial"/>
              </a:rPr>
              <a:t>Mexican</a:t>
            </a:r>
            <a:endParaRPr lang="en-US" sz="2800">
              <a:cs typeface="Arial"/>
            </a:endParaRPr>
          </a:p>
        </p:txBody>
      </p:sp>
      <p:sp>
        <p:nvSpPr>
          <p:cNvPr id="4" name="TextBox 3">
            <a:extLst>
              <a:ext uri="{FF2B5EF4-FFF2-40B4-BE49-F238E27FC236}">
                <a16:creationId xmlns:a16="http://schemas.microsoft.com/office/drawing/2014/main" id="{D84B8731-665F-4D68-B1FC-1938B1F17634}"/>
              </a:ext>
            </a:extLst>
          </p:cNvPr>
          <p:cNvSpPr txBox="1"/>
          <p:nvPr/>
        </p:nvSpPr>
        <p:spPr>
          <a:xfrm>
            <a:off x="8487197" y="5996578"/>
            <a:ext cx="356588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00">
                <a:solidFill>
                  <a:srgbClr val="AFBDC7"/>
                </a:solidFill>
              </a:rPr>
              <a:t>Source: 2021 Uber Eats Cravings Report</a:t>
            </a:r>
          </a:p>
        </p:txBody>
      </p:sp>
      <p:cxnSp>
        <p:nvCxnSpPr>
          <p:cNvPr id="9" name="Straight Connector 8">
            <a:extLst>
              <a:ext uri="{FF2B5EF4-FFF2-40B4-BE49-F238E27FC236}">
                <a16:creationId xmlns:a16="http://schemas.microsoft.com/office/drawing/2014/main" id="{0810A786-8197-E941-B7FC-B1EB1227A3B4}"/>
              </a:ext>
            </a:extLst>
          </p:cNvPr>
          <p:cNvCxnSpPr>
            <a:cxnSpLocks/>
          </p:cNvCxnSpPr>
          <p:nvPr/>
        </p:nvCxnSpPr>
        <p:spPr>
          <a:xfrm>
            <a:off x="803082" y="796279"/>
            <a:ext cx="0" cy="210312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pic>
        <p:nvPicPr>
          <p:cNvPr id="8" name="Picture Placeholder 7" descr="A burger and fries&#10;&#10;Description automatically generated with low confidence">
            <a:extLst>
              <a:ext uri="{FF2B5EF4-FFF2-40B4-BE49-F238E27FC236}">
                <a16:creationId xmlns:a16="http://schemas.microsoft.com/office/drawing/2014/main" id="{51DC1BC8-EBD9-6644-AD7F-A6BB6F954CC4}"/>
              </a:ext>
            </a:extLst>
          </p:cNvPr>
          <p:cNvPicPr>
            <a:picLocks noGrp="1" noChangeAspect="1"/>
          </p:cNvPicPr>
          <p:nvPr>
            <p:ph type="pic" sz="quarter" idx="13"/>
          </p:nvPr>
        </p:nvPicPr>
        <p:blipFill>
          <a:blip r:embed="rId3"/>
          <a:srcRect l="11992" r="11992"/>
          <a:stretch>
            <a:fillRect/>
          </a:stretch>
        </p:blipFill>
        <p:spPr/>
      </p:pic>
      <p:pic>
        <p:nvPicPr>
          <p:cNvPr id="17" name="Picture Placeholder 16" descr="A plate of food&#10;&#10;Description automatically generated with low confidence">
            <a:extLst>
              <a:ext uri="{FF2B5EF4-FFF2-40B4-BE49-F238E27FC236}">
                <a16:creationId xmlns:a16="http://schemas.microsoft.com/office/drawing/2014/main" id="{85170287-0439-B247-9AD2-2332E00778CD}"/>
              </a:ext>
            </a:extLst>
          </p:cNvPr>
          <p:cNvPicPr>
            <a:picLocks noGrp="1" noChangeAspect="1"/>
          </p:cNvPicPr>
          <p:nvPr>
            <p:ph type="pic" sz="quarter" idx="15"/>
          </p:nvPr>
        </p:nvPicPr>
        <p:blipFill>
          <a:blip r:embed="rId4"/>
          <a:srcRect l="22801" r="22801"/>
          <a:stretch>
            <a:fillRect/>
          </a:stretch>
        </p:blipFill>
        <p:spPr/>
      </p:pic>
      <p:pic>
        <p:nvPicPr>
          <p:cNvPr id="21" name="Picture Placeholder 20" descr="A picture containing food, dish&#10;&#10;Description automatically generated">
            <a:extLst>
              <a:ext uri="{FF2B5EF4-FFF2-40B4-BE49-F238E27FC236}">
                <a16:creationId xmlns:a16="http://schemas.microsoft.com/office/drawing/2014/main" id="{210876AB-72F1-1C41-AF9B-99BABC0930BA}"/>
              </a:ext>
            </a:extLst>
          </p:cNvPr>
          <p:cNvPicPr>
            <a:picLocks noGrp="1" noChangeAspect="1"/>
          </p:cNvPicPr>
          <p:nvPr>
            <p:ph type="pic" sz="quarter" idx="14"/>
          </p:nvPr>
        </p:nvPicPr>
        <p:blipFill>
          <a:blip r:embed="rId5"/>
          <a:srcRect l="20914" r="20914"/>
          <a:stretch>
            <a:fillRect/>
          </a:stretch>
        </p:blipFill>
        <p:spPr/>
      </p:pic>
      <p:pic>
        <p:nvPicPr>
          <p:cNvPr id="25" name="Picture Placeholder 24" descr="A picture containing food, plate, bowl, container&#10;&#10;Description automatically generated">
            <a:extLst>
              <a:ext uri="{FF2B5EF4-FFF2-40B4-BE49-F238E27FC236}">
                <a16:creationId xmlns:a16="http://schemas.microsoft.com/office/drawing/2014/main" id="{C754B319-B50F-6141-BA6C-68AE4923E40C}"/>
              </a:ext>
            </a:extLst>
          </p:cNvPr>
          <p:cNvPicPr>
            <a:picLocks noGrp="1" noChangeAspect="1"/>
          </p:cNvPicPr>
          <p:nvPr>
            <p:ph type="pic" sz="quarter" idx="16"/>
          </p:nvPr>
        </p:nvPicPr>
        <p:blipFill>
          <a:blip r:embed="rId6"/>
          <a:srcRect l="9243" r="9243"/>
          <a:stretch>
            <a:fillRect/>
          </a:stretch>
        </p:blipFill>
        <p:spPr/>
      </p:pic>
    </p:spTree>
    <p:extLst>
      <p:ext uri="{BB962C8B-B14F-4D97-AF65-F5344CB8AC3E}">
        <p14:creationId xmlns:p14="http://schemas.microsoft.com/office/powerpoint/2010/main" val="3795309625"/>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A picture containing food, plate, bowl, container&#10;&#10;Description automatically generated">
            <a:extLst>
              <a:ext uri="{FF2B5EF4-FFF2-40B4-BE49-F238E27FC236}">
                <a16:creationId xmlns:a16="http://schemas.microsoft.com/office/drawing/2014/main" id="{B4F299E3-BB6D-334D-9052-3A41681CBA0A}"/>
              </a:ext>
            </a:extLst>
          </p:cNvPr>
          <p:cNvPicPr>
            <a:picLocks noGrp="1" noChangeAspect="1"/>
          </p:cNvPicPr>
          <p:nvPr>
            <p:ph type="pic" sz="quarter" idx="13"/>
          </p:nvPr>
        </p:nvPicPr>
        <p:blipFill>
          <a:blip r:embed="rId3"/>
          <a:srcRect t="15918" b="15918"/>
          <a:stretch>
            <a:fillRect/>
          </a:stretch>
        </p:blipFill>
        <p:spPr/>
      </p:pic>
      <p:sp>
        <p:nvSpPr>
          <p:cNvPr id="5" name="TextBox 4">
            <a:extLst>
              <a:ext uri="{FF2B5EF4-FFF2-40B4-BE49-F238E27FC236}">
                <a16:creationId xmlns:a16="http://schemas.microsoft.com/office/drawing/2014/main" id="{B19024E0-8E56-4092-BD98-B8B96DAEFC6C}"/>
              </a:ext>
            </a:extLst>
          </p:cNvPr>
          <p:cNvSpPr txBox="1"/>
          <p:nvPr/>
        </p:nvSpPr>
        <p:spPr>
          <a:xfrm>
            <a:off x="946150" y="5136059"/>
            <a:ext cx="3480149" cy="769441"/>
          </a:xfrm>
          <a:prstGeom prst="rect">
            <a:avLst/>
          </a:prstGeom>
          <a:solidFill>
            <a:schemeClr val="bg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400" b="1"/>
              <a:t>Indian Food</a:t>
            </a:r>
          </a:p>
        </p:txBody>
      </p:sp>
    </p:spTree>
    <p:extLst>
      <p:ext uri="{BB962C8B-B14F-4D97-AF65-F5344CB8AC3E}">
        <p14:creationId xmlns:p14="http://schemas.microsoft.com/office/powerpoint/2010/main" val="2524027139"/>
      </p:ext>
    </p:extLst>
  </p:cSld>
  <p:clrMapOvr>
    <a:masterClrMapping/>
  </p:clrMapOvr>
  <p:transition spd="slow">
    <p:push dir="u"/>
  </p:transition>
</p:sld>
</file>

<file path=ppt/theme/theme1.xml><?xml version="1.0" encoding="utf-8"?>
<a:theme xmlns:a="http://schemas.openxmlformats.org/drawingml/2006/main" name="Office Theme">
  <a:themeElements>
    <a:clrScheme name="Custom 9">
      <a:dk1>
        <a:srgbClr val="0D3049"/>
      </a:dk1>
      <a:lt1>
        <a:srgbClr val="FFFFFF"/>
      </a:lt1>
      <a:dk2>
        <a:srgbClr val="499396"/>
      </a:dk2>
      <a:lt2>
        <a:srgbClr val="FDD03B"/>
      </a:lt2>
      <a:accent1>
        <a:srgbClr val="414041"/>
      </a:accent1>
      <a:accent2>
        <a:srgbClr val="AFBDC7"/>
      </a:accent2>
      <a:accent3>
        <a:srgbClr val="24AB75"/>
      </a:accent3>
      <a:accent4>
        <a:srgbClr val="34DB86"/>
      </a:accent4>
      <a:accent5>
        <a:srgbClr val="D6B556"/>
      </a:accent5>
      <a:accent6>
        <a:srgbClr val="EBD38D"/>
      </a:accent6>
      <a:hlink>
        <a:srgbClr val="08A0FF"/>
      </a:hlink>
      <a:folHlink>
        <a:srgbClr val="73C9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TotalTime>
  <Words>11611</Words>
  <Application>Microsoft Office PowerPoint</Application>
  <PresentationFormat>Widescreen</PresentationFormat>
  <Paragraphs>828</Paragraphs>
  <Slides>72</Slides>
  <Notes>70</Notes>
  <HiddenSlides>0</HiddenSlides>
  <MMClips>0</MMClips>
  <ScaleCrop>false</ScaleCrop>
  <HeadingPairs>
    <vt:vector size="4" baseType="variant">
      <vt:variant>
        <vt:lpstr>Theme</vt:lpstr>
      </vt:variant>
      <vt:variant>
        <vt:i4>1</vt:i4>
      </vt:variant>
      <vt:variant>
        <vt:lpstr>Slide Titles</vt:lpstr>
      </vt:variant>
      <vt:variant>
        <vt:i4>72</vt:i4>
      </vt:variant>
    </vt:vector>
  </HeadingPairs>
  <TitlesOfParts>
    <vt:vector size="73"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Scott McIntyre</dc:creator>
  <cp:lastModifiedBy>Meridith Wortman</cp:lastModifiedBy>
  <cp:revision>58</cp:revision>
  <cp:lastPrinted>2020-02-26T17:01:08Z</cp:lastPrinted>
  <dcterms:created xsi:type="dcterms:W3CDTF">2019-11-01T17:53:31Z</dcterms:created>
  <dcterms:modified xsi:type="dcterms:W3CDTF">2022-01-18T18:34:26Z</dcterms:modified>
</cp:coreProperties>
</file>