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13.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7"/>
  </p:notesMasterIdLst>
  <p:handoutMasterIdLst>
    <p:handoutMasterId r:id="rId218"/>
  </p:handoutMasterIdLst>
  <p:sldIdLst>
    <p:sldId id="708" r:id="rId2"/>
    <p:sldId id="2793" r:id="rId3"/>
    <p:sldId id="2823" r:id="rId4"/>
    <p:sldId id="2794" r:id="rId5"/>
    <p:sldId id="2888" r:id="rId6"/>
    <p:sldId id="2980" r:id="rId7"/>
    <p:sldId id="2650" r:id="rId8"/>
    <p:sldId id="2795" r:id="rId9"/>
    <p:sldId id="2490" r:id="rId10"/>
    <p:sldId id="2690" r:id="rId11"/>
    <p:sldId id="2907" r:id="rId12"/>
    <p:sldId id="2491" r:id="rId13"/>
    <p:sldId id="2699" r:id="rId14"/>
    <p:sldId id="2781" r:id="rId15"/>
    <p:sldId id="2887" r:id="rId16"/>
    <p:sldId id="2968" r:id="rId17"/>
    <p:sldId id="2969" r:id="rId18"/>
    <p:sldId id="2970" r:id="rId19"/>
    <p:sldId id="2492" r:id="rId20"/>
    <p:sldId id="2860" r:id="rId21"/>
    <p:sldId id="2859" r:id="rId22"/>
    <p:sldId id="2843" r:id="rId23"/>
    <p:sldId id="2698" r:id="rId24"/>
    <p:sldId id="2878" r:id="rId25"/>
    <p:sldId id="2864" r:id="rId26"/>
    <p:sldId id="2495" r:id="rId27"/>
    <p:sldId id="2496" r:id="rId28"/>
    <p:sldId id="2497" r:id="rId29"/>
    <p:sldId id="2688" r:id="rId30"/>
    <p:sldId id="2664" r:id="rId31"/>
    <p:sldId id="2694" r:id="rId32"/>
    <p:sldId id="2666" r:id="rId33"/>
    <p:sldId id="2693" r:id="rId34"/>
    <p:sldId id="2501" r:id="rId35"/>
    <p:sldId id="2502" r:id="rId36"/>
    <p:sldId id="2503" r:id="rId37"/>
    <p:sldId id="2504" r:id="rId38"/>
    <p:sldId id="2505" r:id="rId39"/>
    <p:sldId id="2981" r:id="rId40"/>
    <p:sldId id="2695" r:id="rId41"/>
    <p:sldId id="2696" r:id="rId42"/>
    <p:sldId id="2509" r:id="rId43"/>
    <p:sldId id="2510" r:id="rId44"/>
    <p:sldId id="2511" r:id="rId45"/>
    <p:sldId id="2512" r:id="rId46"/>
    <p:sldId id="2513" r:id="rId47"/>
    <p:sldId id="2879" r:id="rId48"/>
    <p:sldId id="2841" r:id="rId49"/>
    <p:sldId id="2515" r:id="rId50"/>
    <p:sldId id="2745" r:id="rId51"/>
    <p:sldId id="2622" r:id="rId52"/>
    <p:sldId id="2779" r:id="rId53"/>
    <p:sldId id="2519" r:id="rId54"/>
    <p:sldId id="2804" r:id="rId55"/>
    <p:sldId id="2520" r:id="rId56"/>
    <p:sldId id="2521" r:id="rId57"/>
    <p:sldId id="2522" r:id="rId58"/>
    <p:sldId id="2616" r:id="rId59"/>
    <p:sldId id="2759" r:id="rId60"/>
    <p:sldId id="2621" r:id="rId61"/>
    <p:sldId id="2661" r:id="rId62"/>
    <p:sldId id="2899" r:id="rId63"/>
    <p:sldId id="2749" r:id="rId64"/>
    <p:sldId id="2844" r:id="rId65"/>
    <p:sldId id="2530" r:id="rId66"/>
    <p:sldId id="2973" r:id="rId67"/>
    <p:sldId id="2532" r:id="rId68"/>
    <p:sldId id="2533" r:id="rId69"/>
    <p:sldId id="2534" r:id="rId70"/>
    <p:sldId id="2535" r:id="rId71"/>
    <p:sldId id="2536" r:id="rId72"/>
    <p:sldId id="2537" r:id="rId73"/>
    <p:sldId id="2538" r:id="rId74"/>
    <p:sldId id="2689" r:id="rId75"/>
    <p:sldId id="2880" r:id="rId76"/>
    <p:sldId id="2540" r:id="rId77"/>
    <p:sldId id="2541" r:id="rId78"/>
    <p:sldId id="2542" r:id="rId79"/>
    <p:sldId id="2042" r:id="rId80"/>
    <p:sldId id="2049" r:id="rId81"/>
    <p:sldId id="2138" r:id="rId82"/>
    <p:sldId id="2657" r:id="rId83"/>
    <p:sldId id="2045" r:id="rId84"/>
    <p:sldId id="2046" r:id="rId85"/>
    <p:sldId id="2047" r:id="rId86"/>
    <p:sldId id="2048" r:id="rId87"/>
    <p:sldId id="2563" r:id="rId88"/>
    <p:sldId id="2565" r:id="rId89"/>
    <p:sldId id="2566" r:id="rId90"/>
    <p:sldId id="2567" r:id="rId91"/>
    <p:sldId id="2568" r:id="rId92"/>
    <p:sldId id="2569" r:id="rId93"/>
    <p:sldId id="2570" r:id="rId94"/>
    <p:sldId id="2571" r:id="rId95"/>
    <p:sldId id="2574" r:id="rId96"/>
    <p:sldId id="2979" r:id="rId97"/>
    <p:sldId id="2892" r:id="rId98"/>
    <p:sldId id="2576" r:id="rId99"/>
    <p:sldId id="2891" r:id="rId100"/>
    <p:sldId id="2577" r:id="rId101"/>
    <p:sldId id="2578" r:id="rId102"/>
    <p:sldId id="2579" r:id="rId103"/>
    <p:sldId id="2581" r:id="rId104"/>
    <p:sldId id="2786" r:id="rId105"/>
    <p:sldId id="2705" r:id="rId106"/>
    <p:sldId id="2584" r:id="rId107"/>
    <p:sldId id="2585" r:id="rId108"/>
    <p:sldId id="2586" r:id="rId109"/>
    <p:sldId id="2408" r:id="rId110"/>
    <p:sldId id="2175" r:id="rId111"/>
    <p:sldId id="2176" r:id="rId112"/>
    <p:sldId id="2820" r:id="rId113"/>
    <p:sldId id="2833" r:id="rId114"/>
    <p:sldId id="2460" r:id="rId115"/>
    <p:sldId id="2835" r:id="rId116"/>
    <p:sldId id="2662" r:id="rId117"/>
    <p:sldId id="2974" r:id="rId118"/>
    <p:sldId id="2873" r:id="rId119"/>
    <p:sldId id="2601" r:id="rId120"/>
    <p:sldId id="2588" r:id="rId121"/>
    <p:sldId id="2652" r:id="rId122"/>
    <p:sldId id="2589" r:id="rId123"/>
    <p:sldId id="2590" r:id="rId124"/>
    <p:sldId id="2591" r:id="rId125"/>
    <p:sldId id="2639" r:id="rId126"/>
    <p:sldId id="2776" r:id="rId127"/>
    <p:sldId id="2857" r:id="rId128"/>
    <p:sldId id="2867" r:id="rId129"/>
    <p:sldId id="2978" r:id="rId130"/>
    <p:sldId id="2896" r:id="rId131"/>
    <p:sldId id="2975" r:id="rId132"/>
    <p:sldId id="2077" r:id="rId133"/>
    <p:sldId id="2078" r:id="rId134"/>
    <p:sldId id="2079" r:id="rId135"/>
    <p:sldId id="2321" r:id="rId136"/>
    <p:sldId id="2602" r:id="rId137"/>
    <p:sldId id="2603" r:id="rId138"/>
    <p:sldId id="2080" r:id="rId139"/>
    <p:sldId id="2972" r:id="rId140"/>
    <p:sldId id="2247" r:id="rId141"/>
    <p:sldId id="2592" r:id="rId142"/>
    <p:sldId id="2593" r:id="rId143"/>
    <p:sldId id="2663" r:id="rId144"/>
    <p:sldId id="2976" r:id="rId145"/>
    <p:sldId id="2868" r:id="rId146"/>
    <p:sldId id="2890" r:id="rId147"/>
    <p:sldId id="2869" r:id="rId148"/>
    <p:sldId id="2870" r:id="rId149"/>
    <p:sldId id="2897" r:id="rId150"/>
    <p:sldId id="2871" r:id="rId151"/>
    <p:sldId id="2872" r:id="rId152"/>
    <p:sldId id="2898" r:id="rId153"/>
    <p:sldId id="2082" r:id="rId154"/>
    <p:sldId id="2083" r:id="rId155"/>
    <p:sldId id="2084" r:id="rId156"/>
    <p:sldId id="2087" r:id="rId157"/>
    <p:sldId id="2018" r:id="rId158"/>
    <p:sldId id="2544" r:id="rId159"/>
    <p:sldId id="2753" r:id="rId160"/>
    <p:sldId id="2324" r:id="rId161"/>
    <p:sldId id="2062" r:id="rId162"/>
    <p:sldId id="2607" r:id="rId163"/>
    <p:sldId id="2615" r:id="rId164"/>
    <p:sldId id="2744" r:id="rId165"/>
    <p:sldId id="2623" r:id="rId166"/>
    <p:sldId id="2624" r:id="rId167"/>
    <p:sldId id="2862" r:id="rId168"/>
    <p:sldId id="2094" r:id="rId169"/>
    <p:sldId id="2095" r:id="rId170"/>
    <p:sldId id="2096" r:id="rId171"/>
    <p:sldId id="2097" r:id="rId172"/>
    <p:sldId id="2098" r:id="rId173"/>
    <p:sldId id="2155" r:id="rId174"/>
    <p:sldId id="2156" r:id="rId175"/>
    <p:sldId id="2391" r:id="rId176"/>
    <p:sldId id="2385" r:id="rId177"/>
    <p:sldId id="2100" r:id="rId178"/>
    <p:sldId id="2101" r:id="rId179"/>
    <p:sldId id="2102" r:id="rId180"/>
    <p:sldId id="2202" r:id="rId181"/>
    <p:sldId id="2113" r:id="rId182"/>
    <p:sldId id="2114" r:id="rId183"/>
    <p:sldId id="2640" r:id="rId184"/>
    <p:sldId id="2971" r:id="rId185"/>
    <p:sldId id="2234" r:id="rId186"/>
    <p:sldId id="2235" r:id="rId187"/>
    <p:sldId id="2120" r:id="rId188"/>
    <p:sldId id="2886" r:id="rId189"/>
    <p:sldId id="2850" r:id="rId190"/>
    <p:sldId id="2851" r:id="rId191"/>
    <p:sldId id="2852" r:id="rId192"/>
    <p:sldId id="2853" r:id="rId193"/>
    <p:sldId id="2821" r:id="rId194"/>
    <p:sldId id="2874" r:id="rId195"/>
    <p:sldId id="2773" r:id="rId196"/>
    <p:sldId id="2145" r:id="rId197"/>
    <p:sldId id="2246" r:id="rId198"/>
    <p:sldId id="2124" r:id="rId199"/>
    <p:sldId id="2125" r:id="rId200"/>
    <p:sldId id="2126" r:id="rId201"/>
    <p:sldId id="2130" r:id="rId202"/>
    <p:sldId id="2131" r:id="rId203"/>
    <p:sldId id="2132" r:id="rId204"/>
    <p:sldId id="2133" r:id="rId205"/>
    <p:sldId id="2226" r:id="rId206"/>
    <p:sldId id="2687" r:id="rId207"/>
    <p:sldId id="2134" r:id="rId208"/>
    <p:sldId id="2428" r:id="rId209"/>
    <p:sldId id="2136" r:id="rId210"/>
    <p:sldId id="2170" r:id="rId211"/>
    <p:sldId id="2137" r:id="rId212"/>
    <p:sldId id="2461" r:id="rId213"/>
    <p:sldId id="2685" r:id="rId214"/>
    <p:sldId id="2684" r:id="rId215"/>
    <p:sldId id="2648" r:id="rId2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67448F-EF75-483A-B7C3-138AF9D95CDB}">
          <p14:sldIdLst>
            <p14:sldId id="708"/>
            <p14:sldId id="2793"/>
            <p14:sldId id="2823"/>
            <p14:sldId id="2794"/>
            <p14:sldId id="2888"/>
            <p14:sldId id="2980"/>
            <p14:sldId id="2650"/>
            <p14:sldId id="2795"/>
            <p14:sldId id="2490"/>
            <p14:sldId id="2690"/>
            <p14:sldId id="2907"/>
            <p14:sldId id="2491"/>
            <p14:sldId id="2699"/>
            <p14:sldId id="2781"/>
            <p14:sldId id="2887"/>
            <p14:sldId id="2968"/>
            <p14:sldId id="2969"/>
            <p14:sldId id="2970"/>
            <p14:sldId id="2492"/>
            <p14:sldId id="2860"/>
            <p14:sldId id="2859"/>
            <p14:sldId id="2843"/>
            <p14:sldId id="2698"/>
            <p14:sldId id="2878"/>
            <p14:sldId id="2864"/>
            <p14:sldId id="2495"/>
            <p14:sldId id="2496"/>
            <p14:sldId id="2497"/>
            <p14:sldId id="2688"/>
            <p14:sldId id="2664"/>
            <p14:sldId id="2694"/>
            <p14:sldId id="2666"/>
            <p14:sldId id="2693"/>
            <p14:sldId id="2501"/>
            <p14:sldId id="2502"/>
            <p14:sldId id="2503"/>
            <p14:sldId id="2504"/>
            <p14:sldId id="2505"/>
            <p14:sldId id="2981"/>
            <p14:sldId id="2695"/>
            <p14:sldId id="2696"/>
            <p14:sldId id="2509"/>
            <p14:sldId id="2510"/>
            <p14:sldId id="2511"/>
            <p14:sldId id="2512"/>
            <p14:sldId id="2513"/>
            <p14:sldId id="2879"/>
            <p14:sldId id="2841"/>
            <p14:sldId id="2515"/>
            <p14:sldId id="2745"/>
            <p14:sldId id="2622"/>
            <p14:sldId id="2779"/>
            <p14:sldId id="2519"/>
            <p14:sldId id="2804"/>
            <p14:sldId id="2520"/>
            <p14:sldId id="2521"/>
            <p14:sldId id="2522"/>
            <p14:sldId id="2616"/>
            <p14:sldId id="2759"/>
            <p14:sldId id="2621"/>
            <p14:sldId id="2661"/>
            <p14:sldId id="2899"/>
            <p14:sldId id="2749"/>
            <p14:sldId id="2844"/>
            <p14:sldId id="2530"/>
            <p14:sldId id="2973"/>
            <p14:sldId id="2532"/>
            <p14:sldId id="2533"/>
            <p14:sldId id="2534"/>
            <p14:sldId id="2535"/>
            <p14:sldId id="2536"/>
            <p14:sldId id="2537"/>
            <p14:sldId id="2538"/>
            <p14:sldId id="2689"/>
            <p14:sldId id="2880"/>
            <p14:sldId id="2540"/>
            <p14:sldId id="2541"/>
            <p14:sldId id="2542"/>
            <p14:sldId id="2042"/>
            <p14:sldId id="2049"/>
            <p14:sldId id="2138"/>
            <p14:sldId id="2657"/>
            <p14:sldId id="2045"/>
            <p14:sldId id="2046"/>
            <p14:sldId id="2047"/>
            <p14:sldId id="2048"/>
          </p14:sldIdLst>
        </p14:section>
        <p14:section name="Untitled Section" id="{20B4227E-1275-44BA-8FA2-EB8AF467A723}">
          <p14:sldIdLst>
            <p14:sldId id="2563"/>
            <p14:sldId id="2565"/>
            <p14:sldId id="2566"/>
            <p14:sldId id="2567"/>
            <p14:sldId id="2568"/>
            <p14:sldId id="2569"/>
            <p14:sldId id="2570"/>
            <p14:sldId id="2571"/>
            <p14:sldId id="2574"/>
            <p14:sldId id="2979"/>
            <p14:sldId id="2892"/>
            <p14:sldId id="2576"/>
            <p14:sldId id="2891"/>
            <p14:sldId id="2577"/>
            <p14:sldId id="2578"/>
            <p14:sldId id="2579"/>
            <p14:sldId id="2581"/>
            <p14:sldId id="2786"/>
            <p14:sldId id="2705"/>
            <p14:sldId id="2584"/>
            <p14:sldId id="2585"/>
            <p14:sldId id="2586"/>
            <p14:sldId id="2408"/>
            <p14:sldId id="2175"/>
            <p14:sldId id="2176"/>
            <p14:sldId id="2820"/>
            <p14:sldId id="2833"/>
            <p14:sldId id="2460"/>
            <p14:sldId id="2835"/>
            <p14:sldId id="2662"/>
            <p14:sldId id="2974"/>
            <p14:sldId id="2873"/>
            <p14:sldId id="2601"/>
            <p14:sldId id="2588"/>
            <p14:sldId id="2652"/>
            <p14:sldId id="2589"/>
            <p14:sldId id="2590"/>
            <p14:sldId id="2591"/>
            <p14:sldId id="2639"/>
            <p14:sldId id="2776"/>
            <p14:sldId id="2857"/>
            <p14:sldId id="2867"/>
            <p14:sldId id="2978"/>
            <p14:sldId id="2896"/>
            <p14:sldId id="2975"/>
            <p14:sldId id="2077"/>
            <p14:sldId id="2078"/>
            <p14:sldId id="2079"/>
            <p14:sldId id="2321"/>
            <p14:sldId id="2602"/>
            <p14:sldId id="2603"/>
            <p14:sldId id="2080"/>
            <p14:sldId id="2972"/>
            <p14:sldId id="2247"/>
            <p14:sldId id="2592"/>
            <p14:sldId id="2593"/>
            <p14:sldId id="2663"/>
            <p14:sldId id="2976"/>
            <p14:sldId id="2868"/>
            <p14:sldId id="2890"/>
            <p14:sldId id="2869"/>
            <p14:sldId id="2870"/>
            <p14:sldId id="2897"/>
            <p14:sldId id="2871"/>
            <p14:sldId id="2872"/>
            <p14:sldId id="2898"/>
            <p14:sldId id="2082"/>
            <p14:sldId id="2083"/>
            <p14:sldId id="2084"/>
            <p14:sldId id="2087"/>
            <p14:sldId id="2018"/>
            <p14:sldId id="2544"/>
            <p14:sldId id="2753"/>
            <p14:sldId id="2324"/>
            <p14:sldId id="2062"/>
            <p14:sldId id="2607"/>
            <p14:sldId id="2615"/>
            <p14:sldId id="2744"/>
            <p14:sldId id="2623"/>
            <p14:sldId id="2624"/>
            <p14:sldId id="2862"/>
            <p14:sldId id="2094"/>
            <p14:sldId id="2095"/>
            <p14:sldId id="2096"/>
            <p14:sldId id="2097"/>
            <p14:sldId id="2098"/>
            <p14:sldId id="2155"/>
            <p14:sldId id="2156"/>
            <p14:sldId id="2391"/>
            <p14:sldId id="2385"/>
            <p14:sldId id="2100"/>
            <p14:sldId id="2101"/>
            <p14:sldId id="2102"/>
            <p14:sldId id="2202"/>
            <p14:sldId id="2113"/>
            <p14:sldId id="2114"/>
            <p14:sldId id="2640"/>
            <p14:sldId id="2971"/>
            <p14:sldId id="2234"/>
            <p14:sldId id="2235"/>
            <p14:sldId id="2120"/>
            <p14:sldId id="2886"/>
            <p14:sldId id="2850"/>
            <p14:sldId id="2851"/>
            <p14:sldId id="2852"/>
            <p14:sldId id="2853"/>
            <p14:sldId id="2821"/>
            <p14:sldId id="2874"/>
            <p14:sldId id="2773"/>
            <p14:sldId id="2145"/>
            <p14:sldId id="2246"/>
            <p14:sldId id="2124"/>
            <p14:sldId id="2125"/>
            <p14:sldId id="2126"/>
            <p14:sldId id="2130"/>
            <p14:sldId id="2131"/>
            <p14:sldId id="2132"/>
            <p14:sldId id="2133"/>
            <p14:sldId id="2226"/>
            <p14:sldId id="2687"/>
            <p14:sldId id="2134"/>
            <p14:sldId id="2428"/>
            <p14:sldId id="2136"/>
            <p14:sldId id="2170"/>
            <p14:sldId id="2137"/>
            <p14:sldId id="2461"/>
            <p14:sldId id="2685"/>
            <p14:sldId id="2684"/>
            <p14:sldId id="2648"/>
          </p14:sldIdLst>
        </p14:section>
      </p14:sectionLst>
    </p:ex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439"/>
    <a:srgbClr val="FFCA00"/>
    <a:srgbClr val="FFCC99"/>
    <a:srgbClr val="FFFFCC"/>
    <a:srgbClr val="B79900"/>
    <a:srgbClr val="9F4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9354" autoAdjust="0"/>
  </p:normalViewPr>
  <p:slideViewPr>
    <p:cSldViewPr snapToObjects="1">
      <p:cViewPr varScale="1">
        <p:scale>
          <a:sx n="79" d="100"/>
          <a:sy n="79" d="100"/>
        </p:scale>
        <p:origin x="480" y="78"/>
      </p:cViewPr>
      <p:guideLst>
        <p:guide orient="horz" pos="2208"/>
        <p:guide pos="3840"/>
      </p:guideLst>
    </p:cSldViewPr>
  </p:slideViewPr>
  <p:notesTextViewPr>
    <p:cViewPr>
      <p:scale>
        <a:sx n="100" d="100"/>
        <a:sy n="100" d="100"/>
      </p:scale>
      <p:origin x="0" y="0"/>
    </p:cViewPr>
  </p:notesTextViewPr>
  <p:sorterViewPr>
    <p:cViewPr varScale="1">
      <p:scale>
        <a:sx n="1" d="1"/>
        <a:sy n="1" d="1"/>
      </p:scale>
      <p:origin x="0" y="-47346"/>
    </p:cViewPr>
  </p:sorterViewPr>
  <p:notesViewPr>
    <p:cSldViewPr snapToObjects="1">
      <p:cViewPr varScale="1">
        <p:scale>
          <a:sx n="62" d="100"/>
          <a:sy n="62" d="100"/>
        </p:scale>
        <p:origin x="2131" y="6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1DF45C4-CF68-4010-AF28-F33E456423EF}"/>
              </a:ext>
            </a:extLst>
          </p:cNvPr>
          <p:cNvSpPr>
            <a:spLocks noGrp="1"/>
          </p:cNvSpPr>
          <p:nvPr>
            <p:ph type="hdr" sz="quarter"/>
          </p:nvPr>
        </p:nvSpPr>
        <p:spPr>
          <a:xfrm>
            <a:off x="0" y="1"/>
            <a:ext cx="3038475" cy="466725"/>
          </a:xfrm>
          <a:prstGeom prst="rect">
            <a:avLst/>
          </a:prstGeom>
        </p:spPr>
        <p:txBody>
          <a:bodyPr vert="horz" lIns="91425" tIns="45712" rIns="91425" bIns="45712" rtlCol="0"/>
          <a:lstStyle>
            <a:lvl1pPr algn="l">
              <a:defRPr sz="1200"/>
            </a:lvl1pPr>
          </a:lstStyle>
          <a:p>
            <a:endParaRPr lang="en-US"/>
          </a:p>
        </p:txBody>
      </p:sp>
      <p:sp>
        <p:nvSpPr>
          <p:cNvPr id="3" name="Date Placeholder 2">
            <a:extLst>
              <a:ext uri="{FF2B5EF4-FFF2-40B4-BE49-F238E27FC236}">
                <a16:creationId xmlns="" xmlns:a16="http://schemas.microsoft.com/office/drawing/2014/main" id="{D11867D6-297A-48CE-A379-BA6583D92C19}"/>
              </a:ext>
            </a:extLst>
          </p:cNvPr>
          <p:cNvSpPr>
            <a:spLocks noGrp="1"/>
          </p:cNvSpPr>
          <p:nvPr>
            <p:ph type="dt" sz="quarter" idx="1"/>
          </p:nvPr>
        </p:nvSpPr>
        <p:spPr>
          <a:xfrm>
            <a:off x="3970339" y="1"/>
            <a:ext cx="3038475" cy="466725"/>
          </a:xfrm>
          <a:prstGeom prst="rect">
            <a:avLst/>
          </a:prstGeom>
        </p:spPr>
        <p:txBody>
          <a:bodyPr vert="horz" lIns="91425" tIns="45712" rIns="91425" bIns="45712" rtlCol="0"/>
          <a:lstStyle>
            <a:lvl1pPr algn="r">
              <a:defRPr sz="1200"/>
            </a:lvl1pPr>
          </a:lstStyle>
          <a:p>
            <a:fld id="{53E2B893-FB83-497F-932A-44BAE5851FC3}" type="datetimeFigureOut">
              <a:rPr lang="en-US" smtClean="0"/>
              <a:t>5/25/2018</a:t>
            </a:fld>
            <a:endParaRPr lang="en-US"/>
          </a:p>
        </p:txBody>
      </p:sp>
      <p:sp>
        <p:nvSpPr>
          <p:cNvPr id="4" name="Footer Placeholder 3">
            <a:extLst>
              <a:ext uri="{FF2B5EF4-FFF2-40B4-BE49-F238E27FC236}">
                <a16:creationId xmlns="" xmlns:a16="http://schemas.microsoft.com/office/drawing/2014/main" id="{63050E2E-BEB8-4569-B09E-10B746E2CE3E}"/>
              </a:ext>
            </a:extLst>
          </p:cNvPr>
          <p:cNvSpPr>
            <a:spLocks noGrp="1"/>
          </p:cNvSpPr>
          <p:nvPr>
            <p:ph type="ftr" sz="quarter" idx="2"/>
          </p:nvPr>
        </p:nvSpPr>
        <p:spPr>
          <a:xfrm>
            <a:off x="0" y="8829675"/>
            <a:ext cx="3038475" cy="466725"/>
          </a:xfrm>
          <a:prstGeom prst="rect">
            <a:avLst/>
          </a:prstGeom>
        </p:spPr>
        <p:txBody>
          <a:bodyPr vert="horz" lIns="91425" tIns="45712" rIns="91425" bIns="45712"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65531D44-F51B-4A23-B9E2-C49A328F2111}"/>
              </a:ext>
            </a:extLst>
          </p:cNvPr>
          <p:cNvSpPr>
            <a:spLocks noGrp="1"/>
          </p:cNvSpPr>
          <p:nvPr>
            <p:ph type="sldNum" sz="quarter" idx="3"/>
          </p:nvPr>
        </p:nvSpPr>
        <p:spPr>
          <a:xfrm>
            <a:off x="3970339" y="8829675"/>
            <a:ext cx="3038475" cy="466725"/>
          </a:xfrm>
          <a:prstGeom prst="rect">
            <a:avLst/>
          </a:prstGeom>
        </p:spPr>
        <p:txBody>
          <a:bodyPr vert="horz" lIns="91425" tIns="45712" rIns="91425" bIns="45712" rtlCol="0" anchor="b"/>
          <a:lstStyle>
            <a:lvl1pPr algn="r">
              <a:defRPr sz="1200"/>
            </a:lvl1pPr>
          </a:lstStyle>
          <a:p>
            <a:fld id="{A4A62FF7-7FC5-4AE5-89E7-F25640474101}" type="slidenum">
              <a:rPr lang="en-US" smtClean="0"/>
              <a:t>‹#›</a:t>
            </a:fld>
            <a:endParaRPr lang="en-US"/>
          </a:p>
        </p:txBody>
      </p:sp>
    </p:spTree>
    <p:extLst>
      <p:ext uri="{BB962C8B-B14F-4D97-AF65-F5344CB8AC3E}">
        <p14:creationId xmlns:p14="http://schemas.microsoft.com/office/powerpoint/2010/main" val="1539808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2" tIns="46581" rIns="93162" bIns="46581" rtlCol="0"/>
          <a:lstStyle>
            <a:lvl1pPr algn="r">
              <a:defRPr sz="1200"/>
            </a:lvl1pPr>
          </a:lstStyle>
          <a:p>
            <a:fld id="{A517FCB8-D398-CA43-B301-42DDB4A2EBB3}" type="datetimeFigureOut">
              <a:rPr lang="en-US" smtClean="0"/>
              <a:pPr/>
              <a:t>5/25/2018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1" rIns="93162" bIns="46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2" tIns="46581" rIns="93162" bIns="46581" rtlCol="0" anchor="b"/>
          <a:lstStyle>
            <a:lvl1pPr algn="r">
              <a:defRPr sz="1200"/>
            </a:lvl1pPr>
          </a:lstStyle>
          <a:p>
            <a:fld id="{1CFCC241-2965-6346-BF8A-8344FBCE59FF}" type="slidenum">
              <a:rPr lang="en-US" smtClean="0"/>
              <a:pPr/>
              <a:t>‹#›</a:t>
            </a:fld>
            <a:endParaRPr lang="en-US"/>
          </a:p>
        </p:txBody>
      </p:sp>
    </p:spTree>
    <p:extLst>
      <p:ext uri="{BB962C8B-B14F-4D97-AF65-F5344CB8AC3E}">
        <p14:creationId xmlns:p14="http://schemas.microsoft.com/office/powerpoint/2010/main" val="17869432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CD812F-DACD-4DEC-A6FC-3D805F3D4D03}" type="slidenum">
              <a:rPr lang="en-US" smtClean="0"/>
              <a:pPr/>
              <a:t>1</a:t>
            </a:fld>
            <a:endParaRPr lang="en-US"/>
          </a:p>
        </p:txBody>
      </p:sp>
    </p:spTree>
    <p:extLst>
      <p:ext uri="{BB962C8B-B14F-4D97-AF65-F5344CB8AC3E}">
        <p14:creationId xmlns:p14="http://schemas.microsoft.com/office/powerpoint/2010/main" val="212690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CC241-2965-6346-BF8A-8344FBCE59FF}" type="slidenum">
              <a:rPr lang="en-US" smtClean="0"/>
              <a:pPr/>
              <a:t>82</a:t>
            </a:fld>
            <a:endParaRPr lang="en-US"/>
          </a:p>
        </p:txBody>
      </p:sp>
    </p:spTree>
    <p:extLst>
      <p:ext uri="{BB962C8B-B14F-4D97-AF65-F5344CB8AC3E}">
        <p14:creationId xmlns:p14="http://schemas.microsoft.com/office/powerpoint/2010/main" val="386082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9763D-F810-2E48-90BC-28937987A1DF}" type="slidenum">
              <a:rPr lang="en-US" smtClean="0"/>
              <a:t>85</a:t>
            </a:fld>
            <a:endParaRPr lang="en-US" dirty="0"/>
          </a:p>
        </p:txBody>
      </p:sp>
    </p:spTree>
    <p:extLst>
      <p:ext uri="{BB962C8B-B14F-4D97-AF65-F5344CB8AC3E}">
        <p14:creationId xmlns:p14="http://schemas.microsoft.com/office/powerpoint/2010/main" val="159919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57C4D9-01BF-4FDD-A84F-EAE67C98066B}" type="slidenum">
              <a:rPr lang="en-US" smtClean="0"/>
              <a:pPr/>
              <a:t>89</a:t>
            </a:fld>
            <a:endParaRPr lang="en-US"/>
          </a:p>
        </p:txBody>
      </p:sp>
    </p:spTree>
    <p:extLst>
      <p:ext uri="{BB962C8B-B14F-4D97-AF65-F5344CB8AC3E}">
        <p14:creationId xmlns:p14="http://schemas.microsoft.com/office/powerpoint/2010/main" val="183055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91</a:t>
            </a:fld>
            <a:endParaRPr lang="en-US"/>
          </a:p>
        </p:txBody>
      </p:sp>
    </p:spTree>
    <p:extLst>
      <p:ext uri="{BB962C8B-B14F-4D97-AF65-F5344CB8AC3E}">
        <p14:creationId xmlns:p14="http://schemas.microsoft.com/office/powerpoint/2010/main" val="690053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57C4D9-01BF-4FDD-A84F-EAE67C98066B}" type="slidenum">
              <a:rPr lang="en-US" smtClean="0"/>
              <a:pPr/>
              <a:t>92</a:t>
            </a:fld>
            <a:endParaRPr lang="en-US"/>
          </a:p>
        </p:txBody>
      </p:sp>
    </p:spTree>
    <p:extLst>
      <p:ext uri="{BB962C8B-B14F-4D97-AF65-F5344CB8AC3E}">
        <p14:creationId xmlns:p14="http://schemas.microsoft.com/office/powerpoint/2010/main" val="335313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93</a:t>
            </a:fld>
            <a:endParaRPr lang="en-US"/>
          </a:p>
        </p:txBody>
      </p:sp>
    </p:spTree>
    <p:extLst>
      <p:ext uri="{BB962C8B-B14F-4D97-AF65-F5344CB8AC3E}">
        <p14:creationId xmlns:p14="http://schemas.microsoft.com/office/powerpoint/2010/main" val="4246139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CC241-2965-6346-BF8A-8344FBCE59FF}" type="slidenum">
              <a:rPr lang="en-US" smtClean="0"/>
              <a:pPr/>
              <a:t>117</a:t>
            </a:fld>
            <a:endParaRPr lang="en-US"/>
          </a:p>
        </p:txBody>
      </p:sp>
    </p:spTree>
    <p:extLst>
      <p:ext uri="{BB962C8B-B14F-4D97-AF65-F5344CB8AC3E}">
        <p14:creationId xmlns:p14="http://schemas.microsoft.com/office/powerpoint/2010/main" val="4189292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120</a:t>
            </a:fld>
            <a:endParaRPr lang="en-US"/>
          </a:p>
        </p:txBody>
      </p:sp>
    </p:spTree>
    <p:extLst>
      <p:ext uri="{BB962C8B-B14F-4D97-AF65-F5344CB8AC3E}">
        <p14:creationId xmlns:p14="http://schemas.microsoft.com/office/powerpoint/2010/main" val="358594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CC241-2965-6346-BF8A-8344FBCE59FF}" type="slidenum">
              <a:rPr lang="en-US" smtClean="0"/>
              <a:pPr/>
              <a:t>140</a:t>
            </a:fld>
            <a:endParaRPr lang="en-US"/>
          </a:p>
        </p:txBody>
      </p:sp>
    </p:spTree>
    <p:extLst>
      <p:ext uri="{BB962C8B-B14F-4D97-AF65-F5344CB8AC3E}">
        <p14:creationId xmlns:p14="http://schemas.microsoft.com/office/powerpoint/2010/main" val="399271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FCC241-2965-6346-BF8A-8344FBCE59FF}" type="slidenum">
              <a:rPr lang="en-US" smtClean="0"/>
              <a:pPr/>
              <a:t>157</a:t>
            </a:fld>
            <a:endParaRPr lang="en-US" dirty="0"/>
          </a:p>
        </p:txBody>
      </p:sp>
    </p:spTree>
    <p:extLst>
      <p:ext uri="{BB962C8B-B14F-4D97-AF65-F5344CB8AC3E}">
        <p14:creationId xmlns:p14="http://schemas.microsoft.com/office/powerpoint/2010/main" val="39470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2</a:t>
            </a:fld>
            <a:endParaRPr lang="en-US"/>
          </a:p>
        </p:txBody>
      </p:sp>
    </p:spTree>
    <p:extLst>
      <p:ext uri="{BB962C8B-B14F-4D97-AF65-F5344CB8AC3E}">
        <p14:creationId xmlns:p14="http://schemas.microsoft.com/office/powerpoint/2010/main" val="38221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209</a:t>
            </a:fld>
            <a:endParaRPr lang="en-US"/>
          </a:p>
        </p:txBody>
      </p:sp>
    </p:spTree>
    <p:extLst>
      <p:ext uri="{BB962C8B-B14F-4D97-AF65-F5344CB8AC3E}">
        <p14:creationId xmlns:p14="http://schemas.microsoft.com/office/powerpoint/2010/main" val="2466308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212</a:t>
            </a:fld>
            <a:endParaRPr lang="en-US"/>
          </a:p>
        </p:txBody>
      </p:sp>
    </p:spTree>
    <p:extLst>
      <p:ext uri="{BB962C8B-B14F-4D97-AF65-F5344CB8AC3E}">
        <p14:creationId xmlns:p14="http://schemas.microsoft.com/office/powerpoint/2010/main" val="348011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1CFCC241-2965-6346-BF8A-8344FBCE59FF}" type="slidenum">
              <a:rPr lang="en-US" smtClean="0"/>
              <a:pPr/>
              <a:t>215</a:t>
            </a:fld>
            <a:endParaRPr lang="en-US"/>
          </a:p>
        </p:txBody>
      </p:sp>
    </p:spTree>
    <p:extLst>
      <p:ext uri="{BB962C8B-B14F-4D97-AF65-F5344CB8AC3E}">
        <p14:creationId xmlns:p14="http://schemas.microsoft.com/office/powerpoint/2010/main" val="144478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CC241-2965-6346-BF8A-8344FBCE59FF}" type="slidenum">
              <a:rPr lang="en-US" smtClean="0"/>
              <a:pPr/>
              <a:t>3</a:t>
            </a:fld>
            <a:endParaRPr lang="en-US"/>
          </a:p>
        </p:txBody>
      </p:sp>
    </p:spTree>
    <p:extLst>
      <p:ext uri="{BB962C8B-B14F-4D97-AF65-F5344CB8AC3E}">
        <p14:creationId xmlns:p14="http://schemas.microsoft.com/office/powerpoint/2010/main" val="154018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4</a:t>
            </a:fld>
            <a:endParaRPr lang="en-US"/>
          </a:p>
        </p:txBody>
      </p:sp>
    </p:spTree>
    <p:extLst>
      <p:ext uri="{BB962C8B-B14F-4D97-AF65-F5344CB8AC3E}">
        <p14:creationId xmlns:p14="http://schemas.microsoft.com/office/powerpoint/2010/main" val="46111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5</a:t>
            </a:fld>
            <a:endParaRPr lang="en-US"/>
          </a:p>
        </p:txBody>
      </p:sp>
    </p:spTree>
    <p:extLst>
      <p:ext uri="{BB962C8B-B14F-4D97-AF65-F5344CB8AC3E}">
        <p14:creationId xmlns:p14="http://schemas.microsoft.com/office/powerpoint/2010/main" val="87752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CC241-2965-6346-BF8A-8344FBCE59FF}" type="slidenum">
              <a:rPr lang="en-US" smtClean="0"/>
              <a:pPr/>
              <a:t>23</a:t>
            </a:fld>
            <a:endParaRPr lang="en-US"/>
          </a:p>
        </p:txBody>
      </p:sp>
    </p:spTree>
    <p:extLst>
      <p:ext uri="{BB962C8B-B14F-4D97-AF65-F5344CB8AC3E}">
        <p14:creationId xmlns:p14="http://schemas.microsoft.com/office/powerpoint/2010/main" val="354838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D90E15-C736-4C63-978B-408C5845C021}" type="slidenum">
              <a:rPr lang="en-US" smtClean="0"/>
              <a:pPr/>
              <a:t>76</a:t>
            </a:fld>
            <a:endParaRPr lang="en-US"/>
          </a:p>
        </p:txBody>
      </p:sp>
    </p:spTree>
    <p:extLst>
      <p:ext uri="{BB962C8B-B14F-4D97-AF65-F5344CB8AC3E}">
        <p14:creationId xmlns:p14="http://schemas.microsoft.com/office/powerpoint/2010/main" val="163087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FCC241-2965-6346-BF8A-8344FBCE59FF}" type="slidenum">
              <a:rPr lang="en-US" smtClean="0"/>
              <a:pPr/>
              <a:t>77</a:t>
            </a:fld>
            <a:endParaRPr lang="en-US"/>
          </a:p>
        </p:txBody>
      </p:sp>
    </p:spTree>
    <p:extLst>
      <p:ext uri="{BB962C8B-B14F-4D97-AF65-F5344CB8AC3E}">
        <p14:creationId xmlns:p14="http://schemas.microsoft.com/office/powerpoint/2010/main" val="1924810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CC241-2965-6346-BF8A-8344FBCE59FF}" type="slidenum">
              <a:rPr lang="en-US" smtClean="0"/>
              <a:pPr/>
              <a:t>81</a:t>
            </a:fld>
            <a:endParaRPr lang="en-US"/>
          </a:p>
        </p:txBody>
      </p:sp>
    </p:spTree>
    <p:extLst>
      <p:ext uri="{BB962C8B-B14F-4D97-AF65-F5344CB8AC3E}">
        <p14:creationId xmlns:p14="http://schemas.microsoft.com/office/powerpoint/2010/main" val="172976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13D0CC-1144-EC48-9843-36D8D28083E4}" type="datetimeFigureOut">
              <a:rPr lang="en-US" smtClean="0"/>
              <a:pPr/>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3D0CC-1144-EC48-9843-36D8D28083E4}" type="datetimeFigureOut">
              <a:rPr lang="en-US" smtClean="0"/>
              <a:pPr/>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3D0CC-1144-EC48-9843-36D8D28083E4}" type="datetimeFigureOut">
              <a:rPr lang="en-US" smtClean="0"/>
              <a:pPr/>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8816625" y="1400522"/>
            <a:ext cx="2833511" cy="452967"/>
          </a:xfrm>
        </p:spPr>
        <p:txBody>
          <a:bodyPr>
            <a:noAutofit/>
          </a:bodyPr>
          <a:lstStyle>
            <a:lvl1pPr marL="0" indent="0" algn="r">
              <a:buFontTx/>
              <a:buNone/>
              <a:defRPr sz="1200">
                <a:solidFill>
                  <a:srgbClr val="0C68B1"/>
                </a:solidFill>
              </a:defRPr>
            </a:lvl1pPr>
            <a:lvl2pPr marL="457200" indent="0" algn="r">
              <a:buFontTx/>
              <a:buNone/>
              <a:defRPr sz="1200"/>
            </a:lvl2pPr>
            <a:lvl3pPr marL="914400" indent="0" algn="r">
              <a:buFontTx/>
              <a:buNone/>
              <a:defRPr sz="1200"/>
            </a:lvl3pPr>
            <a:lvl4pPr marL="1371600" indent="0" algn="r">
              <a:buFontTx/>
              <a:buNone/>
              <a:defRPr sz="1200"/>
            </a:lvl4pPr>
            <a:lvl5pPr marL="1828800" indent="0" algn="r">
              <a:buFontTx/>
              <a:buNone/>
              <a:defRPr sz="1200"/>
            </a:lvl5pPr>
          </a:lstStyle>
          <a:p>
            <a:pPr lvl="0"/>
            <a:r>
              <a:rPr lang="en-US" dirty="0"/>
              <a:t>@</a:t>
            </a:r>
            <a:r>
              <a:rPr lang="en-US" dirty="0" err="1"/>
              <a:t>twitterhandle</a:t>
            </a:r>
            <a:endParaRPr lang="en-US" dirty="0"/>
          </a:p>
          <a:p>
            <a:pPr lvl="0"/>
            <a:endParaRPr lang="en-US" dirty="0"/>
          </a:p>
        </p:txBody>
      </p:sp>
    </p:spTree>
    <p:extLst>
      <p:ext uri="{BB962C8B-B14F-4D97-AF65-F5344CB8AC3E}">
        <p14:creationId xmlns:p14="http://schemas.microsoft.com/office/powerpoint/2010/main" val="247479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3D0CC-1144-EC48-9843-36D8D28083E4}" type="datetimeFigureOut">
              <a:rPr lang="en-US" smtClean="0"/>
              <a:pPr/>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13D0CC-1144-EC48-9843-36D8D28083E4}" type="datetimeFigureOut">
              <a:rPr lang="en-US" smtClean="0"/>
              <a:pPr/>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13D0CC-1144-EC48-9843-36D8D28083E4}" type="datetimeFigureOut">
              <a:rPr lang="en-US" smtClean="0"/>
              <a:pPr/>
              <a:t>5/25/2018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13D0CC-1144-EC48-9843-36D8D28083E4}" type="datetimeFigureOut">
              <a:rPr lang="en-US" smtClean="0"/>
              <a:pPr/>
              <a:t>5/25/2018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13D0CC-1144-EC48-9843-36D8D28083E4}" type="datetimeFigureOut">
              <a:rPr lang="en-US" smtClean="0"/>
              <a:pPr/>
              <a:t>5/25/2018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3D0CC-1144-EC48-9843-36D8D28083E4}" type="datetimeFigureOut">
              <a:rPr lang="en-US" smtClean="0"/>
              <a:pPr/>
              <a:t>5/25/2018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13D0CC-1144-EC48-9843-36D8D28083E4}" type="datetimeFigureOut">
              <a:rPr lang="en-US" smtClean="0"/>
              <a:pPr/>
              <a:t>5/25/2018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13D0CC-1144-EC48-9843-36D8D28083E4}" type="datetimeFigureOut">
              <a:rPr lang="en-US" smtClean="0"/>
              <a:pPr/>
              <a:t>5/25/2018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1FC0-1FD8-7442-9922-293538C9605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3D0CC-1144-EC48-9843-36D8D28083E4}" type="datetimeFigureOut">
              <a:rPr lang="en-US" smtClean="0"/>
              <a:pPr/>
              <a:t>5/25/2018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D1FC0-1FD8-7442-9922-293538C9605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12.xml"/><Relationship Id="rId5" Type="http://schemas.openxmlformats.org/officeDocument/2006/relationships/image" Target="../media/image115.png"/><Relationship Id="rId4" Type="http://schemas.openxmlformats.org/officeDocument/2006/relationships/image" Target="../media/image11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1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162.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18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
            </a:r>
          </a:p>
        </p:txBody>
      </p:sp>
      <p:sp>
        <p:nvSpPr>
          <p:cNvPr id="3" name="Subtitle 2"/>
          <p:cNvSpPr>
            <a:spLocks noGrp="1"/>
          </p:cNvSpPr>
          <p:nvPr>
            <p:ph type="subTitle" idx="1"/>
          </p:nvPr>
        </p:nvSpPr>
        <p:spPr/>
        <p:txBody>
          <a:bodyPr/>
          <a:lstStyle/>
          <a:p>
            <a:endParaRPr lang="en-US"/>
          </a:p>
        </p:txBody>
      </p:sp>
      <p:graphicFrame>
        <p:nvGraphicFramePr>
          <p:cNvPr id="4" name="Object 3">
            <a:extLst>
              <a:ext uri="{FF2B5EF4-FFF2-40B4-BE49-F238E27FC236}">
                <a16:creationId xmlns="" xmlns:a16="http://schemas.microsoft.com/office/drawing/2014/main" id="{CBFA27E3-AB0A-49AC-AB09-A8C0C2ADBF4F}"/>
              </a:ext>
            </a:extLst>
          </p:cNvPr>
          <p:cNvGraphicFramePr>
            <a:graphicFrameLocks noChangeAspect="1"/>
          </p:cNvGraphicFramePr>
          <p:nvPr>
            <p:extLst>
              <p:ext uri="{D42A27DB-BD31-4B8C-83A1-F6EECF244321}">
                <p14:modId xmlns:p14="http://schemas.microsoft.com/office/powerpoint/2010/main" val="3970349835"/>
              </p:ext>
            </p:extLst>
          </p:nvPr>
        </p:nvGraphicFramePr>
        <p:xfrm>
          <a:off x="0" y="1587"/>
          <a:ext cx="12191648" cy="6856413"/>
        </p:xfrm>
        <a:graphic>
          <a:graphicData uri="http://schemas.openxmlformats.org/presentationml/2006/ole">
            <mc:AlternateContent xmlns:mc="http://schemas.openxmlformats.org/markup-compatibility/2006">
              <mc:Choice xmlns:v="urn:schemas-microsoft-com:vml" Requires="v">
                <p:oleObj spid="_x0000_s1039" name="Slide" r:id="rId4" imgW="6094386" imgH="3427372" progId="PowerPoint.Slide.12">
                  <p:embed/>
                </p:oleObj>
              </mc:Choice>
              <mc:Fallback>
                <p:oleObj name="Slide" r:id="rId4" imgW="6094386" imgH="3427372" progId="PowerPoint.Slide.12">
                  <p:embed/>
                  <p:pic>
                    <p:nvPicPr>
                      <p:cNvPr id="0" name=""/>
                      <p:cNvPicPr/>
                      <p:nvPr/>
                    </p:nvPicPr>
                    <p:blipFill>
                      <a:blip r:embed="rId5"/>
                      <a:stretch>
                        <a:fillRect/>
                      </a:stretch>
                    </p:blipFill>
                    <p:spPr>
                      <a:xfrm>
                        <a:off x="0" y="1587"/>
                        <a:ext cx="12191648" cy="6856413"/>
                      </a:xfrm>
                      <a:prstGeom prst="rect">
                        <a:avLst/>
                      </a:prstGeom>
                    </p:spPr>
                  </p:pic>
                </p:oleObj>
              </mc:Fallback>
            </mc:AlternateContent>
          </a:graphicData>
        </a:graphic>
      </p:graphicFrame>
    </p:spTree>
    <p:extLst>
      <p:ext uri="{BB962C8B-B14F-4D97-AF65-F5344CB8AC3E}">
        <p14:creationId xmlns:p14="http://schemas.microsoft.com/office/powerpoint/2010/main" val="2935059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8CCA54-F346-460B-8143-9BCDAEC5B2E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25C69AEA-CF26-4840-91BC-82283C5EE6AC}"/>
              </a:ext>
            </a:extLst>
          </p:cNvPr>
          <p:cNvSpPr>
            <a:spLocks noGrp="1"/>
          </p:cNvSpPr>
          <p:nvPr>
            <p:ph idx="1"/>
          </p:nvPr>
        </p:nvSpPr>
        <p:spPr/>
        <p:txBody>
          <a:bodyPr>
            <a:normAutofit/>
          </a:bodyPr>
          <a:lstStyle/>
          <a:p>
            <a:pPr marL="0" indent="0">
              <a:buNone/>
            </a:pPr>
            <a:r>
              <a:rPr lang="en-US" sz="5400" dirty="0"/>
              <a:t>                     </a:t>
            </a:r>
            <a:r>
              <a:rPr lang="en-US" sz="5400" u="sng" dirty="0"/>
              <a:t>APPLE</a:t>
            </a:r>
            <a:r>
              <a:rPr lang="en-US" sz="5400" dirty="0"/>
              <a:t>              </a:t>
            </a:r>
            <a:r>
              <a:rPr lang="en-US" sz="5400" u="sng" dirty="0"/>
              <a:t>BLACKBERRY</a:t>
            </a:r>
          </a:p>
          <a:p>
            <a:pPr marL="0" indent="0">
              <a:buNone/>
            </a:pPr>
            <a:r>
              <a:rPr lang="en-US" sz="5400" dirty="0"/>
              <a:t>2007      $70 BILLION         $70 BILLION</a:t>
            </a:r>
          </a:p>
          <a:p>
            <a:pPr marL="0" indent="0">
              <a:buNone/>
            </a:pPr>
            <a:endParaRPr lang="en-US" sz="5400" dirty="0"/>
          </a:p>
          <a:p>
            <a:pPr marL="0" indent="0">
              <a:buNone/>
            </a:pPr>
            <a:r>
              <a:rPr lang="en-US" sz="5400" dirty="0"/>
              <a:t>2017     </a:t>
            </a:r>
            <a:r>
              <a:rPr lang="en-US" sz="5400" b="1" dirty="0">
                <a:solidFill>
                  <a:srgbClr val="FFFF00"/>
                </a:solidFill>
              </a:rPr>
              <a:t>$825 BILLION         </a:t>
            </a:r>
            <a:r>
              <a:rPr lang="en-US" sz="5400" dirty="0"/>
              <a:t>$5 BILLION </a:t>
            </a:r>
          </a:p>
        </p:txBody>
      </p:sp>
      <p:pic>
        <p:nvPicPr>
          <p:cNvPr id="6" name="Content Placeholder 5" descr="A picture containing indoor&#10;&#10;Description generated with very high confidence">
            <a:extLst>
              <a:ext uri="{FF2B5EF4-FFF2-40B4-BE49-F238E27FC236}">
                <a16:creationId xmlns="" xmlns:a16="http://schemas.microsoft.com/office/drawing/2014/main" id="{EB103166-73DA-453B-A381-1641ACDD025B}"/>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419600" y="392113"/>
            <a:ext cx="990600" cy="1140372"/>
          </a:xfrm>
        </p:spPr>
      </p:pic>
      <p:pic>
        <p:nvPicPr>
          <p:cNvPr id="8" name="Picture 7">
            <a:extLst>
              <a:ext uri="{FF2B5EF4-FFF2-40B4-BE49-F238E27FC236}">
                <a16:creationId xmlns="" xmlns:a16="http://schemas.microsoft.com/office/drawing/2014/main" id="{7F518939-670A-4D3A-AE49-A0DC39B67A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7800" y="390509"/>
            <a:ext cx="1066800" cy="1066800"/>
          </a:xfrm>
          <a:prstGeom prst="rect">
            <a:avLst/>
          </a:prstGeom>
        </p:spPr>
      </p:pic>
    </p:spTree>
    <p:extLst>
      <p:ext uri="{BB962C8B-B14F-4D97-AF65-F5344CB8AC3E}">
        <p14:creationId xmlns:p14="http://schemas.microsoft.com/office/powerpoint/2010/main" val="38269357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371600"/>
          </a:xfrm>
        </p:spPr>
        <p:txBody>
          <a:bodyPr>
            <a:noAutofit/>
          </a:bodyPr>
          <a:lstStyle/>
          <a:p>
            <a:r>
              <a:rPr lang="en-US" sz="9600" b="1" dirty="0"/>
              <a:t>3.</a:t>
            </a:r>
          </a:p>
        </p:txBody>
      </p:sp>
      <p:sp>
        <p:nvSpPr>
          <p:cNvPr id="3" name="Content Placeholder 2"/>
          <p:cNvSpPr>
            <a:spLocks noGrp="1"/>
          </p:cNvSpPr>
          <p:nvPr>
            <p:ph idx="1"/>
          </p:nvPr>
        </p:nvSpPr>
        <p:spPr>
          <a:xfrm>
            <a:off x="1828800" y="1676401"/>
            <a:ext cx="8382000" cy="4449763"/>
          </a:xfrm>
        </p:spPr>
        <p:txBody>
          <a:bodyPr>
            <a:noAutofit/>
          </a:bodyPr>
          <a:lstStyle/>
          <a:p>
            <a:pPr marL="0" indent="0" algn="ctr">
              <a:buNone/>
            </a:pPr>
            <a:r>
              <a:rPr lang="en-US" sz="9600" b="1" dirty="0"/>
              <a:t>NO ONE WANTS TO WAIT FOR ANYTHING</a:t>
            </a:r>
          </a:p>
        </p:txBody>
      </p:sp>
    </p:spTree>
    <p:extLst>
      <p:ext uri="{BB962C8B-B14F-4D97-AF65-F5344CB8AC3E}">
        <p14:creationId xmlns:p14="http://schemas.microsoft.com/office/powerpoint/2010/main" val="33110577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p:cNvPicPr>
            <a:picLocks noGrp="1" noChangeAspect="1"/>
          </p:cNvPicPr>
          <p:nvPr>
            <p:ph idx="1"/>
          </p:nvPr>
        </p:nvPicPr>
        <p:blipFill>
          <a:blip r:embed="rId2"/>
          <a:stretch>
            <a:fillRect/>
          </a:stretch>
        </p:blipFill>
        <p:spPr>
          <a:xfrm>
            <a:off x="1642190" y="76200"/>
            <a:ext cx="8873411" cy="6487886"/>
          </a:xfrm>
        </p:spPr>
      </p:pic>
      <p:sp>
        <p:nvSpPr>
          <p:cNvPr id="3" name="Rectangle 2"/>
          <p:cNvSpPr/>
          <p:nvPr/>
        </p:nvSpPr>
        <p:spPr>
          <a:xfrm>
            <a:off x="5515745" y="1519615"/>
            <a:ext cx="2409055" cy="6858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526832" y="3628660"/>
            <a:ext cx="1712168" cy="6858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26833" y="4666854"/>
            <a:ext cx="1407367" cy="6858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515744" y="5683231"/>
            <a:ext cx="1418455" cy="6858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6833" y="2590466"/>
            <a:ext cx="1940767" cy="68580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819401" y="1600200"/>
            <a:ext cx="2696345" cy="523220"/>
          </a:xfrm>
          <a:prstGeom prst="rect">
            <a:avLst/>
          </a:prstGeom>
          <a:solidFill>
            <a:schemeClr val="tx1"/>
          </a:solidFill>
        </p:spPr>
        <p:txBody>
          <a:bodyPr wrap="square" rtlCol="0">
            <a:spAutoFit/>
          </a:bodyPr>
          <a:lstStyle/>
          <a:p>
            <a:r>
              <a:rPr lang="en-US" sz="2800" b="1" dirty="0">
                <a:solidFill>
                  <a:srgbClr val="FF0000"/>
                </a:solidFill>
              </a:rPr>
              <a:t> ACE HARDWARE</a:t>
            </a:r>
          </a:p>
        </p:txBody>
      </p:sp>
      <p:sp>
        <p:nvSpPr>
          <p:cNvPr id="10" name="TextBox 9"/>
          <p:cNvSpPr txBox="1"/>
          <p:nvPr/>
        </p:nvSpPr>
        <p:spPr>
          <a:xfrm>
            <a:off x="3505200" y="2632174"/>
            <a:ext cx="2021632" cy="523220"/>
          </a:xfrm>
          <a:prstGeom prst="rect">
            <a:avLst/>
          </a:prstGeom>
          <a:solidFill>
            <a:schemeClr val="tx1"/>
          </a:solidFill>
        </p:spPr>
        <p:txBody>
          <a:bodyPr wrap="square" rtlCol="0">
            <a:spAutoFit/>
          </a:bodyPr>
          <a:lstStyle/>
          <a:p>
            <a:r>
              <a:rPr lang="en-US" sz="2800" b="1" dirty="0">
                <a:solidFill>
                  <a:srgbClr val="FF0000"/>
                </a:solidFill>
              </a:rPr>
              <a:t>  WALMART</a:t>
            </a:r>
          </a:p>
        </p:txBody>
      </p:sp>
      <p:sp>
        <p:nvSpPr>
          <p:cNvPr id="11" name="TextBox 10"/>
          <p:cNvSpPr txBox="1"/>
          <p:nvPr/>
        </p:nvSpPr>
        <p:spPr>
          <a:xfrm>
            <a:off x="3810001" y="3810000"/>
            <a:ext cx="1705745" cy="523220"/>
          </a:xfrm>
          <a:prstGeom prst="rect">
            <a:avLst/>
          </a:prstGeom>
          <a:solidFill>
            <a:schemeClr val="tx1"/>
          </a:solidFill>
        </p:spPr>
        <p:txBody>
          <a:bodyPr wrap="square" rtlCol="0">
            <a:spAutoFit/>
          </a:bodyPr>
          <a:lstStyle/>
          <a:p>
            <a:r>
              <a:rPr lang="en-US" sz="2800" b="1" dirty="0">
                <a:solidFill>
                  <a:srgbClr val="FF0000"/>
                </a:solidFill>
              </a:rPr>
              <a:t>BEST BUY</a:t>
            </a:r>
          </a:p>
        </p:txBody>
      </p:sp>
      <p:sp>
        <p:nvSpPr>
          <p:cNvPr id="12" name="TextBox 11"/>
          <p:cNvSpPr txBox="1"/>
          <p:nvPr/>
        </p:nvSpPr>
        <p:spPr>
          <a:xfrm>
            <a:off x="4495800" y="4724400"/>
            <a:ext cx="1031033" cy="523220"/>
          </a:xfrm>
          <a:prstGeom prst="rect">
            <a:avLst/>
          </a:prstGeom>
          <a:solidFill>
            <a:schemeClr val="tx1"/>
          </a:solidFill>
        </p:spPr>
        <p:txBody>
          <a:bodyPr wrap="square" rtlCol="0">
            <a:spAutoFit/>
          </a:bodyPr>
          <a:lstStyle/>
          <a:p>
            <a:r>
              <a:rPr lang="en-US" sz="2800" b="1" dirty="0">
                <a:solidFill>
                  <a:srgbClr val="FF0000"/>
                </a:solidFill>
              </a:rPr>
              <a:t>  REI</a:t>
            </a:r>
          </a:p>
        </p:txBody>
      </p:sp>
      <p:sp>
        <p:nvSpPr>
          <p:cNvPr id="13" name="TextBox 12"/>
          <p:cNvSpPr txBox="1"/>
          <p:nvPr/>
        </p:nvSpPr>
        <p:spPr>
          <a:xfrm>
            <a:off x="3505200" y="5781354"/>
            <a:ext cx="2010543" cy="523220"/>
          </a:xfrm>
          <a:prstGeom prst="rect">
            <a:avLst/>
          </a:prstGeom>
          <a:solidFill>
            <a:schemeClr val="tx1"/>
          </a:solidFill>
        </p:spPr>
        <p:txBody>
          <a:bodyPr wrap="square" rtlCol="0">
            <a:spAutoFit/>
          </a:bodyPr>
          <a:lstStyle/>
          <a:p>
            <a:r>
              <a:rPr lang="en-US" sz="2800" b="1" dirty="0">
                <a:solidFill>
                  <a:srgbClr val="FF0000"/>
                </a:solidFill>
              </a:rPr>
              <a:t>COMP USA</a:t>
            </a:r>
          </a:p>
        </p:txBody>
      </p:sp>
      <p:sp>
        <p:nvSpPr>
          <p:cNvPr id="15" name="TextBox 14"/>
          <p:cNvSpPr txBox="1"/>
          <p:nvPr/>
        </p:nvSpPr>
        <p:spPr>
          <a:xfrm>
            <a:off x="1676402" y="231429"/>
            <a:ext cx="8762999" cy="1077218"/>
          </a:xfrm>
          <a:prstGeom prst="rect">
            <a:avLst/>
          </a:prstGeom>
          <a:solidFill>
            <a:schemeClr val="tx1"/>
          </a:solidFill>
        </p:spPr>
        <p:txBody>
          <a:bodyPr wrap="square" rtlCol="0">
            <a:spAutoFit/>
          </a:bodyPr>
          <a:lstStyle/>
          <a:p>
            <a:pPr algn="ctr"/>
            <a:r>
              <a:rPr lang="en-US" sz="3200" b="1" dirty="0">
                <a:solidFill>
                  <a:schemeClr val="bg1"/>
                </a:solidFill>
              </a:rPr>
              <a:t>PERCENTAGE OF U.S. E-COMMERCE REVENUE </a:t>
            </a:r>
          </a:p>
          <a:p>
            <a:pPr algn="ctr"/>
            <a:r>
              <a:rPr lang="en-US" sz="3200" b="1" dirty="0">
                <a:solidFill>
                  <a:schemeClr val="bg1"/>
                </a:solidFill>
              </a:rPr>
              <a:t>VIA CLICK &amp; COLLECT</a:t>
            </a:r>
          </a:p>
        </p:txBody>
      </p:sp>
      <p:sp>
        <p:nvSpPr>
          <p:cNvPr id="18" name="TextBox 17"/>
          <p:cNvSpPr txBox="1"/>
          <p:nvPr/>
        </p:nvSpPr>
        <p:spPr>
          <a:xfrm>
            <a:off x="7924800" y="1600201"/>
            <a:ext cx="2514601" cy="646331"/>
          </a:xfrm>
          <a:prstGeom prst="rect">
            <a:avLst/>
          </a:prstGeom>
          <a:solidFill>
            <a:schemeClr val="tx1"/>
          </a:solidFill>
        </p:spPr>
        <p:txBody>
          <a:bodyPr wrap="square" rtlCol="0">
            <a:spAutoFit/>
          </a:bodyPr>
          <a:lstStyle/>
          <a:p>
            <a:r>
              <a:rPr lang="en-US" sz="3600" b="1" dirty="0">
                <a:solidFill>
                  <a:schemeClr val="bg1"/>
                </a:solidFill>
              </a:rPr>
              <a:t>65%</a:t>
            </a:r>
          </a:p>
        </p:txBody>
      </p:sp>
      <p:sp>
        <p:nvSpPr>
          <p:cNvPr id="21" name="TextBox 20"/>
          <p:cNvSpPr txBox="1"/>
          <p:nvPr/>
        </p:nvSpPr>
        <p:spPr>
          <a:xfrm>
            <a:off x="7467600" y="2590467"/>
            <a:ext cx="2971801" cy="646331"/>
          </a:xfrm>
          <a:prstGeom prst="rect">
            <a:avLst/>
          </a:prstGeom>
          <a:solidFill>
            <a:schemeClr val="tx1"/>
          </a:solidFill>
        </p:spPr>
        <p:txBody>
          <a:bodyPr wrap="square" rtlCol="0">
            <a:spAutoFit/>
          </a:bodyPr>
          <a:lstStyle/>
          <a:p>
            <a:r>
              <a:rPr lang="en-US" sz="3600" b="1" dirty="0">
                <a:solidFill>
                  <a:schemeClr val="bg1"/>
                </a:solidFill>
              </a:rPr>
              <a:t>50%</a:t>
            </a:r>
          </a:p>
        </p:txBody>
      </p:sp>
      <p:sp>
        <p:nvSpPr>
          <p:cNvPr id="22" name="TextBox 21"/>
          <p:cNvSpPr txBox="1"/>
          <p:nvPr/>
        </p:nvSpPr>
        <p:spPr>
          <a:xfrm>
            <a:off x="7250088" y="3651462"/>
            <a:ext cx="3113112" cy="646331"/>
          </a:xfrm>
          <a:prstGeom prst="rect">
            <a:avLst/>
          </a:prstGeom>
          <a:solidFill>
            <a:schemeClr val="tx1"/>
          </a:solidFill>
        </p:spPr>
        <p:txBody>
          <a:bodyPr wrap="square" rtlCol="0">
            <a:spAutoFit/>
          </a:bodyPr>
          <a:lstStyle/>
          <a:p>
            <a:r>
              <a:rPr lang="en-US" sz="3600" b="1" dirty="0">
                <a:solidFill>
                  <a:schemeClr val="bg1"/>
                </a:solidFill>
              </a:rPr>
              <a:t>45%</a:t>
            </a:r>
          </a:p>
        </p:txBody>
      </p:sp>
      <p:sp>
        <p:nvSpPr>
          <p:cNvPr id="23" name="TextBox 22"/>
          <p:cNvSpPr txBox="1"/>
          <p:nvPr/>
        </p:nvSpPr>
        <p:spPr>
          <a:xfrm>
            <a:off x="6934200" y="4681197"/>
            <a:ext cx="1524001" cy="646331"/>
          </a:xfrm>
          <a:prstGeom prst="rect">
            <a:avLst/>
          </a:prstGeom>
          <a:solidFill>
            <a:schemeClr val="tx1"/>
          </a:solidFill>
        </p:spPr>
        <p:txBody>
          <a:bodyPr wrap="square" rtlCol="0">
            <a:spAutoFit/>
          </a:bodyPr>
          <a:lstStyle/>
          <a:p>
            <a:r>
              <a:rPr lang="en-US" sz="3600" b="1" dirty="0">
                <a:solidFill>
                  <a:schemeClr val="bg1"/>
                </a:solidFill>
              </a:rPr>
              <a:t>35%</a:t>
            </a:r>
          </a:p>
        </p:txBody>
      </p:sp>
      <p:sp>
        <p:nvSpPr>
          <p:cNvPr id="24" name="TextBox 23"/>
          <p:cNvSpPr txBox="1"/>
          <p:nvPr/>
        </p:nvSpPr>
        <p:spPr>
          <a:xfrm>
            <a:off x="6934200" y="5683232"/>
            <a:ext cx="1676401" cy="646331"/>
          </a:xfrm>
          <a:prstGeom prst="rect">
            <a:avLst/>
          </a:prstGeom>
          <a:solidFill>
            <a:schemeClr val="tx1"/>
          </a:solidFill>
        </p:spPr>
        <p:txBody>
          <a:bodyPr wrap="square" rtlCol="0">
            <a:spAutoFit/>
          </a:bodyPr>
          <a:lstStyle/>
          <a:p>
            <a:r>
              <a:rPr lang="en-US" sz="3600" b="1" dirty="0">
                <a:solidFill>
                  <a:schemeClr val="bg1"/>
                </a:solidFill>
              </a:rPr>
              <a:t>35%</a:t>
            </a:r>
          </a:p>
        </p:txBody>
      </p:sp>
    </p:spTree>
    <p:extLst>
      <p:ext uri="{BB962C8B-B14F-4D97-AF65-F5344CB8AC3E}">
        <p14:creationId xmlns:p14="http://schemas.microsoft.com/office/powerpoint/2010/main" val="34573750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6400" y="152400"/>
            <a:ext cx="8839200" cy="6629400"/>
          </a:xfrm>
        </p:spPr>
      </p:pic>
    </p:spTree>
    <p:extLst>
      <p:ext uri="{BB962C8B-B14F-4D97-AF65-F5344CB8AC3E}">
        <p14:creationId xmlns:p14="http://schemas.microsoft.com/office/powerpoint/2010/main" val="8087891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76400" y="152400"/>
            <a:ext cx="8873910" cy="6553200"/>
          </a:xfrm>
        </p:spPr>
      </p:pic>
    </p:spTree>
    <p:extLst>
      <p:ext uri="{BB962C8B-B14F-4D97-AF65-F5344CB8AC3E}">
        <p14:creationId xmlns:p14="http://schemas.microsoft.com/office/powerpoint/2010/main" val="8403327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AAE2D4-219A-402D-BFD8-E8E6DD7FC8B3}"/>
              </a:ext>
            </a:extLst>
          </p:cNvPr>
          <p:cNvSpPr>
            <a:spLocks noGrp="1"/>
          </p:cNvSpPr>
          <p:nvPr>
            <p:ph type="title"/>
          </p:nvPr>
        </p:nvSpPr>
        <p:spPr>
          <a:xfrm>
            <a:off x="609600" y="76200"/>
            <a:ext cx="10972800" cy="990600"/>
          </a:xfrm>
        </p:spPr>
        <p:txBody>
          <a:bodyPr/>
          <a:lstStyle/>
          <a:p>
            <a:r>
              <a:rPr lang="en-US" b="1" dirty="0"/>
              <a:t>AT YOUR SERVICE</a:t>
            </a:r>
          </a:p>
        </p:txBody>
      </p:sp>
      <p:pic>
        <p:nvPicPr>
          <p:cNvPr id="5" name="Content Placeholder 4">
            <a:extLst>
              <a:ext uri="{FF2B5EF4-FFF2-40B4-BE49-F238E27FC236}">
                <a16:creationId xmlns="" xmlns:a16="http://schemas.microsoft.com/office/drawing/2014/main" id="{2E1B1264-6428-48FB-860C-B8BD6843321C}"/>
              </a:ext>
            </a:extLst>
          </p:cNvPr>
          <p:cNvPicPr>
            <a:picLocks noGrp="1" noChangeAspect="1"/>
          </p:cNvPicPr>
          <p:nvPr>
            <p:ph idx="1"/>
          </p:nvPr>
        </p:nvPicPr>
        <p:blipFill>
          <a:blip r:embed="rId2"/>
          <a:stretch>
            <a:fillRect/>
          </a:stretch>
        </p:blipFill>
        <p:spPr>
          <a:xfrm>
            <a:off x="1676400" y="990599"/>
            <a:ext cx="8534400" cy="5685011"/>
          </a:xfrm>
        </p:spPr>
      </p:pic>
    </p:spTree>
    <p:extLst>
      <p:ext uri="{BB962C8B-B14F-4D97-AF65-F5344CB8AC3E}">
        <p14:creationId xmlns:p14="http://schemas.microsoft.com/office/powerpoint/2010/main" val="10587098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8856212" y="1400176"/>
            <a:ext cx="685115" cy="454025"/>
          </a:xfrm>
        </p:spPr>
      </p:pic>
      <p:pic>
        <p:nvPicPr>
          <p:cNvPr id="7" name="Content Placeholder 6"/>
          <p:cNvPicPr>
            <a:picLocks noGrp="1" noChangeAspect="1"/>
          </p:cNvPicPr>
          <p:nvPr>
            <p:ph idx="1"/>
          </p:nvPr>
        </p:nvPicPr>
        <p:blipFill>
          <a:blip r:embed="rId3"/>
          <a:stretch>
            <a:fillRect/>
          </a:stretch>
        </p:blipFill>
        <p:spPr>
          <a:xfrm>
            <a:off x="1676400" y="533400"/>
            <a:ext cx="8839201" cy="5791200"/>
          </a:xfr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399" y="274638"/>
            <a:ext cx="8839202" cy="6049962"/>
          </a:xfrm>
          <a:prstGeom prst="rect">
            <a:avLst/>
          </a:prstGeom>
        </p:spPr>
      </p:pic>
      <p:pic>
        <p:nvPicPr>
          <p:cNvPr id="4" name="Picture 3"/>
          <p:cNvPicPr>
            <a:picLocks noChangeAspect="1"/>
          </p:cNvPicPr>
          <p:nvPr/>
        </p:nvPicPr>
        <p:blipFill>
          <a:blip r:embed="rId5"/>
          <a:stretch>
            <a:fillRect/>
          </a:stretch>
        </p:blipFill>
        <p:spPr>
          <a:xfrm>
            <a:off x="3048000" y="547396"/>
            <a:ext cx="5960610" cy="5243804"/>
          </a:xfrm>
          <a:prstGeom prst="rect">
            <a:avLst/>
          </a:prstGeom>
        </p:spPr>
      </p:pic>
    </p:spTree>
    <p:extLst>
      <p:ext uri="{BB962C8B-B14F-4D97-AF65-F5344CB8AC3E}">
        <p14:creationId xmlns:p14="http://schemas.microsoft.com/office/powerpoint/2010/main" val="3570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7200" cy="1143000"/>
          </a:xfrm>
        </p:spPr>
        <p:txBody>
          <a:bodyPr>
            <a:noAutofit/>
          </a:bodyPr>
          <a:lstStyle/>
          <a:p>
            <a:r>
              <a:rPr lang="en-US" sz="5400" b="1" dirty="0"/>
              <a:t>   Speed, Convenience &amp; Ease of Access</a:t>
            </a:r>
          </a:p>
        </p:txBody>
      </p:sp>
      <p:sp>
        <p:nvSpPr>
          <p:cNvPr id="3" name="Content Placeholder 2"/>
          <p:cNvSpPr>
            <a:spLocks noGrp="1"/>
          </p:cNvSpPr>
          <p:nvPr>
            <p:ph idx="1"/>
          </p:nvPr>
        </p:nvSpPr>
        <p:spPr>
          <a:xfrm>
            <a:off x="609600" y="1447800"/>
            <a:ext cx="11277600" cy="5181600"/>
          </a:xfrm>
        </p:spPr>
        <p:txBody>
          <a:bodyPr>
            <a:normAutofit lnSpcReduction="10000"/>
          </a:bodyPr>
          <a:lstStyle/>
          <a:p>
            <a:pPr marL="0" indent="0">
              <a:buNone/>
            </a:pPr>
            <a:r>
              <a:rPr lang="en-US" sz="8000" b="1" dirty="0"/>
              <a:t>                TRUMPS</a:t>
            </a:r>
          </a:p>
          <a:p>
            <a:pPr marL="0" indent="0">
              <a:buNone/>
            </a:pPr>
            <a:r>
              <a:rPr lang="en-US" sz="6000" b="1" dirty="0">
                <a:solidFill>
                  <a:srgbClr val="FFFF00"/>
                </a:solidFill>
              </a:rPr>
              <a:t>								    CHOICE </a:t>
            </a:r>
          </a:p>
          <a:p>
            <a:pPr marL="0" indent="0" algn="ctr">
              <a:buNone/>
            </a:pPr>
            <a:r>
              <a:rPr lang="en-US" b="1" dirty="0">
                <a:solidFill>
                  <a:srgbClr val="FF0000"/>
                </a:solidFill>
              </a:rPr>
              <a:t>(HUGE PROBLEM FOR BRANDS)</a:t>
            </a:r>
          </a:p>
          <a:p>
            <a:pPr marL="0" indent="0" algn="ctr">
              <a:buNone/>
            </a:pPr>
            <a:r>
              <a:rPr lang="en-US" sz="6000" b="1" dirty="0">
                <a:solidFill>
                  <a:srgbClr val="FFFF00"/>
                </a:solidFill>
              </a:rPr>
              <a:t>TASTE</a:t>
            </a:r>
          </a:p>
          <a:p>
            <a:pPr marL="0" indent="0" algn="ctr">
              <a:buNone/>
            </a:pPr>
            <a:r>
              <a:rPr lang="en-US" sz="6000" b="1" dirty="0">
                <a:solidFill>
                  <a:srgbClr val="FFFF00"/>
                </a:solidFill>
              </a:rPr>
              <a:t>COST</a:t>
            </a:r>
          </a:p>
        </p:txBody>
      </p:sp>
    </p:spTree>
    <p:extLst>
      <p:ext uri="{BB962C8B-B14F-4D97-AF65-F5344CB8AC3E}">
        <p14:creationId xmlns:p14="http://schemas.microsoft.com/office/powerpoint/2010/main" val="23961078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b="1" dirty="0"/>
              <a:t>The </a:t>
            </a:r>
            <a:r>
              <a:rPr lang="en-US" b="1" u="sng" dirty="0"/>
              <a:t>MAIN</a:t>
            </a:r>
            <a:r>
              <a:rPr lang="en-US" b="1" dirty="0"/>
              <a:t> Metric that Matters</a:t>
            </a:r>
          </a:p>
        </p:txBody>
      </p:sp>
      <p:pic>
        <p:nvPicPr>
          <p:cNvPr id="4" name="Content Placeholder 3"/>
          <p:cNvPicPr>
            <a:picLocks noGrp="1" noChangeAspect="1"/>
          </p:cNvPicPr>
          <p:nvPr>
            <p:ph idx="1"/>
          </p:nvPr>
        </p:nvPicPr>
        <p:blipFill>
          <a:blip r:embed="rId2"/>
          <a:stretch>
            <a:fillRect/>
          </a:stretch>
        </p:blipFill>
        <p:spPr>
          <a:xfrm>
            <a:off x="1676400" y="2209800"/>
            <a:ext cx="8839200" cy="4495800"/>
          </a:xfrm>
        </p:spPr>
      </p:pic>
      <p:sp>
        <p:nvSpPr>
          <p:cNvPr id="5" name="TextBox 4"/>
          <p:cNvSpPr txBox="1"/>
          <p:nvPr/>
        </p:nvSpPr>
        <p:spPr>
          <a:xfrm>
            <a:off x="1752600" y="990601"/>
            <a:ext cx="9144000" cy="1015663"/>
          </a:xfrm>
          <a:prstGeom prst="rect">
            <a:avLst/>
          </a:prstGeom>
          <a:noFill/>
        </p:spPr>
        <p:txBody>
          <a:bodyPr wrap="square" rtlCol="0">
            <a:spAutoFit/>
          </a:bodyPr>
          <a:lstStyle/>
          <a:p>
            <a:r>
              <a:rPr lang="en-US" sz="6000" b="1" dirty="0">
                <a:solidFill>
                  <a:srgbClr val="FFFF00"/>
                </a:solidFill>
              </a:rPr>
              <a:t>CUSTOMER EFFORT SCORE</a:t>
            </a:r>
          </a:p>
        </p:txBody>
      </p:sp>
    </p:spTree>
    <p:extLst>
      <p:ext uri="{BB962C8B-B14F-4D97-AF65-F5344CB8AC3E}">
        <p14:creationId xmlns:p14="http://schemas.microsoft.com/office/powerpoint/2010/main" val="397695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90600"/>
          </a:xfrm>
        </p:spPr>
        <p:txBody>
          <a:bodyPr/>
          <a:lstStyle/>
          <a:p>
            <a:r>
              <a:rPr lang="en-US" b="1" dirty="0"/>
              <a:t>The $64,000 Question</a:t>
            </a:r>
          </a:p>
        </p:txBody>
      </p:sp>
      <p:sp>
        <p:nvSpPr>
          <p:cNvPr id="3" name="Content Placeholder 2"/>
          <p:cNvSpPr>
            <a:spLocks noGrp="1"/>
          </p:cNvSpPr>
          <p:nvPr>
            <p:ph idx="1"/>
          </p:nvPr>
        </p:nvSpPr>
        <p:spPr>
          <a:xfrm>
            <a:off x="1905000" y="1219201"/>
            <a:ext cx="8534400" cy="4906963"/>
          </a:xfrm>
        </p:spPr>
        <p:txBody>
          <a:bodyPr>
            <a:noAutofit/>
          </a:bodyPr>
          <a:lstStyle/>
          <a:p>
            <a:pPr marL="0" indent="0" algn="ctr">
              <a:buNone/>
            </a:pPr>
            <a:r>
              <a:rPr lang="en-US" sz="8000" b="1" dirty="0"/>
              <a:t>HOW EASY IS IT </a:t>
            </a:r>
          </a:p>
          <a:p>
            <a:pPr marL="0" indent="0" algn="ctr">
              <a:buNone/>
            </a:pPr>
            <a:r>
              <a:rPr lang="en-US" sz="8000" b="1" dirty="0"/>
              <a:t>TO DO BUSINESS WITH YOUR BUSINESS?</a:t>
            </a:r>
          </a:p>
        </p:txBody>
      </p:sp>
      <p:sp>
        <p:nvSpPr>
          <p:cNvPr id="4" name="TextBox 3">
            <a:extLst>
              <a:ext uri="{FF2B5EF4-FFF2-40B4-BE49-F238E27FC236}">
                <a16:creationId xmlns="" xmlns:a16="http://schemas.microsoft.com/office/drawing/2014/main" id="{D546F541-A11A-4A5E-83CF-BE3BEB48CE86}"/>
              </a:ext>
            </a:extLst>
          </p:cNvPr>
          <p:cNvSpPr txBox="1"/>
          <p:nvPr/>
        </p:nvSpPr>
        <p:spPr>
          <a:xfrm>
            <a:off x="2133600" y="1219202"/>
            <a:ext cx="8534400" cy="5324535"/>
          </a:xfrm>
          <a:prstGeom prst="rect">
            <a:avLst/>
          </a:prstGeom>
          <a:solidFill>
            <a:schemeClr val="accent1"/>
          </a:solidFill>
        </p:spPr>
        <p:txBody>
          <a:bodyPr wrap="square" rtlCol="0">
            <a:spAutoFit/>
          </a:bodyPr>
          <a:lstStyle/>
          <a:p>
            <a:r>
              <a:rPr lang="en-US" sz="6000" b="1" dirty="0">
                <a:solidFill>
                  <a:srgbClr val="FFFF00"/>
                </a:solidFill>
              </a:rPr>
              <a:t>REPRESENTATIVE METRICS</a:t>
            </a:r>
          </a:p>
          <a:p>
            <a:pPr algn="ctr"/>
            <a:r>
              <a:rPr lang="en-US" sz="4800" b="1" dirty="0">
                <a:solidFill>
                  <a:srgbClr val="FFFF00"/>
                </a:solidFill>
              </a:rPr>
              <a:t>Number of People Talked to…</a:t>
            </a:r>
          </a:p>
          <a:p>
            <a:pPr algn="ctr"/>
            <a:r>
              <a:rPr lang="en-US" sz="4800" b="1" dirty="0">
                <a:solidFill>
                  <a:srgbClr val="FFFF00"/>
                </a:solidFill>
              </a:rPr>
              <a:t>Number of Transfers…</a:t>
            </a:r>
          </a:p>
          <a:p>
            <a:pPr algn="ctr"/>
            <a:r>
              <a:rPr lang="en-US" sz="4800" b="1" dirty="0">
                <a:solidFill>
                  <a:srgbClr val="FFFF00"/>
                </a:solidFill>
              </a:rPr>
              <a:t>Time to Resolution…</a:t>
            </a:r>
          </a:p>
          <a:p>
            <a:pPr algn="ctr"/>
            <a:r>
              <a:rPr lang="en-US" sz="4800" b="1" dirty="0">
                <a:solidFill>
                  <a:srgbClr val="FFFF00"/>
                </a:solidFill>
              </a:rPr>
              <a:t>1</a:t>
            </a:r>
            <a:r>
              <a:rPr lang="en-US" sz="4800" b="1" baseline="30000" dirty="0">
                <a:solidFill>
                  <a:srgbClr val="FFFF00"/>
                </a:solidFill>
              </a:rPr>
              <a:t>st</a:t>
            </a:r>
            <a:r>
              <a:rPr lang="en-US" sz="4800" b="1" dirty="0">
                <a:solidFill>
                  <a:srgbClr val="FFFF00"/>
                </a:solidFill>
              </a:rPr>
              <a:t> Call Resolution… </a:t>
            </a:r>
          </a:p>
          <a:p>
            <a:pPr algn="ctr"/>
            <a:r>
              <a:rPr lang="en-US" sz="4800" b="1" dirty="0">
                <a:solidFill>
                  <a:srgbClr val="FFFF00"/>
                </a:solidFill>
              </a:rPr>
              <a:t>1</a:t>
            </a:r>
            <a:r>
              <a:rPr lang="en-US" sz="4800" b="1" baseline="30000" dirty="0">
                <a:solidFill>
                  <a:srgbClr val="FFFF00"/>
                </a:solidFill>
              </a:rPr>
              <a:t>st</a:t>
            </a:r>
            <a:r>
              <a:rPr lang="en-US" sz="4800" b="1" dirty="0">
                <a:solidFill>
                  <a:srgbClr val="FFFF00"/>
                </a:solidFill>
              </a:rPr>
              <a:t> Contact Resolution…</a:t>
            </a:r>
          </a:p>
          <a:p>
            <a:endParaRPr lang="en-US" sz="4000" b="1" dirty="0">
              <a:solidFill>
                <a:srgbClr val="FFFF00"/>
              </a:solidFill>
            </a:endParaRPr>
          </a:p>
        </p:txBody>
      </p:sp>
    </p:spTree>
    <p:extLst>
      <p:ext uri="{BB962C8B-B14F-4D97-AF65-F5344CB8AC3E}">
        <p14:creationId xmlns:p14="http://schemas.microsoft.com/office/powerpoint/2010/main" val="41812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847755"/>
          </a:xfrm>
          <a:prstGeom prst="rect">
            <a:avLst/>
          </a:prstGeom>
        </p:spPr>
      </p:pic>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24000" y="19849"/>
            <a:ext cx="9151964" cy="6827905"/>
          </a:xfrm>
        </p:spPr>
      </p:pic>
      <p:sp>
        <p:nvSpPr>
          <p:cNvPr id="5" name="TextBox 4"/>
          <p:cNvSpPr txBox="1"/>
          <p:nvPr/>
        </p:nvSpPr>
        <p:spPr>
          <a:xfrm>
            <a:off x="2209800" y="4191000"/>
            <a:ext cx="7391400" cy="2308324"/>
          </a:xfrm>
          <a:prstGeom prst="rect">
            <a:avLst/>
          </a:prstGeom>
          <a:solidFill>
            <a:schemeClr val="accent1"/>
          </a:solidFill>
        </p:spPr>
        <p:txBody>
          <a:bodyPr wrap="square" rtlCol="0">
            <a:spAutoFit/>
          </a:bodyPr>
          <a:lstStyle/>
          <a:p>
            <a:pPr algn="ctr"/>
            <a:r>
              <a:rPr lang="en-US" sz="7200" b="1" dirty="0"/>
              <a:t>CAN YOU BE FRICTION–FREE?</a:t>
            </a:r>
          </a:p>
        </p:txBody>
      </p:sp>
    </p:spTree>
    <p:extLst>
      <p:ext uri="{BB962C8B-B14F-4D97-AF65-F5344CB8AC3E}">
        <p14:creationId xmlns:p14="http://schemas.microsoft.com/office/powerpoint/2010/main" val="165352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B59064-6A97-45EA-B521-336C425CF0C4}"/>
              </a:ext>
            </a:extLst>
          </p:cNvPr>
          <p:cNvSpPr>
            <a:spLocks noGrp="1"/>
          </p:cNvSpPr>
          <p:nvPr>
            <p:ph type="title"/>
          </p:nvPr>
        </p:nvSpPr>
        <p:spPr/>
        <p:txBody>
          <a:bodyPr/>
          <a:lstStyle/>
          <a:p>
            <a:r>
              <a:rPr lang="en-US" b="1" dirty="0"/>
              <a:t>SPEED IS THE NAME OF THE GAME</a:t>
            </a:r>
          </a:p>
        </p:txBody>
      </p:sp>
      <p:sp>
        <p:nvSpPr>
          <p:cNvPr id="3" name="Content Placeholder 2">
            <a:extLst>
              <a:ext uri="{FF2B5EF4-FFF2-40B4-BE49-F238E27FC236}">
                <a16:creationId xmlns="" xmlns:a16="http://schemas.microsoft.com/office/drawing/2014/main" id="{11A207BD-11AE-47B2-A68A-14ADF65625A6}"/>
              </a:ext>
            </a:extLst>
          </p:cNvPr>
          <p:cNvSpPr>
            <a:spLocks noGrp="1"/>
          </p:cNvSpPr>
          <p:nvPr>
            <p:ph idx="1"/>
          </p:nvPr>
        </p:nvSpPr>
        <p:spPr>
          <a:xfrm>
            <a:off x="609600" y="1600201"/>
            <a:ext cx="10972800" cy="4724399"/>
          </a:xfrm>
        </p:spPr>
        <p:txBody>
          <a:bodyPr>
            <a:noAutofit/>
          </a:bodyPr>
          <a:lstStyle/>
          <a:p>
            <a:pPr marL="0" indent="0" algn="ctr">
              <a:buNone/>
            </a:pPr>
            <a:r>
              <a:rPr lang="en-US" sz="6000" b="1" dirty="0"/>
              <a:t>IT TOOK RIM/BLACKBERRY </a:t>
            </a:r>
            <a:r>
              <a:rPr lang="en-US" sz="6000" b="1" u="sng" dirty="0"/>
              <a:t>TWO</a:t>
            </a:r>
            <a:r>
              <a:rPr lang="en-US" sz="6000" b="1" dirty="0"/>
              <a:t> </a:t>
            </a:r>
            <a:r>
              <a:rPr lang="en-US" sz="6000" b="1" u="sng" dirty="0"/>
              <a:t>YEARS</a:t>
            </a:r>
            <a:r>
              <a:rPr lang="en-US" sz="6000" b="1" dirty="0"/>
              <a:t> TO LAUNCH AN APP STORE </a:t>
            </a:r>
          </a:p>
          <a:p>
            <a:pPr marL="0" indent="0" algn="ctr">
              <a:buNone/>
            </a:pPr>
            <a:r>
              <a:rPr lang="en-US" sz="6000" b="1" dirty="0"/>
              <a:t> IN THAT PERIOD, </a:t>
            </a:r>
            <a:r>
              <a:rPr lang="en-US" sz="6000" b="1" u="sng" dirty="0"/>
              <a:t>1 BILLION APPS </a:t>
            </a:r>
            <a:r>
              <a:rPr lang="en-US" sz="6000" b="1" dirty="0"/>
              <a:t>WERE DOWNLOADED FROM THE APPLE STORE</a:t>
            </a:r>
          </a:p>
        </p:txBody>
      </p:sp>
      <p:sp>
        <p:nvSpPr>
          <p:cNvPr id="4" name="Content Placeholder 3">
            <a:extLst>
              <a:ext uri="{FF2B5EF4-FFF2-40B4-BE49-F238E27FC236}">
                <a16:creationId xmlns="" xmlns:a16="http://schemas.microsoft.com/office/drawing/2014/main" id="{CC881D5D-C8F4-44B1-B9CA-C825499894DC}"/>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9896200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325562"/>
          </a:xfrm>
        </p:spPr>
        <p:txBody>
          <a:bodyPr>
            <a:noAutofit/>
          </a:bodyPr>
          <a:lstStyle/>
          <a:p>
            <a:r>
              <a:rPr lang="en-US" sz="9600" b="1" dirty="0"/>
              <a:t>4.</a:t>
            </a:r>
          </a:p>
        </p:txBody>
      </p:sp>
      <p:sp>
        <p:nvSpPr>
          <p:cNvPr id="3" name="Content Placeholder 2"/>
          <p:cNvSpPr>
            <a:spLocks noGrp="1"/>
          </p:cNvSpPr>
          <p:nvPr>
            <p:ph idx="1"/>
          </p:nvPr>
        </p:nvSpPr>
        <p:spPr>
          <a:xfrm>
            <a:off x="1981200" y="1828800"/>
            <a:ext cx="8001000" cy="4114800"/>
          </a:xfrm>
        </p:spPr>
        <p:txBody>
          <a:bodyPr>
            <a:normAutofit/>
          </a:bodyPr>
          <a:lstStyle/>
          <a:p>
            <a:pPr marL="0" indent="0" algn="ctr">
              <a:buNone/>
            </a:pPr>
            <a:r>
              <a:rPr lang="en-US" sz="9600" b="1" dirty="0"/>
              <a:t>I WANT IT </a:t>
            </a:r>
          </a:p>
          <a:p>
            <a:pPr marL="0" indent="0" algn="ctr">
              <a:buNone/>
            </a:pPr>
            <a:r>
              <a:rPr lang="en-US" sz="9600" b="1" dirty="0"/>
              <a:t>MY WAY !</a:t>
            </a:r>
          </a:p>
        </p:txBody>
      </p:sp>
    </p:spTree>
    <p:extLst>
      <p:ext uri="{BB962C8B-B14F-4D97-AF65-F5344CB8AC3E}">
        <p14:creationId xmlns:p14="http://schemas.microsoft.com/office/powerpoint/2010/main" val="23547737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219200"/>
          </a:xfrm>
        </p:spPr>
        <p:txBody>
          <a:bodyPr/>
          <a:lstStyle/>
          <a:p>
            <a:r>
              <a:rPr lang="en-US" b="1" dirty="0"/>
              <a:t>The Consumer Wants to Drive</a:t>
            </a:r>
          </a:p>
        </p:txBody>
      </p:sp>
      <p:pic>
        <p:nvPicPr>
          <p:cNvPr id="4" name="Content Placeholder 3"/>
          <p:cNvPicPr>
            <a:picLocks noGrp="1" noChangeAspect="1"/>
          </p:cNvPicPr>
          <p:nvPr>
            <p:ph idx="1"/>
          </p:nvPr>
        </p:nvPicPr>
        <p:blipFill>
          <a:blip r:embed="rId2"/>
          <a:stretch>
            <a:fillRect/>
          </a:stretch>
        </p:blipFill>
        <p:spPr>
          <a:xfrm>
            <a:off x="1676400" y="1279216"/>
            <a:ext cx="8839200" cy="5426384"/>
          </a:xfrm>
        </p:spPr>
      </p:pic>
    </p:spTree>
    <p:extLst>
      <p:ext uri="{BB962C8B-B14F-4D97-AF65-F5344CB8AC3E}">
        <p14:creationId xmlns:p14="http://schemas.microsoft.com/office/powerpoint/2010/main" val="35864022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3" name="TextBox 2"/>
          <p:cNvSpPr txBox="1"/>
          <p:nvPr/>
        </p:nvSpPr>
        <p:spPr>
          <a:xfrm>
            <a:off x="1447802" y="2590801"/>
            <a:ext cx="8991599" cy="1015663"/>
          </a:xfrm>
          <a:prstGeom prst="rect">
            <a:avLst/>
          </a:prstGeom>
          <a:noFill/>
        </p:spPr>
        <p:txBody>
          <a:bodyPr wrap="square" rtlCol="0">
            <a:spAutoFit/>
          </a:bodyPr>
          <a:lstStyle/>
          <a:p>
            <a:r>
              <a:rPr lang="en-US" sz="5400" b="1" dirty="0">
                <a:solidFill>
                  <a:schemeClr val="bg1"/>
                </a:solidFill>
              </a:rPr>
              <a:t>      </a:t>
            </a:r>
            <a:r>
              <a:rPr lang="en-US" sz="6000" b="1" dirty="0">
                <a:solidFill>
                  <a:schemeClr val="bg1"/>
                </a:solidFill>
              </a:rPr>
              <a:t>I WANT WHAT I WANT </a:t>
            </a:r>
          </a:p>
        </p:txBody>
      </p:sp>
      <p:sp>
        <p:nvSpPr>
          <p:cNvPr id="4" name="TextBox 3"/>
          <p:cNvSpPr txBox="1"/>
          <p:nvPr/>
        </p:nvSpPr>
        <p:spPr>
          <a:xfrm>
            <a:off x="990601" y="5334001"/>
            <a:ext cx="9753599" cy="1015663"/>
          </a:xfrm>
          <a:prstGeom prst="rect">
            <a:avLst/>
          </a:prstGeom>
          <a:noFill/>
        </p:spPr>
        <p:txBody>
          <a:bodyPr wrap="square" rtlCol="0">
            <a:spAutoFit/>
          </a:bodyPr>
          <a:lstStyle/>
          <a:p>
            <a:r>
              <a:rPr lang="en-US" sz="6000" b="1" dirty="0">
                <a:solidFill>
                  <a:schemeClr val="bg1"/>
                </a:solidFill>
              </a:rPr>
              <a:t>    WHEN &amp; WHERE I WANT IT</a:t>
            </a:r>
          </a:p>
        </p:txBody>
      </p:sp>
    </p:spTree>
    <p:extLst>
      <p:ext uri="{BB962C8B-B14F-4D97-AF65-F5344CB8AC3E}">
        <p14:creationId xmlns:p14="http://schemas.microsoft.com/office/powerpoint/2010/main" val="12804876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505360"/>
            <a:ext cx="8763000" cy="1569660"/>
          </a:xfrm>
          <a:prstGeom prst="rect">
            <a:avLst/>
          </a:prstGeom>
          <a:noFill/>
        </p:spPr>
        <p:txBody>
          <a:bodyPr wrap="square" rtlCol="0">
            <a:spAutoFit/>
          </a:bodyPr>
          <a:lstStyle/>
          <a:p>
            <a:r>
              <a:rPr lang="en-US" sz="9600" dirty="0"/>
              <a:t>   </a:t>
            </a:r>
            <a:r>
              <a:rPr lang="en-US" sz="8800" b="1" dirty="0"/>
              <a:t>COMMITMENT</a:t>
            </a:r>
          </a:p>
        </p:txBody>
      </p:sp>
      <p:sp>
        <p:nvSpPr>
          <p:cNvPr id="4" name="Multiply 3"/>
          <p:cNvSpPr/>
          <p:nvPr/>
        </p:nvSpPr>
        <p:spPr>
          <a:xfrm>
            <a:off x="4622800" y="-203275"/>
            <a:ext cx="2819400" cy="2910870"/>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47800" y="2449228"/>
            <a:ext cx="9372600" cy="1569660"/>
          </a:xfrm>
          <a:prstGeom prst="rect">
            <a:avLst/>
          </a:prstGeom>
          <a:noFill/>
        </p:spPr>
        <p:txBody>
          <a:bodyPr wrap="square" rtlCol="0">
            <a:spAutoFit/>
          </a:bodyPr>
          <a:lstStyle/>
          <a:p>
            <a:r>
              <a:rPr lang="en-US" sz="9600" b="1" dirty="0"/>
              <a:t>   </a:t>
            </a:r>
            <a:r>
              <a:rPr lang="en-US" sz="8800" b="1" dirty="0"/>
              <a:t>SUBSCRIPTIONS</a:t>
            </a:r>
          </a:p>
        </p:txBody>
      </p:sp>
      <p:sp>
        <p:nvSpPr>
          <p:cNvPr id="6" name="Multiply 5"/>
          <p:cNvSpPr/>
          <p:nvPr/>
        </p:nvSpPr>
        <p:spPr>
          <a:xfrm>
            <a:off x="4572000" y="1862458"/>
            <a:ext cx="2908300" cy="2743200"/>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05000" y="4419601"/>
            <a:ext cx="9067800" cy="1323439"/>
          </a:xfrm>
          <a:prstGeom prst="rect">
            <a:avLst/>
          </a:prstGeom>
          <a:noFill/>
        </p:spPr>
        <p:txBody>
          <a:bodyPr wrap="square" rtlCol="0">
            <a:spAutoFit/>
          </a:bodyPr>
          <a:lstStyle/>
          <a:p>
            <a:r>
              <a:rPr lang="en-US" sz="8000" b="1" dirty="0"/>
              <a:t>   APPOINTMENTS</a:t>
            </a:r>
          </a:p>
        </p:txBody>
      </p:sp>
      <p:sp>
        <p:nvSpPr>
          <p:cNvPr id="8" name="Multiply 7"/>
          <p:cNvSpPr/>
          <p:nvPr/>
        </p:nvSpPr>
        <p:spPr>
          <a:xfrm>
            <a:off x="4540250" y="3802749"/>
            <a:ext cx="2908300" cy="2743200"/>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4494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609601"/>
            <a:ext cx="8229600" cy="5516563"/>
          </a:xfrm>
        </p:spPr>
        <p:txBody>
          <a:bodyPr>
            <a:noAutofit/>
          </a:bodyPr>
          <a:lstStyle/>
          <a:p>
            <a:pPr marL="0" indent="0" algn="ctr">
              <a:buNone/>
            </a:pPr>
            <a:r>
              <a:rPr lang="en-US" sz="7200" b="1" dirty="0"/>
              <a:t>HOW CAN YOU SUCCESSFULLY BE </a:t>
            </a:r>
            <a:r>
              <a:rPr lang="en-US" sz="7200" b="1" u="sng" dirty="0"/>
              <a:t>ALL</a:t>
            </a:r>
            <a:r>
              <a:rPr lang="en-US" sz="7200" b="1" dirty="0"/>
              <a:t> THINGS TO </a:t>
            </a:r>
            <a:r>
              <a:rPr lang="en-US" sz="7200" b="1" u="sng" dirty="0"/>
              <a:t>EACH</a:t>
            </a:r>
            <a:r>
              <a:rPr lang="en-US" sz="7200" b="1" dirty="0"/>
              <a:t> CLIENT OR CUSTOMER?</a:t>
            </a:r>
          </a:p>
        </p:txBody>
      </p:sp>
    </p:spTree>
    <p:extLst>
      <p:ext uri="{BB962C8B-B14F-4D97-AF65-F5344CB8AC3E}">
        <p14:creationId xmlns:p14="http://schemas.microsoft.com/office/powerpoint/2010/main" val="385375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9296400" cy="3046988"/>
          </a:xfrm>
          <a:prstGeom prst="rect">
            <a:avLst/>
          </a:prstGeom>
          <a:noFill/>
        </p:spPr>
        <p:txBody>
          <a:bodyPr wrap="square" rtlCol="0">
            <a:spAutoFit/>
          </a:bodyPr>
          <a:lstStyle/>
          <a:p>
            <a:pPr algn="ctr"/>
            <a:r>
              <a:rPr lang="en-US" sz="9600" b="1" dirty="0"/>
              <a:t>MASS CUSTOMIZATION</a:t>
            </a:r>
          </a:p>
        </p:txBody>
      </p:sp>
      <p:sp>
        <p:nvSpPr>
          <p:cNvPr id="3" name="TextBox 2">
            <a:extLst>
              <a:ext uri="{FF2B5EF4-FFF2-40B4-BE49-F238E27FC236}">
                <a16:creationId xmlns="" xmlns:a16="http://schemas.microsoft.com/office/drawing/2014/main" id="{9C9EE4AC-32BB-4931-8DF4-57D9BC788F3C}"/>
              </a:ext>
            </a:extLst>
          </p:cNvPr>
          <p:cNvSpPr txBox="1"/>
          <p:nvPr/>
        </p:nvSpPr>
        <p:spPr>
          <a:xfrm>
            <a:off x="762000" y="3581400"/>
            <a:ext cx="10515600" cy="2308324"/>
          </a:xfrm>
          <a:prstGeom prst="rect">
            <a:avLst/>
          </a:prstGeom>
          <a:noFill/>
        </p:spPr>
        <p:txBody>
          <a:bodyPr wrap="square" rtlCol="0">
            <a:spAutoFit/>
          </a:bodyPr>
          <a:lstStyle/>
          <a:p>
            <a:pPr algn="ctr"/>
            <a:r>
              <a:rPr lang="en-US" sz="4000" b="1" dirty="0">
                <a:solidFill>
                  <a:srgbClr val="FFFF00"/>
                </a:solidFill>
              </a:rPr>
              <a:t>SCALE AND PRECISE TARGETING </a:t>
            </a:r>
            <a:r>
              <a:rPr lang="en-US" sz="4000" b="1" u="sng" dirty="0">
                <a:solidFill>
                  <a:srgbClr val="FFFF00"/>
                </a:solidFill>
              </a:rPr>
              <a:t>USED TO BE </a:t>
            </a:r>
            <a:r>
              <a:rPr lang="en-US" sz="4000" b="1" dirty="0">
                <a:solidFill>
                  <a:srgbClr val="FFFF00"/>
                </a:solidFill>
              </a:rPr>
              <a:t>MUTUALLY EXCLUSIVE</a:t>
            </a:r>
          </a:p>
          <a:p>
            <a:pPr algn="ctr"/>
            <a:endParaRPr lang="en-US" sz="2400" b="1" dirty="0">
              <a:solidFill>
                <a:srgbClr val="FFFF00"/>
              </a:solidFill>
            </a:endParaRPr>
          </a:p>
          <a:p>
            <a:pPr algn="ctr"/>
            <a:r>
              <a:rPr lang="en-US" sz="4000" b="1" dirty="0">
                <a:solidFill>
                  <a:srgbClr val="FFFF00"/>
                </a:solidFill>
              </a:rPr>
              <a:t>TODAY – IT’S NO LONGER AN “EITHER/OR” DEAL</a:t>
            </a:r>
          </a:p>
        </p:txBody>
      </p:sp>
    </p:spTree>
    <p:extLst>
      <p:ext uri="{BB962C8B-B14F-4D97-AF65-F5344CB8AC3E}">
        <p14:creationId xmlns:p14="http://schemas.microsoft.com/office/powerpoint/2010/main" val="2774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FAA109-973D-4701-B872-B6AA5C6202B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08EBCCE4-3FBD-45FF-A99E-8B054A11509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 y="250056"/>
            <a:ext cx="11778766" cy="6455544"/>
          </a:xfrm>
        </p:spPr>
      </p:pic>
    </p:spTree>
    <p:extLst>
      <p:ext uri="{BB962C8B-B14F-4D97-AF65-F5344CB8AC3E}">
        <p14:creationId xmlns:p14="http://schemas.microsoft.com/office/powerpoint/2010/main" val="4197884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21D90F-AA49-4144-B025-6203BF2C84EF}"/>
              </a:ext>
            </a:extLst>
          </p:cNvPr>
          <p:cNvSpPr>
            <a:spLocks noGrp="1"/>
          </p:cNvSpPr>
          <p:nvPr>
            <p:ph type="title"/>
          </p:nvPr>
        </p:nvSpPr>
        <p:spPr>
          <a:xfrm>
            <a:off x="609600" y="152400"/>
            <a:ext cx="10972800" cy="853823"/>
          </a:xfrm>
        </p:spPr>
        <p:txBody>
          <a:bodyPr/>
          <a:lstStyle/>
          <a:p>
            <a:r>
              <a:rPr lang="en-US" b="1" dirty="0"/>
              <a:t>FAILURES TO DATE</a:t>
            </a:r>
          </a:p>
        </p:txBody>
      </p:sp>
      <p:pic>
        <p:nvPicPr>
          <p:cNvPr id="5" name="Content Placeholder 4">
            <a:extLst>
              <a:ext uri="{FF2B5EF4-FFF2-40B4-BE49-F238E27FC236}">
                <a16:creationId xmlns="" xmlns:a16="http://schemas.microsoft.com/office/drawing/2014/main" id="{003A33B4-1B30-40C6-B330-CA60EA57B886}"/>
              </a:ext>
            </a:extLst>
          </p:cNvPr>
          <p:cNvPicPr>
            <a:picLocks noGrp="1" noChangeAspect="1"/>
          </p:cNvPicPr>
          <p:nvPr>
            <p:ph idx="1"/>
          </p:nvPr>
        </p:nvPicPr>
        <p:blipFill>
          <a:blip r:embed="rId3"/>
          <a:stretch>
            <a:fillRect/>
          </a:stretch>
        </p:blipFill>
        <p:spPr>
          <a:xfrm>
            <a:off x="1600200" y="1271397"/>
            <a:ext cx="3286125" cy="2114550"/>
          </a:xfrm>
        </p:spPr>
      </p:pic>
      <p:pic>
        <p:nvPicPr>
          <p:cNvPr id="7" name="Picture 6" descr="A close up of a logo&#10;&#10;Description generated with very high confidence">
            <a:extLst>
              <a:ext uri="{FF2B5EF4-FFF2-40B4-BE49-F238E27FC236}">
                <a16:creationId xmlns="" xmlns:a16="http://schemas.microsoft.com/office/drawing/2014/main" id="{9E1C26E0-C5F3-4370-B87F-57BC2B7268DE}"/>
              </a:ext>
            </a:extLst>
          </p:cNvPr>
          <p:cNvPicPr>
            <a:picLocks noChangeAspect="1"/>
          </p:cNvPicPr>
          <p:nvPr/>
        </p:nvPicPr>
        <p:blipFill>
          <a:blip r:embed="rId4"/>
          <a:stretch>
            <a:fillRect/>
          </a:stretch>
        </p:blipFill>
        <p:spPr>
          <a:xfrm>
            <a:off x="1639824" y="3962400"/>
            <a:ext cx="3199908" cy="1905000"/>
          </a:xfrm>
          <a:prstGeom prst="rect">
            <a:avLst/>
          </a:prstGeom>
        </p:spPr>
      </p:pic>
      <p:pic>
        <p:nvPicPr>
          <p:cNvPr id="9" name="Picture 8">
            <a:extLst>
              <a:ext uri="{FF2B5EF4-FFF2-40B4-BE49-F238E27FC236}">
                <a16:creationId xmlns="" xmlns:a16="http://schemas.microsoft.com/office/drawing/2014/main" id="{716AC9D7-1ED6-410A-8D10-60AC2AB86619}"/>
              </a:ext>
            </a:extLst>
          </p:cNvPr>
          <p:cNvPicPr>
            <a:picLocks noChangeAspect="1"/>
          </p:cNvPicPr>
          <p:nvPr/>
        </p:nvPicPr>
        <p:blipFill>
          <a:blip r:embed="rId5"/>
          <a:stretch>
            <a:fillRect/>
          </a:stretch>
        </p:blipFill>
        <p:spPr>
          <a:xfrm>
            <a:off x="5867400" y="3946778"/>
            <a:ext cx="4992415" cy="1904999"/>
          </a:xfrm>
          <a:prstGeom prst="rect">
            <a:avLst/>
          </a:prstGeom>
        </p:spPr>
      </p:pic>
      <p:pic>
        <p:nvPicPr>
          <p:cNvPr id="11" name="Picture 10" descr="A close up of a logo&#10;&#10;Description generated with high confidence">
            <a:extLst>
              <a:ext uri="{FF2B5EF4-FFF2-40B4-BE49-F238E27FC236}">
                <a16:creationId xmlns="" xmlns:a16="http://schemas.microsoft.com/office/drawing/2014/main" id="{1EAF278E-F068-4B56-A9C0-46BA28E3E346}"/>
              </a:ext>
            </a:extLst>
          </p:cNvPr>
          <p:cNvPicPr>
            <a:picLocks noChangeAspect="1"/>
          </p:cNvPicPr>
          <p:nvPr/>
        </p:nvPicPr>
        <p:blipFill>
          <a:blip r:embed="rId6"/>
          <a:stretch>
            <a:fillRect/>
          </a:stretch>
        </p:blipFill>
        <p:spPr>
          <a:xfrm>
            <a:off x="5867400" y="1271397"/>
            <a:ext cx="4968882" cy="2081022"/>
          </a:xfrm>
          <a:prstGeom prst="rect">
            <a:avLst/>
          </a:prstGeom>
        </p:spPr>
      </p:pic>
    </p:spTree>
    <p:extLst>
      <p:ext uri="{BB962C8B-B14F-4D97-AF65-F5344CB8AC3E}">
        <p14:creationId xmlns:p14="http://schemas.microsoft.com/office/powerpoint/2010/main" val="40609630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657062-7CA1-4D7A-B0B5-85C8EA718E88}"/>
              </a:ext>
            </a:extLst>
          </p:cNvPr>
          <p:cNvSpPr>
            <a:spLocks noGrp="1"/>
          </p:cNvSpPr>
          <p:nvPr>
            <p:ph type="title"/>
          </p:nvPr>
        </p:nvSpPr>
        <p:spPr>
          <a:xfrm>
            <a:off x="609600" y="76200"/>
            <a:ext cx="10972800" cy="838200"/>
          </a:xfrm>
        </p:spPr>
        <p:txBody>
          <a:bodyPr/>
          <a:lstStyle/>
          <a:p>
            <a:r>
              <a:rPr lang="en-US" b="1" dirty="0"/>
              <a:t>STITCH FIX</a:t>
            </a:r>
          </a:p>
        </p:txBody>
      </p:sp>
      <p:pic>
        <p:nvPicPr>
          <p:cNvPr id="5" name="Content Placeholder 4">
            <a:extLst>
              <a:ext uri="{FF2B5EF4-FFF2-40B4-BE49-F238E27FC236}">
                <a16:creationId xmlns="" xmlns:a16="http://schemas.microsoft.com/office/drawing/2014/main" id="{6F0E7016-40AB-4C92-A349-C8A78793E2FE}"/>
              </a:ext>
            </a:extLst>
          </p:cNvPr>
          <p:cNvPicPr>
            <a:picLocks noGrp="1" noChangeAspect="1"/>
          </p:cNvPicPr>
          <p:nvPr>
            <p:ph idx="1"/>
          </p:nvPr>
        </p:nvPicPr>
        <p:blipFill>
          <a:blip r:embed="rId2"/>
          <a:stretch>
            <a:fillRect/>
          </a:stretch>
        </p:blipFill>
        <p:spPr>
          <a:xfrm>
            <a:off x="957605" y="896332"/>
            <a:ext cx="10627937" cy="5771561"/>
          </a:xfrm>
        </p:spPr>
      </p:pic>
      <p:sp>
        <p:nvSpPr>
          <p:cNvPr id="6" name="TextBox 5">
            <a:extLst>
              <a:ext uri="{FF2B5EF4-FFF2-40B4-BE49-F238E27FC236}">
                <a16:creationId xmlns="" xmlns:a16="http://schemas.microsoft.com/office/drawing/2014/main" id="{13C21645-6C59-4D39-8128-4FDE80DAFDFD}"/>
              </a:ext>
            </a:extLst>
          </p:cNvPr>
          <p:cNvSpPr txBox="1"/>
          <p:nvPr/>
        </p:nvSpPr>
        <p:spPr>
          <a:xfrm>
            <a:off x="1295400" y="1905000"/>
            <a:ext cx="10134599" cy="4708981"/>
          </a:xfrm>
          <a:prstGeom prst="rect">
            <a:avLst/>
          </a:prstGeom>
          <a:solidFill>
            <a:schemeClr val="tx1"/>
          </a:solidFill>
        </p:spPr>
        <p:txBody>
          <a:bodyPr wrap="square" rtlCol="0">
            <a:spAutoFit/>
          </a:bodyPr>
          <a:lstStyle/>
          <a:p>
            <a:pPr algn="ctr"/>
            <a:r>
              <a:rPr lang="en-US" sz="9600" b="1" dirty="0">
                <a:solidFill>
                  <a:srgbClr val="FF0000"/>
                </a:solidFill>
              </a:rPr>
              <a:t>“AUGMENTED” INTELLIGENCE</a:t>
            </a:r>
          </a:p>
          <a:p>
            <a:pPr algn="ctr"/>
            <a:r>
              <a:rPr lang="en-US" sz="5400" b="1" dirty="0">
                <a:solidFill>
                  <a:srgbClr val="FF0000"/>
                </a:solidFill>
              </a:rPr>
              <a:t>(PEOPLE POWERED BY TECHNOLOGY)</a:t>
            </a:r>
          </a:p>
        </p:txBody>
      </p:sp>
    </p:spTree>
    <p:extLst>
      <p:ext uri="{BB962C8B-B14F-4D97-AF65-F5344CB8AC3E}">
        <p14:creationId xmlns:p14="http://schemas.microsoft.com/office/powerpoint/2010/main" val="36941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274639"/>
            <a:ext cx="8229600" cy="5044545"/>
          </a:xfrm>
        </p:spPr>
        <p:txBody>
          <a:bodyPr>
            <a:no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5.</a:t>
            </a:r>
          </a:p>
          <a:p>
            <a:pPr marL="0" indent="0" algn="ctr">
              <a:buNone/>
            </a:pPr>
            <a:r>
              <a:rPr lang="en-US" sz="8000" b="1" dirty="0">
                <a:latin typeface="Tahoma" panose="020B0604030504040204" pitchFamily="34" charset="0"/>
                <a:ea typeface="Tahoma" panose="020B0604030504040204" pitchFamily="34" charset="0"/>
                <a:cs typeface="Tahoma" panose="020B0604030504040204" pitchFamily="34" charset="0"/>
              </a:rPr>
              <a:t>DATA IS THE OIL OF THE DIGITAL AGE</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963147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600202" y="88118"/>
            <a:ext cx="8995711" cy="6541283"/>
          </a:xfrm>
        </p:spPr>
      </p:pic>
      <p:sp>
        <p:nvSpPr>
          <p:cNvPr id="2" name="Title 1"/>
          <p:cNvSpPr>
            <a:spLocks noGrp="1"/>
          </p:cNvSpPr>
          <p:nvPr>
            <p:ph type="title"/>
          </p:nvPr>
        </p:nvSpPr>
        <p:spPr/>
        <p:txBody>
          <a:bodyPr/>
          <a:lstStyle/>
          <a:p>
            <a:endParaRPr lang="en-US" dirty="0"/>
          </a:p>
        </p:txBody>
      </p:sp>
      <p:sp>
        <p:nvSpPr>
          <p:cNvPr id="8" name="Content Placeholder 7"/>
          <p:cNvSpPr>
            <a:spLocks noGrp="1"/>
          </p:cNvSpPr>
          <p:nvPr>
            <p:ph sz="quarter" idx="10"/>
          </p:nvPr>
        </p:nvSpPr>
        <p:spPr/>
        <p:txBody>
          <a:bodyPr/>
          <a:lstStyle/>
          <a:p>
            <a:endParaRPr lang="en-US"/>
          </a:p>
        </p:txBody>
      </p:sp>
    </p:spTree>
    <p:extLst>
      <p:ext uri="{BB962C8B-B14F-4D97-AF65-F5344CB8AC3E}">
        <p14:creationId xmlns:p14="http://schemas.microsoft.com/office/powerpoint/2010/main" val="35031817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7848600" y="2667000"/>
            <a:ext cx="2514600" cy="2514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52400"/>
            <a:ext cx="8229600" cy="914400"/>
          </a:xfrm>
        </p:spPr>
        <p:txBody>
          <a:bodyPr/>
          <a:lstStyle/>
          <a:p>
            <a:r>
              <a:rPr lang="en-US" b="1" dirty="0"/>
              <a:t>THE NEW FEEDBACK LOOP</a:t>
            </a:r>
          </a:p>
        </p:txBody>
      </p:sp>
      <p:sp>
        <p:nvSpPr>
          <p:cNvPr id="4" name="Oval 3"/>
          <p:cNvSpPr/>
          <p:nvPr/>
        </p:nvSpPr>
        <p:spPr>
          <a:xfrm>
            <a:off x="1981200" y="2667000"/>
            <a:ext cx="2514600" cy="2514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10" descr="GOOGLE.jpg"/>
          <p:cNvPicPr>
            <a:picLocks noGrp="1" noChangeAspect="1"/>
          </p:cNvPicPr>
          <p:nvPr>
            <p:ph idx="1"/>
          </p:nvPr>
        </p:nvPicPr>
        <p:blipFill>
          <a:blip r:embed="rId3" cstate="email"/>
          <a:stretch>
            <a:fillRect/>
          </a:stretch>
        </p:blipFill>
        <p:spPr>
          <a:xfrm>
            <a:off x="4343400" y="2476058"/>
            <a:ext cx="838200" cy="598487"/>
          </a:xfrm>
          <a:prstGeom prst="ellipse">
            <a:avLst/>
          </a:prstGeom>
        </p:spPr>
        <p:style>
          <a:lnRef idx="1">
            <a:schemeClr val="accent1"/>
          </a:lnRef>
          <a:fillRef idx="3">
            <a:schemeClr val="accent1"/>
          </a:fillRef>
          <a:effectRef idx="2">
            <a:schemeClr val="accent1"/>
          </a:effectRef>
          <a:fontRef idx="minor">
            <a:schemeClr val="lt1"/>
          </a:fontRef>
        </p:style>
      </p:pic>
      <p:sp>
        <p:nvSpPr>
          <p:cNvPr id="7" name="TextBox 6"/>
          <p:cNvSpPr txBox="1"/>
          <p:nvPr/>
        </p:nvSpPr>
        <p:spPr>
          <a:xfrm>
            <a:off x="2133600" y="3352801"/>
            <a:ext cx="2209800" cy="800219"/>
          </a:xfrm>
          <a:prstGeom prst="rect">
            <a:avLst/>
          </a:prstGeom>
          <a:noFill/>
        </p:spPr>
        <p:txBody>
          <a:bodyPr wrap="square" rtlCol="0">
            <a:spAutoFit/>
          </a:bodyPr>
          <a:lstStyle/>
          <a:p>
            <a:r>
              <a:rPr lang="en-US" dirty="0"/>
              <a:t>    </a:t>
            </a:r>
            <a:r>
              <a:rPr lang="en-US" sz="2800" b="1" dirty="0"/>
              <a:t>ADVERTISING</a:t>
            </a:r>
          </a:p>
        </p:txBody>
      </p:sp>
      <p:sp>
        <p:nvSpPr>
          <p:cNvPr id="8" name="TextBox 7"/>
          <p:cNvSpPr txBox="1"/>
          <p:nvPr/>
        </p:nvSpPr>
        <p:spPr>
          <a:xfrm>
            <a:off x="8001000" y="3657600"/>
            <a:ext cx="2057400" cy="523220"/>
          </a:xfrm>
          <a:prstGeom prst="rect">
            <a:avLst/>
          </a:prstGeom>
          <a:noFill/>
        </p:spPr>
        <p:txBody>
          <a:bodyPr wrap="square" rtlCol="0">
            <a:spAutoFit/>
          </a:bodyPr>
          <a:lstStyle/>
          <a:p>
            <a:r>
              <a:rPr lang="en-US" sz="2800" b="1" dirty="0"/>
              <a:t>COMMERCE</a:t>
            </a:r>
          </a:p>
        </p:txBody>
      </p:sp>
      <p:sp>
        <p:nvSpPr>
          <p:cNvPr id="9" name="Curved Down Arrow 8"/>
          <p:cNvSpPr/>
          <p:nvPr/>
        </p:nvSpPr>
        <p:spPr>
          <a:xfrm>
            <a:off x="3200400" y="1219200"/>
            <a:ext cx="6172200" cy="12954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Down Arrow 9"/>
          <p:cNvSpPr/>
          <p:nvPr/>
        </p:nvSpPr>
        <p:spPr>
          <a:xfrm flipH="1" flipV="1">
            <a:off x="2819400" y="5334000"/>
            <a:ext cx="6553200" cy="1371600"/>
          </a:xfrm>
          <a:prstGeom prst="curved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3" name="Picture 12" descr="FACEBOOK.jpg"/>
          <p:cNvPicPr>
            <a:picLocks noChangeAspect="1"/>
          </p:cNvPicPr>
          <p:nvPr/>
        </p:nvPicPr>
        <p:blipFill>
          <a:blip r:embed="rId4" cstate="email"/>
          <a:stretch>
            <a:fillRect/>
          </a:stretch>
        </p:blipFill>
        <p:spPr>
          <a:xfrm>
            <a:off x="5410200" y="1953839"/>
            <a:ext cx="1447800" cy="797062"/>
          </a:xfrm>
          <a:prstGeom prst="rect">
            <a:avLst/>
          </a:prstGeom>
        </p:spPr>
      </p:pic>
      <p:pic>
        <p:nvPicPr>
          <p:cNvPr id="14" name="Picture 13" descr="YAHOO!.jpg"/>
          <p:cNvPicPr>
            <a:picLocks noChangeAspect="1"/>
          </p:cNvPicPr>
          <p:nvPr/>
        </p:nvPicPr>
        <p:blipFill>
          <a:blip r:embed="rId5" cstate="email"/>
          <a:stretch>
            <a:fillRect/>
          </a:stretch>
        </p:blipFill>
        <p:spPr>
          <a:xfrm>
            <a:off x="4495800" y="1666924"/>
            <a:ext cx="685800" cy="592270"/>
          </a:xfrm>
          <a:prstGeom prst="rect">
            <a:avLst/>
          </a:prstGeom>
        </p:spPr>
      </p:pic>
      <p:pic>
        <p:nvPicPr>
          <p:cNvPr id="15" name="Picture 14" descr="MSN.jpg"/>
          <p:cNvPicPr>
            <a:picLocks noChangeAspect="1"/>
          </p:cNvPicPr>
          <p:nvPr/>
        </p:nvPicPr>
        <p:blipFill>
          <a:blip r:embed="rId6" cstate="email"/>
          <a:stretch>
            <a:fillRect/>
          </a:stretch>
        </p:blipFill>
        <p:spPr>
          <a:xfrm>
            <a:off x="7163810" y="1666925"/>
            <a:ext cx="684790" cy="573829"/>
          </a:xfrm>
          <a:prstGeom prst="rect">
            <a:avLst/>
          </a:prstGeom>
        </p:spPr>
      </p:pic>
      <p:pic>
        <p:nvPicPr>
          <p:cNvPr id="16" name="Picture 15" descr="AOL.jpg"/>
          <p:cNvPicPr>
            <a:picLocks noChangeAspect="1"/>
          </p:cNvPicPr>
          <p:nvPr/>
        </p:nvPicPr>
        <p:blipFill>
          <a:blip r:embed="rId7" cstate="email"/>
          <a:stretch>
            <a:fillRect/>
          </a:stretch>
        </p:blipFill>
        <p:spPr>
          <a:xfrm>
            <a:off x="7240010" y="2476058"/>
            <a:ext cx="760990" cy="598487"/>
          </a:xfrm>
          <a:prstGeom prst="rect">
            <a:avLst/>
          </a:prstGeom>
        </p:spPr>
      </p:pic>
      <p:sp>
        <p:nvSpPr>
          <p:cNvPr id="17" name="TextBox 16"/>
          <p:cNvSpPr txBox="1"/>
          <p:nvPr/>
        </p:nvSpPr>
        <p:spPr>
          <a:xfrm>
            <a:off x="4800600" y="3505201"/>
            <a:ext cx="2819400" cy="830997"/>
          </a:xfrm>
          <a:prstGeom prst="rect">
            <a:avLst/>
          </a:prstGeom>
          <a:noFill/>
        </p:spPr>
        <p:txBody>
          <a:bodyPr wrap="square" rtlCol="0">
            <a:spAutoFit/>
          </a:bodyPr>
          <a:lstStyle/>
          <a:p>
            <a:pPr algn="ctr"/>
            <a:r>
              <a:rPr lang="en-US" sz="2400" b="1" dirty="0"/>
              <a:t>TIGHT &amp; REAL-TIME</a:t>
            </a:r>
          </a:p>
          <a:p>
            <a:pPr algn="ctr"/>
            <a:r>
              <a:rPr lang="en-US" sz="2400" b="1" dirty="0"/>
              <a:t>FEEDBACK LOOP </a:t>
            </a:r>
          </a:p>
        </p:txBody>
      </p:sp>
      <p:pic>
        <p:nvPicPr>
          <p:cNvPr id="18" name="Picture 17" descr="AMAZON.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33800" y="5181600"/>
            <a:ext cx="1219200" cy="643138"/>
          </a:xfrm>
          <a:prstGeom prst="rect">
            <a:avLst/>
          </a:prstGeom>
        </p:spPr>
      </p:pic>
      <p:pic>
        <p:nvPicPr>
          <p:cNvPr id="19" name="Picture 18" descr="VISA MC.jpg"/>
          <p:cNvPicPr>
            <a:picLocks noChangeAspect="1"/>
          </p:cNvPicPr>
          <p:nvPr/>
        </p:nvPicPr>
        <p:blipFill>
          <a:blip r:embed="rId9" cstate="email"/>
          <a:stretch>
            <a:fillRect/>
          </a:stretch>
        </p:blipFill>
        <p:spPr>
          <a:xfrm>
            <a:off x="5258810" y="5825491"/>
            <a:ext cx="1981200" cy="639891"/>
          </a:xfrm>
          <a:prstGeom prst="rect">
            <a:avLst/>
          </a:prstGeom>
        </p:spPr>
      </p:pic>
      <p:pic>
        <p:nvPicPr>
          <p:cNvPr id="20" name="Picture 19" descr="Ebay_Logo.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15646" y="5181600"/>
            <a:ext cx="1170709" cy="643890"/>
          </a:xfrm>
          <a:prstGeom prst="rect">
            <a:avLst/>
          </a:prstGeom>
        </p:spPr>
      </p:pic>
      <p:sp>
        <p:nvSpPr>
          <p:cNvPr id="6" name="TextBox 5"/>
          <p:cNvSpPr txBox="1"/>
          <p:nvPr/>
        </p:nvSpPr>
        <p:spPr>
          <a:xfrm>
            <a:off x="-1676400" y="2895600"/>
            <a:ext cx="184731" cy="369332"/>
          </a:xfrm>
          <a:prstGeom prst="rect">
            <a:avLst/>
          </a:prstGeom>
          <a:noFill/>
        </p:spPr>
        <p:txBody>
          <a:bodyPr wrap="none" rtlCol="0">
            <a:spAutoFit/>
          </a:bodyPr>
          <a:lstStyle/>
          <a:p>
            <a:endParaRPr lang="en-US" dirty="0"/>
          </a:p>
        </p:txBody>
      </p:sp>
      <p:sp>
        <p:nvSpPr>
          <p:cNvPr id="22" name="TextBox 21"/>
          <p:cNvSpPr txBox="1"/>
          <p:nvPr/>
        </p:nvSpPr>
        <p:spPr>
          <a:xfrm>
            <a:off x="1828800" y="2667000"/>
            <a:ext cx="7620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539969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7F4188-0F1F-486C-A473-8EC95D54422F}"/>
              </a:ext>
            </a:extLst>
          </p:cNvPr>
          <p:cNvSpPr>
            <a:spLocks noGrp="1"/>
          </p:cNvSpPr>
          <p:nvPr>
            <p:ph type="title"/>
          </p:nvPr>
        </p:nvSpPr>
        <p:spPr/>
        <p:txBody>
          <a:bodyPr>
            <a:noAutofit/>
          </a:bodyPr>
          <a:lstStyle/>
          <a:p>
            <a:r>
              <a:rPr lang="en-US" b="1" dirty="0"/>
              <a:t>GOOGLE CONNECTS ONLINE ADS TO </a:t>
            </a:r>
            <a:br>
              <a:rPr lang="en-US" b="1" dirty="0"/>
            </a:br>
            <a:r>
              <a:rPr lang="en-US" b="1" dirty="0"/>
              <a:t>OFFLINE PURCHASES</a:t>
            </a:r>
          </a:p>
        </p:txBody>
      </p:sp>
      <p:sp>
        <p:nvSpPr>
          <p:cNvPr id="3" name="Content Placeholder 2">
            <a:extLst>
              <a:ext uri="{FF2B5EF4-FFF2-40B4-BE49-F238E27FC236}">
                <a16:creationId xmlns="" xmlns:a16="http://schemas.microsoft.com/office/drawing/2014/main" id="{449AC7BB-F6CA-40CC-BD60-80635C34650D}"/>
              </a:ext>
            </a:extLst>
          </p:cNvPr>
          <p:cNvSpPr>
            <a:spLocks noGrp="1"/>
          </p:cNvSpPr>
          <p:nvPr>
            <p:ph idx="1"/>
          </p:nvPr>
        </p:nvSpPr>
        <p:spPr>
          <a:xfrm>
            <a:off x="609600" y="1828800"/>
            <a:ext cx="10972800" cy="2590800"/>
          </a:xfrm>
        </p:spPr>
        <p:txBody>
          <a:bodyPr>
            <a:normAutofit lnSpcReduction="10000"/>
          </a:bodyPr>
          <a:lstStyle/>
          <a:p>
            <a:pPr marL="0" indent="0" algn="ctr">
              <a:buNone/>
            </a:pPr>
            <a:r>
              <a:rPr lang="en-US" sz="6000" b="1" dirty="0">
                <a:solidFill>
                  <a:srgbClr val="FFFF00"/>
                </a:solidFill>
              </a:rPr>
              <a:t>70% of ALL Credit and Debit Card Transactions will now be Linked to Online Consumer Behavior </a:t>
            </a:r>
          </a:p>
        </p:txBody>
      </p:sp>
      <p:sp>
        <p:nvSpPr>
          <p:cNvPr id="4" name="TextBox 3">
            <a:extLst>
              <a:ext uri="{FF2B5EF4-FFF2-40B4-BE49-F238E27FC236}">
                <a16:creationId xmlns="" xmlns:a16="http://schemas.microsoft.com/office/drawing/2014/main" id="{2BB0089B-AB5A-4BE0-8829-6F448274409C}"/>
              </a:ext>
            </a:extLst>
          </p:cNvPr>
          <p:cNvSpPr txBox="1"/>
          <p:nvPr/>
        </p:nvSpPr>
        <p:spPr>
          <a:xfrm>
            <a:off x="2286000" y="4648200"/>
            <a:ext cx="7543800" cy="1446550"/>
          </a:xfrm>
          <a:prstGeom prst="rect">
            <a:avLst/>
          </a:prstGeom>
          <a:solidFill>
            <a:schemeClr val="tx1"/>
          </a:solidFill>
        </p:spPr>
        <p:txBody>
          <a:bodyPr wrap="square" rtlCol="0">
            <a:spAutoFit/>
          </a:bodyPr>
          <a:lstStyle/>
          <a:p>
            <a:pPr algn="ctr"/>
            <a:r>
              <a:rPr lang="en-US" sz="4400" b="1" dirty="0">
                <a:solidFill>
                  <a:srgbClr val="FF0000"/>
                </a:solidFill>
              </a:rPr>
              <a:t>Connecting online ad exposure to bricks-and-mortar sales </a:t>
            </a:r>
          </a:p>
        </p:txBody>
      </p:sp>
    </p:spTree>
    <p:extLst>
      <p:ext uri="{BB962C8B-B14F-4D97-AF65-F5344CB8AC3E}">
        <p14:creationId xmlns:p14="http://schemas.microsoft.com/office/powerpoint/2010/main" val="198984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828800" y="381001"/>
            <a:ext cx="8610600" cy="5745163"/>
          </a:xfrm>
        </p:spPr>
        <p:txBody>
          <a:bodyPr>
            <a:noAutofit/>
          </a:bodyPr>
          <a:lstStyle/>
          <a:p>
            <a:pPr marL="0" indent="0" algn="ctr">
              <a:buNone/>
            </a:pPr>
            <a:r>
              <a:rPr lang="en-US" sz="8800" b="1" dirty="0"/>
              <a:t>MOVING FROM DIAGNOSTICS TO PROGNOSTICS</a:t>
            </a:r>
          </a:p>
        </p:txBody>
      </p:sp>
      <p:sp>
        <p:nvSpPr>
          <p:cNvPr id="4" name="TextBox 3"/>
          <p:cNvSpPr txBox="1"/>
          <p:nvPr/>
        </p:nvSpPr>
        <p:spPr>
          <a:xfrm>
            <a:off x="1752600" y="4800600"/>
            <a:ext cx="8686800" cy="1446550"/>
          </a:xfrm>
          <a:prstGeom prst="rect">
            <a:avLst/>
          </a:prstGeom>
          <a:solidFill>
            <a:schemeClr val="accent1"/>
          </a:solidFill>
        </p:spPr>
        <p:txBody>
          <a:bodyPr wrap="square" rtlCol="0">
            <a:spAutoFit/>
          </a:bodyPr>
          <a:lstStyle/>
          <a:p>
            <a:pPr algn="ctr"/>
            <a:r>
              <a:rPr lang="en-US" sz="4400" b="1" dirty="0"/>
              <a:t>WHERE THE PUCK IS HEADED, NOT WHERE IT’S BEEN </a:t>
            </a:r>
          </a:p>
        </p:txBody>
      </p:sp>
    </p:spTree>
    <p:extLst>
      <p:ext uri="{BB962C8B-B14F-4D97-AF65-F5344CB8AC3E}">
        <p14:creationId xmlns:p14="http://schemas.microsoft.com/office/powerpoint/2010/main" val="221896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b="1" dirty="0"/>
              <a:t>The Future of Prediction </a:t>
            </a:r>
          </a:p>
        </p:txBody>
      </p:sp>
      <p:sp>
        <p:nvSpPr>
          <p:cNvPr id="3" name="Content Placeholder 2"/>
          <p:cNvSpPr>
            <a:spLocks noGrp="1"/>
          </p:cNvSpPr>
          <p:nvPr>
            <p:ph idx="1"/>
          </p:nvPr>
        </p:nvSpPr>
        <p:spPr>
          <a:xfrm>
            <a:off x="1600200" y="1295401"/>
            <a:ext cx="8839200" cy="3505200"/>
          </a:xfrm>
        </p:spPr>
        <p:txBody>
          <a:bodyPr/>
          <a:lstStyle/>
          <a:p>
            <a:pPr marL="0" indent="0" algn="ctr">
              <a:buNone/>
            </a:pPr>
            <a:r>
              <a:rPr lang="en-US" b="1" dirty="0"/>
              <a:t>JOINT TRACKING STUDY BY PROFESSORS AT WHARTON AND M.I.T.</a:t>
            </a:r>
          </a:p>
          <a:p>
            <a:pPr marL="0" indent="0" algn="ctr">
              <a:buNone/>
            </a:pPr>
            <a:endParaRPr lang="en-US" sz="1400" dirty="0"/>
          </a:p>
          <a:p>
            <a:pPr marL="0" indent="0" algn="ctr">
              <a:buNone/>
            </a:pPr>
            <a:r>
              <a:rPr lang="en-US" dirty="0"/>
              <a:t>Frequency of GOOGLE Searches for Real Estate Purchase Related Terms (Agent, House </a:t>
            </a:r>
            <a:r>
              <a:rPr lang="en-US" dirty="0" err="1"/>
              <a:t>Pxs</a:t>
            </a:r>
            <a:r>
              <a:rPr lang="en-US" dirty="0"/>
              <a:t>, Mortgages) Predicted Improvements in National Housing Market</a:t>
            </a:r>
          </a:p>
        </p:txBody>
      </p:sp>
      <p:sp>
        <p:nvSpPr>
          <p:cNvPr id="4" name="TextBox 3"/>
          <p:cNvSpPr txBox="1"/>
          <p:nvPr/>
        </p:nvSpPr>
        <p:spPr>
          <a:xfrm>
            <a:off x="1981200" y="4876800"/>
            <a:ext cx="8458200" cy="1754326"/>
          </a:xfrm>
          <a:prstGeom prst="rect">
            <a:avLst/>
          </a:prstGeom>
          <a:noFill/>
        </p:spPr>
        <p:txBody>
          <a:bodyPr wrap="square" rtlCol="0">
            <a:spAutoFit/>
          </a:bodyPr>
          <a:lstStyle/>
          <a:p>
            <a:pPr algn="ctr"/>
            <a:r>
              <a:rPr lang="en-US" sz="3600" b="1" dirty="0">
                <a:solidFill>
                  <a:srgbClr val="FFFF00"/>
                </a:solidFill>
              </a:rPr>
              <a:t>24 % MORE ACCURATE THAN  EXPERT FORECASTS FROM THE NATIONAL ASSOCIATION OF REALTORS</a:t>
            </a:r>
          </a:p>
        </p:txBody>
      </p:sp>
    </p:spTree>
    <p:extLst>
      <p:ext uri="{BB962C8B-B14F-4D97-AF65-F5344CB8AC3E}">
        <p14:creationId xmlns:p14="http://schemas.microsoft.com/office/powerpoint/2010/main" val="380671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90600"/>
          </a:xfrm>
        </p:spPr>
        <p:txBody>
          <a:bodyPr/>
          <a:lstStyle/>
          <a:p>
            <a:r>
              <a:rPr lang="en-US" b="1" dirty="0"/>
              <a:t>“Marriage on the Rocks” </a:t>
            </a:r>
          </a:p>
        </p:txBody>
      </p:sp>
      <p:sp>
        <p:nvSpPr>
          <p:cNvPr id="3" name="Content Placeholder 2"/>
          <p:cNvSpPr>
            <a:spLocks noGrp="1"/>
          </p:cNvSpPr>
          <p:nvPr>
            <p:ph idx="1"/>
          </p:nvPr>
        </p:nvSpPr>
        <p:spPr>
          <a:xfrm>
            <a:off x="1676400" y="1295402"/>
            <a:ext cx="8839200" cy="1142999"/>
          </a:xfrm>
        </p:spPr>
        <p:txBody>
          <a:bodyPr/>
          <a:lstStyle/>
          <a:p>
            <a:pPr marL="0" indent="0" algn="ctr">
              <a:buNone/>
            </a:pPr>
            <a:r>
              <a:rPr lang="en-US" b="1" dirty="0"/>
              <a:t>Credit Card Companies Can Now Accurately Predict the Incidence of “Early” Divorces from Activity:</a:t>
            </a:r>
          </a:p>
          <a:p>
            <a:pPr marL="0" indent="0" algn="ctr">
              <a:buNone/>
            </a:pPr>
            <a:endParaRPr lang="en-US" b="1" dirty="0"/>
          </a:p>
        </p:txBody>
      </p:sp>
      <p:sp>
        <p:nvSpPr>
          <p:cNvPr id="4" name="TextBox 3"/>
          <p:cNvSpPr txBox="1"/>
          <p:nvPr/>
        </p:nvSpPr>
        <p:spPr>
          <a:xfrm>
            <a:off x="2971800" y="2514601"/>
            <a:ext cx="6629400" cy="584775"/>
          </a:xfrm>
          <a:prstGeom prst="rect">
            <a:avLst/>
          </a:prstGeom>
          <a:noFill/>
        </p:spPr>
        <p:txBody>
          <a:bodyPr wrap="square" rtlCol="0">
            <a:spAutoFit/>
          </a:bodyPr>
          <a:lstStyle/>
          <a:p>
            <a:pPr algn="ctr"/>
            <a:r>
              <a:rPr lang="en-US" sz="3200" b="1" dirty="0">
                <a:solidFill>
                  <a:srgbClr val="FFFF00"/>
                </a:solidFill>
              </a:rPr>
              <a:t>Same City Hotel Charges</a:t>
            </a:r>
          </a:p>
        </p:txBody>
      </p:sp>
      <p:sp>
        <p:nvSpPr>
          <p:cNvPr id="6" name="TextBox 5"/>
          <p:cNvSpPr txBox="1"/>
          <p:nvPr/>
        </p:nvSpPr>
        <p:spPr>
          <a:xfrm>
            <a:off x="1905000" y="3099376"/>
            <a:ext cx="8610600" cy="584775"/>
          </a:xfrm>
          <a:prstGeom prst="rect">
            <a:avLst/>
          </a:prstGeom>
          <a:noFill/>
        </p:spPr>
        <p:txBody>
          <a:bodyPr wrap="square" rtlCol="0">
            <a:spAutoFit/>
          </a:bodyPr>
          <a:lstStyle/>
          <a:p>
            <a:r>
              <a:rPr lang="en-US" sz="3200" b="1" dirty="0"/>
              <a:t>      </a:t>
            </a:r>
            <a:r>
              <a:rPr lang="en-US" sz="3200" b="1" dirty="0">
                <a:solidFill>
                  <a:srgbClr val="FFFF00"/>
                </a:solidFill>
              </a:rPr>
              <a:t>Flowers Sent to Addresses Other Than Home</a:t>
            </a:r>
            <a:endParaRPr lang="en-US" sz="3200" dirty="0">
              <a:solidFill>
                <a:srgbClr val="FFFF00"/>
              </a:solidFill>
            </a:endParaRPr>
          </a:p>
        </p:txBody>
      </p:sp>
      <p:sp>
        <p:nvSpPr>
          <p:cNvPr id="7" name="TextBox 6"/>
          <p:cNvSpPr txBox="1"/>
          <p:nvPr/>
        </p:nvSpPr>
        <p:spPr>
          <a:xfrm>
            <a:off x="1905000" y="3733801"/>
            <a:ext cx="8458200" cy="584775"/>
          </a:xfrm>
          <a:prstGeom prst="rect">
            <a:avLst/>
          </a:prstGeom>
          <a:noFill/>
        </p:spPr>
        <p:txBody>
          <a:bodyPr wrap="square" rtlCol="0">
            <a:spAutoFit/>
          </a:bodyPr>
          <a:lstStyle/>
          <a:p>
            <a:pPr algn="ctr"/>
            <a:r>
              <a:rPr lang="en-US" sz="3200" b="1" dirty="0">
                <a:solidFill>
                  <a:srgbClr val="FFFF00"/>
                </a:solidFill>
              </a:rPr>
              <a:t> Increased Charges for Self-Improvement</a:t>
            </a:r>
          </a:p>
        </p:txBody>
      </p:sp>
      <p:sp>
        <p:nvSpPr>
          <p:cNvPr id="8" name="TextBox 7"/>
          <p:cNvSpPr txBox="1"/>
          <p:nvPr/>
        </p:nvSpPr>
        <p:spPr>
          <a:xfrm>
            <a:off x="1905000" y="4419601"/>
            <a:ext cx="8763000" cy="584775"/>
          </a:xfrm>
          <a:prstGeom prst="rect">
            <a:avLst/>
          </a:prstGeom>
          <a:noFill/>
        </p:spPr>
        <p:txBody>
          <a:bodyPr wrap="square" rtlCol="0">
            <a:spAutoFit/>
          </a:bodyPr>
          <a:lstStyle/>
          <a:p>
            <a:r>
              <a:rPr lang="en-US" sz="3200" b="1" dirty="0">
                <a:solidFill>
                  <a:srgbClr val="FF0000"/>
                </a:solidFill>
              </a:rPr>
              <a:t>  </a:t>
            </a:r>
            <a:r>
              <a:rPr lang="en-US" sz="3200" b="1" dirty="0">
                <a:solidFill>
                  <a:srgbClr val="FFFF00"/>
                </a:solidFill>
              </a:rPr>
              <a:t>Increased Spending in Bars Focused on Singles</a:t>
            </a:r>
          </a:p>
        </p:txBody>
      </p:sp>
      <p:sp>
        <p:nvSpPr>
          <p:cNvPr id="9" name="TextBox 8"/>
          <p:cNvSpPr txBox="1"/>
          <p:nvPr/>
        </p:nvSpPr>
        <p:spPr>
          <a:xfrm>
            <a:off x="2209800" y="5004375"/>
            <a:ext cx="6781800" cy="1569660"/>
          </a:xfrm>
          <a:prstGeom prst="rect">
            <a:avLst/>
          </a:prstGeom>
          <a:noFill/>
        </p:spPr>
        <p:txBody>
          <a:bodyPr wrap="square" rtlCol="0">
            <a:spAutoFit/>
          </a:bodyPr>
          <a:lstStyle/>
          <a:p>
            <a:r>
              <a:rPr lang="en-US" sz="9600" dirty="0"/>
              <a:t>        WHY? </a:t>
            </a:r>
          </a:p>
        </p:txBody>
      </p:sp>
      <p:sp>
        <p:nvSpPr>
          <p:cNvPr id="5" name="TextBox 4"/>
          <p:cNvSpPr txBox="1"/>
          <p:nvPr/>
        </p:nvSpPr>
        <p:spPr>
          <a:xfrm>
            <a:off x="2209800" y="5181600"/>
            <a:ext cx="7772400" cy="1569660"/>
          </a:xfrm>
          <a:prstGeom prst="rect">
            <a:avLst/>
          </a:prstGeom>
          <a:solidFill>
            <a:schemeClr val="bg1"/>
          </a:solidFill>
        </p:spPr>
        <p:txBody>
          <a:bodyPr wrap="square" rtlCol="0">
            <a:spAutoFit/>
          </a:bodyPr>
          <a:lstStyle/>
          <a:p>
            <a:pPr algn="ctr"/>
            <a:r>
              <a:rPr lang="en-US" sz="3200" b="1" dirty="0"/>
              <a:t>DIVORCING COUPLES PRESENT A MUCH MORE SUBSTANTIAL RISK OF DEFAULTING ON THEIR CREDIT CARD OBLIGATIONS</a:t>
            </a:r>
          </a:p>
        </p:txBody>
      </p:sp>
    </p:spTree>
    <p:extLst>
      <p:ext uri="{BB962C8B-B14F-4D97-AF65-F5344CB8AC3E}">
        <p14:creationId xmlns:p14="http://schemas.microsoft.com/office/powerpoint/2010/main" val="13286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BF04F1-C4CF-4711-AE48-DC0B1BCFC7B0}"/>
              </a:ext>
            </a:extLst>
          </p:cNvPr>
          <p:cNvSpPr>
            <a:spLocks noGrp="1"/>
          </p:cNvSpPr>
          <p:nvPr>
            <p:ph type="title"/>
          </p:nvPr>
        </p:nvSpPr>
        <p:spPr>
          <a:xfrm>
            <a:off x="609600" y="0"/>
            <a:ext cx="10972800" cy="1219200"/>
          </a:xfrm>
        </p:spPr>
        <p:txBody>
          <a:bodyPr>
            <a:normAutofit/>
          </a:bodyPr>
          <a:lstStyle/>
          <a:p>
            <a:r>
              <a:rPr lang="en-US" sz="5400" b="1" dirty="0"/>
              <a:t>WASTELESS</a:t>
            </a:r>
          </a:p>
        </p:txBody>
      </p:sp>
      <p:pic>
        <p:nvPicPr>
          <p:cNvPr id="5" name="Content Placeholder 4">
            <a:extLst>
              <a:ext uri="{FF2B5EF4-FFF2-40B4-BE49-F238E27FC236}">
                <a16:creationId xmlns="" xmlns:a16="http://schemas.microsoft.com/office/drawing/2014/main" id="{2E59D046-771A-4D3A-8436-2FA8946B217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143000"/>
            <a:ext cx="11582400" cy="5489607"/>
          </a:xfrm>
        </p:spPr>
      </p:pic>
    </p:spTree>
    <p:extLst>
      <p:ext uri="{BB962C8B-B14F-4D97-AF65-F5344CB8AC3E}">
        <p14:creationId xmlns:p14="http://schemas.microsoft.com/office/powerpoint/2010/main" val="35610865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A87696-B841-4E71-999E-7A105D1E2DD3}"/>
              </a:ext>
            </a:extLst>
          </p:cNvPr>
          <p:cNvSpPr>
            <a:spLocks noGrp="1"/>
          </p:cNvSpPr>
          <p:nvPr>
            <p:ph type="title"/>
          </p:nvPr>
        </p:nvSpPr>
        <p:spPr>
          <a:xfrm>
            <a:off x="609600" y="76200"/>
            <a:ext cx="10972800" cy="990600"/>
          </a:xfrm>
        </p:spPr>
        <p:txBody>
          <a:bodyPr/>
          <a:lstStyle/>
          <a:p>
            <a:r>
              <a:rPr lang="en-US" b="1" dirty="0"/>
              <a:t>FLASHFOOD</a:t>
            </a:r>
          </a:p>
        </p:txBody>
      </p:sp>
      <p:pic>
        <p:nvPicPr>
          <p:cNvPr id="5" name="Content Placeholder 4" descr="A close up of food&#10;&#10;Description generated with high confidence">
            <a:extLst>
              <a:ext uri="{FF2B5EF4-FFF2-40B4-BE49-F238E27FC236}">
                <a16:creationId xmlns="" xmlns:a16="http://schemas.microsoft.com/office/drawing/2014/main" id="{7DDA7322-CE57-4695-AD3E-244B4332B00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81100" y="1219200"/>
            <a:ext cx="9829800" cy="5385898"/>
          </a:xfrm>
        </p:spPr>
      </p:pic>
      <p:pic>
        <p:nvPicPr>
          <p:cNvPr id="7" name="Picture 6" descr="A plate of food on a wooden table&#10;&#10;Description generated with high confidence">
            <a:extLst>
              <a:ext uri="{FF2B5EF4-FFF2-40B4-BE49-F238E27FC236}">
                <a16:creationId xmlns="" xmlns:a16="http://schemas.microsoft.com/office/drawing/2014/main" id="{2D8517F0-1272-4577-906E-980FB87F56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1205344"/>
            <a:ext cx="10093420" cy="5399754"/>
          </a:xfrm>
          <a:prstGeom prst="rect">
            <a:avLst/>
          </a:prstGeom>
        </p:spPr>
      </p:pic>
    </p:spTree>
    <p:extLst>
      <p:ext uri="{BB962C8B-B14F-4D97-AF65-F5344CB8AC3E}">
        <p14:creationId xmlns:p14="http://schemas.microsoft.com/office/powerpoint/2010/main" val="38267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72B36A-C5BC-4197-9ED0-485857E9F09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690879C9-1BD5-4316-B905-209C99D36511}"/>
              </a:ext>
            </a:extLst>
          </p:cNvPr>
          <p:cNvPicPr>
            <a:picLocks noGrp="1" noChangeAspect="1"/>
          </p:cNvPicPr>
          <p:nvPr>
            <p:ph idx="1"/>
          </p:nvPr>
        </p:nvPicPr>
        <p:blipFill>
          <a:blip r:embed="rId2"/>
          <a:stretch>
            <a:fillRect/>
          </a:stretch>
        </p:blipFill>
        <p:spPr>
          <a:xfrm>
            <a:off x="1029721" y="190500"/>
            <a:ext cx="10132557" cy="6477000"/>
          </a:xfrm>
        </p:spPr>
      </p:pic>
    </p:spTree>
    <p:extLst>
      <p:ext uri="{BB962C8B-B14F-4D97-AF65-F5344CB8AC3E}">
        <p14:creationId xmlns:p14="http://schemas.microsoft.com/office/powerpoint/2010/main" val="39220102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1570038"/>
          </a:xfrm>
        </p:spPr>
        <p:txBody>
          <a:bodyPr/>
          <a:lstStyle/>
          <a:p>
            <a:r>
              <a:rPr lang="en-US" b="1" dirty="0"/>
              <a:t>Algorithmic Real Time Pricing</a:t>
            </a:r>
          </a:p>
        </p:txBody>
      </p:sp>
      <p:sp>
        <p:nvSpPr>
          <p:cNvPr id="3" name="Content Placeholder 2"/>
          <p:cNvSpPr>
            <a:spLocks noGrp="1"/>
          </p:cNvSpPr>
          <p:nvPr>
            <p:ph idx="1"/>
          </p:nvPr>
        </p:nvSpPr>
        <p:spPr>
          <a:xfrm>
            <a:off x="609600" y="1425715"/>
            <a:ext cx="11049000" cy="3146288"/>
          </a:xfrm>
        </p:spPr>
        <p:txBody>
          <a:bodyPr>
            <a:noAutofit/>
          </a:bodyPr>
          <a:lstStyle/>
          <a:p>
            <a:pPr marL="0" indent="0" algn="ctr">
              <a:buNone/>
            </a:pPr>
            <a:r>
              <a:rPr lang="en-US" sz="4400" b="1" dirty="0"/>
              <a:t>“THIS IS NOT ABOUT STEALING MORE MONEY FROM YOUR CUSTOMER. </a:t>
            </a:r>
          </a:p>
          <a:p>
            <a:pPr marL="0" indent="0" algn="ctr">
              <a:buNone/>
            </a:pPr>
            <a:r>
              <a:rPr lang="en-US" sz="4400" b="1" dirty="0"/>
              <a:t>IT’S ABOUT </a:t>
            </a:r>
            <a:r>
              <a:rPr lang="en-US" sz="4400" b="1" u="sng" dirty="0"/>
              <a:t>MAKING</a:t>
            </a:r>
            <a:r>
              <a:rPr lang="en-US" sz="4400" b="1" dirty="0"/>
              <a:t> MARGIN ON PEOPLE WHO DON’T CARE AND </a:t>
            </a:r>
            <a:r>
              <a:rPr lang="en-US" sz="4400" b="1" u="sng" dirty="0"/>
              <a:t>GIVING AWAY </a:t>
            </a:r>
            <a:r>
              <a:rPr lang="en-US" sz="4400" b="1" dirty="0"/>
              <a:t>MARGIN TO PEOPLE WHO DO CARE.”</a:t>
            </a:r>
          </a:p>
        </p:txBody>
      </p:sp>
      <p:sp>
        <p:nvSpPr>
          <p:cNvPr id="4" name="TextBox 3"/>
          <p:cNvSpPr txBox="1"/>
          <p:nvPr/>
        </p:nvSpPr>
        <p:spPr>
          <a:xfrm>
            <a:off x="1905000" y="5486400"/>
            <a:ext cx="8610600" cy="707886"/>
          </a:xfrm>
          <a:prstGeom prst="rect">
            <a:avLst/>
          </a:prstGeom>
          <a:noFill/>
        </p:spPr>
        <p:txBody>
          <a:bodyPr wrap="square" rtlCol="0">
            <a:spAutoFit/>
          </a:bodyPr>
          <a:lstStyle/>
          <a:p>
            <a:r>
              <a:rPr lang="en-US" sz="4000" b="1" dirty="0">
                <a:solidFill>
                  <a:srgbClr val="FFFF00"/>
                </a:solidFill>
              </a:rPr>
              <a:t>   Don’t You Wish You Could Do That?</a:t>
            </a:r>
          </a:p>
        </p:txBody>
      </p:sp>
    </p:spTree>
    <p:extLst>
      <p:ext uri="{BB962C8B-B14F-4D97-AF65-F5344CB8AC3E}">
        <p14:creationId xmlns:p14="http://schemas.microsoft.com/office/powerpoint/2010/main" val="335807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144545-809A-47EF-8D18-1BDD6A186E6E}"/>
              </a:ext>
            </a:extLst>
          </p:cNvPr>
          <p:cNvSpPr>
            <a:spLocks noGrp="1"/>
          </p:cNvSpPr>
          <p:nvPr>
            <p:ph type="title"/>
          </p:nvPr>
        </p:nvSpPr>
        <p:spPr/>
        <p:txBody>
          <a:bodyPr/>
          <a:lstStyle/>
          <a:p>
            <a:endParaRPr lang="en-US"/>
          </a:p>
        </p:txBody>
      </p:sp>
      <p:pic>
        <p:nvPicPr>
          <p:cNvPr id="4" name="Content Placeholder 4" descr="A screenshot of a cell phone&#10;&#10;Description generated with very high confidence">
            <a:extLst>
              <a:ext uri="{FF2B5EF4-FFF2-40B4-BE49-F238E27FC236}">
                <a16:creationId xmlns="" xmlns:a16="http://schemas.microsoft.com/office/drawing/2014/main" id="{8A187AE7-64C8-4640-8243-9170DF778E91}"/>
              </a:ext>
            </a:extLst>
          </p:cNvPr>
          <p:cNvPicPr>
            <a:picLocks noGrp="1" noChangeAspect="1"/>
          </p:cNvPicPr>
          <p:nvPr>
            <p:ph idx="1"/>
          </p:nvPr>
        </p:nvPicPr>
        <p:blipFill>
          <a:blip r:embed="rId2"/>
          <a:stretch>
            <a:fillRect/>
          </a:stretch>
        </p:blipFill>
        <p:spPr>
          <a:xfrm>
            <a:off x="304800" y="264699"/>
            <a:ext cx="11658600" cy="6309311"/>
          </a:xfrm>
        </p:spPr>
      </p:pic>
    </p:spTree>
    <p:extLst>
      <p:ext uri="{BB962C8B-B14F-4D97-AF65-F5344CB8AC3E}">
        <p14:creationId xmlns:p14="http://schemas.microsoft.com/office/powerpoint/2010/main" val="72889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600202" y="88118"/>
            <a:ext cx="8995711" cy="6541283"/>
          </a:xfrm>
        </p:spPr>
      </p:pic>
      <p:sp>
        <p:nvSpPr>
          <p:cNvPr id="2" name="Title 1"/>
          <p:cNvSpPr>
            <a:spLocks noGrp="1"/>
          </p:cNvSpPr>
          <p:nvPr>
            <p:ph type="title"/>
          </p:nvPr>
        </p:nvSpPr>
        <p:spPr/>
        <p:txBody>
          <a:bodyPr/>
          <a:lstStyle/>
          <a:p>
            <a:endParaRPr lang="en-US" dirty="0"/>
          </a:p>
        </p:txBody>
      </p:sp>
      <p:sp>
        <p:nvSpPr>
          <p:cNvPr id="8" name="Content Placeholder 7"/>
          <p:cNvSpPr>
            <a:spLocks noGrp="1"/>
          </p:cNvSpPr>
          <p:nvPr>
            <p:ph sz="quarter" idx="10"/>
          </p:nvPr>
        </p:nvSpPr>
        <p:spPr/>
        <p:txBody>
          <a:bodyPr/>
          <a:lstStyle/>
          <a:p>
            <a:endParaRPr lang="en-US"/>
          </a:p>
        </p:txBody>
      </p:sp>
      <p:sp>
        <p:nvSpPr>
          <p:cNvPr id="3" name="TextBox 2">
            <a:extLst>
              <a:ext uri="{FF2B5EF4-FFF2-40B4-BE49-F238E27FC236}">
                <a16:creationId xmlns="" xmlns:a16="http://schemas.microsoft.com/office/drawing/2014/main" id="{B22972BF-D9F3-4222-BABC-8F7D6283284D}"/>
              </a:ext>
            </a:extLst>
          </p:cNvPr>
          <p:cNvSpPr txBox="1"/>
          <p:nvPr/>
        </p:nvSpPr>
        <p:spPr>
          <a:xfrm>
            <a:off x="2666999" y="3505200"/>
            <a:ext cx="7928913" cy="523220"/>
          </a:xfrm>
          <a:prstGeom prst="rect">
            <a:avLst/>
          </a:prstGeom>
          <a:solidFill>
            <a:schemeClr val="accent1"/>
          </a:solidFill>
        </p:spPr>
        <p:txBody>
          <a:bodyPr wrap="square" rtlCol="0">
            <a:spAutoFit/>
          </a:bodyPr>
          <a:lstStyle/>
          <a:p>
            <a:r>
              <a:rPr lang="en-US" sz="2800" b="1" dirty="0"/>
              <a:t>MISSED THE WEB, MISSED SEARCH, MISSED MOBILE</a:t>
            </a:r>
          </a:p>
        </p:txBody>
      </p:sp>
    </p:spTree>
    <p:extLst>
      <p:ext uri="{BB962C8B-B14F-4D97-AF65-F5344CB8AC3E}">
        <p14:creationId xmlns:p14="http://schemas.microsoft.com/office/powerpoint/2010/main" val="25310937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B19D40-E5D8-4750-B628-B8CCF00339B4}"/>
              </a:ext>
            </a:extLst>
          </p:cNvPr>
          <p:cNvSpPr>
            <a:spLocks noGrp="1"/>
          </p:cNvSpPr>
          <p:nvPr>
            <p:ph type="title"/>
          </p:nvPr>
        </p:nvSpPr>
        <p:spPr/>
        <p:txBody>
          <a:bodyPr/>
          <a:lstStyle/>
          <a:p>
            <a:endParaRPr lang="en-US" dirty="0"/>
          </a:p>
        </p:txBody>
      </p:sp>
      <p:pic>
        <p:nvPicPr>
          <p:cNvPr id="10" name="Picture 9" descr="A picture containing object&#10;&#10;Description generated with high confidence">
            <a:extLst>
              <a:ext uri="{FF2B5EF4-FFF2-40B4-BE49-F238E27FC236}">
                <a16:creationId xmlns="" xmlns:a16="http://schemas.microsoft.com/office/drawing/2014/main" id="{00C03414-A435-423F-9661-7D4847975FCE}"/>
              </a:ext>
            </a:extLst>
          </p:cNvPr>
          <p:cNvPicPr>
            <a:picLocks noChangeAspect="1"/>
          </p:cNvPicPr>
          <p:nvPr/>
        </p:nvPicPr>
        <p:blipFill>
          <a:blip r:embed="rId2"/>
          <a:stretch>
            <a:fillRect/>
          </a:stretch>
        </p:blipFill>
        <p:spPr>
          <a:xfrm>
            <a:off x="152400" y="286010"/>
            <a:ext cx="11887200" cy="6256291"/>
          </a:xfrm>
          <a:prstGeom prst="rect">
            <a:avLst/>
          </a:prstGeom>
        </p:spPr>
      </p:pic>
      <p:sp>
        <p:nvSpPr>
          <p:cNvPr id="11" name="TextBox 10">
            <a:extLst>
              <a:ext uri="{FF2B5EF4-FFF2-40B4-BE49-F238E27FC236}">
                <a16:creationId xmlns="" xmlns:a16="http://schemas.microsoft.com/office/drawing/2014/main" id="{6CF5B901-BB7E-4929-938E-9115B528A2B0}"/>
              </a:ext>
            </a:extLst>
          </p:cNvPr>
          <p:cNvSpPr txBox="1"/>
          <p:nvPr/>
        </p:nvSpPr>
        <p:spPr>
          <a:xfrm>
            <a:off x="8305800" y="2743200"/>
            <a:ext cx="3505200" cy="1815882"/>
          </a:xfrm>
          <a:prstGeom prst="rect">
            <a:avLst/>
          </a:prstGeom>
          <a:noFill/>
        </p:spPr>
        <p:txBody>
          <a:bodyPr wrap="square" rtlCol="0">
            <a:spAutoFit/>
          </a:bodyPr>
          <a:lstStyle/>
          <a:p>
            <a:r>
              <a:rPr lang="en-US" sz="2800" b="1" dirty="0">
                <a:solidFill>
                  <a:schemeClr val="bg1"/>
                </a:solidFill>
              </a:rPr>
              <a:t>HIGH-VALUE, CONNECTED AND ENGAGED CUSTOMERS</a:t>
            </a:r>
          </a:p>
        </p:txBody>
      </p:sp>
      <p:sp>
        <p:nvSpPr>
          <p:cNvPr id="12" name="TextBox 11">
            <a:extLst>
              <a:ext uri="{FF2B5EF4-FFF2-40B4-BE49-F238E27FC236}">
                <a16:creationId xmlns="" xmlns:a16="http://schemas.microsoft.com/office/drawing/2014/main" id="{59F4581D-412D-48D0-AEA8-8F1E1B6CB325}"/>
              </a:ext>
            </a:extLst>
          </p:cNvPr>
          <p:cNvSpPr txBox="1"/>
          <p:nvPr/>
        </p:nvSpPr>
        <p:spPr>
          <a:xfrm>
            <a:off x="457200" y="609600"/>
            <a:ext cx="11582400" cy="769441"/>
          </a:xfrm>
          <a:prstGeom prst="rect">
            <a:avLst/>
          </a:prstGeom>
          <a:noFill/>
        </p:spPr>
        <p:txBody>
          <a:bodyPr wrap="square" rtlCol="0">
            <a:spAutoFit/>
          </a:bodyPr>
          <a:lstStyle/>
          <a:p>
            <a:r>
              <a:rPr lang="en-US" sz="4000" b="1" dirty="0">
                <a:solidFill>
                  <a:schemeClr val="bg1"/>
                </a:solidFill>
              </a:rPr>
              <a:t> </a:t>
            </a:r>
            <a:r>
              <a:rPr lang="en-US" sz="4400" b="1" dirty="0">
                <a:solidFill>
                  <a:schemeClr val="bg1"/>
                </a:solidFill>
              </a:rPr>
              <a:t>Exceptional People Deserve Special Concessions</a:t>
            </a:r>
          </a:p>
        </p:txBody>
      </p:sp>
      <p:sp>
        <p:nvSpPr>
          <p:cNvPr id="13" name="TextBox 12">
            <a:extLst>
              <a:ext uri="{FF2B5EF4-FFF2-40B4-BE49-F238E27FC236}">
                <a16:creationId xmlns="" xmlns:a16="http://schemas.microsoft.com/office/drawing/2014/main" id="{D871BDEE-1BDA-4DE7-8B93-3FC59753D29F}"/>
              </a:ext>
            </a:extLst>
          </p:cNvPr>
          <p:cNvSpPr txBox="1"/>
          <p:nvPr/>
        </p:nvSpPr>
        <p:spPr>
          <a:xfrm>
            <a:off x="2590800" y="4953000"/>
            <a:ext cx="1600200" cy="523220"/>
          </a:xfrm>
          <a:prstGeom prst="rect">
            <a:avLst/>
          </a:prstGeom>
          <a:noFill/>
        </p:spPr>
        <p:txBody>
          <a:bodyPr wrap="square" rtlCol="0">
            <a:spAutoFit/>
          </a:bodyPr>
          <a:lstStyle/>
          <a:p>
            <a:r>
              <a:rPr lang="en-US" sz="2800" b="1" dirty="0">
                <a:solidFill>
                  <a:schemeClr val="bg1"/>
                </a:solidFill>
              </a:rPr>
              <a:t>HOSTILE</a:t>
            </a:r>
          </a:p>
        </p:txBody>
      </p:sp>
      <p:sp>
        <p:nvSpPr>
          <p:cNvPr id="14" name="TextBox 13">
            <a:extLst>
              <a:ext uri="{FF2B5EF4-FFF2-40B4-BE49-F238E27FC236}">
                <a16:creationId xmlns="" xmlns:a16="http://schemas.microsoft.com/office/drawing/2014/main" id="{2C155B66-24FD-4FE0-A360-C24FD87CAEB3}"/>
              </a:ext>
            </a:extLst>
          </p:cNvPr>
          <p:cNvSpPr txBox="1"/>
          <p:nvPr/>
        </p:nvSpPr>
        <p:spPr>
          <a:xfrm>
            <a:off x="5029200" y="4559082"/>
            <a:ext cx="2209800" cy="523220"/>
          </a:xfrm>
          <a:prstGeom prst="rect">
            <a:avLst/>
          </a:prstGeom>
          <a:solidFill>
            <a:schemeClr val="tx1"/>
          </a:solidFill>
        </p:spPr>
        <p:txBody>
          <a:bodyPr wrap="square" rtlCol="0">
            <a:spAutoFit/>
          </a:bodyPr>
          <a:lstStyle/>
          <a:p>
            <a:r>
              <a:rPr lang="en-US" sz="2800" b="1" dirty="0">
                <a:solidFill>
                  <a:schemeClr val="bg1"/>
                </a:solidFill>
              </a:rPr>
              <a:t> INDIFFERENT</a:t>
            </a:r>
          </a:p>
        </p:txBody>
      </p:sp>
      <p:sp>
        <p:nvSpPr>
          <p:cNvPr id="3" name="Rectangle 2">
            <a:extLst>
              <a:ext uri="{FF2B5EF4-FFF2-40B4-BE49-F238E27FC236}">
                <a16:creationId xmlns="" xmlns:a16="http://schemas.microsoft.com/office/drawing/2014/main" id="{818C15D7-8D13-4995-BDF9-3ADF955438C0}"/>
              </a:ext>
            </a:extLst>
          </p:cNvPr>
          <p:cNvSpPr/>
          <p:nvPr/>
        </p:nvSpPr>
        <p:spPr>
          <a:xfrm>
            <a:off x="2209800" y="1676400"/>
            <a:ext cx="5410200" cy="62251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CEF27BE2-EEF5-4203-B30C-A1CAA5FAB8CE}"/>
              </a:ext>
            </a:extLst>
          </p:cNvPr>
          <p:cNvSpPr txBox="1"/>
          <p:nvPr/>
        </p:nvSpPr>
        <p:spPr>
          <a:xfrm>
            <a:off x="3886200" y="1600200"/>
            <a:ext cx="2514600" cy="707886"/>
          </a:xfrm>
          <a:prstGeom prst="rect">
            <a:avLst/>
          </a:prstGeom>
          <a:noFill/>
        </p:spPr>
        <p:txBody>
          <a:bodyPr wrap="square" rtlCol="0">
            <a:spAutoFit/>
          </a:bodyPr>
          <a:lstStyle/>
          <a:p>
            <a:r>
              <a:rPr lang="en-US" sz="4000" b="1" dirty="0">
                <a:solidFill>
                  <a:schemeClr val="bg1"/>
                </a:solidFill>
              </a:rPr>
              <a:t> TRAFFIC</a:t>
            </a:r>
          </a:p>
        </p:txBody>
      </p:sp>
      <p:sp>
        <p:nvSpPr>
          <p:cNvPr id="6" name="Arrow: Left 5">
            <a:extLst>
              <a:ext uri="{FF2B5EF4-FFF2-40B4-BE49-F238E27FC236}">
                <a16:creationId xmlns="" xmlns:a16="http://schemas.microsoft.com/office/drawing/2014/main" id="{E1DFBFB8-5E2E-4883-8466-D24FDDD058DE}"/>
              </a:ext>
            </a:extLst>
          </p:cNvPr>
          <p:cNvSpPr/>
          <p:nvPr/>
        </p:nvSpPr>
        <p:spPr>
          <a:xfrm>
            <a:off x="2590800" y="1736229"/>
            <a:ext cx="990600" cy="52322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 xmlns:a16="http://schemas.microsoft.com/office/drawing/2014/main" id="{8EFA316E-2DCC-432A-9E3E-C9514A7B150F}"/>
              </a:ext>
            </a:extLst>
          </p:cNvPr>
          <p:cNvSpPr/>
          <p:nvPr/>
        </p:nvSpPr>
        <p:spPr>
          <a:xfrm rot="10800000">
            <a:off x="6379285" y="1733013"/>
            <a:ext cx="990600" cy="52322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0772970-93B3-4075-82A5-859B8779ED6C}"/>
              </a:ext>
            </a:extLst>
          </p:cNvPr>
          <p:cNvSpPr/>
          <p:nvPr/>
        </p:nvSpPr>
        <p:spPr>
          <a:xfrm>
            <a:off x="7620000" y="1676400"/>
            <a:ext cx="2743200" cy="631686"/>
          </a:xfrm>
          <a:prstGeom prst="rect">
            <a:avLst/>
          </a:prstGeom>
          <a:noFill/>
          <a:ln w="50800">
            <a:solidFill>
              <a:srgbClr val="23B1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E35CCFE2-F02A-4EEE-9A32-16310837F93D}"/>
              </a:ext>
            </a:extLst>
          </p:cNvPr>
          <p:cNvSpPr txBox="1"/>
          <p:nvPr/>
        </p:nvSpPr>
        <p:spPr>
          <a:xfrm>
            <a:off x="7870114" y="1676400"/>
            <a:ext cx="2493085" cy="707886"/>
          </a:xfrm>
          <a:prstGeom prst="rect">
            <a:avLst/>
          </a:prstGeom>
          <a:noFill/>
        </p:spPr>
        <p:txBody>
          <a:bodyPr wrap="square" rtlCol="0">
            <a:spAutoFit/>
          </a:bodyPr>
          <a:lstStyle/>
          <a:p>
            <a:r>
              <a:rPr lang="en-US" sz="4000" b="1" dirty="0">
                <a:solidFill>
                  <a:schemeClr val="bg1"/>
                </a:solidFill>
              </a:rPr>
              <a:t>AUDIENCE</a:t>
            </a:r>
          </a:p>
        </p:txBody>
      </p:sp>
      <p:sp>
        <p:nvSpPr>
          <p:cNvPr id="9" name="Content Placeholder 8">
            <a:extLst>
              <a:ext uri="{FF2B5EF4-FFF2-40B4-BE49-F238E27FC236}">
                <a16:creationId xmlns="" xmlns:a16="http://schemas.microsoft.com/office/drawing/2014/main" id="{9A89AED2-1CEC-4D86-9029-AF642897AD7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241894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5FA535-A03E-41E8-8E1D-527BDA29E318}"/>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 xmlns:a16="http://schemas.microsoft.com/office/drawing/2014/main" id="{810A82B6-8505-4EDD-968C-791040AF17BC}"/>
              </a:ext>
            </a:extLst>
          </p:cNvPr>
          <p:cNvPicPr>
            <a:picLocks noGrp="1" noChangeAspect="1"/>
          </p:cNvPicPr>
          <p:nvPr>
            <p:ph idx="1"/>
          </p:nvPr>
        </p:nvPicPr>
        <p:blipFill>
          <a:blip r:embed="rId2"/>
          <a:stretch>
            <a:fillRect/>
          </a:stretch>
        </p:blipFill>
        <p:spPr>
          <a:xfrm>
            <a:off x="304799" y="244158"/>
            <a:ext cx="7154739" cy="6339204"/>
          </a:xfrm>
        </p:spPr>
      </p:pic>
      <p:sp>
        <p:nvSpPr>
          <p:cNvPr id="6" name="TextBox 5">
            <a:extLst>
              <a:ext uri="{FF2B5EF4-FFF2-40B4-BE49-F238E27FC236}">
                <a16:creationId xmlns="" xmlns:a16="http://schemas.microsoft.com/office/drawing/2014/main" id="{5140CD00-8057-4BA2-8891-B00E7EE2419B}"/>
              </a:ext>
            </a:extLst>
          </p:cNvPr>
          <p:cNvSpPr txBox="1"/>
          <p:nvPr/>
        </p:nvSpPr>
        <p:spPr>
          <a:xfrm>
            <a:off x="8001000" y="990600"/>
            <a:ext cx="3657600" cy="4401205"/>
          </a:xfrm>
          <a:prstGeom prst="rect">
            <a:avLst/>
          </a:prstGeom>
          <a:noFill/>
        </p:spPr>
        <p:txBody>
          <a:bodyPr wrap="square" rtlCol="0">
            <a:spAutoFit/>
          </a:bodyPr>
          <a:lstStyle/>
          <a:p>
            <a:pPr algn="ctr"/>
            <a:r>
              <a:rPr lang="en-US" sz="4000" b="1" dirty="0"/>
              <a:t>SERIOUS AND CONNECTED AND ENGAGED USERS ARE INCREASINGLY WILLING TO PAY FOR QUALITY </a:t>
            </a:r>
          </a:p>
        </p:txBody>
      </p:sp>
    </p:spTree>
    <p:extLst>
      <p:ext uri="{BB962C8B-B14F-4D97-AF65-F5344CB8AC3E}">
        <p14:creationId xmlns:p14="http://schemas.microsoft.com/office/powerpoint/2010/main" val="17627878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057400" y="76201"/>
            <a:ext cx="8458200" cy="5242983"/>
          </a:xfrm>
        </p:spPr>
        <p:txBody>
          <a:bodyPr>
            <a:noAutofit/>
          </a:bodyPr>
          <a:lstStyle/>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6.</a:t>
            </a:r>
          </a:p>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ATTENTION IS THE NEW CURRENCY</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4997900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686800" cy="1020762"/>
          </a:xfrm>
        </p:spPr>
        <p:txBody>
          <a:bodyPr>
            <a:normAutofit/>
          </a:bodyPr>
          <a:lstStyle/>
          <a:p>
            <a:endParaRPr lang="en-US" sz="5400" b="1"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30600" y="3733801"/>
            <a:ext cx="5130800" cy="2886075"/>
          </a:xfrm>
        </p:spPr>
      </p:pic>
      <p:sp>
        <p:nvSpPr>
          <p:cNvPr id="4" name="TextBox 3"/>
          <p:cNvSpPr txBox="1"/>
          <p:nvPr/>
        </p:nvSpPr>
        <p:spPr>
          <a:xfrm>
            <a:off x="2057400" y="685801"/>
            <a:ext cx="8153400" cy="3139321"/>
          </a:xfrm>
          <a:prstGeom prst="rect">
            <a:avLst/>
          </a:prstGeom>
          <a:noFill/>
        </p:spPr>
        <p:txBody>
          <a:bodyPr wrap="square" rtlCol="0">
            <a:spAutoFit/>
          </a:bodyPr>
          <a:lstStyle/>
          <a:p>
            <a:pPr algn="ctr"/>
            <a:r>
              <a:rPr lang="en-US" sz="3600" b="1" dirty="0"/>
              <a:t> </a:t>
            </a:r>
            <a:r>
              <a:rPr lang="en-US" sz="6600" b="1" dirty="0"/>
              <a:t>We “Make” Time for What We are Interested In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400" y="685800"/>
            <a:ext cx="8839200" cy="3200401"/>
          </a:xfrm>
          <a:prstGeom prst="rect">
            <a:avLst/>
          </a:prstGeom>
        </p:spPr>
      </p:pic>
      <p:sp>
        <p:nvSpPr>
          <p:cNvPr id="6" name="TextBox 5"/>
          <p:cNvSpPr txBox="1"/>
          <p:nvPr/>
        </p:nvSpPr>
        <p:spPr>
          <a:xfrm>
            <a:off x="1905000" y="4016753"/>
            <a:ext cx="8458200" cy="2246769"/>
          </a:xfrm>
          <a:prstGeom prst="rect">
            <a:avLst/>
          </a:prstGeom>
          <a:solidFill>
            <a:srgbClr val="00B0F0"/>
          </a:solidFill>
        </p:spPr>
        <p:txBody>
          <a:bodyPr wrap="square" rtlCol="0">
            <a:spAutoFit/>
          </a:bodyPr>
          <a:lstStyle/>
          <a:p>
            <a:pPr algn="ctr"/>
            <a:r>
              <a:rPr lang="en-US" sz="2800" b="1" dirty="0"/>
              <a:t>EVERY STATUS UPDATE YOU READ ON FACEBOOK, EVERY PHOTO YOU TAG ON INSTAGRAM, EVERY TWEET OR TEXT MESSAGE YOU GET FROM YOUR FRIENDS ARE ALL INTERRUPTIVE AND COMPETING FOR RESOURCES IN YOUR BRAIN WITH MORE IMPORTANT THINGS</a:t>
            </a:r>
          </a:p>
        </p:txBody>
      </p:sp>
      <p:sp>
        <p:nvSpPr>
          <p:cNvPr id="9" name="Rectangle 8"/>
          <p:cNvSpPr/>
          <p:nvPr/>
        </p:nvSpPr>
        <p:spPr>
          <a:xfrm>
            <a:off x="1905000" y="6263521"/>
            <a:ext cx="8382000" cy="3563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646238"/>
          </a:xfrm>
        </p:spPr>
        <p:txBody>
          <a:bodyPr>
            <a:noAutofit/>
          </a:bodyPr>
          <a:lstStyle/>
          <a:p>
            <a:r>
              <a:rPr lang="en-US" sz="3600" b="1" dirty="0"/>
              <a:t>These Folks Have the Attention Span of a Flea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81200" y="1329354"/>
            <a:ext cx="3657600" cy="5089344"/>
          </a:xfrm>
        </p:spPr>
      </p:pic>
      <p:sp>
        <p:nvSpPr>
          <p:cNvPr id="5" name="TextBox 4"/>
          <p:cNvSpPr txBox="1"/>
          <p:nvPr/>
        </p:nvSpPr>
        <p:spPr>
          <a:xfrm>
            <a:off x="6858000" y="1828800"/>
            <a:ext cx="2895600" cy="3785652"/>
          </a:xfrm>
          <a:prstGeom prst="rect">
            <a:avLst/>
          </a:prstGeom>
          <a:noFill/>
        </p:spPr>
        <p:txBody>
          <a:bodyPr wrap="square" rtlCol="0">
            <a:spAutoFit/>
          </a:bodyPr>
          <a:lstStyle/>
          <a:p>
            <a:pPr algn="ctr"/>
            <a:r>
              <a:rPr lang="en-US" sz="6000" b="1" dirty="0"/>
              <a:t>PEACH </a:t>
            </a:r>
          </a:p>
          <a:p>
            <a:pPr algn="ctr"/>
            <a:endParaRPr lang="en-US" sz="6000" b="1" dirty="0"/>
          </a:p>
          <a:p>
            <a:pPr algn="ctr"/>
            <a:endParaRPr lang="en-US" sz="6000" b="1" dirty="0"/>
          </a:p>
          <a:p>
            <a:pPr algn="ctr"/>
            <a:r>
              <a:rPr lang="en-US" sz="6000" b="1" dirty="0"/>
              <a:t>LEMON</a:t>
            </a:r>
          </a:p>
        </p:txBody>
      </p:sp>
      <p:sp>
        <p:nvSpPr>
          <p:cNvPr id="6" name="Down Arrow 5"/>
          <p:cNvSpPr/>
          <p:nvPr/>
        </p:nvSpPr>
        <p:spPr>
          <a:xfrm>
            <a:off x="7924800" y="2971800"/>
            <a:ext cx="914400" cy="1447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6900" y="1237098"/>
            <a:ext cx="3886200" cy="5181600"/>
          </a:xfrm>
          <a:prstGeom prst="rect">
            <a:avLst/>
          </a:prstGeom>
        </p:spPr>
      </p:pic>
      <p:sp>
        <p:nvSpPr>
          <p:cNvPr id="7" name="TextBox 6"/>
          <p:cNvSpPr txBox="1"/>
          <p:nvPr/>
        </p:nvSpPr>
        <p:spPr>
          <a:xfrm>
            <a:off x="6934200" y="1776949"/>
            <a:ext cx="2971800" cy="1015663"/>
          </a:xfrm>
          <a:prstGeom prst="rect">
            <a:avLst/>
          </a:prstGeom>
          <a:solidFill>
            <a:schemeClr val="accent1"/>
          </a:solidFill>
        </p:spPr>
        <p:txBody>
          <a:bodyPr wrap="square" rtlCol="0">
            <a:spAutoFit/>
          </a:bodyPr>
          <a:lstStyle/>
          <a:p>
            <a:r>
              <a:rPr lang="en-US" sz="6000" b="1" dirty="0"/>
              <a:t> CHERRY</a:t>
            </a:r>
          </a:p>
        </p:txBody>
      </p:sp>
      <p:sp>
        <p:nvSpPr>
          <p:cNvPr id="8" name="TextBox 7"/>
          <p:cNvSpPr txBox="1"/>
          <p:nvPr/>
        </p:nvSpPr>
        <p:spPr>
          <a:xfrm>
            <a:off x="6858000" y="4598790"/>
            <a:ext cx="3200400" cy="1015663"/>
          </a:xfrm>
          <a:prstGeom prst="rect">
            <a:avLst/>
          </a:prstGeom>
          <a:solidFill>
            <a:schemeClr val="accent1"/>
          </a:solidFill>
        </p:spPr>
        <p:txBody>
          <a:bodyPr wrap="square" rtlCol="0">
            <a:spAutoFit/>
          </a:bodyPr>
          <a:lstStyle/>
          <a:p>
            <a:r>
              <a:rPr lang="en-US" sz="6000" b="1" dirty="0"/>
              <a:t>   COLA</a:t>
            </a:r>
          </a:p>
        </p:txBody>
      </p:sp>
    </p:spTree>
    <p:extLst>
      <p:ext uri="{BB962C8B-B14F-4D97-AF65-F5344CB8AC3E}">
        <p14:creationId xmlns:p14="http://schemas.microsoft.com/office/powerpoint/2010/main" val="82631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382000" cy="1493838"/>
          </a:xfrm>
        </p:spPr>
        <p:txBody>
          <a:bodyPr>
            <a:normAutofit/>
          </a:bodyPr>
          <a:lstStyle/>
          <a:p>
            <a:r>
              <a:rPr lang="en-US" sz="4800" b="1" dirty="0"/>
              <a:t>Attention Spans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81200" y="1295401"/>
            <a:ext cx="3886200" cy="3657599"/>
          </a:xfrm>
        </p:spPr>
      </p:pic>
      <p:sp>
        <p:nvSpPr>
          <p:cNvPr id="7" name="TextBox 6"/>
          <p:cNvSpPr txBox="1"/>
          <p:nvPr/>
        </p:nvSpPr>
        <p:spPr>
          <a:xfrm>
            <a:off x="2590800" y="5029201"/>
            <a:ext cx="2978986" cy="646331"/>
          </a:xfrm>
          <a:prstGeom prst="rect">
            <a:avLst/>
          </a:prstGeom>
          <a:noFill/>
        </p:spPr>
        <p:txBody>
          <a:bodyPr wrap="square" rtlCol="0">
            <a:spAutoFit/>
          </a:bodyPr>
          <a:lstStyle/>
          <a:p>
            <a:r>
              <a:rPr lang="en-US" sz="3600" b="1" dirty="0"/>
              <a:t> 13 Seconds</a:t>
            </a:r>
          </a:p>
        </p:txBody>
      </p:sp>
      <p:sp>
        <p:nvSpPr>
          <p:cNvPr id="8" name="TextBox 7"/>
          <p:cNvSpPr txBox="1"/>
          <p:nvPr/>
        </p:nvSpPr>
        <p:spPr>
          <a:xfrm>
            <a:off x="2667000" y="5791201"/>
            <a:ext cx="2438400" cy="646331"/>
          </a:xfrm>
          <a:prstGeom prst="rect">
            <a:avLst/>
          </a:prstGeom>
          <a:noFill/>
        </p:spPr>
        <p:txBody>
          <a:bodyPr wrap="square" rtlCol="0">
            <a:spAutoFit/>
          </a:bodyPr>
          <a:lstStyle/>
          <a:p>
            <a:r>
              <a:rPr lang="en-US" sz="3600" b="1" dirty="0">
                <a:solidFill>
                  <a:srgbClr val="FFFF00"/>
                </a:solidFill>
              </a:rPr>
              <a:t>13 Seconds</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2254" y="1323887"/>
            <a:ext cx="3962400" cy="3574279"/>
          </a:xfrm>
          <a:prstGeom prst="rect">
            <a:avLst/>
          </a:prstGeom>
        </p:spPr>
      </p:pic>
      <p:sp>
        <p:nvSpPr>
          <p:cNvPr id="10" name="TextBox 9"/>
          <p:cNvSpPr txBox="1"/>
          <p:nvPr/>
        </p:nvSpPr>
        <p:spPr>
          <a:xfrm>
            <a:off x="7239000" y="5029202"/>
            <a:ext cx="2743200" cy="646331"/>
          </a:xfrm>
          <a:prstGeom prst="rect">
            <a:avLst/>
          </a:prstGeom>
          <a:noFill/>
        </p:spPr>
        <p:txBody>
          <a:bodyPr wrap="square" rtlCol="0">
            <a:spAutoFit/>
          </a:bodyPr>
          <a:lstStyle/>
          <a:p>
            <a:r>
              <a:rPr lang="en-US" sz="3600" b="1" dirty="0"/>
              <a:t>13 Seconds</a:t>
            </a:r>
          </a:p>
        </p:txBody>
      </p:sp>
      <p:sp>
        <p:nvSpPr>
          <p:cNvPr id="11" name="TextBox 10"/>
          <p:cNvSpPr txBox="1"/>
          <p:nvPr/>
        </p:nvSpPr>
        <p:spPr>
          <a:xfrm>
            <a:off x="7239000" y="5791201"/>
            <a:ext cx="2514600" cy="646331"/>
          </a:xfrm>
          <a:prstGeom prst="rect">
            <a:avLst/>
          </a:prstGeom>
          <a:noFill/>
        </p:spPr>
        <p:txBody>
          <a:bodyPr wrap="square" rtlCol="0">
            <a:spAutoFit/>
          </a:bodyPr>
          <a:lstStyle/>
          <a:p>
            <a:r>
              <a:rPr lang="en-US" sz="3600" b="1" dirty="0">
                <a:solidFill>
                  <a:srgbClr val="FFFF00"/>
                </a:solidFill>
              </a:rPr>
              <a:t>10 Seconds</a:t>
            </a:r>
          </a:p>
        </p:txBody>
      </p:sp>
    </p:spTree>
    <p:extLst>
      <p:ext uri="{BB962C8B-B14F-4D97-AF65-F5344CB8AC3E}">
        <p14:creationId xmlns:p14="http://schemas.microsoft.com/office/powerpoint/2010/main" val="70620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Adult Digital Media Consumption </a:t>
            </a:r>
          </a:p>
        </p:txBody>
      </p:sp>
      <p:sp>
        <p:nvSpPr>
          <p:cNvPr id="3" name="Content Placeholder 2"/>
          <p:cNvSpPr>
            <a:spLocks noGrp="1"/>
          </p:cNvSpPr>
          <p:nvPr>
            <p:ph idx="1"/>
          </p:nvPr>
        </p:nvSpPr>
        <p:spPr>
          <a:xfrm>
            <a:off x="1981200" y="1600201"/>
            <a:ext cx="8229600" cy="533400"/>
          </a:xfrm>
        </p:spPr>
        <p:txBody>
          <a:bodyPr>
            <a:normAutofit lnSpcReduction="10000"/>
          </a:bodyPr>
          <a:lstStyle/>
          <a:p>
            <a:pPr marL="0" indent="0">
              <a:buNone/>
            </a:pPr>
            <a:r>
              <a:rPr lang="en-US" b="1" dirty="0"/>
              <a:t>            Grew Last Year By One Full Hour</a:t>
            </a:r>
          </a:p>
          <a:p>
            <a:pPr marL="0" indent="0">
              <a:buNone/>
            </a:pPr>
            <a:endParaRPr lang="en-US" b="1" dirty="0"/>
          </a:p>
        </p:txBody>
      </p:sp>
      <p:sp>
        <p:nvSpPr>
          <p:cNvPr id="4" name="TextBox 3"/>
          <p:cNvSpPr txBox="1"/>
          <p:nvPr/>
        </p:nvSpPr>
        <p:spPr>
          <a:xfrm>
            <a:off x="2895600" y="2438400"/>
            <a:ext cx="6172200" cy="3416320"/>
          </a:xfrm>
          <a:prstGeom prst="rect">
            <a:avLst/>
          </a:prstGeom>
          <a:solidFill>
            <a:schemeClr val="accent1"/>
          </a:solidFill>
        </p:spPr>
        <p:txBody>
          <a:bodyPr wrap="square" rtlCol="0">
            <a:spAutoFit/>
          </a:bodyPr>
          <a:lstStyle/>
          <a:p>
            <a:pPr algn="ctr"/>
            <a:r>
              <a:rPr lang="en-US" sz="7200" b="1" dirty="0"/>
              <a:t>10 HOURS </a:t>
            </a:r>
          </a:p>
          <a:p>
            <a:pPr algn="ctr"/>
            <a:r>
              <a:rPr lang="en-US" sz="7200" b="1" dirty="0"/>
              <a:t>&amp; </a:t>
            </a:r>
          </a:p>
          <a:p>
            <a:pPr algn="ctr"/>
            <a:r>
              <a:rPr lang="en-US" sz="7200" b="1" dirty="0"/>
              <a:t>39 MINUTES</a:t>
            </a:r>
          </a:p>
        </p:txBody>
      </p:sp>
      <p:sp>
        <p:nvSpPr>
          <p:cNvPr id="5" name="TextBox 4">
            <a:extLst>
              <a:ext uri="{FF2B5EF4-FFF2-40B4-BE49-F238E27FC236}">
                <a16:creationId xmlns="" xmlns:a16="http://schemas.microsoft.com/office/drawing/2014/main" id="{B01ECFBA-88B5-4390-B341-3C8233FF5035}"/>
              </a:ext>
            </a:extLst>
          </p:cNvPr>
          <p:cNvSpPr txBox="1"/>
          <p:nvPr/>
        </p:nvSpPr>
        <p:spPr>
          <a:xfrm>
            <a:off x="2895600" y="2438400"/>
            <a:ext cx="6781800" cy="3477875"/>
          </a:xfrm>
          <a:prstGeom prst="rect">
            <a:avLst/>
          </a:prstGeom>
          <a:solidFill>
            <a:schemeClr val="tx1"/>
          </a:solidFill>
        </p:spPr>
        <p:txBody>
          <a:bodyPr wrap="square" rtlCol="0">
            <a:spAutoFit/>
          </a:bodyPr>
          <a:lstStyle/>
          <a:p>
            <a:r>
              <a:rPr lang="en-US" sz="4400" b="1" dirty="0">
                <a:solidFill>
                  <a:srgbClr val="FF0000"/>
                </a:solidFill>
              </a:rPr>
              <a:t>Video                        5:05 </a:t>
            </a:r>
            <a:r>
              <a:rPr lang="en-US" sz="4400" b="1" dirty="0" err="1">
                <a:solidFill>
                  <a:srgbClr val="FF0000"/>
                </a:solidFill>
              </a:rPr>
              <a:t>hrs</a:t>
            </a:r>
            <a:endParaRPr lang="en-US" sz="4400" b="1" dirty="0">
              <a:solidFill>
                <a:srgbClr val="FF0000"/>
              </a:solidFill>
            </a:endParaRPr>
          </a:p>
          <a:p>
            <a:r>
              <a:rPr lang="en-US" sz="4400" b="1" dirty="0">
                <a:solidFill>
                  <a:srgbClr val="FF0000"/>
                </a:solidFill>
              </a:rPr>
              <a:t>Other Media            2:27 </a:t>
            </a:r>
            <a:r>
              <a:rPr lang="en-US" sz="4400" b="1" dirty="0" err="1">
                <a:solidFill>
                  <a:srgbClr val="FF0000"/>
                </a:solidFill>
              </a:rPr>
              <a:t>hrs</a:t>
            </a:r>
            <a:endParaRPr lang="en-US" sz="4400" b="1" dirty="0">
              <a:solidFill>
                <a:srgbClr val="FF0000"/>
              </a:solidFill>
            </a:endParaRPr>
          </a:p>
          <a:p>
            <a:r>
              <a:rPr lang="en-US" sz="4400" b="1" dirty="0">
                <a:solidFill>
                  <a:srgbClr val="FF0000"/>
                </a:solidFill>
              </a:rPr>
              <a:t>Audio                        2:09 </a:t>
            </a:r>
            <a:r>
              <a:rPr lang="en-US" sz="4400" b="1" dirty="0" err="1">
                <a:solidFill>
                  <a:srgbClr val="FF0000"/>
                </a:solidFill>
              </a:rPr>
              <a:t>hrs</a:t>
            </a:r>
            <a:endParaRPr lang="en-US" sz="4400" b="1" dirty="0">
              <a:solidFill>
                <a:srgbClr val="FF0000"/>
              </a:solidFill>
            </a:endParaRPr>
          </a:p>
          <a:p>
            <a:r>
              <a:rPr lang="en-US" sz="4400" b="1" dirty="0">
                <a:solidFill>
                  <a:srgbClr val="FF0000"/>
                </a:solidFill>
              </a:rPr>
              <a:t>Gaming                     1:17 </a:t>
            </a:r>
            <a:r>
              <a:rPr lang="en-US" sz="4400" b="1" dirty="0" err="1">
                <a:solidFill>
                  <a:srgbClr val="FF0000"/>
                </a:solidFill>
              </a:rPr>
              <a:t>hrs</a:t>
            </a:r>
            <a:endParaRPr lang="en-US" sz="4400" b="1" dirty="0">
              <a:solidFill>
                <a:srgbClr val="FF0000"/>
              </a:solidFill>
            </a:endParaRPr>
          </a:p>
          <a:p>
            <a:r>
              <a:rPr lang="en-US" sz="4400" b="1" dirty="0">
                <a:solidFill>
                  <a:srgbClr val="FF0000"/>
                </a:solidFill>
              </a:rPr>
              <a:t>Social Media            1:06 </a:t>
            </a:r>
            <a:r>
              <a:rPr lang="en-US" sz="4400" b="1" dirty="0" err="1">
                <a:solidFill>
                  <a:srgbClr val="FF0000"/>
                </a:solidFill>
              </a:rPr>
              <a:t>hrs</a:t>
            </a:r>
            <a:endParaRPr lang="en-US" sz="4400" b="1" dirty="0">
              <a:solidFill>
                <a:srgbClr val="FF0000"/>
              </a:solidFill>
            </a:endParaRPr>
          </a:p>
        </p:txBody>
      </p:sp>
    </p:spTree>
    <p:extLst>
      <p:ext uri="{BB962C8B-B14F-4D97-AF65-F5344CB8AC3E}">
        <p14:creationId xmlns:p14="http://schemas.microsoft.com/office/powerpoint/2010/main" val="335945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lstStyle/>
          <a:p>
            <a:r>
              <a:rPr lang="en-US" b="1" dirty="0"/>
              <a:t>Bursts and Micro-Moments</a:t>
            </a:r>
          </a:p>
        </p:txBody>
      </p:sp>
      <p:sp>
        <p:nvSpPr>
          <p:cNvPr id="3" name="Content Placeholder 2"/>
          <p:cNvSpPr>
            <a:spLocks noGrp="1"/>
          </p:cNvSpPr>
          <p:nvPr>
            <p:ph idx="1"/>
          </p:nvPr>
        </p:nvSpPr>
        <p:spPr>
          <a:xfrm>
            <a:off x="1752600" y="1295401"/>
            <a:ext cx="8610600" cy="4830763"/>
          </a:xfrm>
        </p:spPr>
        <p:txBody>
          <a:bodyPr>
            <a:normAutofit/>
          </a:bodyPr>
          <a:lstStyle/>
          <a:p>
            <a:pPr marL="0" indent="0" algn="ctr">
              <a:buNone/>
            </a:pPr>
            <a:r>
              <a:rPr lang="en-US" sz="4400" b="1" dirty="0"/>
              <a:t>WE ARE SPENDING MORE AND MORE TIME ONLINE, BUT…EACH AND EVERY SESSION IS SHORTER. </a:t>
            </a:r>
          </a:p>
        </p:txBody>
      </p:sp>
      <p:sp>
        <p:nvSpPr>
          <p:cNvPr id="4" name="TextBox 3"/>
          <p:cNvSpPr txBox="1"/>
          <p:nvPr/>
        </p:nvSpPr>
        <p:spPr>
          <a:xfrm>
            <a:off x="2133600" y="3810000"/>
            <a:ext cx="7848600" cy="523220"/>
          </a:xfrm>
          <a:prstGeom prst="rect">
            <a:avLst/>
          </a:prstGeom>
          <a:solidFill>
            <a:schemeClr val="tx1"/>
          </a:solidFill>
        </p:spPr>
        <p:txBody>
          <a:bodyPr wrap="square" rtlCol="0">
            <a:spAutoFit/>
          </a:bodyPr>
          <a:lstStyle/>
          <a:p>
            <a:r>
              <a:rPr lang="en-US" sz="2800" b="1" dirty="0">
                <a:solidFill>
                  <a:srgbClr val="FF0000"/>
                </a:solidFill>
              </a:rPr>
              <a:t>  REAL TIME ACTIONS SEEKING IMMEDIATE RESULTS </a:t>
            </a:r>
          </a:p>
        </p:txBody>
      </p:sp>
      <p:sp>
        <p:nvSpPr>
          <p:cNvPr id="5" name="TextBox 4"/>
          <p:cNvSpPr txBox="1"/>
          <p:nvPr/>
        </p:nvSpPr>
        <p:spPr>
          <a:xfrm>
            <a:off x="1600200" y="4572000"/>
            <a:ext cx="9067800" cy="523220"/>
          </a:xfrm>
          <a:prstGeom prst="rect">
            <a:avLst/>
          </a:prstGeom>
          <a:solidFill>
            <a:schemeClr val="tx1"/>
          </a:solidFill>
        </p:spPr>
        <p:txBody>
          <a:bodyPr wrap="square" rtlCol="0">
            <a:spAutoFit/>
          </a:bodyPr>
          <a:lstStyle/>
          <a:p>
            <a:r>
              <a:rPr lang="en-US" sz="2800" b="1" dirty="0">
                <a:solidFill>
                  <a:srgbClr val="FF0000"/>
                </a:solidFill>
              </a:rPr>
              <a:t>NO SURFING – NO EXPLORING – INTENT-DRIVEN INQUIRIES  </a:t>
            </a:r>
          </a:p>
        </p:txBody>
      </p:sp>
      <p:sp>
        <p:nvSpPr>
          <p:cNvPr id="6" name="TextBox 5"/>
          <p:cNvSpPr txBox="1"/>
          <p:nvPr/>
        </p:nvSpPr>
        <p:spPr>
          <a:xfrm>
            <a:off x="1905000" y="5486401"/>
            <a:ext cx="8077200" cy="584775"/>
          </a:xfrm>
          <a:prstGeom prst="rect">
            <a:avLst/>
          </a:prstGeom>
          <a:solidFill>
            <a:srgbClr val="00B0F0"/>
          </a:solidFill>
        </p:spPr>
        <p:txBody>
          <a:bodyPr wrap="square" rtlCol="0">
            <a:spAutoFit/>
          </a:bodyPr>
          <a:lstStyle/>
          <a:p>
            <a:r>
              <a:rPr lang="en-US" sz="3200" b="1" dirty="0"/>
              <a:t> BE THERE – BE USEFUL – BE QUICK – BE EASY</a:t>
            </a:r>
          </a:p>
        </p:txBody>
      </p:sp>
    </p:spTree>
    <p:extLst>
      <p:ext uri="{BB962C8B-B14F-4D97-AF65-F5344CB8AC3E}">
        <p14:creationId xmlns:p14="http://schemas.microsoft.com/office/powerpoint/2010/main" val="16243894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28800" y="838201"/>
            <a:ext cx="8382000" cy="5287963"/>
          </a:xfrm>
        </p:spPr>
        <p:txBody>
          <a:bodyPr>
            <a:normAutofit/>
          </a:bodyPr>
          <a:lstStyle/>
          <a:p>
            <a:pPr marL="0" indent="0" algn="ctr">
              <a:buNone/>
            </a:pPr>
            <a:r>
              <a:rPr lang="en-US" sz="9600" b="1" dirty="0">
                <a:latin typeface="Arial Black" panose="020B0A04020102020204" pitchFamily="34" charset="0"/>
                <a:ea typeface="Tahoma" panose="020B0604030504040204" pitchFamily="34" charset="0"/>
                <a:cs typeface="Tahoma" panose="020B0604030504040204" pitchFamily="34" charset="0"/>
              </a:rPr>
              <a:t>ATTENTION MUST BE PAID…FOR</a:t>
            </a:r>
          </a:p>
        </p:txBody>
      </p:sp>
    </p:spTree>
    <p:extLst>
      <p:ext uri="{BB962C8B-B14F-4D97-AF65-F5344CB8AC3E}">
        <p14:creationId xmlns:p14="http://schemas.microsoft.com/office/powerpoint/2010/main" val="692313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1B1503-2367-4C9C-B153-3D2A73492985}"/>
              </a:ext>
            </a:extLst>
          </p:cNvPr>
          <p:cNvSpPr>
            <a:spLocks noGrp="1"/>
          </p:cNvSpPr>
          <p:nvPr>
            <p:ph type="title"/>
          </p:nvPr>
        </p:nvSpPr>
        <p:spPr/>
        <p:txBody>
          <a:bodyPr/>
          <a:lstStyle/>
          <a:p>
            <a:endParaRPr lang="en-US"/>
          </a:p>
        </p:txBody>
      </p:sp>
      <p:pic>
        <p:nvPicPr>
          <p:cNvPr id="5" name="Content Placeholder 4" descr="A person wearing a suit and tie&#10;&#10;Description generated with very high confidence">
            <a:extLst>
              <a:ext uri="{FF2B5EF4-FFF2-40B4-BE49-F238E27FC236}">
                <a16:creationId xmlns="" xmlns:a16="http://schemas.microsoft.com/office/drawing/2014/main" id="{4A59FDBA-2BB3-4158-87F2-76C5382F855B}"/>
              </a:ext>
            </a:extLst>
          </p:cNvPr>
          <p:cNvPicPr>
            <a:picLocks noGrp="1" noChangeAspect="1"/>
          </p:cNvPicPr>
          <p:nvPr>
            <p:ph idx="1"/>
          </p:nvPr>
        </p:nvPicPr>
        <p:blipFill>
          <a:blip r:embed="rId2"/>
          <a:stretch>
            <a:fillRect/>
          </a:stretch>
        </p:blipFill>
        <p:spPr>
          <a:xfrm>
            <a:off x="228600" y="152400"/>
            <a:ext cx="11811000" cy="6553200"/>
          </a:xfrm>
        </p:spPr>
      </p:pic>
    </p:spTree>
    <p:extLst>
      <p:ext uri="{BB962C8B-B14F-4D97-AF65-F5344CB8AC3E}">
        <p14:creationId xmlns:p14="http://schemas.microsoft.com/office/powerpoint/2010/main" val="222126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F01D9E-48F5-4BD7-8559-89909B829E2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 xmlns:a16="http://schemas.microsoft.com/office/drawing/2014/main" id="{7182B66B-69AB-403E-A0BF-1D7D98438A0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09800" y="186275"/>
            <a:ext cx="7368825" cy="6485450"/>
          </a:xfrm>
        </p:spPr>
      </p:pic>
      <p:sp>
        <p:nvSpPr>
          <p:cNvPr id="4" name="Content Placeholder 3">
            <a:extLst>
              <a:ext uri="{FF2B5EF4-FFF2-40B4-BE49-F238E27FC236}">
                <a16:creationId xmlns="" xmlns:a16="http://schemas.microsoft.com/office/drawing/2014/main" id="{418481BC-10E1-43C4-84D5-5844C3F25F73}"/>
              </a:ext>
            </a:extLst>
          </p:cNvPr>
          <p:cNvSpPr>
            <a:spLocks noGrp="1"/>
          </p:cNvSpPr>
          <p:nvPr>
            <p:ph sz="quarter" idx="10"/>
          </p:nvPr>
        </p:nvSpPr>
        <p:spPr/>
        <p:txBody>
          <a:bodyPr/>
          <a:lstStyle/>
          <a:p>
            <a:endParaRPr lang="en-US"/>
          </a:p>
        </p:txBody>
      </p:sp>
      <p:sp>
        <p:nvSpPr>
          <p:cNvPr id="3" name="TextBox 2">
            <a:extLst>
              <a:ext uri="{FF2B5EF4-FFF2-40B4-BE49-F238E27FC236}">
                <a16:creationId xmlns="" xmlns:a16="http://schemas.microsoft.com/office/drawing/2014/main" id="{62D2628C-4524-4AD0-8D23-72BF489765ED}"/>
              </a:ext>
            </a:extLst>
          </p:cNvPr>
          <p:cNvSpPr txBox="1"/>
          <p:nvPr/>
        </p:nvSpPr>
        <p:spPr>
          <a:xfrm>
            <a:off x="2971800" y="2362200"/>
            <a:ext cx="5105400" cy="3139321"/>
          </a:xfrm>
          <a:prstGeom prst="rect">
            <a:avLst/>
          </a:prstGeom>
          <a:solidFill>
            <a:schemeClr val="accent1"/>
          </a:solidFill>
        </p:spPr>
        <p:txBody>
          <a:bodyPr wrap="square" rtlCol="0">
            <a:spAutoFit/>
          </a:bodyPr>
          <a:lstStyle/>
          <a:p>
            <a:pPr algn="ctr"/>
            <a:r>
              <a:rPr lang="en-US" sz="6600" b="1" dirty="0"/>
              <a:t>TRUST</a:t>
            </a:r>
          </a:p>
          <a:p>
            <a:pPr algn="ctr"/>
            <a:r>
              <a:rPr lang="en-US" sz="6600" b="1" dirty="0"/>
              <a:t>TRUMPS </a:t>
            </a:r>
          </a:p>
          <a:p>
            <a:pPr algn="ctr"/>
            <a:r>
              <a:rPr lang="en-US" sz="6600" b="1" dirty="0"/>
              <a:t>TECHNOLOGY</a:t>
            </a:r>
          </a:p>
        </p:txBody>
      </p:sp>
    </p:spTree>
    <p:extLst>
      <p:ext uri="{BB962C8B-B14F-4D97-AF65-F5344CB8AC3E}">
        <p14:creationId xmlns:p14="http://schemas.microsoft.com/office/powerpoint/2010/main" val="268647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1570038"/>
          </a:xfrm>
        </p:spPr>
        <p:txBody>
          <a:bodyPr/>
          <a:lstStyle/>
          <a:p>
            <a:r>
              <a:rPr lang="en-US" b="1" dirty="0"/>
              <a:t>VALUE-BASED TRANSACTIONS </a:t>
            </a:r>
          </a:p>
        </p:txBody>
      </p:sp>
      <p:sp>
        <p:nvSpPr>
          <p:cNvPr id="3" name="Content Placeholder 2"/>
          <p:cNvSpPr>
            <a:spLocks noGrp="1"/>
          </p:cNvSpPr>
          <p:nvPr>
            <p:ph idx="1"/>
          </p:nvPr>
        </p:nvSpPr>
        <p:spPr>
          <a:xfrm>
            <a:off x="1752600" y="1600200"/>
            <a:ext cx="8686800" cy="4724400"/>
          </a:xfrm>
        </p:spPr>
        <p:txBody>
          <a:bodyPr/>
          <a:lstStyle/>
          <a:p>
            <a:pPr marL="0" indent="0" algn="ctr">
              <a:buNone/>
            </a:pPr>
            <a:r>
              <a:rPr lang="en-US" sz="4800" b="1" dirty="0"/>
              <a:t>Save Me Time </a:t>
            </a:r>
          </a:p>
          <a:p>
            <a:pPr marL="0" indent="0" algn="ctr">
              <a:buNone/>
            </a:pPr>
            <a:r>
              <a:rPr lang="en-US" sz="4800" b="1" dirty="0"/>
              <a:t>Save Me Money </a:t>
            </a:r>
          </a:p>
          <a:p>
            <a:pPr marL="0" indent="0" algn="ctr">
              <a:buNone/>
            </a:pPr>
            <a:r>
              <a:rPr lang="en-US" sz="4800" b="1" dirty="0"/>
              <a:t>Increase My Productivity</a:t>
            </a:r>
          </a:p>
          <a:p>
            <a:pPr marL="0" indent="0" algn="ctr">
              <a:buNone/>
            </a:pPr>
            <a:r>
              <a:rPr lang="en-US" sz="4800" b="1" dirty="0"/>
              <a:t>Help Me Make Better Choices</a:t>
            </a:r>
          </a:p>
          <a:p>
            <a:pPr marL="0" indent="0" algn="ctr">
              <a:buNone/>
            </a:pPr>
            <a:r>
              <a:rPr lang="en-US" sz="4800" b="1" dirty="0"/>
              <a:t>Change/Improve My Status</a:t>
            </a:r>
          </a:p>
          <a:p>
            <a:pPr marL="0" indent="0">
              <a:buNone/>
            </a:pPr>
            <a:endParaRPr lang="en-US" dirty="0"/>
          </a:p>
        </p:txBody>
      </p:sp>
      <p:sp>
        <p:nvSpPr>
          <p:cNvPr id="5" name="TextBox 4"/>
          <p:cNvSpPr txBox="1"/>
          <p:nvPr/>
        </p:nvSpPr>
        <p:spPr>
          <a:xfrm>
            <a:off x="2438400" y="1600200"/>
            <a:ext cx="8382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7082792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dirty="0"/>
          </a:p>
        </p:txBody>
      </p:sp>
      <p:sp>
        <p:nvSpPr>
          <p:cNvPr id="16" name="Content Placeholder 15"/>
          <p:cNvSpPr>
            <a:spLocks noGrp="1"/>
          </p:cNvSpPr>
          <p:nvPr>
            <p:ph idx="1"/>
          </p:nvPr>
        </p:nvSpPr>
        <p:spPr>
          <a:xfrm>
            <a:off x="1727200" y="1481364"/>
            <a:ext cx="8795658" cy="5048148"/>
          </a:xfrm>
        </p:spPr>
        <p:txBody>
          <a:bodyPr>
            <a:normAutofit/>
          </a:bodyPr>
          <a:lstStyle/>
          <a:p>
            <a:pPr marL="0" indent="0" algn="ctr">
              <a:buNone/>
            </a:pPr>
            <a:r>
              <a:rPr lang="en-US" sz="4000" b="1" dirty="0"/>
              <a:t>The Most Critical Attribute of the Internet is NOT Its Immediacy or Its Low Cost; </a:t>
            </a:r>
          </a:p>
          <a:p>
            <a:pPr marL="0" indent="0" algn="ctr">
              <a:buNone/>
            </a:pPr>
            <a:r>
              <a:rPr lang="en-US" sz="4000" b="1" dirty="0"/>
              <a:t>It is the Heightened Direct </a:t>
            </a:r>
            <a:r>
              <a:rPr lang="en-US" sz="4000" b="1" u="sng" dirty="0"/>
              <a:t>Access</a:t>
            </a:r>
            <a:r>
              <a:rPr lang="en-US" sz="4000" b="1" dirty="0"/>
              <a:t> to Individuals, the Ability to Accurately </a:t>
            </a:r>
            <a:r>
              <a:rPr lang="en-US" sz="4000" b="1" u="sng" dirty="0"/>
              <a:t>Measure</a:t>
            </a:r>
            <a:r>
              <a:rPr lang="en-US" sz="4000" b="1" dirty="0"/>
              <a:t> Their Engagement, and the </a:t>
            </a:r>
            <a:r>
              <a:rPr lang="en-US" sz="4000" b="1" u="sng" dirty="0"/>
              <a:t>Accountability</a:t>
            </a:r>
            <a:r>
              <a:rPr lang="en-US" sz="4000" b="1" dirty="0"/>
              <a:t> that It Enables.</a:t>
            </a:r>
          </a:p>
          <a:p>
            <a:pPr algn="ctr"/>
            <a:endParaRPr lang="en-US" sz="2800" dirty="0"/>
          </a:p>
          <a:p>
            <a:pPr marL="0" indent="0">
              <a:buNone/>
            </a:pPr>
            <a:endParaRPr lang="en-US" dirty="0"/>
          </a:p>
        </p:txBody>
      </p:sp>
      <p:sp>
        <p:nvSpPr>
          <p:cNvPr id="2" name="TextBox 1"/>
          <p:cNvSpPr txBox="1"/>
          <p:nvPr/>
        </p:nvSpPr>
        <p:spPr>
          <a:xfrm>
            <a:off x="1727200" y="1143000"/>
            <a:ext cx="8795658" cy="5170646"/>
          </a:xfrm>
          <a:prstGeom prst="rect">
            <a:avLst/>
          </a:prstGeom>
          <a:solidFill>
            <a:schemeClr val="accent1"/>
          </a:solidFill>
        </p:spPr>
        <p:txBody>
          <a:bodyPr wrap="square" rtlCol="0">
            <a:spAutoFit/>
          </a:bodyPr>
          <a:lstStyle/>
          <a:p>
            <a:pPr algn="ctr"/>
            <a:r>
              <a:rPr lang="en-US" sz="6600" b="1" dirty="0"/>
              <a:t>IN TWO WORDS, </a:t>
            </a:r>
          </a:p>
          <a:p>
            <a:pPr algn="ctr"/>
            <a:r>
              <a:rPr lang="en-US" sz="6600" b="1" dirty="0"/>
              <a:t>IT’S ALL ABOUT TRANSPARENCY </a:t>
            </a:r>
          </a:p>
          <a:p>
            <a:pPr algn="ctr"/>
            <a:r>
              <a:rPr lang="en-US" sz="6600" b="1" dirty="0"/>
              <a:t>and </a:t>
            </a:r>
          </a:p>
          <a:p>
            <a:pPr algn="ctr"/>
            <a:r>
              <a:rPr lang="en-US" sz="6600" b="1" dirty="0"/>
              <a:t>EFFICACY</a:t>
            </a:r>
          </a:p>
        </p:txBody>
      </p:sp>
    </p:spTree>
    <p:extLst>
      <p:ext uri="{BB962C8B-B14F-4D97-AF65-F5344CB8AC3E}">
        <p14:creationId xmlns:p14="http://schemas.microsoft.com/office/powerpoint/2010/main" val="19588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752600" y="152400"/>
            <a:ext cx="8686800" cy="6553200"/>
          </a:xfrm>
          <a:prstGeom prst="rect">
            <a:avLst/>
          </a:prstGeom>
        </p:spPr>
      </p:pic>
      <p:sp>
        <p:nvSpPr>
          <p:cNvPr id="4" name="TextBox 3"/>
          <p:cNvSpPr txBox="1"/>
          <p:nvPr/>
        </p:nvSpPr>
        <p:spPr>
          <a:xfrm>
            <a:off x="2590800" y="1447800"/>
            <a:ext cx="7315200" cy="1569660"/>
          </a:xfrm>
          <a:prstGeom prst="rect">
            <a:avLst/>
          </a:prstGeom>
          <a:noFill/>
        </p:spPr>
        <p:txBody>
          <a:bodyPr wrap="square" rtlCol="0">
            <a:spAutoFit/>
          </a:bodyPr>
          <a:lstStyle/>
          <a:p>
            <a:r>
              <a:rPr lang="en-US" sz="9600" b="1" dirty="0">
                <a:solidFill>
                  <a:srgbClr val="FF0000"/>
                </a:solidFill>
              </a:rPr>
              <a:t>  UNLIMITED</a:t>
            </a:r>
          </a:p>
        </p:txBody>
      </p:sp>
    </p:spTree>
    <p:extLst>
      <p:ext uri="{BB962C8B-B14F-4D97-AF65-F5344CB8AC3E}">
        <p14:creationId xmlns:p14="http://schemas.microsoft.com/office/powerpoint/2010/main" val="22246194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1735394" y="685801"/>
            <a:ext cx="8686800" cy="5632311"/>
          </a:xfrm>
          <a:prstGeom prst="rect">
            <a:avLst/>
          </a:prstGeom>
          <a:noFill/>
        </p:spPr>
        <p:txBody>
          <a:bodyPr wrap="square" rtlCol="0">
            <a:spAutoFit/>
          </a:bodyPr>
          <a:lstStyle/>
          <a:p>
            <a:pPr algn="ctr"/>
            <a:r>
              <a:rPr lang="en-US" sz="7200" b="1" dirty="0"/>
              <a:t>LOYALTY TODAY IS NOTHING MORE THAN THE ABSENCE OF SOMETHING BETTER</a:t>
            </a:r>
          </a:p>
        </p:txBody>
      </p:sp>
      <p:sp>
        <p:nvSpPr>
          <p:cNvPr id="4" name="TextBox 3">
            <a:extLst>
              <a:ext uri="{FF2B5EF4-FFF2-40B4-BE49-F238E27FC236}">
                <a16:creationId xmlns="" xmlns:a16="http://schemas.microsoft.com/office/drawing/2014/main" id="{F07E6674-5FE6-4245-8D76-293E651F6BF4}"/>
              </a:ext>
            </a:extLst>
          </p:cNvPr>
          <p:cNvSpPr txBox="1"/>
          <p:nvPr/>
        </p:nvSpPr>
        <p:spPr>
          <a:xfrm>
            <a:off x="8153400" y="5181600"/>
            <a:ext cx="3886200" cy="1569660"/>
          </a:xfrm>
          <a:prstGeom prst="rect">
            <a:avLst/>
          </a:prstGeom>
          <a:noFill/>
        </p:spPr>
        <p:txBody>
          <a:bodyPr wrap="square" rtlCol="0">
            <a:spAutoFit/>
          </a:bodyPr>
          <a:lstStyle/>
          <a:p>
            <a:r>
              <a:rPr lang="en-US" sz="9600" b="1" dirty="0">
                <a:solidFill>
                  <a:srgbClr val="FFFF00"/>
                </a:solidFill>
                <a:latin typeface="Arial Black" panose="020B0A04020102020204" pitchFamily="34" charset="0"/>
              </a:rPr>
              <a:t>YET !</a:t>
            </a:r>
          </a:p>
        </p:txBody>
      </p:sp>
    </p:spTree>
    <p:extLst>
      <p:ext uri="{BB962C8B-B14F-4D97-AF65-F5344CB8AC3E}">
        <p14:creationId xmlns:p14="http://schemas.microsoft.com/office/powerpoint/2010/main" val="13914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6425E-29BF-4037-A497-6C80FFCFB81B}"/>
              </a:ext>
            </a:extLst>
          </p:cNvPr>
          <p:cNvSpPr>
            <a:spLocks noGrp="1"/>
          </p:cNvSpPr>
          <p:nvPr>
            <p:ph type="title"/>
          </p:nvPr>
        </p:nvSpPr>
        <p:spPr/>
        <p:txBody>
          <a:bodyPr/>
          <a:lstStyle/>
          <a:p>
            <a:endParaRPr lang="en-US" dirty="0"/>
          </a:p>
        </p:txBody>
      </p:sp>
      <p:sp>
        <p:nvSpPr>
          <p:cNvPr id="3" name="TextBox 2">
            <a:extLst>
              <a:ext uri="{FF2B5EF4-FFF2-40B4-BE49-F238E27FC236}">
                <a16:creationId xmlns="" xmlns:a16="http://schemas.microsoft.com/office/drawing/2014/main" id="{0B4CEF34-67B2-46BD-ACE3-BF6A49C60865}"/>
              </a:ext>
            </a:extLst>
          </p:cNvPr>
          <p:cNvSpPr txBox="1"/>
          <p:nvPr/>
        </p:nvSpPr>
        <p:spPr>
          <a:xfrm>
            <a:off x="762000" y="990600"/>
            <a:ext cx="10820400" cy="5016758"/>
          </a:xfrm>
          <a:prstGeom prst="rect">
            <a:avLst/>
          </a:prstGeom>
          <a:noFill/>
        </p:spPr>
        <p:txBody>
          <a:bodyPr wrap="square" rtlCol="0">
            <a:spAutoFit/>
          </a:bodyPr>
          <a:lstStyle/>
          <a:p>
            <a:pPr algn="ctr"/>
            <a:r>
              <a:rPr lang="en-US" sz="8000" b="1" dirty="0"/>
              <a:t>NOBODY OWNS THE CUSTOMER, BUT SOMEONE </a:t>
            </a:r>
            <a:r>
              <a:rPr lang="en-US" sz="8000" b="1" dirty="0">
                <a:solidFill>
                  <a:srgbClr val="FFFF00"/>
                </a:solidFill>
              </a:rPr>
              <a:t>ALWAYS</a:t>
            </a:r>
            <a:r>
              <a:rPr lang="en-US" sz="8000" b="1" dirty="0"/>
              <a:t> OWNS THE MOMENT</a:t>
            </a:r>
          </a:p>
        </p:txBody>
      </p:sp>
    </p:spTree>
    <p:extLst>
      <p:ext uri="{BB962C8B-B14F-4D97-AF65-F5344CB8AC3E}">
        <p14:creationId xmlns:p14="http://schemas.microsoft.com/office/powerpoint/2010/main" val="29227322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0" y="457200"/>
            <a:ext cx="9144000" cy="838200"/>
          </a:xfrm>
        </p:spPr>
        <p:txBody>
          <a:bodyPr>
            <a:normAutofit fontScale="90000"/>
          </a:bodyPr>
          <a:lstStyle/>
          <a:p>
            <a:r>
              <a:rPr lang="en-US" altLang="en-US" b="1" dirty="0"/>
              <a:t>Survey of 500 Physicians &amp; 1000 Patients</a:t>
            </a:r>
            <a:r>
              <a:rPr lang="en-US" altLang="en-US" sz="4000" dirty="0"/>
              <a:t/>
            </a:r>
            <a:br>
              <a:rPr lang="en-US" altLang="en-US" sz="4000" dirty="0"/>
            </a:br>
            <a:endParaRPr lang="en-US" altLang="en-US" sz="4000" dirty="0"/>
          </a:p>
        </p:txBody>
      </p:sp>
      <p:sp>
        <p:nvSpPr>
          <p:cNvPr id="3076" name="Text Box 4"/>
          <p:cNvSpPr txBox="1">
            <a:spLocks noChangeArrowheads="1"/>
          </p:cNvSpPr>
          <p:nvPr/>
        </p:nvSpPr>
        <p:spPr bwMode="auto">
          <a:xfrm>
            <a:off x="20574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3200">
              <a:latin typeface="Times New Roman" panose="02020603050405020304" pitchFamily="18" charset="0"/>
            </a:endParaRPr>
          </a:p>
        </p:txBody>
      </p:sp>
      <p:sp>
        <p:nvSpPr>
          <p:cNvPr id="3078" name="Text Box 6"/>
          <p:cNvSpPr txBox="1">
            <a:spLocks noChangeArrowheads="1"/>
          </p:cNvSpPr>
          <p:nvPr/>
        </p:nvSpPr>
        <p:spPr bwMode="auto">
          <a:xfrm>
            <a:off x="1524000" y="1295401"/>
            <a:ext cx="914400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t>Key Physician Selection Criteria  </a:t>
            </a:r>
          </a:p>
          <a:p>
            <a:pPr algn="ctr">
              <a:spcBef>
                <a:spcPct val="50000"/>
              </a:spcBef>
            </a:pPr>
            <a:endParaRPr lang="en-US" altLang="en-US" sz="1200" dirty="0"/>
          </a:p>
          <a:p>
            <a:pPr>
              <a:spcBef>
                <a:spcPct val="50000"/>
              </a:spcBef>
            </a:pPr>
            <a:r>
              <a:rPr lang="en-US" altLang="en-US" sz="1600" dirty="0"/>
              <a:t>                                           </a:t>
            </a:r>
            <a:r>
              <a:rPr lang="en-US" altLang="en-US" u="sng" dirty="0"/>
              <a:t>Physicians’ Criteria</a:t>
            </a:r>
            <a:r>
              <a:rPr lang="en-US" altLang="en-US" dirty="0"/>
              <a:t>                           </a:t>
            </a:r>
            <a:r>
              <a:rPr lang="en-US" altLang="en-US" u="sng" dirty="0"/>
              <a:t>Patients’ Criteria</a:t>
            </a:r>
          </a:p>
          <a:p>
            <a:pPr>
              <a:spcBef>
                <a:spcPct val="50000"/>
              </a:spcBef>
            </a:pPr>
            <a:r>
              <a:rPr lang="en-US" altLang="en-US" dirty="0"/>
              <a:t>                                               Specialty			                  Location</a:t>
            </a:r>
          </a:p>
          <a:p>
            <a:pPr>
              <a:spcBef>
                <a:spcPct val="50000"/>
              </a:spcBef>
            </a:pPr>
            <a:r>
              <a:rPr lang="en-US" altLang="en-US" dirty="0"/>
              <a:t>                                         Board Certified		                       Office Hours</a:t>
            </a:r>
          </a:p>
          <a:p>
            <a:pPr>
              <a:spcBef>
                <a:spcPct val="50000"/>
              </a:spcBef>
            </a:pPr>
            <a:r>
              <a:rPr lang="en-US" altLang="en-US" dirty="0"/>
              <a:t>                                          Technical Skills		                            Parking</a:t>
            </a:r>
          </a:p>
          <a:p>
            <a:pPr>
              <a:spcBef>
                <a:spcPct val="50000"/>
              </a:spcBef>
            </a:pPr>
            <a:r>
              <a:rPr lang="en-US" altLang="en-US" dirty="0"/>
              <a:t>	                                Referrals – </a:t>
            </a:r>
            <a:r>
              <a:rPr lang="en-US" altLang="en-US" dirty="0" err="1"/>
              <a:t>WoM</a:t>
            </a:r>
            <a:r>
              <a:rPr lang="en-US" altLang="en-US" dirty="0"/>
              <a:t>	                     Insurance Plans</a:t>
            </a:r>
          </a:p>
          <a:p>
            <a:pPr>
              <a:spcBef>
                <a:spcPct val="50000"/>
              </a:spcBef>
            </a:pPr>
            <a:r>
              <a:rPr lang="en-US" altLang="en-US" dirty="0"/>
              <a:t>                                          Insurance Plans                                Staff Courtesy</a:t>
            </a:r>
          </a:p>
          <a:p>
            <a:pPr>
              <a:spcBef>
                <a:spcPct val="50000"/>
              </a:spcBef>
            </a:pPr>
            <a:endParaRPr lang="en-US" altLang="en-US" sz="800" dirty="0"/>
          </a:p>
        </p:txBody>
      </p:sp>
      <p:sp>
        <p:nvSpPr>
          <p:cNvPr id="2" name="TextBox 1">
            <a:extLst>
              <a:ext uri="{FF2B5EF4-FFF2-40B4-BE49-F238E27FC236}">
                <a16:creationId xmlns="" xmlns:a16="http://schemas.microsoft.com/office/drawing/2014/main" id="{76555EC6-B403-49A7-95E4-11E99F8E4141}"/>
              </a:ext>
            </a:extLst>
          </p:cNvPr>
          <p:cNvSpPr txBox="1"/>
          <p:nvPr/>
        </p:nvSpPr>
        <p:spPr>
          <a:xfrm>
            <a:off x="1371600" y="5105400"/>
            <a:ext cx="9144000" cy="1200329"/>
          </a:xfrm>
          <a:prstGeom prst="rect">
            <a:avLst/>
          </a:prstGeom>
          <a:noFill/>
        </p:spPr>
        <p:txBody>
          <a:bodyPr wrap="square" rtlCol="0">
            <a:spAutoFit/>
          </a:bodyPr>
          <a:lstStyle/>
          <a:p>
            <a:pPr algn="ctr"/>
            <a:r>
              <a:rPr lang="en-US" sz="3600" b="1" dirty="0">
                <a:solidFill>
                  <a:srgbClr val="FFFF00"/>
                </a:solidFill>
              </a:rPr>
              <a:t>OFFICE VISITS TO PRIMARY CARE DOCTORS FELL 18% BETWEEN 2012 AND 2016</a:t>
            </a:r>
          </a:p>
        </p:txBody>
      </p:sp>
    </p:spTree>
    <p:extLst>
      <p:ext uri="{BB962C8B-B14F-4D97-AF65-F5344CB8AC3E}">
        <p14:creationId xmlns:p14="http://schemas.microsoft.com/office/powerpoint/2010/main" val="3797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C27589-FDD3-4C16-AB1D-F44603BF27D4}"/>
              </a:ext>
            </a:extLst>
          </p:cNvPr>
          <p:cNvSpPr>
            <a:spLocks noGrp="1"/>
          </p:cNvSpPr>
          <p:nvPr>
            <p:ph type="title"/>
          </p:nvPr>
        </p:nvSpPr>
        <p:spPr/>
        <p:txBody>
          <a:bodyPr/>
          <a:lstStyle/>
          <a:p>
            <a:endParaRPr lang="en-US"/>
          </a:p>
        </p:txBody>
      </p:sp>
      <p:pic>
        <p:nvPicPr>
          <p:cNvPr id="4" name="Picture 3" descr="A picture containing text&#10;&#10;Description generated with high confidence">
            <a:extLst>
              <a:ext uri="{FF2B5EF4-FFF2-40B4-BE49-F238E27FC236}">
                <a16:creationId xmlns="" xmlns:a16="http://schemas.microsoft.com/office/drawing/2014/main" id="{82BDE86B-AAF6-4BFE-A801-ED2170D76133}"/>
              </a:ext>
            </a:extLst>
          </p:cNvPr>
          <p:cNvPicPr>
            <a:picLocks noChangeAspect="1"/>
          </p:cNvPicPr>
          <p:nvPr/>
        </p:nvPicPr>
        <p:blipFill>
          <a:blip r:embed="rId2"/>
          <a:stretch>
            <a:fillRect/>
          </a:stretch>
        </p:blipFill>
        <p:spPr>
          <a:xfrm>
            <a:off x="2781300" y="138545"/>
            <a:ext cx="6629400" cy="6629400"/>
          </a:xfrm>
          <a:prstGeom prst="rect">
            <a:avLst/>
          </a:prstGeom>
        </p:spPr>
      </p:pic>
    </p:spTree>
    <p:extLst>
      <p:ext uri="{BB962C8B-B14F-4D97-AF65-F5344CB8AC3E}">
        <p14:creationId xmlns:p14="http://schemas.microsoft.com/office/powerpoint/2010/main" val="35302588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669618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8458200" cy="1798638"/>
          </a:xfrm>
        </p:spPr>
        <p:txBody>
          <a:bodyPr/>
          <a:lstStyle/>
          <a:p>
            <a:r>
              <a:rPr lang="en-US" b="1" dirty="0"/>
              <a:t>Doctor On Demand</a:t>
            </a:r>
          </a:p>
        </p:txBody>
      </p:sp>
      <p:pic>
        <p:nvPicPr>
          <p:cNvPr id="4" name="Content Placeholder 3"/>
          <p:cNvPicPr>
            <a:picLocks noGrp="1" noChangeAspect="1"/>
          </p:cNvPicPr>
          <p:nvPr>
            <p:ph idx="1"/>
          </p:nvPr>
        </p:nvPicPr>
        <p:blipFill>
          <a:blip r:embed="rId2"/>
          <a:stretch>
            <a:fillRect/>
          </a:stretch>
        </p:blipFill>
        <p:spPr>
          <a:xfrm>
            <a:off x="1676400" y="990601"/>
            <a:ext cx="8839200" cy="5744736"/>
          </a:xfrm>
        </p:spPr>
      </p:pic>
    </p:spTree>
    <p:extLst>
      <p:ext uri="{BB962C8B-B14F-4D97-AF65-F5344CB8AC3E}">
        <p14:creationId xmlns:p14="http://schemas.microsoft.com/office/powerpoint/2010/main" val="37187231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0FEA30-29D6-4E13-B6FE-1050D90106AB}"/>
              </a:ext>
            </a:extLst>
          </p:cNvPr>
          <p:cNvSpPr>
            <a:spLocks noGrp="1"/>
          </p:cNvSpPr>
          <p:nvPr>
            <p:ph type="title"/>
          </p:nvPr>
        </p:nvSpPr>
        <p:spPr>
          <a:xfrm>
            <a:off x="609600" y="0"/>
            <a:ext cx="10972800" cy="1066800"/>
          </a:xfrm>
        </p:spPr>
        <p:txBody>
          <a:bodyPr/>
          <a:lstStyle/>
          <a:p>
            <a:r>
              <a:rPr lang="en-US" b="1" dirty="0"/>
              <a:t>Why Bother?</a:t>
            </a:r>
          </a:p>
        </p:txBody>
      </p:sp>
      <p:pic>
        <p:nvPicPr>
          <p:cNvPr id="6" name="Picture 5">
            <a:extLst>
              <a:ext uri="{FF2B5EF4-FFF2-40B4-BE49-F238E27FC236}">
                <a16:creationId xmlns="" xmlns:a16="http://schemas.microsoft.com/office/drawing/2014/main" id="{EC99EAE8-36D7-4D63-B3CB-7C13ED326194}"/>
              </a:ext>
            </a:extLst>
          </p:cNvPr>
          <p:cNvPicPr>
            <a:picLocks noChangeAspect="1"/>
          </p:cNvPicPr>
          <p:nvPr/>
        </p:nvPicPr>
        <p:blipFill>
          <a:blip r:embed="rId2"/>
          <a:stretch>
            <a:fillRect/>
          </a:stretch>
        </p:blipFill>
        <p:spPr>
          <a:xfrm>
            <a:off x="152400" y="1066800"/>
            <a:ext cx="11887200" cy="5637951"/>
          </a:xfrm>
          <a:prstGeom prst="rect">
            <a:avLst/>
          </a:prstGeom>
        </p:spPr>
      </p:pic>
    </p:spTree>
    <p:extLst>
      <p:ext uri="{BB962C8B-B14F-4D97-AF65-F5344CB8AC3E}">
        <p14:creationId xmlns:p14="http://schemas.microsoft.com/office/powerpoint/2010/main" val="417056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24DF87-CE65-4B75-AD72-A65F9FA7FAE4}"/>
              </a:ext>
            </a:extLst>
          </p:cNvPr>
          <p:cNvSpPr>
            <a:spLocks noGrp="1"/>
          </p:cNvSpPr>
          <p:nvPr>
            <p:ph type="title"/>
          </p:nvPr>
        </p:nvSpPr>
        <p:spPr/>
        <p:txBody>
          <a:bodyPr/>
          <a:lstStyle/>
          <a:p>
            <a:endParaRPr lang="en-US"/>
          </a:p>
        </p:txBody>
      </p:sp>
      <p:pic>
        <p:nvPicPr>
          <p:cNvPr id="6" name="Content Placeholder 5" descr="A picture containing display&#10;&#10;Description generated with high confidence">
            <a:extLst>
              <a:ext uri="{FF2B5EF4-FFF2-40B4-BE49-F238E27FC236}">
                <a16:creationId xmlns="" xmlns:a16="http://schemas.microsoft.com/office/drawing/2014/main" id="{03D5B8B4-9C9C-4FC0-AC42-68A18870ACC9}"/>
              </a:ext>
            </a:extLst>
          </p:cNvPr>
          <p:cNvPicPr>
            <a:picLocks noGrp="1" noChangeAspect="1"/>
          </p:cNvPicPr>
          <p:nvPr>
            <p:ph idx="1"/>
          </p:nvPr>
        </p:nvPicPr>
        <p:blipFill>
          <a:blip r:embed="rId2"/>
          <a:stretch>
            <a:fillRect/>
          </a:stretch>
        </p:blipFill>
        <p:spPr>
          <a:xfrm>
            <a:off x="190500" y="274638"/>
            <a:ext cx="11811000" cy="6349443"/>
          </a:xfrm>
        </p:spPr>
      </p:pic>
      <p:sp>
        <p:nvSpPr>
          <p:cNvPr id="4" name="Content Placeholder 3">
            <a:extLst>
              <a:ext uri="{FF2B5EF4-FFF2-40B4-BE49-F238E27FC236}">
                <a16:creationId xmlns="" xmlns:a16="http://schemas.microsoft.com/office/drawing/2014/main" id="{060860CF-BB93-46D9-B064-82C1F9ECB1BC}"/>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5311106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Newest Survey Results</a:t>
            </a:r>
          </a:p>
        </p:txBody>
      </p:sp>
      <p:sp>
        <p:nvSpPr>
          <p:cNvPr id="3" name="TextBox 2"/>
          <p:cNvSpPr txBox="1"/>
          <p:nvPr/>
        </p:nvSpPr>
        <p:spPr>
          <a:xfrm>
            <a:off x="1905000" y="1600200"/>
            <a:ext cx="8077200" cy="4339650"/>
          </a:xfrm>
          <a:prstGeom prst="rect">
            <a:avLst/>
          </a:prstGeom>
          <a:noFill/>
        </p:spPr>
        <p:txBody>
          <a:bodyPr wrap="square" rtlCol="0">
            <a:spAutoFit/>
          </a:bodyPr>
          <a:lstStyle/>
          <a:p>
            <a:pPr algn="ctr"/>
            <a:r>
              <a:rPr lang="en-US" sz="4800" b="1" u="sng" dirty="0"/>
              <a:t>2 out of 3 </a:t>
            </a:r>
            <a:r>
              <a:rPr lang="en-US" sz="3600" b="1" dirty="0"/>
              <a:t>Consumers Who Were Asked Prefer a Digital Medical App to a Doctor’s Visit </a:t>
            </a:r>
          </a:p>
          <a:p>
            <a:pPr algn="ctr"/>
            <a:endParaRPr lang="en-US" sz="3600" b="1" dirty="0"/>
          </a:p>
          <a:p>
            <a:pPr algn="ctr"/>
            <a:r>
              <a:rPr lang="en-US" sz="4800" b="1" u="sng" dirty="0"/>
              <a:t>80%</a:t>
            </a:r>
            <a:r>
              <a:rPr lang="en-US" sz="4800" b="1" dirty="0"/>
              <a:t> </a:t>
            </a:r>
            <a:r>
              <a:rPr lang="en-US" sz="3600" b="1" dirty="0"/>
              <a:t>Said They Would Be Willing to Wear a Digital Device to Help Manage Their Health  </a:t>
            </a:r>
          </a:p>
        </p:txBody>
      </p:sp>
    </p:spTree>
    <p:extLst>
      <p:ext uri="{BB962C8B-B14F-4D97-AF65-F5344CB8AC3E}">
        <p14:creationId xmlns:p14="http://schemas.microsoft.com/office/powerpoint/2010/main" val="27174099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0200" y="58554"/>
            <a:ext cx="8991600" cy="6685650"/>
          </a:xfrm>
          <a:prstGeom prst="rect">
            <a:avLst/>
          </a:prstGeom>
        </p:spPr>
      </p:pic>
    </p:spTree>
    <p:extLst>
      <p:ext uri="{BB962C8B-B14F-4D97-AF65-F5344CB8AC3E}">
        <p14:creationId xmlns:p14="http://schemas.microsoft.com/office/powerpoint/2010/main" val="10951410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36A950-8B14-4A55-BDF8-491F6E882D3C}"/>
              </a:ext>
            </a:extLst>
          </p:cNvPr>
          <p:cNvSpPr>
            <a:spLocks noGrp="1"/>
          </p:cNvSpPr>
          <p:nvPr>
            <p:ph type="title"/>
          </p:nvPr>
        </p:nvSpPr>
        <p:spPr>
          <a:xfrm>
            <a:off x="609600" y="152400"/>
            <a:ext cx="10972800" cy="914400"/>
          </a:xfrm>
        </p:spPr>
        <p:txBody>
          <a:bodyPr/>
          <a:lstStyle/>
          <a:p>
            <a:r>
              <a:rPr lang="en-US" b="1" dirty="0"/>
              <a:t>Always At Your Service</a:t>
            </a:r>
          </a:p>
        </p:txBody>
      </p:sp>
      <p:pic>
        <p:nvPicPr>
          <p:cNvPr id="4" name="Picture 3">
            <a:extLst>
              <a:ext uri="{FF2B5EF4-FFF2-40B4-BE49-F238E27FC236}">
                <a16:creationId xmlns="" xmlns:a16="http://schemas.microsoft.com/office/drawing/2014/main" id="{591F7E1A-BF84-4DC0-9DA1-80F4911250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95469" y="1777806"/>
            <a:ext cx="5257800" cy="4124738"/>
          </a:xfrm>
          <a:prstGeom prst="rect">
            <a:avLst/>
          </a:prstGeom>
        </p:spPr>
      </p:pic>
      <p:pic>
        <p:nvPicPr>
          <p:cNvPr id="8" name="Picture 7">
            <a:extLst>
              <a:ext uri="{FF2B5EF4-FFF2-40B4-BE49-F238E27FC236}">
                <a16:creationId xmlns="" xmlns:a16="http://schemas.microsoft.com/office/drawing/2014/main" id="{6C6AE597-6D36-4015-9FB1-D2973008BA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0791" y="1211274"/>
            <a:ext cx="3962400" cy="5203492"/>
          </a:xfrm>
          <a:prstGeom prst="rect">
            <a:avLst/>
          </a:prstGeom>
        </p:spPr>
      </p:pic>
      <p:pic>
        <p:nvPicPr>
          <p:cNvPr id="10" name="Picture 9">
            <a:extLst>
              <a:ext uri="{FF2B5EF4-FFF2-40B4-BE49-F238E27FC236}">
                <a16:creationId xmlns="" xmlns:a16="http://schemas.microsoft.com/office/drawing/2014/main" id="{CC264A2F-38FC-478A-878F-3C5BD12130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1489" y="2590800"/>
            <a:ext cx="2114550" cy="2114550"/>
          </a:xfrm>
          <a:prstGeom prst="rect">
            <a:avLst/>
          </a:prstGeom>
        </p:spPr>
      </p:pic>
    </p:spTree>
    <p:extLst>
      <p:ext uri="{BB962C8B-B14F-4D97-AF65-F5344CB8AC3E}">
        <p14:creationId xmlns:p14="http://schemas.microsoft.com/office/powerpoint/2010/main" val="14193715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00200" y="76201"/>
            <a:ext cx="8915400" cy="5242983"/>
          </a:xfrm>
        </p:spPr>
        <p:txBody>
          <a:bodyPr>
            <a:noAutofit/>
          </a:bodyPr>
          <a:lstStyle/>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7.</a:t>
            </a:r>
          </a:p>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ENGAGEMENT</a:t>
            </a:r>
          </a:p>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NOT</a:t>
            </a:r>
          </a:p>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EYEBALLS</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9647299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rmAutofit/>
          </a:bodyPr>
          <a:lstStyle/>
          <a:p>
            <a:endParaRPr lang="en-US" sz="5400" b="1" dirty="0"/>
          </a:p>
        </p:txBody>
      </p:sp>
      <p:sp>
        <p:nvSpPr>
          <p:cNvPr id="3" name="Content Placeholder 2"/>
          <p:cNvSpPr>
            <a:spLocks noGrp="1"/>
          </p:cNvSpPr>
          <p:nvPr>
            <p:ph idx="1"/>
          </p:nvPr>
        </p:nvSpPr>
        <p:spPr>
          <a:xfrm>
            <a:off x="2133600" y="990601"/>
            <a:ext cx="7848600" cy="4191000"/>
          </a:xfrm>
        </p:spPr>
        <p:txBody>
          <a:bodyPr>
            <a:noAutofit/>
          </a:bodyPr>
          <a:lstStyle/>
          <a:p>
            <a:pPr marL="0" indent="0" algn="ctr">
              <a:buNone/>
            </a:pPr>
            <a:r>
              <a:rPr lang="en-US" sz="8000" b="1" dirty="0"/>
              <a:t>CONTEXT IS MORE IMPORTANT THAN CONTENT </a:t>
            </a:r>
          </a:p>
        </p:txBody>
      </p:sp>
    </p:spTree>
    <p:extLst>
      <p:ext uri="{BB962C8B-B14F-4D97-AF65-F5344CB8AC3E}">
        <p14:creationId xmlns:p14="http://schemas.microsoft.com/office/powerpoint/2010/main" val="7771919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19200" y="990601"/>
            <a:ext cx="9448800" cy="5135563"/>
          </a:xfrm>
        </p:spPr>
        <p:txBody>
          <a:bodyPr>
            <a:noAutofit/>
          </a:bodyPr>
          <a:lstStyle/>
          <a:p>
            <a:pPr marL="457200" lvl="1" indent="0" algn="ctr">
              <a:buNone/>
            </a:pPr>
            <a:r>
              <a:rPr lang="en-US" sz="7200" b="1" dirty="0"/>
              <a:t>“IF I’M NOT LISTENING, IT DOESN’T MUCH MATTER WHAT YOU’RE SAYING”</a:t>
            </a:r>
          </a:p>
        </p:txBody>
      </p:sp>
    </p:spTree>
    <p:extLst>
      <p:ext uri="{BB962C8B-B14F-4D97-AF65-F5344CB8AC3E}">
        <p14:creationId xmlns:p14="http://schemas.microsoft.com/office/powerpoint/2010/main" val="38977417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noAutofit/>
          </a:bodyPr>
          <a:lstStyle/>
          <a:p>
            <a:endParaRPr lang="en-US" sz="5400" b="1" dirty="0"/>
          </a:p>
        </p:txBody>
      </p:sp>
      <p:sp>
        <p:nvSpPr>
          <p:cNvPr id="3" name="Content Placeholder 2"/>
          <p:cNvSpPr>
            <a:spLocks noGrp="1"/>
          </p:cNvSpPr>
          <p:nvPr>
            <p:ph idx="1"/>
          </p:nvPr>
        </p:nvSpPr>
        <p:spPr>
          <a:xfrm>
            <a:off x="1676400" y="609600"/>
            <a:ext cx="8763000" cy="5943600"/>
          </a:xfrm>
        </p:spPr>
        <p:txBody>
          <a:bodyPr>
            <a:noAutofit/>
          </a:bodyPr>
          <a:lstStyle/>
          <a:p>
            <a:pPr marL="0" indent="0" algn="ctr">
              <a:buNone/>
            </a:pPr>
            <a:r>
              <a:rPr lang="en-US" sz="7200" b="1" dirty="0"/>
              <a:t>REACH</a:t>
            </a:r>
          </a:p>
          <a:p>
            <a:pPr marL="0" indent="0" algn="ctr">
              <a:buNone/>
            </a:pPr>
            <a:r>
              <a:rPr lang="en-US" sz="2800" b="1" dirty="0"/>
              <a:t>(Did You Hear Me?)</a:t>
            </a:r>
          </a:p>
          <a:p>
            <a:pPr marL="0" indent="0" algn="ctr">
              <a:buNone/>
            </a:pPr>
            <a:r>
              <a:rPr lang="en-US" sz="7200" b="1" dirty="0"/>
              <a:t>RESONANCE</a:t>
            </a:r>
          </a:p>
          <a:p>
            <a:pPr marL="0" indent="0" algn="ctr">
              <a:buNone/>
            </a:pPr>
            <a:r>
              <a:rPr lang="en-US" sz="2800" b="1" dirty="0"/>
              <a:t>(Changes in Attitudes)</a:t>
            </a:r>
          </a:p>
          <a:p>
            <a:pPr marL="0" indent="0" algn="ctr">
              <a:buNone/>
            </a:pPr>
            <a:r>
              <a:rPr lang="en-US" sz="7200" b="1" dirty="0"/>
              <a:t>REACTION</a:t>
            </a:r>
          </a:p>
          <a:p>
            <a:pPr marL="0" indent="0" algn="ctr">
              <a:buNone/>
            </a:pPr>
            <a:r>
              <a:rPr lang="en-US" sz="2800" b="1" dirty="0"/>
              <a:t>(Changes in Behaviors) </a:t>
            </a:r>
          </a:p>
        </p:txBody>
      </p:sp>
    </p:spTree>
    <p:extLst>
      <p:ext uri="{BB962C8B-B14F-4D97-AF65-F5344CB8AC3E}">
        <p14:creationId xmlns:p14="http://schemas.microsoft.com/office/powerpoint/2010/main" val="3676014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1981201"/>
            <a:ext cx="7924800" cy="4153495"/>
          </a:xfrm>
          <a:prstGeom prst="rect">
            <a:avLst/>
          </a:prstGeom>
          <a:solidFill>
            <a:schemeClr val="bg1"/>
          </a:solidFill>
        </p:spPr>
        <p:txBody>
          <a:bodyPr wrap="square">
            <a:spAutoFit/>
          </a:bodyPr>
          <a:lstStyle/>
          <a:p>
            <a:pPr algn="ctr">
              <a:buNone/>
            </a:pPr>
            <a:r>
              <a:rPr lang="en-US" sz="3200" dirty="0">
                <a:latin typeface="Gotham Bold"/>
                <a:cs typeface="Gotham Bold"/>
              </a:rPr>
              <a:t>WHAT WE NEED </a:t>
            </a:r>
          </a:p>
          <a:p>
            <a:pPr algn="ctr">
              <a:buNone/>
            </a:pPr>
            <a:r>
              <a:rPr lang="en-US" dirty="0">
                <a:latin typeface="Gotham Book"/>
                <a:cs typeface="Gotham Book"/>
              </a:rPr>
              <a:t>(Outsourced Memory </a:t>
            </a:r>
            <a:r>
              <a:rPr lang="en-US" dirty="0">
                <a:solidFill>
                  <a:srgbClr val="FFCA00"/>
                </a:solidFill>
                <a:latin typeface="Gotham Book"/>
                <a:cs typeface="Gotham Book"/>
              </a:rPr>
              <a:t>–</a:t>
            </a:r>
            <a:r>
              <a:rPr lang="en-US" dirty="0">
                <a:latin typeface="Gotham Book"/>
                <a:cs typeface="Gotham Book"/>
              </a:rPr>
              <a:t> Device Recall </a:t>
            </a:r>
            <a:r>
              <a:rPr lang="en-US" dirty="0">
                <a:solidFill>
                  <a:srgbClr val="FFCA00"/>
                </a:solidFill>
                <a:latin typeface="Gotham Book"/>
                <a:cs typeface="Gotham Book"/>
              </a:rPr>
              <a:t>–</a:t>
            </a:r>
            <a:r>
              <a:rPr lang="en-US" dirty="0">
                <a:latin typeface="Gotham Book"/>
                <a:cs typeface="Gotham Book"/>
              </a:rPr>
              <a:t> The Ending of Forgetting)</a:t>
            </a:r>
          </a:p>
          <a:p>
            <a:pPr algn="ctr">
              <a:buNone/>
            </a:pPr>
            <a:endParaRPr lang="en-US" dirty="0">
              <a:latin typeface="Gotham Book"/>
              <a:cs typeface="Gotham Book"/>
            </a:endParaRPr>
          </a:p>
          <a:p>
            <a:pPr algn="ctr">
              <a:buNone/>
            </a:pPr>
            <a:r>
              <a:rPr lang="en-US" sz="3200" dirty="0">
                <a:latin typeface="Gotham Bold"/>
                <a:cs typeface="Gotham Bold"/>
              </a:rPr>
              <a:t>WHEN WE NEED IT</a:t>
            </a:r>
          </a:p>
          <a:p>
            <a:pPr algn="ctr">
              <a:buNone/>
            </a:pPr>
            <a:r>
              <a:rPr lang="en-US" dirty="0">
                <a:latin typeface="Gotham Book"/>
                <a:cs typeface="Gotham Book"/>
              </a:rPr>
              <a:t>(Instant Discovery </a:t>
            </a:r>
            <a:r>
              <a:rPr lang="en-US" dirty="0">
                <a:solidFill>
                  <a:srgbClr val="FFCA00"/>
                </a:solidFill>
                <a:latin typeface="Gotham Book"/>
                <a:cs typeface="Gotham Book"/>
              </a:rPr>
              <a:t>–</a:t>
            </a:r>
            <a:r>
              <a:rPr lang="en-US" dirty="0">
                <a:latin typeface="Gotham Book"/>
                <a:cs typeface="Gotham Book"/>
              </a:rPr>
              <a:t> Peer Input </a:t>
            </a:r>
            <a:r>
              <a:rPr lang="en-US" dirty="0">
                <a:solidFill>
                  <a:srgbClr val="FFCA00"/>
                </a:solidFill>
                <a:latin typeface="Gotham Book"/>
                <a:cs typeface="Gotham Book"/>
              </a:rPr>
              <a:t>–</a:t>
            </a:r>
            <a:r>
              <a:rPr lang="en-US" dirty="0">
                <a:latin typeface="Gotham Book"/>
                <a:cs typeface="Gotham Book"/>
              </a:rPr>
              <a:t> Competitive &amp; Comparative)</a:t>
            </a:r>
          </a:p>
          <a:p>
            <a:pPr algn="ctr">
              <a:buNone/>
            </a:pPr>
            <a:endParaRPr lang="en-US" dirty="0">
              <a:latin typeface="Gotham Book"/>
              <a:cs typeface="Gotham Book"/>
            </a:endParaRPr>
          </a:p>
          <a:p>
            <a:pPr algn="ctr">
              <a:buNone/>
            </a:pPr>
            <a:r>
              <a:rPr lang="en-US" sz="3200" dirty="0">
                <a:latin typeface="Gotham Bold"/>
                <a:cs typeface="Gotham Bold"/>
              </a:rPr>
              <a:t>WHEREVER WE ARE</a:t>
            </a:r>
          </a:p>
          <a:p>
            <a:pPr algn="ctr">
              <a:buNone/>
            </a:pPr>
            <a:r>
              <a:rPr lang="en-US" dirty="0">
                <a:latin typeface="Gotham Book"/>
                <a:cs typeface="Gotham Book"/>
              </a:rPr>
              <a:t>(Site Sensitive </a:t>
            </a:r>
            <a:r>
              <a:rPr lang="en-US" dirty="0">
                <a:solidFill>
                  <a:srgbClr val="FFCA00"/>
                </a:solidFill>
                <a:latin typeface="Gotham Book"/>
                <a:cs typeface="Gotham Book"/>
              </a:rPr>
              <a:t>–</a:t>
            </a:r>
            <a:r>
              <a:rPr lang="en-US" dirty="0">
                <a:latin typeface="Gotham Book"/>
                <a:cs typeface="Gotham Book"/>
              </a:rPr>
              <a:t> Location Aware </a:t>
            </a:r>
            <a:r>
              <a:rPr lang="en-US" dirty="0">
                <a:solidFill>
                  <a:srgbClr val="FFCA00"/>
                </a:solidFill>
                <a:latin typeface="Gotham Book"/>
                <a:cs typeface="Gotham Book"/>
              </a:rPr>
              <a:t>–</a:t>
            </a:r>
            <a:r>
              <a:rPr lang="en-US" dirty="0">
                <a:latin typeface="Gotham Book"/>
                <a:cs typeface="Gotham Book"/>
              </a:rPr>
              <a:t> Context &amp; Content)</a:t>
            </a:r>
          </a:p>
          <a:p>
            <a:pPr algn="ctr">
              <a:buNone/>
            </a:pPr>
            <a:endParaRPr lang="en-US" dirty="0">
              <a:latin typeface="Gotham Book"/>
              <a:cs typeface="Gotham Book"/>
            </a:endParaRPr>
          </a:p>
          <a:p>
            <a:pPr algn="ctr">
              <a:buNone/>
            </a:pPr>
            <a:r>
              <a:rPr lang="en-US" sz="3200" dirty="0">
                <a:latin typeface="Gotham Bold"/>
                <a:cs typeface="Gotham Bold"/>
              </a:rPr>
              <a:t>WITHOUT ASKING</a:t>
            </a:r>
          </a:p>
          <a:p>
            <a:pPr algn="ctr">
              <a:buNone/>
            </a:pPr>
            <a:r>
              <a:rPr lang="en-US" dirty="0">
                <a:latin typeface="Gotham Book"/>
                <a:cs typeface="Gotham Book"/>
              </a:rPr>
              <a:t>(Passive &amp; Constant Presence </a:t>
            </a:r>
            <a:r>
              <a:rPr lang="en-US" dirty="0">
                <a:solidFill>
                  <a:srgbClr val="FFCA00"/>
                </a:solidFill>
                <a:latin typeface="Gotham Book"/>
                <a:cs typeface="Gotham Book"/>
              </a:rPr>
              <a:t>–</a:t>
            </a:r>
            <a:r>
              <a:rPr lang="en-US" dirty="0">
                <a:latin typeface="Gotham Book"/>
                <a:cs typeface="Gotham Book"/>
              </a:rPr>
              <a:t> Automated Decisions)</a:t>
            </a:r>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752600" y="274639"/>
            <a:ext cx="8763000" cy="5851525"/>
          </a:xfrm>
        </p:spPr>
        <p:txBody>
          <a:bodyPr>
            <a:noAutofit/>
          </a:bodyPr>
          <a:lstStyle/>
          <a:p>
            <a:pPr algn="ctr">
              <a:buNone/>
            </a:pPr>
            <a:r>
              <a:rPr lang="en-US" sz="6000" b="1" dirty="0">
                <a:latin typeface="+mj-lt"/>
              </a:rPr>
              <a:t>“SMART REACH”</a:t>
            </a:r>
          </a:p>
        </p:txBody>
      </p:sp>
      <p:sp>
        <p:nvSpPr>
          <p:cNvPr id="4" name="TextBox 3"/>
          <p:cNvSpPr txBox="1"/>
          <p:nvPr/>
        </p:nvSpPr>
        <p:spPr>
          <a:xfrm>
            <a:off x="1143000" y="2133599"/>
            <a:ext cx="9906000" cy="3785652"/>
          </a:xfrm>
          <a:prstGeom prst="rect">
            <a:avLst/>
          </a:prstGeom>
          <a:solidFill>
            <a:schemeClr val="tx1"/>
          </a:solidFill>
        </p:spPr>
        <p:txBody>
          <a:bodyPr wrap="square" rtlCol="0">
            <a:spAutoFit/>
          </a:bodyPr>
          <a:lstStyle/>
          <a:p>
            <a:pPr algn="ctr"/>
            <a:r>
              <a:rPr lang="en-US" sz="6000" b="1" dirty="0">
                <a:solidFill>
                  <a:srgbClr val="FF0000"/>
                </a:solidFill>
                <a:latin typeface="Gotham Light"/>
              </a:rPr>
              <a:t>ENGAGING, RELEVANT, CUSTOMIZED CONTENT AT THE RIGHT TIME IN THE RIGHT PLACES</a:t>
            </a:r>
          </a:p>
        </p:txBody>
      </p:sp>
      <p:sp>
        <p:nvSpPr>
          <p:cNvPr id="6" name="TextBox 5"/>
          <p:cNvSpPr txBox="1"/>
          <p:nvPr/>
        </p:nvSpPr>
        <p:spPr>
          <a:xfrm>
            <a:off x="1752600" y="1143001"/>
            <a:ext cx="8763000" cy="461665"/>
          </a:xfrm>
          <a:prstGeom prst="rect">
            <a:avLst/>
          </a:prstGeom>
          <a:noFill/>
        </p:spPr>
        <p:txBody>
          <a:bodyPr wrap="square" rtlCol="0">
            <a:spAutoFit/>
          </a:bodyPr>
          <a:lstStyle/>
          <a:p>
            <a:r>
              <a:rPr lang="en-US" sz="2400" b="1" dirty="0"/>
              <a:t> IF YOU’RE NOT WHERE YOUR CUSTOMERS ARE, YOU’RE NOWHERE</a:t>
            </a:r>
          </a:p>
        </p:txBody>
      </p:sp>
    </p:spTree>
    <p:extLst>
      <p:ext uri="{BB962C8B-B14F-4D97-AF65-F5344CB8AC3E}">
        <p14:creationId xmlns:p14="http://schemas.microsoft.com/office/powerpoint/2010/main" val="19947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1981200" y="1143001"/>
            <a:ext cx="8229600" cy="4525963"/>
          </a:xfrm>
        </p:spPr>
        <p:txBody>
          <a:bodyPr>
            <a:normAutofit/>
          </a:bodyPr>
          <a:lstStyle/>
          <a:p>
            <a:pPr marL="0" indent="0" algn="ctr">
              <a:buNone/>
            </a:pPr>
            <a:r>
              <a:rPr lang="en-US" sz="9600" b="1" dirty="0"/>
              <a:t>ADVERTISING IS THE COST OF BEING BORING </a:t>
            </a:r>
          </a:p>
        </p:txBody>
      </p:sp>
      <p:sp>
        <p:nvSpPr>
          <p:cNvPr id="4" name="TextBox 3"/>
          <p:cNvSpPr txBox="1"/>
          <p:nvPr/>
        </p:nvSpPr>
        <p:spPr>
          <a:xfrm>
            <a:off x="2133600" y="1143000"/>
            <a:ext cx="7924800" cy="5509200"/>
          </a:xfrm>
          <a:prstGeom prst="rect">
            <a:avLst/>
          </a:prstGeom>
          <a:solidFill>
            <a:schemeClr val="tx1"/>
          </a:solidFill>
        </p:spPr>
        <p:txBody>
          <a:bodyPr wrap="square" rtlCol="0">
            <a:spAutoFit/>
          </a:bodyPr>
          <a:lstStyle/>
          <a:p>
            <a:pPr algn="ctr"/>
            <a:r>
              <a:rPr lang="en-US" sz="8800" b="1" dirty="0">
                <a:solidFill>
                  <a:srgbClr val="FF0000"/>
                </a:solidFill>
              </a:rPr>
              <a:t>MARKETING IS LIKE SEX …. ONLY LOSERS PAY FOR IT</a:t>
            </a:r>
          </a:p>
        </p:txBody>
      </p:sp>
      <p:sp>
        <p:nvSpPr>
          <p:cNvPr id="5" name="TextBox 4"/>
          <p:cNvSpPr txBox="1"/>
          <p:nvPr/>
        </p:nvSpPr>
        <p:spPr>
          <a:xfrm>
            <a:off x="2133600" y="1143001"/>
            <a:ext cx="7924800" cy="4524315"/>
          </a:xfrm>
          <a:prstGeom prst="rect">
            <a:avLst/>
          </a:prstGeom>
          <a:solidFill>
            <a:schemeClr val="accent1"/>
          </a:solidFill>
        </p:spPr>
        <p:txBody>
          <a:bodyPr wrap="square" rtlCol="0">
            <a:spAutoFit/>
          </a:bodyPr>
          <a:lstStyle/>
          <a:p>
            <a:pPr algn="ctr"/>
            <a:r>
              <a:rPr lang="en-US" sz="9600" b="1" dirty="0"/>
              <a:t>ENGAGE ME DON’T ENRAGE ME</a:t>
            </a:r>
          </a:p>
        </p:txBody>
      </p:sp>
    </p:spTree>
    <p:extLst>
      <p:ext uri="{BB962C8B-B14F-4D97-AF65-F5344CB8AC3E}">
        <p14:creationId xmlns:p14="http://schemas.microsoft.com/office/powerpoint/2010/main" val="33247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00200" y="76201"/>
            <a:ext cx="8915400" cy="5242983"/>
          </a:xfrm>
        </p:spPr>
        <p:txBody>
          <a:bodyPr>
            <a:noAutofit/>
          </a:bodyPr>
          <a:lstStyle/>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8.</a:t>
            </a:r>
          </a:p>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ATTENTION </a:t>
            </a:r>
          </a:p>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IS AN ARMS RACE</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25494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97A29-CD08-41DB-8BA8-8676078DE2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8E81928E-E07D-4730-9504-FF083C4F2FE1}"/>
              </a:ext>
            </a:extLst>
          </p:cNvPr>
          <p:cNvSpPr>
            <a:spLocks noGrp="1"/>
          </p:cNvSpPr>
          <p:nvPr>
            <p:ph idx="1"/>
          </p:nvPr>
        </p:nvSpPr>
        <p:spPr/>
        <p:txBody>
          <a:bodyPr>
            <a:normAutofit/>
          </a:bodyPr>
          <a:lstStyle/>
          <a:p>
            <a:pPr marL="0" indent="0" algn="ctr">
              <a:buNone/>
            </a:pPr>
            <a:r>
              <a:rPr lang="en-US" sz="6600" b="1" dirty="0"/>
              <a:t>PARADIGMS ARE CHANGING CONSTANTLY AND – ONCE CHANGED – YOU CAN NEVER GO BACK</a:t>
            </a:r>
          </a:p>
        </p:txBody>
      </p:sp>
    </p:spTree>
    <p:extLst>
      <p:ext uri="{BB962C8B-B14F-4D97-AF65-F5344CB8AC3E}">
        <p14:creationId xmlns:p14="http://schemas.microsoft.com/office/powerpoint/2010/main" val="40312535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676400" y="158262"/>
            <a:ext cx="8839200" cy="6471139"/>
          </a:xfrm>
        </p:spPr>
      </p:pic>
      <p:sp>
        <p:nvSpPr>
          <p:cNvPr id="4" name="Content Placeholder 3"/>
          <p:cNvSpPr>
            <a:spLocks noGrp="1"/>
          </p:cNvSpPr>
          <p:nvPr>
            <p:ph sz="quarter" idx="10"/>
          </p:nvPr>
        </p:nvSpPr>
        <p:spPr/>
        <p:txBody>
          <a:bodyPr/>
          <a:lstStyle/>
          <a:p>
            <a:endParaRPr lang="en-US" dirty="0"/>
          </a:p>
        </p:txBody>
      </p:sp>
      <p:sp>
        <p:nvSpPr>
          <p:cNvPr id="3" name="TextBox 2"/>
          <p:cNvSpPr txBox="1"/>
          <p:nvPr/>
        </p:nvSpPr>
        <p:spPr>
          <a:xfrm>
            <a:off x="2590800" y="5791201"/>
            <a:ext cx="8229600" cy="769441"/>
          </a:xfrm>
          <a:prstGeom prst="rect">
            <a:avLst/>
          </a:prstGeom>
          <a:noFill/>
        </p:spPr>
        <p:txBody>
          <a:bodyPr wrap="square" rtlCol="0">
            <a:spAutoFit/>
          </a:bodyPr>
          <a:lstStyle/>
          <a:p>
            <a:r>
              <a:rPr lang="en-US" sz="4400" b="1" dirty="0">
                <a:solidFill>
                  <a:srgbClr val="FF0000"/>
                </a:solidFill>
              </a:rPr>
              <a:t> TV CAN NO LONGER COMPETE</a:t>
            </a:r>
          </a:p>
        </p:txBody>
      </p:sp>
    </p:spTree>
    <p:extLst>
      <p:ext uri="{BB962C8B-B14F-4D97-AF65-F5344CB8AC3E}">
        <p14:creationId xmlns:p14="http://schemas.microsoft.com/office/powerpoint/2010/main" val="9700809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dirty="0"/>
              <a:t>OLD WORLD        NEW WORLD</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1" y="1149928"/>
            <a:ext cx="3354827" cy="2853531"/>
          </a:xfrm>
        </p:spPr>
      </p:pic>
      <p:sp>
        <p:nvSpPr>
          <p:cNvPr id="5" name="TextBox 4"/>
          <p:cNvSpPr txBox="1"/>
          <p:nvPr/>
        </p:nvSpPr>
        <p:spPr>
          <a:xfrm>
            <a:off x="2057400" y="3962401"/>
            <a:ext cx="8229600" cy="461665"/>
          </a:xfrm>
          <a:prstGeom prst="rect">
            <a:avLst/>
          </a:prstGeom>
          <a:noFill/>
        </p:spPr>
        <p:txBody>
          <a:bodyPr wrap="square" rtlCol="0">
            <a:spAutoFit/>
          </a:bodyPr>
          <a:lstStyle/>
          <a:p>
            <a:r>
              <a:rPr lang="en-US" sz="2400" b="1" dirty="0"/>
              <a:t>TELEVISION – ONE TO MANY            MOBILE – MANY TO MANY </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1295400"/>
            <a:ext cx="3719946" cy="2479964"/>
          </a:xfrm>
          <a:prstGeom prst="rect">
            <a:avLst/>
          </a:prstGeom>
        </p:spPr>
      </p:pic>
      <p:sp>
        <p:nvSpPr>
          <p:cNvPr id="7" name="TextBox 6"/>
          <p:cNvSpPr txBox="1"/>
          <p:nvPr/>
        </p:nvSpPr>
        <p:spPr>
          <a:xfrm>
            <a:off x="1905000" y="4424065"/>
            <a:ext cx="8610600" cy="400110"/>
          </a:xfrm>
          <a:prstGeom prst="rect">
            <a:avLst/>
          </a:prstGeom>
          <a:noFill/>
        </p:spPr>
        <p:txBody>
          <a:bodyPr wrap="square" rtlCol="0">
            <a:spAutoFit/>
          </a:bodyPr>
          <a:lstStyle/>
          <a:p>
            <a:r>
              <a:rPr lang="en-US" sz="2000" b="1" dirty="0"/>
              <a:t>   SARNOFF’S LAW – AUDIENCE SIZE             METCALFE’S LAW – NETWORK SIZE </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4953000"/>
            <a:ext cx="665723" cy="119634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9801" y="6156267"/>
            <a:ext cx="665723" cy="541020"/>
          </a:xfrm>
          <a:prstGeom prst="rect">
            <a:avLst/>
          </a:prstGeom>
        </p:spPr>
      </p:pic>
      <p:sp>
        <p:nvSpPr>
          <p:cNvPr id="10" name="TextBox 9"/>
          <p:cNvSpPr txBox="1"/>
          <p:nvPr/>
        </p:nvSpPr>
        <p:spPr>
          <a:xfrm>
            <a:off x="3124201" y="4953000"/>
            <a:ext cx="2819400" cy="1754326"/>
          </a:xfrm>
          <a:prstGeom prst="rect">
            <a:avLst/>
          </a:prstGeom>
          <a:noFill/>
        </p:spPr>
        <p:txBody>
          <a:bodyPr wrap="square" rtlCol="0">
            <a:spAutoFit/>
          </a:bodyPr>
          <a:lstStyle/>
          <a:p>
            <a:pPr algn="ctr"/>
            <a:r>
              <a:rPr lang="en-US" sz="3600" b="1" dirty="0"/>
              <a:t>22 MILLION NIGHTLY</a:t>
            </a:r>
          </a:p>
          <a:p>
            <a:pPr algn="ctr"/>
            <a:r>
              <a:rPr lang="en-US" sz="3600" b="1" dirty="0"/>
              <a:t>VIEWERS</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401" y="5253584"/>
            <a:ext cx="1524000" cy="1038290"/>
          </a:xfrm>
          <a:prstGeom prst="rect">
            <a:avLst/>
          </a:prstGeom>
        </p:spPr>
      </p:pic>
      <p:sp>
        <p:nvSpPr>
          <p:cNvPr id="12" name="Rectangle 11"/>
          <p:cNvSpPr/>
          <p:nvPr/>
        </p:nvSpPr>
        <p:spPr>
          <a:xfrm flipH="1">
            <a:off x="7848600" y="4953000"/>
            <a:ext cx="2819393" cy="1754326"/>
          </a:xfrm>
          <a:prstGeom prst="rect">
            <a:avLst/>
          </a:prstGeom>
        </p:spPr>
        <p:txBody>
          <a:bodyPr wrap="square">
            <a:spAutoFit/>
          </a:bodyPr>
          <a:lstStyle/>
          <a:p>
            <a:pPr algn="ctr"/>
            <a:r>
              <a:rPr lang="en-US" sz="3600" b="1" dirty="0"/>
              <a:t>2 </a:t>
            </a:r>
          </a:p>
          <a:p>
            <a:pPr algn="ctr"/>
            <a:r>
              <a:rPr lang="en-US" sz="3600" b="1" dirty="0"/>
              <a:t>BILLION </a:t>
            </a:r>
            <a:r>
              <a:rPr lang="en-US" sz="3600" b="1" u="sng" dirty="0"/>
              <a:t>DAILY</a:t>
            </a:r>
            <a:r>
              <a:rPr lang="en-US" sz="3600" b="1" dirty="0"/>
              <a:t> USERS</a:t>
            </a:r>
          </a:p>
        </p:txBody>
      </p:sp>
    </p:spTree>
    <p:extLst>
      <p:ext uri="{BB962C8B-B14F-4D97-AF65-F5344CB8AC3E}">
        <p14:creationId xmlns:p14="http://schemas.microsoft.com/office/powerpoint/2010/main" val="149533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676400" y="76200"/>
            <a:ext cx="8831500" cy="6629400"/>
          </a:xfrm>
        </p:spPr>
      </p:pic>
      <p:sp>
        <p:nvSpPr>
          <p:cNvPr id="6" name="Rectangle 5"/>
          <p:cNvSpPr/>
          <p:nvPr/>
        </p:nvSpPr>
        <p:spPr>
          <a:xfrm>
            <a:off x="4191000" y="762000"/>
            <a:ext cx="1600200" cy="25908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32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152400"/>
            <a:ext cx="11962810" cy="6553200"/>
          </a:xfrm>
        </p:spPr>
      </p:pic>
    </p:spTree>
    <p:extLst>
      <p:ext uri="{BB962C8B-B14F-4D97-AF65-F5344CB8AC3E}">
        <p14:creationId xmlns:p14="http://schemas.microsoft.com/office/powerpoint/2010/main" val="31289948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943972-DD2A-4466-B229-21C956FCBCFF}"/>
              </a:ext>
            </a:extLst>
          </p:cNvPr>
          <p:cNvSpPr>
            <a:spLocks noGrp="1"/>
          </p:cNvSpPr>
          <p:nvPr>
            <p:ph type="title"/>
          </p:nvPr>
        </p:nvSpPr>
        <p:spPr>
          <a:xfrm>
            <a:off x="609600" y="0"/>
            <a:ext cx="10972800" cy="1295400"/>
          </a:xfrm>
        </p:spPr>
        <p:txBody>
          <a:bodyPr/>
          <a:lstStyle/>
          <a:p>
            <a:r>
              <a:rPr lang="en-US" b="1" dirty="0"/>
              <a:t>Some Hard Numbers</a:t>
            </a:r>
          </a:p>
        </p:txBody>
      </p:sp>
      <p:sp>
        <p:nvSpPr>
          <p:cNvPr id="3" name="Content Placeholder 2">
            <a:extLst>
              <a:ext uri="{FF2B5EF4-FFF2-40B4-BE49-F238E27FC236}">
                <a16:creationId xmlns="" xmlns:a16="http://schemas.microsoft.com/office/drawing/2014/main" id="{FF5C7816-A02C-4E8F-8022-C610AA370CC4}"/>
              </a:ext>
            </a:extLst>
          </p:cNvPr>
          <p:cNvSpPr>
            <a:spLocks noGrp="1"/>
          </p:cNvSpPr>
          <p:nvPr>
            <p:ph idx="1"/>
          </p:nvPr>
        </p:nvSpPr>
        <p:spPr>
          <a:xfrm>
            <a:off x="609600" y="1371601"/>
            <a:ext cx="10972800" cy="1600200"/>
          </a:xfrm>
        </p:spPr>
        <p:txBody>
          <a:bodyPr>
            <a:normAutofit lnSpcReduction="10000"/>
          </a:bodyPr>
          <a:lstStyle/>
          <a:p>
            <a:pPr marL="0" indent="0" algn="ctr">
              <a:buNone/>
            </a:pPr>
            <a:r>
              <a:rPr lang="en-US" sz="4000" dirty="0"/>
              <a:t>   </a:t>
            </a:r>
            <a:r>
              <a:rPr lang="en-US" sz="5400" b="1" dirty="0"/>
              <a:t>73% of Millennials Currently Using Some Form of Streaming Service</a:t>
            </a:r>
          </a:p>
          <a:p>
            <a:pPr marL="0" indent="0" algn="ctr">
              <a:buNone/>
            </a:pPr>
            <a:endParaRPr lang="en-US" sz="5400" b="1" dirty="0"/>
          </a:p>
        </p:txBody>
      </p:sp>
      <p:sp>
        <p:nvSpPr>
          <p:cNvPr id="4" name="TextBox 3">
            <a:extLst>
              <a:ext uri="{FF2B5EF4-FFF2-40B4-BE49-F238E27FC236}">
                <a16:creationId xmlns="" xmlns:a16="http://schemas.microsoft.com/office/drawing/2014/main" id="{0CB41DFC-715F-4D88-905A-25CD4C20C7D5}"/>
              </a:ext>
            </a:extLst>
          </p:cNvPr>
          <p:cNvSpPr txBox="1"/>
          <p:nvPr/>
        </p:nvSpPr>
        <p:spPr>
          <a:xfrm>
            <a:off x="533400" y="3429000"/>
            <a:ext cx="10972800" cy="1754326"/>
          </a:xfrm>
          <a:prstGeom prst="rect">
            <a:avLst/>
          </a:prstGeom>
          <a:noFill/>
        </p:spPr>
        <p:txBody>
          <a:bodyPr wrap="square" rtlCol="0">
            <a:spAutoFit/>
          </a:bodyPr>
          <a:lstStyle/>
          <a:p>
            <a:pPr algn="ctr"/>
            <a:r>
              <a:rPr lang="en-US" sz="5400" b="1" dirty="0"/>
              <a:t>47% of Millennials and Gen Xers Watch </a:t>
            </a:r>
            <a:r>
              <a:rPr lang="en-US" sz="5400" b="1" u="sng" dirty="0"/>
              <a:t>NO</a:t>
            </a:r>
            <a:r>
              <a:rPr lang="en-US" sz="5400" b="1" dirty="0"/>
              <a:t> Traditional TV at all</a:t>
            </a:r>
          </a:p>
        </p:txBody>
      </p:sp>
    </p:spTree>
    <p:extLst>
      <p:ext uri="{BB962C8B-B14F-4D97-AF65-F5344CB8AC3E}">
        <p14:creationId xmlns:p14="http://schemas.microsoft.com/office/powerpoint/2010/main" val="8961032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27695A-7317-4396-9697-46C347D8E7C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F2350A7A-F10F-4F20-AC9E-671B6880F9D2}"/>
              </a:ext>
            </a:extLst>
          </p:cNvPr>
          <p:cNvPicPr>
            <a:picLocks noGrp="1" noChangeAspect="1"/>
          </p:cNvPicPr>
          <p:nvPr>
            <p:ph idx="1"/>
          </p:nvPr>
        </p:nvPicPr>
        <p:blipFill>
          <a:blip r:embed="rId2"/>
          <a:stretch>
            <a:fillRect/>
          </a:stretch>
        </p:blipFill>
        <p:spPr>
          <a:xfrm>
            <a:off x="1866900" y="274638"/>
            <a:ext cx="8458200" cy="6343650"/>
          </a:xfrm>
          <a:prstGeom prst="rect">
            <a:avLst/>
          </a:prstGeom>
        </p:spPr>
      </p:pic>
    </p:spTree>
    <p:extLst>
      <p:ext uri="{BB962C8B-B14F-4D97-AF65-F5344CB8AC3E}">
        <p14:creationId xmlns:p14="http://schemas.microsoft.com/office/powerpoint/2010/main" val="31486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800" b="1" dirty="0"/>
              <a:t>SEEING IS BELIEVING</a:t>
            </a:r>
          </a:p>
        </p:txBody>
      </p:sp>
      <p:sp>
        <p:nvSpPr>
          <p:cNvPr id="3" name="Content Placeholder 2"/>
          <p:cNvSpPr>
            <a:spLocks noGrp="1"/>
          </p:cNvSpPr>
          <p:nvPr>
            <p:ph idx="1"/>
          </p:nvPr>
        </p:nvSpPr>
        <p:spPr>
          <a:xfrm>
            <a:off x="1676400" y="990601"/>
            <a:ext cx="8839200" cy="1752601"/>
          </a:xfrm>
        </p:spPr>
        <p:txBody>
          <a:bodyPr>
            <a:normAutofit/>
          </a:bodyPr>
          <a:lstStyle/>
          <a:p>
            <a:pPr marL="0" indent="0" algn="ctr">
              <a:buNone/>
            </a:pPr>
            <a:r>
              <a:rPr lang="en-US" sz="4800" b="1" dirty="0">
                <a:solidFill>
                  <a:srgbClr val="FFFF00"/>
                </a:solidFill>
              </a:rPr>
              <a:t>IT’S ALL ABOUT STREAMING MEDIA NOW</a:t>
            </a:r>
          </a:p>
          <a:p>
            <a:pPr marL="0" indent="0" algn="ctr">
              <a:buNone/>
            </a:pPr>
            <a:endParaRPr lang="en-US" sz="4800" b="1" dirty="0">
              <a:solidFill>
                <a:srgbClr val="FFFF00"/>
              </a:solidFill>
            </a:endParaRPr>
          </a:p>
        </p:txBody>
      </p:sp>
      <p:sp>
        <p:nvSpPr>
          <p:cNvPr id="4" name="TextBox 3"/>
          <p:cNvSpPr txBox="1"/>
          <p:nvPr/>
        </p:nvSpPr>
        <p:spPr>
          <a:xfrm>
            <a:off x="2057400" y="2743201"/>
            <a:ext cx="7848600" cy="3785652"/>
          </a:xfrm>
          <a:prstGeom prst="rect">
            <a:avLst/>
          </a:prstGeom>
          <a:noFill/>
        </p:spPr>
        <p:txBody>
          <a:bodyPr wrap="square" rtlCol="0">
            <a:spAutoFit/>
          </a:bodyPr>
          <a:lstStyle/>
          <a:p>
            <a:r>
              <a:rPr lang="en-US" sz="4000" dirty="0"/>
              <a:t>         </a:t>
            </a:r>
            <a:r>
              <a:rPr lang="en-US" sz="4000" u="sng" dirty="0"/>
              <a:t>U.S. Users of Streaming Media</a:t>
            </a:r>
          </a:p>
          <a:p>
            <a:endParaRPr lang="en-US" sz="4000" dirty="0"/>
          </a:p>
          <a:p>
            <a:r>
              <a:rPr lang="en-US" sz="4000" dirty="0"/>
              <a:t>       YouTube                180,000,000 </a:t>
            </a:r>
          </a:p>
          <a:p>
            <a:r>
              <a:rPr lang="en-US" sz="4000" dirty="0"/>
              <a:t>       Netflix                    120,000,000</a:t>
            </a:r>
          </a:p>
          <a:p>
            <a:r>
              <a:rPr lang="en-US" sz="4000" dirty="0"/>
              <a:t>       Amazon                   76,000,000</a:t>
            </a:r>
          </a:p>
          <a:p>
            <a:r>
              <a:rPr lang="en-US" sz="4000" dirty="0"/>
              <a:t>       Hulu                         30,000,000</a:t>
            </a:r>
          </a:p>
        </p:txBody>
      </p:sp>
      <p:sp>
        <p:nvSpPr>
          <p:cNvPr id="6" name="TextBox 5">
            <a:extLst>
              <a:ext uri="{FF2B5EF4-FFF2-40B4-BE49-F238E27FC236}">
                <a16:creationId xmlns="" xmlns:a16="http://schemas.microsoft.com/office/drawing/2014/main" id="{DF10FB13-8777-4482-92DF-7B28A9C47E5A}"/>
              </a:ext>
            </a:extLst>
          </p:cNvPr>
          <p:cNvSpPr txBox="1"/>
          <p:nvPr/>
        </p:nvSpPr>
        <p:spPr>
          <a:xfrm>
            <a:off x="2819400" y="3835597"/>
            <a:ext cx="6553200" cy="2554545"/>
          </a:xfrm>
          <a:prstGeom prst="rect">
            <a:avLst/>
          </a:prstGeom>
          <a:solidFill>
            <a:schemeClr val="tx1">
              <a:lumMod val="95000"/>
            </a:schemeClr>
          </a:solidFill>
        </p:spPr>
        <p:txBody>
          <a:bodyPr wrap="square" rtlCol="0">
            <a:spAutoFit/>
          </a:bodyPr>
          <a:lstStyle/>
          <a:p>
            <a:pPr algn="ctr"/>
            <a:r>
              <a:rPr lang="en-US" sz="4000" b="1" dirty="0">
                <a:solidFill>
                  <a:srgbClr val="FF0000"/>
                </a:solidFill>
              </a:rPr>
              <a:t>NETFLIX NOW HAS MORE SUBSCRIBERS (50 MILLION) THAN CABLE DOES (48 MILLION)</a:t>
            </a:r>
          </a:p>
        </p:txBody>
      </p:sp>
      <p:sp>
        <p:nvSpPr>
          <p:cNvPr id="5" name="TextBox 4"/>
          <p:cNvSpPr txBox="1"/>
          <p:nvPr/>
        </p:nvSpPr>
        <p:spPr>
          <a:xfrm>
            <a:off x="2286000" y="3824223"/>
            <a:ext cx="7467600" cy="2585323"/>
          </a:xfrm>
          <a:prstGeom prst="rect">
            <a:avLst/>
          </a:prstGeom>
          <a:solidFill>
            <a:schemeClr val="accent1"/>
          </a:solidFill>
        </p:spPr>
        <p:txBody>
          <a:bodyPr wrap="square" rtlCol="0">
            <a:spAutoFit/>
          </a:bodyPr>
          <a:lstStyle/>
          <a:p>
            <a:pPr algn="ctr"/>
            <a:r>
              <a:rPr lang="en-US" sz="5400" b="1" dirty="0"/>
              <a:t>AMAZINGLY, APPLE AND FACEBOOK AREN’T EVEN IN THE GAME YET </a:t>
            </a:r>
          </a:p>
        </p:txBody>
      </p:sp>
    </p:spTree>
    <p:extLst>
      <p:ext uri="{BB962C8B-B14F-4D97-AF65-F5344CB8AC3E}">
        <p14:creationId xmlns:p14="http://schemas.microsoft.com/office/powerpoint/2010/main" val="35250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7A4D92-54B1-4240-B3A3-E125CD7211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EA4EEC68-85E8-4579-AA5A-C21FD37E37C2}"/>
              </a:ext>
            </a:extLst>
          </p:cNvPr>
          <p:cNvPicPr>
            <a:picLocks noGrp="1" noChangeAspect="1"/>
          </p:cNvPicPr>
          <p:nvPr>
            <p:ph idx="1"/>
          </p:nvPr>
        </p:nvPicPr>
        <p:blipFill>
          <a:blip r:embed="rId2"/>
          <a:stretch>
            <a:fillRect/>
          </a:stretch>
        </p:blipFill>
        <p:spPr>
          <a:xfrm>
            <a:off x="228600" y="228599"/>
            <a:ext cx="11734800" cy="6400801"/>
          </a:xfrm>
        </p:spPr>
      </p:pic>
    </p:spTree>
    <p:extLst>
      <p:ext uri="{BB962C8B-B14F-4D97-AF65-F5344CB8AC3E}">
        <p14:creationId xmlns:p14="http://schemas.microsoft.com/office/powerpoint/2010/main" val="10181859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057400" y="274639"/>
            <a:ext cx="8458200" cy="5044545"/>
          </a:xfrm>
        </p:spPr>
        <p:txBody>
          <a:bodyPr>
            <a:noAutofit/>
          </a:bodyPr>
          <a:lstStyle/>
          <a:p>
            <a:pPr marL="0" indent="0" algn="ctr">
              <a:buNone/>
            </a:pPr>
            <a:r>
              <a:rPr lang="en-US" sz="8800" b="1" dirty="0">
                <a:latin typeface="Tahoma" panose="020B0604030504040204" pitchFamily="34" charset="0"/>
                <a:ea typeface="Tahoma" panose="020B0604030504040204" pitchFamily="34" charset="0"/>
                <a:cs typeface="Tahoma" panose="020B0604030504040204" pitchFamily="34" charset="0"/>
              </a:rPr>
              <a:t>9.</a:t>
            </a:r>
          </a:p>
          <a:p>
            <a:pPr marL="0" indent="0" algn="ctr">
              <a:buNone/>
            </a:pPr>
            <a:r>
              <a:rPr lang="en-US" sz="9600" b="1" dirty="0"/>
              <a:t>A WORLD OF CONSTANT CONNECTIVITY </a:t>
            </a:r>
          </a:p>
          <a:p>
            <a:pPr marL="0" indent="0" algn="ctr">
              <a:buNone/>
            </a:pPr>
            <a:endParaRPr lang="en-US" sz="8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4565998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915400" cy="1265238"/>
          </a:xfrm>
        </p:spPr>
        <p:txBody>
          <a:bodyPr>
            <a:noAutofit/>
          </a:bodyPr>
          <a:lstStyle/>
          <a:p>
            <a:r>
              <a:rPr lang="en-US" sz="4800" b="1" dirty="0"/>
              <a:t>KIDS TODAY ARE </a:t>
            </a:r>
            <a:r>
              <a:rPr lang="en-US" sz="4800" b="1" u="sng" dirty="0"/>
              <a:t>SYNCHRONOUS</a:t>
            </a:r>
          </a:p>
        </p:txBody>
      </p:sp>
      <p:sp>
        <p:nvSpPr>
          <p:cNvPr id="4" name="Rectangle 3"/>
          <p:cNvSpPr/>
          <p:nvPr/>
        </p:nvSpPr>
        <p:spPr>
          <a:xfrm>
            <a:off x="2438400" y="5029200"/>
            <a:ext cx="1295400" cy="1143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438400" y="2514600"/>
            <a:ext cx="1295400" cy="23622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r>
              <a:rPr lang="en-US" dirty="0"/>
              <a:t>  56%</a:t>
            </a:r>
          </a:p>
        </p:txBody>
      </p:sp>
      <p:sp>
        <p:nvSpPr>
          <p:cNvPr id="8" name="Rectangle 7"/>
          <p:cNvSpPr/>
          <p:nvPr/>
        </p:nvSpPr>
        <p:spPr>
          <a:xfrm>
            <a:off x="2438400" y="1717813"/>
            <a:ext cx="1295400" cy="64770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14600" y="5257801"/>
            <a:ext cx="1066800" cy="584775"/>
          </a:xfrm>
          <a:prstGeom prst="rect">
            <a:avLst/>
          </a:prstGeom>
          <a:noFill/>
        </p:spPr>
        <p:txBody>
          <a:bodyPr wrap="square" rtlCol="0">
            <a:spAutoFit/>
          </a:bodyPr>
          <a:lstStyle/>
          <a:p>
            <a:r>
              <a:rPr lang="en-US" dirty="0"/>
              <a:t>  </a:t>
            </a:r>
            <a:r>
              <a:rPr lang="en-US" sz="3200" b="1" dirty="0"/>
              <a:t>24%</a:t>
            </a:r>
          </a:p>
        </p:txBody>
      </p:sp>
      <p:sp>
        <p:nvSpPr>
          <p:cNvPr id="10" name="TextBox 9"/>
          <p:cNvSpPr txBox="1"/>
          <p:nvPr/>
        </p:nvSpPr>
        <p:spPr>
          <a:xfrm>
            <a:off x="2590800" y="1752601"/>
            <a:ext cx="1143000" cy="584775"/>
          </a:xfrm>
          <a:prstGeom prst="rect">
            <a:avLst/>
          </a:prstGeom>
          <a:noFill/>
        </p:spPr>
        <p:txBody>
          <a:bodyPr wrap="square" rtlCol="0">
            <a:spAutoFit/>
          </a:bodyPr>
          <a:lstStyle/>
          <a:p>
            <a:r>
              <a:rPr lang="en-US" sz="3200" dirty="0"/>
              <a:t> 12%</a:t>
            </a:r>
          </a:p>
        </p:txBody>
      </p:sp>
      <p:sp>
        <p:nvSpPr>
          <p:cNvPr id="11" name="Right Brace 10"/>
          <p:cNvSpPr/>
          <p:nvPr/>
        </p:nvSpPr>
        <p:spPr>
          <a:xfrm>
            <a:off x="5867400" y="1717814"/>
            <a:ext cx="1676400" cy="4454387"/>
          </a:xfrm>
          <a:prstGeom prst="righ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772400" y="3124200"/>
            <a:ext cx="2362200" cy="1446550"/>
          </a:xfrm>
          <a:prstGeom prst="rect">
            <a:avLst/>
          </a:prstGeom>
          <a:noFill/>
        </p:spPr>
        <p:txBody>
          <a:bodyPr wrap="square" rtlCol="0">
            <a:spAutoFit/>
          </a:bodyPr>
          <a:lstStyle/>
          <a:p>
            <a:r>
              <a:rPr lang="en-US" sz="8800" dirty="0"/>
              <a:t>92%</a:t>
            </a:r>
          </a:p>
        </p:txBody>
      </p:sp>
      <p:sp>
        <p:nvSpPr>
          <p:cNvPr id="13" name="TextBox 12"/>
          <p:cNvSpPr txBox="1"/>
          <p:nvPr/>
        </p:nvSpPr>
        <p:spPr>
          <a:xfrm>
            <a:off x="4114800" y="5257801"/>
            <a:ext cx="2057400" cy="461665"/>
          </a:xfrm>
          <a:prstGeom prst="rect">
            <a:avLst/>
          </a:prstGeom>
          <a:noFill/>
        </p:spPr>
        <p:txBody>
          <a:bodyPr wrap="square" rtlCol="0">
            <a:spAutoFit/>
          </a:bodyPr>
          <a:lstStyle/>
          <a:p>
            <a:r>
              <a:rPr lang="en-US" sz="2400" b="1" dirty="0"/>
              <a:t>   CONSTANT</a:t>
            </a:r>
          </a:p>
        </p:txBody>
      </p:sp>
      <p:sp>
        <p:nvSpPr>
          <p:cNvPr id="14" name="TextBox 13"/>
          <p:cNvSpPr txBox="1"/>
          <p:nvPr/>
        </p:nvSpPr>
        <p:spPr>
          <a:xfrm>
            <a:off x="4114800" y="3505201"/>
            <a:ext cx="2057400" cy="830997"/>
          </a:xfrm>
          <a:prstGeom prst="rect">
            <a:avLst/>
          </a:prstGeom>
          <a:noFill/>
        </p:spPr>
        <p:txBody>
          <a:bodyPr wrap="square" rtlCol="0">
            <a:spAutoFit/>
          </a:bodyPr>
          <a:lstStyle/>
          <a:p>
            <a:pPr algn="ctr"/>
            <a:r>
              <a:rPr lang="en-US" sz="2400" b="1" dirty="0"/>
              <a:t>SEVERAL TIMES A DAY </a:t>
            </a:r>
          </a:p>
        </p:txBody>
      </p:sp>
      <p:sp>
        <p:nvSpPr>
          <p:cNvPr id="15" name="TextBox 14"/>
          <p:cNvSpPr txBox="1"/>
          <p:nvPr/>
        </p:nvSpPr>
        <p:spPr>
          <a:xfrm>
            <a:off x="4572000" y="1828801"/>
            <a:ext cx="1295400" cy="461665"/>
          </a:xfrm>
          <a:prstGeom prst="rect">
            <a:avLst/>
          </a:prstGeom>
          <a:noFill/>
        </p:spPr>
        <p:txBody>
          <a:bodyPr wrap="square" rtlCol="0">
            <a:spAutoFit/>
          </a:bodyPr>
          <a:lstStyle/>
          <a:p>
            <a:r>
              <a:rPr lang="en-US" sz="2400" b="1" dirty="0"/>
              <a:t>  DAILY</a:t>
            </a:r>
          </a:p>
        </p:txBody>
      </p:sp>
      <p:sp>
        <p:nvSpPr>
          <p:cNvPr id="16" name="TextBox 15"/>
          <p:cNvSpPr txBox="1"/>
          <p:nvPr/>
        </p:nvSpPr>
        <p:spPr>
          <a:xfrm>
            <a:off x="7239000" y="4570750"/>
            <a:ext cx="3124200" cy="1077218"/>
          </a:xfrm>
          <a:prstGeom prst="rect">
            <a:avLst/>
          </a:prstGeom>
          <a:noFill/>
        </p:spPr>
        <p:txBody>
          <a:bodyPr wrap="square" rtlCol="0">
            <a:spAutoFit/>
          </a:bodyPr>
          <a:lstStyle/>
          <a:p>
            <a:pPr algn="ctr"/>
            <a:r>
              <a:rPr lang="en-US" sz="3200" b="1" dirty="0"/>
              <a:t>13 - 17</a:t>
            </a:r>
          </a:p>
          <a:p>
            <a:pPr algn="ctr"/>
            <a:r>
              <a:rPr lang="en-US" sz="3200" b="1" dirty="0"/>
              <a:t>YEAR OLDS</a:t>
            </a:r>
          </a:p>
        </p:txBody>
      </p:sp>
    </p:spTree>
    <p:extLst>
      <p:ext uri="{BB962C8B-B14F-4D97-AF65-F5344CB8AC3E}">
        <p14:creationId xmlns:p14="http://schemas.microsoft.com/office/powerpoint/2010/main" val="414865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AB6EAC-501A-4585-9D6E-D5766D72316C}"/>
              </a:ext>
            </a:extLst>
          </p:cNvPr>
          <p:cNvSpPr>
            <a:spLocks noGrp="1"/>
          </p:cNvSpPr>
          <p:nvPr>
            <p:ph type="title"/>
          </p:nvPr>
        </p:nvSpPr>
        <p:spPr/>
        <p:txBody>
          <a:bodyPr/>
          <a:lstStyle/>
          <a:p>
            <a:endParaRPr lang="en-US"/>
          </a:p>
        </p:txBody>
      </p:sp>
      <p:pic>
        <p:nvPicPr>
          <p:cNvPr id="5" name="Content Placeholder 4" descr="Animal on the water&#10;&#10;Description generated with high confidence">
            <a:extLst>
              <a:ext uri="{FF2B5EF4-FFF2-40B4-BE49-F238E27FC236}">
                <a16:creationId xmlns="" xmlns:a16="http://schemas.microsoft.com/office/drawing/2014/main" id="{0EAD8657-E096-4F86-8C24-024735F363BB}"/>
              </a:ext>
            </a:extLst>
          </p:cNvPr>
          <p:cNvPicPr>
            <a:picLocks noGrp="1" noChangeAspect="1"/>
          </p:cNvPicPr>
          <p:nvPr>
            <p:ph idx="1"/>
          </p:nvPr>
        </p:nvPicPr>
        <p:blipFill>
          <a:blip r:embed="rId2"/>
          <a:stretch>
            <a:fillRect/>
          </a:stretch>
        </p:blipFill>
        <p:spPr>
          <a:xfrm>
            <a:off x="1890184" y="274638"/>
            <a:ext cx="8411632" cy="6308724"/>
          </a:xfrm>
        </p:spPr>
      </p:pic>
    </p:spTree>
    <p:extLst>
      <p:ext uri="{BB962C8B-B14F-4D97-AF65-F5344CB8AC3E}">
        <p14:creationId xmlns:p14="http://schemas.microsoft.com/office/powerpoint/2010/main" val="8544804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600200" y="76200"/>
            <a:ext cx="8991600" cy="6705600"/>
          </a:xfrm>
        </p:spPr>
      </p:pic>
    </p:spTree>
    <p:extLst>
      <p:ext uri="{BB962C8B-B14F-4D97-AF65-F5344CB8AC3E}">
        <p14:creationId xmlns:p14="http://schemas.microsoft.com/office/powerpoint/2010/main" val="19208651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b="1" dirty="0"/>
              <a:t>Average Person in U.S. Today</a:t>
            </a:r>
          </a:p>
        </p:txBody>
      </p:sp>
      <p:sp>
        <p:nvSpPr>
          <p:cNvPr id="3" name="Content Placeholder 2"/>
          <p:cNvSpPr>
            <a:spLocks noGrp="1"/>
          </p:cNvSpPr>
          <p:nvPr>
            <p:ph idx="1"/>
          </p:nvPr>
        </p:nvSpPr>
        <p:spPr>
          <a:xfrm>
            <a:off x="1676400" y="1600200"/>
            <a:ext cx="8839200" cy="5029200"/>
          </a:xfrm>
        </p:spPr>
        <p:txBody>
          <a:bodyPr>
            <a:normAutofit fontScale="92500" lnSpcReduction="20000"/>
          </a:bodyPr>
          <a:lstStyle/>
          <a:p>
            <a:pPr marL="0" indent="0" algn="ctr">
              <a:buNone/>
            </a:pPr>
            <a:r>
              <a:rPr lang="en-US" sz="10400" b="1" dirty="0">
                <a:solidFill>
                  <a:srgbClr val="FFFF00"/>
                </a:solidFill>
              </a:rPr>
              <a:t>163</a:t>
            </a:r>
          </a:p>
          <a:p>
            <a:pPr marL="0" indent="0" algn="ctr">
              <a:buNone/>
            </a:pPr>
            <a:r>
              <a:rPr lang="en-US" sz="9300" b="1" dirty="0"/>
              <a:t>Daily</a:t>
            </a:r>
          </a:p>
          <a:p>
            <a:pPr marL="0" indent="0" algn="ctr">
              <a:buNone/>
            </a:pPr>
            <a:r>
              <a:rPr lang="en-US" sz="9300" b="1" dirty="0"/>
              <a:t>Interactions with Their Phone</a:t>
            </a:r>
          </a:p>
          <a:p>
            <a:pPr marL="0" indent="0">
              <a:buNone/>
            </a:pPr>
            <a:endParaRPr lang="en-US" sz="9600" b="1" dirty="0"/>
          </a:p>
        </p:txBody>
      </p:sp>
    </p:spTree>
    <p:extLst>
      <p:ext uri="{BB962C8B-B14F-4D97-AF65-F5344CB8AC3E}">
        <p14:creationId xmlns:p14="http://schemas.microsoft.com/office/powerpoint/2010/main" val="12084169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6400" y="152400"/>
            <a:ext cx="8839200" cy="6553200"/>
          </a:xfrm>
        </p:spPr>
      </p:pic>
      <p:sp>
        <p:nvSpPr>
          <p:cNvPr id="3" name="TextBox 2"/>
          <p:cNvSpPr txBox="1"/>
          <p:nvPr/>
        </p:nvSpPr>
        <p:spPr>
          <a:xfrm>
            <a:off x="4648200" y="3124201"/>
            <a:ext cx="5791200" cy="2554545"/>
          </a:xfrm>
          <a:prstGeom prst="rect">
            <a:avLst/>
          </a:prstGeom>
          <a:solidFill>
            <a:schemeClr val="accent1"/>
          </a:solidFill>
        </p:spPr>
        <p:txBody>
          <a:bodyPr wrap="square" rtlCol="0">
            <a:spAutoFit/>
          </a:bodyPr>
          <a:lstStyle/>
          <a:p>
            <a:pPr algn="ctr"/>
            <a:r>
              <a:rPr lang="en-US" sz="4000" b="1" dirty="0"/>
              <a:t>AVERAGE U.S. CONSUMER TODAY SPENDS 3 HOURS AND 40 MINUTES A DAY ON MOBILE </a:t>
            </a:r>
          </a:p>
        </p:txBody>
      </p:sp>
    </p:spTree>
    <p:extLst>
      <p:ext uri="{BB962C8B-B14F-4D97-AF65-F5344CB8AC3E}">
        <p14:creationId xmlns:p14="http://schemas.microsoft.com/office/powerpoint/2010/main" val="12817570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The Connected Car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19431" y="1752600"/>
            <a:ext cx="8915400" cy="4495800"/>
          </a:xfrm>
        </p:spPr>
      </p:pic>
    </p:spTree>
    <p:extLst>
      <p:ext uri="{BB962C8B-B14F-4D97-AF65-F5344CB8AC3E}">
        <p14:creationId xmlns:p14="http://schemas.microsoft.com/office/powerpoint/2010/main" val="16218644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6401" y="152402"/>
            <a:ext cx="8830235" cy="3733799"/>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400" y="2667001"/>
            <a:ext cx="8686800" cy="4076077"/>
          </a:xfrm>
          <a:prstGeom prst="rect">
            <a:avLst/>
          </a:prstGeom>
        </p:spPr>
      </p:pic>
      <p:sp>
        <p:nvSpPr>
          <p:cNvPr id="6" name="Rectangle 5"/>
          <p:cNvSpPr/>
          <p:nvPr/>
        </p:nvSpPr>
        <p:spPr>
          <a:xfrm>
            <a:off x="10363201" y="3886201"/>
            <a:ext cx="143435" cy="28568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9283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0" y="152400"/>
            <a:ext cx="8890000" cy="914400"/>
          </a:xfrm>
        </p:spPr>
        <p:txBody>
          <a:bodyPr>
            <a:normAutofit fontScale="90000"/>
          </a:bodyPr>
          <a:lstStyle/>
          <a:p>
            <a:r>
              <a:rPr lang="en-US" b="1" dirty="0"/>
              <a:t>Volkswagen – Bird Connected Doorbell</a:t>
            </a:r>
          </a:p>
        </p:txBody>
      </p:sp>
      <p:pic>
        <p:nvPicPr>
          <p:cNvPr id="4" name="Content Placeholder 3"/>
          <p:cNvPicPr>
            <a:picLocks noGrp="1" noChangeAspect="1"/>
          </p:cNvPicPr>
          <p:nvPr>
            <p:ph idx="1"/>
          </p:nvPr>
        </p:nvPicPr>
        <p:blipFill>
          <a:blip r:embed="rId2"/>
          <a:stretch>
            <a:fillRect/>
          </a:stretch>
        </p:blipFill>
        <p:spPr>
          <a:xfrm>
            <a:off x="1651000" y="1219200"/>
            <a:ext cx="8890000" cy="5486400"/>
          </a:xfrm>
        </p:spPr>
      </p:pic>
    </p:spTree>
    <p:extLst>
      <p:ext uri="{BB962C8B-B14F-4D97-AF65-F5344CB8AC3E}">
        <p14:creationId xmlns:p14="http://schemas.microsoft.com/office/powerpoint/2010/main" val="3410543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07566" y="152400"/>
            <a:ext cx="8884235" cy="6553200"/>
          </a:xfrm>
        </p:spPr>
      </p:pic>
    </p:spTree>
    <p:extLst>
      <p:ext uri="{BB962C8B-B14F-4D97-AF65-F5344CB8AC3E}">
        <p14:creationId xmlns:p14="http://schemas.microsoft.com/office/powerpoint/2010/main" val="18059882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52600" y="137619"/>
            <a:ext cx="8763000" cy="6508459"/>
          </a:xfrm>
        </p:spPr>
      </p:pic>
    </p:spTree>
    <p:extLst>
      <p:ext uri="{BB962C8B-B14F-4D97-AF65-F5344CB8AC3E}">
        <p14:creationId xmlns:p14="http://schemas.microsoft.com/office/powerpoint/2010/main" val="21639306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Autofit/>
          </a:bodyPr>
          <a:lstStyle/>
          <a:p>
            <a:r>
              <a:rPr lang="en-US" sz="4000" b="1" dirty="0"/>
              <a:t>In-Store Mobile Tracking – Retail Next</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00201" y="990600"/>
            <a:ext cx="8991600" cy="5791200"/>
          </a:xfrm>
        </p:spPr>
      </p:pic>
    </p:spTree>
    <p:extLst>
      <p:ext uri="{BB962C8B-B14F-4D97-AF65-F5344CB8AC3E}">
        <p14:creationId xmlns:p14="http://schemas.microsoft.com/office/powerpoint/2010/main" val="26066371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533400"/>
          </a:xfrm>
        </p:spPr>
        <p:txBody>
          <a:bodyPr>
            <a:normAutofit fontScale="90000"/>
          </a:bodyPr>
          <a:lstStyle/>
          <a:p>
            <a:r>
              <a:rPr lang="en-US" b="1" dirty="0"/>
              <a:t>Heat Mapping in Retail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75249" y="914400"/>
            <a:ext cx="8854052" cy="5791200"/>
          </a:xfrm>
        </p:spPr>
      </p:pic>
    </p:spTree>
    <p:extLst>
      <p:ext uri="{BB962C8B-B14F-4D97-AF65-F5344CB8AC3E}">
        <p14:creationId xmlns:p14="http://schemas.microsoft.com/office/powerpoint/2010/main" val="1951786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97A29-CD08-41DB-8BA8-8676078DE276}"/>
              </a:ext>
            </a:extLst>
          </p:cNvPr>
          <p:cNvSpPr>
            <a:spLocks noGrp="1"/>
          </p:cNvSpPr>
          <p:nvPr>
            <p:ph type="title"/>
          </p:nvPr>
        </p:nvSpPr>
        <p:spPr/>
        <p:txBody>
          <a:bodyPr/>
          <a:lstStyle/>
          <a:p>
            <a:r>
              <a:rPr lang="en-US" b="1" dirty="0"/>
              <a:t>Duck or Rabbit?</a:t>
            </a:r>
          </a:p>
        </p:txBody>
      </p:sp>
      <p:sp>
        <p:nvSpPr>
          <p:cNvPr id="3" name="Content Placeholder 2">
            <a:extLst>
              <a:ext uri="{FF2B5EF4-FFF2-40B4-BE49-F238E27FC236}">
                <a16:creationId xmlns="" xmlns:a16="http://schemas.microsoft.com/office/drawing/2014/main" id="{8E81928E-E07D-4730-9504-FF083C4F2FE1}"/>
              </a:ext>
            </a:extLst>
          </p:cNvPr>
          <p:cNvSpPr>
            <a:spLocks noGrp="1"/>
          </p:cNvSpPr>
          <p:nvPr>
            <p:ph idx="1"/>
          </p:nvPr>
        </p:nvSpPr>
        <p:spPr/>
        <p:txBody>
          <a:bodyPr>
            <a:normAutofit/>
          </a:bodyPr>
          <a:lstStyle/>
          <a:p>
            <a:pPr marL="0" indent="0" algn="ctr">
              <a:buNone/>
            </a:pPr>
            <a:r>
              <a:rPr lang="en-US" sz="6600" b="1" dirty="0"/>
              <a:t>ENTREPRENEURS LOOK AT WHAT EVERYONE ELSE HAS AND SEE SOMETHING NEW AND DIFFERENT</a:t>
            </a:r>
          </a:p>
        </p:txBody>
      </p:sp>
    </p:spTree>
    <p:extLst>
      <p:ext uri="{BB962C8B-B14F-4D97-AF65-F5344CB8AC3E}">
        <p14:creationId xmlns:p14="http://schemas.microsoft.com/office/powerpoint/2010/main" val="23299326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02904" y="152400"/>
            <a:ext cx="8861020" cy="65532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2904" y="152401"/>
            <a:ext cx="8861020" cy="655319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2904" y="152401"/>
            <a:ext cx="8861020" cy="632459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2904" y="152399"/>
            <a:ext cx="8861020" cy="6553200"/>
          </a:xfrm>
          <a:prstGeom prst="rect">
            <a:avLst/>
          </a:prstGeom>
        </p:spPr>
      </p:pic>
    </p:spTree>
    <p:extLst>
      <p:ext uri="{BB962C8B-B14F-4D97-AF65-F5344CB8AC3E}">
        <p14:creationId xmlns:p14="http://schemas.microsoft.com/office/powerpoint/2010/main" val="50964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341438"/>
          </a:xfrm>
        </p:spPr>
        <p:txBody>
          <a:bodyPr>
            <a:normAutofit fontScale="90000"/>
          </a:bodyPr>
          <a:lstStyle/>
          <a:p>
            <a:r>
              <a:rPr lang="en-US" sz="9800" b="1" dirty="0">
                <a:latin typeface="Tahoma" panose="020B0604030504040204" pitchFamily="34" charset="0"/>
                <a:ea typeface="Tahoma" panose="020B0604030504040204" pitchFamily="34" charset="0"/>
                <a:cs typeface="Tahoma" panose="020B0604030504040204" pitchFamily="34" charset="0"/>
              </a:rPr>
              <a:t>10.</a:t>
            </a:r>
            <a:r>
              <a:rPr lang="en-US" sz="6000" b="1" dirty="0"/>
              <a:t> </a:t>
            </a:r>
          </a:p>
        </p:txBody>
      </p:sp>
      <p:sp>
        <p:nvSpPr>
          <p:cNvPr id="3" name="Content Placeholder 2"/>
          <p:cNvSpPr>
            <a:spLocks noGrp="1"/>
          </p:cNvSpPr>
          <p:nvPr>
            <p:ph idx="1"/>
          </p:nvPr>
        </p:nvSpPr>
        <p:spPr>
          <a:xfrm>
            <a:off x="1676400" y="1600201"/>
            <a:ext cx="8763000" cy="4525963"/>
          </a:xfrm>
        </p:spPr>
        <p:txBody>
          <a:bodyPr>
            <a:normAutofit lnSpcReduction="10000"/>
          </a:bodyPr>
          <a:lstStyle/>
          <a:p>
            <a:pPr marL="0" indent="0" algn="ctr">
              <a:buNone/>
            </a:pPr>
            <a:r>
              <a:rPr lang="en-US" sz="9600" b="1" dirty="0"/>
              <a:t>THE INTERNET OF </a:t>
            </a:r>
          </a:p>
          <a:p>
            <a:pPr marL="0" indent="0" algn="ctr">
              <a:buNone/>
            </a:pPr>
            <a:r>
              <a:rPr lang="en-US" sz="9600" b="1" dirty="0"/>
              <a:t>THINGS</a:t>
            </a:r>
          </a:p>
        </p:txBody>
      </p:sp>
      <p:sp>
        <p:nvSpPr>
          <p:cNvPr id="4" name="TextBox 3"/>
          <p:cNvSpPr txBox="1"/>
          <p:nvPr/>
        </p:nvSpPr>
        <p:spPr>
          <a:xfrm>
            <a:off x="2743201" y="4343400"/>
            <a:ext cx="6858000" cy="1569660"/>
          </a:xfrm>
          <a:prstGeom prst="rect">
            <a:avLst/>
          </a:prstGeom>
          <a:solidFill>
            <a:schemeClr val="accent1"/>
          </a:solidFill>
        </p:spPr>
        <p:txBody>
          <a:bodyPr wrap="square" rtlCol="0">
            <a:spAutoFit/>
          </a:bodyPr>
          <a:lstStyle/>
          <a:p>
            <a:r>
              <a:rPr lang="en-US" sz="9600" b="1" dirty="0">
                <a:solidFill>
                  <a:srgbClr val="FFFF00"/>
                </a:solidFill>
              </a:rPr>
              <a:t>EVERYTHING</a:t>
            </a:r>
          </a:p>
        </p:txBody>
      </p:sp>
    </p:spTree>
    <p:extLst>
      <p:ext uri="{BB962C8B-B14F-4D97-AF65-F5344CB8AC3E}">
        <p14:creationId xmlns:p14="http://schemas.microsoft.com/office/powerpoint/2010/main" val="368977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38200"/>
          </a:xfrm>
        </p:spPr>
        <p:txBody>
          <a:bodyPr>
            <a:normAutofit/>
          </a:bodyPr>
          <a:lstStyle/>
          <a:p>
            <a:r>
              <a:rPr lang="en-US" b="1" dirty="0"/>
              <a:t>THE SMART HOME IS HERE</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00400" y="1066800"/>
            <a:ext cx="6400800" cy="5624708"/>
          </a:xfrm>
        </p:spPr>
      </p:pic>
    </p:spTree>
    <p:extLst>
      <p:ext uri="{BB962C8B-B14F-4D97-AF65-F5344CB8AC3E}">
        <p14:creationId xmlns:p14="http://schemas.microsoft.com/office/powerpoint/2010/main" val="19567567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762000"/>
          </a:xfrm>
        </p:spPr>
        <p:txBody>
          <a:bodyPr>
            <a:normAutofit/>
          </a:bodyPr>
          <a:lstStyle/>
          <a:p>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52400"/>
            <a:ext cx="10515600" cy="6481668"/>
          </a:xfrm>
        </p:spPr>
      </p:pic>
      <p:sp>
        <p:nvSpPr>
          <p:cNvPr id="6" name="Rectangle 5"/>
          <p:cNvSpPr/>
          <p:nvPr/>
        </p:nvSpPr>
        <p:spPr>
          <a:xfrm>
            <a:off x="990600" y="4114800"/>
            <a:ext cx="2286000" cy="2431435"/>
          </a:xfrm>
          <a:prstGeom prst="rect">
            <a:avLst/>
          </a:prstGeom>
          <a:solidFill>
            <a:schemeClr val="accent1"/>
          </a:solidFill>
        </p:spPr>
        <p:txBody>
          <a:bodyPr wrap="square">
            <a:spAutoFit/>
          </a:bodyPr>
          <a:lstStyle/>
          <a:p>
            <a:pPr defTabSz="914400"/>
            <a:r>
              <a:rPr lang="en-US" b="1" kern="0" dirty="0">
                <a:solidFill>
                  <a:srgbClr val="FFFF00"/>
                </a:solidFill>
              </a:rPr>
              <a:t>       The Average</a:t>
            </a:r>
          </a:p>
          <a:p>
            <a:pPr defTabSz="914400"/>
            <a:r>
              <a:rPr lang="en-US" b="1" kern="0" dirty="0">
                <a:solidFill>
                  <a:srgbClr val="FFFF00"/>
                </a:solidFill>
              </a:rPr>
              <a:t>Connected Home Has</a:t>
            </a:r>
          </a:p>
          <a:p>
            <a:pPr defTabSz="914400"/>
            <a:r>
              <a:rPr lang="en-US" sz="8000" b="1" kern="0" dirty="0">
                <a:solidFill>
                  <a:srgbClr val="FFFF00"/>
                </a:solidFill>
              </a:rPr>
              <a:t>  8.5</a:t>
            </a:r>
          </a:p>
          <a:p>
            <a:pPr defTabSz="914400"/>
            <a:r>
              <a:rPr lang="en-US" b="1" kern="0" dirty="0">
                <a:solidFill>
                  <a:srgbClr val="FFFF00"/>
                </a:solidFill>
              </a:rPr>
              <a:t>  Internet-Connected </a:t>
            </a:r>
          </a:p>
          <a:p>
            <a:pPr defTabSz="914400"/>
            <a:r>
              <a:rPr lang="en-US" b="1" kern="0" dirty="0">
                <a:solidFill>
                  <a:srgbClr val="FFFF00"/>
                </a:solidFill>
              </a:rPr>
              <a:t>           Devices</a:t>
            </a:r>
          </a:p>
        </p:txBody>
      </p:sp>
      <p:pic>
        <p:nvPicPr>
          <p:cNvPr id="4" name="Picture 3"/>
          <p:cNvPicPr>
            <a:picLocks noChangeAspect="1"/>
          </p:cNvPicPr>
          <p:nvPr/>
        </p:nvPicPr>
        <p:blipFill>
          <a:blip r:embed="rId3"/>
          <a:stretch>
            <a:fillRect/>
          </a:stretch>
        </p:blipFill>
        <p:spPr>
          <a:xfrm>
            <a:off x="3491593" y="508907"/>
            <a:ext cx="7392432" cy="5772956"/>
          </a:xfrm>
          <a:prstGeom prst="rect">
            <a:avLst/>
          </a:prstGeom>
        </p:spPr>
      </p:pic>
    </p:spTree>
    <p:extLst>
      <p:ext uri="{BB962C8B-B14F-4D97-AF65-F5344CB8AC3E}">
        <p14:creationId xmlns:p14="http://schemas.microsoft.com/office/powerpoint/2010/main" val="232300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BD4173-12C6-4464-BE33-4DA1FF760C34}"/>
              </a:ext>
            </a:extLst>
          </p:cNvPr>
          <p:cNvSpPr>
            <a:spLocks noGrp="1"/>
          </p:cNvSpPr>
          <p:nvPr>
            <p:ph type="title"/>
          </p:nvPr>
        </p:nvSpPr>
        <p:spPr>
          <a:xfrm>
            <a:off x="609600" y="76200"/>
            <a:ext cx="10972800" cy="956350"/>
          </a:xfrm>
        </p:spPr>
        <p:txBody>
          <a:bodyPr/>
          <a:lstStyle/>
          <a:p>
            <a:r>
              <a:rPr lang="en-US" b="1" dirty="0"/>
              <a:t>Nielsen – Still in the Dark Ages</a:t>
            </a:r>
          </a:p>
        </p:txBody>
      </p:sp>
      <p:pic>
        <p:nvPicPr>
          <p:cNvPr id="5" name="Content Placeholder 4" descr="A close up of text on a white background&#10;&#10;Description generated with very high confidence">
            <a:extLst>
              <a:ext uri="{FF2B5EF4-FFF2-40B4-BE49-F238E27FC236}">
                <a16:creationId xmlns="" xmlns:a16="http://schemas.microsoft.com/office/drawing/2014/main" id="{08FF0BF8-1CD9-4DC2-A807-227A1A965A1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27000" y="1464351"/>
            <a:ext cx="5588000" cy="4724400"/>
          </a:xfrm>
        </p:spPr>
      </p:pic>
      <p:pic>
        <p:nvPicPr>
          <p:cNvPr id="7" name="Picture 6" descr="A close up of text on a white background&#10;&#10;Description generated with very high confidence">
            <a:extLst>
              <a:ext uri="{FF2B5EF4-FFF2-40B4-BE49-F238E27FC236}">
                <a16:creationId xmlns="" xmlns:a16="http://schemas.microsoft.com/office/drawing/2014/main" id="{73BFD6F9-7B5F-4F5F-A3B1-C14270EAF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5720" y="1050532"/>
            <a:ext cx="6516583" cy="5588001"/>
          </a:xfrm>
          <a:prstGeom prst="rect">
            <a:avLst/>
          </a:prstGeom>
        </p:spPr>
      </p:pic>
      <p:sp>
        <p:nvSpPr>
          <p:cNvPr id="8" name="Oval 7">
            <a:extLst>
              <a:ext uri="{FF2B5EF4-FFF2-40B4-BE49-F238E27FC236}">
                <a16:creationId xmlns="" xmlns:a16="http://schemas.microsoft.com/office/drawing/2014/main" id="{2E52DA1B-2C7B-4568-B4E7-1970789AD871}"/>
              </a:ext>
            </a:extLst>
          </p:cNvPr>
          <p:cNvSpPr/>
          <p:nvPr/>
        </p:nvSpPr>
        <p:spPr>
          <a:xfrm>
            <a:off x="5791200" y="2819400"/>
            <a:ext cx="3200400" cy="2438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6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90600"/>
          </a:xfrm>
        </p:spPr>
        <p:txBody>
          <a:bodyPr/>
          <a:lstStyle/>
          <a:p>
            <a:r>
              <a:rPr lang="en-US" b="1" dirty="0"/>
              <a:t>Disney Magic Bands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47900" y="1143000"/>
            <a:ext cx="7696200" cy="2971800"/>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49617" y="4343400"/>
            <a:ext cx="2260740" cy="2286000"/>
          </a:xfrm>
          <a:prstGeom prst="rect">
            <a:avLst/>
          </a:prstGeom>
        </p:spPr>
      </p:pic>
      <p:sp>
        <p:nvSpPr>
          <p:cNvPr id="7" name="TextBox 6"/>
          <p:cNvSpPr txBox="1"/>
          <p:nvPr/>
        </p:nvSpPr>
        <p:spPr>
          <a:xfrm>
            <a:off x="4953000" y="4572000"/>
            <a:ext cx="5410200" cy="1815882"/>
          </a:xfrm>
          <a:prstGeom prst="rect">
            <a:avLst/>
          </a:prstGeom>
          <a:noFill/>
        </p:spPr>
        <p:txBody>
          <a:bodyPr wrap="square" rtlCol="0">
            <a:spAutoFit/>
          </a:bodyPr>
          <a:lstStyle/>
          <a:p>
            <a:r>
              <a:rPr lang="en-US" sz="2800" dirty="0"/>
              <a:t>Park Entry</a:t>
            </a:r>
          </a:p>
          <a:p>
            <a:r>
              <a:rPr lang="en-US" sz="2800" dirty="0"/>
              <a:t>Hotel Room Key</a:t>
            </a:r>
          </a:p>
          <a:p>
            <a:r>
              <a:rPr lang="en-US" sz="2800" dirty="0"/>
              <a:t>Payment for Food and Merchandise</a:t>
            </a:r>
          </a:p>
          <a:p>
            <a:r>
              <a:rPr lang="en-US" sz="2800" dirty="0"/>
              <a:t>Fast Pass Access</a:t>
            </a:r>
          </a:p>
        </p:txBody>
      </p:sp>
    </p:spTree>
    <p:extLst>
      <p:ext uri="{BB962C8B-B14F-4D97-AF65-F5344CB8AC3E}">
        <p14:creationId xmlns:p14="http://schemas.microsoft.com/office/powerpoint/2010/main" val="37928959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88348" y="152400"/>
            <a:ext cx="9033933" cy="4191000"/>
          </a:xfrm>
        </p:spPr>
      </p:pic>
      <p:sp>
        <p:nvSpPr>
          <p:cNvPr id="5" name="TextBox 4"/>
          <p:cNvSpPr txBox="1"/>
          <p:nvPr/>
        </p:nvSpPr>
        <p:spPr>
          <a:xfrm>
            <a:off x="2057400" y="4648201"/>
            <a:ext cx="8305800" cy="2554545"/>
          </a:xfrm>
          <a:prstGeom prst="rect">
            <a:avLst/>
          </a:prstGeom>
          <a:noFill/>
        </p:spPr>
        <p:txBody>
          <a:bodyPr wrap="square" rtlCol="0">
            <a:spAutoFit/>
          </a:bodyPr>
          <a:lstStyle/>
          <a:p>
            <a:r>
              <a:rPr lang="en-US" sz="4000" b="1" dirty="0"/>
              <a:t>1. Personalized Experiences – Goofy  </a:t>
            </a:r>
          </a:p>
          <a:p>
            <a:r>
              <a:rPr lang="en-US" sz="4000" b="1" dirty="0"/>
              <a:t>2. Immersive Experiences - Attractions</a:t>
            </a:r>
          </a:p>
          <a:p>
            <a:r>
              <a:rPr lang="en-US" sz="4000" b="1" dirty="0"/>
              <a:t>3. Special Access &amp; Perks – Sooner </a:t>
            </a:r>
          </a:p>
          <a:p>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6413" y="228600"/>
            <a:ext cx="5257800" cy="4038600"/>
          </a:xfrm>
          <a:prstGeom prst="rect">
            <a:avLst/>
          </a:prstGeom>
          <a:solidFill>
            <a:schemeClr val="accent1"/>
          </a:solidFill>
        </p:spPr>
      </p:pic>
    </p:spTree>
    <p:extLst>
      <p:ext uri="{BB962C8B-B14F-4D97-AF65-F5344CB8AC3E}">
        <p14:creationId xmlns:p14="http://schemas.microsoft.com/office/powerpoint/2010/main" val="410681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991600" cy="1219200"/>
          </a:xfrm>
        </p:spPr>
        <p:txBody>
          <a:bodyPr>
            <a:normAutofit fontScale="90000"/>
          </a:bodyPr>
          <a:lstStyle/>
          <a:p>
            <a:r>
              <a:rPr lang="en-US" b="1" dirty="0"/>
              <a:t>People Trackers as Well as Place Markers </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6400" y="1219200"/>
            <a:ext cx="3525672" cy="23622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0842" y="3733800"/>
            <a:ext cx="3501230" cy="2846529"/>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000" y="3956050"/>
            <a:ext cx="3200400" cy="2400300"/>
          </a:xfrm>
          <a:prstGeom prst="rect">
            <a:avLst/>
          </a:prstGeom>
        </p:spPr>
      </p:pic>
      <p:pic>
        <p:nvPicPr>
          <p:cNvPr id="6" name="Picture 5" descr="The distance between Atlanta Falcons receiver Roddy White and Carolina Panthers safety Quintin Mikell is shown. The NFL is implementing radio-frequency identification technology this season that will allow visualizations such as this to be part of TV broadcasts in 17 stadiums."/>
          <p:cNvPicPr/>
          <p:nvPr/>
        </p:nvPicPr>
        <p:blipFill>
          <a:blip r:embed="rId5" cstate="email">
            <a:extLst>
              <a:ext uri="{28A0092B-C50C-407E-A947-70E740481C1C}">
                <a14:useLocalDpi xmlns:a14="http://schemas.microsoft.com/office/drawing/2010/main"/>
              </a:ext>
            </a:extLst>
          </a:blip>
          <a:srcRect/>
          <a:stretch>
            <a:fillRect/>
          </a:stretch>
        </p:blipFill>
        <p:spPr bwMode="auto">
          <a:xfrm>
            <a:off x="6121879" y="3733800"/>
            <a:ext cx="4114800" cy="2846529"/>
          </a:xfrm>
          <a:prstGeom prst="rect">
            <a:avLst/>
          </a:prstGeom>
          <a:noFill/>
          <a:ln>
            <a:no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1185" y="1219201"/>
            <a:ext cx="2646872" cy="2275473"/>
          </a:xfrm>
          <a:prstGeom prst="rect">
            <a:avLst/>
          </a:prstGeom>
        </p:spPr>
      </p:pic>
    </p:spTree>
    <p:extLst>
      <p:ext uri="{BB962C8B-B14F-4D97-AF65-F5344CB8AC3E}">
        <p14:creationId xmlns:p14="http://schemas.microsoft.com/office/powerpoint/2010/main" val="26241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B09244-DDE3-41AC-B9B5-C2480B3475BA}"/>
              </a:ext>
            </a:extLst>
          </p:cNvPr>
          <p:cNvSpPr>
            <a:spLocks noGrp="1"/>
          </p:cNvSpPr>
          <p:nvPr>
            <p:ph type="title"/>
          </p:nvPr>
        </p:nvSpPr>
        <p:spPr/>
        <p:txBody>
          <a:bodyPr/>
          <a:lstStyle/>
          <a:p>
            <a:endParaRPr lang="en-US"/>
          </a:p>
        </p:txBody>
      </p:sp>
      <p:pic>
        <p:nvPicPr>
          <p:cNvPr id="5" name="Content Placeholder 4" descr="A picture containing outdoor, building&#10;&#10;Description generated with high confidence">
            <a:extLst>
              <a:ext uri="{FF2B5EF4-FFF2-40B4-BE49-F238E27FC236}">
                <a16:creationId xmlns="" xmlns:a16="http://schemas.microsoft.com/office/drawing/2014/main" id="{3881E089-E254-4384-B1D8-92FC15732329}"/>
              </a:ext>
            </a:extLst>
          </p:cNvPr>
          <p:cNvPicPr>
            <a:picLocks noGrp="1" noChangeAspect="1"/>
          </p:cNvPicPr>
          <p:nvPr>
            <p:ph idx="1"/>
          </p:nvPr>
        </p:nvPicPr>
        <p:blipFill>
          <a:blip r:embed="rId2"/>
          <a:stretch>
            <a:fillRect/>
          </a:stretch>
        </p:blipFill>
        <p:spPr>
          <a:xfrm>
            <a:off x="838200" y="274638"/>
            <a:ext cx="10323077" cy="2468562"/>
          </a:xfrm>
        </p:spPr>
      </p:pic>
      <p:pic>
        <p:nvPicPr>
          <p:cNvPr id="7" name="Picture 6" descr="A close up of a map&#10;&#10;Description generated with high confidence">
            <a:extLst>
              <a:ext uri="{FF2B5EF4-FFF2-40B4-BE49-F238E27FC236}">
                <a16:creationId xmlns="" xmlns:a16="http://schemas.microsoft.com/office/drawing/2014/main" id="{A4D53494-DECA-4F1F-A911-239DED93D0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3750" y="2581559"/>
            <a:ext cx="4511693" cy="4096331"/>
          </a:xfrm>
          <a:prstGeom prst="rect">
            <a:avLst/>
          </a:prstGeom>
        </p:spPr>
      </p:pic>
    </p:spTree>
    <p:extLst>
      <p:ext uri="{BB962C8B-B14F-4D97-AF65-F5344CB8AC3E}">
        <p14:creationId xmlns:p14="http://schemas.microsoft.com/office/powerpoint/2010/main" val="13757914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62000"/>
          </a:xfrm>
        </p:spPr>
        <p:txBody>
          <a:bodyPr/>
          <a:lstStyle/>
          <a:p>
            <a:r>
              <a:rPr lang="en-US" b="1" dirty="0"/>
              <a:t>Stealing Bases on Syndergaard </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43400" y="960665"/>
            <a:ext cx="3810000" cy="3810000"/>
          </a:xfr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0928" y="4856018"/>
            <a:ext cx="7668986" cy="1833253"/>
          </a:xfrm>
          <a:prstGeom prst="rect">
            <a:avLst/>
          </a:prstGeom>
        </p:spPr>
      </p:pic>
    </p:spTree>
    <p:extLst>
      <p:ext uri="{BB962C8B-B14F-4D97-AF65-F5344CB8AC3E}">
        <p14:creationId xmlns:p14="http://schemas.microsoft.com/office/powerpoint/2010/main" val="234605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762001"/>
            <a:ext cx="8229600" cy="5364163"/>
          </a:xfrm>
        </p:spPr>
        <p:txBody>
          <a:bodyPr>
            <a:normAutofit/>
          </a:bodyPr>
          <a:lstStyle/>
          <a:p>
            <a:pPr marL="0" indent="0" algn="ctr">
              <a:buNone/>
            </a:pPr>
            <a:r>
              <a:rPr lang="en-US" sz="8000" b="1" dirty="0"/>
              <a:t>BUSINESS MODELS ARE CONSTANTLY MORPHING BEFORE OUR EYES</a:t>
            </a:r>
          </a:p>
        </p:txBody>
      </p:sp>
    </p:spTree>
    <p:extLst>
      <p:ext uri="{BB962C8B-B14F-4D97-AF65-F5344CB8AC3E}">
        <p14:creationId xmlns:p14="http://schemas.microsoft.com/office/powerpoint/2010/main" val="25875013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0348CB-FF58-4E60-9CE3-A0D5BA42F8D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B9925856-41ED-4DFB-9DF3-2524FD20EEC1}"/>
              </a:ext>
            </a:extLst>
          </p:cNvPr>
          <p:cNvPicPr>
            <a:picLocks noGrp="1" noChangeAspect="1"/>
          </p:cNvPicPr>
          <p:nvPr>
            <p:ph idx="1"/>
          </p:nvPr>
        </p:nvPicPr>
        <p:blipFill>
          <a:blip r:embed="rId2"/>
          <a:stretch>
            <a:fillRect/>
          </a:stretch>
        </p:blipFill>
        <p:spPr>
          <a:xfrm>
            <a:off x="228600" y="113122"/>
            <a:ext cx="5966823" cy="6458932"/>
          </a:xfrm>
        </p:spPr>
      </p:pic>
      <p:pic>
        <p:nvPicPr>
          <p:cNvPr id="7" name="Picture 6">
            <a:extLst>
              <a:ext uri="{FF2B5EF4-FFF2-40B4-BE49-F238E27FC236}">
                <a16:creationId xmlns="" xmlns:a16="http://schemas.microsoft.com/office/drawing/2014/main" id="{6FC07322-BFF5-4C84-97C4-D8D6FA381A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47687"/>
            <a:ext cx="5562600" cy="6440078"/>
          </a:xfrm>
          <a:prstGeom prst="rect">
            <a:avLst/>
          </a:prstGeom>
        </p:spPr>
      </p:pic>
    </p:spTree>
    <p:extLst>
      <p:ext uri="{BB962C8B-B14F-4D97-AF65-F5344CB8AC3E}">
        <p14:creationId xmlns:p14="http://schemas.microsoft.com/office/powerpoint/2010/main" val="404278664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60AEFD-7783-42A6-A214-408BC3A9E31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7FCC6494-4727-498A-8D1C-9434DF054D2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99413" y="274638"/>
            <a:ext cx="10193173" cy="2925762"/>
          </a:xfrm>
        </p:spPr>
      </p:pic>
      <p:pic>
        <p:nvPicPr>
          <p:cNvPr id="7" name="Picture 6">
            <a:extLst>
              <a:ext uri="{FF2B5EF4-FFF2-40B4-BE49-F238E27FC236}">
                <a16:creationId xmlns="" xmlns:a16="http://schemas.microsoft.com/office/drawing/2014/main" id="{B71E36CC-AABB-4FCB-8ED6-7863EEFF43CD}"/>
              </a:ext>
            </a:extLst>
          </p:cNvPr>
          <p:cNvPicPr>
            <a:picLocks noChangeAspect="1"/>
          </p:cNvPicPr>
          <p:nvPr/>
        </p:nvPicPr>
        <p:blipFill>
          <a:blip r:embed="rId3"/>
          <a:stretch>
            <a:fillRect/>
          </a:stretch>
        </p:blipFill>
        <p:spPr>
          <a:xfrm>
            <a:off x="1752600" y="3352800"/>
            <a:ext cx="8534400" cy="3286584"/>
          </a:xfrm>
          <a:prstGeom prst="rect">
            <a:avLst/>
          </a:prstGeom>
        </p:spPr>
      </p:pic>
    </p:spTree>
    <p:extLst>
      <p:ext uri="{BB962C8B-B14F-4D97-AF65-F5344CB8AC3E}">
        <p14:creationId xmlns:p14="http://schemas.microsoft.com/office/powerpoint/2010/main" val="33430769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70436-A171-4ECF-8743-448A7D6CDE6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E5737CA8-0B26-475B-8D46-CB8E759327DD}"/>
              </a:ext>
            </a:extLst>
          </p:cNvPr>
          <p:cNvPicPr>
            <a:picLocks noGrp="1" noChangeAspect="1"/>
          </p:cNvPicPr>
          <p:nvPr>
            <p:ph idx="1"/>
          </p:nvPr>
        </p:nvPicPr>
        <p:blipFill>
          <a:blip r:embed="rId2"/>
          <a:stretch>
            <a:fillRect/>
          </a:stretch>
        </p:blipFill>
        <p:spPr>
          <a:xfrm>
            <a:off x="2667000" y="152400"/>
            <a:ext cx="6553200" cy="6477000"/>
          </a:xfrm>
        </p:spPr>
      </p:pic>
    </p:spTree>
    <p:extLst>
      <p:ext uri="{BB962C8B-B14F-4D97-AF65-F5344CB8AC3E}">
        <p14:creationId xmlns:p14="http://schemas.microsoft.com/office/powerpoint/2010/main" val="313974890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599497-412E-4CC4-A571-A971E87FBF12}"/>
              </a:ext>
            </a:extLst>
          </p:cNvPr>
          <p:cNvSpPr>
            <a:spLocks noGrp="1"/>
          </p:cNvSpPr>
          <p:nvPr>
            <p:ph type="title"/>
          </p:nvPr>
        </p:nvSpPr>
        <p:spPr>
          <a:xfrm>
            <a:off x="609600" y="152400"/>
            <a:ext cx="10972800" cy="990600"/>
          </a:xfrm>
        </p:spPr>
        <p:txBody>
          <a:bodyPr/>
          <a:lstStyle/>
          <a:p>
            <a:r>
              <a:rPr lang="en-US" b="1" dirty="0"/>
              <a:t>Wearable Trackers</a:t>
            </a:r>
          </a:p>
        </p:txBody>
      </p:sp>
      <p:pic>
        <p:nvPicPr>
          <p:cNvPr id="5" name="Content Placeholder 4" descr="A hand holding a cell phone&#10;&#10;Description generated with high confidence">
            <a:extLst>
              <a:ext uri="{FF2B5EF4-FFF2-40B4-BE49-F238E27FC236}">
                <a16:creationId xmlns="" xmlns:a16="http://schemas.microsoft.com/office/drawing/2014/main" id="{15D75ACF-F274-4EBE-9BB7-A5DAC8C4412A}"/>
              </a:ext>
            </a:extLst>
          </p:cNvPr>
          <p:cNvPicPr>
            <a:picLocks noGrp="1" noChangeAspect="1"/>
          </p:cNvPicPr>
          <p:nvPr>
            <p:ph idx="1"/>
          </p:nvPr>
        </p:nvPicPr>
        <p:blipFill>
          <a:blip r:embed="rId2"/>
          <a:stretch>
            <a:fillRect/>
          </a:stretch>
        </p:blipFill>
        <p:spPr>
          <a:xfrm>
            <a:off x="292228" y="1302327"/>
            <a:ext cx="11607543" cy="5308744"/>
          </a:xfrm>
        </p:spPr>
      </p:pic>
    </p:spTree>
    <p:extLst>
      <p:ext uri="{BB962C8B-B14F-4D97-AF65-F5344CB8AC3E}">
        <p14:creationId xmlns:p14="http://schemas.microsoft.com/office/powerpoint/2010/main" val="32394313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4CE0E0-E1AB-4B89-AAA1-63F549EB6005}"/>
              </a:ext>
            </a:extLst>
          </p:cNvPr>
          <p:cNvSpPr>
            <a:spLocks noGrp="1"/>
          </p:cNvSpPr>
          <p:nvPr>
            <p:ph type="title"/>
          </p:nvPr>
        </p:nvSpPr>
        <p:spPr/>
        <p:txBody>
          <a:bodyPr/>
          <a:lstStyle/>
          <a:p>
            <a:endParaRPr lang="en-US"/>
          </a:p>
        </p:txBody>
      </p:sp>
      <p:pic>
        <p:nvPicPr>
          <p:cNvPr id="4" name="Picture 3">
            <a:extLst>
              <a:ext uri="{FF2B5EF4-FFF2-40B4-BE49-F238E27FC236}">
                <a16:creationId xmlns="" xmlns:a16="http://schemas.microsoft.com/office/drawing/2014/main" id="{B2C35167-4ACC-4B83-9CDC-5BE884D5A17B}"/>
              </a:ext>
            </a:extLst>
          </p:cNvPr>
          <p:cNvPicPr>
            <a:picLocks noChangeAspect="1"/>
          </p:cNvPicPr>
          <p:nvPr/>
        </p:nvPicPr>
        <p:blipFill>
          <a:blip r:embed="rId2"/>
          <a:stretch>
            <a:fillRect/>
          </a:stretch>
        </p:blipFill>
        <p:spPr>
          <a:xfrm>
            <a:off x="347870" y="172279"/>
            <a:ext cx="7467600" cy="6430962"/>
          </a:xfrm>
          <a:prstGeom prst="rect">
            <a:avLst/>
          </a:prstGeom>
        </p:spPr>
      </p:pic>
      <p:sp>
        <p:nvSpPr>
          <p:cNvPr id="5" name="TextBox 4">
            <a:extLst>
              <a:ext uri="{FF2B5EF4-FFF2-40B4-BE49-F238E27FC236}">
                <a16:creationId xmlns="" xmlns:a16="http://schemas.microsoft.com/office/drawing/2014/main" id="{589A6244-7A77-42D1-BB45-8ACF17164621}"/>
              </a:ext>
            </a:extLst>
          </p:cNvPr>
          <p:cNvSpPr txBox="1"/>
          <p:nvPr/>
        </p:nvSpPr>
        <p:spPr>
          <a:xfrm>
            <a:off x="8839200" y="2819400"/>
            <a:ext cx="2286000" cy="1569660"/>
          </a:xfrm>
          <a:prstGeom prst="rect">
            <a:avLst/>
          </a:prstGeom>
          <a:noFill/>
        </p:spPr>
        <p:txBody>
          <a:bodyPr wrap="square" rtlCol="0">
            <a:spAutoFit/>
          </a:bodyPr>
          <a:lstStyle/>
          <a:p>
            <a:r>
              <a:rPr lang="en-US" sz="9600" dirty="0"/>
              <a:t>$99</a:t>
            </a:r>
          </a:p>
        </p:txBody>
      </p:sp>
    </p:spTree>
    <p:extLst>
      <p:ext uri="{BB962C8B-B14F-4D97-AF65-F5344CB8AC3E}">
        <p14:creationId xmlns:p14="http://schemas.microsoft.com/office/powerpoint/2010/main" val="23742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b="1" dirty="0"/>
              <a:t>Helping the Blind to See</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54628" y="1066800"/>
            <a:ext cx="8860972" cy="5638800"/>
          </a:xfrm>
        </p:spPr>
      </p:pic>
    </p:spTree>
    <p:extLst>
      <p:ext uri="{BB962C8B-B14F-4D97-AF65-F5344CB8AC3E}">
        <p14:creationId xmlns:p14="http://schemas.microsoft.com/office/powerpoint/2010/main" val="15233105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55102" y="381000"/>
            <a:ext cx="9045844" cy="5943600"/>
          </a:xfrm>
        </p:spPr>
      </p:pic>
    </p:spTree>
    <p:extLst>
      <p:ext uri="{BB962C8B-B14F-4D97-AF65-F5344CB8AC3E}">
        <p14:creationId xmlns:p14="http://schemas.microsoft.com/office/powerpoint/2010/main" val="22015825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19200"/>
          </a:xfrm>
        </p:spPr>
        <p:txBody>
          <a:bodyPr/>
          <a:lstStyle/>
          <a:p>
            <a:r>
              <a:rPr lang="en-US" dirty="0" err="1"/>
              <a:t>Walabot</a:t>
            </a:r>
            <a:r>
              <a:rPr lang="en-US" dirty="0"/>
              <a:t> RF Radar Imaging </a:t>
            </a:r>
          </a:p>
        </p:txBody>
      </p:sp>
      <p:pic>
        <p:nvPicPr>
          <p:cNvPr id="4" name="Content Placeholder 3"/>
          <p:cNvPicPr>
            <a:picLocks noGrp="1" noChangeAspect="1"/>
          </p:cNvPicPr>
          <p:nvPr>
            <p:ph idx="1"/>
          </p:nvPr>
        </p:nvPicPr>
        <p:blipFill>
          <a:blip r:embed="rId2"/>
          <a:stretch>
            <a:fillRect/>
          </a:stretch>
        </p:blipFill>
        <p:spPr>
          <a:xfrm>
            <a:off x="2209801" y="1066800"/>
            <a:ext cx="8023548" cy="5562600"/>
          </a:xfrm>
        </p:spPr>
      </p:pic>
      <p:pic>
        <p:nvPicPr>
          <p:cNvPr id="5" name="Picture 4"/>
          <p:cNvPicPr>
            <a:picLocks noChangeAspect="1"/>
          </p:cNvPicPr>
          <p:nvPr/>
        </p:nvPicPr>
        <p:blipFill>
          <a:blip r:embed="rId3"/>
          <a:stretch>
            <a:fillRect/>
          </a:stretch>
        </p:blipFill>
        <p:spPr>
          <a:xfrm>
            <a:off x="2209801" y="1066800"/>
            <a:ext cx="8028214" cy="5562600"/>
          </a:xfrm>
          <a:prstGeom prst="rect">
            <a:avLst/>
          </a:prstGeom>
        </p:spPr>
      </p:pic>
    </p:spTree>
    <p:extLst>
      <p:ext uri="{BB962C8B-B14F-4D97-AF65-F5344CB8AC3E}">
        <p14:creationId xmlns:p14="http://schemas.microsoft.com/office/powerpoint/2010/main" val="292810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33400"/>
            <a:ext cx="9067800" cy="1981200"/>
          </a:xfrm>
        </p:spPr>
        <p:txBody>
          <a:bodyPr/>
          <a:lstStyle/>
          <a:p>
            <a:r>
              <a:rPr lang="en-US" b="1" dirty="0"/>
              <a:t>GM – DRIVER EYETRACKING </a:t>
            </a:r>
          </a:p>
        </p:txBody>
      </p:sp>
      <p:pic>
        <p:nvPicPr>
          <p:cNvPr id="4" name="Content Placeholder 3"/>
          <p:cNvPicPr>
            <a:picLocks noGrp="1" noChangeAspect="1"/>
          </p:cNvPicPr>
          <p:nvPr>
            <p:ph idx="1"/>
          </p:nvPr>
        </p:nvPicPr>
        <p:blipFill>
          <a:blip r:embed="rId2"/>
          <a:stretch>
            <a:fillRect/>
          </a:stretch>
        </p:blipFill>
        <p:spPr>
          <a:xfrm>
            <a:off x="1553188" y="972550"/>
            <a:ext cx="9114812" cy="5637015"/>
          </a:xfrm>
        </p:spPr>
      </p:pic>
    </p:spTree>
    <p:extLst>
      <p:ext uri="{BB962C8B-B14F-4D97-AF65-F5344CB8AC3E}">
        <p14:creationId xmlns:p14="http://schemas.microsoft.com/office/powerpoint/2010/main" val="192974961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lstStyle/>
          <a:p>
            <a:r>
              <a:rPr lang="en-US" b="1" dirty="0"/>
              <a:t>Haptic Fork</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46698" y="1066800"/>
            <a:ext cx="9121302" cy="5755126"/>
          </a:xfrm>
        </p:spPr>
      </p:pic>
    </p:spTree>
    <p:extLst>
      <p:ext uri="{BB962C8B-B14F-4D97-AF65-F5344CB8AC3E}">
        <p14:creationId xmlns:p14="http://schemas.microsoft.com/office/powerpoint/2010/main" val="212412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b="1" dirty="0"/>
              <a:t>The Bad News</a:t>
            </a:r>
          </a:p>
        </p:txBody>
      </p:sp>
      <p:sp>
        <p:nvSpPr>
          <p:cNvPr id="3" name="Content Placeholder 2"/>
          <p:cNvSpPr>
            <a:spLocks noGrp="1"/>
          </p:cNvSpPr>
          <p:nvPr>
            <p:ph idx="1"/>
          </p:nvPr>
        </p:nvSpPr>
        <p:spPr>
          <a:xfrm>
            <a:off x="1905000" y="1524000"/>
            <a:ext cx="8458200" cy="4876800"/>
          </a:xfrm>
        </p:spPr>
        <p:txBody>
          <a:bodyPr>
            <a:noAutofit/>
          </a:bodyPr>
          <a:lstStyle/>
          <a:p>
            <a:pPr marL="0" indent="0" algn="ctr">
              <a:buNone/>
            </a:pPr>
            <a:r>
              <a:rPr lang="en-US" sz="6000" b="1" dirty="0">
                <a:latin typeface="Aharoni" pitchFamily="2" charset="-79"/>
                <a:cs typeface="Aharoni" pitchFamily="2" charset="-79"/>
              </a:rPr>
              <a:t>THERE HAS BEEN AN ALARMING INCREASE IN THE NUMBER OF THINGS YOU KNOW NOTHING ABOUT</a:t>
            </a:r>
          </a:p>
        </p:txBody>
      </p:sp>
    </p:spTree>
    <p:extLst>
      <p:ext uri="{BB962C8B-B14F-4D97-AF65-F5344CB8AC3E}">
        <p14:creationId xmlns:p14="http://schemas.microsoft.com/office/powerpoint/2010/main" val="354001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54AF4B-794C-4F43-9D3B-D228D07A6E6F}"/>
              </a:ext>
            </a:extLst>
          </p:cNvPr>
          <p:cNvSpPr>
            <a:spLocks noGrp="1"/>
          </p:cNvSpPr>
          <p:nvPr>
            <p:ph type="title"/>
          </p:nvPr>
        </p:nvSpPr>
        <p:spPr/>
        <p:txBody>
          <a:bodyPr/>
          <a:lstStyle/>
          <a:p>
            <a:r>
              <a:rPr lang="en-US" b="1" dirty="0"/>
              <a:t>70 MILLION PLUS RIDES A MONTH</a:t>
            </a:r>
          </a:p>
        </p:txBody>
      </p:sp>
      <p:pic>
        <p:nvPicPr>
          <p:cNvPr id="5" name="Content Placeholder 4">
            <a:extLst>
              <a:ext uri="{FF2B5EF4-FFF2-40B4-BE49-F238E27FC236}">
                <a16:creationId xmlns="" xmlns:a16="http://schemas.microsoft.com/office/drawing/2014/main" id="{504DB314-9948-4A3E-8B89-F02F1D56AEAB}"/>
              </a:ext>
            </a:extLst>
          </p:cNvPr>
          <p:cNvPicPr>
            <a:picLocks noGrp="1" noChangeAspect="1"/>
          </p:cNvPicPr>
          <p:nvPr>
            <p:ph idx="1"/>
          </p:nvPr>
        </p:nvPicPr>
        <p:blipFill>
          <a:blip r:embed="rId2"/>
          <a:stretch>
            <a:fillRect/>
          </a:stretch>
        </p:blipFill>
        <p:spPr>
          <a:xfrm>
            <a:off x="778565" y="1259301"/>
            <a:ext cx="5334000" cy="5334000"/>
          </a:xfrm>
        </p:spPr>
      </p:pic>
      <p:pic>
        <p:nvPicPr>
          <p:cNvPr id="7" name="Picture 6">
            <a:extLst>
              <a:ext uri="{FF2B5EF4-FFF2-40B4-BE49-F238E27FC236}">
                <a16:creationId xmlns="" xmlns:a16="http://schemas.microsoft.com/office/drawing/2014/main" id="{A42FABCA-108D-4869-BAF5-07B55B8AA0CA}"/>
              </a:ext>
            </a:extLst>
          </p:cNvPr>
          <p:cNvPicPr>
            <a:picLocks noChangeAspect="1"/>
          </p:cNvPicPr>
          <p:nvPr/>
        </p:nvPicPr>
        <p:blipFill>
          <a:blip r:embed="rId3"/>
          <a:stretch>
            <a:fillRect/>
          </a:stretch>
        </p:blipFill>
        <p:spPr>
          <a:xfrm>
            <a:off x="7086600" y="2206487"/>
            <a:ext cx="3352800" cy="3352800"/>
          </a:xfrm>
          <a:prstGeom prst="rect">
            <a:avLst/>
          </a:prstGeom>
        </p:spPr>
      </p:pic>
    </p:spTree>
    <p:extLst>
      <p:ext uri="{BB962C8B-B14F-4D97-AF65-F5344CB8AC3E}">
        <p14:creationId xmlns:p14="http://schemas.microsoft.com/office/powerpoint/2010/main" val="19337429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76400" y="152400"/>
            <a:ext cx="8839200" cy="6544058"/>
          </a:xfrm>
        </p:spPr>
      </p:pic>
    </p:spTree>
    <p:extLst>
      <p:ext uri="{BB962C8B-B14F-4D97-AF65-F5344CB8AC3E}">
        <p14:creationId xmlns:p14="http://schemas.microsoft.com/office/powerpoint/2010/main" val="33896587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5600" y="1143000"/>
            <a:ext cx="6553200" cy="55196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1400" y="267569"/>
            <a:ext cx="5181600" cy="746805"/>
          </a:xfrm>
          <a:prstGeom prst="rect">
            <a:avLst/>
          </a:prstGeom>
        </p:spPr>
      </p:pic>
    </p:spTree>
    <p:extLst>
      <p:ext uri="{BB962C8B-B14F-4D97-AF65-F5344CB8AC3E}">
        <p14:creationId xmlns:p14="http://schemas.microsoft.com/office/powerpoint/2010/main" val="34945873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lstStyle/>
          <a:p>
            <a:r>
              <a:rPr lang="en-US" b="1" dirty="0"/>
              <a:t>TALKING CONNECTED PILL BOTTLE </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33600" y="1066800"/>
            <a:ext cx="8077200" cy="557381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7401" y="1066800"/>
            <a:ext cx="8153400" cy="5573812"/>
          </a:xfrm>
          <a:prstGeom prst="rect">
            <a:avLst/>
          </a:prstGeom>
        </p:spPr>
      </p:pic>
    </p:spTree>
    <p:extLst>
      <p:ext uri="{BB962C8B-B14F-4D97-AF65-F5344CB8AC3E}">
        <p14:creationId xmlns:p14="http://schemas.microsoft.com/office/powerpoint/2010/main" val="12227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944562"/>
          </a:xfrm>
        </p:spPr>
        <p:txBody>
          <a:bodyPr/>
          <a:lstStyle/>
          <a:p>
            <a:r>
              <a:rPr lang="en-US" b="1" dirty="0"/>
              <a:t>Ingestible – Colon Camera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09700" y="1272539"/>
            <a:ext cx="9372599" cy="5273589"/>
          </a:xfrm>
        </p:spPr>
      </p:pic>
    </p:spTree>
    <p:extLst>
      <p:ext uri="{BB962C8B-B14F-4D97-AF65-F5344CB8AC3E}">
        <p14:creationId xmlns:p14="http://schemas.microsoft.com/office/powerpoint/2010/main" val="17804668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458200" cy="914400"/>
          </a:xfrm>
        </p:spPr>
        <p:txBody>
          <a:bodyPr/>
          <a:lstStyle/>
          <a:p>
            <a:r>
              <a:rPr lang="en-US" b="1" dirty="0"/>
              <a:t> BIG BELLY SOLAR TRASH CAN</a:t>
            </a:r>
          </a:p>
        </p:txBody>
      </p:sp>
      <p:pic>
        <p:nvPicPr>
          <p:cNvPr id="3" name="Picture 2" descr="http://h.fastcompany.net/multisite_files/fastcompany/imagecache/inline-small/inline/2014/07/3033636-inline-i-1-in-boston-the-internet-of-things-is-already-in-front-of-your-face.jpg"/>
          <p:cNvPicPr/>
          <p:nvPr/>
        </p:nvPicPr>
        <p:blipFill>
          <a:blip r:embed="rId2">
            <a:extLst>
              <a:ext uri="{28A0092B-C50C-407E-A947-70E740481C1C}">
                <a14:useLocalDpi xmlns:a14="http://schemas.microsoft.com/office/drawing/2010/main"/>
              </a:ext>
            </a:extLst>
          </a:blip>
          <a:srcRect/>
          <a:stretch>
            <a:fillRect/>
          </a:stretch>
        </p:blipFill>
        <p:spPr bwMode="auto">
          <a:xfrm>
            <a:off x="3048000" y="1033272"/>
            <a:ext cx="6172200" cy="5541264"/>
          </a:xfrm>
          <a:prstGeom prst="rect">
            <a:avLst/>
          </a:prstGeom>
          <a:noFill/>
          <a:ln>
            <a:noFill/>
          </a:ln>
        </p:spPr>
      </p:pic>
    </p:spTree>
    <p:extLst>
      <p:ext uri="{BB962C8B-B14F-4D97-AF65-F5344CB8AC3E}">
        <p14:creationId xmlns:p14="http://schemas.microsoft.com/office/powerpoint/2010/main" val="3750396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533400"/>
            <a:ext cx="9144000" cy="5791200"/>
          </a:xfrm>
          <a:prstGeom prst="rect">
            <a:avLst/>
          </a:prstGeom>
        </p:spPr>
      </p:pic>
    </p:spTree>
    <p:extLst>
      <p:ext uri="{BB962C8B-B14F-4D97-AF65-F5344CB8AC3E}">
        <p14:creationId xmlns:p14="http://schemas.microsoft.com/office/powerpoint/2010/main" val="3075239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E5686C-C630-4B07-A7DF-5693CDA86D99}"/>
              </a:ext>
            </a:extLst>
          </p:cNvPr>
          <p:cNvSpPr>
            <a:spLocks noGrp="1"/>
          </p:cNvSpPr>
          <p:nvPr>
            <p:ph type="title"/>
          </p:nvPr>
        </p:nvSpPr>
        <p:spPr/>
        <p:txBody>
          <a:bodyPr/>
          <a:lstStyle/>
          <a:p>
            <a:endParaRPr lang="en-US"/>
          </a:p>
        </p:txBody>
      </p:sp>
      <p:pic>
        <p:nvPicPr>
          <p:cNvPr id="6" name="Picture 5" descr="A screenshot of a cell phone&#10;&#10;Description generated with very high confidence">
            <a:extLst>
              <a:ext uri="{FF2B5EF4-FFF2-40B4-BE49-F238E27FC236}">
                <a16:creationId xmlns="" xmlns:a16="http://schemas.microsoft.com/office/drawing/2014/main" id="{16FD200C-5E00-4912-B6AC-9D58B33FF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2799" y="1417638"/>
            <a:ext cx="6235520" cy="3882493"/>
          </a:xfrm>
          <a:prstGeom prst="rect">
            <a:avLst/>
          </a:prstGeom>
        </p:spPr>
      </p:pic>
      <p:pic>
        <p:nvPicPr>
          <p:cNvPr id="8" name="Picture 7" descr="A picture containing outdoor, photo, building, screenshot&#10;&#10;Description generated with high confidence">
            <a:extLst>
              <a:ext uri="{FF2B5EF4-FFF2-40B4-BE49-F238E27FC236}">
                <a16:creationId xmlns="" xmlns:a16="http://schemas.microsoft.com/office/drawing/2014/main" id="{41B7A626-BE45-4415-A135-B7DC1E9EC2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409" y="609600"/>
            <a:ext cx="5418655" cy="5105400"/>
          </a:xfrm>
          <a:prstGeom prst="rect">
            <a:avLst/>
          </a:prstGeom>
        </p:spPr>
      </p:pic>
    </p:spTree>
    <p:extLst>
      <p:ext uri="{BB962C8B-B14F-4D97-AF65-F5344CB8AC3E}">
        <p14:creationId xmlns:p14="http://schemas.microsoft.com/office/powerpoint/2010/main" val="15704457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066800"/>
          </a:xfrm>
        </p:spPr>
        <p:txBody>
          <a:bodyPr/>
          <a:lstStyle/>
          <a:p>
            <a:r>
              <a:rPr lang="en-US" b="1" dirty="0"/>
              <a:t>Haptic WALLET – B of A </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52600" y="1219200"/>
            <a:ext cx="8763000" cy="5410200"/>
          </a:xfrm>
        </p:spPr>
      </p:pic>
      <p:sp>
        <p:nvSpPr>
          <p:cNvPr id="5" name="TextBox 4"/>
          <p:cNvSpPr txBox="1"/>
          <p:nvPr/>
        </p:nvSpPr>
        <p:spPr>
          <a:xfrm>
            <a:off x="2971800" y="1752601"/>
            <a:ext cx="5943600" cy="1200329"/>
          </a:xfrm>
          <a:prstGeom prst="rect">
            <a:avLst/>
          </a:prstGeom>
          <a:solidFill>
            <a:schemeClr val="accent1"/>
          </a:solidFill>
        </p:spPr>
        <p:txBody>
          <a:bodyPr wrap="square" rtlCol="0">
            <a:spAutoFit/>
          </a:bodyPr>
          <a:lstStyle/>
          <a:p>
            <a:pPr algn="ctr"/>
            <a:r>
              <a:rPr lang="en-US" sz="2400" b="1" dirty="0"/>
              <a:t>AS THE MONTH GOES BY AND YOU BEGIN TO REACH YOUR BUDGET LIMITS, THE WALLET GETS PROGRESSIVELY HARDER TO OPEN </a:t>
            </a:r>
          </a:p>
        </p:txBody>
      </p:sp>
    </p:spTree>
    <p:extLst>
      <p:ext uri="{BB962C8B-B14F-4D97-AF65-F5344CB8AC3E}">
        <p14:creationId xmlns:p14="http://schemas.microsoft.com/office/powerpoint/2010/main" val="23127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sz="5400" b="1" dirty="0"/>
              <a:t>   LOTS    - vs -   LITTLE</a:t>
            </a:r>
          </a:p>
        </p:txBody>
      </p:sp>
      <p:sp>
        <p:nvSpPr>
          <p:cNvPr id="3" name="Content Placeholder 2"/>
          <p:cNvSpPr>
            <a:spLocks noGrp="1"/>
          </p:cNvSpPr>
          <p:nvPr>
            <p:ph idx="1"/>
          </p:nvPr>
        </p:nvSpPr>
        <p:spPr>
          <a:xfrm>
            <a:off x="1676400" y="1371600"/>
            <a:ext cx="8839200" cy="5334000"/>
          </a:xfrm>
        </p:spPr>
        <p:txBody>
          <a:bodyPr>
            <a:normAutofit/>
          </a:bodyPr>
          <a:lstStyle/>
          <a:p>
            <a:pPr marL="0" indent="0">
              <a:buNone/>
            </a:pPr>
            <a:r>
              <a:rPr lang="en-US" sz="5400" dirty="0"/>
              <a:t>      Content                Time</a:t>
            </a:r>
          </a:p>
          <a:p>
            <a:pPr marL="0" indent="0">
              <a:buNone/>
            </a:pPr>
            <a:r>
              <a:rPr lang="en-US" sz="5400" dirty="0"/>
              <a:t>      Activity              Attention</a:t>
            </a:r>
          </a:p>
          <a:p>
            <a:pPr marL="0" indent="0">
              <a:buNone/>
            </a:pPr>
            <a:r>
              <a:rPr lang="en-US" sz="5400" dirty="0"/>
              <a:t>      Eyeballs				  Engagement </a:t>
            </a:r>
          </a:p>
          <a:p>
            <a:pPr marL="0" indent="0">
              <a:buNone/>
            </a:pPr>
            <a:r>
              <a:rPr lang="en-US" sz="5400" dirty="0"/>
              <a:t>        Data               Information</a:t>
            </a:r>
          </a:p>
          <a:p>
            <a:pPr marL="0" indent="0">
              <a:buNone/>
            </a:pPr>
            <a:r>
              <a:rPr lang="en-US" sz="5400" dirty="0"/>
              <a:t>     Demands            Patience</a:t>
            </a:r>
          </a:p>
        </p:txBody>
      </p:sp>
      <p:sp>
        <p:nvSpPr>
          <p:cNvPr id="4" name="TextBox 3"/>
          <p:cNvSpPr txBox="1"/>
          <p:nvPr/>
        </p:nvSpPr>
        <p:spPr>
          <a:xfrm>
            <a:off x="1905000" y="1295400"/>
            <a:ext cx="8534400" cy="5509200"/>
          </a:xfrm>
          <a:prstGeom prst="rect">
            <a:avLst/>
          </a:prstGeom>
          <a:solidFill>
            <a:schemeClr val="accent1"/>
          </a:solidFill>
        </p:spPr>
        <p:txBody>
          <a:bodyPr wrap="square" rtlCol="0">
            <a:spAutoFit/>
          </a:bodyPr>
          <a:lstStyle/>
          <a:p>
            <a:pPr algn="ctr"/>
            <a:r>
              <a:rPr lang="en-US" sz="8800" b="1" dirty="0"/>
              <a:t>MAKE IT EASY FOR ME – OR – </a:t>
            </a:r>
          </a:p>
          <a:p>
            <a:pPr algn="ctr"/>
            <a:r>
              <a:rPr lang="en-US" sz="8800" b="1" dirty="0"/>
              <a:t>I WILL GO ELSEWHERE</a:t>
            </a:r>
          </a:p>
        </p:txBody>
      </p:sp>
    </p:spTree>
    <p:extLst>
      <p:ext uri="{BB962C8B-B14F-4D97-AF65-F5344CB8AC3E}">
        <p14:creationId xmlns:p14="http://schemas.microsoft.com/office/powerpoint/2010/main" val="24930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24001" y="0"/>
            <a:ext cx="9144000" cy="6858000"/>
          </a:xfrm>
        </p:spPr>
      </p:pic>
    </p:spTree>
    <p:extLst>
      <p:ext uri="{BB962C8B-B14F-4D97-AF65-F5344CB8AC3E}">
        <p14:creationId xmlns:p14="http://schemas.microsoft.com/office/powerpoint/2010/main" val="3582939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143000" y="149086"/>
            <a:ext cx="9753600" cy="6550709"/>
          </a:xfrm>
        </p:spPr>
      </p:pic>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4145249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66672" y="242212"/>
            <a:ext cx="8915400" cy="6430962"/>
          </a:xfrm>
        </p:spPr>
      </p:pic>
      <p:sp>
        <p:nvSpPr>
          <p:cNvPr id="5" name="Rectangle 4"/>
          <p:cNvSpPr/>
          <p:nvPr/>
        </p:nvSpPr>
        <p:spPr>
          <a:xfrm>
            <a:off x="1666672" y="242212"/>
            <a:ext cx="3514928" cy="64309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239000" y="274638"/>
            <a:ext cx="3124200" cy="63985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181600" y="6019800"/>
            <a:ext cx="2057400" cy="6533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76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p:spPr>
      </p:pic>
    </p:spTree>
    <p:extLst>
      <p:ext uri="{BB962C8B-B14F-4D97-AF65-F5344CB8AC3E}">
        <p14:creationId xmlns:p14="http://schemas.microsoft.com/office/powerpoint/2010/main" val="89408569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24001" y="0"/>
            <a:ext cx="9144000" cy="6858000"/>
          </a:xfrm>
        </p:spPr>
      </p:pic>
    </p:spTree>
    <p:extLst>
      <p:ext uri="{BB962C8B-B14F-4D97-AF65-F5344CB8AC3E}">
        <p14:creationId xmlns:p14="http://schemas.microsoft.com/office/powerpoint/2010/main" val="390996251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normAutofit/>
          </a:bodyPr>
          <a:lstStyle/>
          <a:p>
            <a:r>
              <a:rPr lang="en-US" sz="4800" b="1" dirty="0"/>
              <a:t>Privacy versus Pizza</a:t>
            </a:r>
          </a:p>
        </p:txBody>
      </p:sp>
      <p:pic>
        <p:nvPicPr>
          <p:cNvPr id="6" name="Content Placeholder 5">
            <a:extLst>
              <a:ext uri="{FF2B5EF4-FFF2-40B4-BE49-F238E27FC236}">
                <a16:creationId xmlns="" xmlns:a16="http://schemas.microsoft.com/office/drawing/2014/main" id="{DC04EDAD-4FA4-4D75-A7ED-FBC9CC826B8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 y="990600"/>
            <a:ext cx="5410200" cy="5597552"/>
          </a:xfrm>
        </p:spPr>
      </p:pic>
      <p:pic>
        <p:nvPicPr>
          <p:cNvPr id="8" name="Picture 7">
            <a:extLst>
              <a:ext uri="{FF2B5EF4-FFF2-40B4-BE49-F238E27FC236}">
                <a16:creationId xmlns="" xmlns:a16="http://schemas.microsoft.com/office/drawing/2014/main" id="{2DD9096D-4A0E-493A-A1EF-EB98F08C083A}"/>
              </a:ext>
            </a:extLst>
          </p:cNvPr>
          <p:cNvPicPr>
            <a:picLocks noChangeAspect="1"/>
          </p:cNvPicPr>
          <p:nvPr/>
        </p:nvPicPr>
        <p:blipFill>
          <a:blip r:embed="rId3"/>
          <a:stretch>
            <a:fillRect/>
          </a:stretch>
        </p:blipFill>
        <p:spPr>
          <a:xfrm>
            <a:off x="6019800" y="990600"/>
            <a:ext cx="6020317" cy="5597552"/>
          </a:xfrm>
          <a:prstGeom prst="rect">
            <a:avLst/>
          </a:prstGeom>
        </p:spPr>
      </p:pic>
    </p:spTree>
    <p:extLst>
      <p:ext uri="{BB962C8B-B14F-4D97-AF65-F5344CB8AC3E}">
        <p14:creationId xmlns:p14="http://schemas.microsoft.com/office/powerpoint/2010/main" val="21532425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normAutofit/>
          </a:bodyPr>
          <a:lstStyle/>
          <a:p>
            <a:r>
              <a:rPr lang="en-US" sz="4800" b="1" dirty="0"/>
              <a:t>Privacy versus Proper Care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00200" y="933449"/>
            <a:ext cx="8839200" cy="5729111"/>
          </a:xfrm>
        </p:spPr>
      </p:pic>
    </p:spTree>
    <p:extLst>
      <p:ext uri="{BB962C8B-B14F-4D97-AF65-F5344CB8AC3E}">
        <p14:creationId xmlns:p14="http://schemas.microsoft.com/office/powerpoint/2010/main" val="370559210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97E16-6F66-413E-80F0-7A3EA1A1BC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294AFA90-D124-4181-B385-9E4741777CB0}"/>
              </a:ext>
            </a:extLst>
          </p:cNvPr>
          <p:cNvSpPr>
            <a:spLocks noGrp="1"/>
          </p:cNvSpPr>
          <p:nvPr>
            <p:ph idx="1"/>
          </p:nvPr>
        </p:nvSpPr>
        <p:spPr/>
        <p:txBody>
          <a:bodyPr/>
          <a:lstStyle/>
          <a:p>
            <a:pPr marL="0" indent="0">
              <a:buNone/>
            </a:pPr>
            <a:r>
              <a:rPr lang="en-US"/>
              <a:t>5-31-18</a:t>
            </a:r>
            <a:endParaRPr lang="en-US" dirty="0"/>
          </a:p>
        </p:txBody>
      </p:sp>
    </p:spTree>
    <p:extLst>
      <p:ext uri="{BB962C8B-B14F-4D97-AF65-F5344CB8AC3E}">
        <p14:creationId xmlns:p14="http://schemas.microsoft.com/office/powerpoint/2010/main" val="3490974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FACDD6-86D7-4813-A1E7-95482251128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 xmlns:a16="http://schemas.microsoft.com/office/drawing/2014/main" id="{F2AD49E4-9522-4F3E-A401-9FF55895D6E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0500" y="157113"/>
            <a:ext cx="11811000" cy="6586359"/>
          </a:xfrm>
        </p:spPr>
      </p:pic>
      <p:sp>
        <p:nvSpPr>
          <p:cNvPr id="4" name="Content Placeholder 3">
            <a:extLst>
              <a:ext uri="{FF2B5EF4-FFF2-40B4-BE49-F238E27FC236}">
                <a16:creationId xmlns="" xmlns:a16="http://schemas.microsoft.com/office/drawing/2014/main" id="{1A5C58C5-2A0A-41D9-B57C-F6EEBBF19DF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77517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 xmlns:a16="http://schemas.microsoft.com/office/drawing/2014/main" id="{E5B601D6-1DCE-41F5-8F51-E093FEA15FB7}"/>
              </a:ext>
            </a:extLst>
          </p:cNvPr>
          <p:cNvPicPr>
            <a:picLocks noChangeAspect="1"/>
          </p:cNvPicPr>
          <p:nvPr/>
        </p:nvPicPr>
        <p:blipFill>
          <a:blip r:embed="rId3"/>
          <a:stretch>
            <a:fillRect/>
          </a:stretch>
        </p:blipFill>
        <p:spPr>
          <a:xfrm>
            <a:off x="152400" y="20855"/>
            <a:ext cx="7375331" cy="2715723"/>
          </a:xfrm>
          <a:prstGeom prst="rect">
            <a:avLst/>
          </a:prstGeom>
        </p:spPr>
      </p:pic>
      <p:pic>
        <p:nvPicPr>
          <p:cNvPr id="7" name="Picture 6" descr="A picture containing brass&#10;&#10;Description generated with high confidence">
            <a:extLst>
              <a:ext uri="{FF2B5EF4-FFF2-40B4-BE49-F238E27FC236}">
                <a16:creationId xmlns="" xmlns:a16="http://schemas.microsoft.com/office/drawing/2014/main" id="{A8791071-E818-47EF-B0C9-A983C210C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 y="3048000"/>
            <a:ext cx="5867400" cy="3245190"/>
          </a:xfrm>
          <a:prstGeom prst="rect">
            <a:avLst/>
          </a:prstGeom>
        </p:spPr>
      </p:pic>
      <p:sp>
        <p:nvSpPr>
          <p:cNvPr id="8" name="TextBox 7">
            <a:extLst>
              <a:ext uri="{FF2B5EF4-FFF2-40B4-BE49-F238E27FC236}">
                <a16:creationId xmlns="" xmlns:a16="http://schemas.microsoft.com/office/drawing/2014/main" id="{0B38661A-9966-4416-A2CC-10EB44C01A21}"/>
              </a:ext>
            </a:extLst>
          </p:cNvPr>
          <p:cNvSpPr txBox="1"/>
          <p:nvPr/>
        </p:nvSpPr>
        <p:spPr>
          <a:xfrm>
            <a:off x="7848600" y="304800"/>
            <a:ext cx="3962400" cy="1569660"/>
          </a:xfrm>
          <a:prstGeom prst="rect">
            <a:avLst/>
          </a:prstGeom>
          <a:noFill/>
        </p:spPr>
        <p:txBody>
          <a:bodyPr wrap="square" rtlCol="0">
            <a:spAutoFit/>
          </a:bodyPr>
          <a:lstStyle/>
          <a:p>
            <a:pPr algn="ctr"/>
            <a:r>
              <a:rPr lang="en-US" sz="4800" b="1" dirty="0">
                <a:solidFill>
                  <a:srgbClr val="FFFF00"/>
                </a:solidFill>
              </a:rPr>
              <a:t>CARE BY VOLVO</a:t>
            </a:r>
          </a:p>
        </p:txBody>
      </p:sp>
      <p:sp>
        <p:nvSpPr>
          <p:cNvPr id="9" name="TextBox 8">
            <a:extLst>
              <a:ext uri="{FF2B5EF4-FFF2-40B4-BE49-F238E27FC236}">
                <a16:creationId xmlns="" xmlns:a16="http://schemas.microsoft.com/office/drawing/2014/main" id="{83A95CE1-50BA-4010-A055-AA9104F43168}"/>
              </a:ext>
            </a:extLst>
          </p:cNvPr>
          <p:cNvSpPr txBox="1"/>
          <p:nvPr/>
        </p:nvSpPr>
        <p:spPr>
          <a:xfrm>
            <a:off x="8001000" y="2057400"/>
            <a:ext cx="4038600" cy="3857387"/>
          </a:xfrm>
          <a:prstGeom prst="rect">
            <a:avLst/>
          </a:prstGeom>
          <a:noFill/>
        </p:spPr>
        <p:txBody>
          <a:bodyPr wrap="square" rtlCol="0">
            <a:spAutoFit/>
          </a:bodyPr>
          <a:lstStyle/>
          <a:p>
            <a:pPr algn="ctr"/>
            <a:r>
              <a:rPr lang="en-US" sz="3200" b="1" dirty="0"/>
              <a:t>FLAT MONTHLY FEE</a:t>
            </a:r>
          </a:p>
          <a:p>
            <a:pPr algn="ctr"/>
            <a:r>
              <a:rPr lang="en-US" sz="3200" b="1" dirty="0"/>
              <a:t>INSURANCE</a:t>
            </a:r>
          </a:p>
          <a:p>
            <a:pPr algn="ctr"/>
            <a:r>
              <a:rPr lang="en-US" sz="3200" b="1" dirty="0"/>
              <a:t>FINANCING</a:t>
            </a:r>
          </a:p>
          <a:p>
            <a:pPr algn="ctr"/>
            <a:r>
              <a:rPr lang="en-US" sz="3200" b="1" dirty="0"/>
              <a:t>MAINTENANCE</a:t>
            </a:r>
          </a:p>
          <a:p>
            <a:pPr algn="ctr"/>
            <a:r>
              <a:rPr lang="en-US" sz="3200" b="1" dirty="0"/>
              <a:t>DETAILING</a:t>
            </a:r>
          </a:p>
          <a:p>
            <a:pPr algn="ctr"/>
            <a:r>
              <a:rPr lang="en-US" sz="3200" b="1" dirty="0">
                <a:solidFill>
                  <a:srgbClr val="FFFF00"/>
                </a:solidFill>
              </a:rPr>
              <a:t>FIXED PRICE </a:t>
            </a:r>
          </a:p>
          <a:p>
            <a:pPr algn="ctr"/>
            <a:r>
              <a:rPr lang="en-US" sz="3200" b="1" dirty="0">
                <a:solidFill>
                  <a:srgbClr val="FFFF00"/>
                </a:solidFill>
              </a:rPr>
              <a:t>ALL AGES</a:t>
            </a:r>
          </a:p>
          <a:p>
            <a:endParaRPr lang="en-US" dirty="0"/>
          </a:p>
        </p:txBody>
      </p:sp>
      <p:sp>
        <p:nvSpPr>
          <p:cNvPr id="10" name="TextBox 9">
            <a:extLst>
              <a:ext uri="{FF2B5EF4-FFF2-40B4-BE49-F238E27FC236}">
                <a16:creationId xmlns="" xmlns:a16="http://schemas.microsoft.com/office/drawing/2014/main" id="{CF790678-0EAF-4F13-9AAD-E6056FABB4AF}"/>
              </a:ext>
            </a:extLst>
          </p:cNvPr>
          <p:cNvSpPr txBox="1"/>
          <p:nvPr/>
        </p:nvSpPr>
        <p:spPr>
          <a:xfrm>
            <a:off x="8001000" y="5791200"/>
            <a:ext cx="4038600" cy="523220"/>
          </a:xfrm>
          <a:prstGeom prst="rect">
            <a:avLst/>
          </a:prstGeom>
          <a:solidFill>
            <a:schemeClr val="accent1"/>
          </a:solidFill>
        </p:spPr>
        <p:txBody>
          <a:bodyPr wrap="square" rtlCol="0">
            <a:spAutoFit/>
          </a:bodyPr>
          <a:lstStyle/>
          <a:p>
            <a:r>
              <a:rPr lang="en-US" sz="2800" b="1" dirty="0"/>
              <a:t> 20% of Volume in 5 Years</a:t>
            </a:r>
          </a:p>
        </p:txBody>
      </p:sp>
      <p:sp>
        <p:nvSpPr>
          <p:cNvPr id="2" name="Rectangle 1">
            <a:extLst>
              <a:ext uri="{FF2B5EF4-FFF2-40B4-BE49-F238E27FC236}">
                <a16:creationId xmlns="" xmlns:a16="http://schemas.microsoft.com/office/drawing/2014/main" id="{6873ACAB-9E42-4606-9CEA-599A973CC8EC}"/>
              </a:ext>
            </a:extLst>
          </p:cNvPr>
          <p:cNvSpPr/>
          <p:nvPr/>
        </p:nvSpPr>
        <p:spPr>
          <a:xfrm>
            <a:off x="685799" y="3048000"/>
            <a:ext cx="6841931" cy="32664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21DBB918-B6D1-483A-8758-2D74A2FB9B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3065" y="3915281"/>
            <a:ext cx="1951135" cy="1531857"/>
          </a:xfrm>
          <a:prstGeom prst="rect">
            <a:avLst/>
          </a:prstGeom>
        </p:spPr>
      </p:pic>
      <p:pic>
        <p:nvPicPr>
          <p:cNvPr id="11" name="Picture 10">
            <a:extLst>
              <a:ext uri="{FF2B5EF4-FFF2-40B4-BE49-F238E27FC236}">
                <a16:creationId xmlns="" xmlns:a16="http://schemas.microsoft.com/office/drawing/2014/main" id="{C7CC9225-FF18-4D0B-BE01-1C41317D87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4827" y="3761909"/>
            <a:ext cx="1692345" cy="2005342"/>
          </a:xfrm>
          <a:prstGeom prst="rect">
            <a:avLst/>
          </a:prstGeom>
        </p:spPr>
      </p:pic>
      <p:pic>
        <p:nvPicPr>
          <p:cNvPr id="13" name="Picture 12">
            <a:extLst>
              <a:ext uri="{FF2B5EF4-FFF2-40B4-BE49-F238E27FC236}">
                <a16:creationId xmlns="" xmlns:a16="http://schemas.microsoft.com/office/drawing/2014/main" id="{8BD00F47-2C3B-4DDE-B6F2-8174578D78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57799" y="3906265"/>
            <a:ext cx="2057400" cy="1543050"/>
          </a:xfrm>
          <a:prstGeom prst="rect">
            <a:avLst/>
          </a:prstGeom>
        </p:spPr>
      </p:pic>
    </p:spTree>
    <p:extLst>
      <p:ext uri="{BB962C8B-B14F-4D97-AF65-F5344CB8AC3E}">
        <p14:creationId xmlns:p14="http://schemas.microsoft.com/office/powerpoint/2010/main" val="9356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569496-E374-47A5-BD77-D67BFE96F67C}"/>
              </a:ext>
            </a:extLst>
          </p:cNvPr>
          <p:cNvSpPr>
            <a:spLocks noGrp="1"/>
          </p:cNvSpPr>
          <p:nvPr>
            <p:ph type="title"/>
          </p:nvPr>
        </p:nvSpPr>
        <p:spPr>
          <a:xfrm>
            <a:off x="609600" y="76200"/>
            <a:ext cx="10972800" cy="838200"/>
          </a:xfrm>
        </p:spPr>
        <p:txBody>
          <a:bodyPr>
            <a:normAutofit fontScale="90000"/>
          </a:bodyPr>
          <a:lstStyle/>
          <a:p>
            <a:r>
              <a:rPr lang="en-US" b="1" dirty="0"/>
              <a:t>MIGRATION FROM MANUFACTURING TO MOBILITY</a:t>
            </a:r>
          </a:p>
        </p:txBody>
      </p:sp>
      <p:pic>
        <p:nvPicPr>
          <p:cNvPr id="6" name="Content Placeholder 5" descr="A stack of flyers on a table&#10;&#10;Description generated with high confidence">
            <a:extLst>
              <a:ext uri="{FF2B5EF4-FFF2-40B4-BE49-F238E27FC236}">
                <a16:creationId xmlns="" xmlns:a16="http://schemas.microsoft.com/office/drawing/2014/main" id="{29C1C87C-CB9B-48EF-A77F-2E3B1ACB107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914400"/>
            <a:ext cx="10515600" cy="5845247"/>
          </a:xfrm>
        </p:spPr>
      </p:pic>
      <p:sp>
        <p:nvSpPr>
          <p:cNvPr id="4" name="Content Placeholder 3">
            <a:extLst>
              <a:ext uri="{FF2B5EF4-FFF2-40B4-BE49-F238E27FC236}">
                <a16:creationId xmlns="" xmlns:a16="http://schemas.microsoft.com/office/drawing/2014/main" id="{3AC81173-0438-419D-84F7-0DB6F12738C9}"/>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706049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3EBDDE-B884-4B63-9C72-84038709BB62}"/>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 xmlns:a16="http://schemas.microsoft.com/office/drawing/2014/main" id="{6AD09FFC-9E1E-4133-920A-EDB5481F7DAD}"/>
              </a:ext>
            </a:extLst>
          </p:cNvPr>
          <p:cNvPicPr>
            <a:picLocks noGrp="1" noChangeAspect="1"/>
          </p:cNvPicPr>
          <p:nvPr>
            <p:ph sz="quarter" idx="10"/>
          </p:nvPr>
        </p:nvPicPr>
        <p:blipFill>
          <a:blip r:embed="rId2"/>
          <a:stretch>
            <a:fillRect/>
          </a:stretch>
        </p:blipFill>
        <p:spPr>
          <a:xfrm>
            <a:off x="7086600" y="1219200"/>
            <a:ext cx="4725536" cy="4725536"/>
          </a:xfrm>
        </p:spPr>
      </p:pic>
      <p:pic>
        <p:nvPicPr>
          <p:cNvPr id="8" name="Content Placeholder 7">
            <a:extLst>
              <a:ext uri="{FF2B5EF4-FFF2-40B4-BE49-F238E27FC236}">
                <a16:creationId xmlns="" xmlns:a16="http://schemas.microsoft.com/office/drawing/2014/main" id="{D31E32E5-0358-47BE-9595-D45FEAB3E50A}"/>
              </a:ext>
            </a:extLst>
          </p:cNvPr>
          <p:cNvPicPr>
            <a:picLocks noGrp="1" noChangeAspect="1"/>
          </p:cNvPicPr>
          <p:nvPr>
            <p:ph idx="1"/>
          </p:nvPr>
        </p:nvPicPr>
        <p:blipFill>
          <a:blip r:embed="rId3"/>
          <a:stretch>
            <a:fillRect/>
          </a:stretch>
        </p:blipFill>
        <p:spPr bwMode="auto">
          <a:xfrm>
            <a:off x="379864" y="238195"/>
            <a:ext cx="632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10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sz="quarter" idx="10"/>
          </p:nvPr>
        </p:nvPicPr>
        <p:blipFill>
          <a:blip r:embed="rId2"/>
          <a:stretch>
            <a:fillRect/>
          </a:stretch>
        </p:blipFill>
        <p:spPr>
          <a:xfrm>
            <a:off x="1828800" y="127001"/>
            <a:ext cx="8610600" cy="6533855"/>
          </a:xfrm>
        </p:spPr>
      </p:pic>
    </p:spTree>
    <p:extLst>
      <p:ext uri="{BB962C8B-B14F-4D97-AF65-F5344CB8AC3E}">
        <p14:creationId xmlns:p14="http://schemas.microsoft.com/office/powerpoint/2010/main" val="264067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600200" y="76200"/>
            <a:ext cx="8963696" cy="6705600"/>
          </a:xfrm>
        </p:spPr>
      </p:pic>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132056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19200"/>
          </a:xfrm>
        </p:spPr>
        <p:txBody>
          <a:bodyPr>
            <a:normAutofit/>
          </a:bodyPr>
          <a:lstStyle/>
          <a:p>
            <a:r>
              <a:rPr lang="en-US" sz="4800" b="1" dirty="0"/>
              <a:t>No Racks – No Problem</a:t>
            </a:r>
          </a:p>
        </p:txBody>
      </p:sp>
      <p:pic>
        <p:nvPicPr>
          <p:cNvPr id="6" name="Content Placeholder 5"/>
          <p:cNvPicPr>
            <a:picLocks noGrp="1" noChangeAspect="1"/>
          </p:cNvPicPr>
          <p:nvPr>
            <p:ph idx="1"/>
          </p:nvPr>
        </p:nvPicPr>
        <p:blipFill>
          <a:blip r:embed="rId2"/>
          <a:stretch>
            <a:fillRect/>
          </a:stretch>
        </p:blipFill>
        <p:spPr>
          <a:xfrm>
            <a:off x="1676400" y="1219200"/>
            <a:ext cx="8844237" cy="5497696"/>
          </a:xfrm>
        </p:spPr>
      </p:pic>
      <p:sp>
        <p:nvSpPr>
          <p:cNvPr id="4" name="Content Placeholder 3"/>
          <p:cNvSpPr>
            <a:spLocks noGrp="1"/>
          </p:cNvSpPr>
          <p:nvPr>
            <p:ph sz="quarter" idx="10"/>
          </p:nvPr>
        </p:nvSpPr>
        <p:spPr/>
        <p:txBody>
          <a:bodyPr/>
          <a:lstStyle/>
          <a:p>
            <a:endParaRPr lang="en-US"/>
          </a:p>
        </p:txBody>
      </p:sp>
      <p:sp>
        <p:nvSpPr>
          <p:cNvPr id="3" name="TextBox 2">
            <a:extLst>
              <a:ext uri="{FF2B5EF4-FFF2-40B4-BE49-F238E27FC236}">
                <a16:creationId xmlns="" xmlns:a16="http://schemas.microsoft.com/office/drawing/2014/main" id="{B0387827-233D-49D2-A80D-D64F4E1EBA74}"/>
              </a:ext>
            </a:extLst>
          </p:cNvPr>
          <p:cNvSpPr txBox="1"/>
          <p:nvPr/>
        </p:nvSpPr>
        <p:spPr>
          <a:xfrm>
            <a:off x="1524000" y="5791201"/>
            <a:ext cx="9220200" cy="646331"/>
          </a:xfrm>
          <a:prstGeom prst="rect">
            <a:avLst/>
          </a:prstGeom>
          <a:solidFill>
            <a:schemeClr val="bg1"/>
          </a:solidFill>
        </p:spPr>
        <p:txBody>
          <a:bodyPr wrap="square" rtlCol="0">
            <a:spAutoFit/>
          </a:bodyPr>
          <a:lstStyle/>
          <a:p>
            <a:r>
              <a:rPr lang="en-US" sz="3600" dirty="0"/>
              <a:t> </a:t>
            </a:r>
            <a:r>
              <a:rPr lang="en-US" sz="3600" dirty="0" err="1"/>
              <a:t>Mobike</a:t>
            </a:r>
            <a:r>
              <a:rPr lang="en-US" sz="3600" dirty="0"/>
              <a:t>  5 Million Bikes – 25 Million Rides a Day </a:t>
            </a:r>
          </a:p>
        </p:txBody>
      </p:sp>
      <p:sp>
        <p:nvSpPr>
          <p:cNvPr id="5" name="TextBox 4">
            <a:extLst>
              <a:ext uri="{FF2B5EF4-FFF2-40B4-BE49-F238E27FC236}">
                <a16:creationId xmlns="" xmlns:a16="http://schemas.microsoft.com/office/drawing/2014/main" id="{2CC012C6-6DDA-4645-AF9D-B5EDE38C13A5}"/>
              </a:ext>
            </a:extLst>
          </p:cNvPr>
          <p:cNvSpPr txBox="1"/>
          <p:nvPr/>
        </p:nvSpPr>
        <p:spPr>
          <a:xfrm>
            <a:off x="1671362" y="5719232"/>
            <a:ext cx="8849273" cy="707886"/>
          </a:xfrm>
          <a:prstGeom prst="rect">
            <a:avLst/>
          </a:prstGeom>
          <a:solidFill>
            <a:schemeClr val="accent1"/>
          </a:solidFill>
        </p:spPr>
        <p:txBody>
          <a:bodyPr wrap="square" rtlCol="0">
            <a:spAutoFit/>
          </a:bodyPr>
          <a:lstStyle/>
          <a:p>
            <a:r>
              <a:rPr lang="en-US" sz="4000" b="1" dirty="0">
                <a:solidFill>
                  <a:srgbClr val="FFFF00"/>
                </a:solidFill>
              </a:rPr>
              <a:t>      OFO/MOBIKE = 100 MILLION USERS</a:t>
            </a:r>
          </a:p>
        </p:txBody>
      </p:sp>
    </p:spTree>
    <p:extLst>
      <p:ext uri="{BB962C8B-B14F-4D97-AF65-F5344CB8AC3E}">
        <p14:creationId xmlns:p14="http://schemas.microsoft.com/office/powerpoint/2010/main" val="117975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755EF3-089F-446C-A55E-7D04CB2C0F6A}"/>
              </a:ext>
            </a:extLst>
          </p:cNvPr>
          <p:cNvSpPr>
            <a:spLocks noGrp="1"/>
          </p:cNvSpPr>
          <p:nvPr>
            <p:ph type="title"/>
          </p:nvPr>
        </p:nvSpPr>
        <p:spPr>
          <a:xfrm>
            <a:off x="609600" y="76200"/>
            <a:ext cx="10972800" cy="1066800"/>
          </a:xfrm>
        </p:spPr>
        <p:txBody>
          <a:bodyPr>
            <a:normAutofit fontScale="90000"/>
          </a:bodyPr>
          <a:lstStyle/>
          <a:p>
            <a:r>
              <a:rPr lang="en-US" b="1" dirty="0" err="1"/>
              <a:t>Dockless</a:t>
            </a:r>
            <a:r>
              <a:rPr lang="en-US" b="1" dirty="0"/>
              <a:t> Already Here as Well – Washington, DC</a:t>
            </a:r>
          </a:p>
        </p:txBody>
      </p:sp>
      <p:pic>
        <p:nvPicPr>
          <p:cNvPr id="7" name="Content Placeholder 6" descr="A bicycle parked on the side of a building&#10;&#10;Description generated with very high confidence">
            <a:extLst>
              <a:ext uri="{FF2B5EF4-FFF2-40B4-BE49-F238E27FC236}">
                <a16:creationId xmlns="" xmlns:a16="http://schemas.microsoft.com/office/drawing/2014/main" id="{BCDDBB07-DB17-4FCE-B6B3-B80EA779ABB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19300" y="1295400"/>
            <a:ext cx="8153400" cy="5208606"/>
          </a:xfrm>
        </p:spPr>
      </p:pic>
      <p:sp>
        <p:nvSpPr>
          <p:cNvPr id="4" name="Content Placeholder 3">
            <a:extLst>
              <a:ext uri="{FF2B5EF4-FFF2-40B4-BE49-F238E27FC236}">
                <a16:creationId xmlns="" xmlns:a16="http://schemas.microsoft.com/office/drawing/2014/main" id="{8436A9EB-D95B-40DC-ADAE-6DBE88DAC0EA}"/>
              </a:ext>
            </a:extLst>
          </p:cNvPr>
          <p:cNvSpPr>
            <a:spLocks noGrp="1"/>
          </p:cNvSpPr>
          <p:nvPr>
            <p:ph sz="quarter" idx="10"/>
          </p:nvPr>
        </p:nvSpPr>
        <p:spPr/>
        <p:txBody>
          <a:bodyPr/>
          <a:lstStyle/>
          <a:p>
            <a:endParaRPr lang="en-US"/>
          </a:p>
        </p:txBody>
      </p:sp>
      <p:sp>
        <p:nvSpPr>
          <p:cNvPr id="3" name="TextBox 2">
            <a:extLst>
              <a:ext uri="{FF2B5EF4-FFF2-40B4-BE49-F238E27FC236}">
                <a16:creationId xmlns="" xmlns:a16="http://schemas.microsoft.com/office/drawing/2014/main" id="{6E9D5B04-28B1-4B10-BDCE-DE058320647F}"/>
              </a:ext>
            </a:extLst>
          </p:cNvPr>
          <p:cNvSpPr txBox="1"/>
          <p:nvPr/>
        </p:nvSpPr>
        <p:spPr>
          <a:xfrm>
            <a:off x="2019300" y="5410200"/>
            <a:ext cx="8153400" cy="584775"/>
          </a:xfrm>
          <a:prstGeom prst="rect">
            <a:avLst/>
          </a:prstGeom>
          <a:solidFill>
            <a:schemeClr val="accent3">
              <a:lumMod val="75000"/>
            </a:schemeClr>
          </a:solidFill>
        </p:spPr>
        <p:txBody>
          <a:bodyPr wrap="square" rtlCol="0">
            <a:spAutoFit/>
          </a:bodyPr>
          <a:lstStyle/>
          <a:p>
            <a:r>
              <a:rPr lang="en-US" sz="3200" b="1" dirty="0"/>
              <a:t>        </a:t>
            </a:r>
            <a:r>
              <a:rPr lang="en-US" sz="3200" b="1" dirty="0" err="1"/>
              <a:t>LimeBike</a:t>
            </a:r>
            <a:r>
              <a:rPr lang="en-US" sz="3200" b="1" dirty="0"/>
              <a:t> in 35 Markets Already in U.S.</a:t>
            </a:r>
          </a:p>
        </p:txBody>
      </p:sp>
    </p:spTree>
    <p:extLst>
      <p:ext uri="{BB962C8B-B14F-4D97-AF65-F5344CB8AC3E}">
        <p14:creationId xmlns:p14="http://schemas.microsoft.com/office/powerpoint/2010/main" val="322213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6FCDD6-E183-49DA-AB09-37C484A5633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 xmlns:a16="http://schemas.microsoft.com/office/drawing/2014/main" id="{386DE3B7-6598-46DB-A606-DA77E115FACB}"/>
              </a:ext>
            </a:extLst>
          </p:cNvPr>
          <p:cNvPicPr>
            <a:picLocks noGrp="1" noChangeAspect="1"/>
          </p:cNvPicPr>
          <p:nvPr>
            <p:ph idx="1"/>
          </p:nvPr>
        </p:nvPicPr>
        <p:blipFill>
          <a:blip r:embed="rId3"/>
          <a:stretch>
            <a:fillRect/>
          </a:stretch>
        </p:blipFill>
        <p:spPr>
          <a:xfrm>
            <a:off x="76200" y="76200"/>
            <a:ext cx="12039600" cy="6705600"/>
          </a:xfrm>
        </p:spPr>
      </p:pic>
    </p:spTree>
    <p:extLst>
      <p:ext uri="{BB962C8B-B14F-4D97-AF65-F5344CB8AC3E}">
        <p14:creationId xmlns:p14="http://schemas.microsoft.com/office/powerpoint/2010/main" val="2029596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BD6BC-0185-4EDC-B0FF-244650E9FF56}"/>
              </a:ext>
            </a:extLst>
          </p:cNvPr>
          <p:cNvSpPr>
            <a:spLocks noGrp="1"/>
          </p:cNvSpPr>
          <p:nvPr>
            <p:ph type="title"/>
          </p:nvPr>
        </p:nvSpPr>
        <p:spPr>
          <a:xfrm>
            <a:off x="609600" y="76200"/>
            <a:ext cx="10972800" cy="838200"/>
          </a:xfrm>
        </p:spPr>
        <p:txBody>
          <a:bodyPr>
            <a:normAutofit/>
          </a:bodyPr>
          <a:lstStyle/>
          <a:p>
            <a:r>
              <a:rPr lang="en-US" sz="4800" b="1" dirty="0"/>
              <a:t>AIRBNB</a:t>
            </a:r>
          </a:p>
        </p:txBody>
      </p:sp>
      <p:sp>
        <p:nvSpPr>
          <p:cNvPr id="4" name="Content Placeholder 3">
            <a:extLst>
              <a:ext uri="{FF2B5EF4-FFF2-40B4-BE49-F238E27FC236}">
                <a16:creationId xmlns="" xmlns:a16="http://schemas.microsoft.com/office/drawing/2014/main" id="{B50CAB32-A5AA-4508-914B-675D9770E0E2}"/>
              </a:ext>
            </a:extLst>
          </p:cNvPr>
          <p:cNvSpPr>
            <a:spLocks noGrp="1"/>
          </p:cNvSpPr>
          <p:nvPr>
            <p:ph sz="quarter" idx="10"/>
          </p:nvPr>
        </p:nvSpPr>
        <p:spPr/>
        <p:txBody>
          <a:bodyPr/>
          <a:lstStyle/>
          <a:p>
            <a:endParaRPr lang="en-US"/>
          </a:p>
        </p:txBody>
      </p:sp>
      <p:pic>
        <p:nvPicPr>
          <p:cNvPr id="9" name="Content Placeholder 8">
            <a:extLst>
              <a:ext uri="{FF2B5EF4-FFF2-40B4-BE49-F238E27FC236}">
                <a16:creationId xmlns="" xmlns:a16="http://schemas.microsoft.com/office/drawing/2014/main" id="{7FE03250-3FEC-4BF3-9F9B-6B5E74A065B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66800" y="914400"/>
            <a:ext cx="10058400" cy="5681886"/>
          </a:xfrm>
        </p:spPr>
      </p:pic>
    </p:spTree>
    <p:extLst>
      <p:ext uri="{BB962C8B-B14F-4D97-AF65-F5344CB8AC3E}">
        <p14:creationId xmlns:p14="http://schemas.microsoft.com/office/powerpoint/2010/main" val="4007100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2000" y="152401"/>
            <a:ext cx="6019800" cy="6525085"/>
          </a:xfrm>
        </p:spPr>
      </p:pic>
      <p:sp>
        <p:nvSpPr>
          <p:cNvPr id="5" name="TextBox 4"/>
          <p:cNvSpPr txBox="1"/>
          <p:nvPr/>
        </p:nvSpPr>
        <p:spPr>
          <a:xfrm>
            <a:off x="7162800" y="1219201"/>
            <a:ext cx="4724400" cy="4785182"/>
          </a:xfrm>
          <a:prstGeom prst="rect">
            <a:avLst/>
          </a:prstGeom>
          <a:noFill/>
        </p:spPr>
        <p:txBody>
          <a:bodyPr wrap="square" rtlCol="0">
            <a:spAutoFit/>
          </a:bodyPr>
          <a:lstStyle/>
          <a:p>
            <a:pPr algn="ctr"/>
            <a:r>
              <a:rPr lang="en-US" sz="6000" b="1" dirty="0"/>
              <a:t>EVEN THE BEST HOTELS DON’T WANT EMPTY ROOMS</a:t>
            </a:r>
          </a:p>
        </p:txBody>
      </p:sp>
    </p:spTree>
    <p:extLst>
      <p:ext uri="{BB962C8B-B14F-4D97-AF65-F5344CB8AC3E}">
        <p14:creationId xmlns:p14="http://schemas.microsoft.com/office/powerpoint/2010/main" val="1487023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3A5D6C-1000-4720-99BD-E95F66A4EFCC}"/>
              </a:ext>
            </a:extLst>
          </p:cNvPr>
          <p:cNvSpPr>
            <a:spLocks noGrp="1"/>
          </p:cNvSpPr>
          <p:nvPr>
            <p:ph type="title"/>
          </p:nvPr>
        </p:nvSpPr>
        <p:spPr>
          <a:xfrm>
            <a:off x="609600" y="76200"/>
            <a:ext cx="10972800" cy="838200"/>
          </a:xfrm>
        </p:spPr>
        <p:txBody>
          <a:bodyPr/>
          <a:lstStyle/>
          <a:p>
            <a:r>
              <a:rPr lang="en-US" b="1" dirty="0"/>
              <a:t>Any Revenue is Better than An Empty Seat</a:t>
            </a:r>
          </a:p>
        </p:txBody>
      </p:sp>
      <p:pic>
        <p:nvPicPr>
          <p:cNvPr id="6" name="Content Placeholder 5">
            <a:extLst>
              <a:ext uri="{FF2B5EF4-FFF2-40B4-BE49-F238E27FC236}">
                <a16:creationId xmlns="" xmlns:a16="http://schemas.microsoft.com/office/drawing/2014/main" id="{B49C751A-E213-49C3-A8EF-D9BF3F356F54}"/>
              </a:ext>
            </a:extLst>
          </p:cNvPr>
          <p:cNvPicPr>
            <a:picLocks noGrp="1" noChangeAspect="1"/>
          </p:cNvPicPr>
          <p:nvPr>
            <p:ph idx="1"/>
          </p:nvPr>
        </p:nvPicPr>
        <p:blipFill>
          <a:blip r:embed="rId2"/>
          <a:stretch>
            <a:fillRect/>
          </a:stretch>
        </p:blipFill>
        <p:spPr>
          <a:xfrm>
            <a:off x="1307184" y="990600"/>
            <a:ext cx="9791700" cy="5631468"/>
          </a:xfrm>
        </p:spPr>
      </p:pic>
      <p:sp>
        <p:nvSpPr>
          <p:cNvPr id="4" name="Content Placeholder 3">
            <a:extLst>
              <a:ext uri="{FF2B5EF4-FFF2-40B4-BE49-F238E27FC236}">
                <a16:creationId xmlns="" xmlns:a16="http://schemas.microsoft.com/office/drawing/2014/main" id="{A3D371CF-19D7-4419-B84C-67DAA726FE7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885987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1C2F64-858C-4DCA-B242-A4ED38C6E481}"/>
              </a:ext>
            </a:extLst>
          </p:cNvPr>
          <p:cNvSpPr>
            <a:spLocks noGrp="1"/>
          </p:cNvSpPr>
          <p:nvPr>
            <p:ph type="title"/>
          </p:nvPr>
        </p:nvSpPr>
        <p:spPr/>
        <p:txBody>
          <a:bodyPr>
            <a:normAutofit/>
          </a:bodyPr>
          <a:lstStyle/>
          <a:p>
            <a:r>
              <a:rPr lang="en-US" sz="5400" b="1" dirty="0"/>
              <a:t>Market Caps - Headcounts</a:t>
            </a:r>
          </a:p>
        </p:txBody>
      </p:sp>
      <p:sp>
        <p:nvSpPr>
          <p:cNvPr id="3" name="Content Placeholder 2">
            <a:extLst>
              <a:ext uri="{FF2B5EF4-FFF2-40B4-BE49-F238E27FC236}">
                <a16:creationId xmlns="" xmlns:a16="http://schemas.microsoft.com/office/drawing/2014/main" id="{8398CE92-147D-465D-82C9-024688C168FE}"/>
              </a:ext>
            </a:extLst>
          </p:cNvPr>
          <p:cNvSpPr>
            <a:spLocks noGrp="1"/>
          </p:cNvSpPr>
          <p:nvPr>
            <p:ph idx="1"/>
          </p:nvPr>
        </p:nvSpPr>
        <p:spPr>
          <a:xfrm>
            <a:off x="609600" y="1600201"/>
            <a:ext cx="6705600" cy="4525963"/>
          </a:xfrm>
        </p:spPr>
        <p:txBody>
          <a:bodyPr/>
          <a:lstStyle/>
          <a:p>
            <a:pPr marL="0" indent="0">
              <a:buNone/>
            </a:pPr>
            <a:r>
              <a:rPr lang="en-US" sz="4800" b="1" dirty="0"/>
              <a:t>MARRIOTT     34 BILLION</a:t>
            </a:r>
          </a:p>
          <a:p>
            <a:pPr marL="0" indent="0">
              <a:buNone/>
            </a:pPr>
            <a:endParaRPr lang="en-US" dirty="0"/>
          </a:p>
          <a:p>
            <a:pPr marL="0" indent="0">
              <a:buNone/>
            </a:pPr>
            <a:r>
              <a:rPr lang="en-US" sz="4800" b="1" dirty="0"/>
              <a:t>AIRBNB           31 BILLION</a:t>
            </a:r>
          </a:p>
          <a:p>
            <a:pPr marL="0" indent="0">
              <a:buNone/>
            </a:pPr>
            <a:endParaRPr lang="en-US" dirty="0"/>
          </a:p>
          <a:p>
            <a:pPr marL="0" indent="0">
              <a:buNone/>
            </a:pPr>
            <a:r>
              <a:rPr lang="en-US" sz="4800" b="1" dirty="0"/>
              <a:t>HILTON            20 BILLION</a:t>
            </a:r>
          </a:p>
        </p:txBody>
      </p:sp>
      <p:sp>
        <p:nvSpPr>
          <p:cNvPr id="4" name="Content Placeholder 3">
            <a:extLst>
              <a:ext uri="{FF2B5EF4-FFF2-40B4-BE49-F238E27FC236}">
                <a16:creationId xmlns="" xmlns:a16="http://schemas.microsoft.com/office/drawing/2014/main" id="{E9379072-9F58-4B29-9B4E-34A6491AD1BF}"/>
              </a:ext>
            </a:extLst>
          </p:cNvPr>
          <p:cNvSpPr>
            <a:spLocks noGrp="1"/>
          </p:cNvSpPr>
          <p:nvPr>
            <p:ph sz="quarter" idx="10"/>
          </p:nvPr>
        </p:nvSpPr>
        <p:spPr/>
        <p:txBody>
          <a:bodyPr/>
          <a:lstStyle/>
          <a:p>
            <a:endParaRPr lang="en-US"/>
          </a:p>
        </p:txBody>
      </p:sp>
      <p:sp>
        <p:nvSpPr>
          <p:cNvPr id="5" name="TextBox 4">
            <a:extLst>
              <a:ext uri="{FF2B5EF4-FFF2-40B4-BE49-F238E27FC236}">
                <a16:creationId xmlns="" xmlns:a16="http://schemas.microsoft.com/office/drawing/2014/main" id="{B5A7D81E-D28B-4A7F-BDA2-BA1838043F56}"/>
              </a:ext>
            </a:extLst>
          </p:cNvPr>
          <p:cNvSpPr txBox="1"/>
          <p:nvPr/>
        </p:nvSpPr>
        <p:spPr>
          <a:xfrm>
            <a:off x="7924800" y="1600201"/>
            <a:ext cx="3657600" cy="830997"/>
          </a:xfrm>
          <a:prstGeom prst="rect">
            <a:avLst/>
          </a:prstGeom>
          <a:noFill/>
        </p:spPr>
        <p:txBody>
          <a:bodyPr wrap="square" rtlCol="0">
            <a:spAutoFit/>
          </a:bodyPr>
          <a:lstStyle/>
          <a:p>
            <a:r>
              <a:rPr lang="en-US" sz="4800" b="1" dirty="0"/>
              <a:t> 226,500 EEs</a:t>
            </a:r>
          </a:p>
        </p:txBody>
      </p:sp>
      <p:sp>
        <p:nvSpPr>
          <p:cNvPr id="6" name="TextBox 5">
            <a:extLst>
              <a:ext uri="{FF2B5EF4-FFF2-40B4-BE49-F238E27FC236}">
                <a16:creationId xmlns="" xmlns:a16="http://schemas.microsoft.com/office/drawing/2014/main" id="{5AF6A09E-F687-4EDA-ACF2-955718FCC10A}"/>
              </a:ext>
            </a:extLst>
          </p:cNvPr>
          <p:cNvSpPr txBox="1"/>
          <p:nvPr/>
        </p:nvSpPr>
        <p:spPr>
          <a:xfrm>
            <a:off x="8001000" y="4495800"/>
            <a:ext cx="3733800" cy="830997"/>
          </a:xfrm>
          <a:prstGeom prst="rect">
            <a:avLst/>
          </a:prstGeom>
          <a:noFill/>
        </p:spPr>
        <p:txBody>
          <a:bodyPr wrap="square" rtlCol="0">
            <a:spAutoFit/>
          </a:bodyPr>
          <a:lstStyle/>
          <a:p>
            <a:r>
              <a:rPr lang="en-US" sz="4800" b="1" dirty="0"/>
              <a:t>169,000 EEs</a:t>
            </a:r>
          </a:p>
        </p:txBody>
      </p:sp>
      <p:sp>
        <p:nvSpPr>
          <p:cNvPr id="7" name="TextBox 6">
            <a:extLst>
              <a:ext uri="{FF2B5EF4-FFF2-40B4-BE49-F238E27FC236}">
                <a16:creationId xmlns="" xmlns:a16="http://schemas.microsoft.com/office/drawing/2014/main" id="{A5C42E38-4286-4FF1-BC14-D8FC1A416102}"/>
              </a:ext>
            </a:extLst>
          </p:cNvPr>
          <p:cNvSpPr txBox="1"/>
          <p:nvPr/>
        </p:nvSpPr>
        <p:spPr>
          <a:xfrm>
            <a:off x="8229600" y="3048000"/>
            <a:ext cx="2895600" cy="830997"/>
          </a:xfrm>
          <a:prstGeom prst="rect">
            <a:avLst/>
          </a:prstGeom>
          <a:noFill/>
        </p:spPr>
        <p:txBody>
          <a:bodyPr wrap="square" rtlCol="0">
            <a:spAutoFit/>
          </a:bodyPr>
          <a:lstStyle/>
          <a:p>
            <a:r>
              <a:rPr lang="en-US" sz="4800" b="1">
                <a:solidFill>
                  <a:srgbClr val="FFFF00"/>
                </a:solidFill>
              </a:rPr>
              <a:t>  3500 </a:t>
            </a:r>
            <a:r>
              <a:rPr lang="en-US" sz="4800" b="1" dirty="0">
                <a:solidFill>
                  <a:srgbClr val="FFFF00"/>
                </a:solidFill>
              </a:rPr>
              <a:t>EEs</a:t>
            </a:r>
          </a:p>
        </p:txBody>
      </p:sp>
    </p:spTree>
    <p:extLst>
      <p:ext uri="{BB962C8B-B14F-4D97-AF65-F5344CB8AC3E}">
        <p14:creationId xmlns:p14="http://schemas.microsoft.com/office/powerpoint/2010/main" val="32859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457200"/>
            <a:ext cx="8229600" cy="4267201"/>
          </a:xfrm>
        </p:spPr>
        <p:txBody>
          <a:bodyPr>
            <a:normAutofit lnSpcReduction="10000"/>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THE FUTURE IS HERE NOW</a:t>
            </a:r>
          </a:p>
        </p:txBody>
      </p:sp>
      <p:sp>
        <p:nvSpPr>
          <p:cNvPr id="4" name="TextBox 3"/>
          <p:cNvSpPr txBox="1"/>
          <p:nvPr/>
        </p:nvSpPr>
        <p:spPr>
          <a:xfrm>
            <a:off x="1905000" y="4876801"/>
            <a:ext cx="8458200" cy="1200329"/>
          </a:xfrm>
          <a:prstGeom prst="rect">
            <a:avLst/>
          </a:prstGeom>
          <a:noFill/>
        </p:spPr>
        <p:txBody>
          <a:bodyPr wrap="square" rtlCol="0">
            <a:spAutoFit/>
          </a:bodyPr>
          <a:lstStyle/>
          <a:p>
            <a:pPr algn="ctr"/>
            <a:r>
              <a:rPr lang="en-US" sz="3600" b="1">
                <a:solidFill>
                  <a:srgbClr val="FFFF00"/>
                </a:solidFill>
              </a:rPr>
              <a:t>The One Thing You Learn Very Early in Racing is that They Don’t Wait for You</a:t>
            </a:r>
            <a:endParaRPr lang="en-US" sz="3600" b="1" dirty="0">
              <a:solidFill>
                <a:srgbClr val="FFFF00"/>
              </a:solidFill>
            </a:endParaRPr>
          </a:p>
        </p:txBody>
      </p:sp>
    </p:spTree>
    <p:extLst>
      <p:ext uri="{BB962C8B-B14F-4D97-AF65-F5344CB8AC3E}">
        <p14:creationId xmlns:p14="http://schemas.microsoft.com/office/powerpoint/2010/main" val="2992888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3"/>
          <p:cNvSpPr>
            <a:spLocks noGrp="1"/>
          </p:cNvSpPr>
          <p:nvPr>
            <p:ph sz="quarter" idx="10"/>
          </p:nvPr>
        </p:nvSpPr>
        <p:spPr/>
        <p:txBody>
          <a:bodyPr/>
          <a:lstStyle/>
          <a:p>
            <a:endParaRPr lang="en-US"/>
          </a:p>
        </p:txBody>
      </p:sp>
      <p:pic>
        <p:nvPicPr>
          <p:cNvPr id="5" name="Picture 2" descr="https://www.logintc.com/assets/img/blog/dick-tracy-smartwatch.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7601" y="274638"/>
            <a:ext cx="5223125" cy="60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09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04886" y="152401"/>
            <a:ext cx="8814035" cy="6386097"/>
          </a:xfrm>
        </p:spPr>
      </p:pic>
    </p:spTree>
    <p:extLst>
      <p:ext uri="{BB962C8B-B14F-4D97-AF65-F5344CB8AC3E}">
        <p14:creationId xmlns:p14="http://schemas.microsoft.com/office/powerpoint/2010/main" val="2102384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828800" y="274638"/>
            <a:ext cx="8532811" cy="6354762"/>
          </a:xfrm>
        </p:spPr>
      </p:pic>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783911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10"/>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1676400" y="135539"/>
            <a:ext cx="8839200" cy="6561154"/>
          </a:xfrm>
        </p:spPr>
      </p:pic>
    </p:spTree>
    <p:extLst>
      <p:ext uri="{BB962C8B-B14F-4D97-AF65-F5344CB8AC3E}">
        <p14:creationId xmlns:p14="http://schemas.microsoft.com/office/powerpoint/2010/main" val="321438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BB353-2B2D-4D55-A1D5-DAF7B0BC41FC}"/>
              </a:ext>
            </a:extLst>
          </p:cNvPr>
          <p:cNvSpPr>
            <a:spLocks noGrp="1"/>
          </p:cNvSpPr>
          <p:nvPr>
            <p:ph type="title"/>
          </p:nvPr>
        </p:nvSpPr>
        <p:spPr/>
        <p:txBody>
          <a:bodyPr/>
          <a:lstStyle/>
          <a:p>
            <a:endParaRPr lang="en-US"/>
          </a:p>
        </p:txBody>
      </p:sp>
      <p:sp>
        <p:nvSpPr>
          <p:cNvPr id="4" name="Content Placeholder 3">
            <a:extLst>
              <a:ext uri="{FF2B5EF4-FFF2-40B4-BE49-F238E27FC236}">
                <a16:creationId xmlns="" xmlns:a16="http://schemas.microsoft.com/office/drawing/2014/main" id="{1A6FA112-BEC9-4D86-854B-F64CB82AE116}"/>
              </a:ext>
            </a:extLst>
          </p:cNvPr>
          <p:cNvSpPr>
            <a:spLocks noGrp="1"/>
          </p:cNvSpPr>
          <p:nvPr>
            <p:ph sz="quarter" idx="10"/>
          </p:nvPr>
        </p:nvSpPr>
        <p:spPr/>
        <p:txBody>
          <a:bodyPr/>
          <a:lstStyle/>
          <a:p>
            <a:endParaRPr lang="en-US"/>
          </a:p>
        </p:txBody>
      </p:sp>
      <p:pic>
        <p:nvPicPr>
          <p:cNvPr id="2050" name="Picture 2" descr="Image result for AIRBUS POPUP">
            <a:extLst>
              <a:ext uri="{FF2B5EF4-FFF2-40B4-BE49-F238E27FC236}">
                <a16:creationId xmlns="" xmlns:a16="http://schemas.microsoft.com/office/drawing/2014/main" id="{08A62671-3A55-4B5D-B9AD-9F933AD19C4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4983" y="274638"/>
            <a:ext cx="5821017" cy="63087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is is the first modular, fully electric, zero emission concept vehicle system designed to relieve traffic congestion in crowded megacities">
            <a:extLst>
              <a:ext uri="{FF2B5EF4-FFF2-40B4-BE49-F238E27FC236}">
                <a16:creationId xmlns="" xmlns:a16="http://schemas.microsoft.com/office/drawing/2014/main" id="{6F1A9471-DE6E-4591-BCBB-248269FA4F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399" y="274638"/>
            <a:ext cx="5668617" cy="63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02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458200" cy="762000"/>
          </a:xfrm>
        </p:spPr>
        <p:txBody>
          <a:bodyPr>
            <a:normAutofit fontScale="90000"/>
          </a:bodyPr>
          <a:lstStyle/>
          <a:p>
            <a:r>
              <a:rPr lang="en-US" b="1" dirty="0"/>
              <a:t>We’ve Passed The Point of No Return</a:t>
            </a:r>
          </a:p>
        </p:txBody>
      </p:sp>
      <p:sp>
        <p:nvSpPr>
          <p:cNvPr id="3" name="Content Placeholder 2"/>
          <p:cNvSpPr>
            <a:spLocks noGrp="1"/>
          </p:cNvSpPr>
          <p:nvPr>
            <p:ph idx="1"/>
          </p:nvPr>
        </p:nvSpPr>
        <p:spPr>
          <a:xfrm>
            <a:off x="1905000" y="1524000"/>
            <a:ext cx="8458200" cy="4876800"/>
          </a:xfrm>
        </p:spPr>
        <p:txBody>
          <a:bodyPr>
            <a:noAutofit/>
          </a:bodyPr>
          <a:lstStyle/>
          <a:p>
            <a:pPr marL="0" indent="0" algn="ctr">
              <a:buNone/>
            </a:pPr>
            <a:r>
              <a:rPr lang="en-US" sz="5400" b="1" dirty="0">
                <a:latin typeface="Aharoni" pitchFamily="2" charset="-79"/>
                <a:cs typeface="Aharoni" pitchFamily="2" charset="-79"/>
              </a:rPr>
              <a:t>We are Most Afraid of Things (like Technology) that We Depend on, But which We Cannot Entirely Control </a:t>
            </a:r>
          </a:p>
        </p:txBody>
      </p:sp>
      <p:pic>
        <p:nvPicPr>
          <p:cNvPr id="4" name="Picture 3"/>
          <p:cNvPicPr>
            <a:picLocks noChangeAspect="1"/>
          </p:cNvPicPr>
          <p:nvPr/>
        </p:nvPicPr>
        <p:blipFill>
          <a:blip r:embed="rId3"/>
          <a:stretch>
            <a:fillRect/>
          </a:stretch>
        </p:blipFill>
        <p:spPr>
          <a:xfrm>
            <a:off x="2057400" y="1187058"/>
            <a:ext cx="3352800" cy="5213743"/>
          </a:xfrm>
          <a:prstGeom prst="rect">
            <a:avLst/>
          </a:prstGeom>
        </p:spPr>
      </p:pic>
      <p:sp>
        <p:nvSpPr>
          <p:cNvPr id="5" name="Rectangle 4"/>
          <p:cNvSpPr/>
          <p:nvPr/>
        </p:nvSpPr>
        <p:spPr>
          <a:xfrm>
            <a:off x="5410200" y="1187057"/>
            <a:ext cx="4800600" cy="52137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638800" y="1219200"/>
            <a:ext cx="4343400" cy="4801314"/>
          </a:xfrm>
          <a:prstGeom prst="rect">
            <a:avLst/>
          </a:prstGeom>
          <a:noFill/>
        </p:spPr>
        <p:txBody>
          <a:bodyPr wrap="square" rtlCol="0">
            <a:spAutoFit/>
          </a:bodyPr>
          <a:lstStyle/>
          <a:p>
            <a:endParaRPr lang="en-US" dirty="0"/>
          </a:p>
          <a:p>
            <a:pPr algn="ctr"/>
            <a:r>
              <a:rPr lang="en-US" sz="4800" b="1" dirty="0"/>
              <a:t>200 Pound Baby</a:t>
            </a:r>
          </a:p>
          <a:p>
            <a:pPr algn="ctr"/>
            <a:endParaRPr lang="en-US" sz="4800" b="1" dirty="0"/>
          </a:p>
          <a:p>
            <a:pPr algn="ctr"/>
            <a:r>
              <a:rPr lang="en-US" sz="4800" b="1" dirty="0"/>
              <a:t>Lots of Power </a:t>
            </a:r>
          </a:p>
          <a:p>
            <a:pPr algn="ctr"/>
            <a:endParaRPr lang="en-US" sz="4800" b="1" dirty="0"/>
          </a:p>
          <a:p>
            <a:pPr algn="ctr"/>
            <a:r>
              <a:rPr lang="en-US" sz="4800" b="1" dirty="0"/>
              <a:t>Totally Immature</a:t>
            </a:r>
          </a:p>
        </p:txBody>
      </p:sp>
    </p:spTree>
    <p:extLst>
      <p:ext uri="{BB962C8B-B14F-4D97-AF65-F5344CB8AC3E}">
        <p14:creationId xmlns:p14="http://schemas.microsoft.com/office/powerpoint/2010/main" val="324426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BBABA2-AD93-480E-B51D-6F7905FA7101}"/>
              </a:ext>
            </a:extLst>
          </p:cNvPr>
          <p:cNvSpPr>
            <a:spLocks noGrp="1"/>
          </p:cNvSpPr>
          <p:nvPr>
            <p:ph type="title"/>
          </p:nvPr>
        </p:nvSpPr>
        <p:spPr>
          <a:xfrm>
            <a:off x="609600" y="0"/>
            <a:ext cx="10972800" cy="1192530"/>
          </a:xfrm>
        </p:spPr>
        <p:txBody>
          <a:bodyPr>
            <a:normAutofit/>
          </a:bodyPr>
          <a:lstStyle/>
          <a:p>
            <a:r>
              <a:rPr lang="en-US" sz="5400" b="1" dirty="0"/>
              <a:t>Star Wars Cantina</a:t>
            </a:r>
          </a:p>
        </p:txBody>
      </p:sp>
      <p:pic>
        <p:nvPicPr>
          <p:cNvPr id="6" name="Content Placeholder 5" descr="A group of people posing for the camera&#10;&#10;Description generated with very high confidence">
            <a:extLst>
              <a:ext uri="{FF2B5EF4-FFF2-40B4-BE49-F238E27FC236}">
                <a16:creationId xmlns="" xmlns:a16="http://schemas.microsoft.com/office/drawing/2014/main" id="{E056ADD3-25E6-4CC5-A2D7-4AB5CB3D175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28799" y="1059179"/>
            <a:ext cx="8686801" cy="5667065"/>
          </a:xfrm>
        </p:spPr>
      </p:pic>
      <p:sp>
        <p:nvSpPr>
          <p:cNvPr id="4" name="Content Placeholder 3">
            <a:extLst>
              <a:ext uri="{FF2B5EF4-FFF2-40B4-BE49-F238E27FC236}">
                <a16:creationId xmlns="" xmlns:a16="http://schemas.microsoft.com/office/drawing/2014/main" id="{F8DC4966-0EF5-45BF-B87A-98C82D3BE165}"/>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938887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FCAF24-3FE6-4AB9-9103-C310197B70D7}"/>
              </a:ext>
            </a:extLst>
          </p:cNvPr>
          <p:cNvSpPr>
            <a:spLocks noGrp="1"/>
          </p:cNvSpPr>
          <p:nvPr>
            <p:ph type="title"/>
          </p:nvPr>
        </p:nvSpPr>
        <p:spPr/>
        <p:txBody>
          <a:bodyPr/>
          <a:lstStyle/>
          <a:p>
            <a:endParaRPr lang="en-US"/>
          </a:p>
        </p:txBody>
      </p:sp>
      <p:pic>
        <p:nvPicPr>
          <p:cNvPr id="6" name="Content Placeholder 5" descr="A close up of a person&#10;&#10;Description generated with very high confidence">
            <a:extLst>
              <a:ext uri="{FF2B5EF4-FFF2-40B4-BE49-F238E27FC236}">
                <a16:creationId xmlns="" xmlns:a16="http://schemas.microsoft.com/office/drawing/2014/main" id="{A309F194-A365-4AB0-8787-E81C7636F5CD}"/>
              </a:ext>
            </a:extLst>
          </p:cNvPr>
          <p:cNvPicPr>
            <a:picLocks noGrp="1" noChangeAspect="1"/>
          </p:cNvPicPr>
          <p:nvPr>
            <p:ph idx="1"/>
          </p:nvPr>
        </p:nvPicPr>
        <p:blipFill>
          <a:blip r:embed="rId2"/>
          <a:stretch>
            <a:fillRect/>
          </a:stretch>
        </p:blipFill>
        <p:spPr>
          <a:xfrm>
            <a:off x="457200" y="274638"/>
            <a:ext cx="11435040" cy="6298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a:extLst>
              <a:ext uri="{FF2B5EF4-FFF2-40B4-BE49-F238E27FC236}">
                <a16:creationId xmlns="" xmlns:a16="http://schemas.microsoft.com/office/drawing/2014/main" id="{599865F0-9E74-4B3A-8559-CB53CAB8FBCB}"/>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962794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8077200" cy="1417638"/>
          </a:xfrm>
        </p:spPr>
        <p:txBody>
          <a:bodyPr>
            <a:normAutofit/>
          </a:bodyPr>
          <a:lstStyle/>
          <a:p>
            <a:endParaRPr lang="en-US" sz="4800" b="1"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52600" y="228601"/>
            <a:ext cx="3048000" cy="6379343"/>
          </a:xfrm>
        </p:spPr>
      </p:pic>
      <p:sp>
        <p:nvSpPr>
          <p:cNvPr id="11" name="TextBox 10"/>
          <p:cNvSpPr txBox="1"/>
          <p:nvPr/>
        </p:nvSpPr>
        <p:spPr>
          <a:xfrm>
            <a:off x="5116286" y="1525445"/>
            <a:ext cx="4800600" cy="3785652"/>
          </a:xfrm>
          <a:prstGeom prst="rect">
            <a:avLst/>
          </a:prstGeom>
          <a:noFill/>
        </p:spPr>
        <p:txBody>
          <a:bodyPr wrap="square" rtlCol="0">
            <a:spAutoFit/>
          </a:bodyPr>
          <a:lstStyle/>
          <a:p>
            <a:pPr algn="ctr"/>
            <a:r>
              <a:rPr lang="en-US" sz="6000" b="1" dirty="0"/>
              <a:t>CLEAR TSA ACCESS IN TWO SECONDS</a:t>
            </a:r>
          </a:p>
        </p:txBody>
      </p:sp>
      <p:pic>
        <p:nvPicPr>
          <p:cNvPr id="14" name="Content Placeholder 13"/>
          <p:cNvPicPr>
            <a:picLocks noGrp="1" noChangeAspect="1"/>
          </p:cNvPicPr>
          <p:nvPr>
            <p:ph sz="quarter" idx="10"/>
          </p:nvPr>
        </p:nvPicPr>
        <p:blipFill>
          <a:blip r:embed="rId3"/>
          <a:stretch>
            <a:fillRect/>
          </a:stretch>
        </p:blipFill>
        <p:spPr>
          <a:xfrm>
            <a:off x="1730653" y="152400"/>
            <a:ext cx="8791571" cy="6553200"/>
          </a:xfrm>
        </p:spPr>
      </p:pic>
    </p:spTree>
    <p:extLst>
      <p:ext uri="{BB962C8B-B14F-4D97-AF65-F5344CB8AC3E}">
        <p14:creationId xmlns:p14="http://schemas.microsoft.com/office/powerpoint/2010/main" val="87704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95400"/>
          </a:xfrm>
        </p:spPr>
        <p:txBody>
          <a:bodyPr/>
          <a:lstStyle/>
          <a:p>
            <a:r>
              <a:rPr lang="en-US" b="1" dirty="0"/>
              <a:t> Pixar’s WALL-E</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24200" y="1270908"/>
            <a:ext cx="6019800" cy="5339563"/>
          </a:xfrm>
        </p:spPr>
      </p:pic>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030846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066800"/>
          </a:xfrm>
        </p:spPr>
        <p:txBody>
          <a:bodyPr/>
          <a:lstStyle/>
          <a:p>
            <a:r>
              <a:rPr lang="en-US" b="1" dirty="0"/>
              <a:t>GITA – Personal Cargo Robot</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6400" y="1143000"/>
            <a:ext cx="8836414" cy="5562600"/>
          </a:xfrm>
        </p:spPr>
      </p:pic>
    </p:spTree>
    <p:extLst>
      <p:ext uri="{BB962C8B-B14F-4D97-AF65-F5344CB8AC3E}">
        <p14:creationId xmlns:p14="http://schemas.microsoft.com/office/powerpoint/2010/main" val="2839817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b="1" dirty="0"/>
              <a:t>Domino’s Pizza Delivery Robot</a:t>
            </a:r>
          </a:p>
        </p:txBody>
      </p:sp>
      <p:pic>
        <p:nvPicPr>
          <p:cNvPr id="5" name="Content Placeholder 4"/>
          <p:cNvPicPr>
            <a:picLocks noGrp="1" noChangeAspect="1"/>
          </p:cNvPicPr>
          <p:nvPr>
            <p:ph idx="1"/>
          </p:nvPr>
        </p:nvPicPr>
        <p:blipFill>
          <a:blip r:embed="rId2"/>
          <a:stretch>
            <a:fillRect/>
          </a:stretch>
        </p:blipFill>
        <p:spPr>
          <a:xfrm>
            <a:off x="1758245" y="1219200"/>
            <a:ext cx="8723488" cy="5410200"/>
          </a:xfrm>
        </p:spPr>
      </p:pic>
    </p:spTree>
    <p:extLst>
      <p:ext uri="{BB962C8B-B14F-4D97-AF65-F5344CB8AC3E}">
        <p14:creationId xmlns:p14="http://schemas.microsoft.com/office/powerpoint/2010/main" val="2021831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915400" cy="1570038"/>
          </a:xfrm>
        </p:spPr>
        <p:txBody>
          <a:bodyPr/>
          <a:lstStyle/>
          <a:p>
            <a:r>
              <a:rPr lang="en-US" b="1" dirty="0"/>
              <a:t>Drone Delivery is Real – If Stupid</a:t>
            </a:r>
          </a:p>
        </p:txBody>
      </p:sp>
      <p:pic>
        <p:nvPicPr>
          <p:cNvPr id="6" name="Content Placeholder 5"/>
          <p:cNvPicPr>
            <a:picLocks noGrp="1" noChangeAspect="1"/>
          </p:cNvPicPr>
          <p:nvPr>
            <p:ph idx="1"/>
          </p:nvPr>
        </p:nvPicPr>
        <p:blipFill>
          <a:blip r:embed="rId2"/>
          <a:stretch>
            <a:fillRect/>
          </a:stretch>
        </p:blipFill>
        <p:spPr>
          <a:xfrm>
            <a:off x="6400801" y="1295401"/>
            <a:ext cx="4095360" cy="5102905"/>
          </a:xfrm>
        </p:spPr>
      </p:pic>
      <p:pic>
        <p:nvPicPr>
          <p:cNvPr id="7" name="Picture 6"/>
          <p:cNvPicPr>
            <a:picLocks noChangeAspect="1"/>
          </p:cNvPicPr>
          <p:nvPr/>
        </p:nvPicPr>
        <p:blipFill>
          <a:blip r:embed="rId3"/>
          <a:stretch>
            <a:fillRect/>
          </a:stretch>
        </p:blipFill>
        <p:spPr>
          <a:xfrm>
            <a:off x="1725386" y="1295401"/>
            <a:ext cx="4523014" cy="5102905"/>
          </a:xfrm>
          <a:prstGeom prst="rect">
            <a:avLst/>
          </a:prstGeom>
        </p:spPr>
      </p:pic>
    </p:spTree>
    <p:extLst>
      <p:ext uri="{BB962C8B-B14F-4D97-AF65-F5344CB8AC3E}">
        <p14:creationId xmlns:p14="http://schemas.microsoft.com/office/powerpoint/2010/main" val="1594842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915400" cy="1570038"/>
          </a:xfrm>
        </p:spPr>
        <p:txBody>
          <a:bodyPr/>
          <a:lstStyle/>
          <a:p>
            <a:r>
              <a:rPr lang="en-US" b="1" dirty="0"/>
              <a:t>Drone Emergency is Real &amp; Smart</a:t>
            </a:r>
          </a:p>
        </p:txBody>
      </p:sp>
      <p:pic>
        <p:nvPicPr>
          <p:cNvPr id="3"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6401" y="1143000"/>
            <a:ext cx="4343399" cy="5486400"/>
          </a:xfrm>
        </p:spPr>
      </p:pic>
      <p:pic>
        <p:nvPicPr>
          <p:cNvPr id="4" name="Picture 3"/>
          <p:cNvPicPr>
            <a:picLocks noChangeAspect="1"/>
          </p:cNvPicPr>
          <p:nvPr/>
        </p:nvPicPr>
        <p:blipFill>
          <a:blip r:embed="rId3"/>
          <a:stretch>
            <a:fillRect/>
          </a:stretch>
        </p:blipFill>
        <p:spPr>
          <a:xfrm>
            <a:off x="6207968" y="1143000"/>
            <a:ext cx="4294415" cy="5486400"/>
          </a:xfrm>
          <a:prstGeom prst="rect">
            <a:avLst/>
          </a:prstGeom>
        </p:spPr>
      </p:pic>
      <p:sp>
        <p:nvSpPr>
          <p:cNvPr id="5" name="TextBox 4">
            <a:extLst>
              <a:ext uri="{FF2B5EF4-FFF2-40B4-BE49-F238E27FC236}">
                <a16:creationId xmlns="" xmlns:a16="http://schemas.microsoft.com/office/drawing/2014/main" id="{60299F7B-1B2B-48CE-B0B7-4B1A2816CC22}"/>
              </a:ext>
            </a:extLst>
          </p:cNvPr>
          <p:cNvSpPr txBox="1"/>
          <p:nvPr/>
        </p:nvSpPr>
        <p:spPr>
          <a:xfrm>
            <a:off x="1447801" y="1143000"/>
            <a:ext cx="9296400" cy="5078313"/>
          </a:xfrm>
          <a:prstGeom prst="rect">
            <a:avLst/>
          </a:prstGeom>
          <a:solidFill>
            <a:schemeClr val="accent1"/>
          </a:solidFill>
        </p:spPr>
        <p:txBody>
          <a:bodyPr wrap="square" rtlCol="0">
            <a:spAutoFit/>
          </a:bodyPr>
          <a:lstStyle/>
          <a:p>
            <a:pPr algn="ctr"/>
            <a:r>
              <a:rPr lang="en-US" sz="5400" dirty="0"/>
              <a:t>In Manhattan, during UN Week, driving in traffic from Plaza Hotel to the Midtown Tunnel — roughly a mile — takes longer than flying from New York’s LaGuardia to Boston.</a:t>
            </a:r>
          </a:p>
        </p:txBody>
      </p:sp>
      <p:sp>
        <p:nvSpPr>
          <p:cNvPr id="6" name="Rectangle 5">
            <a:extLst>
              <a:ext uri="{FF2B5EF4-FFF2-40B4-BE49-F238E27FC236}">
                <a16:creationId xmlns="" xmlns:a16="http://schemas.microsoft.com/office/drawing/2014/main" id="{05E7E0A2-96FD-4F8F-9DCE-F7111E3643F8}"/>
              </a:ext>
            </a:extLst>
          </p:cNvPr>
          <p:cNvSpPr/>
          <p:nvPr/>
        </p:nvSpPr>
        <p:spPr>
          <a:xfrm>
            <a:off x="1447801" y="6221313"/>
            <a:ext cx="9296398" cy="4080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0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C2BF7B-1F0E-4E57-8B7F-7E696F49169B}"/>
              </a:ext>
            </a:extLst>
          </p:cNvPr>
          <p:cNvSpPr>
            <a:spLocks noGrp="1"/>
          </p:cNvSpPr>
          <p:nvPr>
            <p:ph type="title"/>
          </p:nvPr>
        </p:nvSpPr>
        <p:spPr>
          <a:xfrm>
            <a:off x="609600" y="152400"/>
            <a:ext cx="10972800" cy="990600"/>
          </a:xfrm>
        </p:spPr>
        <p:txBody>
          <a:bodyPr/>
          <a:lstStyle/>
          <a:p>
            <a:r>
              <a:rPr lang="en-US" b="1" dirty="0"/>
              <a:t> “Go Home” Drones in Japan Offices</a:t>
            </a:r>
          </a:p>
        </p:txBody>
      </p:sp>
      <p:pic>
        <p:nvPicPr>
          <p:cNvPr id="5" name="Content Placeholder 4">
            <a:extLst>
              <a:ext uri="{FF2B5EF4-FFF2-40B4-BE49-F238E27FC236}">
                <a16:creationId xmlns="" xmlns:a16="http://schemas.microsoft.com/office/drawing/2014/main" id="{D43F9B03-EEE5-4D70-9C29-237A96671B3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57839" y="1388572"/>
            <a:ext cx="3429000" cy="5105598"/>
          </a:xfrm>
        </p:spPr>
      </p:pic>
      <p:pic>
        <p:nvPicPr>
          <p:cNvPr id="7" name="Picture 6">
            <a:extLst>
              <a:ext uri="{FF2B5EF4-FFF2-40B4-BE49-F238E27FC236}">
                <a16:creationId xmlns="" xmlns:a16="http://schemas.microsoft.com/office/drawing/2014/main" id="{5E849048-B63A-4FDD-9AB6-7723D5C40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0681" y="1790881"/>
            <a:ext cx="6588725" cy="4267200"/>
          </a:xfrm>
          <a:prstGeom prst="rect">
            <a:avLst/>
          </a:prstGeom>
        </p:spPr>
      </p:pic>
    </p:spTree>
    <p:extLst>
      <p:ext uri="{BB962C8B-B14F-4D97-AF65-F5344CB8AC3E}">
        <p14:creationId xmlns:p14="http://schemas.microsoft.com/office/powerpoint/2010/main" val="988874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b="1" dirty="0"/>
              <a:t>A Bit of Bad News</a:t>
            </a:r>
          </a:p>
        </p:txBody>
      </p:sp>
      <p:sp>
        <p:nvSpPr>
          <p:cNvPr id="16" name="Content Placeholder 15"/>
          <p:cNvSpPr>
            <a:spLocks noGrp="1"/>
          </p:cNvSpPr>
          <p:nvPr>
            <p:ph idx="1"/>
          </p:nvPr>
        </p:nvSpPr>
        <p:spPr>
          <a:xfrm>
            <a:off x="1828800" y="1626507"/>
            <a:ext cx="8382000" cy="4621893"/>
          </a:xfrm>
        </p:spPr>
        <p:txBody>
          <a:bodyPr>
            <a:normAutofit lnSpcReduction="10000"/>
          </a:bodyPr>
          <a:lstStyle/>
          <a:p>
            <a:pPr algn="ctr">
              <a:buFontTx/>
              <a:buNone/>
            </a:pPr>
            <a:r>
              <a:rPr lang="en-US" altLang="en-US" sz="2800" b="1" dirty="0"/>
              <a:t>   </a:t>
            </a:r>
            <a:r>
              <a:rPr lang="en-US" altLang="en-US" sz="3600" b="1" dirty="0"/>
              <a:t>What You’re Doing Today May Be Valueless and Meaningless Tomorrow </a:t>
            </a:r>
          </a:p>
          <a:p>
            <a:pPr algn="ctr">
              <a:buFontTx/>
              <a:buNone/>
            </a:pPr>
            <a:endParaRPr lang="en-US" altLang="en-US" sz="3600" b="1" dirty="0"/>
          </a:p>
          <a:p>
            <a:pPr algn="ctr">
              <a:buFontTx/>
              <a:buNone/>
            </a:pPr>
            <a:r>
              <a:rPr lang="en-US" altLang="en-US" sz="3600" b="1" dirty="0"/>
              <a:t>These are Times of Disruptive Change and Radical Obsolescence </a:t>
            </a:r>
          </a:p>
          <a:p>
            <a:pPr algn="ctr">
              <a:buFontTx/>
              <a:buNone/>
            </a:pPr>
            <a:endParaRPr lang="en-US" altLang="en-US" b="1" dirty="0"/>
          </a:p>
          <a:p>
            <a:pPr algn="ctr">
              <a:buFontTx/>
              <a:buNone/>
            </a:pPr>
            <a:r>
              <a:rPr lang="en-US" altLang="en-US" sz="3600" b="1" dirty="0"/>
              <a:t>Think Revolutionary, Not Evolutionary Development</a:t>
            </a:r>
          </a:p>
          <a:p>
            <a:pPr marL="0" indent="0">
              <a:buNone/>
            </a:pPr>
            <a:endParaRPr lang="en-US" dirty="0"/>
          </a:p>
        </p:txBody>
      </p:sp>
      <p:sp>
        <p:nvSpPr>
          <p:cNvPr id="2" name="TextBox 1"/>
          <p:cNvSpPr txBox="1"/>
          <p:nvPr/>
        </p:nvSpPr>
        <p:spPr>
          <a:xfrm>
            <a:off x="1676400" y="533400"/>
            <a:ext cx="8915400" cy="5509200"/>
          </a:xfrm>
          <a:prstGeom prst="rect">
            <a:avLst/>
          </a:prstGeom>
          <a:solidFill>
            <a:schemeClr val="bg1"/>
          </a:solidFill>
        </p:spPr>
        <p:txBody>
          <a:bodyPr wrap="square" rtlCol="0">
            <a:spAutoFit/>
          </a:bodyPr>
          <a:lstStyle/>
          <a:p>
            <a:pPr algn="ctr"/>
            <a:r>
              <a:rPr lang="en-US" sz="8800" b="1" dirty="0">
                <a:latin typeface="Tahoma" panose="020B0604030504040204" pitchFamily="34" charset="0"/>
                <a:ea typeface="Tahoma" panose="020B0604030504040204" pitchFamily="34" charset="0"/>
                <a:cs typeface="Tahoma" panose="020B0604030504040204" pitchFamily="34" charset="0"/>
              </a:rPr>
              <a:t>THE FUTURE </a:t>
            </a:r>
          </a:p>
          <a:p>
            <a:pPr algn="ctr"/>
            <a:r>
              <a:rPr lang="en-US" sz="8800" b="1" dirty="0">
                <a:latin typeface="Tahoma" panose="020B0604030504040204" pitchFamily="34" charset="0"/>
                <a:ea typeface="Tahoma" panose="020B0604030504040204" pitchFamily="34" charset="0"/>
                <a:cs typeface="Tahoma" panose="020B0604030504040204" pitchFamily="34" charset="0"/>
              </a:rPr>
              <a:t>WON’T </a:t>
            </a:r>
          </a:p>
          <a:p>
            <a:pPr algn="ctr"/>
            <a:r>
              <a:rPr lang="en-US" sz="8800" b="1" dirty="0">
                <a:latin typeface="Tahoma" panose="020B0604030504040204" pitchFamily="34" charset="0"/>
                <a:ea typeface="Tahoma" panose="020B0604030504040204" pitchFamily="34" charset="0"/>
                <a:cs typeface="Tahoma" panose="020B0604030504040204" pitchFamily="34" charset="0"/>
              </a:rPr>
              <a:t>BE </a:t>
            </a:r>
          </a:p>
          <a:p>
            <a:pPr algn="ctr"/>
            <a:r>
              <a:rPr lang="en-US" sz="8800" b="1" dirty="0">
                <a:latin typeface="Tahoma" panose="020B0604030504040204" pitchFamily="34" charset="0"/>
                <a:ea typeface="Tahoma" panose="020B0604030504040204" pitchFamily="34" charset="0"/>
                <a:cs typeface="Tahoma" panose="020B0604030504040204" pitchFamily="34" charset="0"/>
              </a:rPr>
              <a:t>INCREMENTAL</a:t>
            </a:r>
          </a:p>
        </p:txBody>
      </p:sp>
    </p:spTree>
    <p:extLst>
      <p:ext uri="{BB962C8B-B14F-4D97-AF65-F5344CB8AC3E}">
        <p14:creationId xmlns:p14="http://schemas.microsoft.com/office/powerpoint/2010/main" val="423568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209A1F-2C79-4B21-9BBB-71FFEB2558B6}"/>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02C7C65-DA7F-4929-A366-7971DCA07FA3}"/>
              </a:ext>
            </a:extLst>
          </p:cNvPr>
          <p:cNvSpPr>
            <a:spLocks noGrp="1"/>
          </p:cNvSpPr>
          <p:nvPr>
            <p:ph idx="1"/>
          </p:nvPr>
        </p:nvSpPr>
        <p:spPr>
          <a:xfrm>
            <a:off x="228600" y="838200"/>
            <a:ext cx="11658600" cy="5745161"/>
          </a:xfrm>
        </p:spPr>
        <p:txBody>
          <a:bodyPr>
            <a:noAutofit/>
          </a:bodyPr>
          <a:lstStyle/>
          <a:p>
            <a:pPr marL="0" indent="0" algn="ctr">
              <a:buNone/>
            </a:pPr>
            <a:r>
              <a:rPr lang="en-US" sz="8000" b="1" dirty="0"/>
              <a:t>WE ARE STUCK WITH TECHNOLOGY WHEN WHAT WE REALLY WANT IS JUST STUFF THAT WORKS.</a:t>
            </a:r>
          </a:p>
        </p:txBody>
      </p:sp>
    </p:spTree>
    <p:extLst>
      <p:ext uri="{BB962C8B-B14F-4D97-AF65-F5344CB8AC3E}">
        <p14:creationId xmlns:p14="http://schemas.microsoft.com/office/powerpoint/2010/main" val="1703989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1730492" y="152400"/>
            <a:ext cx="8761069" cy="6553200"/>
          </a:xfrm>
        </p:spPr>
      </p:pic>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8854509" y="1400176"/>
            <a:ext cx="688521" cy="45402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0492" y="152400"/>
            <a:ext cx="8761070" cy="6553200"/>
          </a:xfrm>
          <a:prstGeom prst="rect">
            <a:avLst/>
          </a:prstGeom>
        </p:spPr>
      </p:pic>
    </p:spTree>
    <p:extLst>
      <p:ext uri="{BB962C8B-B14F-4D97-AF65-F5344CB8AC3E}">
        <p14:creationId xmlns:p14="http://schemas.microsoft.com/office/powerpoint/2010/main" val="29391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295400"/>
          </a:xfrm>
        </p:spPr>
        <p:txBody>
          <a:bodyPr/>
          <a:lstStyle/>
          <a:p>
            <a:r>
              <a:rPr lang="en-US" b="1" dirty="0"/>
              <a:t>UBER Freight is Here</a:t>
            </a:r>
          </a:p>
        </p:txBody>
      </p:sp>
      <p:pic>
        <p:nvPicPr>
          <p:cNvPr id="6" name="Content Placeholder 5"/>
          <p:cNvPicPr>
            <a:picLocks noGrp="1" noChangeAspect="1"/>
          </p:cNvPicPr>
          <p:nvPr>
            <p:ph idx="1"/>
          </p:nvPr>
        </p:nvPicPr>
        <p:blipFill>
          <a:blip r:embed="rId2"/>
          <a:stretch>
            <a:fillRect/>
          </a:stretch>
        </p:blipFill>
        <p:spPr>
          <a:xfrm>
            <a:off x="152399" y="1143000"/>
            <a:ext cx="11862387" cy="5486400"/>
          </a:xfrm>
        </p:spPr>
      </p:pic>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4104412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D9EB6B-9CB6-461D-ABD4-AD3ED3AFAF2D}"/>
              </a:ext>
            </a:extLst>
          </p:cNvPr>
          <p:cNvSpPr>
            <a:spLocks noGrp="1"/>
          </p:cNvSpPr>
          <p:nvPr>
            <p:ph type="title"/>
          </p:nvPr>
        </p:nvSpPr>
        <p:spPr>
          <a:xfrm>
            <a:off x="609600" y="-152400"/>
            <a:ext cx="10972800" cy="1219200"/>
          </a:xfrm>
        </p:spPr>
        <p:txBody>
          <a:bodyPr/>
          <a:lstStyle/>
          <a:p>
            <a:r>
              <a:rPr lang="en-US" b="1" dirty="0"/>
              <a:t>TESLA SEMI - 500 Mile Range </a:t>
            </a:r>
          </a:p>
        </p:txBody>
      </p:sp>
      <p:pic>
        <p:nvPicPr>
          <p:cNvPr id="6" name="Content Placeholder 5" descr="A blue car on a road&#10;&#10;Description generated with high confidence">
            <a:extLst>
              <a:ext uri="{FF2B5EF4-FFF2-40B4-BE49-F238E27FC236}">
                <a16:creationId xmlns="" xmlns:a16="http://schemas.microsoft.com/office/drawing/2014/main" id="{1DDB13EE-09FB-4CB3-A0A8-27F449E4B3F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89000" y="914400"/>
            <a:ext cx="10591800" cy="5791200"/>
          </a:xfrm>
        </p:spPr>
      </p:pic>
      <p:sp>
        <p:nvSpPr>
          <p:cNvPr id="4" name="Content Placeholder 3">
            <a:extLst>
              <a:ext uri="{FF2B5EF4-FFF2-40B4-BE49-F238E27FC236}">
                <a16:creationId xmlns="" xmlns:a16="http://schemas.microsoft.com/office/drawing/2014/main" id="{D299A8D8-8C48-4B59-905E-1463BBDB64A9}"/>
              </a:ext>
            </a:extLst>
          </p:cNvPr>
          <p:cNvSpPr>
            <a:spLocks noGrp="1"/>
          </p:cNvSpPr>
          <p:nvPr>
            <p:ph sz="quarter" idx="10"/>
          </p:nvPr>
        </p:nvSpPr>
        <p:spPr/>
        <p:txBody>
          <a:bodyPr/>
          <a:lstStyle/>
          <a:p>
            <a:endParaRPr lang="en-US"/>
          </a:p>
        </p:txBody>
      </p:sp>
      <p:sp>
        <p:nvSpPr>
          <p:cNvPr id="7" name="TextBox 6">
            <a:extLst>
              <a:ext uri="{FF2B5EF4-FFF2-40B4-BE49-F238E27FC236}">
                <a16:creationId xmlns="" xmlns:a16="http://schemas.microsoft.com/office/drawing/2014/main" id="{38901597-8999-47E9-AD83-735E9EEC5689}"/>
              </a:ext>
            </a:extLst>
          </p:cNvPr>
          <p:cNvSpPr txBox="1"/>
          <p:nvPr/>
        </p:nvSpPr>
        <p:spPr>
          <a:xfrm>
            <a:off x="1524000" y="5791200"/>
            <a:ext cx="9372600" cy="461665"/>
          </a:xfrm>
          <a:prstGeom prst="rect">
            <a:avLst/>
          </a:prstGeom>
          <a:noFill/>
        </p:spPr>
        <p:txBody>
          <a:bodyPr wrap="square" rtlCol="0">
            <a:spAutoFit/>
          </a:bodyPr>
          <a:lstStyle/>
          <a:p>
            <a:r>
              <a:rPr lang="en-US" sz="2400" b="1" dirty="0"/>
              <a:t>     WALMART and </a:t>
            </a:r>
            <a:r>
              <a:rPr lang="en-US" sz="2400" b="1" dirty="0" err="1"/>
              <a:t>J.B.Hunt</a:t>
            </a:r>
            <a:r>
              <a:rPr lang="en-US" sz="2400" b="1" dirty="0"/>
              <a:t> Have Already Announced Road Tests &amp; Pilots</a:t>
            </a:r>
          </a:p>
        </p:txBody>
      </p:sp>
    </p:spTree>
    <p:extLst>
      <p:ext uri="{BB962C8B-B14F-4D97-AF65-F5344CB8AC3E}">
        <p14:creationId xmlns:p14="http://schemas.microsoft.com/office/powerpoint/2010/main" val="21190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690348"/>
          </a:xfrm>
        </p:spPr>
      </p:pic>
      <p:sp>
        <p:nvSpPr>
          <p:cNvPr id="3" name="TextBox 2">
            <a:extLst>
              <a:ext uri="{FF2B5EF4-FFF2-40B4-BE49-F238E27FC236}">
                <a16:creationId xmlns="" xmlns:a16="http://schemas.microsoft.com/office/drawing/2014/main" id="{421CF66B-ACB1-46FA-81DE-0E4D1C5011DD}"/>
              </a:ext>
            </a:extLst>
          </p:cNvPr>
          <p:cNvSpPr txBox="1"/>
          <p:nvPr/>
        </p:nvSpPr>
        <p:spPr>
          <a:xfrm>
            <a:off x="2590800" y="5181600"/>
            <a:ext cx="7010400" cy="954107"/>
          </a:xfrm>
          <a:prstGeom prst="rect">
            <a:avLst/>
          </a:prstGeom>
          <a:solidFill>
            <a:schemeClr val="bg1"/>
          </a:solidFill>
        </p:spPr>
        <p:txBody>
          <a:bodyPr wrap="square" rtlCol="0">
            <a:spAutoFit/>
          </a:bodyPr>
          <a:lstStyle/>
          <a:p>
            <a:pPr algn="ctr"/>
            <a:r>
              <a:rPr lang="en-US" sz="2800" b="1" dirty="0"/>
              <a:t>THERE ARE 11 MILLION CASHIERS IN THE U.S.  MORE THAN THE NUMBER OF TEACHERS</a:t>
            </a:r>
          </a:p>
        </p:txBody>
      </p:sp>
    </p:spTree>
    <p:extLst>
      <p:ext uri="{BB962C8B-B14F-4D97-AF65-F5344CB8AC3E}">
        <p14:creationId xmlns:p14="http://schemas.microsoft.com/office/powerpoint/2010/main" val="319323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066800"/>
          </a:xfrm>
        </p:spPr>
        <p:txBody>
          <a:bodyPr/>
          <a:lstStyle/>
          <a:p>
            <a:r>
              <a:rPr lang="en-US" b="1" dirty="0"/>
              <a:t>The Rise of BOTS</a:t>
            </a:r>
          </a:p>
        </p:txBody>
      </p:sp>
      <p:pic>
        <p:nvPicPr>
          <p:cNvPr id="4" name="Content Placeholder 3"/>
          <p:cNvPicPr>
            <a:picLocks noGrp="1" noChangeAspect="1"/>
          </p:cNvPicPr>
          <p:nvPr>
            <p:ph idx="1"/>
          </p:nvPr>
        </p:nvPicPr>
        <p:blipFill>
          <a:blip r:embed="rId2"/>
          <a:stretch>
            <a:fillRect/>
          </a:stretch>
        </p:blipFill>
        <p:spPr>
          <a:xfrm>
            <a:off x="2000250" y="1066800"/>
            <a:ext cx="2873829" cy="26670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3300" y="1066800"/>
            <a:ext cx="2857500" cy="25908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6579" y="3886200"/>
            <a:ext cx="2857500" cy="26289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5136" y="3886200"/>
            <a:ext cx="2865664" cy="2628900"/>
          </a:xfrm>
          <a:prstGeom prst="rect">
            <a:avLst/>
          </a:prstGeom>
        </p:spPr>
      </p:pic>
      <p:sp>
        <p:nvSpPr>
          <p:cNvPr id="8" name="TextBox 7"/>
          <p:cNvSpPr txBox="1"/>
          <p:nvPr/>
        </p:nvSpPr>
        <p:spPr>
          <a:xfrm>
            <a:off x="5039906" y="1066800"/>
            <a:ext cx="2199094" cy="5355312"/>
          </a:xfrm>
          <a:prstGeom prst="rect">
            <a:avLst/>
          </a:prstGeom>
          <a:noFill/>
        </p:spPr>
        <p:txBody>
          <a:bodyPr wrap="square" rtlCol="0">
            <a:spAutoFit/>
          </a:bodyPr>
          <a:lstStyle/>
          <a:p>
            <a:endParaRPr lang="en-US" sz="2800" b="1" dirty="0"/>
          </a:p>
          <a:p>
            <a:pPr algn="ctr"/>
            <a:r>
              <a:rPr lang="en-US" sz="2800" b="1" dirty="0"/>
              <a:t>OPERATOR</a:t>
            </a:r>
          </a:p>
          <a:p>
            <a:pPr algn="ctr"/>
            <a:endParaRPr lang="en-US" sz="2800" b="1" dirty="0"/>
          </a:p>
          <a:p>
            <a:pPr algn="ctr"/>
            <a:endParaRPr lang="en-US" sz="4400" b="1" dirty="0"/>
          </a:p>
          <a:p>
            <a:pPr algn="ctr"/>
            <a:r>
              <a:rPr lang="en-US" sz="2800" b="1" dirty="0"/>
              <a:t>ASSIST</a:t>
            </a:r>
          </a:p>
          <a:p>
            <a:pPr algn="ctr"/>
            <a:endParaRPr lang="en-US" sz="2800" b="1" dirty="0"/>
          </a:p>
          <a:p>
            <a:pPr algn="ctr"/>
            <a:endParaRPr lang="en-US" b="1" dirty="0"/>
          </a:p>
          <a:p>
            <a:pPr algn="ctr"/>
            <a:r>
              <a:rPr lang="en-US" sz="2800" b="1" dirty="0"/>
              <a:t>SMOOCH</a:t>
            </a:r>
          </a:p>
          <a:p>
            <a:pPr algn="ctr"/>
            <a:endParaRPr lang="en-US" sz="2800" b="1" dirty="0"/>
          </a:p>
          <a:p>
            <a:pPr algn="ctr"/>
            <a:endParaRPr lang="en-US" sz="2800" b="1" dirty="0"/>
          </a:p>
          <a:p>
            <a:pPr algn="ctr"/>
            <a:endParaRPr lang="en-US" sz="2800" b="1" dirty="0"/>
          </a:p>
          <a:p>
            <a:pPr algn="ctr"/>
            <a:r>
              <a:rPr lang="en-US" sz="2800" b="1" dirty="0"/>
              <a:t>ICON8BOT</a:t>
            </a:r>
          </a:p>
        </p:txBody>
      </p:sp>
      <p:sp>
        <p:nvSpPr>
          <p:cNvPr id="9" name="Arrow: Bent 8"/>
          <p:cNvSpPr/>
          <p:nvPr/>
        </p:nvSpPr>
        <p:spPr>
          <a:xfrm>
            <a:off x="6477001" y="2352727"/>
            <a:ext cx="617873" cy="685800"/>
          </a:xfrm>
          <a:prstGeom prst="ben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Arrow: Bent 9"/>
          <p:cNvSpPr/>
          <p:nvPr/>
        </p:nvSpPr>
        <p:spPr>
          <a:xfrm>
            <a:off x="6633004" y="5200650"/>
            <a:ext cx="617873" cy="685800"/>
          </a:xfrm>
          <a:prstGeom prst="ben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Arrow: Bent 10"/>
          <p:cNvSpPr/>
          <p:nvPr/>
        </p:nvSpPr>
        <p:spPr>
          <a:xfrm rot="10800000">
            <a:off x="5039907" y="2019300"/>
            <a:ext cx="617873" cy="685800"/>
          </a:xfrm>
          <a:prstGeom prst="ben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Arrow: Bent 11"/>
          <p:cNvSpPr/>
          <p:nvPr/>
        </p:nvSpPr>
        <p:spPr>
          <a:xfrm rot="10740000">
            <a:off x="5033969" y="4678137"/>
            <a:ext cx="617873" cy="685800"/>
          </a:xfrm>
          <a:prstGeom prst="ben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133600" y="3276601"/>
            <a:ext cx="2740478" cy="461665"/>
          </a:xfrm>
          <a:prstGeom prst="rect">
            <a:avLst/>
          </a:prstGeom>
          <a:noFill/>
        </p:spPr>
        <p:txBody>
          <a:bodyPr wrap="square" rtlCol="0">
            <a:spAutoFit/>
          </a:bodyPr>
          <a:lstStyle/>
          <a:p>
            <a:r>
              <a:rPr lang="en-US" sz="2400" b="1" dirty="0"/>
              <a:t> EXPERT SHOPPERS</a:t>
            </a:r>
          </a:p>
        </p:txBody>
      </p:sp>
      <p:sp>
        <p:nvSpPr>
          <p:cNvPr id="14" name="TextBox 13"/>
          <p:cNvSpPr txBox="1"/>
          <p:nvPr/>
        </p:nvSpPr>
        <p:spPr>
          <a:xfrm>
            <a:off x="2000250" y="6019801"/>
            <a:ext cx="2873829" cy="461665"/>
          </a:xfrm>
          <a:prstGeom prst="rect">
            <a:avLst/>
          </a:prstGeom>
          <a:noFill/>
        </p:spPr>
        <p:txBody>
          <a:bodyPr wrap="square" rtlCol="0">
            <a:spAutoFit/>
          </a:bodyPr>
          <a:lstStyle/>
          <a:p>
            <a:r>
              <a:rPr lang="en-US" sz="2400" b="1" dirty="0">
                <a:solidFill>
                  <a:schemeClr val="bg1"/>
                </a:solidFill>
              </a:rPr>
              <a:t>   CUSTOMER LOVE</a:t>
            </a:r>
          </a:p>
        </p:txBody>
      </p:sp>
      <p:sp>
        <p:nvSpPr>
          <p:cNvPr id="15" name="TextBox 14"/>
          <p:cNvSpPr txBox="1"/>
          <p:nvPr/>
        </p:nvSpPr>
        <p:spPr>
          <a:xfrm>
            <a:off x="7333260" y="6019801"/>
            <a:ext cx="2267940" cy="461665"/>
          </a:xfrm>
          <a:prstGeom prst="rect">
            <a:avLst/>
          </a:prstGeom>
          <a:noFill/>
        </p:spPr>
        <p:txBody>
          <a:bodyPr wrap="square" rtlCol="0">
            <a:spAutoFit/>
          </a:bodyPr>
          <a:lstStyle/>
          <a:p>
            <a:r>
              <a:rPr lang="en-US" sz="2400" b="1" dirty="0"/>
              <a:t>ARTSY SELFIES</a:t>
            </a:r>
          </a:p>
        </p:txBody>
      </p:sp>
      <p:sp>
        <p:nvSpPr>
          <p:cNvPr id="16" name="TextBox 15"/>
          <p:cNvSpPr txBox="1"/>
          <p:nvPr/>
        </p:nvSpPr>
        <p:spPr>
          <a:xfrm>
            <a:off x="7467600" y="3200401"/>
            <a:ext cx="2743200" cy="461665"/>
          </a:xfrm>
          <a:prstGeom prst="rect">
            <a:avLst/>
          </a:prstGeom>
          <a:noFill/>
        </p:spPr>
        <p:txBody>
          <a:bodyPr wrap="square" rtlCol="0">
            <a:spAutoFit/>
          </a:bodyPr>
          <a:lstStyle/>
          <a:p>
            <a:r>
              <a:rPr lang="en-US" sz="2400" b="1" dirty="0">
                <a:solidFill>
                  <a:schemeClr val="bg1"/>
                </a:solidFill>
              </a:rPr>
              <a:t>     FIND SERVICES</a:t>
            </a:r>
          </a:p>
        </p:txBody>
      </p:sp>
    </p:spTree>
    <p:extLst>
      <p:ext uri="{BB962C8B-B14F-4D97-AF65-F5344CB8AC3E}">
        <p14:creationId xmlns:p14="http://schemas.microsoft.com/office/powerpoint/2010/main" val="2448237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t>JP MORGAN BOTS</a:t>
            </a:r>
          </a:p>
        </p:txBody>
      </p:sp>
      <p:sp>
        <p:nvSpPr>
          <p:cNvPr id="3" name="Content Placeholder 2"/>
          <p:cNvSpPr>
            <a:spLocks noGrp="1"/>
          </p:cNvSpPr>
          <p:nvPr>
            <p:ph idx="1"/>
          </p:nvPr>
        </p:nvSpPr>
        <p:spPr>
          <a:xfrm>
            <a:off x="1981200" y="1295401"/>
            <a:ext cx="8229600" cy="4830763"/>
          </a:xfrm>
        </p:spPr>
        <p:txBody>
          <a:bodyPr>
            <a:normAutofit/>
          </a:bodyPr>
          <a:lstStyle/>
          <a:p>
            <a:pPr marL="0" indent="0" algn="ctr">
              <a:buNone/>
            </a:pPr>
            <a:r>
              <a:rPr lang="en-US" sz="4400" b="1" dirty="0"/>
              <a:t>IT BOTS WILL HANDLE APPROXIMATELY 1.7 MILLION ACCESS REQUESTS THIS YEAR</a:t>
            </a:r>
          </a:p>
        </p:txBody>
      </p:sp>
      <p:sp>
        <p:nvSpPr>
          <p:cNvPr id="4" name="TextBox 3"/>
          <p:cNvSpPr txBox="1"/>
          <p:nvPr/>
        </p:nvSpPr>
        <p:spPr>
          <a:xfrm>
            <a:off x="2438400" y="3657600"/>
            <a:ext cx="7239000" cy="2123658"/>
          </a:xfrm>
          <a:prstGeom prst="rect">
            <a:avLst/>
          </a:prstGeom>
          <a:noFill/>
        </p:spPr>
        <p:txBody>
          <a:bodyPr wrap="square" rtlCol="0">
            <a:spAutoFit/>
          </a:bodyPr>
          <a:lstStyle/>
          <a:p>
            <a:pPr algn="ctr"/>
            <a:r>
              <a:rPr lang="en-US" sz="6600" b="1" dirty="0">
                <a:solidFill>
                  <a:srgbClr val="FFFF00"/>
                </a:solidFill>
              </a:rPr>
              <a:t>DOING THE WORK OF 140 PEOPLE</a:t>
            </a:r>
          </a:p>
        </p:txBody>
      </p:sp>
    </p:spTree>
    <p:extLst>
      <p:ext uri="{BB962C8B-B14F-4D97-AF65-F5344CB8AC3E}">
        <p14:creationId xmlns:p14="http://schemas.microsoft.com/office/powerpoint/2010/main" val="15930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676400" y="152400"/>
            <a:ext cx="8839200" cy="6595718"/>
          </a:xfrm>
        </p:spPr>
      </p:pic>
      <p:sp>
        <p:nvSpPr>
          <p:cNvPr id="3" name="Oval 2"/>
          <p:cNvSpPr/>
          <p:nvPr/>
        </p:nvSpPr>
        <p:spPr>
          <a:xfrm>
            <a:off x="2362200" y="1600200"/>
            <a:ext cx="2590800" cy="1143000"/>
          </a:xfrm>
          <a:prstGeom prst="ellipse">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09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8991600" cy="1066800"/>
          </a:xfrm>
        </p:spPr>
        <p:txBody>
          <a:bodyPr>
            <a:noAutofit/>
          </a:bodyPr>
          <a:lstStyle/>
          <a:p>
            <a:r>
              <a:rPr lang="en-US" sz="3600" b="1" dirty="0"/>
              <a:t>Sorting 1 Million Images into 1000 Categories More Accurately than Human</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24201" y="1524000"/>
            <a:ext cx="6306445" cy="5094652"/>
          </a:xfrm>
        </p:spPr>
      </p:pic>
    </p:spTree>
    <p:extLst>
      <p:ext uri="{BB962C8B-B14F-4D97-AF65-F5344CB8AC3E}">
        <p14:creationId xmlns:p14="http://schemas.microsoft.com/office/powerpoint/2010/main" val="3937132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201400" cy="990600"/>
          </a:xfrm>
        </p:spPr>
        <p:txBody>
          <a:bodyPr>
            <a:normAutofit fontScale="90000"/>
          </a:bodyPr>
          <a:lstStyle/>
          <a:p>
            <a:r>
              <a:rPr lang="en-US" b="1" dirty="0"/>
              <a:t>Which is the Chihuahua and Which is the Muffin?</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43200" y="1039586"/>
            <a:ext cx="5943600" cy="5676443"/>
          </a:xfrm>
        </p:spPr>
      </p:pic>
    </p:spTree>
    <p:extLst>
      <p:ext uri="{BB962C8B-B14F-4D97-AF65-F5344CB8AC3E}">
        <p14:creationId xmlns:p14="http://schemas.microsoft.com/office/powerpoint/2010/main" val="3810194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341438"/>
          </a:xfrm>
        </p:spPr>
        <p:txBody>
          <a:bodyPr>
            <a:normAutofit/>
          </a:bodyPr>
          <a:lstStyle/>
          <a:p>
            <a:r>
              <a:rPr lang="en-US" sz="4800" b="1" dirty="0"/>
              <a:t>Mechanical – vs - Creative Jobs</a:t>
            </a:r>
          </a:p>
        </p:txBody>
      </p:sp>
      <p:sp>
        <p:nvSpPr>
          <p:cNvPr id="3" name="Content Placeholder 2"/>
          <p:cNvSpPr>
            <a:spLocks noGrp="1"/>
          </p:cNvSpPr>
          <p:nvPr>
            <p:ph idx="1"/>
          </p:nvPr>
        </p:nvSpPr>
        <p:spPr>
          <a:xfrm>
            <a:off x="1828800" y="1371602"/>
            <a:ext cx="8610600" cy="1066799"/>
          </a:xfrm>
        </p:spPr>
        <p:txBody>
          <a:bodyPr>
            <a:normAutofit lnSpcReduction="10000"/>
          </a:bodyPr>
          <a:lstStyle/>
          <a:p>
            <a:pPr marL="0" indent="0" algn="ctr">
              <a:buNone/>
            </a:pPr>
            <a:r>
              <a:rPr lang="en-US" b="1" dirty="0"/>
              <a:t>If I Can Reduce Your Job to a Set of Rules and Instructions, You Won’t Have a Job Much Longer</a:t>
            </a:r>
          </a:p>
          <a:p>
            <a:pPr marL="0" indent="0" algn="ctr">
              <a:buNone/>
            </a:pPr>
            <a:endParaRPr lang="en-US" sz="2000" b="1" dirty="0"/>
          </a:p>
        </p:txBody>
      </p:sp>
      <p:sp>
        <p:nvSpPr>
          <p:cNvPr id="5" name="TextBox 4"/>
          <p:cNvSpPr txBox="1"/>
          <p:nvPr/>
        </p:nvSpPr>
        <p:spPr>
          <a:xfrm>
            <a:off x="1905000" y="2713040"/>
            <a:ext cx="8534400" cy="2062103"/>
          </a:xfrm>
          <a:prstGeom prst="rect">
            <a:avLst/>
          </a:prstGeom>
          <a:noFill/>
        </p:spPr>
        <p:txBody>
          <a:bodyPr wrap="square" rtlCol="0">
            <a:spAutoFit/>
          </a:bodyPr>
          <a:lstStyle/>
          <a:p>
            <a:pPr algn="ctr"/>
            <a:r>
              <a:rPr lang="en-US" sz="3200" b="1" dirty="0"/>
              <a:t>If the Root of Your Responsibilities is to Flawlessly Repeat a Process or a Procedure, </a:t>
            </a:r>
          </a:p>
          <a:p>
            <a:pPr algn="ctr"/>
            <a:r>
              <a:rPr lang="en-US" sz="3200" b="1" dirty="0"/>
              <a:t>A Machine Will Soon Do It Better, Faster, Cheaper and More Reliably than You</a:t>
            </a:r>
          </a:p>
        </p:txBody>
      </p:sp>
    </p:spTree>
    <p:extLst>
      <p:ext uri="{BB962C8B-B14F-4D97-AF65-F5344CB8AC3E}">
        <p14:creationId xmlns:p14="http://schemas.microsoft.com/office/powerpoint/2010/main" val="414504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sz="4800" b="1" dirty="0"/>
              <a:t>CHANGE ISN’T HARD</a:t>
            </a:r>
          </a:p>
        </p:txBody>
      </p:sp>
      <p:sp>
        <p:nvSpPr>
          <p:cNvPr id="3" name="Content Placeholder 2"/>
          <p:cNvSpPr>
            <a:spLocks noGrp="1"/>
          </p:cNvSpPr>
          <p:nvPr>
            <p:ph idx="1"/>
          </p:nvPr>
        </p:nvSpPr>
        <p:spPr>
          <a:xfrm>
            <a:off x="1752600" y="1371601"/>
            <a:ext cx="8763000" cy="3200401"/>
          </a:xfrm>
        </p:spPr>
        <p:txBody>
          <a:bodyPr>
            <a:normAutofit/>
          </a:bodyPr>
          <a:lstStyle/>
          <a:p>
            <a:pPr marL="0" indent="0" algn="ctr">
              <a:buNone/>
            </a:pPr>
            <a:r>
              <a:rPr lang="en-US" sz="6000" b="1" dirty="0"/>
              <a:t>“Nobody likes Change except Babies with Wet Diapers.”</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4267201"/>
            <a:ext cx="3886200" cy="2449929"/>
          </a:xfrm>
          <a:prstGeom prst="rect">
            <a:avLst/>
          </a:prstGeom>
        </p:spPr>
      </p:pic>
    </p:spTree>
    <p:extLst>
      <p:ext uri="{BB962C8B-B14F-4D97-AF65-F5344CB8AC3E}">
        <p14:creationId xmlns:p14="http://schemas.microsoft.com/office/powerpoint/2010/main" val="1889980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77801" y="1028511"/>
            <a:ext cx="6299203" cy="4724402"/>
          </a:xfr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809851" y="1066755"/>
            <a:ext cx="6293109" cy="4654011"/>
          </a:xfrm>
          <a:prstGeom prst="rect">
            <a:avLst/>
          </a:prstGeom>
        </p:spPr>
      </p:pic>
    </p:spTree>
    <p:extLst>
      <p:ext uri="{BB962C8B-B14F-4D97-AF65-F5344CB8AC3E}">
        <p14:creationId xmlns:p14="http://schemas.microsoft.com/office/powerpoint/2010/main" val="3797781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75DE1C-84AD-42D1-A7DC-82B27D1D786D}"/>
              </a:ext>
            </a:extLst>
          </p:cNvPr>
          <p:cNvSpPr>
            <a:spLocks noGrp="1"/>
          </p:cNvSpPr>
          <p:nvPr>
            <p:ph type="title"/>
          </p:nvPr>
        </p:nvSpPr>
        <p:spPr>
          <a:xfrm>
            <a:off x="609600" y="274638"/>
            <a:ext cx="10972800" cy="563562"/>
          </a:xfrm>
        </p:spPr>
        <p:txBody>
          <a:bodyPr>
            <a:noAutofit/>
          </a:bodyPr>
          <a:lstStyle/>
          <a:p>
            <a:r>
              <a:rPr lang="en-US" b="1" dirty="0"/>
              <a:t>SUPERMARKET INVENTORY/PRICING ROBOT</a:t>
            </a:r>
          </a:p>
        </p:txBody>
      </p:sp>
      <p:pic>
        <p:nvPicPr>
          <p:cNvPr id="5" name="Content Placeholder 4" descr="A picture containing scene, marketplace, indoor, food&#10;&#10;Description generated with very high confidence">
            <a:extLst>
              <a:ext uri="{FF2B5EF4-FFF2-40B4-BE49-F238E27FC236}">
                <a16:creationId xmlns="" xmlns:a16="http://schemas.microsoft.com/office/drawing/2014/main" id="{AD4C41AA-0CC4-44B9-AA50-51FD61A36A2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73602" y="990600"/>
            <a:ext cx="9044796" cy="5668552"/>
          </a:xfrm>
        </p:spPr>
      </p:pic>
    </p:spTree>
    <p:extLst>
      <p:ext uri="{BB962C8B-B14F-4D97-AF65-F5344CB8AC3E}">
        <p14:creationId xmlns:p14="http://schemas.microsoft.com/office/powerpoint/2010/main" val="963748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7D08A4-5763-4B48-92AC-CE6EDB1EC0A8}"/>
              </a:ext>
            </a:extLst>
          </p:cNvPr>
          <p:cNvSpPr>
            <a:spLocks noGrp="1"/>
          </p:cNvSpPr>
          <p:nvPr>
            <p:ph type="title"/>
          </p:nvPr>
        </p:nvSpPr>
        <p:spPr>
          <a:xfrm>
            <a:off x="609600" y="0"/>
            <a:ext cx="10972800" cy="1234345"/>
          </a:xfrm>
        </p:spPr>
        <p:txBody>
          <a:bodyPr/>
          <a:lstStyle/>
          <a:p>
            <a:r>
              <a:rPr lang="en-US" b="1" dirty="0"/>
              <a:t>AMAZON WAREHOUSE ROBOTS</a:t>
            </a:r>
          </a:p>
        </p:txBody>
      </p:sp>
      <p:pic>
        <p:nvPicPr>
          <p:cNvPr id="5" name="Content Placeholder 4" descr="A picture containing floor, indoor, yellow&#10;&#10;Description generated with very high confidence">
            <a:extLst>
              <a:ext uri="{FF2B5EF4-FFF2-40B4-BE49-F238E27FC236}">
                <a16:creationId xmlns="" xmlns:a16="http://schemas.microsoft.com/office/drawing/2014/main" id="{4374D12B-987C-487B-9A72-51FE00047A36}"/>
              </a:ext>
            </a:extLst>
          </p:cNvPr>
          <p:cNvPicPr>
            <a:picLocks noGrp="1" noChangeAspect="1"/>
          </p:cNvPicPr>
          <p:nvPr>
            <p:ph idx="1"/>
          </p:nvPr>
        </p:nvPicPr>
        <p:blipFill>
          <a:blip r:embed="rId2"/>
          <a:stretch>
            <a:fillRect/>
          </a:stretch>
        </p:blipFill>
        <p:spPr>
          <a:xfrm>
            <a:off x="2438400" y="1066800"/>
            <a:ext cx="7391400" cy="5349017"/>
          </a:xfrm>
        </p:spPr>
      </p:pic>
    </p:spTree>
    <p:extLst>
      <p:ext uri="{BB962C8B-B14F-4D97-AF65-F5344CB8AC3E}">
        <p14:creationId xmlns:p14="http://schemas.microsoft.com/office/powerpoint/2010/main" val="1261642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FF692-5878-4B74-9458-77218FA199E0}"/>
              </a:ext>
            </a:extLst>
          </p:cNvPr>
          <p:cNvSpPr>
            <a:spLocks noGrp="1"/>
          </p:cNvSpPr>
          <p:nvPr>
            <p:ph type="title"/>
          </p:nvPr>
        </p:nvSpPr>
        <p:spPr>
          <a:xfrm>
            <a:off x="609600" y="152400"/>
            <a:ext cx="10972800" cy="990600"/>
          </a:xfrm>
        </p:spPr>
        <p:txBody>
          <a:bodyPr/>
          <a:lstStyle/>
          <a:p>
            <a:r>
              <a:rPr lang="en-US" b="1" dirty="0"/>
              <a:t>Percent of Time Spent that can be Automated</a:t>
            </a:r>
          </a:p>
        </p:txBody>
      </p:sp>
      <p:sp>
        <p:nvSpPr>
          <p:cNvPr id="3" name="Content Placeholder 2">
            <a:extLst>
              <a:ext uri="{FF2B5EF4-FFF2-40B4-BE49-F238E27FC236}">
                <a16:creationId xmlns="" xmlns:a16="http://schemas.microsoft.com/office/drawing/2014/main" id="{B4E07531-4B69-4296-842B-F413540593F6}"/>
              </a:ext>
            </a:extLst>
          </p:cNvPr>
          <p:cNvSpPr>
            <a:spLocks noGrp="1"/>
          </p:cNvSpPr>
          <p:nvPr>
            <p:ph idx="1"/>
          </p:nvPr>
        </p:nvSpPr>
        <p:spPr>
          <a:xfrm>
            <a:off x="533400" y="1524000"/>
            <a:ext cx="11277600" cy="3266418"/>
          </a:xfrm>
        </p:spPr>
        <p:txBody>
          <a:bodyPr>
            <a:normAutofit/>
          </a:bodyPr>
          <a:lstStyle/>
          <a:p>
            <a:pPr marL="0" indent="0">
              <a:buNone/>
            </a:pPr>
            <a:r>
              <a:rPr lang="en-US" sz="3600" b="1" dirty="0"/>
              <a:t>   Least Risk                     Less Risk                       High Risk</a:t>
            </a:r>
          </a:p>
        </p:txBody>
      </p:sp>
      <p:sp>
        <p:nvSpPr>
          <p:cNvPr id="4" name="Rectangle 3">
            <a:extLst>
              <a:ext uri="{FF2B5EF4-FFF2-40B4-BE49-F238E27FC236}">
                <a16:creationId xmlns="" xmlns:a16="http://schemas.microsoft.com/office/drawing/2014/main" id="{4B128AED-6B34-47C7-A9FB-837A08C1B8D7}"/>
              </a:ext>
            </a:extLst>
          </p:cNvPr>
          <p:cNvSpPr/>
          <p:nvPr/>
        </p:nvSpPr>
        <p:spPr>
          <a:xfrm>
            <a:off x="1079373" y="5334000"/>
            <a:ext cx="428244"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3C3ED3E-C2CD-4CCD-A2F9-6C3091BC8767}"/>
              </a:ext>
            </a:extLst>
          </p:cNvPr>
          <p:cNvSpPr/>
          <p:nvPr/>
        </p:nvSpPr>
        <p:spPr>
          <a:xfrm>
            <a:off x="2053590" y="4617720"/>
            <a:ext cx="437388"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3D575DBB-3E05-4FFE-BDB3-121C5E84B948}"/>
              </a:ext>
            </a:extLst>
          </p:cNvPr>
          <p:cNvSpPr/>
          <p:nvPr/>
        </p:nvSpPr>
        <p:spPr>
          <a:xfrm>
            <a:off x="5092065" y="4343400"/>
            <a:ext cx="437388" cy="14356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3E3FE62B-7615-4B74-A59C-4B98B58D65AC}"/>
              </a:ext>
            </a:extLst>
          </p:cNvPr>
          <p:cNvSpPr/>
          <p:nvPr/>
        </p:nvSpPr>
        <p:spPr>
          <a:xfrm>
            <a:off x="6169533" y="3950208"/>
            <a:ext cx="437388" cy="1828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B282D8AA-FDA6-475E-8838-436EC69F08CB}"/>
              </a:ext>
            </a:extLst>
          </p:cNvPr>
          <p:cNvSpPr/>
          <p:nvPr/>
        </p:nvSpPr>
        <p:spPr>
          <a:xfrm>
            <a:off x="8915400" y="3116580"/>
            <a:ext cx="437388" cy="26990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1DAD557F-53B2-4D25-8F04-F873178BDB78}"/>
              </a:ext>
            </a:extLst>
          </p:cNvPr>
          <p:cNvSpPr/>
          <p:nvPr/>
        </p:nvSpPr>
        <p:spPr>
          <a:xfrm>
            <a:off x="9959340" y="2902458"/>
            <a:ext cx="437388" cy="28818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F49F59B1-0653-4CCA-9D7E-62C532F9F982}"/>
              </a:ext>
            </a:extLst>
          </p:cNvPr>
          <p:cNvSpPr/>
          <p:nvPr/>
        </p:nvSpPr>
        <p:spPr>
          <a:xfrm>
            <a:off x="10962894" y="2377440"/>
            <a:ext cx="437388" cy="34564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649412C0-7D0E-4A02-8651-28E20F78631A}"/>
              </a:ext>
            </a:extLst>
          </p:cNvPr>
          <p:cNvSpPr txBox="1"/>
          <p:nvPr/>
        </p:nvSpPr>
        <p:spPr>
          <a:xfrm>
            <a:off x="1143000" y="4800599"/>
            <a:ext cx="364618" cy="523220"/>
          </a:xfrm>
          <a:prstGeom prst="rect">
            <a:avLst/>
          </a:prstGeom>
          <a:noFill/>
        </p:spPr>
        <p:txBody>
          <a:bodyPr wrap="square" rtlCol="0">
            <a:spAutoFit/>
          </a:bodyPr>
          <a:lstStyle/>
          <a:p>
            <a:r>
              <a:rPr lang="en-US" sz="2800" b="1" dirty="0"/>
              <a:t>9</a:t>
            </a:r>
          </a:p>
        </p:txBody>
      </p:sp>
      <p:sp>
        <p:nvSpPr>
          <p:cNvPr id="12" name="TextBox 11">
            <a:extLst>
              <a:ext uri="{FF2B5EF4-FFF2-40B4-BE49-F238E27FC236}">
                <a16:creationId xmlns="" xmlns:a16="http://schemas.microsoft.com/office/drawing/2014/main" id="{D2F2D1BA-CEC3-40A7-B310-A24D69687A86}"/>
              </a:ext>
            </a:extLst>
          </p:cNvPr>
          <p:cNvSpPr txBox="1"/>
          <p:nvPr/>
        </p:nvSpPr>
        <p:spPr>
          <a:xfrm>
            <a:off x="2004441" y="4114800"/>
            <a:ext cx="566547" cy="523220"/>
          </a:xfrm>
          <a:prstGeom prst="rect">
            <a:avLst/>
          </a:prstGeom>
          <a:noFill/>
        </p:spPr>
        <p:txBody>
          <a:bodyPr wrap="square" rtlCol="0">
            <a:spAutoFit/>
          </a:bodyPr>
          <a:lstStyle/>
          <a:p>
            <a:r>
              <a:rPr lang="en-US" sz="2800" b="1" dirty="0"/>
              <a:t>18</a:t>
            </a:r>
          </a:p>
        </p:txBody>
      </p:sp>
      <p:sp>
        <p:nvSpPr>
          <p:cNvPr id="13" name="TextBox 12">
            <a:extLst>
              <a:ext uri="{FF2B5EF4-FFF2-40B4-BE49-F238E27FC236}">
                <a16:creationId xmlns="" xmlns:a16="http://schemas.microsoft.com/office/drawing/2014/main" id="{D9C62D20-3171-4005-9DFF-BA623B2392F3}"/>
              </a:ext>
            </a:extLst>
          </p:cNvPr>
          <p:cNvSpPr txBox="1"/>
          <p:nvPr/>
        </p:nvSpPr>
        <p:spPr>
          <a:xfrm>
            <a:off x="5029200" y="3810000"/>
            <a:ext cx="685799" cy="523220"/>
          </a:xfrm>
          <a:prstGeom prst="rect">
            <a:avLst/>
          </a:prstGeom>
          <a:noFill/>
        </p:spPr>
        <p:txBody>
          <a:bodyPr wrap="square" rtlCol="0">
            <a:spAutoFit/>
          </a:bodyPr>
          <a:lstStyle/>
          <a:p>
            <a:r>
              <a:rPr lang="en-US" sz="2800" b="1" dirty="0"/>
              <a:t>20</a:t>
            </a:r>
          </a:p>
        </p:txBody>
      </p:sp>
      <p:sp>
        <p:nvSpPr>
          <p:cNvPr id="14" name="TextBox 13">
            <a:extLst>
              <a:ext uri="{FF2B5EF4-FFF2-40B4-BE49-F238E27FC236}">
                <a16:creationId xmlns="" xmlns:a16="http://schemas.microsoft.com/office/drawing/2014/main" id="{155A6C1F-2AFE-4503-8BF0-2EB836099427}"/>
              </a:ext>
            </a:extLst>
          </p:cNvPr>
          <p:cNvSpPr txBox="1"/>
          <p:nvPr/>
        </p:nvSpPr>
        <p:spPr>
          <a:xfrm>
            <a:off x="6096001" y="3429000"/>
            <a:ext cx="685800" cy="523220"/>
          </a:xfrm>
          <a:prstGeom prst="rect">
            <a:avLst/>
          </a:prstGeom>
          <a:noFill/>
        </p:spPr>
        <p:txBody>
          <a:bodyPr wrap="square" rtlCol="0">
            <a:spAutoFit/>
          </a:bodyPr>
          <a:lstStyle/>
          <a:p>
            <a:r>
              <a:rPr lang="en-US" sz="2800" b="1" dirty="0"/>
              <a:t>25</a:t>
            </a:r>
          </a:p>
        </p:txBody>
      </p:sp>
      <p:sp>
        <p:nvSpPr>
          <p:cNvPr id="15" name="TextBox 14">
            <a:extLst>
              <a:ext uri="{FF2B5EF4-FFF2-40B4-BE49-F238E27FC236}">
                <a16:creationId xmlns="" xmlns:a16="http://schemas.microsoft.com/office/drawing/2014/main" id="{DAE93499-B8DB-4B7B-9207-F1894B0FD23B}"/>
              </a:ext>
            </a:extLst>
          </p:cNvPr>
          <p:cNvSpPr txBox="1"/>
          <p:nvPr/>
        </p:nvSpPr>
        <p:spPr>
          <a:xfrm>
            <a:off x="8839200" y="2590800"/>
            <a:ext cx="709422" cy="523220"/>
          </a:xfrm>
          <a:prstGeom prst="rect">
            <a:avLst/>
          </a:prstGeom>
          <a:noFill/>
        </p:spPr>
        <p:txBody>
          <a:bodyPr wrap="square" rtlCol="0">
            <a:spAutoFit/>
          </a:bodyPr>
          <a:lstStyle/>
          <a:p>
            <a:r>
              <a:rPr lang="en-US" sz="2800" b="1" dirty="0"/>
              <a:t>64</a:t>
            </a:r>
          </a:p>
        </p:txBody>
      </p:sp>
      <p:sp>
        <p:nvSpPr>
          <p:cNvPr id="17" name="TextBox 16">
            <a:extLst>
              <a:ext uri="{FF2B5EF4-FFF2-40B4-BE49-F238E27FC236}">
                <a16:creationId xmlns="" xmlns:a16="http://schemas.microsoft.com/office/drawing/2014/main" id="{3450E3A2-00DF-4C54-A1ED-A16188CB1819}"/>
              </a:ext>
            </a:extLst>
          </p:cNvPr>
          <p:cNvSpPr txBox="1"/>
          <p:nvPr/>
        </p:nvSpPr>
        <p:spPr>
          <a:xfrm>
            <a:off x="9906000" y="2377440"/>
            <a:ext cx="609600" cy="523220"/>
          </a:xfrm>
          <a:prstGeom prst="rect">
            <a:avLst/>
          </a:prstGeom>
          <a:noFill/>
        </p:spPr>
        <p:txBody>
          <a:bodyPr wrap="square" rtlCol="0">
            <a:spAutoFit/>
          </a:bodyPr>
          <a:lstStyle/>
          <a:p>
            <a:r>
              <a:rPr lang="en-US" sz="2800" b="1" dirty="0"/>
              <a:t>69</a:t>
            </a:r>
          </a:p>
        </p:txBody>
      </p:sp>
      <p:sp>
        <p:nvSpPr>
          <p:cNvPr id="18" name="TextBox 17">
            <a:extLst>
              <a:ext uri="{FF2B5EF4-FFF2-40B4-BE49-F238E27FC236}">
                <a16:creationId xmlns="" xmlns:a16="http://schemas.microsoft.com/office/drawing/2014/main" id="{BB6DD6EB-80F2-4012-AF1F-7BABFF626BD4}"/>
              </a:ext>
            </a:extLst>
          </p:cNvPr>
          <p:cNvSpPr txBox="1"/>
          <p:nvPr/>
        </p:nvSpPr>
        <p:spPr>
          <a:xfrm>
            <a:off x="10896600" y="1905000"/>
            <a:ext cx="609600" cy="523220"/>
          </a:xfrm>
          <a:prstGeom prst="rect">
            <a:avLst/>
          </a:prstGeom>
          <a:noFill/>
        </p:spPr>
        <p:txBody>
          <a:bodyPr wrap="square" rtlCol="0">
            <a:spAutoFit/>
          </a:bodyPr>
          <a:lstStyle/>
          <a:p>
            <a:r>
              <a:rPr lang="en-US" sz="2800" b="1" dirty="0"/>
              <a:t>78</a:t>
            </a:r>
          </a:p>
        </p:txBody>
      </p:sp>
      <p:sp>
        <p:nvSpPr>
          <p:cNvPr id="19" name="TextBox 18">
            <a:extLst>
              <a:ext uri="{FF2B5EF4-FFF2-40B4-BE49-F238E27FC236}">
                <a16:creationId xmlns="" xmlns:a16="http://schemas.microsoft.com/office/drawing/2014/main" id="{67AE45F2-2441-4D5D-9707-EF2A85E6C4EA}"/>
              </a:ext>
            </a:extLst>
          </p:cNvPr>
          <p:cNvSpPr txBox="1"/>
          <p:nvPr/>
        </p:nvSpPr>
        <p:spPr>
          <a:xfrm>
            <a:off x="609600" y="2428220"/>
            <a:ext cx="2667000" cy="830997"/>
          </a:xfrm>
          <a:prstGeom prst="rect">
            <a:avLst/>
          </a:prstGeom>
          <a:noFill/>
        </p:spPr>
        <p:txBody>
          <a:bodyPr wrap="square" rtlCol="0">
            <a:spAutoFit/>
          </a:bodyPr>
          <a:lstStyle/>
          <a:p>
            <a:pPr algn="ctr"/>
            <a:r>
              <a:rPr lang="en-US" sz="2400" b="1" dirty="0">
                <a:solidFill>
                  <a:srgbClr val="FFFF00"/>
                </a:solidFill>
              </a:rPr>
              <a:t>Managing Others</a:t>
            </a:r>
          </a:p>
          <a:p>
            <a:pPr algn="ctr"/>
            <a:r>
              <a:rPr lang="en-US" sz="2400" b="1" dirty="0">
                <a:solidFill>
                  <a:srgbClr val="FFFF00"/>
                </a:solidFill>
              </a:rPr>
              <a:t>Applying Expertise</a:t>
            </a:r>
          </a:p>
        </p:txBody>
      </p:sp>
      <p:sp>
        <p:nvSpPr>
          <p:cNvPr id="20" name="TextBox 19">
            <a:extLst>
              <a:ext uri="{FF2B5EF4-FFF2-40B4-BE49-F238E27FC236}">
                <a16:creationId xmlns="" xmlns:a16="http://schemas.microsoft.com/office/drawing/2014/main" id="{A40B6FCC-AAC2-4859-8BF1-D837B8F6D1FA}"/>
              </a:ext>
            </a:extLst>
          </p:cNvPr>
          <p:cNvSpPr txBox="1"/>
          <p:nvPr/>
        </p:nvSpPr>
        <p:spPr>
          <a:xfrm>
            <a:off x="3883152" y="2428220"/>
            <a:ext cx="4349496" cy="837853"/>
          </a:xfrm>
          <a:prstGeom prst="rect">
            <a:avLst/>
          </a:prstGeom>
          <a:noFill/>
        </p:spPr>
        <p:txBody>
          <a:bodyPr wrap="square" rtlCol="0">
            <a:spAutoFit/>
          </a:bodyPr>
          <a:lstStyle/>
          <a:p>
            <a:pPr algn="ctr"/>
            <a:r>
              <a:rPr lang="en-US" sz="2400" b="1" dirty="0">
                <a:solidFill>
                  <a:srgbClr val="FFFF00"/>
                </a:solidFill>
              </a:rPr>
              <a:t>Stakeholder Interactions</a:t>
            </a:r>
          </a:p>
          <a:p>
            <a:pPr algn="ctr"/>
            <a:r>
              <a:rPr lang="en-US" sz="2400" b="1" dirty="0">
                <a:solidFill>
                  <a:srgbClr val="FFFF00"/>
                </a:solidFill>
              </a:rPr>
              <a:t>Unpredictable Physical Work</a:t>
            </a:r>
          </a:p>
        </p:txBody>
      </p:sp>
      <p:sp>
        <p:nvSpPr>
          <p:cNvPr id="21" name="TextBox 20">
            <a:extLst>
              <a:ext uri="{FF2B5EF4-FFF2-40B4-BE49-F238E27FC236}">
                <a16:creationId xmlns="" xmlns:a16="http://schemas.microsoft.com/office/drawing/2014/main" id="{6F44BE94-B085-4183-8A53-D227F0699EDF}"/>
              </a:ext>
            </a:extLst>
          </p:cNvPr>
          <p:cNvSpPr txBox="1"/>
          <p:nvPr/>
        </p:nvSpPr>
        <p:spPr>
          <a:xfrm>
            <a:off x="8382000" y="3810000"/>
            <a:ext cx="3478149" cy="1200329"/>
          </a:xfrm>
          <a:prstGeom prst="rect">
            <a:avLst/>
          </a:prstGeom>
          <a:solidFill>
            <a:schemeClr val="bg1"/>
          </a:solidFill>
        </p:spPr>
        <p:txBody>
          <a:bodyPr wrap="square" rtlCol="0">
            <a:spAutoFit/>
          </a:bodyPr>
          <a:lstStyle/>
          <a:p>
            <a:pPr algn="ctr"/>
            <a:r>
              <a:rPr lang="en-US" sz="2400" b="1" dirty="0">
                <a:solidFill>
                  <a:srgbClr val="FFFF00"/>
                </a:solidFill>
              </a:rPr>
              <a:t>Data Collection</a:t>
            </a:r>
          </a:p>
          <a:p>
            <a:pPr algn="ctr"/>
            <a:r>
              <a:rPr lang="en-US" sz="2400" b="1" dirty="0">
                <a:solidFill>
                  <a:srgbClr val="FFFF00"/>
                </a:solidFill>
              </a:rPr>
              <a:t>Data Processing</a:t>
            </a:r>
          </a:p>
          <a:p>
            <a:pPr algn="ctr"/>
            <a:r>
              <a:rPr lang="en-US" sz="2400" b="1" dirty="0">
                <a:solidFill>
                  <a:srgbClr val="FFFF00"/>
                </a:solidFill>
              </a:rPr>
              <a:t>Predictable Physical Work</a:t>
            </a:r>
          </a:p>
        </p:txBody>
      </p:sp>
    </p:spTree>
    <p:extLst>
      <p:ext uri="{BB962C8B-B14F-4D97-AF65-F5344CB8AC3E}">
        <p14:creationId xmlns:p14="http://schemas.microsoft.com/office/powerpoint/2010/main" val="178915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C55AA4-CAFF-4345-8D3D-14B46DF79FE3}"/>
              </a:ext>
            </a:extLst>
          </p:cNvPr>
          <p:cNvSpPr>
            <a:spLocks noGrp="1"/>
          </p:cNvSpPr>
          <p:nvPr>
            <p:ph type="title"/>
          </p:nvPr>
        </p:nvSpPr>
        <p:spPr>
          <a:xfrm>
            <a:off x="609600" y="0"/>
            <a:ext cx="10972800" cy="1072025"/>
          </a:xfrm>
        </p:spPr>
        <p:txBody>
          <a:bodyPr/>
          <a:lstStyle/>
          <a:p>
            <a:r>
              <a:rPr lang="en-US" b="1" dirty="0"/>
              <a:t>Not So Fast, Sherlock</a:t>
            </a:r>
          </a:p>
        </p:txBody>
      </p:sp>
      <p:pic>
        <p:nvPicPr>
          <p:cNvPr id="5" name="Content Placeholder 4">
            <a:extLst>
              <a:ext uri="{FF2B5EF4-FFF2-40B4-BE49-F238E27FC236}">
                <a16:creationId xmlns="" xmlns:a16="http://schemas.microsoft.com/office/drawing/2014/main" id="{65326A8B-AEBE-4CE9-B11A-B59BF5E889D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86200" y="4114801"/>
            <a:ext cx="4114800" cy="2550224"/>
          </a:xfrm>
        </p:spPr>
      </p:pic>
      <p:pic>
        <p:nvPicPr>
          <p:cNvPr id="7" name="Picture 6">
            <a:extLst>
              <a:ext uri="{FF2B5EF4-FFF2-40B4-BE49-F238E27FC236}">
                <a16:creationId xmlns="" xmlns:a16="http://schemas.microsoft.com/office/drawing/2014/main" id="{15E98FC1-ED27-4DA3-99CF-B4FF6397A0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559" y="1094807"/>
            <a:ext cx="4876800" cy="2791394"/>
          </a:xfrm>
          <a:prstGeom prst="rect">
            <a:avLst/>
          </a:prstGeom>
        </p:spPr>
      </p:pic>
      <p:pic>
        <p:nvPicPr>
          <p:cNvPr id="9" name="Picture 8">
            <a:extLst>
              <a:ext uri="{FF2B5EF4-FFF2-40B4-BE49-F238E27FC236}">
                <a16:creationId xmlns="" xmlns:a16="http://schemas.microsoft.com/office/drawing/2014/main" id="{406C23F2-62E3-4339-BC44-667AB5EAC1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1072025"/>
            <a:ext cx="4876800" cy="2814176"/>
          </a:xfrm>
          <a:prstGeom prst="rect">
            <a:avLst/>
          </a:prstGeom>
        </p:spPr>
      </p:pic>
    </p:spTree>
    <p:extLst>
      <p:ext uri="{BB962C8B-B14F-4D97-AF65-F5344CB8AC3E}">
        <p14:creationId xmlns:p14="http://schemas.microsoft.com/office/powerpoint/2010/main" val="1478569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905000" y="1143000"/>
            <a:ext cx="8305800" cy="3581400"/>
          </a:xfrm>
        </p:spPr>
        <p:txBody>
          <a:bodyPr>
            <a:no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IT’S ALL ABOUT SPEED</a:t>
            </a:r>
          </a:p>
        </p:txBody>
      </p:sp>
    </p:spTree>
    <p:extLst>
      <p:ext uri="{BB962C8B-B14F-4D97-AF65-F5344CB8AC3E}">
        <p14:creationId xmlns:p14="http://schemas.microsoft.com/office/powerpoint/2010/main" val="4225611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5FD6D2-FAEC-4823-A692-7A98EB61DF2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96747E43-713D-4E72-A4DE-05489F0D912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152400"/>
            <a:ext cx="7162800" cy="6553200"/>
          </a:xfrm>
        </p:spPr>
      </p:pic>
      <p:pic>
        <p:nvPicPr>
          <p:cNvPr id="7" name="Picture 6">
            <a:extLst>
              <a:ext uri="{FF2B5EF4-FFF2-40B4-BE49-F238E27FC236}">
                <a16:creationId xmlns="" xmlns:a16="http://schemas.microsoft.com/office/drawing/2014/main" id="{4CD9514A-DD8F-4C2C-BBF7-59BB64771E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5896" y="152400"/>
            <a:ext cx="4391304" cy="6553200"/>
          </a:xfrm>
          <a:prstGeom prst="rect">
            <a:avLst/>
          </a:prstGeom>
        </p:spPr>
      </p:pic>
    </p:spTree>
    <p:extLst>
      <p:ext uri="{BB962C8B-B14F-4D97-AF65-F5344CB8AC3E}">
        <p14:creationId xmlns:p14="http://schemas.microsoft.com/office/powerpoint/2010/main" val="24554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0"/>
            <a:ext cx="9144000" cy="707886"/>
          </a:xfrm>
          <a:prstGeom prst="rect">
            <a:avLst/>
          </a:prstGeom>
          <a:noFill/>
        </p:spPr>
        <p:txBody>
          <a:bodyPr wrap="square" rtlCol="0">
            <a:spAutoFit/>
          </a:bodyPr>
          <a:lstStyle/>
          <a:p>
            <a:r>
              <a:rPr lang="en-US" sz="3600" b="1" dirty="0"/>
              <a:t>       </a:t>
            </a:r>
            <a:r>
              <a:rPr lang="en-US" sz="4000" b="1" u="sng" dirty="0"/>
              <a:t>MANAGING THE RATE OF CHANGE</a:t>
            </a:r>
          </a:p>
        </p:txBody>
      </p:sp>
      <p:sp>
        <p:nvSpPr>
          <p:cNvPr id="3" name="TextBox 2"/>
          <p:cNvSpPr txBox="1"/>
          <p:nvPr/>
        </p:nvSpPr>
        <p:spPr>
          <a:xfrm>
            <a:off x="1600200" y="1143000"/>
            <a:ext cx="8915400" cy="1569660"/>
          </a:xfrm>
          <a:prstGeom prst="rect">
            <a:avLst/>
          </a:prstGeom>
          <a:noFill/>
        </p:spPr>
        <p:txBody>
          <a:bodyPr wrap="square" rtlCol="0">
            <a:spAutoFit/>
          </a:bodyPr>
          <a:lstStyle/>
          <a:p>
            <a:r>
              <a:rPr lang="en-US" sz="9600" b="1" dirty="0"/>
              <a:t> AUTOCATALYTIC</a:t>
            </a:r>
          </a:p>
        </p:txBody>
      </p:sp>
      <p:sp>
        <p:nvSpPr>
          <p:cNvPr id="4" name="TextBox 3"/>
          <p:cNvSpPr txBox="1"/>
          <p:nvPr/>
        </p:nvSpPr>
        <p:spPr>
          <a:xfrm>
            <a:off x="2133600" y="2728327"/>
            <a:ext cx="7810500" cy="1077218"/>
          </a:xfrm>
          <a:prstGeom prst="rect">
            <a:avLst/>
          </a:prstGeom>
          <a:noFill/>
        </p:spPr>
        <p:txBody>
          <a:bodyPr wrap="square" rtlCol="0">
            <a:spAutoFit/>
          </a:bodyPr>
          <a:lstStyle/>
          <a:p>
            <a:pPr algn="ctr"/>
            <a:r>
              <a:rPr lang="en-US" sz="3200" b="1" dirty="0"/>
              <a:t>Each Change Accelerates the Rate of the Next Change</a:t>
            </a:r>
          </a:p>
        </p:txBody>
      </p:sp>
      <p:sp>
        <p:nvSpPr>
          <p:cNvPr id="5" name="TextBox 4"/>
          <p:cNvSpPr txBox="1"/>
          <p:nvPr/>
        </p:nvSpPr>
        <p:spPr>
          <a:xfrm>
            <a:off x="1600200" y="4343400"/>
            <a:ext cx="8991600" cy="2308324"/>
          </a:xfrm>
          <a:prstGeom prst="rect">
            <a:avLst/>
          </a:prstGeom>
          <a:noFill/>
        </p:spPr>
        <p:txBody>
          <a:bodyPr wrap="square" rtlCol="0">
            <a:spAutoFit/>
          </a:bodyPr>
          <a:lstStyle/>
          <a:p>
            <a:r>
              <a:rPr lang="en-US" sz="3600" b="1" dirty="0"/>
              <a:t> SPEED (VELOCITY) = How Fast You’re Going?</a:t>
            </a:r>
          </a:p>
          <a:p>
            <a:r>
              <a:rPr lang="en-US" sz="3600" b="1" dirty="0"/>
              <a:t>                                  </a:t>
            </a:r>
            <a:r>
              <a:rPr lang="en-US" sz="2800" b="1" dirty="0"/>
              <a:t>vs</a:t>
            </a:r>
          </a:p>
          <a:p>
            <a:r>
              <a:rPr lang="en-US" sz="3600" b="1" dirty="0"/>
              <a:t> ACCELERATION      = </a:t>
            </a:r>
            <a:r>
              <a:rPr lang="en-US" sz="3600" b="1" dirty="0">
                <a:solidFill>
                  <a:srgbClr val="FFFF00"/>
                </a:solidFill>
              </a:rPr>
              <a:t>How Fast Are You Getting                     </a:t>
            </a:r>
          </a:p>
          <a:p>
            <a:r>
              <a:rPr lang="en-US" sz="3600" b="1" dirty="0">
                <a:solidFill>
                  <a:srgbClr val="FFFF00"/>
                </a:solidFill>
              </a:rPr>
              <a:t>                                                Faster?</a:t>
            </a:r>
          </a:p>
        </p:txBody>
      </p:sp>
    </p:spTree>
    <p:extLst>
      <p:ext uri="{BB962C8B-B14F-4D97-AF65-F5344CB8AC3E}">
        <p14:creationId xmlns:p14="http://schemas.microsoft.com/office/powerpoint/2010/main" val="51681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381001"/>
            <a:ext cx="8305800" cy="3139321"/>
          </a:xfrm>
          <a:prstGeom prst="rect">
            <a:avLst/>
          </a:prstGeom>
          <a:noFill/>
        </p:spPr>
        <p:txBody>
          <a:bodyPr wrap="square" rtlCol="0">
            <a:spAutoFit/>
          </a:bodyPr>
          <a:lstStyle/>
          <a:p>
            <a:pPr algn="ctr"/>
            <a:r>
              <a:rPr lang="en-US" sz="4950" b="1" dirty="0"/>
              <a:t>IF THE RATE OF CHANGE ON THE OUTSIDE </a:t>
            </a:r>
            <a:r>
              <a:rPr lang="en-US" sz="4950" b="1" u="sng" dirty="0"/>
              <a:t>EXCEEDS</a:t>
            </a:r>
            <a:r>
              <a:rPr lang="en-US" sz="4950" b="1" dirty="0"/>
              <a:t> THE RATE OF CHANGE ON THE INSIDE, THE END IS NEAR</a:t>
            </a:r>
          </a:p>
        </p:txBody>
      </p:sp>
      <p:sp>
        <p:nvSpPr>
          <p:cNvPr id="3" name="TextBox 2"/>
          <p:cNvSpPr txBox="1"/>
          <p:nvPr/>
        </p:nvSpPr>
        <p:spPr>
          <a:xfrm>
            <a:off x="1981200" y="3733800"/>
            <a:ext cx="8229600" cy="2862322"/>
          </a:xfrm>
          <a:prstGeom prst="rect">
            <a:avLst/>
          </a:prstGeom>
          <a:solidFill>
            <a:srgbClr val="00B0F0"/>
          </a:solidFill>
        </p:spPr>
        <p:txBody>
          <a:bodyPr wrap="square" rtlCol="0">
            <a:spAutoFit/>
          </a:bodyPr>
          <a:lstStyle/>
          <a:p>
            <a:pPr algn="ctr"/>
            <a:r>
              <a:rPr lang="en-US" sz="6000" b="1" dirty="0"/>
              <a:t>THE RATE OF CHANGE WILL NEVER AGAIN BE AS SLOW AS IT IS TODAY</a:t>
            </a:r>
          </a:p>
        </p:txBody>
      </p:sp>
    </p:spTree>
    <p:extLst>
      <p:ext uri="{BB962C8B-B14F-4D97-AF65-F5344CB8AC3E}">
        <p14:creationId xmlns:p14="http://schemas.microsoft.com/office/powerpoint/2010/main" val="14392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0"/>
            <a:ext cx="9144000" cy="707886"/>
          </a:xfrm>
          <a:prstGeom prst="rect">
            <a:avLst/>
          </a:prstGeom>
          <a:noFill/>
        </p:spPr>
        <p:txBody>
          <a:bodyPr wrap="square" rtlCol="0">
            <a:spAutoFit/>
          </a:bodyPr>
          <a:lstStyle/>
          <a:p>
            <a:r>
              <a:rPr lang="en-US" sz="3600" b="1" dirty="0"/>
              <a:t>    </a:t>
            </a:r>
            <a:r>
              <a:rPr lang="en-US" sz="4000" b="1" u="sng" dirty="0"/>
              <a:t>THE NEW WAY TO THINK ABOUT TECH</a:t>
            </a:r>
          </a:p>
        </p:txBody>
      </p:sp>
      <p:sp>
        <p:nvSpPr>
          <p:cNvPr id="6" name="TextBox 5"/>
          <p:cNvSpPr txBox="1"/>
          <p:nvPr/>
        </p:nvSpPr>
        <p:spPr>
          <a:xfrm>
            <a:off x="1981200" y="1371600"/>
            <a:ext cx="8305800" cy="2123658"/>
          </a:xfrm>
          <a:prstGeom prst="rect">
            <a:avLst/>
          </a:prstGeom>
          <a:noFill/>
        </p:spPr>
        <p:txBody>
          <a:bodyPr wrap="square" rtlCol="0">
            <a:spAutoFit/>
          </a:bodyPr>
          <a:lstStyle/>
          <a:p>
            <a:pPr algn="ctr"/>
            <a:r>
              <a:rPr lang="en-US" sz="4400" b="1" dirty="0"/>
              <a:t>DON’T SIMPLY ASK HOW NEW TECHNOLOGY CAN HELP YOU DO WHAT YOU DO </a:t>
            </a:r>
            <a:r>
              <a:rPr lang="en-US" sz="4400" b="1" dirty="0">
                <a:solidFill>
                  <a:srgbClr val="FFFF00"/>
                </a:solidFill>
              </a:rPr>
              <a:t>BETTER</a:t>
            </a:r>
          </a:p>
        </p:txBody>
      </p:sp>
      <p:sp>
        <p:nvSpPr>
          <p:cNvPr id="7" name="TextBox 6"/>
          <p:cNvSpPr txBox="1"/>
          <p:nvPr/>
        </p:nvSpPr>
        <p:spPr>
          <a:xfrm>
            <a:off x="1752600" y="3962400"/>
            <a:ext cx="8534400" cy="2308324"/>
          </a:xfrm>
          <a:prstGeom prst="rect">
            <a:avLst/>
          </a:prstGeom>
          <a:noFill/>
        </p:spPr>
        <p:txBody>
          <a:bodyPr wrap="square" rtlCol="0">
            <a:spAutoFit/>
          </a:bodyPr>
          <a:lstStyle/>
          <a:p>
            <a:pPr algn="ctr"/>
            <a:r>
              <a:rPr lang="en-US" sz="4800" b="1" dirty="0"/>
              <a:t>ASK WHAT TECHNOLOGY LETS YOU DO TODAY THAT YOU COULD NEVER DO </a:t>
            </a:r>
            <a:r>
              <a:rPr lang="en-US" sz="4800" b="1" dirty="0">
                <a:solidFill>
                  <a:srgbClr val="FFFF00"/>
                </a:solidFill>
              </a:rPr>
              <a:t>BEFORE </a:t>
            </a:r>
          </a:p>
        </p:txBody>
      </p:sp>
    </p:spTree>
    <p:extLst>
      <p:ext uri="{BB962C8B-B14F-4D97-AF65-F5344CB8AC3E}">
        <p14:creationId xmlns:p14="http://schemas.microsoft.com/office/powerpoint/2010/main" val="24372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753D9B-8DA1-4851-8B04-966E47691DE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C457D117-E481-42D3-BA2C-1DE3F5492DE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65608" y="533400"/>
            <a:ext cx="3367042" cy="3382962"/>
          </a:xfrm>
        </p:spPr>
      </p:pic>
      <p:sp>
        <p:nvSpPr>
          <p:cNvPr id="6" name="TextBox 5">
            <a:extLst>
              <a:ext uri="{FF2B5EF4-FFF2-40B4-BE49-F238E27FC236}">
                <a16:creationId xmlns="" xmlns:a16="http://schemas.microsoft.com/office/drawing/2014/main" id="{30A7816A-0315-4099-BAE5-1A8A77CB7E51}"/>
              </a:ext>
            </a:extLst>
          </p:cNvPr>
          <p:cNvSpPr txBox="1"/>
          <p:nvPr/>
        </p:nvSpPr>
        <p:spPr>
          <a:xfrm>
            <a:off x="381000" y="4267200"/>
            <a:ext cx="11277600" cy="1446550"/>
          </a:xfrm>
          <a:prstGeom prst="rect">
            <a:avLst/>
          </a:prstGeom>
          <a:noFill/>
        </p:spPr>
        <p:txBody>
          <a:bodyPr wrap="square" rtlCol="0">
            <a:spAutoFit/>
          </a:bodyPr>
          <a:lstStyle/>
          <a:p>
            <a:pPr algn="ctr"/>
            <a:r>
              <a:rPr lang="en-US" sz="4400" b="1" dirty="0"/>
              <a:t>People Don’t Change When They See the Light, </a:t>
            </a:r>
          </a:p>
          <a:p>
            <a:pPr algn="ctr"/>
            <a:r>
              <a:rPr lang="en-US" sz="4400" b="1" dirty="0"/>
              <a:t>They Change When They Feel the Heat</a:t>
            </a:r>
          </a:p>
        </p:txBody>
      </p:sp>
    </p:spTree>
    <p:extLst>
      <p:ext uri="{BB962C8B-B14F-4D97-AF65-F5344CB8AC3E}">
        <p14:creationId xmlns:p14="http://schemas.microsoft.com/office/powerpoint/2010/main" val="3976905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90600"/>
          </a:xfrm>
        </p:spPr>
        <p:txBody>
          <a:bodyPr>
            <a:normAutofit/>
          </a:bodyPr>
          <a:lstStyle/>
          <a:p>
            <a:r>
              <a:rPr lang="en-US" sz="3600" b="1"/>
              <a:t> Stronger </a:t>
            </a:r>
            <a:r>
              <a:rPr lang="en-US" sz="3600" b="1" dirty="0"/>
              <a:t>than Steel - Lighter than Aluminum</a:t>
            </a:r>
          </a:p>
        </p:txBody>
      </p:sp>
      <p:pic>
        <p:nvPicPr>
          <p:cNvPr id="4" name="Content Placeholder 3"/>
          <p:cNvPicPr>
            <a:picLocks noGrp="1" noChangeAspect="1"/>
          </p:cNvPicPr>
          <p:nvPr>
            <p:ph idx="1"/>
          </p:nvPr>
        </p:nvPicPr>
        <p:blipFill>
          <a:blip r:embed="rId2"/>
          <a:stretch>
            <a:fillRect/>
          </a:stretch>
        </p:blipFill>
        <p:spPr>
          <a:xfrm>
            <a:off x="1901751" y="1661170"/>
            <a:ext cx="8528287" cy="48006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022" y="990601"/>
            <a:ext cx="8683744" cy="5471170"/>
          </a:xfrm>
          <a:prstGeom prst="rect">
            <a:avLst/>
          </a:prstGeom>
        </p:spPr>
      </p:pic>
      <p:sp>
        <p:nvSpPr>
          <p:cNvPr id="3" name="TextBox 2"/>
          <p:cNvSpPr txBox="1"/>
          <p:nvPr/>
        </p:nvSpPr>
        <p:spPr>
          <a:xfrm>
            <a:off x="3505200" y="914401"/>
            <a:ext cx="5638800" cy="769441"/>
          </a:xfrm>
          <a:prstGeom prst="rect">
            <a:avLst/>
          </a:prstGeom>
          <a:noFill/>
        </p:spPr>
        <p:txBody>
          <a:bodyPr wrap="square" rtlCol="0">
            <a:spAutoFit/>
          </a:bodyPr>
          <a:lstStyle/>
          <a:p>
            <a:r>
              <a:rPr lang="en-US" sz="4400" b="1" dirty="0"/>
              <a:t> 3D PRINTING TO DATE</a:t>
            </a:r>
          </a:p>
        </p:txBody>
      </p:sp>
    </p:spTree>
    <p:extLst>
      <p:ext uri="{BB962C8B-B14F-4D97-AF65-F5344CB8AC3E}">
        <p14:creationId xmlns:p14="http://schemas.microsoft.com/office/powerpoint/2010/main" val="280492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8801" y="1676400"/>
            <a:ext cx="8652387" cy="4876800"/>
          </a:xfrm>
        </p:spPr>
      </p:pic>
    </p:spTree>
    <p:extLst>
      <p:ext uri="{BB962C8B-B14F-4D97-AF65-F5344CB8AC3E}">
        <p14:creationId xmlns:p14="http://schemas.microsoft.com/office/powerpoint/2010/main" val="1654052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143001"/>
            <a:ext cx="10972800" cy="4983164"/>
          </a:xfrm>
        </p:spPr>
        <p:txBody>
          <a:bodyPr/>
          <a:lstStyle/>
          <a:p>
            <a:pPr marL="0" indent="0" algn="ctr">
              <a:buNone/>
            </a:pPr>
            <a:r>
              <a:rPr lang="en-US" sz="9600" b="1" dirty="0"/>
              <a:t>SOURCES and VECTORS OF DISRUPTION</a:t>
            </a:r>
          </a:p>
        </p:txBody>
      </p:sp>
    </p:spTree>
    <p:extLst>
      <p:ext uri="{BB962C8B-B14F-4D97-AF65-F5344CB8AC3E}">
        <p14:creationId xmlns:p14="http://schemas.microsoft.com/office/powerpoint/2010/main" val="3441093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r>
              <a:rPr lang="en-US" sz="4800" b="1" dirty="0"/>
              <a:t>WHERE TO LOOK FOR BIG TROUBLE</a:t>
            </a:r>
          </a:p>
        </p:txBody>
      </p:sp>
      <p:sp>
        <p:nvSpPr>
          <p:cNvPr id="3" name="TextBox 2"/>
          <p:cNvSpPr txBox="1"/>
          <p:nvPr/>
        </p:nvSpPr>
        <p:spPr>
          <a:xfrm>
            <a:off x="1981200" y="1371601"/>
            <a:ext cx="8077200" cy="2800767"/>
          </a:xfrm>
          <a:prstGeom prst="rect">
            <a:avLst/>
          </a:prstGeom>
          <a:solidFill>
            <a:schemeClr val="accent1"/>
          </a:solidFill>
        </p:spPr>
        <p:txBody>
          <a:bodyPr wrap="square" rtlCol="0">
            <a:spAutoFit/>
          </a:bodyPr>
          <a:lstStyle/>
          <a:p>
            <a:pPr algn="ctr"/>
            <a:r>
              <a:rPr lang="en-US" sz="4400" b="1" dirty="0"/>
              <a:t>NOT IN YOUR CORE BUSINESS WHERE YOU AND YOUR COMPETITORS KNOW EVERYTHING</a:t>
            </a:r>
          </a:p>
        </p:txBody>
      </p:sp>
      <p:sp>
        <p:nvSpPr>
          <p:cNvPr id="4" name="TextBox 3"/>
          <p:cNvSpPr txBox="1"/>
          <p:nvPr/>
        </p:nvSpPr>
        <p:spPr>
          <a:xfrm>
            <a:off x="2057400" y="4419600"/>
            <a:ext cx="8001000" cy="1754326"/>
          </a:xfrm>
          <a:prstGeom prst="rect">
            <a:avLst/>
          </a:prstGeom>
          <a:solidFill>
            <a:schemeClr val="tx1"/>
          </a:solidFill>
        </p:spPr>
        <p:txBody>
          <a:bodyPr wrap="square" rtlCol="0">
            <a:spAutoFit/>
          </a:bodyPr>
          <a:lstStyle/>
          <a:p>
            <a:pPr algn="ctr"/>
            <a:r>
              <a:rPr lang="en-US" sz="3600" b="1" dirty="0">
                <a:solidFill>
                  <a:srgbClr val="FF0000"/>
                </a:solidFill>
              </a:rPr>
              <a:t>LOOK AT THE EDGES AND THE EXTREMES AND IN ADJACENT MARKETS – THIS IS WHERE DISRUPTION STARTS</a:t>
            </a:r>
          </a:p>
        </p:txBody>
      </p:sp>
    </p:spTree>
    <p:extLst>
      <p:ext uri="{BB962C8B-B14F-4D97-AF65-F5344CB8AC3E}">
        <p14:creationId xmlns:p14="http://schemas.microsoft.com/office/powerpoint/2010/main" val="39508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8375B-3022-4A43-9DC6-C4C48B31C852}"/>
              </a:ext>
            </a:extLst>
          </p:cNvPr>
          <p:cNvSpPr>
            <a:spLocks noGrp="1"/>
          </p:cNvSpPr>
          <p:nvPr>
            <p:ph type="title"/>
          </p:nvPr>
        </p:nvSpPr>
        <p:spPr/>
        <p:txBody>
          <a:bodyPr>
            <a:normAutofit fontScale="90000"/>
          </a:bodyPr>
          <a:lstStyle/>
          <a:p>
            <a:r>
              <a:rPr lang="en-US" b="1" dirty="0"/>
              <a:t>SERVICES ARE MORE IMPORTANT THAN OBJECTS</a:t>
            </a:r>
          </a:p>
        </p:txBody>
      </p:sp>
      <p:pic>
        <p:nvPicPr>
          <p:cNvPr id="4" name="Picture 3">
            <a:extLst>
              <a:ext uri="{FF2B5EF4-FFF2-40B4-BE49-F238E27FC236}">
                <a16:creationId xmlns="" xmlns:a16="http://schemas.microsoft.com/office/drawing/2014/main" id="{5A3DA254-20D7-40A1-B174-8FB93704D1E2}"/>
              </a:ext>
            </a:extLst>
          </p:cNvPr>
          <p:cNvPicPr>
            <a:picLocks noChangeAspect="1"/>
          </p:cNvPicPr>
          <p:nvPr/>
        </p:nvPicPr>
        <p:blipFill>
          <a:blip r:embed="rId2"/>
          <a:stretch>
            <a:fillRect/>
          </a:stretch>
        </p:blipFill>
        <p:spPr>
          <a:xfrm>
            <a:off x="685800" y="1752600"/>
            <a:ext cx="2209800" cy="2209800"/>
          </a:xfrm>
          <a:prstGeom prst="rect">
            <a:avLst/>
          </a:prstGeom>
        </p:spPr>
      </p:pic>
      <p:sp>
        <p:nvSpPr>
          <p:cNvPr id="5" name="TextBox 4">
            <a:extLst>
              <a:ext uri="{FF2B5EF4-FFF2-40B4-BE49-F238E27FC236}">
                <a16:creationId xmlns="" xmlns:a16="http://schemas.microsoft.com/office/drawing/2014/main" id="{ACC13C72-524D-41A1-BF1B-86C6C4790B82}"/>
              </a:ext>
            </a:extLst>
          </p:cNvPr>
          <p:cNvSpPr txBox="1"/>
          <p:nvPr/>
        </p:nvSpPr>
        <p:spPr>
          <a:xfrm>
            <a:off x="4038600" y="2133600"/>
            <a:ext cx="6434582" cy="1200329"/>
          </a:xfrm>
          <a:prstGeom prst="rect">
            <a:avLst/>
          </a:prstGeom>
          <a:noFill/>
        </p:spPr>
        <p:txBody>
          <a:bodyPr wrap="none" rtlCol="0">
            <a:spAutoFit/>
          </a:bodyPr>
          <a:lstStyle/>
          <a:p>
            <a:r>
              <a:rPr lang="en-US" sz="3600" b="1" dirty="0"/>
              <a:t>NOT A BETTER TAXI COMPANY  </a:t>
            </a:r>
          </a:p>
          <a:p>
            <a:r>
              <a:rPr lang="en-US" sz="3600" b="1" dirty="0"/>
              <a:t>    A WHOLE NEW PLATFORM</a:t>
            </a:r>
          </a:p>
        </p:txBody>
      </p:sp>
      <p:pic>
        <p:nvPicPr>
          <p:cNvPr id="7" name="Picture 6" descr="A close up of a sign&#10;&#10;Description generated with high confidence">
            <a:extLst>
              <a:ext uri="{FF2B5EF4-FFF2-40B4-BE49-F238E27FC236}">
                <a16:creationId xmlns="" xmlns:a16="http://schemas.microsoft.com/office/drawing/2014/main" id="{8F7E9755-4657-4669-9EFD-315AB2FBC6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4308591"/>
            <a:ext cx="2590800" cy="2072640"/>
          </a:xfrm>
          <a:prstGeom prst="rect">
            <a:avLst/>
          </a:prstGeom>
        </p:spPr>
      </p:pic>
      <p:sp>
        <p:nvSpPr>
          <p:cNvPr id="8" name="TextBox 7">
            <a:extLst>
              <a:ext uri="{FF2B5EF4-FFF2-40B4-BE49-F238E27FC236}">
                <a16:creationId xmlns="" xmlns:a16="http://schemas.microsoft.com/office/drawing/2014/main" id="{0163D50E-718D-43EB-AF01-D9F4161CE916}"/>
              </a:ext>
            </a:extLst>
          </p:cNvPr>
          <p:cNvSpPr txBox="1"/>
          <p:nvPr/>
        </p:nvSpPr>
        <p:spPr>
          <a:xfrm>
            <a:off x="3352800" y="4495800"/>
            <a:ext cx="7315200" cy="1200329"/>
          </a:xfrm>
          <a:prstGeom prst="rect">
            <a:avLst/>
          </a:prstGeom>
          <a:noFill/>
        </p:spPr>
        <p:txBody>
          <a:bodyPr wrap="square" rtlCol="0">
            <a:spAutoFit/>
          </a:bodyPr>
          <a:lstStyle/>
          <a:p>
            <a:pPr algn="ctr"/>
            <a:r>
              <a:rPr lang="en-US" sz="3600" b="1" dirty="0"/>
              <a:t>NOT A CAR WITH CHIPS</a:t>
            </a:r>
          </a:p>
          <a:p>
            <a:pPr algn="ctr"/>
            <a:r>
              <a:rPr lang="en-US" sz="3600" b="1" dirty="0"/>
              <a:t>A COMPUTER WITH WHEELS</a:t>
            </a:r>
          </a:p>
        </p:txBody>
      </p:sp>
    </p:spTree>
    <p:extLst>
      <p:ext uri="{BB962C8B-B14F-4D97-AF65-F5344CB8AC3E}">
        <p14:creationId xmlns:p14="http://schemas.microsoft.com/office/powerpoint/2010/main" val="701639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5D154A-D1B2-4F98-8654-A168194465E2}"/>
              </a:ext>
            </a:extLst>
          </p:cNvPr>
          <p:cNvSpPr>
            <a:spLocks noGrp="1"/>
          </p:cNvSpPr>
          <p:nvPr>
            <p:ph type="title"/>
          </p:nvPr>
        </p:nvSpPr>
        <p:spPr/>
        <p:txBody>
          <a:bodyPr/>
          <a:lstStyle/>
          <a:p>
            <a:endParaRPr lang="en-US"/>
          </a:p>
        </p:txBody>
      </p:sp>
      <p:pic>
        <p:nvPicPr>
          <p:cNvPr id="4" name="Picture 3">
            <a:extLst>
              <a:ext uri="{FF2B5EF4-FFF2-40B4-BE49-F238E27FC236}">
                <a16:creationId xmlns="" xmlns:a16="http://schemas.microsoft.com/office/drawing/2014/main" id="{3D3FCFF0-6AA2-4844-918F-A9C842AB8A6D}"/>
              </a:ext>
            </a:extLst>
          </p:cNvPr>
          <p:cNvPicPr>
            <a:picLocks noChangeAspect="1"/>
          </p:cNvPicPr>
          <p:nvPr/>
        </p:nvPicPr>
        <p:blipFill>
          <a:blip r:embed="rId2"/>
          <a:stretch>
            <a:fillRect/>
          </a:stretch>
        </p:blipFill>
        <p:spPr>
          <a:xfrm>
            <a:off x="4149437" y="309830"/>
            <a:ext cx="3886200" cy="6446158"/>
          </a:xfrm>
          <a:prstGeom prst="rect">
            <a:avLst/>
          </a:prstGeom>
        </p:spPr>
      </p:pic>
      <p:pic>
        <p:nvPicPr>
          <p:cNvPr id="6" name="Picture 5">
            <a:extLst>
              <a:ext uri="{FF2B5EF4-FFF2-40B4-BE49-F238E27FC236}">
                <a16:creationId xmlns="" xmlns:a16="http://schemas.microsoft.com/office/drawing/2014/main" id="{4C4FF430-BED6-4467-9A28-C44C1D33692F}"/>
              </a:ext>
            </a:extLst>
          </p:cNvPr>
          <p:cNvPicPr>
            <a:picLocks noChangeAspect="1"/>
          </p:cNvPicPr>
          <p:nvPr/>
        </p:nvPicPr>
        <p:blipFill>
          <a:blip r:embed="rId3"/>
          <a:stretch>
            <a:fillRect/>
          </a:stretch>
        </p:blipFill>
        <p:spPr>
          <a:xfrm>
            <a:off x="336358" y="222430"/>
            <a:ext cx="11512357" cy="6512776"/>
          </a:xfrm>
          <a:prstGeom prst="rect">
            <a:avLst/>
          </a:prstGeom>
        </p:spPr>
      </p:pic>
    </p:spTree>
    <p:extLst>
      <p:ext uri="{BB962C8B-B14F-4D97-AF65-F5344CB8AC3E}">
        <p14:creationId xmlns:p14="http://schemas.microsoft.com/office/powerpoint/2010/main" val="39258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normAutofit/>
          </a:bodyPr>
          <a:lstStyle/>
          <a:p>
            <a:r>
              <a:rPr lang="en-US" dirty="0">
                <a:cs typeface="Tahoma" pitchFamily="34" charset="0"/>
              </a:rPr>
              <a:t> </a:t>
            </a:r>
            <a:r>
              <a:rPr lang="en-US" sz="4800" b="1" dirty="0">
                <a:cs typeface="Tahoma" pitchFamily="34" charset="0"/>
              </a:rPr>
              <a:t>Opportunities and Exposures</a:t>
            </a:r>
            <a:endParaRPr lang="en-US" sz="4800" b="1" dirty="0"/>
          </a:p>
        </p:txBody>
      </p:sp>
      <p:sp>
        <p:nvSpPr>
          <p:cNvPr id="3" name="Content Placeholder 2"/>
          <p:cNvSpPr>
            <a:spLocks noGrp="1"/>
          </p:cNvSpPr>
          <p:nvPr>
            <p:ph idx="1"/>
          </p:nvPr>
        </p:nvSpPr>
        <p:spPr>
          <a:xfrm>
            <a:off x="1676400" y="1295400"/>
            <a:ext cx="8839200" cy="3505200"/>
          </a:xfrm>
        </p:spPr>
        <p:txBody>
          <a:bodyPr/>
          <a:lstStyle/>
          <a:p>
            <a:pPr>
              <a:buNone/>
            </a:pPr>
            <a:r>
              <a:rPr lang="en-US" b="1" dirty="0"/>
              <a:t>     </a:t>
            </a:r>
            <a:r>
              <a:rPr lang="en-US" b="1" u="sng" dirty="0"/>
              <a:t>WHO</a:t>
            </a:r>
            <a:r>
              <a:rPr lang="en-US" b="1" dirty="0"/>
              <a:t>           </a:t>
            </a:r>
            <a:r>
              <a:rPr lang="en-US" b="1" u="sng" dirty="0"/>
              <a:t>WHAT</a:t>
            </a:r>
            <a:r>
              <a:rPr lang="en-US" b="1" dirty="0"/>
              <a:t>      </a:t>
            </a:r>
            <a:r>
              <a:rPr lang="en-US" b="1" u="sng" dirty="0"/>
              <a:t>WHERE/WHEN</a:t>
            </a:r>
            <a:r>
              <a:rPr lang="en-US" b="1" dirty="0"/>
              <a:t>     </a:t>
            </a:r>
            <a:r>
              <a:rPr lang="en-US" b="1" u="sng" dirty="0"/>
              <a:t>HOW</a:t>
            </a:r>
            <a:endParaRPr lang="en-US" sz="2800" b="1" u="sng" dirty="0"/>
          </a:p>
          <a:p>
            <a:pPr>
              <a:buNone/>
            </a:pPr>
            <a:r>
              <a:rPr lang="en-US" b="1" dirty="0"/>
              <a:t>  </a:t>
            </a:r>
          </a:p>
          <a:p>
            <a:pPr>
              <a:buNone/>
            </a:pPr>
            <a:endParaRPr lang="en-US" b="1" dirty="0"/>
          </a:p>
          <a:p>
            <a:pPr>
              <a:buNone/>
            </a:pPr>
            <a:r>
              <a:rPr lang="en-US" dirty="0"/>
              <a:t> </a:t>
            </a:r>
          </a:p>
        </p:txBody>
      </p:sp>
      <p:sp>
        <p:nvSpPr>
          <p:cNvPr id="4" name="TextBox 3"/>
          <p:cNvSpPr txBox="1"/>
          <p:nvPr/>
        </p:nvSpPr>
        <p:spPr>
          <a:xfrm>
            <a:off x="8229600" y="2286000"/>
            <a:ext cx="1905000" cy="2585323"/>
          </a:xfrm>
          <a:prstGeom prst="rect">
            <a:avLst/>
          </a:prstGeom>
          <a:noFill/>
        </p:spPr>
        <p:txBody>
          <a:bodyPr wrap="square" rtlCol="0">
            <a:spAutoFit/>
          </a:bodyPr>
          <a:lstStyle/>
          <a:p>
            <a:r>
              <a:rPr lang="en-US" dirty="0"/>
              <a:t>PROCESS CHANGE</a:t>
            </a:r>
          </a:p>
          <a:p>
            <a:endParaRPr lang="en-US" dirty="0"/>
          </a:p>
          <a:p>
            <a:r>
              <a:rPr lang="en-US" dirty="0"/>
              <a:t> ORGANIZATIONAL   </a:t>
            </a:r>
          </a:p>
          <a:p>
            <a:r>
              <a:rPr lang="en-US" dirty="0"/>
              <a:t>        CHANGE</a:t>
            </a:r>
          </a:p>
          <a:p>
            <a:endParaRPr lang="en-US" dirty="0"/>
          </a:p>
          <a:p>
            <a:r>
              <a:rPr lang="en-US" dirty="0"/>
              <a:t>VENDOR CHANGE</a:t>
            </a:r>
          </a:p>
          <a:p>
            <a:endParaRPr lang="en-US" dirty="0"/>
          </a:p>
          <a:p>
            <a:r>
              <a:rPr lang="en-US" dirty="0"/>
              <a:t>   TECH CHANGE</a:t>
            </a:r>
          </a:p>
          <a:p>
            <a:r>
              <a:rPr lang="en-US" dirty="0"/>
              <a:t>     (AR/MR/VR)</a:t>
            </a:r>
          </a:p>
        </p:txBody>
      </p:sp>
      <p:sp>
        <p:nvSpPr>
          <p:cNvPr id="5" name="TextBox 4"/>
          <p:cNvSpPr txBox="1"/>
          <p:nvPr/>
        </p:nvSpPr>
        <p:spPr>
          <a:xfrm>
            <a:off x="1676400" y="2286001"/>
            <a:ext cx="2057400" cy="3416320"/>
          </a:xfrm>
          <a:prstGeom prst="rect">
            <a:avLst/>
          </a:prstGeom>
          <a:noFill/>
        </p:spPr>
        <p:txBody>
          <a:bodyPr wrap="square" rtlCol="0">
            <a:spAutoFit/>
          </a:bodyPr>
          <a:lstStyle/>
          <a:p>
            <a:r>
              <a:rPr lang="en-US" dirty="0"/>
              <a:t>      CUSTOMERS</a:t>
            </a:r>
          </a:p>
          <a:p>
            <a:endParaRPr lang="en-US" dirty="0"/>
          </a:p>
          <a:p>
            <a:r>
              <a:rPr lang="en-US" dirty="0"/>
              <a:t>     INTERACTION</a:t>
            </a:r>
          </a:p>
          <a:p>
            <a:endParaRPr lang="en-US" dirty="0"/>
          </a:p>
          <a:p>
            <a:r>
              <a:rPr lang="en-US" dirty="0"/>
              <a:t>      IMMERSIVE</a:t>
            </a:r>
          </a:p>
          <a:p>
            <a:r>
              <a:rPr lang="en-US" dirty="0"/>
              <a:t>     EXPERIENCES</a:t>
            </a:r>
          </a:p>
          <a:p>
            <a:endParaRPr lang="en-US" dirty="0"/>
          </a:p>
          <a:p>
            <a:r>
              <a:rPr lang="en-US" dirty="0"/>
              <a:t>          NEEDS</a:t>
            </a:r>
          </a:p>
          <a:p>
            <a:r>
              <a:rPr lang="en-US" dirty="0"/>
              <a:t> (BEHAVIOR DRVRS)</a:t>
            </a:r>
          </a:p>
          <a:p>
            <a:endParaRPr lang="en-US" dirty="0"/>
          </a:p>
          <a:p>
            <a:r>
              <a:rPr lang="en-US" dirty="0"/>
              <a:t>   </a:t>
            </a:r>
          </a:p>
          <a:p>
            <a:endParaRPr lang="en-US" dirty="0"/>
          </a:p>
        </p:txBody>
      </p:sp>
      <p:sp>
        <p:nvSpPr>
          <p:cNvPr id="6" name="TextBox 5"/>
          <p:cNvSpPr txBox="1"/>
          <p:nvPr/>
        </p:nvSpPr>
        <p:spPr>
          <a:xfrm>
            <a:off x="3886200" y="2286000"/>
            <a:ext cx="1752600" cy="2862322"/>
          </a:xfrm>
          <a:prstGeom prst="rect">
            <a:avLst/>
          </a:prstGeom>
          <a:noFill/>
        </p:spPr>
        <p:txBody>
          <a:bodyPr wrap="square" rtlCol="0">
            <a:spAutoFit/>
          </a:bodyPr>
          <a:lstStyle/>
          <a:p>
            <a:r>
              <a:rPr lang="en-US" dirty="0"/>
              <a:t> PRODUCT MIX</a:t>
            </a:r>
          </a:p>
          <a:p>
            <a:endParaRPr lang="en-US" dirty="0"/>
          </a:p>
          <a:p>
            <a:r>
              <a:rPr lang="en-US" dirty="0"/>
              <a:t>  EXTENSIONS </a:t>
            </a:r>
          </a:p>
          <a:p>
            <a:endParaRPr lang="en-US" dirty="0"/>
          </a:p>
          <a:p>
            <a:r>
              <a:rPr lang="en-US" dirty="0"/>
              <a:t>        NEW </a:t>
            </a:r>
          </a:p>
          <a:p>
            <a:r>
              <a:rPr lang="en-US" dirty="0"/>
              <a:t> APPLICATIONS</a:t>
            </a:r>
          </a:p>
          <a:p>
            <a:endParaRPr lang="en-US" dirty="0"/>
          </a:p>
          <a:p>
            <a:r>
              <a:rPr lang="en-US" dirty="0"/>
              <a:t>  NEW ACCESS</a:t>
            </a:r>
          </a:p>
          <a:p>
            <a:r>
              <a:rPr lang="en-US" dirty="0"/>
              <a:t>    METHODS</a:t>
            </a:r>
          </a:p>
          <a:p>
            <a:endParaRPr lang="en-US" dirty="0"/>
          </a:p>
        </p:txBody>
      </p:sp>
      <p:sp>
        <p:nvSpPr>
          <p:cNvPr id="7" name="TextBox 6"/>
          <p:cNvSpPr txBox="1"/>
          <p:nvPr/>
        </p:nvSpPr>
        <p:spPr>
          <a:xfrm>
            <a:off x="6096000" y="2286000"/>
            <a:ext cx="1752600" cy="2585323"/>
          </a:xfrm>
          <a:prstGeom prst="rect">
            <a:avLst/>
          </a:prstGeom>
          <a:noFill/>
        </p:spPr>
        <p:txBody>
          <a:bodyPr wrap="square" rtlCol="0">
            <a:spAutoFit/>
          </a:bodyPr>
          <a:lstStyle/>
          <a:p>
            <a:r>
              <a:rPr lang="en-US" dirty="0"/>
              <a:t>  EVERYWHERE</a:t>
            </a:r>
          </a:p>
          <a:p>
            <a:endParaRPr lang="en-US" dirty="0"/>
          </a:p>
          <a:p>
            <a:r>
              <a:rPr lang="en-US" dirty="0"/>
              <a:t>   ANYWHERE</a:t>
            </a:r>
          </a:p>
          <a:p>
            <a:endParaRPr lang="en-US" dirty="0"/>
          </a:p>
          <a:p>
            <a:r>
              <a:rPr lang="en-US" dirty="0"/>
              <a:t>         NEW</a:t>
            </a:r>
          </a:p>
          <a:p>
            <a:r>
              <a:rPr lang="en-US" dirty="0"/>
              <a:t>   NETWORKS &amp;</a:t>
            </a:r>
          </a:p>
          <a:p>
            <a:r>
              <a:rPr lang="en-US" dirty="0"/>
              <a:t>     CHANNELS</a:t>
            </a:r>
          </a:p>
          <a:p>
            <a:endParaRPr lang="en-US" dirty="0"/>
          </a:p>
          <a:p>
            <a:r>
              <a:rPr lang="en-US" dirty="0"/>
              <a:t>     ANY TIME</a:t>
            </a:r>
          </a:p>
        </p:txBody>
      </p:sp>
      <p:sp>
        <p:nvSpPr>
          <p:cNvPr id="8" name="TextBox 7"/>
          <p:cNvSpPr txBox="1"/>
          <p:nvPr/>
        </p:nvSpPr>
        <p:spPr>
          <a:xfrm>
            <a:off x="2590800" y="4800600"/>
            <a:ext cx="7543800" cy="707886"/>
          </a:xfrm>
          <a:prstGeom prst="rect">
            <a:avLst/>
          </a:prstGeom>
          <a:noFill/>
        </p:spPr>
        <p:txBody>
          <a:bodyPr wrap="square" rtlCol="0">
            <a:spAutoFit/>
          </a:bodyPr>
          <a:lstStyle/>
          <a:p>
            <a:r>
              <a:rPr lang="en-US" sz="4000" b="1" dirty="0"/>
              <a:t>  </a:t>
            </a:r>
            <a:endParaRPr lang="en-US" dirty="0"/>
          </a:p>
        </p:txBody>
      </p:sp>
      <p:pic>
        <p:nvPicPr>
          <p:cNvPr id="11" name="Picture 10" descr="A close up of a black screen with text&#10;&#10;Description generated with high confidence">
            <a:extLst>
              <a:ext uri="{FF2B5EF4-FFF2-40B4-BE49-F238E27FC236}">
                <a16:creationId xmlns="" xmlns:a16="http://schemas.microsoft.com/office/drawing/2014/main" id="{65C7A785-A54C-4BD8-AF91-E463888927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42" y="0"/>
            <a:ext cx="12170115" cy="6858000"/>
          </a:xfrm>
          <a:prstGeom prst="rect">
            <a:avLst/>
          </a:prstGeom>
        </p:spPr>
      </p:pic>
      <p:sp>
        <p:nvSpPr>
          <p:cNvPr id="9" name="TextBox 8"/>
          <p:cNvSpPr txBox="1"/>
          <p:nvPr/>
        </p:nvSpPr>
        <p:spPr>
          <a:xfrm>
            <a:off x="1600200" y="5029201"/>
            <a:ext cx="8915400" cy="1323439"/>
          </a:xfrm>
          <a:prstGeom prst="rect">
            <a:avLst/>
          </a:prstGeom>
          <a:noFill/>
        </p:spPr>
        <p:txBody>
          <a:bodyPr wrap="square" rtlCol="0">
            <a:spAutoFit/>
          </a:bodyPr>
          <a:lstStyle/>
          <a:p>
            <a:pPr algn="ctr"/>
            <a:r>
              <a:rPr lang="en-US" sz="4000" b="1" dirty="0"/>
              <a:t>What are Your </a:t>
            </a:r>
            <a:r>
              <a:rPr lang="en-US" sz="4000" b="1" u="sng" dirty="0"/>
              <a:t>Unfair</a:t>
            </a:r>
            <a:r>
              <a:rPr lang="en-US" sz="4000" b="1" dirty="0"/>
              <a:t> Competitive Advantages?</a:t>
            </a:r>
          </a:p>
        </p:txBody>
      </p:sp>
    </p:spTree>
    <p:extLst>
      <p:ext uri="{BB962C8B-B14F-4D97-AF65-F5344CB8AC3E}">
        <p14:creationId xmlns:p14="http://schemas.microsoft.com/office/powerpoint/2010/main" val="367395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944562"/>
          </a:xfrm>
        </p:spPr>
        <p:txBody>
          <a:bodyPr>
            <a:noAutofit/>
          </a:bodyPr>
          <a:lstStyle/>
          <a:p>
            <a:r>
              <a:rPr lang="en-US" sz="3600" b="1" dirty="0"/>
              <a:t>What are Your Competitive Advantages?</a:t>
            </a:r>
          </a:p>
        </p:txBody>
      </p:sp>
      <p:sp>
        <p:nvSpPr>
          <p:cNvPr id="3" name="Content Placeholder 2"/>
          <p:cNvSpPr>
            <a:spLocks noGrp="1"/>
          </p:cNvSpPr>
          <p:nvPr>
            <p:ph idx="1"/>
          </p:nvPr>
        </p:nvSpPr>
        <p:spPr>
          <a:xfrm>
            <a:off x="1600200" y="1295400"/>
            <a:ext cx="8915400" cy="5486400"/>
          </a:xfrm>
        </p:spPr>
        <p:txBody>
          <a:bodyPr>
            <a:normAutofit/>
          </a:bodyPr>
          <a:lstStyle/>
          <a:p>
            <a:pPr marL="0" indent="0" algn="ctr">
              <a:buNone/>
            </a:pPr>
            <a:r>
              <a:rPr lang="en-US" sz="4000" b="1" dirty="0"/>
              <a:t>Customers</a:t>
            </a:r>
          </a:p>
          <a:p>
            <a:pPr marL="0" indent="0" algn="ctr">
              <a:buNone/>
            </a:pPr>
            <a:r>
              <a:rPr lang="en-US" sz="4000" b="1" dirty="0"/>
              <a:t>Distribution</a:t>
            </a:r>
          </a:p>
          <a:p>
            <a:pPr marL="0" indent="0" algn="ctr">
              <a:buNone/>
            </a:pPr>
            <a:r>
              <a:rPr lang="en-US" sz="4000" b="1" dirty="0"/>
              <a:t>Size and Scale</a:t>
            </a:r>
          </a:p>
          <a:p>
            <a:pPr marL="0" indent="0" algn="ctr">
              <a:buNone/>
            </a:pPr>
            <a:r>
              <a:rPr lang="en-US" sz="4000" b="1" dirty="0"/>
              <a:t>Domain Expertise and Intelligence</a:t>
            </a:r>
          </a:p>
          <a:p>
            <a:pPr marL="0" indent="0" algn="ctr">
              <a:buNone/>
            </a:pPr>
            <a:r>
              <a:rPr lang="en-US" sz="4000" b="1" dirty="0"/>
              <a:t>Platform</a:t>
            </a:r>
          </a:p>
          <a:p>
            <a:pPr marL="0" indent="0" algn="ctr">
              <a:buNone/>
            </a:pPr>
            <a:r>
              <a:rPr lang="en-US" sz="4000" b="1" dirty="0"/>
              <a:t>Exposure, PR and Networking </a:t>
            </a:r>
          </a:p>
          <a:p>
            <a:endParaRPr lang="en-US" dirty="0"/>
          </a:p>
        </p:txBody>
      </p:sp>
      <p:sp>
        <p:nvSpPr>
          <p:cNvPr id="5" name="TextBox 4">
            <a:extLst>
              <a:ext uri="{FF2B5EF4-FFF2-40B4-BE49-F238E27FC236}">
                <a16:creationId xmlns="" xmlns:a16="http://schemas.microsoft.com/office/drawing/2014/main" id="{ACEE1F18-5AD7-437C-B612-AA800C14822F}"/>
              </a:ext>
            </a:extLst>
          </p:cNvPr>
          <p:cNvSpPr txBox="1"/>
          <p:nvPr/>
        </p:nvSpPr>
        <p:spPr>
          <a:xfrm>
            <a:off x="2133600" y="1447800"/>
            <a:ext cx="7848600" cy="4524315"/>
          </a:xfrm>
          <a:prstGeom prst="rect">
            <a:avLst/>
          </a:prstGeom>
          <a:solidFill>
            <a:schemeClr val="tx1"/>
          </a:solidFill>
        </p:spPr>
        <p:txBody>
          <a:bodyPr wrap="square" rtlCol="0">
            <a:spAutoFit/>
          </a:bodyPr>
          <a:lstStyle/>
          <a:p>
            <a:pPr algn="ctr"/>
            <a:r>
              <a:rPr lang="en-US" sz="7200" b="1" dirty="0">
                <a:solidFill>
                  <a:srgbClr val="FF0000"/>
                </a:solidFill>
              </a:rPr>
              <a:t>DIVERSIFICATION NEGLECTS COMPARATIVE ADVANTAGE</a:t>
            </a:r>
          </a:p>
        </p:txBody>
      </p:sp>
      <p:sp>
        <p:nvSpPr>
          <p:cNvPr id="4" name="TextBox 3"/>
          <p:cNvSpPr txBox="1"/>
          <p:nvPr/>
        </p:nvSpPr>
        <p:spPr>
          <a:xfrm>
            <a:off x="2133600" y="1447800"/>
            <a:ext cx="7848600" cy="5016758"/>
          </a:xfrm>
          <a:prstGeom prst="rect">
            <a:avLst/>
          </a:prstGeom>
          <a:solidFill>
            <a:schemeClr val="accent1"/>
          </a:solidFill>
        </p:spPr>
        <p:txBody>
          <a:bodyPr wrap="square" rtlCol="0">
            <a:spAutoFit/>
          </a:bodyPr>
          <a:lstStyle/>
          <a:p>
            <a:pPr algn="ctr"/>
            <a:r>
              <a:rPr lang="en-US" sz="8000" b="1" dirty="0"/>
              <a:t>DO IT </a:t>
            </a:r>
          </a:p>
          <a:p>
            <a:pPr algn="ctr"/>
            <a:r>
              <a:rPr lang="en-US" sz="8000" b="1" dirty="0"/>
              <a:t>BEFORE SOMEONE </a:t>
            </a:r>
          </a:p>
          <a:p>
            <a:pPr algn="ctr"/>
            <a:r>
              <a:rPr lang="en-US" sz="8000" b="1" dirty="0"/>
              <a:t>DOES IT TO YOU</a:t>
            </a:r>
          </a:p>
        </p:txBody>
      </p:sp>
    </p:spTree>
    <p:extLst>
      <p:ext uri="{BB962C8B-B14F-4D97-AF65-F5344CB8AC3E}">
        <p14:creationId xmlns:p14="http://schemas.microsoft.com/office/powerpoint/2010/main" val="314006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0" y="246063"/>
            <a:ext cx="5867400" cy="3346591"/>
          </a:xfrm>
        </p:spPr>
      </p:pic>
      <p:sp>
        <p:nvSpPr>
          <p:cNvPr id="5" name="TextBox 4"/>
          <p:cNvSpPr txBox="1"/>
          <p:nvPr/>
        </p:nvSpPr>
        <p:spPr>
          <a:xfrm>
            <a:off x="2362201" y="3736375"/>
            <a:ext cx="7467599" cy="2308324"/>
          </a:xfrm>
          <a:prstGeom prst="rect">
            <a:avLst/>
          </a:prstGeom>
          <a:noFill/>
        </p:spPr>
        <p:txBody>
          <a:bodyPr wrap="square" rtlCol="0">
            <a:spAutoFit/>
          </a:bodyPr>
          <a:lstStyle/>
          <a:p>
            <a:pPr algn="ctr"/>
            <a:r>
              <a:rPr lang="en-US" sz="4800" b="1" dirty="0"/>
              <a:t>“If we don’t create the thing that kills Facebook, someone else will.”</a:t>
            </a:r>
          </a:p>
        </p:txBody>
      </p:sp>
    </p:spTree>
    <p:extLst>
      <p:ext uri="{BB962C8B-B14F-4D97-AF65-F5344CB8AC3E}">
        <p14:creationId xmlns:p14="http://schemas.microsoft.com/office/powerpoint/2010/main" val="347722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10 </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DRIVERS</a:t>
            </a:r>
          </a:p>
        </p:txBody>
      </p:sp>
    </p:spTree>
    <p:extLst>
      <p:ext uri="{BB962C8B-B14F-4D97-AF65-F5344CB8AC3E}">
        <p14:creationId xmlns:p14="http://schemas.microsoft.com/office/powerpoint/2010/main" val="228973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sz="4800" b="1" dirty="0"/>
              <a:t>CHANGE ISN’T HARD</a:t>
            </a:r>
          </a:p>
        </p:txBody>
      </p:sp>
      <p:sp>
        <p:nvSpPr>
          <p:cNvPr id="3" name="Content Placeholder 2"/>
          <p:cNvSpPr>
            <a:spLocks noGrp="1"/>
          </p:cNvSpPr>
          <p:nvPr>
            <p:ph idx="1"/>
          </p:nvPr>
        </p:nvSpPr>
        <p:spPr>
          <a:xfrm>
            <a:off x="1752600" y="1371601"/>
            <a:ext cx="8763000" cy="3200401"/>
          </a:xfrm>
        </p:spPr>
        <p:txBody>
          <a:bodyPr>
            <a:normAutofit/>
          </a:bodyPr>
          <a:lstStyle/>
          <a:p>
            <a:pPr marL="0" indent="0" algn="ctr">
              <a:buNone/>
            </a:pPr>
            <a:r>
              <a:rPr lang="en-US" sz="6000" b="1" dirty="0"/>
              <a:t>“Nobody likes Change except Babies with Wet Diapers.”</a:t>
            </a:r>
          </a:p>
        </p:txBody>
      </p:sp>
      <p:sp>
        <p:nvSpPr>
          <p:cNvPr id="4" name="TextBox 3"/>
          <p:cNvSpPr txBox="1"/>
          <p:nvPr/>
        </p:nvSpPr>
        <p:spPr>
          <a:xfrm>
            <a:off x="2133600" y="1371601"/>
            <a:ext cx="8001000" cy="4524315"/>
          </a:xfrm>
          <a:prstGeom prst="rect">
            <a:avLst/>
          </a:prstGeom>
          <a:solidFill>
            <a:schemeClr val="accent1"/>
          </a:solidFill>
        </p:spPr>
        <p:txBody>
          <a:bodyPr wrap="square" rtlCol="0">
            <a:spAutoFit/>
          </a:bodyPr>
          <a:lstStyle/>
          <a:p>
            <a:pPr algn="ctr"/>
            <a:r>
              <a:rPr lang="en-US" sz="3600" dirty="0">
                <a:latin typeface="Arial Black" panose="020B0A04020102020204" pitchFamily="34" charset="0"/>
              </a:rPr>
              <a:t>CHANGE HAPPENS IN AN INSTANT</a:t>
            </a:r>
          </a:p>
          <a:p>
            <a:pPr algn="ctr"/>
            <a:endParaRPr lang="en-US" sz="3600" dirty="0">
              <a:latin typeface="Arial Black" panose="020B0A04020102020204" pitchFamily="34" charset="0"/>
            </a:endParaRPr>
          </a:p>
          <a:p>
            <a:pPr algn="ctr"/>
            <a:r>
              <a:rPr lang="en-US" sz="3600" dirty="0">
                <a:latin typeface="Arial Black" panose="020B0A04020102020204" pitchFamily="34" charset="0"/>
              </a:rPr>
              <a:t> WHAT’S HARD IS OVERCOMING THE RELUCTANCE TO LEAVE BEHIND WHAT HAS WORKED WELL FOR YOU IN THE PAST  </a:t>
            </a:r>
          </a:p>
        </p:txBody>
      </p:sp>
    </p:spTree>
    <p:extLst>
      <p:ext uri="{BB962C8B-B14F-4D97-AF65-F5344CB8AC3E}">
        <p14:creationId xmlns:p14="http://schemas.microsoft.com/office/powerpoint/2010/main" val="36411273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Autofit/>
          </a:bodyPr>
          <a:lstStyle/>
          <a:p>
            <a:r>
              <a:rPr lang="en-US" sz="9600" b="1" dirty="0"/>
              <a:t>1.</a:t>
            </a:r>
          </a:p>
        </p:txBody>
      </p:sp>
      <p:sp>
        <p:nvSpPr>
          <p:cNvPr id="3" name="Content Placeholder 2"/>
          <p:cNvSpPr>
            <a:spLocks noGrp="1"/>
          </p:cNvSpPr>
          <p:nvPr>
            <p:ph idx="1"/>
          </p:nvPr>
        </p:nvSpPr>
        <p:spPr>
          <a:xfrm>
            <a:off x="1676400" y="1524000"/>
            <a:ext cx="8839200" cy="3886200"/>
          </a:xfrm>
        </p:spPr>
        <p:txBody>
          <a:bodyPr>
            <a:normAutofit lnSpcReduction="10000"/>
          </a:bodyPr>
          <a:lstStyle/>
          <a:p>
            <a:pPr marL="0" indent="0" algn="ctr">
              <a:buNone/>
            </a:pPr>
            <a:r>
              <a:rPr lang="en-US" sz="8800" b="1" dirty="0"/>
              <a:t>TIME IS THE SCARCEST RESOURCE OF ALL</a:t>
            </a:r>
          </a:p>
        </p:txBody>
      </p:sp>
      <p:sp>
        <p:nvSpPr>
          <p:cNvPr id="4" name="TextBox 3"/>
          <p:cNvSpPr txBox="1"/>
          <p:nvPr/>
        </p:nvSpPr>
        <p:spPr>
          <a:xfrm>
            <a:off x="1828800" y="5410201"/>
            <a:ext cx="8686800" cy="954107"/>
          </a:xfrm>
          <a:prstGeom prst="rect">
            <a:avLst/>
          </a:prstGeom>
          <a:noFill/>
        </p:spPr>
        <p:txBody>
          <a:bodyPr wrap="square" rtlCol="0">
            <a:spAutoFit/>
          </a:bodyPr>
          <a:lstStyle/>
          <a:p>
            <a:pPr algn="ctr"/>
            <a:r>
              <a:rPr lang="en-US" sz="2800" b="1" dirty="0"/>
              <a:t>You Can Do Anything You Want, </a:t>
            </a:r>
          </a:p>
          <a:p>
            <a:pPr algn="ctr"/>
            <a:r>
              <a:rPr lang="en-US" sz="2800" b="1" dirty="0"/>
              <a:t>But You Can’t Do Everything</a:t>
            </a:r>
          </a:p>
        </p:txBody>
      </p:sp>
    </p:spTree>
    <p:extLst>
      <p:ext uri="{BB962C8B-B14F-4D97-AF65-F5344CB8AC3E}">
        <p14:creationId xmlns:p14="http://schemas.microsoft.com/office/powerpoint/2010/main" val="1262478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76400" y="189186"/>
            <a:ext cx="8901012" cy="6553200"/>
          </a:xfrm>
        </p:spPr>
      </p:pic>
      <p:sp>
        <p:nvSpPr>
          <p:cNvPr id="5" name="Rectangle 4">
            <a:extLst>
              <a:ext uri="{FF2B5EF4-FFF2-40B4-BE49-F238E27FC236}">
                <a16:creationId xmlns="" xmlns:a16="http://schemas.microsoft.com/office/drawing/2014/main" id="{A6A7CE0C-C883-4211-859E-FD6703E6FAC4}"/>
              </a:ext>
            </a:extLst>
          </p:cNvPr>
          <p:cNvSpPr/>
          <p:nvPr/>
        </p:nvSpPr>
        <p:spPr>
          <a:xfrm>
            <a:off x="4800600" y="4267200"/>
            <a:ext cx="2209800" cy="685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D754B90E-0EF3-4182-82CC-7C652614B7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9245" y="4267200"/>
            <a:ext cx="2810659" cy="1024842"/>
          </a:xfrm>
          <a:prstGeom prst="rect">
            <a:avLst/>
          </a:prstGeom>
        </p:spPr>
      </p:pic>
    </p:spTree>
    <p:extLst>
      <p:ext uri="{BB962C8B-B14F-4D97-AF65-F5344CB8AC3E}">
        <p14:creationId xmlns:p14="http://schemas.microsoft.com/office/powerpoint/2010/main" val="3492972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791A6-B924-4376-AEA7-43F07AE09E48}"/>
              </a:ext>
            </a:extLst>
          </p:cNvPr>
          <p:cNvSpPr>
            <a:spLocks noGrp="1"/>
          </p:cNvSpPr>
          <p:nvPr>
            <p:ph type="title"/>
          </p:nvPr>
        </p:nvSpPr>
        <p:spPr/>
        <p:txBody>
          <a:bodyPr/>
          <a:lstStyle/>
          <a:p>
            <a:endParaRPr lang="en-US"/>
          </a:p>
        </p:txBody>
      </p:sp>
      <p:pic>
        <p:nvPicPr>
          <p:cNvPr id="7" name="Content Placeholder 6">
            <a:extLst>
              <a:ext uri="{FF2B5EF4-FFF2-40B4-BE49-F238E27FC236}">
                <a16:creationId xmlns="" xmlns:a16="http://schemas.microsoft.com/office/drawing/2014/main" id="{79588E32-5EF9-44FB-9F8B-722737CC1F0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90800" y="216694"/>
            <a:ext cx="7315200" cy="2401887"/>
          </a:xfrm>
        </p:spPr>
      </p:pic>
      <p:pic>
        <p:nvPicPr>
          <p:cNvPr id="9" name="Picture 8">
            <a:extLst>
              <a:ext uri="{FF2B5EF4-FFF2-40B4-BE49-F238E27FC236}">
                <a16:creationId xmlns="" xmlns:a16="http://schemas.microsoft.com/office/drawing/2014/main" id="{D62C7275-FB12-45D3-8F0F-1129C61D2C15}"/>
              </a:ext>
            </a:extLst>
          </p:cNvPr>
          <p:cNvPicPr>
            <a:picLocks noChangeAspect="1"/>
          </p:cNvPicPr>
          <p:nvPr/>
        </p:nvPicPr>
        <p:blipFill>
          <a:blip r:embed="rId4"/>
          <a:stretch>
            <a:fillRect/>
          </a:stretch>
        </p:blipFill>
        <p:spPr>
          <a:xfrm>
            <a:off x="685800" y="2924175"/>
            <a:ext cx="4172532" cy="3524742"/>
          </a:xfrm>
          <a:prstGeom prst="rect">
            <a:avLst/>
          </a:prstGeom>
        </p:spPr>
      </p:pic>
      <p:pic>
        <p:nvPicPr>
          <p:cNvPr id="11" name="Picture 10">
            <a:extLst>
              <a:ext uri="{FF2B5EF4-FFF2-40B4-BE49-F238E27FC236}">
                <a16:creationId xmlns="" xmlns:a16="http://schemas.microsoft.com/office/drawing/2014/main" id="{D75019D3-8603-4A98-BE54-6B49C151D9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2600" y="2924175"/>
            <a:ext cx="6096000" cy="3532976"/>
          </a:xfrm>
          <a:prstGeom prst="rect">
            <a:avLst/>
          </a:prstGeom>
        </p:spPr>
      </p:pic>
    </p:spTree>
    <p:extLst>
      <p:ext uri="{BB962C8B-B14F-4D97-AF65-F5344CB8AC3E}">
        <p14:creationId xmlns:p14="http://schemas.microsoft.com/office/powerpoint/2010/main" val="2374461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206723"/>
            <a:ext cx="8839200" cy="64445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4801" y="457200"/>
            <a:ext cx="2064325" cy="914400"/>
          </a:xfrm>
          <a:prstGeom prst="rect">
            <a:avLst/>
          </a:prstGeom>
        </p:spPr>
      </p:pic>
      <p:sp>
        <p:nvSpPr>
          <p:cNvPr id="4" name="Oval 3"/>
          <p:cNvSpPr/>
          <p:nvPr/>
        </p:nvSpPr>
        <p:spPr>
          <a:xfrm>
            <a:off x="4495800" y="3886200"/>
            <a:ext cx="2971800" cy="1752600"/>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36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381000"/>
            <a:ext cx="3962400" cy="37338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81000"/>
            <a:ext cx="4419600" cy="6248400"/>
          </a:xfrm>
          <a:prstGeom prst="rect">
            <a:avLst/>
          </a:prstGeom>
        </p:spPr>
      </p:pic>
      <p:sp>
        <p:nvSpPr>
          <p:cNvPr id="4" name="TextBox 3"/>
          <p:cNvSpPr txBox="1"/>
          <p:nvPr/>
        </p:nvSpPr>
        <p:spPr>
          <a:xfrm>
            <a:off x="1981200" y="4419600"/>
            <a:ext cx="3581400" cy="1569660"/>
          </a:xfrm>
          <a:prstGeom prst="rect">
            <a:avLst/>
          </a:prstGeom>
          <a:noFill/>
        </p:spPr>
        <p:txBody>
          <a:bodyPr wrap="square" rtlCol="0">
            <a:spAutoFit/>
          </a:bodyPr>
          <a:lstStyle/>
          <a:p>
            <a:pPr algn="ctr"/>
            <a:r>
              <a:rPr lang="en-US" sz="3200" b="1" dirty="0"/>
              <a:t>1 to 3 Minutes to Download a Feature-Length Film</a:t>
            </a:r>
          </a:p>
        </p:txBody>
      </p:sp>
    </p:spTree>
    <p:extLst>
      <p:ext uri="{BB962C8B-B14F-4D97-AF65-F5344CB8AC3E}">
        <p14:creationId xmlns:p14="http://schemas.microsoft.com/office/powerpoint/2010/main" val="381758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76200"/>
            <a:ext cx="9105900" cy="1295400"/>
          </a:xfrm>
        </p:spPr>
        <p:txBody>
          <a:bodyPr>
            <a:normAutofit/>
          </a:bodyPr>
          <a:lstStyle/>
          <a:p>
            <a:r>
              <a:rPr lang="en-US" sz="4800" b="1" dirty="0"/>
              <a:t>Amazon – Anticipatory Shipping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76600" y="1856614"/>
            <a:ext cx="5867400" cy="1272299"/>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5146" y="3429000"/>
            <a:ext cx="9144000" cy="2649126"/>
          </a:xfrm>
          <a:prstGeom prst="rect">
            <a:avLst/>
          </a:prstGeom>
        </p:spPr>
      </p:pic>
      <p:sp>
        <p:nvSpPr>
          <p:cNvPr id="6" name="TextBox 5"/>
          <p:cNvSpPr txBox="1"/>
          <p:nvPr/>
        </p:nvSpPr>
        <p:spPr>
          <a:xfrm>
            <a:off x="2590800" y="1600200"/>
            <a:ext cx="7391400" cy="1569660"/>
          </a:xfrm>
          <a:prstGeom prst="rect">
            <a:avLst/>
          </a:prstGeom>
          <a:solidFill>
            <a:schemeClr val="accent1"/>
          </a:solidFill>
        </p:spPr>
        <p:txBody>
          <a:bodyPr wrap="square" rtlCol="0">
            <a:spAutoFit/>
          </a:bodyPr>
          <a:lstStyle/>
          <a:p>
            <a:r>
              <a:rPr lang="en-US" sz="3200" dirty="0"/>
              <a:t>Previous Orders       Shopping-Cart Contents</a:t>
            </a:r>
          </a:p>
          <a:p>
            <a:r>
              <a:rPr lang="en-US" sz="3200" dirty="0"/>
              <a:t>Product Searches     Wish Lists</a:t>
            </a:r>
          </a:p>
          <a:p>
            <a:r>
              <a:rPr lang="en-US" sz="3200" dirty="0"/>
              <a:t>Product Returns       Cursor Hover Times</a:t>
            </a:r>
          </a:p>
        </p:txBody>
      </p:sp>
      <p:sp>
        <p:nvSpPr>
          <p:cNvPr id="7" name="Oval 6"/>
          <p:cNvSpPr/>
          <p:nvPr/>
        </p:nvSpPr>
        <p:spPr>
          <a:xfrm>
            <a:off x="5791200" y="2590800"/>
            <a:ext cx="3657600" cy="57906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505147" y="3169860"/>
            <a:ext cx="9143999" cy="3046988"/>
          </a:xfrm>
          <a:prstGeom prst="rect">
            <a:avLst/>
          </a:prstGeom>
          <a:solidFill>
            <a:schemeClr val="bg1"/>
          </a:solidFill>
        </p:spPr>
        <p:txBody>
          <a:bodyPr wrap="square" rtlCol="0">
            <a:spAutoFit/>
          </a:bodyPr>
          <a:lstStyle/>
          <a:p>
            <a:pPr algn="ctr"/>
            <a:r>
              <a:rPr lang="en-US" sz="9600" b="1" dirty="0">
                <a:solidFill>
                  <a:srgbClr val="FFFF00"/>
                </a:solidFill>
              </a:rPr>
              <a:t>DIGITAL “DROOLING”</a:t>
            </a:r>
          </a:p>
        </p:txBody>
      </p:sp>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28627" y="1260996"/>
            <a:ext cx="8497036" cy="200031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62201" y="3385326"/>
            <a:ext cx="7391399" cy="3244075"/>
          </a:xfrm>
          <a:prstGeom prst="rect">
            <a:avLst/>
          </a:prstGeom>
        </p:spPr>
      </p:pic>
    </p:spTree>
    <p:extLst>
      <p:ext uri="{BB962C8B-B14F-4D97-AF65-F5344CB8AC3E}">
        <p14:creationId xmlns:p14="http://schemas.microsoft.com/office/powerpoint/2010/main" val="6621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19400" y="126476"/>
            <a:ext cx="6858000" cy="6579124"/>
          </a:xfrm>
        </p:spPr>
      </p:pic>
    </p:spTree>
    <p:extLst>
      <p:ext uri="{BB962C8B-B14F-4D97-AF65-F5344CB8AC3E}">
        <p14:creationId xmlns:p14="http://schemas.microsoft.com/office/powerpoint/2010/main" val="40671165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a:t>2.</a:t>
            </a:r>
          </a:p>
        </p:txBody>
      </p:sp>
      <p:sp>
        <p:nvSpPr>
          <p:cNvPr id="3" name="Content Placeholder 2"/>
          <p:cNvSpPr>
            <a:spLocks noGrp="1"/>
          </p:cNvSpPr>
          <p:nvPr>
            <p:ph idx="1"/>
          </p:nvPr>
        </p:nvSpPr>
        <p:spPr>
          <a:xfrm>
            <a:off x="1752600" y="1600201"/>
            <a:ext cx="8458200" cy="4525963"/>
          </a:xfrm>
        </p:spPr>
        <p:txBody>
          <a:bodyPr>
            <a:normAutofit fontScale="92500" lnSpcReduction="10000"/>
          </a:bodyPr>
          <a:lstStyle/>
          <a:p>
            <a:pPr marL="0" indent="0" algn="ctr">
              <a:buNone/>
            </a:pPr>
            <a:r>
              <a:rPr lang="en-US" sz="9600" b="1" dirty="0"/>
              <a:t>THE </a:t>
            </a:r>
          </a:p>
          <a:p>
            <a:pPr marL="0" indent="0" algn="ctr">
              <a:buNone/>
            </a:pPr>
            <a:r>
              <a:rPr lang="en-US" sz="9600" b="1" dirty="0"/>
              <a:t>“RIGHT NOW”</a:t>
            </a:r>
          </a:p>
          <a:p>
            <a:pPr marL="0" indent="0" algn="ctr">
              <a:buNone/>
            </a:pPr>
            <a:r>
              <a:rPr lang="en-US" sz="9600" b="1" dirty="0"/>
              <a:t> ECONOMY</a:t>
            </a:r>
          </a:p>
        </p:txBody>
      </p:sp>
    </p:spTree>
    <p:extLst>
      <p:ext uri="{BB962C8B-B14F-4D97-AF65-F5344CB8AC3E}">
        <p14:creationId xmlns:p14="http://schemas.microsoft.com/office/powerpoint/2010/main" val="959881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493838"/>
          </a:xfrm>
        </p:spPr>
        <p:txBody>
          <a:bodyPr>
            <a:normAutofit/>
          </a:bodyPr>
          <a:lstStyle/>
          <a:p>
            <a:r>
              <a:rPr lang="en-US" sz="4800" b="1" dirty="0"/>
              <a:t>THE “RIGHT NOW” ECONOMY</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05000" y="1295400"/>
            <a:ext cx="4343400" cy="5078038"/>
          </a:xfrm>
        </p:spPr>
      </p:pic>
      <p:sp>
        <p:nvSpPr>
          <p:cNvPr id="5" name="TextBox 4"/>
          <p:cNvSpPr txBox="1"/>
          <p:nvPr/>
        </p:nvSpPr>
        <p:spPr>
          <a:xfrm>
            <a:off x="2819400" y="3276600"/>
            <a:ext cx="2514600" cy="1569660"/>
          </a:xfrm>
          <a:prstGeom prst="rect">
            <a:avLst/>
          </a:prstGeom>
          <a:solidFill>
            <a:schemeClr val="tx1"/>
          </a:solidFill>
        </p:spPr>
        <p:txBody>
          <a:bodyPr wrap="square" rtlCol="0">
            <a:spAutoFit/>
          </a:bodyPr>
          <a:lstStyle/>
          <a:p>
            <a:r>
              <a:rPr lang="en-US" sz="9600" b="1" dirty="0">
                <a:solidFill>
                  <a:srgbClr val="FF0000"/>
                </a:solidFill>
              </a:rPr>
              <a:t>78%</a:t>
            </a:r>
          </a:p>
        </p:txBody>
      </p:sp>
      <p:sp>
        <p:nvSpPr>
          <p:cNvPr id="6" name="TextBox 5"/>
          <p:cNvSpPr txBox="1"/>
          <p:nvPr/>
        </p:nvSpPr>
        <p:spPr>
          <a:xfrm>
            <a:off x="6324600" y="1905000"/>
            <a:ext cx="4191000" cy="3539430"/>
          </a:xfrm>
          <a:prstGeom prst="rect">
            <a:avLst/>
          </a:prstGeom>
          <a:noFill/>
        </p:spPr>
        <p:txBody>
          <a:bodyPr wrap="square" rtlCol="0">
            <a:spAutoFit/>
          </a:bodyPr>
          <a:lstStyle/>
          <a:p>
            <a:pPr algn="ctr"/>
            <a:r>
              <a:rPr lang="en-US" sz="2800" b="1" dirty="0">
                <a:solidFill>
                  <a:srgbClr val="FFFF00"/>
                </a:solidFill>
              </a:rPr>
              <a:t>32.1%</a:t>
            </a:r>
            <a:r>
              <a:rPr lang="en-US" sz="2800" dirty="0"/>
              <a:t> - EXPECT RESPONSE WITHIN 60 MNUTES</a:t>
            </a:r>
          </a:p>
          <a:p>
            <a:pPr algn="ctr"/>
            <a:endParaRPr lang="en-US" sz="2800" dirty="0"/>
          </a:p>
          <a:p>
            <a:pPr algn="ctr"/>
            <a:r>
              <a:rPr lang="en-US" sz="2800" b="1" dirty="0">
                <a:solidFill>
                  <a:srgbClr val="FFFF00"/>
                </a:solidFill>
              </a:rPr>
              <a:t>26.5%</a:t>
            </a:r>
            <a:r>
              <a:rPr lang="en-US" sz="2800" dirty="0"/>
              <a:t> - EXPECT RESPONSE WITHIN 30 MINUTES</a:t>
            </a:r>
          </a:p>
          <a:p>
            <a:pPr algn="ctr"/>
            <a:endParaRPr lang="en-US" sz="2800" dirty="0"/>
          </a:p>
          <a:p>
            <a:pPr algn="ctr"/>
            <a:r>
              <a:rPr lang="en-US" sz="2800" b="1" dirty="0">
                <a:solidFill>
                  <a:srgbClr val="FFFF00"/>
                </a:solidFill>
              </a:rPr>
              <a:t>19.5%</a:t>
            </a:r>
            <a:r>
              <a:rPr lang="en-US" sz="2800" dirty="0"/>
              <a:t> - EXPECT RESPONSE WITHIN 10 MINUTES</a:t>
            </a:r>
          </a:p>
        </p:txBody>
      </p:sp>
    </p:spTree>
    <p:extLst>
      <p:ext uri="{BB962C8B-B14F-4D97-AF65-F5344CB8AC3E}">
        <p14:creationId xmlns:p14="http://schemas.microsoft.com/office/powerpoint/2010/main" val="143592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bux-sms.jpg"/>
          <p:cNvPicPr>
            <a:picLocks noGrp="1" noChangeAspect="1"/>
          </p:cNvPicPr>
          <p:nvPr>
            <p:ph idx="1"/>
          </p:nvPr>
        </p:nvPicPr>
        <p:blipFill>
          <a:blip r:embed="rId3" cstate="email"/>
          <a:stretch>
            <a:fillRect/>
          </a:stretch>
        </p:blipFill>
        <p:spPr>
          <a:xfrm>
            <a:off x="1524000" y="0"/>
            <a:ext cx="9144000" cy="6858000"/>
          </a:xfrm>
        </p:spPr>
      </p:pic>
      <p:sp>
        <p:nvSpPr>
          <p:cNvPr id="5" name="TextBox 4"/>
          <p:cNvSpPr txBox="1"/>
          <p:nvPr/>
        </p:nvSpPr>
        <p:spPr>
          <a:xfrm>
            <a:off x="2133600" y="5791201"/>
            <a:ext cx="4572000" cy="646331"/>
          </a:xfrm>
          <a:prstGeom prst="rect">
            <a:avLst/>
          </a:prstGeom>
          <a:solidFill>
            <a:schemeClr val="bg1"/>
          </a:solidFill>
        </p:spPr>
        <p:txBody>
          <a:bodyPr wrap="square" rtlCol="0">
            <a:spAutoFit/>
          </a:bodyPr>
          <a:lstStyle/>
          <a:p>
            <a:r>
              <a:rPr lang="en-US" dirty="0">
                <a:latin typeface="Aharoni" pitchFamily="2" charset="-79"/>
                <a:cs typeface="Aharoni" pitchFamily="2" charset="-79"/>
              </a:rPr>
              <a:t> PLACECAST – Location Services Platform</a:t>
            </a:r>
          </a:p>
        </p:txBody>
      </p:sp>
      <p:sp>
        <p:nvSpPr>
          <p:cNvPr id="7" name="TextBox 6"/>
          <p:cNvSpPr txBox="1"/>
          <p:nvPr/>
        </p:nvSpPr>
        <p:spPr>
          <a:xfrm>
            <a:off x="1981200" y="3505200"/>
            <a:ext cx="5105400" cy="2123658"/>
          </a:xfrm>
          <a:prstGeom prst="rect">
            <a:avLst/>
          </a:prstGeom>
          <a:solidFill>
            <a:schemeClr val="tx1"/>
          </a:solidFill>
        </p:spPr>
        <p:txBody>
          <a:bodyPr wrap="square" rtlCol="0">
            <a:spAutoFit/>
          </a:bodyPr>
          <a:lstStyle/>
          <a:p>
            <a:pPr algn="ctr"/>
            <a:r>
              <a:rPr lang="en-US" sz="4400" b="1" dirty="0">
                <a:solidFill>
                  <a:srgbClr val="FF0000"/>
                </a:solidFill>
              </a:rPr>
              <a:t>Personalization</a:t>
            </a:r>
          </a:p>
          <a:p>
            <a:pPr algn="ctr"/>
            <a:r>
              <a:rPr lang="en-US" sz="4400" b="1" dirty="0">
                <a:solidFill>
                  <a:srgbClr val="FF0000"/>
                </a:solidFill>
              </a:rPr>
              <a:t>Proximity</a:t>
            </a:r>
          </a:p>
          <a:p>
            <a:pPr algn="ctr"/>
            <a:r>
              <a:rPr lang="en-US" sz="4400" b="1" dirty="0">
                <a:solidFill>
                  <a:srgbClr val="FF0000"/>
                </a:solidFill>
              </a:rPr>
              <a:t>Price</a:t>
            </a:r>
          </a:p>
        </p:txBody>
      </p:sp>
      <p:sp>
        <p:nvSpPr>
          <p:cNvPr id="11" name="TextBox 10"/>
          <p:cNvSpPr txBox="1"/>
          <p:nvPr/>
        </p:nvSpPr>
        <p:spPr>
          <a:xfrm flipH="1">
            <a:off x="1981201" y="1805464"/>
            <a:ext cx="5105399" cy="1569660"/>
          </a:xfrm>
          <a:prstGeom prst="rect">
            <a:avLst/>
          </a:prstGeom>
          <a:solidFill>
            <a:schemeClr val="tx1"/>
          </a:solidFill>
        </p:spPr>
        <p:txBody>
          <a:bodyPr wrap="square" rtlCol="0">
            <a:spAutoFit/>
          </a:bodyPr>
          <a:lstStyle/>
          <a:p>
            <a:pPr algn="ctr"/>
            <a:r>
              <a:rPr lang="en-US" sz="4800" b="1" dirty="0">
                <a:solidFill>
                  <a:srgbClr val="FF0000"/>
                </a:solidFill>
              </a:rPr>
              <a:t>“SNACK/NUDGE”</a:t>
            </a:r>
          </a:p>
          <a:p>
            <a:pPr algn="ctr"/>
            <a:r>
              <a:rPr lang="en-US" sz="4800" b="1" dirty="0">
                <a:solidFill>
                  <a:srgbClr val="FF0000"/>
                </a:solidFill>
              </a:rPr>
              <a:t>COMMERCE</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6589" y="1905000"/>
            <a:ext cx="2574183" cy="3810000"/>
          </a:xfrm>
          <a:prstGeom prst="rect">
            <a:avLst/>
          </a:prstGeom>
        </p:spPr>
      </p:pic>
    </p:spTree>
    <p:extLst>
      <p:ext uri="{BB962C8B-B14F-4D97-AF65-F5344CB8AC3E}">
        <p14:creationId xmlns:p14="http://schemas.microsoft.com/office/powerpoint/2010/main" val="36460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ectangle 2"/>
          <p:cNvSpPr/>
          <p:nvPr/>
        </p:nvSpPr>
        <p:spPr>
          <a:xfrm>
            <a:off x="2514600" y="2590800"/>
            <a:ext cx="6934200" cy="2862322"/>
          </a:xfrm>
          <a:prstGeom prst="rect">
            <a:avLst/>
          </a:prstGeom>
        </p:spPr>
        <p:txBody>
          <a:bodyPr wrap="square">
            <a:spAutoFit/>
          </a:bodyPr>
          <a:lstStyle/>
          <a:p>
            <a:pPr algn="ctr">
              <a:tabLst>
                <a:tab pos="-342900" algn="l"/>
              </a:tabLst>
            </a:pPr>
            <a:r>
              <a:rPr lang="en-US" sz="4500" b="1" dirty="0">
                <a:latin typeface="Times New Roman" panose="02020603050405020304" pitchFamily="18" charset="0"/>
                <a:ea typeface="Times New Roman" panose="02020603050405020304" pitchFamily="18" charset="0"/>
                <a:cs typeface="Times New Roman" panose="02020603050405020304" pitchFamily="18" charset="0"/>
              </a:rPr>
              <a:t>The One Certainty for Anyone in the Path of an Avalanche is that Standing Still is not an Option.</a:t>
            </a:r>
            <a:endParaRPr lang="en-US" sz="4500" b="1" dirty="0">
              <a:latin typeface="Courier New" panose="02070309020205020404" pitchFamily="49" charset="0"/>
              <a:ea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2590800" y="1485902"/>
            <a:ext cx="6591300" cy="4072103"/>
          </a:xfrm>
        </p:spPr>
      </p:pic>
      <p:sp>
        <p:nvSpPr>
          <p:cNvPr id="6" name="TextBox 5"/>
          <p:cNvSpPr txBox="1"/>
          <p:nvPr/>
        </p:nvSpPr>
        <p:spPr>
          <a:xfrm>
            <a:off x="2514600" y="914400"/>
            <a:ext cx="7086600" cy="5170646"/>
          </a:xfrm>
          <a:prstGeom prst="rect">
            <a:avLst/>
          </a:prstGeom>
          <a:solidFill>
            <a:srgbClr val="00B0F0"/>
          </a:solidFill>
        </p:spPr>
        <p:txBody>
          <a:bodyPr wrap="square" rtlCol="0">
            <a:spAutoFit/>
          </a:bodyPr>
          <a:lstStyle/>
          <a:p>
            <a:pPr algn="ctr"/>
            <a:r>
              <a:rPr lang="en-US" sz="6600" b="1" dirty="0">
                <a:latin typeface="Tahoma" panose="020B0604030504040204" pitchFamily="34" charset="0"/>
                <a:ea typeface="Tahoma" panose="020B0604030504040204" pitchFamily="34" charset="0"/>
                <a:cs typeface="Tahoma" panose="020B0604030504040204" pitchFamily="34" charset="0"/>
              </a:rPr>
              <a:t>IT IS FAR BETTER TO BE UNEASY THAN TO BECOME EXTINCT</a:t>
            </a:r>
          </a:p>
        </p:txBody>
      </p:sp>
      <p:sp>
        <p:nvSpPr>
          <p:cNvPr id="4" name="Content Placeholder 3"/>
          <p:cNvSpPr>
            <a:spLocks noGrp="1"/>
          </p:cNvSpPr>
          <p:nvPr>
            <p:ph sz="quarter" idx="10"/>
          </p:nvPr>
        </p:nvSpPr>
        <p:spPr/>
        <p:txBody>
          <a:bodyPr/>
          <a:lstStyle/>
          <a:p>
            <a:endParaRPr lang="en-US"/>
          </a:p>
        </p:txBody>
      </p:sp>
      <p:sp>
        <p:nvSpPr>
          <p:cNvPr id="8" name="TextBox 7">
            <a:extLst>
              <a:ext uri="{FF2B5EF4-FFF2-40B4-BE49-F238E27FC236}">
                <a16:creationId xmlns="" xmlns:a16="http://schemas.microsoft.com/office/drawing/2014/main" id="{47D94DB1-4FFC-4202-932C-088181679ED3}"/>
              </a:ext>
            </a:extLst>
          </p:cNvPr>
          <p:cNvSpPr txBox="1"/>
          <p:nvPr/>
        </p:nvSpPr>
        <p:spPr>
          <a:xfrm>
            <a:off x="1143000" y="772954"/>
            <a:ext cx="9829800" cy="5509200"/>
          </a:xfrm>
          <a:prstGeom prst="rect">
            <a:avLst/>
          </a:prstGeom>
          <a:solidFill>
            <a:schemeClr val="tx1"/>
          </a:solidFill>
        </p:spPr>
        <p:txBody>
          <a:bodyPr wrap="square" rtlCol="0">
            <a:spAutoFit/>
          </a:bodyPr>
          <a:lstStyle/>
          <a:p>
            <a:pPr algn="ctr"/>
            <a:r>
              <a:rPr lang="en-US" sz="8800" b="1" dirty="0">
                <a:solidFill>
                  <a:srgbClr val="FF0000"/>
                </a:solidFill>
              </a:rPr>
              <a:t>CHANGE INITIALLY ALWAYS CREATES DISCOMFORT AND INCOMPETENCE  </a:t>
            </a:r>
          </a:p>
        </p:txBody>
      </p:sp>
    </p:spTree>
    <p:extLst>
      <p:ext uri="{BB962C8B-B14F-4D97-AF65-F5344CB8AC3E}">
        <p14:creationId xmlns:p14="http://schemas.microsoft.com/office/powerpoint/2010/main" val="118205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00200" y="76201"/>
            <a:ext cx="8991600" cy="6680769"/>
          </a:xfrm>
        </p:spPr>
      </p:pic>
      <p:sp>
        <p:nvSpPr>
          <p:cNvPr id="3" name="TextBox 2"/>
          <p:cNvSpPr txBox="1"/>
          <p:nvPr/>
        </p:nvSpPr>
        <p:spPr>
          <a:xfrm>
            <a:off x="1676400" y="2895601"/>
            <a:ext cx="8763000" cy="1015663"/>
          </a:xfrm>
          <a:prstGeom prst="rect">
            <a:avLst/>
          </a:prstGeom>
          <a:solidFill>
            <a:schemeClr val="accent1"/>
          </a:solidFill>
        </p:spPr>
        <p:txBody>
          <a:bodyPr wrap="square" rtlCol="0">
            <a:spAutoFit/>
          </a:bodyPr>
          <a:lstStyle/>
          <a:p>
            <a:r>
              <a:rPr lang="en-US" sz="6000" b="1" dirty="0"/>
              <a:t> CONTEXTUAL COMMERCE</a:t>
            </a:r>
          </a:p>
        </p:txBody>
      </p:sp>
    </p:spTree>
    <p:extLst>
      <p:ext uri="{BB962C8B-B14F-4D97-AF65-F5344CB8AC3E}">
        <p14:creationId xmlns:p14="http://schemas.microsoft.com/office/powerpoint/2010/main" val="8189029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b="1" dirty="0"/>
              <a:t>Proximity-Driven &amp; Commerce Enabled</a:t>
            </a:r>
          </a:p>
        </p:txBody>
      </p:sp>
      <p:pic>
        <p:nvPicPr>
          <p:cNvPr id="4" name="Content Placeholder 3" descr="goldrun mall 2.png"/>
          <p:cNvPicPr>
            <a:picLocks noGrp="1" noChangeAspect="1"/>
          </p:cNvPicPr>
          <p:nvPr>
            <p:ph idx="1"/>
          </p:nvPr>
        </p:nvPicPr>
        <p:blipFill>
          <a:blip r:embed="rId3" cstate="email"/>
          <a:stretch>
            <a:fillRect/>
          </a:stretch>
        </p:blipFill>
        <p:spPr>
          <a:xfrm>
            <a:off x="1676400" y="1600200"/>
            <a:ext cx="8875439" cy="4114800"/>
          </a:xfrm>
        </p:spPr>
      </p:pic>
    </p:spTree>
    <p:extLst>
      <p:ext uri="{BB962C8B-B14F-4D97-AF65-F5344CB8AC3E}">
        <p14:creationId xmlns:p14="http://schemas.microsoft.com/office/powerpoint/2010/main" val="1813543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sco-homeplus-subway-virtual-store-in-south-korea-1_01.jpg"/>
          <p:cNvPicPr>
            <a:picLocks noGrp="1" noChangeAspect="1"/>
          </p:cNvPicPr>
          <p:nvPr>
            <p:ph idx="1"/>
          </p:nvPr>
        </p:nvPicPr>
        <p:blipFill>
          <a:blip r:embed="rId3" cstate="email"/>
          <a:stretch>
            <a:fillRect/>
          </a:stretch>
        </p:blipFill>
        <p:spPr>
          <a:xfrm>
            <a:off x="1524000" y="0"/>
            <a:ext cx="9144001" cy="6858000"/>
          </a:xfrm>
        </p:spPr>
      </p:pic>
      <p:pic>
        <p:nvPicPr>
          <p:cNvPr id="5" name="Picture 4" descr="PEAPOD MOBILE SHOPPING.JPG"/>
          <p:cNvPicPr>
            <a:picLocks noChangeAspect="1"/>
          </p:cNvPicPr>
          <p:nvPr/>
        </p:nvPicPr>
        <p:blipFill>
          <a:blip r:embed="rId4" cstate="email"/>
          <a:stretch>
            <a:fillRect/>
          </a:stretch>
        </p:blipFill>
        <p:spPr>
          <a:xfrm>
            <a:off x="1524000" y="0"/>
            <a:ext cx="9144000" cy="6858000"/>
          </a:xfrm>
          <a:prstGeom prst="rect">
            <a:avLst/>
          </a:prstGeom>
        </p:spPr>
      </p:pic>
    </p:spTree>
    <p:extLst>
      <p:ext uri="{BB962C8B-B14F-4D97-AF65-F5344CB8AC3E}">
        <p14:creationId xmlns:p14="http://schemas.microsoft.com/office/powerpoint/2010/main" val="29438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tadium jersey display.png"/>
          <p:cNvPicPr>
            <a:picLocks noGrp="1" noChangeAspect="1"/>
          </p:cNvPicPr>
          <p:nvPr>
            <p:ph idx="1"/>
          </p:nvPr>
        </p:nvPicPr>
        <p:blipFill>
          <a:blip r:embed="rId3" cstate="email"/>
          <a:stretch>
            <a:fillRect/>
          </a:stretch>
        </p:blipFill>
        <p:spPr>
          <a:xfrm>
            <a:off x="1524000" y="0"/>
            <a:ext cx="9448800" cy="6858000"/>
          </a:xfrm>
        </p:spPr>
      </p:pic>
    </p:spTree>
    <p:extLst>
      <p:ext uri="{BB962C8B-B14F-4D97-AF65-F5344CB8AC3E}">
        <p14:creationId xmlns:p14="http://schemas.microsoft.com/office/powerpoint/2010/main" val="32701617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8610600" cy="1646238"/>
          </a:xfrm>
        </p:spPr>
        <p:txBody>
          <a:bodyPr/>
          <a:lstStyle/>
          <a:p>
            <a:r>
              <a:rPr lang="en-US" b="1" dirty="0"/>
              <a:t>  PHILADELPHIA 76ers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05300" y="1219200"/>
            <a:ext cx="3581400" cy="5429120"/>
          </a:xfr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5300" y="1219200"/>
            <a:ext cx="3581400" cy="542912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5300" y="1219200"/>
            <a:ext cx="3581400" cy="5429120"/>
          </a:xfrm>
          <a:prstGeom prst="rect">
            <a:avLst/>
          </a:prstGeom>
        </p:spPr>
      </p:pic>
    </p:spTree>
    <p:extLst>
      <p:ext uri="{BB962C8B-B14F-4D97-AF65-F5344CB8AC3E}">
        <p14:creationId xmlns:p14="http://schemas.microsoft.com/office/powerpoint/2010/main" val="340097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28800" y="609601"/>
            <a:ext cx="8686800" cy="5516563"/>
          </a:xfrm>
        </p:spPr>
        <p:txBody>
          <a:bodyPr>
            <a:normAutofit/>
          </a:bodyPr>
          <a:lstStyle/>
          <a:p>
            <a:endParaRPr lang="en-US" dirty="0"/>
          </a:p>
        </p:txBody>
      </p:sp>
      <p:sp>
        <p:nvSpPr>
          <p:cNvPr id="4" name="Content Placeholder 3"/>
          <p:cNvSpPr>
            <a:spLocks noGrp="1"/>
          </p:cNvSpPr>
          <p:nvPr>
            <p:ph sz="quarter" idx="10"/>
          </p:nvPr>
        </p:nvSpPr>
        <p:spPr/>
        <p:txBody>
          <a:bodyPr/>
          <a:lstStyle/>
          <a:p>
            <a:endParaRPr lang="en-US"/>
          </a:p>
        </p:txBody>
      </p:sp>
      <p:sp>
        <p:nvSpPr>
          <p:cNvPr id="5" name="TextBox 4"/>
          <p:cNvSpPr txBox="1"/>
          <p:nvPr/>
        </p:nvSpPr>
        <p:spPr>
          <a:xfrm>
            <a:off x="1676400" y="838200"/>
            <a:ext cx="8839200" cy="5509200"/>
          </a:xfrm>
          <a:prstGeom prst="rect">
            <a:avLst/>
          </a:prstGeom>
          <a:solidFill>
            <a:schemeClr val="accent1"/>
          </a:solidFill>
        </p:spPr>
        <p:txBody>
          <a:bodyPr wrap="square" rtlCol="0">
            <a:spAutoFit/>
          </a:bodyPr>
          <a:lstStyle/>
          <a:p>
            <a:pPr algn="ctr"/>
            <a:r>
              <a:rPr lang="en-US" sz="8800" b="1" dirty="0"/>
              <a:t>YOU’VE GOT TO BE THERE WHEN THE BUYER IS </a:t>
            </a:r>
            <a:r>
              <a:rPr lang="en-US" sz="8800" b="1" dirty="0">
                <a:solidFill>
                  <a:srgbClr val="FF0000"/>
                </a:solidFill>
              </a:rPr>
              <a:t>READY</a:t>
            </a:r>
            <a:r>
              <a:rPr lang="en-US" sz="8800" b="1" dirty="0"/>
              <a:t> TO BUY</a:t>
            </a:r>
          </a:p>
        </p:txBody>
      </p:sp>
    </p:spTree>
    <p:extLst>
      <p:ext uri="{BB962C8B-B14F-4D97-AF65-F5344CB8AC3E}">
        <p14:creationId xmlns:p14="http://schemas.microsoft.com/office/powerpoint/2010/main" val="30325374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0C07D4-D219-4B25-84DE-B9F42A6294CE}"/>
              </a:ext>
            </a:extLst>
          </p:cNvPr>
          <p:cNvSpPr>
            <a:spLocks noGrp="1"/>
          </p:cNvSpPr>
          <p:nvPr>
            <p:ph type="title"/>
          </p:nvPr>
        </p:nvSpPr>
        <p:spPr>
          <a:xfrm>
            <a:off x="541864" y="-304800"/>
            <a:ext cx="11040536" cy="1722438"/>
          </a:xfrm>
        </p:spPr>
        <p:txBody>
          <a:bodyPr/>
          <a:lstStyle/>
          <a:p>
            <a:r>
              <a:rPr lang="en-US" b="1" dirty="0"/>
              <a:t>IT’S NOT YOUR FRONT DOOR ANYMORE</a:t>
            </a:r>
          </a:p>
        </p:txBody>
      </p:sp>
      <p:sp>
        <p:nvSpPr>
          <p:cNvPr id="4" name="Content Placeholder 3">
            <a:extLst>
              <a:ext uri="{FF2B5EF4-FFF2-40B4-BE49-F238E27FC236}">
                <a16:creationId xmlns="" xmlns:a16="http://schemas.microsoft.com/office/drawing/2014/main" id="{857A77BE-6446-4653-BD41-5B2BBB34A082}"/>
              </a:ext>
            </a:extLst>
          </p:cNvPr>
          <p:cNvSpPr>
            <a:spLocks noGrp="1"/>
          </p:cNvSpPr>
          <p:nvPr>
            <p:ph sz="quarter" idx="10"/>
          </p:nvPr>
        </p:nvSpPr>
        <p:spPr/>
        <p:txBody>
          <a:bodyPr/>
          <a:lstStyle/>
          <a:p>
            <a:endParaRPr lang="en-US"/>
          </a:p>
        </p:txBody>
      </p:sp>
      <p:pic>
        <p:nvPicPr>
          <p:cNvPr id="12" name="Content Placeholder 11">
            <a:extLst>
              <a:ext uri="{FF2B5EF4-FFF2-40B4-BE49-F238E27FC236}">
                <a16:creationId xmlns="" xmlns:a16="http://schemas.microsoft.com/office/drawing/2014/main" id="{7C3256AF-7A89-48B7-B246-8C13CD65B90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09900" y="990600"/>
            <a:ext cx="6172200" cy="5587245"/>
          </a:xfrm>
        </p:spPr>
      </p:pic>
      <p:sp>
        <p:nvSpPr>
          <p:cNvPr id="14" name="Multiply 5">
            <a:extLst>
              <a:ext uri="{FF2B5EF4-FFF2-40B4-BE49-F238E27FC236}">
                <a16:creationId xmlns="" xmlns:a16="http://schemas.microsoft.com/office/drawing/2014/main" id="{1544C1DB-AEC4-4D7C-AE2B-6A2A1EB96F14}"/>
              </a:ext>
            </a:extLst>
          </p:cNvPr>
          <p:cNvSpPr/>
          <p:nvPr/>
        </p:nvSpPr>
        <p:spPr>
          <a:xfrm>
            <a:off x="4108450" y="2209800"/>
            <a:ext cx="3975100" cy="4004942"/>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3858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F2BE7D-684C-4436-8F4E-AC22A13D8489}"/>
              </a:ext>
            </a:extLst>
          </p:cNvPr>
          <p:cNvSpPr>
            <a:spLocks noGrp="1"/>
          </p:cNvSpPr>
          <p:nvPr>
            <p:ph type="title"/>
          </p:nvPr>
        </p:nvSpPr>
        <p:spPr>
          <a:xfrm>
            <a:off x="609600" y="152400"/>
            <a:ext cx="10972800" cy="1248122"/>
          </a:xfrm>
        </p:spPr>
        <p:txBody>
          <a:bodyPr/>
          <a:lstStyle/>
          <a:p>
            <a:r>
              <a:rPr lang="en-US" b="1" dirty="0"/>
              <a:t>NEED TO OPEN APIs TO OTHERS</a:t>
            </a:r>
          </a:p>
        </p:txBody>
      </p:sp>
      <p:sp>
        <p:nvSpPr>
          <p:cNvPr id="3" name="Content Placeholder 2">
            <a:extLst>
              <a:ext uri="{FF2B5EF4-FFF2-40B4-BE49-F238E27FC236}">
                <a16:creationId xmlns="" xmlns:a16="http://schemas.microsoft.com/office/drawing/2014/main" id="{B9930480-C676-4139-847E-E04D37A94DE7}"/>
              </a:ext>
            </a:extLst>
          </p:cNvPr>
          <p:cNvSpPr>
            <a:spLocks noGrp="1"/>
          </p:cNvSpPr>
          <p:nvPr>
            <p:ph idx="1"/>
          </p:nvPr>
        </p:nvSpPr>
        <p:spPr>
          <a:xfrm>
            <a:off x="457200" y="1600201"/>
            <a:ext cx="11201400" cy="1676399"/>
          </a:xfrm>
        </p:spPr>
        <p:txBody>
          <a:bodyPr/>
          <a:lstStyle/>
          <a:p>
            <a:pPr marL="0" indent="0" algn="ctr">
              <a:buNone/>
            </a:pPr>
            <a:r>
              <a:rPr lang="en-US" b="1" dirty="0"/>
              <a:t>IF THE CUSTOMER LIVES WITHIN FACEBOOK OR INSTAGRAM, THEN YOU NEED TO PROVIDE ACCESS TO YOUR  OFFERINGS WITHIN THAT ENVIRONMENT</a:t>
            </a:r>
          </a:p>
        </p:txBody>
      </p:sp>
      <p:sp>
        <p:nvSpPr>
          <p:cNvPr id="5" name="TextBox 4">
            <a:extLst>
              <a:ext uri="{FF2B5EF4-FFF2-40B4-BE49-F238E27FC236}">
                <a16:creationId xmlns="" xmlns:a16="http://schemas.microsoft.com/office/drawing/2014/main" id="{C4066D90-B168-4AD7-9E35-62343AC7D3C6}"/>
              </a:ext>
            </a:extLst>
          </p:cNvPr>
          <p:cNvSpPr txBox="1"/>
          <p:nvPr/>
        </p:nvSpPr>
        <p:spPr>
          <a:xfrm>
            <a:off x="838200" y="3429000"/>
            <a:ext cx="10515600" cy="2554545"/>
          </a:xfrm>
          <a:prstGeom prst="rect">
            <a:avLst/>
          </a:prstGeom>
          <a:noFill/>
        </p:spPr>
        <p:txBody>
          <a:bodyPr wrap="square" rtlCol="0">
            <a:spAutoFit/>
          </a:bodyPr>
          <a:lstStyle/>
          <a:p>
            <a:pPr algn="ctr"/>
            <a:r>
              <a:rPr lang="en-US" sz="8000" b="1" dirty="0">
                <a:solidFill>
                  <a:srgbClr val="FFFF00"/>
                </a:solidFill>
              </a:rPr>
              <a:t>THE CUSTOMER NO LONGER COMES TO YOU</a:t>
            </a:r>
          </a:p>
        </p:txBody>
      </p:sp>
      <p:sp>
        <p:nvSpPr>
          <p:cNvPr id="6" name="TextBox 5">
            <a:extLst>
              <a:ext uri="{FF2B5EF4-FFF2-40B4-BE49-F238E27FC236}">
                <a16:creationId xmlns="" xmlns:a16="http://schemas.microsoft.com/office/drawing/2014/main" id="{8B9D339C-E757-4FA6-9CE6-7C5974ECF4DB}"/>
              </a:ext>
            </a:extLst>
          </p:cNvPr>
          <p:cNvSpPr txBox="1"/>
          <p:nvPr/>
        </p:nvSpPr>
        <p:spPr>
          <a:xfrm>
            <a:off x="457200" y="3429000"/>
            <a:ext cx="11049000" cy="2862322"/>
          </a:xfrm>
          <a:prstGeom prst="rect">
            <a:avLst/>
          </a:prstGeom>
          <a:solidFill>
            <a:schemeClr val="tx1"/>
          </a:solidFill>
        </p:spPr>
        <p:txBody>
          <a:bodyPr wrap="square" rtlCol="0">
            <a:spAutoFit/>
          </a:bodyPr>
          <a:lstStyle/>
          <a:p>
            <a:pPr algn="ctr"/>
            <a:r>
              <a:rPr lang="en-US" sz="6000" b="1" dirty="0">
                <a:solidFill>
                  <a:schemeClr val="bg2">
                    <a:lumMod val="60000"/>
                    <a:lumOff val="40000"/>
                  </a:schemeClr>
                </a:solidFill>
              </a:rPr>
              <a:t>SOMEONE ELSE WILL OFTEN BE PROVIDING THE PRIMARY CUSTOMER EXPERIENCE </a:t>
            </a:r>
          </a:p>
        </p:txBody>
      </p:sp>
    </p:spTree>
    <p:extLst>
      <p:ext uri="{BB962C8B-B14F-4D97-AF65-F5344CB8AC3E}">
        <p14:creationId xmlns:p14="http://schemas.microsoft.com/office/powerpoint/2010/main" val="5296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685800"/>
            <a:ext cx="8763000" cy="5509200"/>
          </a:xfrm>
          <a:prstGeom prst="rect">
            <a:avLst/>
          </a:prstGeom>
          <a:noFill/>
        </p:spPr>
        <p:txBody>
          <a:bodyPr wrap="square" rtlCol="0">
            <a:spAutoFit/>
          </a:bodyPr>
          <a:lstStyle/>
          <a:p>
            <a:pPr algn="ctr"/>
            <a:r>
              <a:rPr lang="en-US" sz="8800" b="1" dirty="0"/>
              <a:t>CUSTOMER EXPECTATIONS ARE PERPETUALLY PROGRESSIVE</a:t>
            </a:r>
          </a:p>
        </p:txBody>
      </p:sp>
      <p:sp>
        <p:nvSpPr>
          <p:cNvPr id="3" name="TextBox 2"/>
          <p:cNvSpPr txBox="1"/>
          <p:nvPr/>
        </p:nvSpPr>
        <p:spPr>
          <a:xfrm>
            <a:off x="1752600" y="533400"/>
            <a:ext cx="8686800" cy="5509200"/>
          </a:xfrm>
          <a:prstGeom prst="rect">
            <a:avLst/>
          </a:prstGeom>
          <a:solidFill>
            <a:schemeClr val="accent1"/>
          </a:solidFill>
        </p:spPr>
        <p:txBody>
          <a:bodyPr wrap="square" rtlCol="0">
            <a:spAutoFit/>
          </a:bodyPr>
          <a:lstStyle/>
          <a:p>
            <a:pPr algn="ctr"/>
            <a:r>
              <a:rPr lang="en-US" sz="8800" b="1" dirty="0">
                <a:latin typeface="Tahoma" panose="020B0604030504040204" pitchFamily="34" charset="0"/>
                <a:ea typeface="Tahoma" panose="020B0604030504040204" pitchFamily="34" charset="0"/>
                <a:cs typeface="Tahoma" panose="020B0604030504040204" pitchFamily="34" charset="0"/>
              </a:rPr>
              <a:t>YESTERDAY’S MIRACLES ARE TOMORROW’S “SO-WHATS” </a:t>
            </a:r>
          </a:p>
        </p:txBody>
      </p:sp>
    </p:spTree>
    <p:extLst>
      <p:ext uri="{BB962C8B-B14F-4D97-AF65-F5344CB8AC3E}">
        <p14:creationId xmlns:p14="http://schemas.microsoft.com/office/powerpoint/2010/main" val="20395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68A0253-925C-4D65-AEA6-4027C57A6ADD}"/>
              </a:ext>
            </a:extLst>
          </p:cNvPr>
          <p:cNvSpPr txBox="1"/>
          <p:nvPr/>
        </p:nvSpPr>
        <p:spPr>
          <a:xfrm>
            <a:off x="381000" y="533400"/>
            <a:ext cx="11125200" cy="2862322"/>
          </a:xfrm>
          <a:prstGeom prst="rect">
            <a:avLst/>
          </a:prstGeom>
          <a:noFill/>
        </p:spPr>
        <p:txBody>
          <a:bodyPr wrap="square" rtlCol="0">
            <a:spAutoFit/>
          </a:bodyPr>
          <a:lstStyle/>
          <a:p>
            <a:pPr algn="ctr"/>
            <a:r>
              <a:rPr lang="en-US" sz="6000" b="1" dirty="0"/>
              <a:t>“OUR COMPETITION IS THE LAST </a:t>
            </a:r>
            <a:r>
              <a:rPr lang="en-US" sz="6000" b="1" u="sng" dirty="0"/>
              <a:t>GREAT</a:t>
            </a:r>
            <a:r>
              <a:rPr lang="en-US" sz="6000" b="1" dirty="0"/>
              <a:t> EXPERIENCE THAT THE CUSTOMER HAD.”</a:t>
            </a:r>
          </a:p>
        </p:txBody>
      </p:sp>
      <p:sp>
        <p:nvSpPr>
          <p:cNvPr id="4" name="TextBox 3">
            <a:extLst>
              <a:ext uri="{FF2B5EF4-FFF2-40B4-BE49-F238E27FC236}">
                <a16:creationId xmlns="" xmlns:a16="http://schemas.microsoft.com/office/drawing/2014/main" id="{89EC1441-4AA4-445A-87AC-0EFB36C246FE}"/>
              </a:ext>
            </a:extLst>
          </p:cNvPr>
          <p:cNvSpPr txBox="1"/>
          <p:nvPr/>
        </p:nvSpPr>
        <p:spPr>
          <a:xfrm>
            <a:off x="381000" y="3733800"/>
            <a:ext cx="11277600" cy="3046988"/>
          </a:xfrm>
          <a:prstGeom prst="rect">
            <a:avLst/>
          </a:prstGeom>
          <a:noFill/>
        </p:spPr>
        <p:txBody>
          <a:bodyPr wrap="square" rtlCol="0">
            <a:spAutoFit/>
          </a:bodyPr>
          <a:lstStyle/>
          <a:p>
            <a:pPr algn="ctr"/>
            <a:r>
              <a:rPr lang="en-US" sz="9600" b="1" dirty="0">
                <a:solidFill>
                  <a:srgbClr val="FFFF00"/>
                </a:solidFill>
              </a:rPr>
              <a:t>WHO AND WHERE DOESN’T MATTER</a:t>
            </a:r>
          </a:p>
        </p:txBody>
      </p:sp>
    </p:spTree>
    <p:extLst>
      <p:ext uri="{BB962C8B-B14F-4D97-AF65-F5344CB8AC3E}">
        <p14:creationId xmlns:p14="http://schemas.microsoft.com/office/powerpoint/2010/main" val="333612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TotalTime>
  <Words>2593</Words>
  <Application>Microsoft Office PowerPoint</Application>
  <PresentationFormat>Widescreen</PresentationFormat>
  <Paragraphs>554</Paragraphs>
  <Slides>215</Slides>
  <Notes>22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215</vt:i4>
      </vt:variant>
    </vt:vector>
  </HeadingPairs>
  <TitlesOfParts>
    <vt:vector size="227" baseType="lpstr">
      <vt:lpstr>Aharoni</vt:lpstr>
      <vt:lpstr>Arial</vt:lpstr>
      <vt:lpstr>Arial Black</vt:lpstr>
      <vt:lpstr>Calibri</vt:lpstr>
      <vt:lpstr>Courier New</vt:lpstr>
      <vt:lpstr>Gotham Bold</vt:lpstr>
      <vt:lpstr>Gotham Book</vt:lpstr>
      <vt:lpstr>Gotham Light</vt:lpstr>
      <vt:lpstr>Tahoma</vt:lpstr>
      <vt:lpstr>Times New Roman</vt:lpstr>
      <vt:lpstr>Office Theme</vt:lpstr>
      <vt:lpstr>Slide</vt:lpstr>
      <vt:lpstr>`</vt:lpstr>
      <vt:lpstr>The Bad News</vt:lpstr>
      <vt:lpstr>PowerPoint Presentation</vt:lpstr>
      <vt:lpstr>We’ve Passed The Point of No Return</vt:lpstr>
      <vt:lpstr>PowerPoint Presentation</vt:lpstr>
      <vt:lpstr>CHANGE ISN’T HARD</vt:lpstr>
      <vt:lpstr>PowerPoint Presentation</vt:lpstr>
      <vt:lpstr>CHANGE ISN’T HARD</vt:lpstr>
      <vt:lpstr>PowerPoint Presentation</vt:lpstr>
      <vt:lpstr>PowerPoint Presentation</vt:lpstr>
      <vt:lpstr>SPEED IS THE NAME OF THE GAME</vt:lpstr>
      <vt:lpstr>PowerPoint Presentation</vt:lpstr>
      <vt:lpstr>PowerPoint Presentation</vt:lpstr>
      <vt:lpstr>PowerPoint Presentation</vt:lpstr>
      <vt:lpstr>PowerPoint Presentation</vt:lpstr>
      <vt:lpstr>PowerPoint Presentation</vt:lpstr>
      <vt:lpstr>PowerPoint Presentation</vt:lpstr>
      <vt:lpstr>Duck or Rabbit?</vt:lpstr>
      <vt:lpstr>PowerPoint Presentation</vt:lpstr>
      <vt:lpstr>70 MILLION PLUS RIDES A MONTH</vt:lpstr>
      <vt:lpstr>PowerPoint Presentation</vt:lpstr>
      <vt:lpstr>PowerPoint Presentation</vt:lpstr>
      <vt:lpstr>PowerPoint Presentation</vt:lpstr>
      <vt:lpstr>MIGRATION FROM MANUFACTURING TO MOBILITY</vt:lpstr>
      <vt:lpstr>PowerPoint Presentation</vt:lpstr>
      <vt:lpstr>PowerPoint Presentation</vt:lpstr>
      <vt:lpstr>PowerPoint Presentation</vt:lpstr>
      <vt:lpstr>No Racks – No Problem</vt:lpstr>
      <vt:lpstr>Dockless Already Here as Well – Washington, DC</vt:lpstr>
      <vt:lpstr>AIRBNB</vt:lpstr>
      <vt:lpstr>PowerPoint Presentation</vt:lpstr>
      <vt:lpstr>Any Revenue is Better than An Empty Seat</vt:lpstr>
      <vt:lpstr>Market Caps - Headcounts</vt:lpstr>
      <vt:lpstr>PowerPoint Presentation</vt:lpstr>
      <vt:lpstr>PowerPoint Presentation</vt:lpstr>
      <vt:lpstr>PowerPoint Presentation</vt:lpstr>
      <vt:lpstr>PowerPoint Presentation</vt:lpstr>
      <vt:lpstr>PowerPoint Presentation</vt:lpstr>
      <vt:lpstr>PowerPoint Presentation</vt:lpstr>
      <vt:lpstr>Star Wars Cantina</vt:lpstr>
      <vt:lpstr>PowerPoint Presentation</vt:lpstr>
      <vt:lpstr>PowerPoint Presentation</vt:lpstr>
      <vt:lpstr> Pixar’s WALL-E</vt:lpstr>
      <vt:lpstr>GITA – Personal Cargo Robot</vt:lpstr>
      <vt:lpstr>Domino’s Pizza Delivery Robot</vt:lpstr>
      <vt:lpstr>Drone Delivery is Real – If Stupid</vt:lpstr>
      <vt:lpstr>Drone Emergency is Real &amp; Smart</vt:lpstr>
      <vt:lpstr> “Go Home” Drones in Japan Offices</vt:lpstr>
      <vt:lpstr>A Bit of Bad News</vt:lpstr>
      <vt:lpstr>PowerPoint Presentation</vt:lpstr>
      <vt:lpstr>UBER Freight is Here</vt:lpstr>
      <vt:lpstr>TESLA SEMI - 500 Mile Range </vt:lpstr>
      <vt:lpstr>PowerPoint Presentation</vt:lpstr>
      <vt:lpstr>The Rise of BOTS</vt:lpstr>
      <vt:lpstr>JP MORGAN BOTS</vt:lpstr>
      <vt:lpstr>PowerPoint Presentation</vt:lpstr>
      <vt:lpstr>Sorting 1 Million Images into 1000 Categories More Accurately than Human</vt:lpstr>
      <vt:lpstr>Which is the Chihuahua and Which is the Muffin?</vt:lpstr>
      <vt:lpstr>Mechanical – vs - Creative Jobs</vt:lpstr>
      <vt:lpstr>PowerPoint Presentation</vt:lpstr>
      <vt:lpstr>SUPERMARKET INVENTORY/PRICING ROBOT</vt:lpstr>
      <vt:lpstr>AMAZON WAREHOUSE ROBOTS</vt:lpstr>
      <vt:lpstr>Percent of Time Spent that can be Automated</vt:lpstr>
      <vt:lpstr>Not So Fast, Sherlock</vt:lpstr>
      <vt:lpstr>PowerPoint Presentation</vt:lpstr>
      <vt:lpstr>PowerPoint Presentation</vt:lpstr>
      <vt:lpstr>PowerPoint Presentation</vt:lpstr>
      <vt:lpstr>PowerPoint Presentation</vt:lpstr>
      <vt:lpstr>PowerPoint Presentation</vt:lpstr>
      <vt:lpstr> Stronger than Steel - Lighter than Aluminum</vt:lpstr>
      <vt:lpstr>PowerPoint Presentation</vt:lpstr>
      <vt:lpstr>PowerPoint Presentation</vt:lpstr>
      <vt:lpstr>WHERE TO LOOK FOR BIG TROUBLE</vt:lpstr>
      <vt:lpstr>SERVICES ARE MORE IMPORTANT THAN OBJECTS</vt:lpstr>
      <vt:lpstr>PowerPoint Presentation</vt:lpstr>
      <vt:lpstr> Opportunities and Exposures</vt:lpstr>
      <vt:lpstr>What are Your Competitive Advantages?</vt:lpstr>
      <vt:lpstr>PowerPoint Presentation</vt:lpstr>
      <vt:lpstr>PowerPoint Presentation</vt:lpstr>
      <vt:lpstr>1.</vt:lpstr>
      <vt:lpstr>PowerPoint Presentation</vt:lpstr>
      <vt:lpstr>PowerPoint Presentation</vt:lpstr>
      <vt:lpstr>PowerPoint Presentation</vt:lpstr>
      <vt:lpstr>PowerPoint Presentation</vt:lpstr>
      <vt:lpstr>Amazon – Anticipatory Shipping</vt:lpstr>
      <vt:lpstr>PowerPoint Presentation</vt:lpstr>
      <vt:lpstr>2.</vt:lpstr>
      <vt:lpstr>THE “RIGHT NOW” ECONOMY</vt:lpstr>
      <vt:lpstr>PowerPoint Presentation</vt:lpstr>
      <vt:lpstr>PowerPoint Presentation</vt:lpstr>
      <vt:lpstr>Proximity-Driven &amp; Commerce Enabled</vt:lpstr>
      <vt:lpstr>PowerPoint Presentation</vt:lpstr>
      <vt:lpstr>PowerPoint Presentation</vt:lpstr>
      <vt:lpstr>  PHILADELPHIA 76ers</vt:lpstr>
      <vt:lpstr>PowerPoint Presentation</vt:lpstr>
      <vt:lpstr>IT’S NOT YOUR FRONT DOOR ANYMORE</vt:lpstr>
      <vt:lpstr>NEED TO OPEN APIs TO OTHERS</vt:lpstr>
      <vt:lpstr>PowerPoint Presentation</vt:lpstr>
      <vt:lpstr>PowerPoint Presentation</vt:lpstr>
      <vt:lpstr>3.</vt:lpstr>
      <vt:lpstr>PowerPoint Presentation</vt:lpstr>
      <vt:lpstr>PowerPoint Presentation</vt:lpstr>
      <vt:lpstr>PowerPoint Presentation</vt:lpstr>
      <vt:lpstr>AT YOUR SERVICE</vt:lpstr>
      <vt:lpstr>PowerPoint Presentation</vt:lpstr>
      <vt:lpstr>   Speed, Convenience &amp; Ease of Access</vt:lpstr>
      <vt:lpstr>The MAIN Metric that Matters</vt:lpstr>
      <vt:lpstr>The $64,000 Question</vt:lpstr>
      <vt:lpstr>PowerPoint Presentation</vt:lpstr>
      <vt:lpstr>4.</vt:lpstr>
      <vt:lpstr>The Consumer Wants to Drive</vt:lpstr>
      <vt:lpstr>PowerPoint Presentation</vt:lpstr>
      <vt:lpstr>PowerPoint Presentation</vt:lpstr>
      <vt:lpstr>PowerPoint Presentation</vt:lpstr>
      <vt:lpstr>PowerPoint Presentation</vt:lpstr>
      <vt:lpstr>PowerPoint Presentation</vt:lpstr>
      <vt:lpstr>FAILURES TO DATE</vt:lpstr>
      <vt:lpstr>STITCH FIX</vt:lpstr>
      <vt:lpstr>PowerPoint Presentation</vt:lpstr>
      <vt:lpstr>THE NEW FEEDBACK LOOP</vt:lpstr>
      <vt:lpstr>GOOGLE CONNECTS ONLINE ADS TO  OFFLINE PURCHASES</vt:lpstr>
      <vt:lpstr>PowerPoint Presentation</vt:lpstr>
      <vt:lpstr>The Future of Prediction </vt:lpstr>
      <vt:lpstr>“Marriage on the Rocks” </vt:lpstr>
      <vt:lpstr>WASTELESS</vt:lpstr>
      <vt:lpstr>FLASHFOOD</vt:lpstr>
      <vt:lpstr>PowerPoint Presentation</vt:lpstr>
      <vt:lpstr>Algorithmic Real Time Pricing</vt:lpstr>
      <vt:lpstr>PowerPoint Presentation</vt:lpstr>
      <vt:lpstr>PowerPoint Presentation</vt:lpstr>
      <vt:lpstr>PowerPoint Presentation</vt:lpstr>
      <vt:lpstr>PowerPoint Presentation</vt:lpstr>
      <vt:lpstr>PowerPoint Presentation</vt:lpstr>
      <vt:lpstr>These Folks Have the Attention Span of a Flea</vt:lpstr>
      <vt:lpstr>Attention Spans</vt:lpstr>
      <vt:lpstr>Adult Digital Media Consumption </vt:lpstr>
      <vt:lpstr>Bursts and Micro-Moments</vt:lpstr>
      <vt:lpstr>PowerPoint Presentation</vt:lpstr>
      <vt:lpstr>PowerPoint Presentation</vt:lpstr>
      <vt:lpstr>VALUE-BASED TRANSACTIONS </vt:lpstr>
      <vt:lpstr>PowerPoint Presentation</vt:lpstr>
      <vt:lpstr>PowerPoint Presentation</vt:lpstr>
      <vt:lpstr>PowerPoint Presentation</vt:lpstr>
      <vt:lpstr>PowerPoint Presentation</vt:lpstr>
      <vt:lpstr>Survey of 500 Physicians &amp; 1000 Patients </vt:lpstr>
      <vt:lpstr>PowerPoint Presentation</vt:lpstr>
      <vt:lpstr>PowerPoint Presentation</vt:lpstr>
      <vt:lpstr>Doctor On Demand</vt:lpstr>
      <vt:lpstr>Why Bother?</vt:lpstr>
      <vt:lpstr>Newest Survey Results</vt:lpstr>
      <vt:lpstr>PowerPoint Presentation</vt:lpstr>
      <vt:lpstr>Always At Your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WORLD        NEW WORLD</vt:lpstr>
      <vt:lpstr>PowerPoint Presentation</vt:lpstr>
      <vt:lpstr>PowerPoint Presentation</vt:lpstr>
      <vt:lpstr>Some Hard Numbers</vt:lpstr>
      <vt:lpstr>PowerPoint Presentation</vt:lpstr>
      <vt:lpstr>SEEING IS BELIEVING</vt:lpstr>
      <vt:lpstr>PowerPoint Presentation</vt:lpstr>
      <vt:lpstr>PowerPoint Presentation</vt:lpstr>
      <vt:lpstr>KIDS TODAY ARE SYNCHRONOUS</vt:lpstr>
      <vt:lpstr>PowerPoint Presentation</vt:lpstr>
      <vt:lpstr>Average Person in U.S. Today</vt:lpstr>
      <vt:lpstr>PowerPoint Presentation</vt:lpstr>
      <vt:lpstr>The Connected Car</vt:lpstr>
      <vt:lpstr>PowerPoint Presentation</vt:lpstr>
      <vt:lpstr>Volkswagen – Bird Connected Doorbell</vt:lpstr>
      <vt:lpstr>PowerPoint Presentation</vt:lpstr>
      <vt:lpstr>PowerPoint Presentation</vt:lpstr>
      <vt:lpstr>In-Store Mobile Tracking – Retail Next</vt:lpstr>
      <vt:lpstr>Heat Mapping in Retail </vt:lpstr>
      <vt:lpstr>PowerPoint Presentation</vt:lpstr>
      <vt:lpstr>10. </vt:lpstr>
      <vt:lpstr>THE SMART HOME IS HERE</vt:lpstr>
      <vt:lpstr>PowerPoint Presentation</vt:lpstr>
      <vt:lpstr>Nielsen – Still in the Dark Ages</vt:lpstr>
      <vt:lpstr>Disney Magic Bands</vt:lpstr>
      <vt:lpstr>PowerPoint Presentation</vt:lpstr>
      <vt:lpstr>People Trackers as Well as Place Markers </vt:lpstr>
      <vt:lpstr>PowerPoint Presentation</vt:lpstr>
      <vt:lpstr>Stealing Bases on Syndergaard </vt:lpstr>
      <vt:lpstr>PowerPoint Presentation</vt:lpstr>
      <vt:lpstr>PowerPoint Presentation</vt:lpstr>
      <vt:lpstr>PowerPoint Presentation</vt:lpstr>
      <vt:lpstr>Wearable Trackers</vt:lpstr>
      <vt:lpstr>PowerPoint Presentation</vt:lpstr>
      <vt:lpstr>Helping the Blind to See</vt:lpstr>
      <vt:lpstr>PowerPoint Presentation</vt:lpstr>
      <vt:lpstr>Walabot RF Radar Imaging </vt:lpstr>
      <vt:lpstr>GM – DRIVER EYETRACKING </vt:lpstr>
      <vt:lpstr>Haptic Fork</vt:lpstr>
      <vt:lpstr>PowerPoint Presentation</vt:lpstr>
      <vt:lpstr>PowerPoint Presentation</vt:lpstr>
      <vt:lpstr>TALKING CONNECTED PILL BOTTLE </vt:lpstr>
      <vt:lpstr>Ingestible – Colon Camera</vt:lpstr>
      <vt:lpstr> BIG BELLY SOLAR TRASH CAN</vt:lpstr>
      <vt:lpstr>PowerPoint Presentation</vt:lpstr>
      <vt:lpstr>PowerPoint Presentation</vt:lpstr>
      <vt:lpstr>Haptic WALLET – B of A </vt:lpstr>
      <vt:lpstr>   LOTS    - vs -   LITTLE</vt:lpstr>
      <vt:lpstr>PowerPoint Presentation</vt:lpstr>
      <vt:lpstr>PowerPoint Presentation</vt:lpstr>
      <vt:lpstr>PowerPoint Presentation</vt:lpstr>
      <vt:lpstr>PowerPoint Presentation</vt:lpstr>
      <vt:lpstr>Privacy versus Pizza</vt:lpstr>
      <vt:lpstr>Privacy versus Proper Care</vt:lpstr>
      <vt:lpstr>PowerPoint Presentation</vt:lpstr>
    </vt:vector>
  </TitlesOfParts>
  <Company>Tribeca Flashpoint Academy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Rachel Landry</dc:creator>
  <cp:lastModifiedBy>Meridith Wortman</cp:lastModifiedBy>
  <cp:revision>1845</cp:revision>
  <cp:lastPrinted>2018-05-25T16:27:37Z</cp:lastPrinted>
  <dcterms:created xsi:type="dcterms:W3CDTF">2011-08-03T17:44:52Z</dcterms:created>
  <dcterms:modified xsi:type="dcterms:W3CDTF">2018-05-25T16:37:06Z</dcterms:modified>
</cp:coreProperties>
</file>