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</p:sldIdLst>
  <p:sldSz cy="5143500" cx="9144000"/>
  <p:notesSz cx="6858000" cy="9144000"/>
  <p:embeddedFontLst>
    <p:embeddedFont>
      <p:font typeface="Lato"/>
      <p:regular r:id="rId51"/>
      <p:bold r:id="rId52"/>
      <p:italic r:id="rId53"/>
      <p:boldItalic r:id="rId54"/>
    </p:embeddedFont>
    <p:embeddedFont>
      <p:font typeface="Lato Light"/>
      <p:regular r:id="rId55"/>
      <p:bold r:id="rId56"/>
      <p:italic r:id="rId57"/>
      <p:boldItalic r:id="rId58"/>
    </p:embeddedFont>
    <p:embeddedFont>
      <p:font typeface="Lato Black"/>
      <p:bold r:id="rId59"/>
      <p:boldItalic r:id="rId60"/>
    </p:embeddedFont>
    <p:embeddedFont>
      <p:font typeface="Average"/>
      <p:regular r:id="rId61"/>
    </p:embeddedFont>
    <p:embeddedFont>
      <p:font typeface="Oswald"/>
      <p:regular r:id="rId62"/>
      <p:bold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Oswald-regular.fntdata"/><Relationship Id="rId61" Type="http://schemas.openxmlformats.org/officeDocument/2006/relationships/font" Target="fonts/Average-regular.fntdata"/><Relationship Id="rId20" Type="http://schemas.openxmlformats.org/officeDocument/2006/relationships/slide" Target="slides/slide16.xml"/><Relationship Id="rId63" Type="http://schemas.openxmlformats.org/officeDocument/2006/relationships/font" Target="fonts/Oswald-bold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LatoBlack-bold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Lato-regular.fntdata"/><Relationship Id="rId50" Type="http://schemas.openxmlformats.org/officeDocument/2006/relationships/slide" Target="slides/slide46.xml"/><Relationship Id="rId53" Type="http://schemas.openxmlformats.org/officeDocument/2006/relationships/font" Target="fonts/Lato-italic.fntdata"/><Relationship Id="rId52" Type="http://schemas.openxmlformats.org/officeDocument/2006/relationships/font" Target="fonts/Lato-bold.fntdata"/><Relationship Id="rId11" Type="http://schemas.openxmlformats.org/officeDocument/2006/relationships/slide" Target="slides/slide7.xml"/><Relationship Id="rId55" Type="http://schemas.openxmlformats.org/officeDocument/2006/relationships/font" Target="fonts/LatoLight-regular.fntdata"/><Relationship Id="rId10" Type="http://schemas.openxmlformats.org/officeDocument/2006/relationships/slide" Target="slides/slide6.xml"/><Relationship Id="rId54" Type="http://schemas.openxmlformats.org/officeDocument/2006/relationships/font" Target="fonts/Lato-boldItalic.fntdata"/><Relationship Id="rId13" Type="http://schemas.openxmlformats.org/officeDocument/2006/relationships/slide" Target="slides/slide9.xml"/><Relationship Id="rId57" Type="http://schemas.openxmlformats.org/officeDocument/2006/relationships/font" Target="fonts/LatoLight-italic.fntdata"/><Relationship Id="rId12" Type="http://schemas.openxmlformats.org/officeDocument/2006/relationships/slide" Target="slides/slide8.xml"/><Relationship Id="rId56" Type="http://schemas.openxmlformats.org/officeDocument/2006/relationships/font" Target="fonts/LatoLight-bold.fntdata"/><Relationship Id="rId15" Type="http://schemas.openxmlformats.org/officeDocument/2006/relationships/slide" Target="slides/slide11.xml"/><Relationship Id="rId59" Type="http://schemas.openxmlformats.org/officeDocument/2006/relationships/font" Target="fonts/LatoBlack-bold.fntdata"/><Relationship Id="rId14" Type="http://schemas.openxmlformats.org/officeDocument/2006/relationships/slide" Target="slides/slide10.xml"/><Relationship Id="rId58" Type="http://schemas.openxmlformats.org/officeDocument/2006/relationships/font" Target="fonts/LatoLight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Starting the discussion about third gen web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Jeff Spring - Chief Innovation Officer at Carson Group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Product design for complex software systems - from startups to broker dealers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the grey line represents a transaction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Invented 2008 by Satoshi Nakamoto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Transactions in the ledger are linked together like a chain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based on the price to earnings ratio - this is based on utility of the token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r>
              <a:rPr lang="en"/>
              <a:t>ace to give power to the edge of the networks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Estonia - model for crypto governance and identification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 shift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Technology that changes other technologies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Assets can be owned digitally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it significant?  Transparent &amp; open. 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Bitcoin has a speed problem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Litecoin is the silver to bitcoin’s gold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 JAVA on the blockchain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Developers do not have to be aware of the underlying computer architecture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Definition - o</a:t>
            </a:r>
            <a:r>
              <a:rPr lang="en">
                <a:solidFill>
                  <a:schemeClr val="dk1"/>
                </a:solidFill>
              </a:rPr>
              <a:t>ther users or other smart contracts</a:t>
            </a:r>
            <a:endParaRPr>
              <a:solidFill>
                <a:schemeClr val="dk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Ramifications - Imagine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Monumental shift translates to HUGE human value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blockchain apply to?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orchestra is missing some key instruments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 they adapt to things that don’t fit the model of central choke-point regulation?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Consumer protection standards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Heavy handed actions by China and governments could stifle innovation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a</a:t>
            </a:r>
            <a:r>
              <a:rPr lang="en"/>
              <a:t> concerted effort to become educated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put trust into a network and reduce it to mathematical computations?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challenge ahead for financial services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Shape 4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Blockchain hits at the core of their value proposition.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They will need to dare disrupt themselves and develop new value propositions… or they will lose.  Who will win?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Crypto is advancing because banking lacks innovation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Shape 4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Ripple has swallowed the international payment scene in only several years.</a:t>
            </a:r>
            <a:br>
              <a:rPr lang="en"/>
            </a:br>
            <a:r>
              <a:rPr lang="en"/>
              <a:t>Automation trend proves that a new form of product can be created without legacy baggage</a:t>
            </a:r>
            <a:br>
              <a:rPr lang="en"/>
            </a:b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Shape 4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Shape 4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Dinosaurs don’t talk about spaceships… they talk about other dinosaurs.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things combined.  Not one upgrade.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 rotWithShape="1">
          <a:blip r:embed="rId3">
            <a:alphaModFix/>
          </a:blip>
          <a:srcRect b="10228" l="0" r="0" t="10236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>
            <p:ph type="ctrTitle"/>
          </p:nvPr>
        </p:nvSpPr>
        <p:spPr>
          <a:xfrm>
            <a:off x="696525" y="556925"/>
            <a:ext cx="3189600" cy="8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Blockchain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575" y="1671438"/>
            <a:ext cx="2459849" cy="31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61722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6357938" y="726525"/>
            <a:ext cx="2625900" cy="39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Dual</a:t>
            </a:r>
            <a:r>
              <a:rPr lang="en" sz="2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Ledger</a:t>
            </a:r>
            <a:endParaRPr sz="2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Accounting</a:t>
            </a:r>
            <a:endParaRPr sz="2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Lato Light"/>
                <a:ea typeface="Lato Light"/>
                <a:cs typeface="Lato Light"/>
                <a:sym typeface="Lato Light"/>
              </a:rPr>
              <a:t>Invented in 1494 </a:t>
            </a:r>
            <a:endParaRPr sz="2200">
              <a:solidFill>
                <a:srgbClr val="434343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Lato Light"/>
                <a:ea typeface="Lato Light"/>
                <a:cs typeface="Lato Light"/>
                <a:sym typeface="Lato Light"/>
              </a:rPr>
              <a:t>by</a:t>
            </a:r>
            <a:endParaRPr sz="2200">
              <a:solidFill>
                <a:srgbClr val="434343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Luca Pacioli</a:t>
            </a:r>
            <a:endParaRPr sz="3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Lato Light"/>
                <a:ea typeface="Lato Light"/>
                <a:cs typeface="Lato Light"/>
                <a:sym typeface="Lato Light"/>
              </a:rPr>
              <a:t>...and presumably, that other guy ?</a:t>
            </a:r>
            <a:endParaRPr sz="1200">
              <a:solidFill>
                <a:srgbClr val="434343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6" name="Shape 146"/>
          <p:cNvSpPr txBox="1"/>
          <p:nvPr/>
        </p:nvSpPr>
        <p:spPr>
          <a:xfrm>
            <a:off x="58575" y="7"/>
            <a:ext cx="8118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Financial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Nirvana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7" name="Shape 147"/>
          <p:cNvCxnSpPr/>
          <p:nvPr/>
        </p:nvCxnSpPr>
        <p:spPr>
          <a:xfrm>
            <a:off x="466975" y="440050"/>
            <a:ext cx="171000" cy="17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311700" y="396675"/>
            <a:ext cx="86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Dual-Ledger Accounting</a:t>
            </a:r>
            <a:endParaRPr sz="3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1983850" y="3615825"/>
            <a:ext cx="16107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Lato Black"/>
              <a:buChar char="-"/>
            </a:pPr>
            <a:r>
              <a:rPr lang="en" sz="30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$200</a:t>
            </a:r>
            <a:endParaRPr sz="30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5178026" y="3615825"/>
            <a:ext cx="2040900" cy="10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3000"/>
              <a:buFont typeface="Lato Black"/>
              <a:buChar char="+"/>
            </a:pPr>
            <a:r>
              <a:rPr lang="en" sz="30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$200</a:t>
            </a:r>
            <a:endParaRPr sz="30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55" name="Shape 155"/>
          <p:cNvCxnSpPr/>
          <p:nvPr/>
        </p:nvCxnSpPr>
        <p:spPr>
          <a:xfrm>
            <a:off x="4574797" y="1218030"/>
            <a:ext cx="0" cy="2969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3122" y="2451491"/>
            <a:ext cx="995551" cy="9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4200" y="2451491"/>
            <a:ext cx="995551" cy="9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/>
          <p:nvPr/>
        </p:nvSpPr>
        <p:spPr>
          <a:xfrm>
            <a:off x="2278197" y="1473779"/>
            <a:ext cx="4587600" cy="5727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Shape 163"/>
          <p:cNvCxnSpPr/>
          <p:nvPr/>
        </p:nvCxnSpPr>
        <p:spPr>
          <a:xfrm>
            <a:off x="4574797" y="1218030"/>
            <a:ext cx="0" cy="9234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" name="Shape 164"/>
          <p:cNvSpPr txBox="1"/>
          <p:nvPr>
            <p:ph type="title"/>
          </p:nvPr>
        </p:nvSpPr>
        <p:spPr>
          <a:xfrm>
            <a:off x="311700" y="396675"/>
            <a:ext cx="86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Single-Ledger Accounting             </a:t>
            </a:r>
            <a:endParaRPr sz="3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2278197" y="1473779"/>
            <a:ext cx="4587600" cy="5727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 txBox="1"/>
          <p:nvPr/>
        </p:nvSpPr>
        <p:spPr>
          <a:xfrm>
            <a:off x="1983850" y="2452754"/>
            <a:ext cx="16107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Lato Black"/>
              <a:buChar char="-"/>
            </a:pPr>
            <a:r>
              <a:rPr lang="en" sz="30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$200</a:t>
            </a:r>
            <a:endParaRPr sz="30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5192701" y="2423429"/>
            <a:ext cx="2040900" cy="10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3000"/>
              <a:buFont typeface="Lato Black"/>
              <a:buChar char="+"/>
            </a:pPr>
            <a:r>
              <a:rPr lang="en" sz="30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$200</a:t>
            </a:r>
            <a:endParaRPr sz="30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9776" y="2140739"/>
            <a:ext cx="995551" cy="989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Shape 169"/>
          <p:cNvCxnSpPr/>
          <p:nvPr/>
        </p:nvCxnSpPr>
        <p:spPr>
          <a:xfrm>
            <a:off x="4574797" y="4024275"/>
            <a:ext cx="0" cy="1809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Shape 170"/>
          <p:cNvCxnSpPr/>
          <p:nvPr/>
        </p:nvCxnSpPr>
        <p:spPr>
          <a:xfrm>
            <a:off x="4574797" y="3128050"/>
            <a:ext cx="0" cy="4020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996" y="3515005"/>
            <a:ext cx="512575" cy="50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996" y="4200205"/>
            <a:ext cx="512575" cy="50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Shape 177"/>
          <p:cNvGrpSpPr/>
          <p:nvPr/>
        </p:nvGrpSpPr>
        <p:grpSpPr>
          <a:xfrm>
            <a:off x="1882550" y="1433825"/>
            <a:ext cx="6671050" cy="3113301"/>
            <a:chOff x="1882550" y="1433825"/>
            <a:chExt cx="6671050" cy="3113301"/>
          </a:xfrm>
        </p:grpSpPr>
        <p:sp>
          <p:nvSpPr>
            <p:cNvPr id="178" name="Shape 178"/>
            <p:cNvSpPr txBox="1"/>
            <p:nvPr/>
          </p:nvSpPr>
          <p:spPr>
            <a:xfrm>
              <a:off x="1882550" y="1433825"/>
              <a:ext cx="44982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This transaction  +  last hash  =  new hash</a:t>
              </a:r>
              <a:endParaRPr b="1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9" name="Shape 179"/>
            <p:cNvSpPr txBox="1"/>
            <p:nvPr/>
          </p:nvSpPr>
          <p:spPr>
            <a:xfrm>
              <a:off x="3835659" y="1772019"/>
              <a:ext cx="14574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6AA84F"/>
                  </a:solidFill>
                  <a:latin typeface="Lato"/>
                  <a:ea typeface="Lato"/>
                  <a:cs typeface="Lato"/>
                  <a:sym typeface="Lato"/>
                </a:rPr>
                <a:t>4v34k4v56...</a:t>
              </a:r>
              <a:endParaRPr b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0" name="Shape 180"/>
            <p:cNvSpPr txBox="1"/>
            <p:nvPr/>
          </p:nvSpPr>
          <p:spPr>
            <a:xfrm>
              <a:off x="5035500" y="1772000"/>
              <a:ext cx="35181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6AA84F"/>
                  </a:solidFill>
                  <a:latin typeface="Lato"/>
                  <a:ea typeface="Lato"/>
                  <a:cs typeface="Lato"/>
                  <a:sym typeface="Lato"/>
                </a:rPr>
                <a:t>r569230mdf91338n482mb48283bm382</a:t>
              </a:r>
              <a:endParaRPr b="1" sz="1800">
                <a:solidFill>
                  <a:srgbClr val="E0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1" name="Shape 181"/>
            <p:cNvSpPr txBox="1"/>
            <p:nvPr/>
          </p:nvSpPr>
          <p:spPr>
            <a:xfrm>
              <a:off x="1882550" y="2563976"/>
              <a:ext cx="44982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D9D9D9"/>
                  </a:solidFill>
                  <a:latin typeface="Lato"/>
                  <a:ea typeface="Lato"/>
                  <a:cs typeface="Lato"/>
                  <a:sym typeface="Lato"/>
                </a:rPr>
                <a:t>This transaction  +  last hash  =  new hash</a:t>
              </a:r>
              <a:endParaRPr b="1" sz="1800">
                <a:solidFill>
                  <a:srgbClr val="D9D9D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2" name="Shape 182"/>
            <p:cNvSpPr txBox="1"/>
            <p:nvPr/>
          </p:nvSpPr>
          <p:spPr>
            <a:xfrm>
              <a:off x="3835659" y="2902144"/>
              <a:ext cx="14574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6AA84F"/>
                  </a:solidFill>
                  <a:latin typeface="Lato"/>
                  <a:ea typeface="Lato"/>
                  <a:cs typeface="Lato"/>
                  <a:sym typeface="Lato"/>
                </a:rPr>
                <a:t>8738v9823...</a:t>
              </a:r>
              <a:endParaRPr b="1">
                <a:solidFill>
                  <a:srgbClr val="E0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3" name="Shape 183"/>
            <p:cNvSpPr txBox="1"/>
            <p:nvPr/>
          </p:nvSpPr>
          <p:spPr>
            <a:xfrm>
              <a:off x="5035493" y="2902144"/>
              <a:ext cx="34173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6AA84F"/>
                  </a:solidFill>
                  <a:latin typeface="Lato"/>
                  <a:ea typeface="Lato"/>
                  <a:cs typeface="Lato"/>
                  <a:sym typeface="Lato"/>
                </a:rPr>
                <a:t>4v34k4v56q233134b5143b46134h414</a:t>
              </a:r>
              <a:endParaRPr b="1">
                <a:solidFill>
                  <a:srgbClr val="E06666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E0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4" name="Shape 184"/>
            <p:cNvSpPr txBox="1"/>
            <p:nvPr/>
          </p:nvSpPr>
          <p:spPr>
            <a:xfrm>
              <a:off x="1882550" y="3744750"/>
              <a:ext cx="44982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D9D9D9"/>
                  </a:solidFill>
                  <a:latin typeface="Lato"/>
                  <a:ea typeface="Lato"/>
                  <a:cs typeface="Lato"/>
                  <a:sym typeface="Lato"/>
                </a:rPr>
                <a:t>This transaction  +  last hash  =  new hash</a:t>
              </a:r>
              <a:endParaRPr b="1" sz="1800">
                <a:solidFill>
                  <a:srgbClr val="D9D9D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5" name="Shape 185"/>
            <p:cNvSpPr txBox="1"/>
            <p:nvPr/>
          </p:nvSpPr>
          <p:spPr>
            <a:xfrm>
              <a:off x="3835659" y="4150226"/>
              <a:ext cx="12372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6AA84F"/>
                  </a:solidFill>
                  <a:latin typeface="Lato"/>
                  <a:ea typeface="Lato"/>
                  <a:cs typeface="Lato"/>
                  <a:sym typeface="Lato"/>
                </a:rPr>
                <a:t>n53n70385...</a:t>
              </a:r>
              <a:endParaRPr b="1" sz="1800">
                <a:solidFill>
                  <a:srgbClr val="E0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6" name="Shape 186"/>
            <p:cNvSpPr txBox="1"/>
            <p:nvPr/>
          </p:nvSpPr>
          <p:spPr>
            <a:xfrm>
              <a:off x="5035493" y="4150218"/>
              <a:ext cx="34173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6AA84F"/>
                  </a:solidFill>
                  <a:latin typeface="Lato"/>
                  <a:ea typeface="Lato"/>
                  <a:cs typeface="Lato"/>
                  <a:sym typeface="Lato"/>
                </a:rPr>
                <a:t>8738v98238jr983380hh12b4928b3982</a:t>
              </a:r>
              <a:endParaRPr b="1" sz="1200">
                <a:solidFill>
                  <a:srgbClr val="E06666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E0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87" name="Shape 187"/>
            <p:cNvCxnSpPr/>
            <p:nvPr/>
          </p:nvCxnSpPr>
          <p:spPr>
            <a:xfrm rot="10800000">
              <a:off x="4870800" y="2232938"/>
              <a:ext cx="258000" cy="267000"/>
            </a:xfrm>
            <a:prstGeom prst="straightConnector1">
              <a:avLst/>
            </a:prstGeom>
            <a:noFill/>
            <a:ln cap="flat" cmpd="sng" w="9525">
              <a:solidFill>
                <a:srgbClr val="6AA84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8" name="Shape 188"/>
            <p:cNvCxnSpPr/>
            <p:nvPr/>
          </p:nvCxnSpPr>
          <p:spPr>
            <a:xfrm rot="10800000">
              <a:off x="4870800" y="3375985"/>
              <a:ext cx="258000" cy="267000"/>
            </a:xfrm>
            <a:prstGeom prst="straightConnector1">
              <a:avLst/>
            </a:prstGeom>
            <a:noFill/>
            <a:ln cap="flat" cmpd="sng" w="9525">
              <a:solidFill>
                <a:srgbClr val="6AA84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89" name="Shape 189"/>
          <p:cNvGrpSpPr/>
          <p:nvPr/>
        </p:nvGrpSpPr>
        <p:grpSpPr>
          <a:xfrm>
            <a:off x="934421" y="1373030"/>
            <a:ext cx="512575" cy="2795926"/>
            <a:chOff x="934421" y="1373030"/>
            <a:chExt cx="512575" cy="2795926"/>
          </a:xfrm>
        </p:grpSpPr>
        <p:cxnSp>
          <p:nvCxnSpPr>
            <p:cNvPr id="190" name="Shape 190"/>
            <p:cNvCxnSpPr/>
            <p:nvPr/>
          </p:nvCxnSpPr>
          <p:spPr>
            <a:xfrm>
              <a:off x="1107697" y="3018600"/>
              <a:ext cx="0" cy="6201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91" name="Shape 19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34421" y="2516355"/>
              <a:ext cx="512575" cy="509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Shape 19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34421" y="3659680"/>
              <a:ext cx="512575" cy="509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Shape 19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34421" y="1373030"/>
              <a:ext cx="512575" cy="5092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4" name="Shape 194"/>
            <p:cNvCxnSpPr/>
            <p:nvPr/>
          </p:nvCxnSpPr>
          <p:spPr>
            <a:xfrm>
              <a:off x="1107697" y="1882300"/>
              <a:ext cx="0" cy="6201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95" name="Shape 195"/>
          <p:cNvSpPr txBox="1"/>
          <p:nvPr>
            <p:ph type="title"/>
          </p:nvPr>
        </p:nvSpPr>
        <p:spPr>
          <a:xfrm>
            <a:off x="520250" y="396675"/>
            <a:ext cx="586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Cryptography ensures validation</a:t>
            </a:r>
            <a:endParaRPr sz="3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520250" y="396675"/>
            <a:ext cx="586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Cryptography exposes bad actors</a:t>
            </a:r>
            <a:endParaRPr sz="3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1882550" y="1433825"/>
            <a:ext cx="44982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This transaction  +  last hash  =  new hash</a:t>
            </a:r>
            <a:endParaRPr b="1" sz="1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3835659" y="1772019"/>
            <a:ext cx="14574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E413A"/>
                </a:solidFill>
                <a:latin typeface="Lato"/>
                <a:ea typeface="Lato"/>
                <a:cs typeface="Lato"/>
                <a:sym typeface="Lato"/>
              </a:rPr>
              <a:t>4v34k4v56...</a:t>
            </a:r>
            <a:endParaRPr b="1">
              <a:solidFill>
                <a:srgbClr val="EE413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5035500" y="1772000"/>
            <a:ext cx="35181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2b4928b3982</a:t>
            </a:r>
            <a:r>
              <a:rPr b="1"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ja4kj3s38jr983380hh1</a:t>
            </a:r>
            <a:endParaRPr b="1" sz="18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1882550" y="2563976"/>
            <a:ext cx="44982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D9D9D9"/>
                </a:solidFill>
                <a:latin typeface="Lato"/>
                <a:ea typeface="Lato"/>
                <a:cs typeface="Lato"/>
                <a:sym typeface="Lato"/>
              </a:rPr>
              <a:t>This transaction  +  last hash  =  new hash</a:t>
            </a:r>
            <a:endParaRPr b="1" sz="18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3835659" y="2902144"/>
            <a:ext cx="14574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EE413A"/>
                </a:solidFill>
                <a:latin typeface="Lato"/>
                <a:ea typeface="Lato"/>
                <a:cs typeface="Lato"/>
                <a:sym typeface="Lato"/>
              </a:rPr>
              <a:t>fja4kj3s38j</a:t>
            </a:r>
            <a:r>
              <a:rPr b="1" lang="en" sz="1200">
                <a:solidFill>
                  <a:srgbClr val="EE413A"/>
                </a:solidFill>
                <a:latin typeface="Lato"/>
                <a:ea typeface="Lato"/>
                <a:cs typeface="Lato"/>
                <a:sym typeface="Lato"/>
              </a:rPr>
              <a:t>...</a:t>
            </a:r>
            <a:endParaRPr b="1">
              <a:solidFill>
                <a:srgbClr val="EE413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5035493" y="2902144"/>
            <a:ext cx="34173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EE413A"/>
                </a:solidFill>
                <a:latin typeface="Lato"/>
                <a:ea typeface="Lato"/>
                <a:cs typeface="Lato"/>
                <a:sym typeface="Lato"/>
              </a:rPr>
              <a:t>4v34k4v56q233134b5143b46134h414</a:t>
            </a:r>
            <a:endParaRPr b="1">
              <a:solidFill>
                <a:srgbClr val="EE413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E413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1882550" y="3744750"/>
            <a:ext cx="44982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E413A"/>
                </a:solidFill>
                <a:latin typeface="Lato"/>
                <a:ea typeface="Lato"/>
                <a:cs typeface="Lato"/>
                <a:sym typeface="Lato"/>
              </a:rPr>
              <a:t>This transaction</a:t>
            </a:r>
            <a:r>
              <a:rPr b="1" lang="en" sz="1800">
                <a:solidFill>
                  <a:srgbClr val="D9D9D9"/>
                </a:solidFill>
                <a:latin typeface="Lato"/>
                <a:ea typeface="Lato"/>
                <a:cs typeface="Lato"/>
                <a:sym typeface="Lato"/>
              </a:rPr>
              <a:t>  +  last hash  =  new hash</a:t>
            </a:r>
            <a:endParaRPr b="1" sz="18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3835659" y="4150226"/>
            <a:ext cx="12372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n53n70385...</a:t>
            </a:r>
            <a:endParaRPr b="1" sz="1800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5035493" y="4150218"/>
            <a:ext cx="34173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EE413A"/>
                </a:solidFill>
                <a:latin typeface="Lato"/>
                <a:ea typeface="Lato"/>
                <a:cs typeface="Lato"/>
                <a:sym typeface="Lato"/>
              </a:rPr>
              <a:t>fja4kj3s</a:t>
            </a:r>
            <a:r>
              <a:rPr b="1" lang="en" sz="1200">
                <a:solidFill>
                  <a:srgbClr val="EE413A"/>
                </a:solidFill>
                <a:latin typeface="Lato"/>
                <a:ea typeface="Lato"/>
                <a:cs typeface="Lato"/>
                <a:sym typeface="Lato"/>
              </a:rPr>
              <a:t>38jr983380hh12b4928b3982</a:t>
            </a:r>
            <a:endParaRPr b="1" sz="1200">
              <a:solidFill>
                <a:srgbClr val="EE413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E413A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10" name="Shape 210"/>
          <p:cNvCxnSpPr/>
          <p:nvPr/>
        </p:nvCxnSpPr>
        <p:spPr>
          <a:xfrm rot="10800000">
            <a:off x="4870800" y="2232938"/>
            <a:ext cx="258000" cy="267000"/>
          </a:xfrm>
          <a:prstGeom prst="straightConnector1">
            <a:avLst/>
          </a:prstGeom>
          <a:noFill/>
          <a:ln cap="flat" cmpd="sng" w="9525">
            <a:solidFill>
              <a:srgbClr val="EE413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1" name="Shape 211"/>
          <p:cNvCxnSpPr/>
          <p:nvPr/>
        </p:nvCxnSpPr>
        <p:spPr>
          <a:xfrm rot="10800000">
            <a:off x="4870800" y="3375985"/>
            <a:ext cx="258000" cy="267000"/>
          </a:xfrm>
          <a:prstGeom prst="straightConnector1">
            <a:avLst/>
          </a:prstGeom>
          <a:noFill/>
          <a:ln cap="flat" cmpd="sng" w="9525">
            <a:solidFill>
              <a:srgbClr val="EE413A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12" name="Shape 212"/>
          <p:cNvGrpSpPr/>
          <p:nvPr/>
        </p:nvGrpSpPr>
        <p:grpSpPr>
          <a:xfrm>
            <a:off x="934421" y="1373030"/>
            <a:ext cx="512575" cy="2795926"/>
            <a:chOff x="934421" y="1373030"/>
            <a:chExt cx="512575" cy="2795926"/>
          </a:xfrm>
        </p:grpSpPr>
        <p:cxnSp>
          <p:nvCxnSpPr>
            <p:cNvPr id="213" name="Shape 213"/>
            <p:cNvCxnSpPr/>
            <p:nvPr/>
          </p:nvCxnSpPr>
          <p:spPr>
            <a:xfrm>
              <a:off x="1107697" y="3018600"/>
              <a:ext cx="0" cy="6201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214" name="Shape 2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34421" y="2516355"/>
              <a:ext cx="512575" cy="509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Shape 2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34421" y="3659680"/>
              <a:ext cx="512575" cy="509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Shape 2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34421" y="1373030"/>
              <a:ext cx="512575" cy="5092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7" name="Shape 217"/>
            <p:cNvCxnSpPr/>
            <p:nvPr/>
          </p:nvCxnSpPr>
          <p:spPr>
            <a:xfrm>
              <a:off x="1107697" y="1882300"/>
              <a:ext cx="0" cy="6201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b="0" l="41224" r="3037" t="49784"/>
          <a:stretch/>
        </p:blipFill>
        <p:spPr>
          <a:xfrm rot="-5400000">
            <a:off x="-921887" y="931410"/>
            <a:ext cx="5133977" cy="32711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>
            <p:ph idx="1" type="body"/>
          </p:nvPr>
        </p:nvSpPr>
        <p:spPr>
          <a:xfrm>
            <a:off x="4478325" y="1423375"/>
            <a:ext cx="4913400" cy="21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Transaction finality happens by consensus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Participants don’t need to know each other 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Intermediaries are not required to verify 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 person’s </a:t>
            </a: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reputation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Source of consensus doesn’t matter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24" name="Shape 224"/>
          <p:cNvCxnSpPr/>
          <p:nvPr/>
        </p:nvCxnSpPr>
        <p:spPr>
          <a:xfrm>
            <a:off x="4066700" y="642350"/>
            <a:ext cx="0" cy="36840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5" name="Shape 225"/>
          <p:cNvSpPr txBox="1"/>
          <p:nvPr>
            <p:ph type="title"/>
          </p:nvPr>
        </p:nvSpPr>
        <p:spPr>
          <a:xfrm>
            <a:off x="381000" y="900075"/>
            <a:ext cx="3371100" cy="10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Transactions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idx="1" type="body"/>
          </p:nvPr>
        </p:nvSpPr>
        <p:spPr>
          <a:xfrm>
            <a:off x="4478325" y="1141502"/>
            <a:ext cx="4351500" cy="25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The consensus ledger is distributed across 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multiple nodes 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All nodes independently and immediately 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verify all transactions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Byzantine fault tolerance prevents bad actors 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from altering data in transit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31" name="Shape 231"/>
          <p:cNvCxnSpPr/>
          <p:nvPr/>
        </p:nvCxnSpPr>
        <p:spPr>
          <a:xfrm>
            <a:off x="4066700" y="642350"/>
            <a:ext cx="0" cy="36840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2" name="Shape 232"/>
          <p:cNvPicPr preferRelativeResize="0"/>
          <p:nvPr/>
        </p:nvPicPr>
        <p:blipFill rotWithShape="1">
          <a:blip r:embed="rId3">
            <a:alphaModFix/>
          </a:blip>
          <a:srcRect b="0" l="0" r="55847" t="61703"/>
          <a:stretch/>
        </p:blipFill>
        <p:spPr>
          <a:xfrm rot="10800000">
            <a:off x="0" y="2648849"/>
            <a:ext cx="4066700" cy="249465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/>
          <p:nvPr>
            <p:ph type="title"/>
          </p:nvPr>
        </p:nvSpPr>
        <p:spPr>
          <a:xfrm>
            <a:off x="381000" y="900075"/>
            <a:ext cx="3371100" cy="10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Transactions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type="title"/>
          </p:nvPr>
        </p:nvSpPr>
        <p:spPr>
          <a:xfrm>
            <a:off x="273225" y="1938925"/>
            <a:ext cx="3437400" cy="14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Value &amp; Crypto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4431665" y="791123"/>
            <a:ext cx="3875700" cy="3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All blockchains represent a different</a:t>
            </a:r>
            <a: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b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b="1"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center of value</a:t>
            </a:r>
            <a:endParaRPr b="1"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Every blockchain can be </a:t>
            </a:r>
            <a:r>
              <a:rPr b="1"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completely different </a:t>
            </a:r>
            <a:endParaRPr b="1"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There will be an </a:t>
            </a:r>
            <a:r>
              <a:rPr b="1"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infinite number</a:t>
            </a: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of currencies 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They will </a:t>
            </a:r>
            <a:r>
              <a:rPr b="1"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shapeshift</a:t>
            </a: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and have entirely different purposes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666666"/>
              </a:buClr>
              <a:buSzPts val="1400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Some will remain </a:t>
            </a:r>
            <a:r>
              <a:rPr b="1"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private or even local</a:t>
            </a:r>
            <a:endParaRPr b="1"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0" name="Shape 240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idx="1" type="body"/>
          </p:nvPr>
        </p:nvSpPr>
        <p:spPr>
          <a:xfrm>
            <a:off x="4478325" y="830350"/>
            <a:ext cx="2274900" cy="368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Financial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Societal 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Legal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Governance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Business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Shape 246"/>
          <p:cNvSpPr txBox="1"/>
          <p:nvPr>
            <p:ph type="title"/>
          </p:nvPr>
        </p:nvSpPr>
        <p:spPr>
          <a:xfrm>
            <a:off x="293650" y="1930575"/>
            <a:ext cx="3417000" cy="7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race is on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7" name="Shape 247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 b="17968" l="0" r="0" t="2489"/>
          <a:stretch/>
        </p:blipFill>
        <p:spPr>
          <a:xfrm>
            <a:off x="0" y="0"/>
            <a:ext cx="914399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>
            <p:ph type="ctrTitle"/>
          </p:nvPr>
        </p:nvSpPr>
        <p:spPr>
          <a:xfrm>
            <a:off x="1200150" y="477875"/>
            <a:ext cx="6743700" cy="93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Bitcoin &amp; Ethereum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b="27433" l="14588" r="0" t="4645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>
            <p:ph type="title"/>
          </p:nvPr>
        </p:nvSpPr>
        <p:spPr>
          <a:xfrm>
            <a:off x="643825" y="467375"/>
            <a:ext cx="3385200" cy="9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What is it?</a:t>
            </a:r>
            <a:endParaRPr sz="4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4786225" y="572925"/>
            <a:ext cx="4097400" cy="3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Size of the World Wide Web</a:t>
            </a:r>
            <a:endParaRPr sz="1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Meta-technology</a:t>
            </a:r>
            <a:endParaRPr sz="1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Internet of Value</a:t>
            </a:r>
            <a:endParaRPr sz="1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Distributed Ledger</a:t>
            </a:r>
            <a:endParaRPr sz="1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Underpinning of cryptocurrency</a:t>
            </a:r>
            <a:endParaRPr sz="1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Physical assets can have a digital proxy tracked on a blockchain</a:t>
            </a:r>
            <a:endParaRPr sz="1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Computer language for money</a:t>
            </a:r>
            <a:endParaRPr sz="1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idx="1" type="body"/>
          </p:nvPr>
        </p:nvSpPr>
        <p:spPr>
          <a:xfrm>
            <a:off x="4431625" y="1211525"/>
            <a:ext cx="4057800" cy="25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The base use case</a:t>
            </a:r>
            <a:b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digital value with the properties of currency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First-Best-To-Market (FBTM) </a:t>
            </a:r>
            <a:b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founded on Satoshi papers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Market darling</a:t>
            </a:r>
            <a:b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the “Brand” of the revolution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59" name="Shape 259"/>
          <p:cNvCxnSpPr/>
          <p:nvPr/>
        </p:nvCxnSpPr>
        <p:spPr>
          <a:xfrm>
            <a:off x="4066700" y="798658"/>
            <a:ext cx="0" cy="35415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125" y="770064"/>
            <a:ext cx="3914299" cy="3672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idx="1" type="body"/>
          </p:nvPr>
        </p:nvSpPr>
        <p:spPr>
          <a:xfrm>
            <a:off x="4490100" y="1325850"/>
            <a:ext cx="4440300" cy="24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Gold standard.  Store of value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21 million bitcoins by 2140 - supply limited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Litecoin = m</a:t>
            </a: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oment-to-moment transactions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Speed and liquidity technology is often tested on “side-chains” and folded into Bitcoin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66" name="Shape 266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7" name="Shape 267"/>
          <p:cNvSpPr txBox="1"/>
          <p:nvPr>
            <p:ph type="title"/>
          </p:nvPr>
        </p:nvSpPr>
        <p:spPr>
          <a:xfrm>
            <a:off x="504825" y="2131950"/>
            <a:ext cx="325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Bitcoin = Cash?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 b="16793" l="0" r="0" t="3651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/>
          <p:nvPr>
            <p:ph type="title"/>
          </p:nvPr>
        </p:nvSpPr>
        <p:spPr>
          <a:xfrm>
            <a:off x="-289627" y="560313"/>
            <a:ext cx="325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Volatility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3694900" y="636525"/>
            <a:ext cx="3256800" cy="12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PRESS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Bad actors and speculation 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ADOPTION CURVE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Emotionally and politically d</a:t>
            </a: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riven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75" name="Shape 275"/>
          <p:cNvCxnSpPr/>
          <p:nvPr/>
        </p:nvCxnSpPr>
        <p:spPr>
          <a:xfrm>
            <a:off x="3285650" y="338150"/>
            <a:ext cx="0" cy="3167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idx="1" type="body"/>
          </p:nvPr>
        </p:nvSpPr>
        <p:spPr>
          <a:xfrm>
            <a:off x="4495000" y="685400"/>
            <a:ext cx="3563100" cy="29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Identities can be completely protected 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Z</a:t>
            </a: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ero-knowledge proof schemes 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Paradise papers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Source and destination anonymity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Hidden chains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81" name="Shape 281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2" name="Shape 282"/>
          <p:cNvSpPr txBox="1"/>
          <p:nvPr>
            <p:ph type="title"/>
          </p:nvPr>
        </p:nvSpPr>
        <p:spPr>
          <a:xfrm>
            <a:off x="424748" y="1979538"/>
            <a:ext cx="325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Privacy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>
            <p:ph idx="1" type="body"/>
          </p:nvPr>
        </p:nvSpPr>
        <p:spPr>
          <a:xfrm>
            <a:off x="4488875" y="955950"/>
            <a:ext cx="4213800" cy="32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pplication layer  /  Protocol coin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Blockchain’s second “</a:t>
            </a:r>
            <a:r>
              <a:rPr b="1" lang="en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killer app</a:t>
            </a: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” concept 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Virtual Machines enable blockchain dApps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dApps are required to pay Ether for every operation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Ether is the reward for contributing resources to the network… aka  “</a:t>
            </a:r>
            <a:r>
              <a:rPr b="1" lang="en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hash power</a:t>
            </a: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88" name="Shape 288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374" y="647700"/>
            <a:ext cx="1775825" cy="289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 rotWithShape="1">
          <a:blip r:embed="rId4">
            <a:alphaModFix/>
          </a:blip>
          <a:srcRect b="0" l="0" r="0" t="72778"/>
          <a:stretch/>
        </p:blipFill>
        <p:spPr>
          <a:xfrm>
            <a:off x="1105475" y="3910975"/>
            <a:ext cx="2361627" cy="44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>
            <p:ph type="title"/>
          </p:nvPr>
        </p:nvSpPr>
        <p:spPr>
          <a:xfrm>
            <a:off x="1047750" y="1693650"/>
            <a:ext cx="2673600" cy="13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Smart </a:t>
            </a:r>
            <a:b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Contracts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4493875" y="532375"/>
            <a:ext cx="4360500" cy="43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DEFINITION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Business logic implemented in a program whos result is recorded on the blockchain for others to use 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SOME RAMIFICATIONS</a:t>
            </a:r>
            <a:endParaRPr b="1"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Built-in Anti Money Laundering &amp; KYC attestations with their proofs automated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Transaction terms are stored on the blockchain 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within a smart contract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Business logic simultaneously stores the associated regulatory agreement and  collateral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97" name="Shape 297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 b="10349" l="999" r="0" t="10102"/>
          <a:stretch/>
        </p:blipFill>
        <p:spPr>
          <a:xfrm>
            <a:off x="0" y="-57150"/>
            <a:ext cx="9153524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>
            <p:ph type="ctrTitle"/>
          </p:nvPr>
        </p:nvSpPr>
        <p:spPr>
          <a:xfrm>
            <a:off x="692700" y="504825"/>
            <a:ext cx="3936300" cy="89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new DAO</a:t>
            </a:r>
            <a:endParaRPr sz="4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4" name="Shape 304"/>
          <p:cNvSpPr txBox="1"/>
          <p:nvPr>
            <p:ph idx="1" type="subTitle"/>
          </p:nvPr>
        </p:nvSpPr>
        <p:spPr>
          <a:xfrm>
            <a:off x="695625" y="1904050"/>
            <a:ext cx="5133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Ethereum brings the world the </a:t>
            </a:r>
            <a:br>
              <a:rPr lang="en" sz="21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" sz="21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Distributed Autonomous Organization</a:t>
            </a:r>
            <a:endParaRPr sz="21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305" name="Shape 305"/>
          <p:cNvCxnSpPr/>
          <p:nvPr/>
        </p:nvCxnSpPr>
        <p:spPr>
          <a:xfrm>
            <a:off x="800404" y="1607975"/>
            <a:ext cx="5028900" cy="207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type="title"/>
          </p:nvPr>
        </p:nvSpPr>
        <p:spPr>
          <a:xfrm>
            <a:off x="399575" y="1716300"/>
            <a:ext cx="3336900" cy="13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Components </a:t>
            </a:r>
            <a:b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of a DAO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4418950" y="1067300"/>
            <a:ext cx="4502700" cy="29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Ownership stake earned actively or passively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Units of internal value - utility, currency, etc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Transparency in governance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Appreciation of organization value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Smart programs as transaction engines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APIs to integrate with partners &amp; oracles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2" name="Shape 312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>
            <p:ph idx="1" type="body"/>
          </p:nvPr>
        </p:nvSpPr>
        <p:spPr>
          <a:xfrm>
            <a:off x="4492750" y="991050"/>
            <a:ext cx="4327500" cy="26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Central banks as currency manipulators 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Libertarian attitudes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Mishandling of tax proceeds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Politicization of financial markets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High fees for intermediaries that </a:t>
            </a:r>
            <a:b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provide little value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8" name="Shape 318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9" name="Shape 319"/>
          <p:cNvSpPr txBox="1"/>
          <p:nvPr>
            <p:ph type="title"/>
          </p:nvPr>
        </p:nvSpPr>
        <p:spPr>
          <a:xfrm>
            <a:off x="293650" y="1930575"/>
            <a:ext cx="3417000" cy="7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Motivation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idx="1" type="body"/>
          </p:nvPr>
        </p:nvSpPr>
        <p:spPr>
          <a:xfrm>
            <a:off x="4499000" y="990800"/>
            <a:ext cx="4155600" cy="30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What part of my portfolio is in crypto?</a:t>
            </a:r>
            <a:endParaRPr b="1"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06666"/>
                </a:solidFill>
                <a:latin typeface="Lato"/>
                <a:ea typeface="Lato"/>
                <a:cs typeface="Lato"/>
                <a:sym typeface="Lato"/>
              </a:rPr>
              <a:t>HEAD-FAKE</a:t>
            </a:r>
            <a:r>
              <a:rPr lang="en" sz="1600">
                <a:solidFill>
                  <a:srgbClr val="CACAC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br>
              <a:rPr lang="en" sz="1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Traditional portfolio + humanless automated management</a:t>
            </a:r>
            <a:endParaRPr sz="1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REAL FUTURE</a:t>
            </a:r>
            <a:br>
              <a:rPr lang="en" sz="1600">
                <a:solidFill>
                  <a:srgbClr val="CACACA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 blended portfolio of traditional and </a:t>
            </a:r>
            <a:b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digital assets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5" name="Shape 325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6" name="Shape 326"/>
          <p:cNvPicPr preferRelativeResize="0"/>
          <p:nvPr/>
        </p:nvPicPr>
        <p:blipFill rotWithShape="1">
          <a:blip r:embed="rId3">
            <a:alphaModFix/>
          </a:blip>
          <a:srcRect b="61265" l="55909" r="-2024" t="0"/>
          <a:stretch/>
        </p:blipFill>
        <p:spPr>
          <a:xfrm>
            <a:off x="0" y="2620275"/>
            <a:ext cx="4247402" cy="252322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>
            <p:ph type="title"/>
          </p:nvPr>
        </p:nvSpPr>
        <p:spPr>
          <a:xfrm>
            <a:off x="381000" y="900075"/>
            <a:ext cx="3371100" cy="10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Near future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 b="27433" l="14588" r="0" t="4645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/>
        </p:nvSpPr>
        <p:spPr>
          <a:xfrm>
            <a:off x="5292962" y="527900"/>
            <a:ext cx="199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" sz="30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n" sz="2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SSETS</a:t>
            </a:r>
            <a:endParaRPr sz="2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0" name="Shape 70"/>
          <p:cNvSpPr txBox="1"/>
          <p:nvPr/>
        </p:nvSpPr>
        <p:spPr>
          <a:xfrm>
            <a:off x="5310730" y="1100600"/>
            <a:ext cx="199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en" sz="30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n" sz="2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RUST</a:t>
            </a:r>
            <a:endParaRPr sz="2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1" name="Shape 71"/>
          <p:cNvSpPr txBox="1"/>
          <p:nvPr/>
        </p:nvSpPr>
        <p:spPr>
          <a:xfrm>
            <a:off x="5258704" y="1673300"/>
            <a:ext cx="2262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" sz="3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WNERSHIP</a:t>
            </a:r>
            <a:endParaRPr sz="2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2" name="Shape 72"/>
          <p:cNvSpPr txBox="1"/>
          <p:nvPr/>
        </p:nvSpPr>
        <p:spPr>
          <a:xfrm>
            <a:off x="5221891" y="2246000"/>
            <a:ext cx="199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lang="en" sz="30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n" sz="2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ONEY</a:t>
            </a:r>
            <a:endParaRPr sz="2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5360186" y="2818700"/>
            <a:ext cx="199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" sz="3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DENTITY</a:t>
            </a:r>
            <a:endParaRPr sz="2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4" name="Shape 74"/>
          <p:cNvSpPr txBox="1"/>
          <p:nvPr/>
        </p:nvSpPr>
        <p:spPr>
          <a:xfrm>
            <a:off x="5269516" y="3391400"/>
            <a:ext cx="2728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r>
              <a:rPr lang="en" sz="30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n" sz="2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ONTRACTS</a:t>
            </a:r>
            <a:endParaRPr sz="2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idx="1" type="body"/>
          </p:nvPr>
        </p:nvSpPr>
        <p:spPr>
          <a:xfrm>
            <a:off x="4499125" y="1107675"/>
            <a:ext cx="4359000" cy="312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Unthinkable market penetration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Barriers to entry were knocked down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Legal &amp; regulatory issues were addressed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Rewards were higher for early participants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It completely shifted society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33" name="Shape 333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4" name="Shape 334"/>
          <p:cNvSpPr txBox="1"/>
          <p:nvPr>
            <p:ph type="title"/>
          </p:nvPr>
        </p:nvSpPr>
        <p:spPr>
          <a:xfrm>
            <a:off x="217450" y="1987725"/>
            <a:ext cx="3417000" cy="7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Déjà vu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hape 339"/>
          <p:cNvPicPr preferRelativeResize="0"/>
          <p:nvPr/>
        </p:nvPicPr>
        <p:blipFill rotWithShape="1">
          <a:blip r:embed="rId3">
            <a:alphaModFix/>
          </a:blip>
          <a:srcRect b="8326" l="0" r="0" t="12144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Shape 340"/>
          <p:cNvSpPr txBox="1"/>
          <p:nvPr>
            <p:ph type="ctrTitle"/>
          </p:nvPr>
        </p:nvSpPr>
        <p:spPr>
          <a:xfrm>
            <a:off x="-945600" y="638177"/>
            <a:ext cx="8520600" cy="163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Market Challenges</a:t>
            </a:r>
            <a:endParaRPr sz="4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Shape 341"/>
          <p:cNvSpPr txBox="1"/>
          <p:nvPr>
            <p:ph idx="1" type="subTitle"/>
          </p:nvPr>
        </p:nvSpPr>
        <p:spPr>
          <a:xfrm>
            <a:off x="768900" y="2030025"/>
            <a:ext cx="2993400" cy="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Where are we at today?</a:t>
            </a:r>
            <a:endParaRPr sz="21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342" name="Shape 342"/>
          <p:cNvCxnSpPr/>
          <p:nvPr/>
        </p:nvCxnSpPr>
        <p:spPr>
          <a:xfrm>
            <a:off x="847929" y="1741818"/>
            <a:ext cx="55815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/>
          <p:nvPr>
            <p:ph type="title"/>
          </p:nvPr>
        </p:nvSpPr>
        <p:spPr>
          <a:xfrm>
            <a:off x="106550" y="1809924"/>
            <a:ext cx="3603900" cy="13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Underdeveloped Infrastructure</a:t>
            </a:r>
            <a:endParaRPr sz="3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x="4529725" y="1021875"/>
            <a:ext cx="4306800" cy="29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Lack of mature applications.  No Amazon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Each blockchain needs its own infrastructure and a network of people participating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Connectivity &amp; interoperability protocols are nascent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Without adoption there is little impact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49" name="Shape 349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>
            <p:ph type="title"/>
          </p:nvPr>
        </p:nvSpPr>
        <p:spPr>
          <a:xfrm>
            <a:off x="566996" y="1444120"/>
            <a:ext cx="314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Legal &amp; Regulatory Barriers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4436600" y="1181992"/>
            <a:ext cx="4507500" cy="26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Do nothing and let the market mature and evolve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Control the choke points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Insert automatic regulation at the point of transaction or on it’s journey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Lack of clarity causes confusion and uncertainty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56" name="Shape 356"/>
          <p:cNvCxnSpPr/>
          <p:nvPr/>
        </p:nvCxnSpPr>
        <p:spPr>
          <a:xfrm>
            <a:off x="4066700" y="756000"/>
            <a:ext cx="0" cy="36315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type="title"/>
          </p:nvPr>
        </p:nvSpPr>
        <p:spPr>
          <a:xfrm>
            <a:off x="533400" y="1397350"/>
            <a:ext cx="3183600" cy="20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Fundamental paradigm shift</a:t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</a:t>
            </a:r>
            <a:r>
              <a:rPr lang="en" sz="1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or regulators</a:t>
            </a:r>
            <a:endParaRPr sz="1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Decentralized Trust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4511150" y="1136500"/>
            <a:ext cx="4356600" cy="246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Trust is now decentralized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Centralized banks are not needed to prove that we have assets or credit, nor to prove identity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Regulators are used to regulating the trust providers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Innovation in regulation is needed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Regs will come that are not thought of yet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63" name="Shape 363"/>
          <p:cNvCxnSpPr/>
          <p:nvPr/>
        </p:nvCxnSpPr>
        <p:spPr>
          <a:xfrm>
            <a:off x="4066700" y="598975"/>
            <a:ext cx="0" cy="38799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type="title"/>
          </p:nvPr>
        </p:nvSpPr>
        <p:spPr>
          <a:xfrm>
            <a:off x="638175" y="1500975"/>
            <a:ext cx="3005400" cy="19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Behavioral &amp; 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Educational 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Challenges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4525850" y="1089750"/>
            <a:ext cx="4360200" cy="29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Lack of understanding of potential value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Takes time to wrap your mind around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Some will see what they want to see.  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Fear of dealing with the potential disruption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Fear means dialing down your vision 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to fit your own reality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70" name="Shape 370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/>
          <p:nvPr>
            <p:ph type="title"/>
          </p:nvPr>
        </p:nvSpPr>
        <p:spPr>
          <a:xfrm>
            <a:off x="438150" y="1783225"/>
            <a:ext cx="32727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Changing our </a:t>
            </a:r>
            <a:b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trust networks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6" name="Shape 376"/>
          <p:cNvSpPr txBox="1"/>
          <p:nvPr>
            <p:ph idx="1" type="body"/>
          </p:nvPr>
        </p:nvSpPr>
        <p:spPr>
          <a:xfrm>
            <a:off x="4439075" y="668275"/>
            <a:ext cx="4276200" cy="36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We already have institutions that provide trust functions, don’t we?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Use the web as a guide… remember… 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Banks didn’t trust web payments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That created online payment gateways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Then CC usage on the web became accepted and trusted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Our fears about trust networks will be soon taken for granted like payments on the web are today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77" name="Shape 377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/>
          <p:nvPr>
            <p:ph idx="1" type="body"/>
          </p:nvPr>
        </p:nvSpPr>
        <p:spPr>
          <a:xfrm>
            <a:off x="4520600" y="891974"/>
            <a:ext cx="3777600" cy="3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Accepting cryptocurrency backed tokens as real value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Recognizing the finality of transactions made on the blockchain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Allowing the necessary legal linkages to smart contracts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Accepting peer-to-peer counterparty validation via the blockchain as truth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83" name="Shape 383"/>
          <p:cNvCxnSpPr/>
          <p:nvPr/>
        </p:nvCxnSpPr>
        <p:spPr>
          <a:xfrm>
            <a:off x="4066700" y="337042"/>
            <a:ext cx="0" cy="44670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4" name="Shape 384"/>
          <p:cNvSpPr txBox="1"/>
          <p:nvPr>
            <p:ph type="title"/>
          </p:nvPr>
        </p:nvSpPr>
        <p:spPr>
          <a:xfrm>
            <a:off x="675425" y="815774"/>
            <a:ext cx="2963100" cy="7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Compliance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3">
            <a:alphaModFix/>
          </a:blip>
          <a:srcRect b="61265" l="0" r="61289" t="0"/>
          <a:stretch/>
        </p:blipFill>
        <p:spPr>
          <a:xfrm>
            <a:off x="0" y="2620275"/>
            <a:ext cx="3565424" cy="2523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Shape 390"/>
          <p:cNvPicPr preferRelativeResize="0"/>
          <p:nvPr/>
        </p:nvPicPr>
        <p:blipFill rotWithShape="1">
          <a:blip r:embed="rId3">
            <a:alphaModFix/>
          </a:blip>
          <a:srcRect b="11190" l="0" r="0" t="9273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Shape 391"/>
          <p:cNvSpPr txBox="1"/>
          <p:nvPr>
            <p:ph type="ctrTitle"/>
          </p:nvPr>
        </p:nvSpPr>
        <p:spPr>
          <a:xfrm>
            <a:off x="483149" y="2453300"/>
            <a:ext cx="6012900" cy="115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Financial Services</a:t>
            </a:r>
            <a:endParaRPr sz="4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2" name="Shape 392"/>
          <p:cNvSpPr txBox="1"/>
          <p:nvPr>
            <p:ph idx="1" type="subTitle"/>
          </p:nvPr>
        </p:nvSpPr>
        <p:spPr>
          <a:xfrm>
            <a:off x="5483775" y="511900"/>
            <a:ext cx="3050700" cy="12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The worst place to create a new business model is from within your existing business model</a:t>
            </a:r>
            <a:endParaRPr sz="21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/>
          <p:nvPr>
            <p:ph type="title"/>
          </p:nvPr>
        </p:nvSpPr>
        <p:spPr>
          <a:xfrm>
            <a:off x="161925" y="1837600"/>
            <a:ext cx="3561600" cy="12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Break the </a:t>
            </a:r>
            <a:b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business model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4520602" y="657849"/>
            <a:ext cx="4262400" cy="3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DEFAULT POSITION</a:t>
            </a:r>
            <a:b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Only slightly open the door.  Let as many benefits seep in with the least amount of opening. 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RISK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External innovation could surpass the ability to absorb or usurp it.  </a:t>
            </a: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Startups will kick the door open, throwing incumbents off balance.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GOAL</a:t>
            </a:r>
            <a:b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Match the right tech and business approaches to the right projects and initiatives 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99" name="Shape 399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 rotWithShape="1">
          <a:blip r:embed="rId3">
            <a:alphaModFix/>
          </a:blip>
          <a:srcRect b="61265" l="0" r="61289" t="0"/>
          <a:stretch/>
        </p:blipFill>
        <p:spPr>
          <a:xfrm>
            <a:off x="0" y="2620275"/>
            <a:ext cx="3565424" cy="252322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>
            <p:ph type="title"/>
          </p:nvPr>
        </p:nvSpPr>
        <p:spPr>
          <a:xfrm>
            <a:off x="674900" y="779062"/>
            <a:ext cx="3852900" cy="17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Every blockchain </a:t>
            </a:r>
            <a:endParaRPr sz="24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has these properties</a:t>
            </a:r>
            <a:endParaRPr sz="24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b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24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rPr>
              <a:t>SIMULTANIOUSLY</a:t>
            </a:r>
            <a:endParaRPr sz="2400">
              <a:solidFill>
                <a:srgbClr val="434343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5034182" y="812950"/>
            <a:ext cx="3310200" cy="3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Cryptocurrency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Financial Services Marketplace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Computing Infrastructure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Transaction Platform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Decentralized Database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Distributed Accounting Ledger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Development Platform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Open Source Software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Peer-to-Peer Network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Lato"/>
              <a:buChar char="●"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Trust services layer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82" name="Shape 82"/>
          <p:cNvCxnSpPr/>
          <p:nvPr/>
        </p:nvCxnSpPr>
        <p:spPr>
          <a:xfrm>
            <a:off x="4573675" y="640751"/>
            <a:ext cx="0" cy="3844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Shape 404"/>
          <p:cNvPicPr preferRelativeResize="0"/>
          <p:nvPr/>
        </p:nvPicPr>
        <p:blipFill rotWithShape="1">
          <a:blip r:embed="rId3">
            <a:alphaModFix/>
          </a:blip>
          <a:srcRect b="0" l="41224" r="3037" t="49784"/>
          <a:stretch/>
        </p:blipFill>
        <p:spPr>
          <a:xfrm rot="-5400000">
            <a:off x="-921887" y="931410"/>
            <a:ext cx="5133977" cy="327115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Shape 405"/>
          <p:cNvSpPr txBox="1"/>
          <p:nvPr>
            <p:ph type="title"/>
          </p:nvPr>
        </p:nvSpPr>
        <p:spPr>
          <a:xfrm>
            <a:off x="751630" y="1802035"/>
            <a:ext cx="296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Innovator’s</a:t>
            </a: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Dilemma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6" name="Shape 406"/>
          <p:cNvSpPr txBox="1"/>
          <p:nvPr>
            <p:ph idx="1" type="body"/>
          </p:nvPr>
        </p:nvSpPr>
        <p:spPr>
          <a:xfrm>
            <a:off x="4429050" y="1273700"/>
            <a:ext cx="4714800" cy="234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Difficult to innovate within your business model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Tie everything back to what exists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Short-sighted and limited view of what is possible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Especially true if business has a trust related function… such as a clearing firm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07" name="Shape 407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>
            <p:ph type="title"/>
          </p:nvPr>
        </p:nvSpPr>
        <p:spPr>
          <a:xfrm>
            <a:off x="257175" y="1639875"/>
            <a:ext cx="3455700" cy="130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</a:t>
            </a:r>
            <a:br>
              <a:rPr lang="en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“Being Regulated” Dilemma</a:t>
            </a:r>
            <a:endParaRPr sz="3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x="4435500" y="1414875"/>
            <a:ext cx="4556100" cy="21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FUNDAMENTAL TRUTH</a:t>
            </a:r>
            <a:b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It’s easier to innovate outside the regulatory box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Hard to extricate the business from the regulations it operates under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Risk out-doing yourself only to be penalized</a:t>
            </a:r>
            <a:endParaRPr sz="1600" strike="sng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14" name="Shape 414"/>
          <p:cNvCxnSpPr/>
          <p:nvPr/>
        </p:nvCxnSpPr>
        <p:spPr>
          <a:xfrm>
            <a:off x="4066700" y="480536"/>
            <a:ext cx="0" cy="41466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/>
          <p:nvPr>
            <p:ph idx="1" type="body"/>
          </p:nvPr>
        </p:nvSpPr>
        <p:spPr>
          <a:xfrm>
            <a:off x="4508050" y="825075"/>
            <a:ext cx="4169100" cy="35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Web offered alternative point of entry for any financial service 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Banks believed they could not be disintermediated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Banks adopted web at their own pace, now they can’t resist the onslaught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PayPal was the ultimate disrupter to-date but was never truly global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Crypto is global FinTech disruption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0" name="Shape 420"/>
          <p:cNvSpPr txBox="1"/>
          <p:nvPr>
            <p:ph type="title"/>
          </p:nvPr>
        </p:nvSpPr>
        <p:spPr>
          <a:xfrm>
            <a:off x="675425" y="1821049"/>
            <a:ext cx="2963100" cy="7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Disrupting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FinTech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21" name="Shape 421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/>
          <p:nvPr>
            <p:ph type="title"/>
          </p:nvPr>
        </p:nvSpPr>
        <p:spPr>
          <a:xfrm>
            <a:off x="57150" y="1564075"/>
            <a:ext cx="3671100" cy="16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“Startup mentality” </a:t>
            </a:r>
            <a:b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means huge</a:t>
            </a:r>
            <a:endParaRPr sz="24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disruption </a:t>
            </a:r>
            <a:b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potential</a:t>
            </a:r>
            <a:endParaRPr sz="24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x="4508050" y="1619250"/>
            <a:ext cx="3986400" cy="16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Startups don’t attack huge players head on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Startups are in adjacent, uncontested, or underserved territory until they are significant and unstoppable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28" name="Shape 428"/>
          <p:cNvCxnSpPr/>
          <p:nvPr/>
        </p:nvCxnSpPr>
        <p:spPr>
          <a:xfrm>
            <a:off x="4066700" y="694100"/>
            <a:ext cx="0" cy="38175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Shape 433"/>
          <p:cNvPicPr preferRelativeResize="0"/>
          <p:nvPr/>
        </p:nvPicPr>
        <p:blipFill rotWithShape="1">
          <a:blip r:embed="rId3">
            <a:alphaModFix/>
          </a:blip>
          <a:srcRect b="10506" l="0" r="0" t="9957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 txBox="1"/>
          <p:nvPr>
            <p:ph idx="1" type="subTitle"/>
          </p:nvPr>
        </p:nvSpPr>
        <p:spPr>
          <a:xfrm>
            <a:off x="695325" y="2397850"/>
            <a:ext cx="3829200" cy="1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It’s better to shoot yourself in the foot than for someone else shoot you in the head</a:t>
            </a:r>
            <a:endParaRPr sz="1800">
              <a:solidFill>
                <a:srgbClr val="666666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35" name="Shape 435"/>
          <p:cNvSpPr txBox="1"/>
          <p:nvPr/>
        </p:nvSpPr>
        <p:spPr>
          <a:xfrm>
            <a:off x="676275" y="1323975"/>
            <a:ext cx="4981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Crude Metaphor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>
            <p:ph idx="1" type="body"/>
          </p:nvPr>
        </p:nvSpPr>
        <p:spPr>
          <a:xfrm>
            <a:off x="4520800" y="765350"/>
            <a:ext cx="4110900" cy="3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Get your hands dirty.  Make a trade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Get your minds dirty vetting and testing wild concepts that risk failure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Acquire experience through experimentation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Uncover our own perspective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Incubate ideas throughout education</a:t>
            </a:r>
            <a:endParaRPr sz="16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41" name="Shape 441"/>
          <p:cNvCxnSpPr/>
          <p:nvPr/>
        </p:nvCxnSpPr>
        <p:spPr>
          <a:xfrm>
            <a:off x="4066700" y="338150"/>
            <a:ext cx="0" cy="43692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2" name="Shape 442"/>
          <p:cNvPicPr preferRelativeResize="0"/>
          <p:nvPr/>
        </p:nvPicPr>
        <p:blipFill rotWithShape="1">
          <a:blip r:embed="rId3">
            <a:alphaModFix/>
          </a:blip>
          <a:srcRect b="0" l="0" r="55847" t="61703"/>
          <a:stretch/>
        </p:blipFill>
        <p:spPr>
          <a:xfrm rot="10800000">
            <a:off x="0" y="2648849"/>
            <a:ext cx="4066700" cy="2494651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 txBox="1"/>
          <p:nvPr>
            <p:ph type="title"/>
          </p:nvPr>
        </p:nvSpPr>
        <p:spPr>
          <a:xfrm>
            <a:off x="381000" y="900075"/>
            <a:ext cx="3371100" cy="10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Take action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>
            <p:ph type="ctrTitle"/>
          </p:nvPr>
        </p:nvSpPr>
        <p:spPr>
          <a:xfrm>
            <a:off x="311708" y="120678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Skepticism</a:t>
            </a:r>
            <a:endParaRPr sz="4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49" name="Shape 449"/>
          <p:cNvCxnSpPr/>
          <p:nvPr/>
        </p:nvCxnSpPr>
        <p:spPr>
          <a:xfrm>
            <a:off x="1409904" y="2589543"/>
            <a:ext cx="66384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b="30021" l="9297" r="11034" t="13140"/>
          <a:stretch/>
        </p:blipFill>
        <p:spPr>
          <a:xfrm>
            <a:off x="30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>
            <p:ph type="title"/>
          </p:nvPr>
        </p:nvSpPr>
        <p:spPr>
          <a:xfrm>
            <a:off x="525013" y="26331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Blockchain is 3 combined sciences</a:t>
            </a:r>
            <a:endParaRPr sz="3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9" name="Shape 89"/>
          <p:cNvGrpSpPr/>
          <p:nvPr/>
        </p:nvGrpSpPr>
        <p:grpSpPr>
          <a:xfrm>
            <a:off x="1512425" y="1254825"/>
            <a:ext cx="6545775" cy="2122752"/>
            <a:chOff x="750425" y="1150050"/>
            <a:chExt cx="6545775" cy="2122752"/>
          </a:xfrm>
        </p:grpSpPr>
        <p:sp>
          <p:nvSpPr>
            <p:cNvPr id="90" name="Shape 90"/>
            <p:cNvSpPr/>
            <p:nvPr/>
          </p:nvSpPr>
          <p:spPr>
            <a:xfrm>
              <a:off x="2573922" y="1512550"/>
              <a:ext cx="1330500" cy="1330500"/>
            </a:xfrm>
            <a:prstGeom prst="ellipse">
              <a:avLst/>
            </a:prstGeom>
            <a:solidFill>
              <a:srgbClr val="896CA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3403525" y="1150055"/>
              <a:ext cx="1330500" cy="1330500"/>
            </a:xfrm>
            <a:prstGeom prst="ellipse">
              <a:avLst/>
            </a:prstGeom>
            <a:solidFill>
              <a:srgbClr val="009F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92" name="Shape 92"/>
            <p:cNvSpPr/>
            <p:nvPr/>
          </p:nvSpPr>
          <p:spPr>
            <a:xfrm>
              <a:off x="3291412" y="1942302"/>
              <a:ext cx="1330500" cy="1330500"/>
            </a:xfrm>
            <a:prstGeom prst="ellipse">
              <a:avLst/>
            </a:prstGeom>
            <a:solidFill>
              <a:srgbClr val="FB7E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93" name="Shape 93"/>
            <p:cNvSpPr txBox="1"/>
            <p:nvPr/>
          </p:nvSpPr>
          <p:spPr>
            <a:xfrm>
              <a:off x="750425" y="1845853"/>
              <a:ext cx="1677000" cy="6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600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Cryptographic</a:t>
              </a:r>
              <a:br>
                <a:rPr lang="en" sz="1600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" sz="1600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Science</a:t>
              </a:r>
              <a:endParaRPr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4" name="Shape 94"/>
            <p:cNvSpPr txBox="1"/>
            <p:nvPr/>
          </p:nvSpPr>
          <p:spPr>
            <a:xfrm>
              <a:off x="4839500" y="1150050"/>
              <a:ext cx="2456700" cy="6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600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Computer Science</a:t>
              </a:r>
              <a:br>
                <a:rPr lang="en" sz="1600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" sz="1600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&amp; Software Engineering</a:t>
              </a:r>
              <a:endParaRPr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" name="Shape 95"/>
            <p:cNvSpPr txBox="1"/>
            <p:nvPr/>
          </p:nvSpPr>
          <p:spPr>
            <a:xfrm>
              <a:off x="4621900" y="2429580"/>
              <a:ext cx="1580400" cy="41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600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Game Theory</a:t>
              </a:r>
              <a:endParaRPr sz="16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 b="61265" l="55909" r="-2024" t="0"/>
          <a:stretch/>
        </p:blipFill>
        <p:spPr>
          <a:xfrm>
            <a:off x="0" y="2620275"/>
            <a:ext cx="4247402" cy="252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>
            <p:ph type="title"/>
          </p:nvPr>
        </p:nvSpPr>
        <p:spPr>
          <a:xfrm>
            <a:off x="381000" y="900075"/>
            <a:ext cx="3371100" cy="10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Cryptographic science</a:t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4381800" y="643436"/>
            <a:ext cx="4312200" cy="41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HASHING</a:t>
            </a:r>
            <a:b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Involves the use of a unique fingerprint that verifies that a piece of information has not been altered without the need to see it</a:t>
            </a:r>
            <a:b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b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b="1"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KEYS</a:t>
            </a:r>
            <a:b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Public visibility / private inspection - much like your house</a:t>
            </a:r>
            <a:b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b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b="1"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DIGITAL SIGNATURES</a:t>
            </a:r>
            <a:b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" sz="14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Mathematical computation used to prove the authenticity of a digital message</a:t>
            </a:r>
            <a:endParaRPr sz="14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03" name="Shape 103"/>
          <p:cNvCxnSpPr/>
          <p:nvPr/>
        </p:nvCxnSpPr>
        <p:spPr>
          <a:xfrm>
            <a:off x="4066700" y="578417"/>
            <a:ext cx="0" cy="4191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262" y="1159750"/>
            <a:ext cx="6759175" cy="386932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6356925" y="1347725"/>
            <a:ext cx="2369400" cy="3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Transactions occur between nodes</a:t>
            </a:r>
            <a:endParaRPr sz="18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Every node performs validation</a:t>
            </a:r>
            <a:endParaRPr sz="18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Nodes are paid in the currency to operate</a:t>
            </a:r>
            <a:endParaRPr sz="18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No central choke-point</a:t>
            </a:r>
            <a:endParaRPr sz="18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0" name="Shape 110"/>
          <p:cNvSpPr txBox="1"/>
          <p:nvPr>
            <p:ph type="title"/>
          </p:nvPr>
        </p:nvSpPr>
        <p:spPr>
          <a:xfrm>
            <a:off x="520250" y="396675"/>
            <a:ext cx="803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Blockchains rely on distributed networks</a:t>
            </a:r>
            <a:endParaRPr sz="3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50" y="1870375"/>
            <a:ext cx="9144000" cy="2377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16" name="Shape 116"/>
          <p:cNvSpPr txBox="1"/>
          <p:nvPr/>
        </p:nvSpPr>
        <p:spPr>
          <a:xfrm>
            <a:off x="3773281" y="3073300"/>
            <a:ext cx="17658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bypass the web</a:t>
            </a:r>
            <a:endParaRPr sz="18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6424164" y="2295737"/>
            <a:ext cx="1485600" cy="1485600"/>
          </a:xfrm>
          <a:prstGeom prst="ellipse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8" name="Shape 118"/>
          <p:cNvSpPr txBox="1"/>
          <p:nvPr/>
        </p:nvSpPr>
        <p:spPr>
          <a:xfrm>
            <a:off x="6836364" y="2812787"/>
            <a:ext cx="6612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Web</a:t>
            </a:r>
            <a:endParaRPr sz="18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1023219" y="3073300"/>
            <a:ext cx="16254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Blockchains</a:t>
            </a:r>
            <a:endParaRPr sz="18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3083750" y="3452200"/>
            <a:ext cx="254400" cy="254400"/>
          </a:xfrm>
          <a:prstGeom prst="ellipse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2710838" y="2673050"/>
            <a:ext cx="692400" cy="692400"/>
          </a:xfrm>
          <a:prstGeom prst="ellipse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2247500" y="2274700"/>
            <a:ext cx="451500" cy="451500"/>
          </a:xfrm>
          <a:prstGeom prst="ellipse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2829350" y="2333525"/>
            <a:ext cx="254400" cy="254400"/>
          </a:xfrm>
          <a:prstGeom prst="ellipse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3131081" y="2818900"/>
            <a:ext cx="254400" cy="254400"/>
          </a:xfrm>
          <a:prstGeom prst="ellipse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3338150" y="2333525"/>
            <a:ext cx="254400" cy="254400"/>
          </a:xfrm>
          <a:prstGeom prst="ellipse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3465475" y="2621800"/>
            <a:ext cx="451500" cy="451500"/>
          </a:xfrm>
          <a:prstGeom prst="ellipse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3979200" y="2587925"/>
            <a:ext cx="254400" cy="254400"/>
          </a:xfrm>
          <a:prstGeom prst="ellipse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2394225" y="2818900"/>
            <a:ext cx="254400" cy="254400"/>
          </a:xfrm>
          <a:prstGeom prst="ellipse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1862743" y="2517025"/>
            <a:ext cx="451500" cy="451500"/>
          </a:xfrm>
          <a:prstGeom prst="ellipse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2390450" y="3452200"/>
            <a:ext cx="254400" cy="254400"/>
          </a:xfrm>
          <a:prstGeom prst="ellipse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 txBox="1"/>
          <p:nvPr/>
        </p:nvSpPr>
        <p:spPr>
          <a:xfrm>
            <a:off x="3003019" y="1192063"/>
            <a:ext cx="40368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Internet  (TCP-IP)</a:t>
            </a:r>
            <a:endParaRPr sz="1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2" name="Shape 132"/>
          <p:cNvCxnSpPr/>
          <p:nvPr/>
        </p:nvCxnSpPr>
        <p:spPr>
          <a:xfrm>
            <a:off x="4846775" y="1663950"/>
            <a:ext cx="0" cy="4203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3" name="Shape 133"/>
          <p:cNvSpPr txBox="1"/>
          <p:nvPr>
            <p:ph type="title"/>
          </p:nvPr>
        </p:nvSpPr>
        <p:spPr>
          <a:xfrm>
            <a:off x="520250" y="396675"/>
            <a:ext cx="803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Blockchains use the internet but not the web</a:t>
            </a:r>
            <a:endParaRPr sz="3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 b="20464" l="0" r="0" t="0"/>
          <a:stretch/>
        </p:blipFill>
        <p:spPr>
          <a:xfrm>
            <a:off x="0" y="1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>
            <p:ph idx="4294967295" type="ctrTitle"/>
          </p:nvPr>
        </p:nvSpPr>
        <p:spPr>
          <a:xfrm>
            <a:off x="1200150" y="477875"/>
            <a:ext cx="6743700" cy="9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Single Ledger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