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5"/>
  </p:notesMasterIdLst>
  <p:sldIdLst>
    <p:sldId id="1796" r:id="rId2"/>
    <p:sldId id="1985" r:id="rId3"/>
    <p:sldId id="1797" r:id="rId4"/>
    <p:sldId id="314" r:id="rId5"/>
    <p:sldId id="1810" r:id="rId6"/>
    <p:sldId id="1811" r:id="rId7"/>
    <p:sldId id="1812" r:id="rId8"/>
    <p:sldId id="1813" r:id="rId9"/>
    <p:sldId id="1871" r:id="rId10"/>
    <p:sldId id="1872" r:id="rId11"/>
    <p:sldId id="1881" r:id="rId12"/>
    <p:sldId id="316" r:id="rId13"/>
    <p:sldId id="410" r:id="rId14"/>
    <p:sldId id="408" r:id="rId15"/>
    <p:sldId id="726" r:id="rId16"/>
    <p:sldId id="727" r:id="rId17"/>
    <p:sldId id="710" r:id="rId18"/>
    <p:sldId id="960" r:id="rId19"/>
    <p:sldId id="1874" r:id="rId20"/>
    <p:sldId id="1893" r:id="rId21"/>
    <p:sldId id="1913" r:id="rId22"/>
    <p:sldId id="1875" r:id="rId23"/>
    <p:sldId id="1974" r:id="rId24"/>
    <p:sldId id="1884" r:id="rId25"/>
    <p:sldId id="1885" r:id="rId26"/>
    <p:sldId id="1815" r:id="rId27"/>
    <p:sldId id="1886" r:id="rId28"/>
    <p:sldId id="1892" r:id="rId29"/>
    <p:sldId id="1888" r:id="rId30"/>
    <p:sldId id="1889" r:id="rId31"/>
    <p:sldId id="1890" r:id="rId32"/>
    <p:sldId id="1891" r:id="rId33"/>
    <p:sldId id="1814" r:id="rId34"/>
    <p:sldId id="1894" r:id="rId35"/>
    <p:sldId id="1895" r:id="rId36"/>
    <p:sldId id="1816" r:id="rId37"/>
    <p:sldId id="1896" r:id="rId38"/>
    <p:sldId id="1817" r:id="rId39"/>
    <p:sldId id="1897" r:id="rId40"/>
    <p:sldId id="1822" r:id="rId41"/>
    <p:sldId id="1898" r:id="rId42"/>
    <p:sldId id="1821" r:id="rId43"/>
    <p:sldId id="1819" r:id="rId44"/>
    <p:sldId id="1899" r:id="rId45"/>
    <p:sldId id="1826" r:id="rId46"/>
    <p:sldId id="1823" r:id="rId47"/>
    <p:sldId id="1824" r:id="rId48"/>
    <p:sldId id="1825" r:id="rId49"/>
    <p:sldId id="1827" r:id="rId50"/>
    <p:sldId id="1975" r:id="rId51"/>
    <p:sldId id="1829" r:id="rId52"/>
    <p:sldId id="1910" r:id="rId53"/>
    <p:sldId id="1976" r:id="rId54"/>
    <p:sldId id="1831" r:id="rId55"/>
    <p:sldId id="1858" r:id="rId56"/>
    <p:sldId id="1832" r:id="rId57"/>
    <p:sldId id="863" r:id="rId58"/>
    <p:sldId id="897" r:id="rId59"/>
    <p:sldId id="1911" r:id="rId60"/>
    <p:sldId id="1977" r:id="rId61"/>
    <p:sldId id="1912" r:id="rId62"/>
    <p:sldId id="1833" r:id="rId63"/>
    <p:sldId id="1836" r:id="rId64"/>
    <p:sldId id="1904" r:id="rId65"/>
    <p:sldId id="1834" r:id="rId66"/>
    <p:sldId id="1978" r:id="rId67"/>
    <p:sldId id="1986" r:id="rId68"/>
    <p:sldId id="1837" r:id="rId69"/>
    <p:sldId id="1838" r:id="rId70"/>
    <p:sldId id="1840" r:id="rId71"/>
    <p:sldId id="1841" r:id="rId72"/>
    <p:sldId id="1842" r:id="rId73"/>
    <p:sldId id="1843" r:id="rId74"/>
    <p:sldId id="1844" r:id="rId75"/>
    <p:sldId id="1845" r:id="rId76"/>
    <p:sldId id="1848" r:id="rId77"/>
    <p:sldId id="1980" r:id="rId78"/>
    <p:sldId id="1850" r:id="rId79"/>
    <p:sldId id="1849" r:id="rId80"/>
    <p:sldId id="1981" r:id="rId81"/>
    <p:sldId id="1982" r:id="rId82"/>
    <p:sldId id="1983" r:id="rId83"/>
    <p:sldId id="1984" r:id="rId84"/>
    <p:sldId id="1853" r:id="rId85"/>
    <p:sldId id="1901" r:id="rId86"/>
    <p:sldId id="1887" r:id="rId87"/>
    <p:sldId id="1903" r:id="rId88"/>
    <p:sldId id="1855" r:id="rId89"/>
    <p:sldId id="1856" r:id="rId90"/>
    <p:sldId id="1900" r:id="rId91"/>
    <p:sldId id="1857" r:id="rId92"/>
    <p:sldId id="803" r:id="rId93"/>
    <p:sldId id="1859" r:id="rId9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0814" autoAdjust="0"/>
  </p:normalViewPr>
  <p:slideViewPr>
    <p:cSldViewPr snapToGrid="0" snapToObjects="1">
      <p:cViewPr varScale="1">
        <p:scale>
          <a:sx n="89" d="100"/>
          <a:sy n="89" d="100"/>
        </p:scale>
        <p:origin x="1356" y="66"/>
      </p:cViewPr>
      <p:guideLst/>
    </p:cSldViewPr>
  </p:slideViewPr>
  <p:outlineViewPr>
    <p:cViewPr>
      <p:scale>
        <a:sx n="33" d="100"/>
        <a:sy n="33" d="100"/>
      </p:scale>
      <p:origin x="0" y="-332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b="0" i="0">
                <a:latin typeface="Arial" panose="020B0604020202020204" pitchFamily="34" charset="0"/>
              </a:defRPr>
            </a:lvl1pPr>
          </a:lstStyle>
          <a:p>
            <a:fld id="{E2B35CFB-FE90-5D49-B719-B70F41887AE7}" type="datetimeFigureOut">
              <a:rPr lang="en-US" smtClean="0"/>
              <a:pPr/>
              <a:t>3/18/2020</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B19FA42-5024-7C4A-A1E9-2BADC9AB4546}" type="slidenum">
              <a:rPr lang="en-US" smtClean="0"/>
              <a:pPr/>
              <a:t>‹#›</a:t>
            </a:fld>
            <a:endParaRPr lang="en-US" dirty="0"/>
          </a:p>
        </p:txBody>
      </p:sp>
    </p:spTree>
    <p:extLst>
      <p:ext uri="{BB962C8B-B14F-4D97-AF65-F5344CB8AC3E}">
        <p14:creationId xmlns:p14="http://schemas.microsoft.com/office/powerpoint/2010/main" val="235433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think we face a retirement crisis?</a:t>
            </a:r>
          </a:p>
        </p:txBody>
      </p:sp>
      <p:sp>
        <p:nvSpPr>
          <p:cNvPr id="4" name="Slide Number Placeholder 3"/>
          <p:cNvSpPr>
            <a:spLocks noGrp="1"/>
          </p:cNvSpPr>
          <p:nvPr>
            <p:ph type="sldNum" sz="quarter" idx="5"/>
          </p:nvPr>
        </p:nvSpPr>
        <p:spPr/>
        <p:txBody>
          <a:bodyPr/>
          <a:lstStyle/>
          <a:p>
            <a:fld id="{6C015D19-1A19-3940-AD3C-B0D2E6166548}" type="slidenum">
              <a:rPr lang="en-US" smtClean="0"/>
              <a:pPr/>
              <a:t>1</a:t>
            </a:fld>
            <a:endParaRPr lang="en-US" dirty="0"/>
          </a:p>
        </p:txBody>
      </p:sp>
    </p:spTree>
    <p:extLst>
      <p:ext uri="{BB962C8B-B14F-4D97-AF65-F5344CB8AC3E}">
        <p14:creationId xmlns:p14="http://schemas.microsoft.com/office/powerpoint/2010/main" val="4048617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11</a:t>
            </a:fld>
            <a:endParaRPr lang="en-US" dirty="0"/>
          </a:p>
        </p:txBody>
      </p:sp>
    </p:spTree>
    <p:extLst>
      <p:ext uri="{BB962C8B-B14F-4D97-AF65-F5344CB8AC3E}">
        <p14:creationId xmlns:p14="http://schemas.microsoft.com/office/powerpoint/2010/main" val="4011610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a lot of you probably feel like, maybe not every day but from time to time, wondering about what the future holds. That's uncertain. We don't know what the future holds and we don't know what's going to happen with the stock market next. We don't know what's going to happen with healthcare law next. So, there's a lot of uncertainty percolating around people's minds, especially as they start entering </a:t>
            </a:r>
            <a:r>
              <a:rPr lang="en-US" dirty="0" smtClean="0"/>
              <a:t>the</a:t>
            </a:r>
            <a:r>
              <a:rPr lang="en-US" baseline="0" dirty="0" smtClean="0"/>
              <a:t> stage of</a:t>
            </a:r>
            <a:r>
              <a:rPr lang="en-US" dirty="0" smtClean="0"/>
              <a:t> </a:t>
            </a:r>
            <a:r>
              <a:rPr lang="en-US" dirty="0"/>
              <a:t>life when they start nearing retirement.</a:t>
            </a:r>
          </a:p>
          <a:p>
            <a:r>
              <a:rPr lang="en-US" dirty="0"/>
              <a:t/>
            </a:r>
            <a:br>
              <a:rPr lang="en-US" dirty="0"/>
            </a:br>
            <a:endParaRPr lang="en-US" dirty="0"/>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15D19-1A19-3940-AD3C-B0D2E6166548}" type="slidenum">
              <a:rPr lang="en-US" smtClean="0"/>
              <a:t>12</a:t>
            </a:fld>
            <a:endParaRPr lang="en-US"/>
          </a:p>
        </p:txBody>
      </p:sp>
    </p:spTree>
    <p:extLst>
      <p:ext uri="{BB962C8B-B14F-4D97-AF65-F5344CB8AC3E}">
        <p14:creationId xmlns:p14="http://schemas.microsoft.com/office/powerpoint/2010/main" val="3278115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points will </a:t>
            </a:r>
            <a:r>
              <a:rPr lang="en-US" dirty="0"/>
              <a:t>not discuss any particular funds or investment options. Just an overarching view of options </a:t>
            </a:r>
            <a:r>
              <a:rPr lang="en-US" dirty="0" smtClean="0"/>
              <a:t>available.]</a:t>
            </a:r>
            <a:endParaRPr lang="en-US" dirty="0"/>
          </a:p>
          <a:p>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t>13</a:t>
            </a:fld>
            <a:endParaRPr lang="en-US"/>
          </a:p>
        </p:txBody>
      </p:sp>
    </p:spTree>
    <p:extLst>
      <p:ext uri="{BB962C8B-B14F-4D97-AF65-F5344CB8AC3E}">
        <p14:creationId xmlns:p14="http://schemas.microsoft.com/office/powerpoint/2010/main" val="1779552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points will </a:t>
            </a:r>
            <a:r>
              <a:rPr lang="en-US" dirty="0"/>
              <a:t>not discuss any particular funds or investment options. Just an overarching view of options </a:t>
            </a:r>
            <a:r>
              <a:rPr lang="en-US" dirty="0" smtClean="0"/>
              <a:t>available.]</a:t>
            </a:r>
            <a:endParaRPr lang="en-US" dirty="0"/>
          </a:p>
          <a:p>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t>14</a:t>
            </a:fld>
            <a:endParaRPr lang="en-US"/>
          </a:p>
        </p:txBody>
      </p:sp>
    </p:spTree>
    <p:extLst>
      <p:ext uri="{BB962C8B-B14F-4D97-AF65-F5344CB8AC3E}">
        <p14:creationId xmlns:p14="http://schemas.microsoft.com/office/powerpoint/2010/main" val="1028250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lnSpc>
                <a:spcPct val="150000"/>
              </a:lnSpc>
              <a:spcAft>
                <a:spcPts val="2537"/>
              </a:spcAft>
              <a:buSzPct val="100000"/>
              <a:defRPr>
                <a:solidFill>
                  <a:srgbClr val="404040"/>
                </a:solidFill>
                <a:latin typeface="Montserrat Bold"/>
                <a:ea typeface="Montserrat Bold"/>
                <a:cs typeface="Montserrat Bold"/>
                <a:sym typeface="Montserrat Bold"/>
              </a:defRPr>
            </a:pPr>
            <a:endParaRPr lang="en-US" sz="1200" dirty="0">
              <a:ea typeface="Montserrat"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15D19-1A19-3940-AD3C-B0D2E6166548}" type="slidenum">
              <a:rPr lang="en-US" smtClean="0"/>
              <a:t>15</a:t>
            </a:fld>
            <a:endParaRPr lang="en-US"/>
          </a:p>
        </p:txBody>
      </p:sp>
    </p:spTree>
    <p:extLst>
      <p:ext uri="{BB962C8B-B14F-4D97-AF65-F5344CB8AC3E}">
        <p14:creationId xmlns:p14="http://schemas.microsoft.com/office/powerpoint/2010/main" val="3079119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lnSpc>
                <a:spcPct val="150000"/>
              </a:lnSpc>
              <a:spcAft>
                <a:spcPts val="2537"/>
              </a:spcAft>
              <a:buSzPct val="100000"/>
              <a:defRPr>
                <a:solidFill>
                  <a:srgbClr val="404040"/>
                </a:solidFill>
                <a:latin typeface="Montserrat Bold"/>
                <a:ea typeface="Montserrat Bold"/>
                <a:cs typeface="Montserrat Bold"/>
                <a:sym typeface="Montserrat Bold"/>
              </a:defRPr>
            </a:pPr>
            <a:r>
              <a:rPr lang="en-US" sz="1200" dirty="0">
                <a:ea typeface="Montserrat" charset="0"/>
                <a:cs typeface="Arial" panose="020B0604020202020204" pitchFamily="34" charset="0"/>
              </a:rPr>
              <a:t>10,000 baby boomers a day reach 65 (3.65 million a year</a:t>
            </a:r>
            <a:r>
              <a:rPr lang="en-US" sz="1200" dirty="0" smtClean="0">
                <a:ea typeface="Montserrat" charset="0"/>
                <a:cs typeface="Arial" panose="020B0604020202020204" pitchFamily="34" charset="0"/>
              </a:rPr>
              <a:t>).</a:t>
            </a:r>
            <a:endParaRPr lang="en-US" sz="1200" dirty="0">
              <a:ea typeface="Montserrat" charset="0"/>
              <a:cs typeface="Arial" panose="020B0604020202020204" pitchFamily="34" charset="0"/>
            </a:endParaRPr>
          </a:p>
          <a:p>
            <a:pPr defTabSz="483306">
              <a:lnSpc>
                <a:spcPct val="150000"/>
              </a:lnSpc>
              <a:spcAft>
                <a:spcPts val="2537"/>
              </a:spcAft>
              <a:buSzPct val="100000"/>
              <a:defRPr>
                <a:solidFill>
                  <a:srgbClr val="404040"/>
                </a:solidFill>
                <a:latin typeface="Montserrat Bold"/>
                <a:ea typeface="Montserrat Bold"/>
                <a:cs typeface="Montserrat Bold"/>
                <a:sym typeface="Montserrat Bold"/>
              </a:defRPr>
            </a:pPr>
            <a:endParaRPr lang="en-US" sz="1200" dirty="0">
              <a:ea typeface="Montserrat" charset="0"/>
              <a:cs typeface="Arial" panose="020B0604020202020204" pitchFamily="34" charset="0"/>
            </a:endParaRPr>
          </a:p>
          <a:p>
            <a:pPr defTabSz="483306">
              <a:lnSpc>
                <a:spcPct val="150000"/>
              </a:lnSpc>
              <a:spcAft>
                <a:spcPts val="2537"/>
              </a:spcAft>
              <a:buSzPct val="100000"/>
              <a:defRPr>
                <a:solidFill>
                  <a:srgbClr val="404040"/>
                </a:solidFill>
                <a:latin typeface="Montserrat Bold"/>
                <a:ea typeface="Montserrat Bold"/>
                <a:cs typeface="Montserrat Bold"/>
                <a:sym typeface="Montserrat Bold"/>
              </a:defRPr>
            </a:pPr>
            <a:r>
              <a:rPr lang="en-US" sz="1200" dirty="0">
                <a:ea typeface="Montserrat" charset="0"/>
                <a:cs typeface="Arial" panose="020B0604020202020204" pitchFamily="34" charset="0"/>
              </a:rPr>
              <a:t>Heavy </a:t>
            </a:r>
            <a:r>
              <a:rPr lang="en-US" sz="1200" dirty="0" smtClean="0">
                <a:ea typeface="Montserrat" charset="0"/>
                <a:cs typeface="Arial" panose="020B0604020202020204" pitchFamily="34" charset="0"/>
              </a:rPr>
              <a:t>reliance </a:t>
            </a:r>
            <a:r>
              <a:rPr lang="en-US" sz="1200" dirty="0">
                <a:ea typeface="Montserrat" charset="0"/>
                <a:cs typeface="Arial" panose="020B0604020202020204" pitchFamily="34" charset="0"/>
              </a:rPr>
              <a:t>on Social Security </a:t>
            </a:r>
            <a:r>
              <a:rPr lang="en-US" sz="1200" dirty="0" smtClean="0">
                <a:ea typeface="Montserrat" charset="0"/>
                <a:cs typeface="Arial" panose="020B0604020202020204" pitchFamily="34" charset="0"/>
              </a:rPr>
              <a:t>(for 1/3 of this</a:t>
            </a:r>
            <a:r>
              <a:rPr lang="en-US" sz="1200" baseline="0" dirty="0" smtClean="0">
                <a:ea typeface="Montserrat" charset="0"/>
                <a:cs typeface="Arial" panose="020B0604020202020204" pitchFamily="34" charset="0"/>
              </a:rPr>
              <a:t> group, it is the </a:t>
            </a:r>
            <a:r>
              <a:rPr lang="en-US" sz="1200" dirty="0" smtClean="0">
                <a:ea typeface="Montserrat" charset="0"/>
                <a:cs typeface="Arial" panose="020B0604020202020204" pitchFamily="34" charset="0"/>
              </a:rPr>
              <a:t>only </a:t>
            </a:r>
            <a:r>
              <a:rPr lang="en-US" sz="1200" dirty="0">
                <a:ea typeface="Montserrat" charset="0"/>
                <a:cs typeface="Arial" panose="020B0604020202020204" pitchFamily="34" charset="0"/>
              </a:rPr>
              <a:t>source of income</a:t>
            </a:r>
            <a:r>
              <a:rPr lang="en-US" sz="1200" dirty="0" smtClean="0">
                <a:ea typeface="Montserrat" charset="0"/>
                <a:cs typeface="Arial" panose="020B0604020202020204" pitchFamily="34" charset="0"/>
              </a:rPr>
              <a:t>).</a:t>
            </a:r>
            <a:endParaRPr lang="en-US" sz="1200" dirty="0">
              <a:ea typeface="Montserrat" charset="0"/>
              <a:cs typeface="Arial" panose="020B0604020202020204" pitchFamily="34" charset="0"/>
            </a:endParaRPr>
          </a:p>
          <a:p>
            <a:pPr defTabSz="483306">
              <a:lnSpc>
                <a:spcPct val="150000"/>
              </a:lnSpc>
              <a:spcAft>
                <a:spcPts val="2537"/>
              </a:spcAft>
              <a:buSzPct val="100000"/>
              <a:defRPr>
                <a:solidFill>
                  <a:srgbClr val="404040"/>
                </a:solidFill>
                <a:latin typeface="Montserrat Bold"/>
                <a:ea typeface="Montserrat Bold"/>
                <a:cs typeface="Montserrat Bold"/>
                <a:sym typeface="Montserrat Bold"/>
              </a:defRPr>
            </a:pPr>
            <a:endParaRPr lang="en-US" sz="1200" dirty="0">
              <a:ea typeface="Montserrat" charset="0"/>
              <a:cs typeface="Arial" panose="020B0604020202020204" pitchFamily="34" charset="0"/>
            </a:endParaRPr>
          </a:p>
          <a:p>
            <a:pPr defTabSz="483306">
              <a:lnSpc>
                <a:spcPct val="150000"/>
              </a:lnSpc>
              <a:spcAft>
                <a:spcPts val="2537"/>
              </a:spcAft>
              <a:buSzPct val="100000"/>
              <a:defRPr>
                <a:solidFill>
                  <a:srgbClr val="404040"/>
                </a:solidFill>
                <a:latin typeface="Montserrat Bold"/>
                <a:ea typeface="Montserrat Bold"/>
                <a:cs typeface="Montserrat Bold"/>
                <a:sym typeface="Montserrat Bold"/>
              </a:defRPr>
            </a:pPr>
            <a:r>
              <a:rPr lang="en-US" sz="1200" dirty="0">
                <a:ea typeface="Montserrat" charset="0"/>
                <a:cs typeface="Arial" panose="020B0604020202020204" pitchFamily="34" charset="0"/>
              </a:rPr>
              <a:t>Only 44% of retirees have a professional to help </a:t>
            </a:r>
            <a:r>
              <a:rPr lang="en-US" sz="1200" dirty="0" smtClean="0">
                <a:ea typeface="Montserrat" charset="0"/>
                <a:cs typeface="Arial" panose="020B0604020202020204" pitchFamily="34" charset="0"/>
              </a:rPr>
              <a:t>them.</a:t>
            </a:r>
            <a:endParaRPr lang="en-US" sz="1200" dirty="0">
              <a:ea typeface="Montserrat"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15D19-1A19-3940-AD3C-B0D2E6166548}" type="slidenum">
              <a:rPr lang="en-US" smtClean="0"/>
              <a:t>16</a:t>
            </a:fld>
            <a:endParaRPr lang="en-US"/>
          </a:p>
        </p:txBody>
      </p:sp>
    </p:spTree>
    <p:extLst>
      <p:ext uri="{BB962C8B-B14F-4D97-AF65-F5344CB8AC3E}">
        <p14:creationId xmlns:p14="http://schemas.microsoft.com/office/powerpoint/2010/main" val="1698353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18</a:t>
            </a:fld>
            <a:endParaRPr lang="en-US" dirty="0"/>
          </a:p>
        </p:txBody>
      </p:sp>
    </p:spTree>
    <p:extLst>
      <p:ext uri="{BB962C8B-B14F-4D97-AF65-F5344CB8AC3E}">
        <p14:creationId xmlns:p14="http://schemas.microsoft.com/office/powerpoint/2010/main" val="1048882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19</a:t>
            </a:fld>
            <a:endParaRPr lang="en-US" dirty="0"/>
          </a:p>
        </p:txBody>
      </p:sp>
    </p:spTree>
    <p:extLst>
      <p:ext uri="{BB962C8B-B14F-4D97-AF65-F5344CB8AC3E}">
        <p14:creationId xmlns:p14="http://schemas.microsoft.com/office/powerpoint/2010/main" val="2766157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a:t>://www.groom.com/resources/house-passes-bipartisan-retirement-reform-legislation</a:t>
            </a:r>
            <a:r>
              <a:rPr lang="en-US" dirty="0" smtClean="0"/>
              <a:t>/</a:t>
            </a:r>
          </a:p>
          <a:p>
            <a:endParaRPr lang="en-US" dirty="0"/>
          </a:p>
          <a:p>
            <a:r>
              <a:rPr lang="en-US" dirty="0"/>
              <a:t>Unless you are </a:t>
            </a:r>
            <a:r>
              <a:rPr lang="en-US" dirty="0" smtClean="0"/>
              <a:t>age 70.5 </a:t>
            </a:r>
            <a:r>
              <a:rPr lang="en-US" dirty="0"/>
              <a:t>by the end of the year, you’re affected. </a:t>
            </a:r>
          </a:p>
          <a:p>
            <a:endParaRPr lang="en-US" dirty="0"/>
          </a:p>
          <a:p>
            <a:r>
              <a:rPr lang="en-US" dirty="0"/>
              <a:t>Roth conversions will give people a book boost in the </a:t>
            </a:r>
            <a:r>
              <a:rPr lang="en-US" dirty="0" smtClean="0"/>
              <a:t>SECURE </a:t>
            </a:r>
            <a:r>
              <a:rPr lang="en-US" dirty="0"/>
              <a:t>Act era.</a:t>
            </a:r>
          </a:p>
        </p:txBody>
      </p:sp>
      <p:sp>
        <p:nvSpPr>
          <p:cNvPr id="4" name="Slide Number Placeholder 3"/>
          <p:cNvSpPr>
            <a:spLocks noGrp="1"/>
          </p:cNvSpPr>
          <p:nvPr>
            <p:ph type="sldNum" sz="quarter" idx="5"/>
          </p:nvPr>
        </p:nvSpPr>
        <p:spPr/>
        <p:txBody>
          <a:bodyPr/>
          <a:lstStyle/>
          <a:p>
            <a:fld id="{6C015D19-1A19-3940-AD3C-B0D2E6166548}" type="slidenum">
              <a:rPr lang="en-US" smtClean="0"/>
              <a:pPr/>
              <a:t>20</a:t>
            </a:fld>
            <a:endParaRPr lang="en-US" dirty="0"/>
          </a:p>
        </p:txBody>
      </p:sp>
    </p:spTree>
    <p:extLst>
      <p:ext uri="{BB962C8B-B14F-4D97-AF65-F5344CB8AC3E}">
        <p14:creationId xmlns:p14="http://schemas.microsoft.com/office/powerpoint/2010/main" val="3298198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a:t>://www.groom.com/resources/house-passes-bipartisan-retirement-reform-legislation/</a:t>
            </a:r>
          </a:p>
          <a:p>
            <a:endParaRPr lang="en-US" dirty="0"/>
          </a:p>
          <a:p>
            <a:r>
              <a:rPr lang="en-US" dirty="0"/>
              <a:t>Unless you are </a:t>
            </a:r>
            <a:r>
              <a:rPr lang="en-US" dirty="0" smtClean="0"/>
              <a:t>age 70.5 </a:t>
            </a:r>
            <a:r>
              <a:rPr lang="en-US" dirty="0"/>
              <a:t>by the end of the year, you’re affected. </a:t>
            </a:r>
          </a:p>
          <a:p>
            <a:endParaRPr lang="en-US" dirty="0"/>
          </a:p>
          <a:p>
            <a:r>
              <a:rPr lang="en-US" dirty="0"/>
              <a:t>Roth conversions will give people a book boost in the </a:t>
            </a:r>
            <a:r>
              <a:rPr lang="en-US" dirty="0" smtClean="0"/>
              <a:t>SECURE </a:t>
            </a:r>
            <a:r>
              <a:rPr lang="en-US" dirty="0"/>
              <a:t>Act era.</a:t>
            </a:r>
          </a:p>
        </p:txBody>
      </p:sp>
      <p:sp>
        <p:nvSpPr>
          <p:cNvPr id="4" name="Slide Number Placeholder 3"/>
          <p:cNvSpPr>
            <a:spLocks noGrp="1"/>
          </p:cNvSpPr>
          <p:nvPr>
            <p:ph type="sldNum" sz="quarter" idx="5"/>
          </p:nvPr>
        </p:nvSpPr>
        <p:spPr/>
        <p:txBody>
          <a:bodyPr/>
          <a:lstStyle/>
          <a:p>
            <a:fld id="{6C015D19-1A19-3940-AD3C-B0D2E6166548}" type="slidenum">
              <a:rPr lang="en-US" smtClean="0"/>
              <a:pPr/>
              <a:t>21</a:t>
            </a:fld>
            <a:endParaRPr lang="en-US" dirty="0"/>
          </a:p>
        </p:txBody>
      </p:sp>
    </p:spTree>
    <p:extLst>
      <p:ext uri="{BB962C8B-B14F-4D97-AF65-F5344CB8AC3E}">
        <p14:creationId xmlns:p14="http://schemas.microsoft.com/office/powerpoint/2010/main" val="186581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DB19FA42-5024-7C4A-A1E9-2BADC9AB4546}" type="slidenum">
              <a:rPr lang="en-US" smtClean="0"/>
              <a:pPr/>
              <a:t>2</a:t>
            </a:fld>
            <a:endParaRPr lang="en-US" dirty="0"/>
          </a:p>
        </p:txBody>
      </p:sp>
    </p:spTree>
    <p:extLst>
      <p:ext uri="{BB962C8B-B14F-4D97-AF65-F5344CB8AC3E}">
        <p14:creationId xmlns:p14="http://schemas.microsoft.com/office/powerpoint/2010/main" val="2123482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a:t>://www.groom.com/resources/house-passes-bipartisan-retirement-reform-legislation/</a:t>
            </a:r>
          </a:p>
          <a:p>
            <a:endParaRPr lang="en-US" dirty="0"/>
          </a:p>
          <a:p>
            <a:r>
              <a:rPr lang="en-US" dirty="0"/>
              <a:t>Unless you are </a:t>
            </a:r>
            <a:r>
              <a:rPr lang="en-US" dirty="0" smtClean="0"/>
              <a:t>age 70.5 </a:t>
            </a:r>
            <a:r>
              <a:rPr lang="en-US" dirty="0"/>
              <a:t>by the end of the year, you’re affected. </a:t>
            </a:r>
          </a:p>
          <a:p>
            <a:endParaRPr lang="en-US" dirty="0"/>
          </a:p>
          <a:p>
            <a:r>
              <a:rPr lang="en-US" dirty="0"/>
              <a:t>Roth conversions will give people a book boost in the </a:t>
            </a:r>
            <a:r>
              <a:rPr lang="en-US" dirty="0" smtClean="0"/>
              <a:t>SECURE </a:t>
            </a:r>
            <a:r>
              <a:rPr lang="en-US" dirty="0"/>
              <a:t>Act era.</a:t>
            </a:r>
          </a:p>
        </p:txBody>
      </p:sp>
      <p:sp>
        <p:nvSpPr>
          <p:cNvPr id="4" name="Slide Number Placeholder 3"/>
          <p:cNvSpPr>
            <a:spLocks noGrp="1"/>
          </p:cNvSpPr>
          <p:nvPr>
            <p:ph type="sldNum" sz="quarter" idx="5"/>
          </p:nvPr>
        </p:nvSpPr>
        <p:spPr/>
        <p:txBody>
          <a:bodyPr/>
          <a:lstStyle/>
          <a:p>
            <a:fld id="{6C015D19-1A19-3940-AD3C-B0D2E6166548}" type="slidenum">
              <a:rPr lang="en-US" smtClean="0"/>
              <a:pPr/>
              <a:t>22</a:t>
            </a:fld>
            <a:endParaRPr lang="en-US" dirty="0"/>
          </a:p>
        </p:txBody>
      </p:sp>
    </p:spTree>
    <p:extLst>
      <p:ext uri="{BB962C8B-B14F-4D97-AF65-F5344CB8AC3E}">
        <p14:creationId xmlns:p14="http://schemas.microsoft.com/office/powerpoint/2010/main" val="1156019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a:t>://www.groom.com/resources/house-passes-bipartisan-retirement-reform-legislation/</a:t>
            </a:r>
          </a:p>
          <a:p>
            <a:endParaRPr lang="en-US" dirty="0"/>
          </a:p>
          <a:p>
            <a:r>
              <a:rPr lang="en-US" dirty="0"/>
              <a:t>Unless you are </a:t>
            </a:r>
            <a:r>
              <a:rPr lang="en-US" dirty="0" smtClean="0"/>
              <a:t>age 70.5 </a:t>
            </a:r>
            <a:r>
              <a:rPr lang="en-US" dirty="0"/>
              <a:t>by the end of the year, you’re affected. </a:t>
            </a:r>
          </a:p>
          <a:p>
            <a:endParaRPr lang="en-US" dirty="0"/>
          </a:p>
          <a:p>
            <a:r>
              <a:rPr lang="en-US" dirty="0"/>
              <a:t>Roth conversions will give people a book boost in the </a:t>
            </a:r>
            <a:r>
              <a:rPr lang="en-US" dirty="0" smtClean="0"/>
              <a:t>SECURE </a:t>
            </a:r>
            <a:r>
              <a:rPr lang="en-US" dirty="0"/>
              <a:t>Act era.</a:t>
            </a:r>
          </a:p>
        </p:txBody>
      </p:sp>
      <p:sp>
        <p:nvSpPr>
          <p:cNvPr id="4" name="Slide Number Placeholder 3"/>
          <p:cNvSpPr>
            <a:spLocks noGrp="1"/>
          </p:cNvSpPr>
          <p:nvPr>
            <p:ph type="sldNum" sz="quarter" idx="5"/>
          </p:nvPr>
        </p:nvSpPr>
        <p:spPr/>
        <p:txBody>
          <a:bodyPr/>
          <a:lstStyle/>
          <a:p>
            <a:fld id="{6C015D19-1A19-3940-AD3C-B0D2E6166548}" type="slidenum">
              <a:rPr lang="en-US" smtClean="0"/>
              <a:pPr/>
              <a:t>23</a:t>
            </a:fld>
            <a:endParaRPr lang="en-US" dirty="0"/>
          </a:p>
        </p:txBody>
      </p:sp>
    </p:spTree>
    <p:extLst>
      <p:ext uri="{BB962C8B-B14F-4D97-AF65-F5344CB8AC3E}">
        <p14:creationId xmlns:p14="http://schemas.microsoft.com/office/powerpoint/2010/main" val="213917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ea typeface="+mn-ea"/>
                <a:cs typeface="+mn-cs"/>
              </a:rPr>
              <a:t>This change removes a notable savings limitation, particularly for those who continue to work later in life.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24</a:t>
            </a:fld>
            <a:endParaRPr lang="en-US" dirty="0"/>
          </a:p>
        </p:txBody>
      </p:sp>
    </p:spTree>
    <p:extLst>
      <p:ext uri="{BB962C8B-B14F-4D97-AF65-F5344CB8AC3E}">
        <p14:creationId xmlns:p14="http://schemas.microsoft.com/office/powerpoint/2010/main" val="1218160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ea typeface="+mn-ea"/>
                <a:cs typeface="+mn-cs"/>
              </a:rPr>
              <a:t>This change removes a notable savings limitation, particularly for those who continue to work later in life.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25</a:t>
            </a:fld>
            <a:endParaRPr lang="en-US" dirty="0"/>
          </a:p>
        </p:txBody>
      </p:sp>
    </p:spTree>
    <p:extLst>
      <p:ext uri="{BB962C8B-B14F-4D97-AF65-F5344CB8AC3E}">
        <p14:creationId xmlns:p14="http://schemas.microsoft.com/office/powerpoint/2010/main" val="2376590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to boost plan offerings </a:t>
            </a:r>
            <a:r>
              <a:rPr lang="en-US" dirty="0" smtClean="0"/>
              <a:t>for </a:t>
            </a:r>
            <a:r>
              <a:rPr lang="en-US" dirty="0"/>
              <a:t>small </a:t>
            </a:r>
            <a:r>
              <a:rPr lang="en-US" dirty="0" smtClean="0"/>
              <a:t>employers </a:t>
            </a:r>
            <a:r>
              <a:rPr lang="en-US" dirty="0"/>
              <a:t>who don’t use these plans because they think </a:t>
            </a:r>
            <a:r>
              <a:rPr lang="en-US" dirty="0" smtClean="0"/>
              <a:t>they’re too </a:t>
            </a:r>
            <a:r>
              <a:rPr lang="en-US" dirty="0"/>
              <a:t>complex</a:t>
            </a:r>
            <a:r>
              <a:rPr lang="en-US" dirty="0" smtClean="0"/>
              <a:t>.</a:t>
            </a:r>
          </a:p>
          <a:p>
            <a:endParaRPr lang="en-US" dirty="0"/>
          </a:p>
          <a:p>
            <a:r>
              <a:rPr lang="en-US" dirty="0"/>
              <a:t>Previous attempts to fix this issue haven’t always worked. We’ll see.</a:t>
            </a:r>
          </a:p>
        </p:txBody>
      </p:sp>
      <p:sp>
        <p:nvSpPr>
          <p:cNvPr id="4" name="Slide Number Placeholder 3"/>
          <p:cNvSpPr>
            <a:spLocks noGrp="1"/>
          </p:cNvSpPr>
          <p:nvPr>
            <p:ph type="sldNum" sz="quarter" idx="5"/>
          </p:nvPr>
        </p:nvSpPr>
        <p:spPr/>
        <p:txBody>
          <a:bodyPr/>
          <a:lstStyle/>
          <a:p>
            <a:fld id="{6C015D19-1A19-3940-AD3C-B0D2E6166548}" type="slidenum">
              <a:rPr lang="en-US" smtClean="0"/>
              <a:pPr/>
              <a:t>26</a:t>
            </a:fld>
            <a:endParaRPr lang="en-US" dirty="0"/>
          </a:p>
        </p:txBody>
      </p:sp>
    </p:spTree>
    <p:extLst>
      <p:ext uri="{BB962C8B-B14F-4D97-AF65-F5344CB8AC3E}">
        <p14:creationId xmlns:p14="http://schemas.microsoft.com/office/powerpoint/2010/main" val="670773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27</a:t>
            </a:fld>
            <a:endParaRPr lang="en-US" dirty="0"/>
          </a:p>
        </p:txBody>
      </p:sp>
    </p:spTree>
    <p:extLst>
      <p:ext uri="{BB962C8B-B14F-4D97-AF65-F5344CB8AC3E}">
        <p14:creationId xmlns:p14="http://schemas.microsoft.com/office/powerpoint/2010/main" val="3351888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ea typeface="+mn-ea"/>
                <a:cs typeface="+mn-cs"/>
              </a:rPr>
              <a:t>This change removes a notable savings limitation, particularly for those who continue to work later in life.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28</a:t>
            </a:fld>
            <a:endParaRPr lang="en-US" dirty="0"/>
          </a:p>
        </p:txBody>
      </p:sp>
    </p:spTree>
    <p:extLst>
      <p:ext uri="{BB962C8B-B14F-4D97-AF65-F5344CB8AC3E}">
        <p14:creationId xmlns:p14="http://schemas.microsoft.com/office/powerpoint/2010/main" val="1781402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ea typeface="+mn-ea"/>
                <a:cs typeface="+mn-cs"/>
              </a:rPr>
              <a:t>This change removes a notable savings limitation, particularly for those who continue to work later in life.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29</a:t>
            </a:fld>
            <a:endParaRPr lang="en-US" dirty="0"/>
          </a:p>
        </p:txBody>
      </p:sp>
    </p:spTree>
    <p:extLst>
      <p:ext uri="{BB962C8B-B14F-4D97-AF65-F5344CB8AC3E}">
        <p14:creationId xmlns:p14="http://schemas.microsoft.com/office/powerpoint/2010/main" val="2153917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ea typeface="+mn-ea"/>
                <a:cs typeface="+mn-cs"/>
              </a:rPr>
              <a:t>This change removes a notable savings limitation, particularly for those who continue to work later in life.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30</a:t>
            </a:fld>
            <a:endParaRPr lang="en-US" dirty="0"/>
          </a:p>
        </p:txBody>
      </p:sp>
    </p:spTree>
    <p:extLst>
      <p:ext uri="{BB962C8B-B14F-4D97-AF65-F5344CB8AC3E}">
        <p14:creationId xmlns:p14="http://schemas.microsoft.com/office/powerpoint/2010/main" val="337082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stretch strategy has been on its way out – there’s too much revenue on the table. </a:t>
            </a:r>
          </a:p>
          <a:p>
            <a:endParaRPr lang="en-US" dirty="0"/>
          </a:p>
          <a:p>
            <a:r>
              <a:rPr lang="en-US" dirty="0"/>
              <a:t>This means there are fewer tax-deferred savings opportunities. </a:t>
            </a:r>
          </a:p>
        </p:txBody>
      </p:sp>
      <p:sp>
        <p:nvSpPr>
          <p:cNvPr id="4" name="Slide Number Placeholder 3"/>
          <p:cNvSpPr>
            <a:spLocks noGrp="1"/>
          </p:cNvSpPr>
          <p:nvPr>
            <p:ph type="sldNum" sz="quarter" idx="5"/>
          </p:nvPr>
        </p:nvSpPr>
        <p:spPr/>
        <p:txBody>
          <a:bodyPr/>
          <a:lstStyle/>
          <a:p>
            <a:fld id="{6C015D19-1A19-3940-AD3C-B0D2E6166548}" type="slidenum">
              <a:rPr lang="en-US" smtClean="0"/>
              <a:pPr/>
              <a:t>31</a:t>
            </a:fld>
            <a:endParaRPr lang="en-US" dirty="0"/>
          </a:p>
        </p:txBody>
      </p:sp>
    </p:spTree>
    <p:extLst>
      <p:ext uri="{BB962C8B-B14F-4D97-AF65-F5344CB8AC3E}">
        <p14:creationId xmlns:p14="http://schemas.microsoft.com/office/powerpoint/2010/main" val="2782846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[Jamie </a:t>
            </a:r>
            <a:r>
              <a:rPr lang="en-US" dirty="0"/>
              <a:t>will introduce </a:t>
            </a:r>
            <a:r>
              <a:rPr lang="en-US" dirty="0" smtClean="0"/>
              <a:t>himself</a:t>
            </a:r>
            <a:r>
              <a:rPr lang="en-US" baseline="0" dirty="0" smtClean="0"/>
              <a:t> in webinar recording]</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3</a:t>
            </a:fld>
            <a:endParaRPr lang="en-US" dirty="0"/>
          </a:p>
        </p:txBody>
      </p:sp>
    </p:spTree>
    <p:extLst>
      <p:ext uri="{BB962C8B-B14F-4D97-AF65-F5344CB8AC3E}">
        <p14:creationId xmlns:p14="http://schemas.microsoft.com/office/powerpoint/2010/main" val="3582520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stretch strategy has been on its way out – there’s too much revenue on the table. </a:t>
            </a:r>
          </a:p>
          <a:p>
            <a:endParaRPr lang="en-US" dirty="0"/>
          </a:p>
          <a:p>
            <a:r>
              <a:rPr lang="en-US" dirty="0"/>
              <a:t>This means there are fewer tax-deferred savings opportunities. </a:t>
            </a:r>
          </a:p>
        </p:txBody>
      </p:sp>
      <p:sp>
        <p:nvSpPr>
          <p:cNvPr id="4" name="Slide Number Placeholder 3"/>
          <p:cNvSpPr>
            <a:spLocks noGrp="1"/>
          </p:cNvSpPr>
          <p:nvPr>
            <p:ph type="sldNum" sz="quarter" idx="5"/>
          </p:nvPr>
        </p:nvSpPr>
        <p:spPr/>
        <p:txBody>
          <a:bodyPr/>
          <a:lstStyle/>
          <a:p>
            <a:fld id="{6C015D19-1A19-3940-AD3C-B0D2E6166548}" type="slidenum">
              <a:rPr lang="en-US" smtClean="0"/>
              <a:pPr/>
              <a:t>32</a:t>
            </a:fld>
            <a:endParaRPr lang="en-US" dirty="0"/>
          </a:p>
        </p:txBody>
      </p:sp>
    </p:spTree>
    <p:extLst>
      <p:ext uri="{BB962C8B-B14F-4D97-AF65-F5344CB8AC3E}">
        <p14:creationId xmlns:p14="http://schemas.microsoft.com/office/powerpoint/2010/main" val="1634326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a:t>://www.groom.com/resources/house-passes-bipartisan-retirement-reform-legislation/</a:t>
            </a:r>
          </a:p>
          <a:p>
            <a:endParaRPr lang="en-US" dirty="0"/>
          </a:p>
          <a:p>
            <a:r>
              <a:rPr lang="en-US" dirty="0"/>
              <a:t>This was a big win for insurance </a:t>
            </a:r>
            <a:r>
              <a:rPr lang="en-US" dirty="0" smtClean="0"/>
              <a:t>companies </a:t>
            </a:r>
            <a:r>
              <a:rPr lang="en-US" dirty="0"/>
              <a:t>because each annuity no longer has to be vetted – only the insurance company.</a:t>
            </a:r>
          </a:p>
          <a:p>
            <a:endParaRPr lang="en-US" dirty="0"/>
          </a:p>
          <a:p>
            <a:r>
              <a:rPr lang="en-US" dirty="0"/>
              <a:t>This might not change </a:t>
            </a:r>
            <a:r>
              <a:rPr lang="en-US" dirty="0" smtClean="0"/>
              <a:t>behavior </a:t>
            </a:r>
            <a:r>
              <a:rPr lang="en-US" dirty="0"/>
              <a:t>because the default 401(k) distribution will still be a lump sum.</a:t>
            </a:r>
          </a:p>
        </p:txBody>
      </p:sp>
      <p:sp>
        <p:nvSpPr>
          <p:cNvPr id="4" name="Slide Number Placeholder 3"/>
          <p:cNvSpPr>
            <a:spLocks noGrp="1"/>
          </p:cNvSpPr>
          <p:nvPr>
            <p:ph type="sldNum" sz="quarter" idx="5"/>
          </p:nvPr>
        </p:nvSpPr>
        <p:spPr/>
        <p:txBody>
          <a:bodyPr/>
          <a:lstStyle/>
          <a:p>
            <a:fld id="{6C015D19-1A19-3940-AD3C-B0D2E6166548}" type="slidenum">
              <a:rPr lang="en-US" smtClean="0"/>
              <a:pPr/>
              <a:t>33</a:t>
            </a:fld>
            <a:endParaRPr lang="en-US" dirty="0"/>
          </a:p>
        </p:txBody>
      </p:sp>
    </p:spTree>
    <p:extLst>
      <p:ext uri="{BB962C8B-B14F-4D97-AF65-F5344CB8AC3E}">
        <p14:creationId xmlns:p14="http://schemas.microsoft.com/office/powerpoint/2010/main" val="556718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a:t>://www.groom.com/resources/house-passes-bipartisan-retirement-reform-legislation/</a:t>
            </a:r>
          </a:p>
          <a:p>
            <a:endParaRPr lang="en-US" dirty="0"/>
          </a:p>
          <a:p>
            <a:r>
              <a:rPr lang="en-US" dirty="0"/>
              <a:t>Unless you are 70.5 by the end of the year, you’re affected. </a:t>
            </a:r>
          </a:p>
          <a:p>
            <a:endParaRPr lang="en-US" dirty="0"/>
          </a:p>
          <a:p>
            <a:r>
              <a:rPr lang="en-US" dirty="0"/>
              <a:t>Roth conversions will give people a book boost in the </a:t>
            </a:r>
            <a:r>
              <a:rPr lang="en-US" dirty="0" smtClean="0"/>
              <a:t>SECURE </a:t>
            </a:r>
            <a:r>
              <a:rPr lang="en-US" dirty="0"/>
              <a:t>Act era.</a:t>
            </a:r>
          </a:p>
        </p:txBody>
      </p:sp>
      <p:sp>
        <p:nvSpPr>
          <p:cNvPr id="4" name="Slide Number Placeholder 3"/>
          <p:cNvSpPr>
            <a:spLocks noGrp="1"/>
          </p:cNvSpPr>
          <p:nvPr>
            <p:ph type="sldNum" sz="quarter" idx="5"/>
          </p:nvPr>
        </p:nvSpPr>
        <p:spPr/>
        <p:txBody>
          <a:bodyPr/>
          <a:lstStyle/>
          <a:p>
            <a:fld id="{6C015D19-1A19-3940-AD3C-B0D2E6166548}" type="slidenum">
              <a:rPr lang="en-US" smtClean="0"/>
              <a:pPr/>
              <a:t>35</a:t>
            </a:fld>
            <a:endParaRPr lang="en-US" dirty="0"/>
          </a:p>
        </p:txBody>
      </p:sp>
    </p:spTree>
    <p:extLst>
      <p:ext uri="{BB962C8B-B14F-4D97-AF65-F5344CB8AC3E}">
        <p14:creationId xmlns:p14="http://schemas.microsoft.com/office/powerpoint/2010/main" val="3678362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a:t>://www.groom.com/resources/house-passes-bipartisan-retirement-reform-legislation/</a:t>
            </a:r>
          </a:p>
          <a:p>
            <a:endParaRPr lang="en-US" dirty="0"/>
          </a:p>
          <a:p>
            <a:r>
              <a:rPr lang="en-US" dirty="0"/>
              <a:t>Unless you are 70.5 by the end of the year, you’re affected. </a:t>
            </a:r>
          </a:p>
          <a:p>
            <a:endParaRPr lang="en-US" dirty="0"/>
          </a:p>
          <a:p>
            <a:r>
              <a:rPr lang="en-US" dirty="0"/>
              <a:t>Roth conversions will give people a book boost in the </a:t>
            </a:r>
            <a:r>
              <a:rPr lang="en-US" dirty="0" smtClean="0"/>
              <a:t>SECURE </a:t>
            </a:r>
            <a:r>
              <a:rPr lang="en-US" dirty="0"/>
              <a:t>Act era.</a:t>
            </a:r>
          </a:p>
        </p:txBody>
      </p:sp>
      <p:sp>
        <p:nvSpPr>
          <p:cNvPr id="4" name="Slide Number Placeholder 3"/>
          <p:cNvSpPr>
            <a:spLocks noGrp="1"/>
          </p:cNvSpPr>
          <p:nvPr>
            <p:ph type="sldNum" sz="quarter" idx="5"/>
          </p:nvPr>
        </p:nvSpPr>
        <p:spPr/>
        <p:txBody>
          <a:bodyPr/>
          <a:lstStyle/>
          <a:p>
            <a:fld id="{6C015D19-1A19-3940-AD3C-B0D2E6166548}" type="slidenum">
              <a:rPr lang="en-US" smtClean="0"/>
              <a:pPr/>
              <a:t>36</a:t>
            </a:fld>
            <a:endParaRPr lang="en-US" dirty="0"/>
          </a:p>
        </p:txBody>
      </p:sp>
    </p:spTree>
    <p:extLst>
      <p:ext uri="{BB962C8B-B14F-4D97-AF65-F5344CB8AC3E}">
        <p14:creationId xmlns:p14="http://schemas.microsoft.com/office/powerpoint/2010/main" val="3888200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a:t>://www.groom.com/resources/house-passes-bipartisan-retirement-reform-legislation/</a:t>
            </a:r>
          </a:p>
          <a:p>
            <a:endParaRPr lang="en-US" dirty="0"/>
          </a:p>
          <a:p>
            <a:r>
              <a:rPr lang="en-US" dirty="0"/>
              <a:t>Unless you are 70.5 by the end of the year, you’re affected. </a:t>
            </a:r>
          </a:p>
          <a:p>
            <a:endParaRPr lang="en-US" dirty="0"/>
          </a:p>
          <a:p>
            <a:r>
              <a:rPr lang="en-US" dirty="0"/>
              <a:t>Roth conversions will give people a book boost in the </a:t>
            </a:r>
            <a:r>
              <a:rPr lang="en-US" dirty="0" smtClean="0"/>
              <a:t>SECURE </a:t>
            </a:r>
            <a:r>
              <a:rPr lang="en-US" dirty="0"/>
              <a:t>Act era.</a:t>
            </a:r>
          </a:p>
        </p:txBody>
      </p:sp>
      <p:sp>
        <p:nvSpPr>
          <p:cNvPr id="4" name="Slide Number Placeholder 3"/>
          <p:cNvSpPr>
            <a:spLocks noGrp="1"/>
          </p:cNvSpPr>
          <p:nvPr>
            <p:ph type="sldNum" sz="quarter" idx="5"/>
          </p:nvPr>
        </p:nvSpPr>
        <p:spPr/>
        <p:txBody>
          <a:bodyPr/>
          <a:lstStyle/>
          <a:p>
            <a:fld id="{6C015D19-1A19-3940-AD3C-B0D2E6166548}" type="slidenum">
              <a:rPr lang="en-US" smtClean="0"/>
              <a:pPr/>
              <a:t>37</a:t>
            </a:fld>
            <a:endParaRPr lang="en-US" dirty="0"/>
          </a:p>
        </p:txBody>
      </p:sp>
    </p:spTree>
    <p:extLst>
      <p:ext uri="{BB962C8B-B14F-4D97-AF65-F5344CB8AC3E}">
        <p14:creationId xmlns:p14="http://schemas.microsoft.com/office/powerpoint/2010/main" val="3015561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ea typeface="+mn-ea"/>
                <a:cs typeface="+mn-cs"/>
              </a:rPr>
              <a:t>This change removes a notable savings limitation, particularly for those who continue to work later in life.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38</a:t>
            </a:fld>
            <a:endParaRPr lang="en-US" dirty="0"/>
          </a:p>
        </p:txBody>
      </p:sp>
    </p:spTree>
    <p:extLst>
      <p:ext uri="{BB962C8B-B14F-4D97-AF65-F5344CB8AC3E}">
        <p14:creationId xmlns:p14="http://schemas.microsoft.com/office/powerpoint/2010/main" val="2239018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ea typeface="+mn-ea"/>
                <a:cs typeface="+mn-cs"/>
              </a:rPr>
              <a:t>This change removes a notable savings limitation, particularly for those who continue to work later in life.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39</a:t>
            </a:fld>
            <a:endParaRPr lang="en-US" dirty="0"/>
          </a:p>
        </p:txBody>
      </p:sp>
    </p:spTree>
    <p:extLst>
      <p:ext uri="{BB962C8B-B14F-4D97-AF65-F5344CB8AC3E}">
        <p14:creationId xmlns:p14="http://schemas.microsoft.com/office/powerpoint/2010/main" val="182696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stretch strategy has been on its way out – there’s too much revenue on the table. </a:t>
            </a:r>
          </a:p>
          <a:p>
            <a:endParaRPr lang="en-US" dirty="0"/>
          </a:p>
          <a:p>
            <a:r>
              <a:rPr lang="en-US" dirty="0"/>
              <a:t>This means there are fewer tax-deferred savings opportunities. </a:t>
            </a:r>
          </a:p>
        </p:txBody>
      </p:sp>
      <p:sp>
        <p:nvSpPr>
          <p:cNvPr id="4" name="Slide Number Placeholder 3"/>
          <p:cNvSpPr>
            <a:spLocks noGrp="1"/>
          </p:cNvSpPr>
          <p:nvPr>
            <p:ph type="sldNum" sz="quarter" idx="5"/>
          </p:nvPr>
        </p:nvSpPr>
        <p:spPr/>
        <p:txBody>
          <a:bodyPr/>
          <a:lstStyle/>
          <a:p>
            <a:fld id="{6C015D19-1A19-3940-AD3C-B0D2E6166548}" type="slidenum">
              <a:rPr lang="en-US" smtClean="0"/>
              <a:pPr/>
              <a:t>40</a:t>
            </a:fld>
            <a:endParaRPr lang="en-US" dirty="0"/>
          </a:p>
        </p:txBody>
      </p:sp>
    </p:spTree>
    <p:extLst>
      <p:ext uri="{BB962C8B-B14F-4D97-AF65-F5344CB8AC3E}">
        <p14:creationId xmlns:p14="http://schemas.microsoft.com/office/powerpoint/2010/main" val="1589940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ea typeface="+mn-ea"/>
                <a:cs typeface="+mn-cs"/>
              </a:rPr>
              <a:t>This change removes a notable savings limitation, particularly for those who continue to work later in life.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41</a:t>
            </a:fld>
            <a:endParaRPr lang="en-US" dirty="0"/>
          </a:p>
        </p:txBody>
      </p:sp>
    </p:spTree>
    <p:extLst>
      <p:ext uri="{BB962C8B-B14F-4D97-AF65-F5344CB8AC3E}">
        <p14:creationId xmlns:p14="http://schemas.microsoft.com/office/powerpoint/2010/main" val="2888429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 </a:t>
            </a:r>
            <a:r>
              <a:rPr lang="en-US" sz="1200" dirty="0">
                <a:solidFill>
                  <a:schemeClr val="accent1"/>
                </a:solidFill>
              </a:rPr>
              <a:t>You can take a $5,000 withdrawal per person from 401(k) or IRA, etc. for </a:t>
            </a:r>
            <a:r>
              <a:rPr lang="en-US" sz="1200" dirty="0" smtClean="0">
                <a:solidFill>
                  <a:schemeClr val="accent1"/>
                </a:solidFill>
              </a:rPr>
              <a:t>childcare </a:t>
            </a:r>
            <a:r>
              <a:rPr lang="en-US" sz="1200" dirty="0">
                <a:solidFill>
                  <a:schemeClr val="accent1"/>
                </a:solidFill>
              </a:rPr>
              <a:t>costs  – a </a:t>
            </a:r>
            <a:r>
              <a:rPr lang="en-US" sz="1200" kern="1200" dirty="0">
                <a:solidFill>
                  <a:schemeClr val="tx1"/>
                </a:solidFill>
                <a:effectLst/>
                <a:ea typeface="+mn-ea"/>
                <a:cs typeface="+mn-cs"/>
              </a:rPr>
              <a:t>really interesting and welcome addition to the </a:t>
            </a:r>
            <a:r>
              <a:rPr lang="en-US" sz="1200" kern="1200" dirty="0" smtClean="0">
                <a:solidFill>
                  <a:schemeClr val="tx1"/>
                </a:solidFill>
                <a:effectLst/>
                <a:ea typeface="+mn-ea"/>
                <a:cs typeface="+mn-cs"/>
              </a:rPr>
              <a:t>bill.</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43</a:t>
            </a:fld>
            <a:endParaRPr lang="en-US" dirty="0"/>
          </a:p>
        </p:txBody>
      </p:sp>
    </p:spTree>
    <p:extLst>
      <p:ext uri="{BB962C8B-B14F-4D97-AF65-F5344CB8AC3E}">
        <p14:creationId xmlns:p14="http://schemas.microsoft.com/office/powerpoint/2010/main" val="4268143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
                <a:schemeClr val="tx2">
                  <a:lumMod val="60000"/>
                  <a:lumOff val="40000"/>
                </a:schemeClr>
              </a:buClr>
              <a:buSzPct val="100000"/>
              <a:buFont typeface="Arial" panose="020B0604020202020204" pitchFamily="34" charset="0"/>
              <a:buNone/>
              <a:tabLst/>
              <a:defRPr/>
            </a:pPr>
            <a:r>
              <a:rPr lang="en-US" dirty="0"/>
              <a:t>We will go through six major sections today, talking through each major provision and spending a bit more time on the elimination of the stretch IRA. </a:t>
            </a:r>
            <a:r>
              <a:rPr lang="en-US" dirty="0" smtClean="0"/>
              <a:t>Then, we’ll </a:t>
            </a:r>
            <a:r>
              <a:rPr lang="en-US" dirty="0"/>
              <a:t>talk about options on how to help adjust financial plans to these rules.</a:t>
            </a:r>
          </a:p>
        </p:txBody>
      </p:sp>
      <p:sp>
        <p:nvSpPr>
          <p:cNvPr id="4" name="Slide Number Placeholder 3"/>
          <p:cNvSpPr>
            <a:spLocks noGrp="1"/>
          </p:cNvSpPr>
          <p:nvPr>
            <p:ph type="sldNum" sz="quarter" idx="5"/>
          </p:nvPr>
        </p:nvSpPr>
        <p:spPr/>
        <p:txBody>
          <a:bodyPr/>
          <a:lstStyle/>
          <a:p>
            <a:fld id="{6C015D19-1A19-3940-AD3C-B0D2E6166548}" type="slidenum">
              <a:rPr lang="en-US" smtClean="0"/>
              <a:t>4</a:t>
            </a:fld>
            <a:endParaRPr lang="en-US"/>
          </a:p>
        </p:txBody>
      </p:sp>
    </p:spTree>
    <p:extLst>
      <p:ext uri="{BB962C8B-B14F-4D97-AF65-F5344CB8AC3E}">
        <p14:creationId xmlns:p14="http://schemas.microsoft.com/office/powerpoint/2010/main" val="768814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 </a:t>
            </a:r>
            <a:r>
              <a:rPr lang="en-US" sz="1200" dirty="0">
                <a:solidFill>
                  <a:schemeClr val="accent1"/>
                </a:solidFill>
              </a:rPr>
              <a:t>You can take a $5,000 withdrawal per person from 401(k) or IRA, etc. for </a:t>
            </a:r>
            <a:r>
              <a:rPr lang="en-US" sz="1200" dirty="0" smtClean="0">
                <a:solidFill>
                  <a:schemeClr val="accent1"/>
                </a:solidFill>
              </a:rPr>
              <a:t>childcare </a:t>
            </a:r>
            <a:r>
              <a:rPr lang="en-US" sz="1200" dirty="0">
                <a:solidFill>
                  <a:schemeClr val="accent1"/>
                </a:solidFill>
              </a:rPr>
              <a:t>costs  – a </a:t>
            </a:r>
            <a:r>
              <a:rPr lang="en-US" sz="1200" kern="1200" dirty="0">
                <a:solidFill>
                  <a:schemeClr val="tx1"/>
                </a:solidFill>
                <a:effectLst/>
                <a:ea typeface="+mn-ea"/>
                <a:cs typeface="+mn-cs"/>
              </a:rPr>
              <a:t>really interesting and welcome addition to the </a:t>
            </a:r>
            <a:r>
              <a:rPr lang="en-US" sz="1200" kern="1200" dirty="0" smtClean="0">
                <a:solidFill>
                  <a:schemeClr val="tx1"/>
                </a:solidFill>
                <a:effectLst/>
                <a:ea typeface="+mn-ea"/>
                <a:cs typeface="+mn-cs"/>
              </a:rPr>
              <a:t>bill.</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44</a:t>
            </a:fld>
            <a:endParaRPr lang="en-US" dirty="0"/>
          </a:p>
        </p:txBody>
      </p:sp>
    </p:spTree>
    <p:extLst>
      <p:ext uri="{BB962C8B-B14F-4D97-AF65-F5344CB8AC3E}">
        <p14:creationId xmlns:p14="http://schemas.microsoft.com/office/powerpoint/2010/main" val="2858489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coming slides, </a:t>
            </a:r>
            <a:r>
              <a:rPr lang="en-US" dirty="0" smtClean="0"/>
              <a:t>we’ll go </a:t>
            </a:r>
            <a:r>
              <a:rPr lang="en-US" dirty="0"/>
              <a:t>over the impact of the SECURE Act on stretch strategies. </a:t>
            </a:r>
          </a:p>
        </p:txBody>
      </p:sp>
      <p:sp>
        <p:nvSpPr>
          <p:cNvPr id="4" name="Slide Number Placeholder 3"/>
          <p:cNvSpPr>
            <a:spLocks noGrp="1"/>
          </p:cNvSpPr>
          <p:nvPr>
            <p:ph type="sldNum" sz="quarter" idx="5"/>
          </p:nvPr>
        </p:nvSpPr>
        <p:spPr/>
        <p:txBody>
          <a:bodyPr/>
          <a:lstStyle/>
          <a:p>
            <a:fld id="{6C015D19-1A19-3940-AD3C-B0D2E6166548}" type="slidenum">
              <a:rPr lang="en-US" smtClean="0"/>
              <a:pPr/>
              <a:t>46</a:t>
            </a:fld>
            <a:endParaRPr lang="en-US" dirty="0"/>
          </a:p>
        </p:txBody>
      </p:sp>
    </p:spTree>
    <p:extLst>
      <p:ext uri="{BB962C8B-B14F-4D97-AF65-F5344CB8AC3E}">
        <p14:creationId xmlns:p14="http://schemas.microsoft.com/office/powerpoint/2010/main" val="3924654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exceptions to the 10-year distribution requirement.</a:t>
            </a:r>
          </a:p>
        </p:txBody>
      </p:sp>
      <p:sp>
        <p:nvSpPr>
          <p:cNvPr id="4" name="Slide Number Placeholder 3"/>
          <p:cNvSpPr>
            <a:spLocks noGrp="1"/>
          </p:cNvSpPr>
          <p:nvPr>
            <p:ph type="sldNum" sz="quarter" idx="5"/>
          </p:nvPr>
        </p:nvSpPr>
        <p:spPr/>
        <p:txBody>
          <a:bodyPr/>
          <a:lstStyle/>
          <a:p>
            <a:fld id="{6C015D19-1A19-3940-AD3C-B0D2E6166548}" type="slidenum">
              <a:rPr lang="en-US" smtClean="0"/>
              <a:pPr/>
              <a:t>47</a:t>
            </a:fld>
            <a:endParaRPr lang="en-US" dirty="0"/>
          </a:p>
        </p:txBody>
      </p:sp>
    </p:spTree>
    <p:extLst>
      <p:ext uri="{BB962C8B-B14F-4D97-AF65-F5344CB8AC3E}">
        <p14:creationId xmlns:p14="http://schemas.microsoft.com/office/powerpoint/2010/main" val="20043096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grandchildren don’t seem to be </a:t>
            </a:r>
            <a:r>
              <a:rPr lang="en-US" dirty="0" smtClean="0"/>
              <a:t>exempt.</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48</a:t>
            </a:fld>
            <a:endParaRPr lang="en-US" dirty="0"/>
          </a:p>
        </p:txBody>
      </p:sp>
    </p:spTree>
    <p:extLst>
      <p:ext uri="{BB962C8B-B14F-4D97-AF65-F5344CB8AC3E}">
        <p14:creationId xmlns:p14="http://schemas.microsoft.com/office/powerpoint/2010/main" val="1045252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a:r>
            <a:r>
              <a:rPr lang="en-US" dirty="0"/>
              <a:t>in this example, you can see </a:t>
            </a:r>
            <a:r>
              <a:rPr lang="en-US" dirty="0" smtClean="0"/>
              <a:t>Year </a:t>
            </a:r>
            <a:r>
              <a:rPr lang="en-US" dirty="0"/>
              <a:t>1 alone is about a $74,000 difference. That can alter an individual's tax situation pretty rapidly. </a:t>
            </a:r>
          </a:p>
        </p:txBody>
      </p:sp>
      <p:sp>
        <p:nvSpPr>
          <p:cNvPr id="4" name="Slide Number Placeholder 3"/>
          <p:cNvSpPr>
            <a:spLocks noGrp="1"/>
          </p:cNvSpPr>
          <p:nvPr>
            <p:ph type="sldNum" sz="quarter" idx="5"/>
          </p:nvPr>
        </p:nvSpPr>
        <p:spPr/>
        <p:txBody>
          <a:bodyPr/>
          <a:lstStyle/>
          <a:p>
            <a:fld id="{6C015D19-1A19-3940-AD3C-B0D2E6166548}" type="slidenum">
              <a:rPr lang="en-US" smtClean="0"/>
              <a:pPr/>
              <a:t>49</a:t>
            </a:fld>
            <a:endParaRPr lang="en-US" dirty="0"/>
          </a:p>
        </p:txBody>
      </p:sp>
    </p:spTree>
    <p:extLst>
      <p:ext uri="{BB962C8B-B14F-4D97-AF65-F5344CB8AC3E}">
        <p14:creationId xmlns:p14="http://schemas.microsoft.com/office/powerpoint/2010/main" val="14612776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[Visual </a:t>
            </a:r>
            <a:r>
              <a:rPr lang="en-US" dirty="0"/>
              <a:t>aid outlining income tax </a:t>
            </a:r>
            <a:r>
              <a:rPr lang="en-US" dirty="0" smtClean="0"/>
              <a:t>brackets[</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50</a:t>
            </a:fld>
            <a:endParaRPr lang="en-US" dirty="0"/>
          </a:p>
        </p:txBody>
      </p:sp>
    </p:spTree>
    <p:extLst>
      <p:ext uri="{BB962C8B-B14F-4D97-AF65-F5344CB8AC3E}">
        <p14:creationId xmlns:p14="http://schemas.microsoft.com/office/powerpoint/2010/main" val="3723360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in this example how the change can push people into higher tax brackets.</a:t>
            </a:r>
          </a:p>
        </p:txBody>
      </p:sp>
      <p:sp>
        <p:nvSpPr>
          <p:cNvPr id="4" name="Slide Number Placeholder 3"/>
          <p:cNvSpPr>
            <a:spLocks noGrp="1"/>
          </p:cNvSpPr>
          <p:nvPr>
            <p:ph type="sldNum" sz="quarter" idx="5"/>
          </p:nvPr>
        </p:nvSpPr>
        <p:spPr/>
        <p:txBody>
          <a:bodyPr/>
          <a:lstStyle/>
          <a:p>
            <a:fld id="{6C015D19-1A19-3940-AD3C-B0D2E6166548}" type="slidenum">
              <a:rPr lang="en-US" smtClean="0"/>
              <a:pPr/>
              <a:t>51</a:t>
            </a:fld>
            <a:endParaRPr lang="en-US" dirty="0"/>
          </a:p>
        </p:txBody>
      </p:sp>
    </p:spTree>
    <p:extLst>
      <p:ext uri="{BB962C8B-B14F-4D97-AF65-F5344CB8AC3E}">
        <p14:creationId xmlns:p14="http://schemas.microsoft.com/office/powerpoint/2010/main" val="2463723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in this example how the change can push people into higher tax brackets.</a:t>
            </a:r>
          </a:p>
        </p:txBody>
      </p:sp>
      <p:sp>
        <p:nvSpPr>
          <p:cNvPr id="4" name="Slide Number Placeholder 3"/>
          <p:cNvSpPr>
            <a:spLocks noGrp="1"/>
          </p:cNvSpPr>
          <p:nvPr>
            <p:ph type="sldNum" sz="quarter" idx="5"/>
          </p:nvPr>
        </p:nvSpPr>
        <p:spPr/>
        <p:txBody>
          <a:bodyPr/>
          <a:lstStyle/>
          <a:p>
            <a:fld id="{6C015D19-1A19-3940-AD3C-B0D2E6166548}" type="slidenum">
              <a:rPr lang="en-US" smtClean="0"/>
              <a:pPr/>
              <a:t>52</a:t>
            </a:fld>
            <a:endParaRPr lang="en-US" dirty="0"/>
          </a:p>
        </p:txBody>
      </p:sp>
    </p:spTree>
    <p:extLst>
      <p:ext uri="{BB962C8B-B14F-4D97-AF65-F5344CB8AC3E}">
        <p14:creationId xmlns:p14="http://schemas.microsoft.com/office/powerpoint/2010/main" val="4214353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Outline of net investment income and threshold </a:t>
            </a:r>
            <a:r>
              <a:rPr lang="en-US" dirty="0" smtClean="0"/>
              <a:t>amount.</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53</a:t>
            </a:fld>
            <a:endParaRPr lang="en-US" dirty="0"/>
          </a:p>
        </p:txBody>
      </p:sp>
    </p:spTree>
    <p:extLst>
      <p:ext uri="{BB962C8B-B14F-4D97-AF65-F5344CB8AC3E}">
        <p14:creationId xmlns:p14="http://schemas.microsoft.com/office/powerpoint/2010/main" val="2057523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a:t>
            </a:r>
            <a:r>
              <a:rPr lang="en-US" dirty="0"/>
              <a:t>discuss what is and isn’t subject to the 3.8% tax.</a:t>
            </a:r>
          </a:p>
        </p:txBody>
      </p:sp>
      <p:sp>
        <p:nvSpPr>
          <p:cNvPr id="4" name="Slide Number Placeholder 3"/>
          <p:cNvSpPr>
            <a:spLocks noGrp="1"/>
          </p:cNvSpPr>
          <p:nvPr>
            <p:ph type="sldNum" sz="quarter" idx="5"/>
          </p:nvPr>
        </p:nvSpPr>
        <p:spPr/>
        <p:txBody>
          <a:bodyPr/>
          <a:lstStyle/>
          <a:p>
            <a:fld id="{6C015D19-1A19-3940-AD3C-B0D2E6166548}" type="slidenum">
              <a:rPr lang="en-US" smtClean="0"/>
              <a:pPr/>
              <a:t>54</a:t>
            </a:fld>
            <a:endParaRPr lang="en-US" dirty="0"/>
          </a:p>
        </p:txBody>
      </p:sp>
    </p:spTree>
    <p:extLst>
      <p:ext uri="{BB962C8B-B14F-4D97-AF65-F5344CB8AC3E}">
        <p14:creationId xmlns:p14="http://schemas.microsoft.com/office/powerpoint/2010/main" val="216069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look at how this all led up to </a:t>
            </a:r>
            <a:r>
              <a:rPr lang="en-US" dirty="0" smtClean="0"/>
              <a:t>today</a:t>
            </a:r>
            <a:r>
              <a:rPr lang="en-US" dirty="0"/>
              <a:t>. </a:t>
            </a:r>
          </a:p>
          <a:p>
            <a:endParaRPr lang="en-US" dirty="0"/>
          </a:p>
          <a:p>
            <a:r>
              <a:rPr lang="en-US" dirty="0"/>
              <a:t>Mention </a:t>
            </a:r>
            <a:r>
              <a:rPr lang="en-US" dirty="0" smtClean="0"/>
              <a:t>this </a:t>
            </a:r>
            <a:r>
              <a:rPr lang="en-US" dirty="0"/>
              <a:t>is biggest piece of financial planning legislation since 2006.</a:t>
            </a:r>
          </a:p>
          <a:p>
            <a:endParaRPr lang="en-US" dirty="0"/>
          </a:p>
          <a:p>
            <a:r>
              <a:rPr lang="en-US" dirty="0"/>
              <a:t>Mention </a:t>
            </a:r>
            <a:r>
              <a:rPr lang="en-US" dirty="0" smtClean="0"/>
              <a:t>it </a:t>
            </a:r>
            <a:r>
              <a:rPr lang="en-US" dirty="0"/>
              <a:t>was looking grim on this passing until December. Now we are all left to adjust in very little time. </a:t>
            </a:r>
          </a:p>
        </p:txBody>
      </p:sp>
      <p:sp>
        <p:nvSpPr>
          <p:cNvPr id="4" name="Slide Number Placeholder 3"/>
          <p:cNvSpPr>
            <a:spLocks noGrp="1"/>
          </p:cNvSpPr>
          <p:nvPr>
            <p:ph type="sldNum" sz="quarter" idx="5"/>
          </p:nvPr>
        </p:nvSpPr>
        <p:spPr/>
        <p:txBody>
          <a:bodyPr/>
          <a:lstStyle/>
          <a:p>
            <a:fld id="{6C015D19-1A19-3940-AD3C-B0D2E6166548}" type="slidenum">
              <a:rPr lang="en-US" smtClean="0"/>
              <a:pPr/>
              <a:t>6</a:t>
            </a:fld>
            <a:endParaRPr lang="en-US" dirty="0"/>
          </a:p>
        </p:txBody>
      </p:sp>
    </p:spTree>
    <p:extLst>
      <p:ext uri="{BB962C8B-B14F-4D97-AF65-F5344CB8AC3E}">
        <p14:creationId xmlns:p14="http://schemas.microsoft.com/office/powerpoint/2010/main" val="24257375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in this example how the change can push people into higher tax brackets.</a:t>
            </a:r>
          </a:p>
        </p:txBody>
      </p:sp>
      <p:sp>
        <p:nvSpPr>
          <p:cNvPr id="4" name="Slide Number Placeholder 3"/>
          <p:cNvSpPr>
            <a:spLocks noGrp="1"/>
          </p:cNvSpPr>
          <p:nvPr>
            <p:ph type="sldNum" sz="quarter" idx="5"/>
          </p:nvPr>
        </p:nvSpPr>
        <p:spPr/>
        <p:txBody>
          <a:bodyPr/>
          <a:lstStyle/>
          <a:p>
            <a:fld id="{6C015D19-1A19-3940-AD3C-B0D2E6166548}" type="slidenum">
              <a:rPr lang="en-US" smtClean="0"/>
              <a:pPr/>
              <a:t>55</a:t>
            </a:fld>
            <a:endParaRPr lang="en-US" dirty="0"/>
          </a:p>
        </p:txBody>
      </p:sp>
    </p:spTree>
    <p:extLst>
      <p:ext uri="{BB962C8B-B14F-4D97-AF65-F5344CB8AC3E}">
        <p14:creationId xmlns:p14="http://schemas.microsoft.com/office/powerpoint/2010/main" val="26020755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major but straight-forward hurdles that come with the end of the stretch IRA. </a:t>
            </a:r>
          </a:p>
        </p:txBody>
      </p:sp>
      <p:sp>
        <p:nvSpPr>
          <p:cNvPr id="4" name="Slide Number Placeholder 3"/>
          <p:cNvSpPr>
            <a:spLocks noGrp="1"/>
          </p:cNvSpPr>
          <p:nvPr>
            <p:ph type="sldNum" sz="quarter" idx="5"/>
          </p:nvPr>
        </p:nvSpPr>
        <p:spPr/>
        <p:txBody>
          <a:bodyPr/>
          <a:lstStyle/>
          <a:p>
            <a:fld id="{6C015D19-1A19-3940-AD3C-B0D2E6166548}" type="slidenum">
              <a:rPr lang="en-US" smtClean="0"/>
              <a:pPr/>
              <a:t>56</a:t>
            </a:fld>
            <a:endParaRPr lang="en-US" dirty="0"/>
          </a:p>
        </p:txBody>
      </p:sp>
    </p:spTree>
    <p:extLst>
      <p:ext uri="{BB962C8B-B14F-4D97-AF65-F5344CB8AC3E}">
        <p14:creationId xmlns:p14="http://schemas.microsoft.com/office/powerpoint/2010/main" val="33298920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premiums can also be impacted by income. So while not a tax, it does feel like a tax. </a:t>
            </a:r>
          </a:p>
        </p:txBody>
      </p:sp>
      <p:sp>
        <p:nvSpPr>
          <p:cNvPr id="4" name="Slide Number Placeholder 3"/>
          <p:cNvSpPr>
            <a:spLocks noGrp="1"/>
          </p:cNvSpPr>
          <p:nvPr>
            <p:ph type="sldNum" sz="quarter" idx="5"/>
          </p:nvPr>
        </p:nvSpPr>
        <p:spPr/>
        <p:txBody>
          <a:bodyPr/>
          <a:lstStyle/>
          <a:p>
            <a:fld id="{6C015D19-1A19-3940-AD3C-B0D2E6166548}" type="slidenum">
              <a:rPr lang="en-US" smtClean="0"/>
              <a:pPr/>
              <a:t>57</a:t>
            </a:fld>
            <a:endParaRPr lang="en-US" dirty="0"/>
          </a:p>
        </p:txBody>
      </p:sp>
    </p:spTree>
    <p:extLst>
      <p:ext uri="{BB962C8B-B14F-4D97-AF65-F5344CB8AC3E}">
        <p14:creationId xmlns:p14="http://schemas.microsoft.com/office/powerpoint/2010/main" val="4688827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25000"/>
              </a:lnSpc>
              <a:spcBef>
                <a:spcPct val="0"/>
              </a:spcBef>
              <a:spcAft>
                <a:spcPct val="0"/>
              </a:spcAft>
              <a:buClrTx/>
              <a:buSzTx/>
              <a:buFontTx/>
              <a:buNone/>
              <a:tabLst/>
              <a:defRPr/>
            </a:pPr>
            <a:r>
              <a:rPr lang="en-US" dirty="0" smtClean="0"/>
              <a:t>Source: https://www.financial-planning.com/news/ira-strategies-to-cut-medicare-costs-for-wealthy-clients</a:t>
            </a:r>
          </a:p>
          <a:p>
            <a:pPr marL="0" marR="0" lvl="0" indent="0" algn="l" defTabSz="457200" rtl="0" eaLnBrk="0" fontAlgn="base" latinLnBrk="0" hangingPunct="0">
              <a:lnSpc>
                <a:spcPct val="125000"/>
              </a:lnSpc>
              <a:spcBef>
                <a:spcPct val="0"/>
              </a:spcBef>
              <a:spcAft>
                <a:spcPct val="0"/>
              </a:spcAft>
              <a:buClrTx/>
              <a:buSzTx/>
              <a:buFontTx/>
              <a:buNone/>
              <a:tabLst/>
              <a:defRPr/>
            </a:pPr>
            <a:endParaRPr lang="en-US" dirty="0" smtClean="0"/>
          </a:p>
          <a:p>
            <a:pPr marL="0" marR="0" lvl="0" indent="0" algn="l" defTabSz="457200" rtl="0" eaLnBrk="0" fontAlgn="base" latinLnBrk="0" hangingPunct="0">
              <a:lnSpc>
                <a:spcPct val="125000"/>
              </a:lnSpc>
              <a:spcBef>
                <a:spcPct val="0"/>
              </a:spcBef>
              <a:spcAft>
                <a:spcPct val="0"/>
              </a:spcAft>
              <a:buClrTx/>
              <a:buSzTx/>
              <a:buFontTx/>
              <a:buNone/>
              <a:tabLst/>
              <a:defRPr/>
            </a:pPr>
            <a:r>
              <a:rPr lang="en-US" dirty="0" smtClean="0"/>
              <a:t>Perhaps </a:t>
            </a:r>
            <a:r>
              <a:rPr lang="en-US" dirty="0"/>
              <a:t>the most important thing to know about </a:t>
            </a:r>
            <a:r>
              <a:rPr lang="en-US" dirty="0"/>
              <a:t>M</a:t>
            </a:r>
            <a:r>
              <a:rPr lang="en-US" dirty="0" smtClean="0"/>
              <a:t>edicare </a:t>
            </a:r>
            <a:r>
              <a:rPr lang="en-US" dirty="0"/>
              <a:t>premiums </a:t>
            </a:r>
            <a:r>
              <a:rPr lang="en-US" dirty="0" smtClean="0"/>
              <a:t>is </a:t>
            </a:r>
            <a:r>
              <a:rPr lang="en-US" sz="1200" dirty="0">
                <a:solidFill>
                  <a:schemeClr val="accent1">
                    <a:lumMod val="75000"/>
                  </a:schemeClr>
                </a:solidFill>
              </a:rPr>
              <a:t>$1 </a:t>
            </a:r>
            <a:r>
              <a:rPr lang="en-US" sz="1200" dirty="0" smtClean="0">
                <a:solidFill>
                  <a:schemeClr val="accent1">
                    <a:lumMod val="75000"/>
                  </a:schemeClr>
                </a:solidFill>
              </a:rPr>
              <a:t>over </a:t>
            </a:r>
            <a:r>
              <a:rPr lang="en-US" sz="1200" dirty="0">
                <a:solidFill>
                  <a:schemeClr val="accent1">
                    <a:lumMod val="75000"/>
                  </a:schemeClr>
                </a:solidFill>
              </a:rPr>
              <a:t>IRMAA Brackets means you pay the new Medicare </a:t>
            </a:r>
            <a:r>
              <a:rPr lang="en-US" sz="1200" dirty="0" smtClean="0">
                <a:solidFill>
                  <a:schemeClr val="accent1">
                    <a:lumMod val="75000"/>
                  </a:schemeClr>
                </a:solidFill>
              </a:rPr>
              <a:t>premiums.</a:t>
            </a:r>
            <a:endParaRPr lang="en-US" sz="1200" dirty="0">
              <a:solidFill>
                <a:schemeClr val="accent1">
                  <a:lumMod val="75000"/>
                </a:schemeClr>
              </a:solidFill>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58</a:t>
            </a:fld>
            <a:endParaRPr lang="en-US" dirty="0"/>
          </a:p>
        </p:txBody>
      </p:sp>
    </p:spTree>
    <p:extLst>
      <p:ext uri="{BB962C8B-B14F-4D97-AF65-F5344CB8AC3E}">
        <p14:creationId xmlns:p14="http://schemas.microsoft.com/office/powerpoint/2010/main" val="38281018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major but straight-forward hurdles that come with the end of the stretch IRA. </a:t>
            </a:r>
          </a:p>
        </p:txBody>
      </p:sp>
      <p:sp>
        <p:nvSpPr>
          <p:cNvPr id="4" name="Slide Number Placeholder 3"/>
          <p:cNvSpPr>
            <a:spLocks noGrp="1"/>
          </p:cNvSpPr>
          <p:nvPr>
            <p:ph type="sldNum" sz="quarter" idx="5"/>
          </p:nvPr>
        </p:nvSpPr>
        <p:spPr/>
        <p:txBody>
          <a:bodyPr/>
          <a:lstStyle/>
          <a:p>
            <a:fld id="{6C015D19-1A19-3940-AD3C-B0D2E6166548}" type="slidenum">
              <a:rPr lang="en-US" smtClean="0"/>
              <a:pPr/>
              <a:t>59</a:t>
            </a:fld>
            <a:endParaRPr lang="en-US" dirty="0"/>
          </a:p>
        </p:txBody>
      </p:sp>
    </p:spTree>
    <p:extLst>
      <p:ext uri="{BB962C8B-B14F-4D97-AF65-F5344CB8AC3E}">
        <p14:creationId xmlns:p14="http://schemas.microsoft.com/office/powerpoint/2010/main" val="30596559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https://www.medicare.gov/your-medicare-costs/part-b-costs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a:t>
            </a:r>
            <a:r>
              <a:rPr lang="en-US" dirty="0"/>
              <a:t>let’s look at a projection of </a:t>
            </a:r>
            <a:r>
              <a:rPr lang="en-US" dirty="0"/>
              <a:t>M</a:t>
            </a:r>
            <a:r>
              <a:rPr lang="en-US" dirty="0" smtClean="0"/>
              <a:t>edicare premiums </a:t>
            </a:r>
            <a:r>
              <a:rPr lang="en-US" dirty="0"/>
              <a:t>and how the cost could be impact by an increase in income. As you can </a:t>
            </a:r>
            <a:r>
              <a:rPr lang="en-US" dirty="0" smtClean="0"/>
              <a:t>see, </a:t>
            </a:r>
            <a:r>
              <a:rPr lang="en-US" dirty="0"/>
              <a:t>as income jumps over the </a:t>
            </a:r>
            <a:r>
              <a:rPr lang="en-US" dirty="0" smtClean="0"/>
              <a:t>ranges, </a:t>
            </a:r>
            <a:r>
              <a:rPr lang="en-US" dirty="0"/>
              <a:t>the potential for premiums to </a:t>
            </a:r>
            <a:r>
              <a:rPr lang="en-US" dirty="0" smtClean="0"/>
              <a:t>jump </a:t>
            </a:r>
            <a:r>
              <a:rPr lang="en-US" dirty="0"/>
              <a:t>a lot is pretty amazing.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$400k </a:t>
            </a:r>
            <a:r>
              <a:rPr lang="en-US" dirty="0"/>
              <a:t>could be a breaking point for </a:t>
            </a:r>
            <a:r>
              <a:rPr lang="en-US" dirty="0" smtClean="0"/>
              <a:t>some</a:t>
            </a:r>
            <a:r>
              <a:rPr lang="en-US" baseline="0" dirty="0" smtClean="0"/>
              <a:t>.</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60</a:t>
            </a:fld>
            <a:endParaRPr lang="en-US" dirty="0"/>
          </a:p>
        </p:txBody>
      </p:sp>
    </p:spTree>
    <p:extLst>
      <p:ext uri="{BB962C8B-B14F-4D97-AF65-F5344CB8AC3E}">
        <p14:creationId xmlns:p14="http://schemas.microsoft.com/office/powerpoint/2010/main" val="18110252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major but straight-forward hurdles that come with the end of the stretch IRA. </a:t>
            </a:r>
          </a:p>
        </p:txBody>
      </p:sp>
      <p:sp>
        <p:nvSpPr>
          <p:cNvPr id="4" name="Slide Number Placeholder 3"/>
          <p:cNvSpPr>
            <a:spLocks noGrp="1"/>
          </p:cNvSpPr>
          <p:nvPr>
            <p:ph type="sldNum" sz="quarter" idx="5"/>
          </p:nvPr>
        </p:nvSpPr>
        <p:spPr/>
        <p:txBody>
          <a:bodyPr/>
          <a:lstStyle/>
          <a:p>
            <a:fld id="{6C015D19-1A19-3940-AD3C-B0D2E6166548}" type="slidenum">
              <a:rPr lang="en-US" smtClean="0"/>
              <a:pPr/>
              <a:t>61</a:t>
            </a:fld>
            <a:endParaRPr lang="en-US" dirty="0"/>
          </a:p>
        </p:txBody>
      </p:sp>
    </p:spTree>
    <p:extLst>
      <p:ext uri="{BB962C8B-B14F-4D97-AF65-F5344CB8AC3E}">
        <p14:creationId xmlns:p14="http://schemas.microsoft.com/office/powerpoint/2010/main" val="39090737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change is the distribution time period – now 10 years.</a:t>
            </a:r>
          </a:p>
        </p:txBody>
      </p:sp>
      <p:sp>
        <p:nvSpPr>
          <p:cNvPr id="4" name="Slide Number Placeholder 3"/>
          <p:cNvSpPr>
            <a:spLocks noGrp="1"/>
          </p:cNvSpPr>
          <p:nvPr>
            <p:ph type="sldNum" sz="quarter" idx="5"/>
          </p:nvPr>
        </p:nvSpPr>
        <p:spPr/>
        <p:txBody>
          <a:bodyPr/>
          <a:lstStyle/>
          <a:p>
            <a:fld id="{6C015D19-1A19-3940-AD3C-B0D2E6166548}" type="slidenum">
              <a:rPr lang="en-US" smtClean="0"/>
              <a:pPr/>
              <a:t>63</a:t>
            </a:fld>
            <a:endParaRPr lang="en-US" dirty="0"/>
          </a:p>
        </p:txBody>
      </p:sp>
    </p:spTree>
    <p:extLst>
      <p:ext uri="{BB962C8B-B14F-4D97-AF65-F5344CB8AC3E}">
        <p14:creationId xmlns:p14="http://schemas.microsoft.com/office/powerpoint/2010/main" val="13138512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look at other strategies you can consider.</a:t>
            </a:r>
          </a:p>
        </p:txBody>
      </p:sp>
      <p:sp>
        <p:nvSpPr>
          <p:cNvPr id="4" name="Slide Number Placeholder 3"/>
          <p:cNvSpPr>
            <a:spLocks noGrp="1"/>
          </p:cNvSpPr>
          <p:nvPr>
            <p:ph type="sldNum" sz="quarter" idx="5"/>
          </p:nvPr>
        </p:nvSpPr>
        <p:spPr/>
        <p:txBody>
          <a:bodyPr/>
          <a:lstStyle/>
          <a:p>
            <a:fld id="{6C015D19-1A19-3940-AD3C-B0D2E6166548}" type="slidenum">
              <a:rPr lang="en-US" smtClean="0"/>
              <a:pPr/>
              <a:t>64</a:t>
            </a:fld>
            <a:endParaRPr lang="en-US" dirty="0"/>
          </a:p>
        </p:txBody>
      </p:sp>
    </p:spTree>
    <p:extLst>
      <p:ext uri="{BB962C8B-B14F-4D97-AF65-F5344CB8AC3E}">
        <p14:creationId xmlns:p14="http://schemas.microsoft.com/office/powerpoint/2010/main" val="36167675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a spouse has more flexibility, and that will continue going forward.</a:t>
            </a:r>
          </a:p>
        </p:txBody>
      </p:sp>
      <p:sp>
        <p:nvSpPr>
          <p:cNvPr id="4" name="Slide Number Placeholder 3"/>
          <p:cNvSpPr>
            <a:spLocks noGrp="1"/>
          </p:cNvSpPr>
          <p:nvPr>
            <p:ph type="sldNum" sz="quarter" idx="5"/>
          </p:nvPr>
        </p:nvSpPr>
        <p:spPr/>
        <p:txBody>
          <a:bodyPr/>
          <a:lstStyle/>
          <a:p>
            <a:fld id="{6C015D19-1A19-3940-AD3C-B0D2E6166548}" type="slidenum">
              <a:rPr lang="en-US" smtClean="0"/>
              <a:pPr/>
              <a:t>65</a:t>
            </a:fld>
            <a:endParaRPr lang="en-US" dirty="0"/>
          </a:p>
        </p:txBody>
      </p:sp>
    </p:spTree>
    <p:extLst>
      <p:ext uri="{BB962C8B-B14F-4D97-AF65-F5344CB8AC3E}">
        <p14:creationId xmlns:p14="http://schemas.microsoft.com/office/powerpoint/2010/main" val="3324119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from three angles:</a:t>
            </a:r>
          </a:p>
          <a:p>
            <a:endParaRPr lang="en-US" dirty="0"/>
          </a:p>
          <a:p>
            <a:pPr marL="914400" lvl="1" indent="-457200">
              <a:spcAft>
                <a:spcPts val="1800"/>
              </a:spcAft>
              <a:buClr>
                <a:schemeClr val="tx2"/>
              </a:buClr>
              <a:buSzPct val="80000"/>
              <a:buFont typeface="+mj-lt"/>
              <a:buAutoNum type="arabicPeriod"/>
            </a:pPr>
            <a:r>
              <a:rPr lang="en-US" sz="2000" dirty="0">
                <a:solidFill>
                  <a:schemeClr val="accent1"/>
                </a:solidFill>
              </a:rPr>
              <a:t>Small employers and the additional benefits they receive</a:t>
            </a:r>
          </a:p>
          <a:p>
            <a:pPr marL="914400" lvl="1" indent="-457200">
              <a:spcAft>
                <a:spcPts val="1800"/>
              </a:spcAft>
              <a:buClr>
                <a:schemeClr val="tx2"/>
              </a:buClr>
              <a:buSzPct val="80000"/>
              <a:buFont typeface="+mj-lt"/>
              <a:buAutoNum type="arabicPeriod"/>
            </a:pPr>
            <a:r>
              <a:rPr lang="en-US" sz="2000" dirty="0">
                <a:solidFill>
                  <a:schemeClr val="accent1"/>
                </a:solidFill>
              </a:rPr>
              <a:t>The insurance side of this – Increased lifetime income options, including annuities</a:t>
            </a:r>
          </a:p>
          <a:p>
            <a:pPr marL="914400" lvl="1" indent="-457200">
              <a:spcAft>
                <a:spcPts val="1800"/>
              </a:spcAft>
              <a:buClr>
                <a:schemeClr val="tx2"/>
              </a:buClr>
              <a:buSzPct val="80000"/>
              <a:buFont typeface="+mj-lt"/>
              <a:buAutoNum type="arabicPeriod"/>
            </a:pPr>
            <a:r>
              <a:rPr lang="en-US" sz="2000" dirty="0">
                <a:solidFill>
                  <a:schemeClr val="accent1"/>
                </a:solidFill>
              </a:rPr>
              <a:t>Major RMD changes (10-year stretch, age 72, IRA after 70.5)</a:t>
            </a:r>
          </a:p>
        </p:txBody>
      </p:sp>
      <p:sp>
        <p:nvSpPr>
          <p:cNvPr id="4" name="Slide Number Placeholder 3"/>
          <p:cNvSpPr>
            <a:spLocks noGrp="1"/>
          </p:cNvSpPr>
          <p:nvPr>
            <p:ph type="sldNum" sz="quarter" idx="5"/>
          </p:nvPr>
        </p:nvSpPr>
        <p:spPr/>
        <p:txBody>
          <a:bodyPr/>
          <a:lstStyle/>
          <a:p>
            <a:fld id="{6C015D19-1A19-3940-AD3C-B0D2E6166548}" type="slidenum">
              <a:rPr lang="en-US" smtClean="0"/>
              <a:pPr/>
              <a:t>7</a:t>
            </a:fld>
            <a:endParaRPr lang="en-US" dirty="0"/>
          </a:p>
        </p:txBody>
      </p:sp>
    </p:spTree>
    <p:extLst>
      <p:ext uri="{BB962C8B-B14F-4D97-AF65-F5344CB8AC3E}">
        <p14:creationId xmlns:p14="http://schemas.microsoft.com/office/powerpoint/2010/main" val="38822841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Leaving your entire retirement account to a spouse comes with problems, too. The kids could inherit a huge tax burden later.</a:t>
            </a:r>
          </a:p>
        </p:txBody>
      </p:sp>
      <p:sp>
        <p:nvSpPr>
          <p:cNvPr id="4" name="Slide Number Placeholder 3"/>
          <p:cNvSpPr>
            <a:spLocks noGrp="1"/>
          </p:cNvSpPr>
          <p:nvPr>
            <p:ph type="sldNum" sz="quarter" idx="5"/>
          </p:nvPr>
        </p:nvSpPr>
        <p:spPr/>
        <p:txBody>
          <a:bodyPr/>
          <a:lstStyle/>
          <a:p>
            <a:fld id="{6C015D19-1A19-3940-AD3C-B0D2E6166548}" type="slidenum">
              <a:rPr lang="en-US" smtClean="0"/>
              <a:pPr/>
              <a:t>66</a:t>
            </a:fld>
            <a:endParaRPr lang="en-US" dirty="0"/>
          </a:p>
        </p:txBody>
      </p:sp>
    </p:spTree>
    <p:extLst>
      <p:ext uri="{BB962C8B-B14F-4D97-AF65-F5344CB8AC3E}">
        <p14:creationId xmlns:p14="http://schemas.microsoft.com/office/powerpoint/2010/main" val="30357210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leaving a portion to the surviving spouse and another portion to children.</a:t>
            </a:r>
          </a:p>
        </p:txBody>
      </p:sp>
      <p:sp>
        <p:nvSpPr>
          <p:cNvPr id="4" name="Slide Number Placeholder 3"/>
          <p:cNvSpPr>
            <a:spLocks noGrp="1"/>
          </p:cNvSpPr>
          <p:nvPr>
            <p:ph type="sldNum" sz="quarter" idx="5"/>
          </p:nvPr>
        </p:nvSpPr>
        <p:spPr/>
        <p:txBody>
          <a:bodyPr/>
          <a:lstStyle/>
          <a:p>
            <a:fld id="{6C015D19-1A19-3940-AD3C-B0D2E6166548}" type="slidenum">
              <a:rPr lang="en-US" smtClean="0"/>
              <a:pPr/>
              <a:t>67</a:t>
            </a:fld>
            <a:endParaRPr lang="en-US" dirty="0"/>
          </a:p>
        </p:txBody>
      </p:sp>
    </p:spTree>
    <p:extLst>
      <p:ext uri="{BB962C8B-B14F-4D97-AF65-F5344CB8AC3E}">
        <p14:creationId xmlns:p14="http://schemas.microsoft.com/office/powerpoint/2010/main" val="19154578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won’t be using conduit trusts going forward – it’s a huge tax burden under the new rules. Here’s why.</a:t>
            </a:r>
          </a:p>
        </p:txBody>
      </p:sp>
      <p:sp>
        <p:nvSpPr>
          <p:cNvPr id="4" name="Slide Number Placeholder 3"/>
          <p:cNvSpPr>
            <a:spLocks noGrp="1"/>
          </p:cNvSpPr>
          <p:nvPr>
            <p:ph type="sldNum" sz="quarter" idx="5"/>
          </p:nvPr>
        </p:nvSpPr>
        <p:spPr/>
        <p:txBody>
          <a:bodyPr/>
          <a:lstStyle/>
          <a:p>
            <a:fld id="{6C015D19-1A19-3940-AD3C-B0D2E6166548}" type="slidenum">
              <a:rPr lang="en-US" smtClean="0"/>
              <a:pPr/>
              <a:t>68</a:t>
            </a:fld>
            <a:endParaRPr lang="en-US" dirty="0"/>
          </a:p>
        </p:txBody>
      </p:sp>
    </p:spTree>
    <p:extLst>
      <p:ext uri="{BB962C8B-B14F-4D97-AF65-F5344CB8AC3E}">
        <p14:creationId xmlns:p14="http://schemas.microsoft.com/office/powerpoint/2010/main" val="34383778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bullets on the issues with </a:t>
            </a:r>
            <a:r>
              <a:rPr lang="en-US" dirty="0" smtClean="0"/>
              <a:t>trusts.</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69</a:t>
            </a:fld>
            <a:endParaRPr lang="en-US" dirty="0"/>
          </a:p>
        </p:txBody>
      </p:sp>
    </p:spTree>
    <p:extLst>
      <p:ext uri="{BB962C8B-B14F-4D97-AF65-F5344CB8AC3E}">
        <p14:creationId xmlns:p14="http://schemas.microsoft.com/office/powerpoint/2010/main" val="40146406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u="none" strike="noStrike" kern="1200" dirty="0">
                <a:solidFill>
                  <a:schemeClr val="tx1"/>
                </a:solidFill>
                <a:effectLst/>
                <a:ea typeface="+mn-ea"/>
                <a:cs typeface="+mn-cs"/>
              </a:rPr>
              <a:t>Roth conversions require the account owners to plan in advance. If done correctly, they can cancel out the taxes that come with a shortened distribution period.</a:t>
            </a:r>
            <a:endParaRPr lang="en-US" b="0" dirty="0">
              <a:effectLst/>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70</a:t>
            </a:fld>
            <a:endParaRPr lang="en-US" dirty="0"/>
          </a:p>
        </p:txBody>
      </p:sp>
    </p:spTree>
    <p:extLst>
      <p:ext uri="{BB962C8B-B14F-4D97-AF65-F5344CB8AC3E}">
        <p14:creationId xmlns:p14="http://schemas.microsoft.com/office/powerpoint/2010/main" val="22786750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in this example, both roads lead to $1.4 million.</a:t>
            </a:r>
          </a:p>
        </p:txBody>
      </p:sp>
      <p:sp>
        <p:nvSpPr>
          <p:cNvPr id="4" name="Slide Number Placeholder 3"/>
          <p:cNvSpPr>
            <a:spLocks noGrp="1"/>
          </p:cNvSpPr>
          <p:nvPr>
            <p:ph type="sldNum" sz="quarter" idx="5"/>
          </p:nvPr>
        </p:nvSpPr>
        <p:spPr/>
        <p:txBody>
          <a:bodyPr/>
          <a:lstStyle/>
          <a:p>
            <a:fld id="{6C015D19-1A19-3940-AD3C-B0D2E6166548}" type="slidenum">
              <a:rPr lang="en-US" smtClean="0"/>
              <a:pPr/>
              <a:t>71</a:t>
            </a:fld>
            <a:endParaRPr lang="en-US" dirty="0"/>
          </a:p>
        </p:txBody>
      </p:sp>
    </p:spTree>
    <p:extLst>
      <p:ext uri="{BB962C8B-B14F-4D97-AF65-F5344CB8AC3E}">
        <p14:creationId xmlns:p14="http://schemas.microsoft.com/office/powerpoint/2010/main" val="35503204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ea typeface="+mn-ea"/>
                <a:cs typeface="+mn-cs"/>
              </a:rPr>
              <a:t>The Roth conversation strategy has a lot of value already and will become increasingly important under the SECURE Act. Paying attention to tax rates is key.</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72</a:t>
            </a:fld>
            <a:endParaRPr lang="en-US" dirty="0"/>
          </a:p>
        </p:txBody>
      </p:sp>
    </p:spTree>
    <p:extLst>
      <p:ext uri="{BB962C8B-B14F-4D97-AF65-F5344CB8AC3E}">
        <p14:creationId xmlns:p14="http://schemas.microsoft.com/office/powerpoint/2010/main" val="14935096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account owner’s tax rate and compare it to the potential tax rate of their heirs down the road.</a:t>
            </a:r>
          </a:p>
        </p:txBody>
      </p:sp>
      <p:sp>
        <p:nvSpPr>
          <p:cNvPr id="4" name="Slide Number Placeholder 3"/>
          <p:cNvSpPr>
            <a:spLocks noGrp="1"/>
          </p:cNvSpPr>
          <p:nvPr>
            <p:ph type="sldNum" sz="quarter" idx="5"/>
          </p:nvPr>
        </p:nvSpPr>
        <p:spPr/>
        <p:txBody>
          <a:bodyPr/>
          <a:lstStyle/>
          <a:p>
            <a:fld id="{6C015D19-1A19-3940-AD3C-B0D2E6166548}" type="slidenum">
              <a:rPr lang="en-US" smtClean="0"/>
              <a:pPr/>
              <a:t>73</a:t>
            </a:fld>
            <a:endParaRPr lang="en-US" dirty="0"/>
          </a:p>
        </p:txBody>
      </p:sp>
    </p:spTree>
    <p:extLst>
      <p:ext uri="{BB962C8B-B14F-4D97-AF65-F5344CB8AC3E}">
        <p14:creationId xmlns:p14="http://schemas.microsoft.com/office/powerpoint/2010/main" val="40526623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Outlines </a:t>
            </a:r>
            <a:r>
              <a:rPr lang="en-US" dirty="0"/>
              <a:t>how the Multi-Generation Spray Trust </a:t>
            </a:r>
            <a:r>
              <a:rPr lang="en-US" dirty="0" smtClean="0"/>
              <a:t>works.</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74</a:t>
            </a:fld>
            <a:endParaRPr lang="en-US" dirty="0"/>
          </a:p>
        </p:txBody>
      </p:sp>
    </p:spTree>
    <p:extLst>
      <p:ext uri="{BB962C8B-B14F-4D97-AF65-F5344CB8AC3E}">
        <p14:creationId xmlns:p14="http://schemas.microsoft.com/office/powerpoint/2010/main" val="10135722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 attention to pass-through </a:t>
            </a:r>
            <a:r>
              <a:rPr lang="en-US" dirty="0" smtClean="0"/>
              <a:t>rules, but </a:t>
            </a:r>
            <a:r>
              <a:rPr lang="en-US" dirty="0"/>
              <a:t>you can potentially reduce taxes using multiple beneficiaries.</a:t>
            </a:r>
          </a:p>
        </p:txBody>
      </p:sp>
      <p:sp>
        <p:nvSpPr>
          <p:cNvPr id="4" name="Slide Number Placeholder 3"/>
          <p:cNvSpPr>
            <a:spLocks noGrp="1"/>
          </p:cNvSpPr>
          <p:nvPr>
            <p:ph type="sldNum" sz="quarter" idx="5"/>
          </p:nvPr>
        </p:nvSpPr>
        <p:spPr/>
        <p:txBody>
          <a:bodyPr/>
          <a:lstStyle/>
          <a:p>
            <a:fld id="{6C015D19-1A19-3940-AD3C-B0D2E6166548}" type="slidenum">
              <a:rPr lang="en-US" smtClean="0"/>
              <a:pPr/>
              <a:t>75</a:t>
            </a:fld>
            <a:endParaRPr lang="en-US" dirty="0"/>
          </a:p>
        </p:txBody>
      </p:sp>
    </p:spTree>
    <p:extLst>
      <p:ext uri="{BB962C8B-B14F-4D97-AF65-F5344CB8AC3E}">
        <p14:creationId xmlns:p14="http://schemas.microsoft.com/office/powerpoint/2010/main" val="148896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all the major provisions we will cover. </a:t>
            </a:r>
            <a:endParaRPr lang="en-US" dirty="0" smtClean="0"/>
          </a:p>
          <a:p>
            <a:endParaRPr lang="en-US" dirty="0" smtClean="0"/>
          </a:p>
          <a:p>
            <a:r>
              <a:rPr lang="en-US" dirty="0" smtClean="0"/>
              <a:t>[Just </a:t>
            </a:r>
            <a:r>
              <a:rPr lang="en-US" dirty="0"/>
              <a:t>highlight on this slide, then move to deeper look at each section in next slides</a:t>
            </a:r>
            <a:r>
              <a:rPr lang="en-US" dirty="0" smtClean="0"/>
              <a:t>.] </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8</a:t>
            </a:fld>
            <a:endParaRPr lang="en-US" dirty="0"/>
          </a:p>
        </p:txBody>
      </p:sp>
    </p:spTree>
    <p:extLst>
      <p:ext uri="{BB962C8B-B14F-4D97-AF65-F5344CB8AC3E}">
        <p14:creationId xmlns:p14="http://schemas.microsoft.com/office/powerpoint/2010/main" val="34100155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ILIT </a:t>
            </a:r>
            <a:r>
              <a:rPr lang="en-US" dirty="0"/>
              <a:t>income stream is a popular option when you’re dealing with higher net worth.</a:t>
            </a:r>
          </a:p>
        </p:txBody>
      </p:sp>
      <p:sp>
        <p:nvSpPr>
          <p:cNvPr id="4" name="Slide Number Placeholder 3"/>
          <p:cNvSpPr>
            <a:spLocks noGrp="1"/>
          </p:cNvSpPr>
          <p:nvPr>
            <p:ph type="sldNum" sz="quarter" idx="5"/>
          </p:nvPr>
        </p:nvSpPr>
        <p:spPr/>
        <p:txBody>
          <a:bodyPr/>
          <a:lstStyle/>
          <a:p>
            <a:fld id="{6C015D19-1A19-3940-AD3C-B0D2E6166548}" type="slidenum">
              <a:rPr lang="en-US" smtClean="0"/>
              <a:pPr/>
              <a:t>76</a:t>
            </a:fld>
            <a:endParaRPr lang="en-US" dirty="0"/>
          </a:p>
        </p:txBody>
      </p:sp>
    </p:spTree>
    <p:extLst>
      <p:ext uri="{BB962C8B-B14F-4D97-AF65-F5344CB8AC3E}">
        <p14:creationId xmlns:p14="http://schemas.microsoft.com/office/powerpoint/2010/main" val="39972884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ILIT </a:t>
            </a:r>
            <a:r>
              <a:rPr lang="en-US" dirty="0"/>
              <a:t>income stream is a popular option when you’re dealing with higher net worth.</a:t>
            </a:r>
          </a:p>
        </p:txBody>
      </p:sp>
      <p:sp>
        <p:nvSpPr>
          <p:cNvPr id="4" name="Slide Number Placeholder 3"/>
          <p:cNvSpPr>
            <a:spLocks noGrp="1"/>
          </p:cNvSpPr>
          <p:nvPr>
            <p:ph type="sldNum" sz="quarter" idx="5"/>
          </p:nvPr>
        </p:nvSpPr>
        <p:spPr/>
        <p:txBody>
          <a:bodyPr/>
          <a:lstStyle/>
          <a:p>
            <a:fld id="{6C015D19-1A19-3940-AD3C-B0D2E6166548}" type="slidenum">
              <a:rPr lang="en-US" smtClean="0"/>
              <a:pPr/>
              <a:t>77</a:t>
            </a:fld>
            <a:endParaRPr lang="en-US"/>
          </a:p>
        </p:txBody>
      </p:sp>
    </p:spTree>
    <p:extLst>
      <p:ext uri="{BB962C8B-B14F-4D97-AF65-F5344CB8AC3E}">
        <p14:creationId xmlns:p14="http://schemas.microsoft.com/office/powerpoint/2010/main" val="24796780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t>
            </a:r>
            <a:r>
              <a:rPr lang="en-US" dirty="0"/>
              <a:t>about the issue with </a:t>
            </a:r>
            <a:r>
              <a:rPr lang="en-US" dirty="0" smtClean="0"/>
              <a:t>annuities]</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78</a:t>
            </a:fld>
            <a:endParaRPr lang="en-US" dirty="0"/>
          </a:p>
        </p:txBody>
      </p:sp>
    </p:spTree>
    <p:extLst>
      <p:ext uri="{BB962C8B-B14F-4D97-AF65-F5344CB8AC3E}">
        <p14:creationId xmlns:p14="http://schemas.microsoft.com/office/powerpoint/2010/main" val="41264739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Explanation </a:t>
            </a:r>
            <a:r>
              <a:rPr lang="en-US" dirty="0"/>
              <a:t>on how Charitable Remainder Trusts work.</a:t>
            </a:r>
          </a:p>
        </p:txBody>
      </p:sp>
      <p:sp>
        <p:nvSpPr>
          <p:cNvPr id="4" name="Slide Number Placeholder 3"/>
          <p:cNvSpPr>
            <a:spLocks noGrp="1"/>
          </p:cNvSpPr>
          <p:nvPr>
            <p:ph type="sldNum" sz="quarter" idx="5"/>
          </p:nvPr>
        </p:nvSpPr>
        <p:spPr/>
        <p:txBody>
          <a:bodyPr/>
          <a:lstStyle/>
          <a:p>
            <a:fld id="{6C015D19-1A19-3940-AD3C-B0D2E6166548}" type="slidenum">
              <a:rPr lang="en-US" smtClean="0"/>
              <a:pPr/>
              <a:t>79</a:t>
            </a:fld>
            <a:endParaRPr lang="en-US" dirty="0"/>
          </a:p>
        </p:txBody>
      </p:sp>
    </p:spTree>
    <p:extLst>
      <p:ext uri="{BB962C8B-B14F-4D97-AF65-F5344CB8AC3E}">
        <p14:creationId xmlns:p14="http://schemas.microsoft.com/office/powerpoint/2010/main" val="42554172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9FA42-5024-7C4A-A1E9-2BADC9AB4546}" type="slidenum">
              <a:rPr lang="en-US" smtClean="0"/>
              <a:pPr/>
              <a:t>82</a:t>
            </a:fld>
            <a:endParaRPr lang="en-US" dirty="0"/>
          </a:p>
        </p:txBody>
      </p:sp>
    </p:spTree>
    <p:extLst>
      <p:ext uri="{BB962C8B-B14F-4D97-AF65-F5344CB8AC3E}">
        <p14:creationId xmlns:p14="http://schemas.microsoft.com/office/powerpoint/2010/main" val="7853213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9FA42-5024-7C4A-A1E9-2BADC9AB4546}" type="slidenum">
              <a:rPr lang="en-US" smtClean="0"/>
              <a:pPr/>
              <a:t>83</a:t>
            </a:fld>
            <a:endParaRPr lang="en-US" dirty="0"/>
          </a:p>
        </p:txBody>
      </p:sp>
    </p:spTree>
    <p:extLst>
      <p:ext uri="{BB962C8B-B14F-4D97-AF65-F5344CB8AC3E}">
        <p14:creationId xmlns:p14="http://schemas.microsoft.com/office/powerpoint/2010/main" val="26429486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Qualified charitable distributions didn’t change.</a:t>
            </a:r>
          </a:p>
        </p:txBody>
      </p:sp>
      <p:sp>
        <p:nvSpPr>
          <p:cNvPr id="4" name="Slide Number Placeholder 3"/>
          <p:cNvSpPr>
            <a:spLocks noGrp="1"/>
          </p:cNvSpPr>
          <p:nvPr>
            <p:ph type="sldNum" sz="quarter" idx="5"/>
          </p:nvPr>
        </p:nvSpPr>
        <p:spPr/>
        <p:txBody>
          <a:bodyPr/>
          <a:lstStyle/>
          <a:p>
            <a:fld id="{6C015D19-1A19-3940-AD3C-B0D2E6166548}" type="slidenum">
              <a:rPr lang="en-US" smtClean="0"/>
              <a:pPr/>
              <a:t>85</a:t>
            </a:fld>
            <a:endParaRPr lang="en-US" dirty="0"/>
          </a:p>
        </p:txBody>
      </p:sp>
    </p:spTree>
    <p:extLst>
      <p:ext uri="{BB962C8B-B14F-4D97-AF65-F5344CB8AC3E}">
        <p14:creationId xmlns:p14="http://schemas.microsoft.com/office/powerpoint/2010/main" val="12460781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will go over quick bullets on the back-door Roth</a:t>
            </a:r>
          </a:p>
        </p:txBody>
      </p:sp>
      <p:sp>
        <p:nvSpPr>
          <p:cNvPr id="4" name="Slide Number Placeholder 3"/>
          <p:cNvSpPr>
            <a:spLocks noGrp="1"/>
          </p:cNvSpPr>
          <p:nvPr>
            <p:ph type="sldNum" sz="quarter" idx="5"/>
          </p:nvPr>
        </p:nvSpPr>
        <p:spPr/>
        <p:txBody>
          <a:bodyPr/>
          <a:lstStyle/>
          <a:p>
            <a:fld id="{6C015D19-1A19-3940-AD3C-B0D2E6166548}" type="slidenum">
              <a:rPr lang="en-US" smtClean="0"/>
              <a:pPr/>
              <a:t>86</a:t>
            </a:fld>
            <a:endParaRPr lang="en-US" dirty="0"/>
          </a:p>
        </p:txBody>
      </p:sp>
    </p:spTree>
    <p:extLst>
      <p:ext uri="{BB962C8B-B14F-4D97-AF65-F5344CB8AC3E}">
        <p14:creationId xmlns:p14="http://schemas.microsoft.com/office/powerpoint/2010/main" val="11442088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seven things people need to consider under the SECURE Act.</a:t>
            </a:r>
          </a:p>
        </p:txBody>
      </p:sp>
      <p:sp>
        <p:nvSpPr>
          <p:cNvPr id="4" name="Slide Number Placeholder 3"/>
          <p:cNvSpPr>
            <a:spLocks noGrp="1"/>
          </p:cNvSpPr>
          <p:nvPr>
            <p:ph type="sldNum" sz="quarter" idx="5"/>
          </p:nvPr>
        </p:nvSpPr>
        <p:spPr/>
        <p:txBody>
          <a:bodyPr/>
          <a:lstStyle/>
          <a:p>
            <a:fld id="{6C015D19-1A19-3940-AD3C-B0D2E6166548}" type="slidenum">
              <a:rPr lang="en-US" smtClean="0"/>
              <a:pPr/>
              <a:t>89</a:t>
            </a:fld>
            <a:endParaRPr lang="en-US" dirty="0"/>
          </a:p>
        </p:txBody>
      </p:sp>
    </p:spTree>
    <p:extLst>
      <p:ext uri="{BB962C8B-B14F-4D97-AF65-F5344CB8AC3E}">
        <p14:creationId xmlns:p14="http://schemas.microsoft.com/office/powerpoint/2010/main" val="39626163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slide]</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90</a:t>
            </a:fld>
            <a:endParaRPr lang="en-US" dirty="0"/>
          </a:p>
        </p:txBody>
      </p:sp>
    </p:spTree>
    <p:extLst>
      <p:ext uri="{BB962C8B-B14F-4D97-AF65-F5344CB8AC3E}">
        <p14:creationId xmlns:p14="http://schemas.microsoft.com/office/powerpoint/2010/main" val="405145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grandchildren don’t seem to be </a:t>
            </a:r>
            <a:r>
              <a:rPr lang="en-US" dirty="0" smtClean="0"/>
              <a:t>exempt.</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9</a:t>
            </a:fld>
            <a:endParaRPr lang="en-US" dirty="0"/>
          </a:p>
        </p:txBody>
      </p:sp>
    </p:spTree>
    <p:extLst>
      <p:ext uri="{BB962C8B-B14F-4D97-AF65-F5344CB8AC3E}">
        <p14:creationId xmlns:p14="http://schemas.microsoft.com/office/powerpoint/2010/main" val="20243631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91</a:t>
            </a:fld>
            <a:endParaRPr lang="en-US" dirty="0"/>
          </a:p>
        </p:txBody>
      </p:sp>
    </p:spTree>
    <p:extLst>
      <p:ext uri="{BB962C8B-B14F-4D97-AF65-F5344CB8AC3E}">
        <p14:creationId xmlns:p14="http://schemas.microsoft.com/office/powerpoint/2010/main" val="23132919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mn-cs"/>
              </a:rPr>
              <a:t>For the </a:t>
            </a:r>
            <a:r>
              <a:rPr lang="en-US" sz="1200" b="0" i="0" kern="1200" dirty="0" smtClean="0">
                <a:solidFill>
                  <a:schemeClr val="tx1"/>
                </a:solidFill>
                <a:effectLst/>
                <a:latin typeface="Arial" panose="020B0604020202020204" pitchFamily="34" charset="0"/>
                <a:ea typeface="+mn-ea"/>
                <a:cs typeface="+mn-cs"/>
              </a:rPr>
              <a:t>RIA-only </a:t>
            </a:r>
            <a:r>
              <a:rPr lang="en-US" sz="1200" b="0" i="0" kern="1200" dirty="0">
                <a:solidFill>
                  <a:schemeClr val="tx1"/>
                </a:solidFill>
                <a:effectLst/>
                <a:latin typeface="Arial" panose="020B0604020202020204" pitchFamily="34" charset="0"/>
                <a:ea typeface="+mn-ea"/>
                <a:cs typeface="+mn-cs"/>
              </a:rPr>
              <a:t>version of all presentations associated with case, the tax and legal </a:t>
            </a:r>
            <a:r>
              <a:rPr lang="en-US" sz="1200" b="0" i="0" kern="1200" dirty="0" smtClean="0">
                <a:solidFill>
                  <a:schemeClr val="tx1"/>
                </a:solidFill>
                <a:effectLst/>
                <a:latin typeface="Arial" panose="020B0604020202020204" pitchFamily="34" charset="0"/>
                <a:ea typeface="+mn-ea"/>
                <a:cs typeface="+mn-cs"/>
              </a:rPr>
              <a:t>disclosure </a:t>
            </a:r>
            <a:r>
              <a:rPr lang="en-US" sz="1200" b="0" i="0" kern="1200" dirty="0">
                <a:solidFill>
                  <a:schemeClr val="tx1"/>
                </a:solidFill>
                <a:effectLst/>
                <a:latin typeface="Arial" panose="020B0604020202020204" pitchFamily="34" charset="0"/>
                <a:ea typeface="+mn-ea"/>
                <a:cs typeface="+mn-cs"/>
              </a:rPr>
              <a:t>which is already included will suffice.</a:t>
            </a:r>
          </a:p>
          <a:p>
            <a:r>
              <a:rPr lang="en-US" sz="1200" b="0" i="0" kern="1200" dirty="0">
                <a:solidFill>
                  <a:schemeClr val="tx1"/>
                </a:solidFill>
                <a:effectLst/>
                <a:latin typeface="Arial" panose="020B0604020202020204" pitchFamily="34" charset="0"/>
                <a:ea typeface="+mn-ea"/>
                <a:cs typeface="+mn-cs"/>
              </a:rPr>
              <a:t> </a:t>
            </a:r>
          </a:p>
          <a:p>
            <a:r>
              <a:rPr lang="en-US" sz="1200" b="0" i="0" kern="1200" dirty="0">
                <a:solidFill>
                  <a:schemeClr val="tx1"/>
                </a:solidFill>
                <a:effectLst/>
                <a:latin typeface="Arial" panose="020B0604020202020204" pitchFamily="34" charset="0"/>
                <a:ea typeface="+mn-ea"/>
                <a:cs typeface="+mn-cs"/>
              </a:rPr>
              <a:t>For </a:t>
            </a:r>
            <a:r>
              <a:rPr lang="en-US" sz="1200" b="0" i="0" kern="1200" dirty="0" smtClean="0">
                <a:solidFill>
                  <a:schemeClr val="tx1"/>
                </a:solidFill>
                <a:effectLst/>
                <a:latin typeface="Arial" panose="020B0604020202020204" pitchFamily="34" charset="0"/>
                <a:ea typeface="+mn-ea"/>
                <a:cs typeface="+mn-cs"/>
              </a:rPr>
              <a:t>B/D-RIA </a:t>
            </a:r>
            <a:r>
              <a:rPr lang="en-US" sz="1200" b="0" i="0" kern="1200" dirty="0">
                <a:solidFill>
                  <a:schemeClr val="tx1"/>
                </a:solidFill>
                <a:effectLst/>
                <a:latin typeface="Arial" panose="020B0604020202020204" pitchFamily="34" charset="0"/>
                <a:ea typeface="+mn-ea"/>
                <a:cs typeface="+mn-cs"/>
              </a:rPr>
              <a:t>versions of the all presentations associated with the case, please replace the existing tax and legal disclosure with the following disclosure:</a:t>
            </a:r>
          </a:p>
          <a:p>
            <a:r>
              <a:rPr lang="en-US" sz="1200" b="0" i="0" kern="1200" dirty="0">
                <a:solidFill>
                  <a:schemeClr val="tx1"/>
                </a:solidFill>
                <a:effectLst/>
                <a:latin typeface="Arial" panose="020B0604020202020204" pitchFamily="34" charset="0"/>
                <a:ea typeface="+mn-ea"/>
                <a:cs typeface="+mn-cs"/>
              </a:rPr>
              <a:t> </a:t>
            </a:r>
          </a:p>
          <a:p>
            <a:r>
              <a:rPr lang="en-US" sz="1200" b="0" i="0" kern="1200" dirty="0">
                <a:solidFill>
                  <a:schemeClr val="tx1"/>
                </a:solidFill>
                <a:effectLst/>
                <a:latin typeface="Arial" panose="020B0604020202020204" pitchFamily="34" charset="0"/>
                <a:ea typeface="+mn-ea"/>
                <a:cs typeface="+mn-cs"/>
              </a:rPr>
              <a:t>For a comprehensive review of your personal situation, always consult with a tax or legal advisor.  Neither Cetera Advisor Networks LLC nor any of its representatives may give legal or tax advice.</a:t>
            </a:r>
          </a:p>
        </p:txBody>
      </p:sp>
      <p:sp>
        <p:nvSpPr>
          <p:cNvPr id="4" name="Slide Number Placeholder 3"/>
          <p:cNvSpPr>
            <a:spLocks noGrp="1"/>
          </p:cNvSpPr>
          <p:nvPr>
            <p:ph type="sldNum" sz="quarter" idx="5"/>
          </p:nvPr>
        </p:nvSpPr>
        <p:spPr/>
        <p:txBody>
          <a:bodyPr/>
          <a:lstStyle/>
          <a:p>
            <a:fld id="{6C015D19-1A19-3940-AD3C-B0D2E6166548}" type="slidenum">
              <a:rPr lang="en-US" smtClean="0"/>
              <a:t>92</a:t>
            </a:fld>
            <a:endParaRPr lang="en-US"/>
          </a:p>
        </p:txBody>
      </p:sp>
    </p:spTree>
    <p:extLst>
      <p:ext uri="{BB962C8B-B14F-4D97-AF65-F5344CB8AC3E}">
        <p14:creationId xmlns:p14="http://schemas.microsoft.com/office/powerpoint/2010/main" val="6371068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93</a:t>
            </a:fld>
            <a:endParaRPr lang="en-US" dirty="0"/>
          </a:p>
        </p:txBody>
      </p:sp>
    </p:spTree>
    <p:extLst>
      <p:ext uri="{BB962C8B-B14F-4D97-AF65-F5344CB8AC3E}">
        <p14:creationId xmlns:p14="http://schemas.microsoft.com/office/powerpoint/2010/main" val="3023348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grandchildren don’t seem to be </a:t>
            </a:r>
            <a:r>
              <a:rPr lang="en-US" dirty="0" smtClean="0"/>
              <a:t>exempt.</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10</a:t>
            </a:fld>
            <a:endParaRPr lang="en-US" dirty="0"/>
          </a:p>
        </p:txBody>
      </p:sp>
    </p:spTree>
    <p:extLst>
      <p:ext uri="{BB962C8B-B14F-4D97-AF65-F5344CB8AC3E}">
        <p14:creationId xmlns:p14="http://schemas.microsoft.com/office/powerpoint/2010/main" val="2392372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Option 1 (1 column) STAR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972557C-E549-B044-9AED-D961B3760540}"/>
              </a:ext>
            </a:extLst>
          </p:cNvPr>
          <p:cNvSpPr/>
          <p:nvPr userDrawn="1"/>
        </p:nvSpPr>
        <p:spPr>
          <a:xfrm>
            <a:off x="8095785" y="4928839"/>
            <a:ext cx="4103649" cy="1929161"/>
          </a:xfrm>
          <a:custGeom>
            <a:avLst/>
            <a:gdLst>
              <a:gd name="connsiteX0" fmla="*/ 0 w 4103649"/>
              <a:gd name="connsiteY0" fmla="*/ 1934737 h 1934737"/>
              <a:gd name="connsiteX1" fmla="*/ 3317488 w 4103649"/>
              <a:gd name="connsiteY1" fmla="*/ 0 h 1934737"/>
              <a:gd name="connsiteX2" fmla="*/ 4103649 w 4103649"/>
              <a:gd name="connsiteY2" fmla="*/ 468352 h 1934737"/>
              <a:gd name="connsiteX3" fmla="*/ 4103649 w 4103649"/>
              <a:gd name="connsiteY3" fmla="*/ 1934737 h 1934737"/>
              <a:gd name="connsiteX4" fmla="*/ 0 w 4103649"/>
              <a:gd name="connsiteY4" fmla="*/ 1934737 h 1934737"/>
              <a:gd name="connsiteX0" fmla="*/ 0 w 4103649"/>
              <a:gd name="connsiteY0" fmla="*/ 1929161 h 1929161"/>
              <a:gd name="connsiteX1" fmla="*/ 3306337 w 4103649"/>
              <a:gd name="connsiteY1" fmla="*/ 0 h 1929161"/>
              <a:gd name="connsiteX2" fmla="*/ 4103649 w 4103649"/>
              <a:gd name="connsiteY2" fmla="*/ 462776 h 1929161"/>
              <a:gd name="connsiteX3" fmla="*/ 4103649 w 4103649"/>
              <a:gd name="connsiteY3" fmla="*/ 1929161 h 1929161"/>
              <a:gd name="connsiteX4" fmla="*/ 0 w 4103649"/>
              <a:gd name="connsiteY4" fmla="*/ 1929161 h 1929161"/>
              <a:gd name="connsiteX0" fmla="*/ 0 w 4103649"/>
              <a:gd name="connsiteY0" fmla="*/ 1929161 h 1929161"/>
              <a:gd name="connsiteX1" fmla="*/ 3306337 w 4103649"/>
              <a:gd name="connsiteY1" fmla="*/ 0 h 1929161"/>
              <a:gd name="connsiteX2" fmla="*/ 4103649 w 4103649"/>
              <a:gd name="connsiteY2" fmla="*/ 950972 h 1929161"/>
              <a:gd name="connsiteX3" fmla="*/ 4103649 w 4103649"/>
              <a:gd name="connsiteY3" fmla="*/ 1929161 h 1929161"/>
              <a:gd name="connsiteX4" fmla="*/ 0 w 4103649"/>
              <a:gd name="connsiteY4" fmla="*/ 1929161 h 1929161"/>
              <a:gd name="connsiteX0" fmla="*/ 0 w 4103649"/>
              <a:gd name="connsiteY0" fmla="*/ 1929161 h 1929161"/>
              <a:gd name="connsiteX1" fmla="*/ 3306337 w 4103649"/>
              <a:gd name="connsiteY1" fmla="*/ 0 h 1929161"/>
              <a:gd name="connsiteX2" fmla="*/ 4095900 w 4103649"/>
              <a:gd name="connsiteY2" fmla="*/ 470524 h 1929161"/>
              <a:gd name="connsiteX3" fmla="*/ 4103649 w 4103649"/>
              <a:gd name="connsiteY3" fmla="*/ 1929161 h 1929161"/>
              <a:gd name="connsiteX4" fmla="*/ 0 w 4103649"/>
              <a:gd name="connsiteY4" fmla="*/ 1929161 h 192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649" h="1929161">
                <a:moveTo>
                  <a:pt x="0" y="1929161"/>
                </a:moveTo>
                <a:lnTo>
                  <a:pt x="3306337" y="0"/>
                </a:lnTo>
                <a:lnTo>
                  <a:pt x="4095900" y="470524"/>
                </a:lnTo>
                <a:lnTo>
                  <a:pt x="4103649" y="1929161"/>
                </a:lnTo>
                <a:lnTo>
                  <a:pt x="0" y="1929161"/>
                </a:lnTo>
                <a:close/>
              </a:path>
            </a:pathLst>
          </a:custGeom>
          <a:solidFill>
            <a:schemeClr val="tx2"/>
          </a:solidFill>
          <a:ln>
            <a:noFill/>
          </a:ln>
          <a:effectLst>
            <a:outerShdw blurRad="1016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Triangle 15">
            <a:extLst>
              <a:ext uri="{FF2B5EF4-FFF2-40B4-BE49-F238E27FC236}">
                <a16:creationId xmlns:a16="http://schemas.microsoft.com/office/drawing/2014/main" id="{61A7FE2D-BA12-CD48-8B52-7E51D12E2D47}"/>
              </a:ext>
            </a:extLst>
          </p:cNvPr>
          <p:cNvSpPr>
            <a:spLocks/>
          </p:cNvSpPr>
          <p:nvPr userDrawn="1"/>
        </p:nvSpPr>
        <p:spPr>
          <a:xfrm rot="16200000">
            <a:off x="11529361" y="4517574"/>
            <a:ext cx="713500" cy="611776"/>
          </a:xfrm>
          <a:prstGeom prst="triangle">
            <a:avLst>
              <a:gd name="adj" fmla="val 50000"/>
            </a:avLst>
          </a:prstGeom>
          <a:solidFill>
            <a:schemeClr val="tx1"/>
          </a:solidFill>
          <a:ln>
            <a:noFill/>
          </a:ln>
          <a:effectLst>
            <a:outerShdw blurRad="1016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8" name="Text Placeholder 13">
            <a:extLst>
              <a:ext uri="{FF2B5EF4-FFF2-40B4-BE49-F238E27FC236}">
                <a16:creationId xmlns:a16="http://schemas.microsoft.com/office/drawing/2014/main" id="{4BAEA600-B321-864B-A900-E3E84895D422}"/>
              </a:ext>
            </a:extLst>
          </p:cNvPr>
          <p:cNvSpPr>
            <a:spLocks noGrp="1"/>
          </p:cNvSpPr>
          <p:nvPr userDrawn="1">
            <p:ph type="body" sz="quarter" idx="10"/>
          </p:nvPr>
        </p:nvSpPr>
        <p:spPr>
          <a:xfrm>
            <a:off x="1139825" y="1014413"/>
            <a:ext cx="9890125" cy="1135062"/>
          </a:xfrm>
          <a:prstGeom prst="rect">
            <a:avLst/>
          </a:prstGeom>
        </p:spPr>
        <p:txBody>
          <a:bodyPr lIns="0" tIns="0" rIns="0" bIns="0"/>
          <a:lstStyle>
            <a:lvl1pPr marL="0" indent="0">
              <a:lnSpc>
                <a:spcPct val="85000"/>
              </a:lnSpc>
              <a:spcBef>
                <a:spcPts val="0"/>
              </a:spcBef>
              <a:buNone/>
              <a:defRPr sz="48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9" name="Text Placeholder 13">
            <a:extLst>
              <a:ext uri="{FF2B5EF4-FFF2-40B4-BE49-F238E27FC236}">
                <a16:creationId xmlns:a16="http://schemas.microsoft.com/office/drawing/2014/main" id="{C73A4C9D-1533-934B-B743-441AD681A3AB}"/>
              </a:ext>
            </a:extLst>
          </p:cNvPr>
          <p:cNvSpPr>
            <a:spLocks noGrp="1"/>
          </p:cNvSpPr>
          <p:nvPr userDrawn="1">
            <p:ph type="body" sz="quarter" idx="11"/>
          </p:nvPr>
        </p:nvSpPr>
        <p:spPr>
          <a:xfrm>
            <a:off x="1139825" y="2379076"/>
            <a:ext cx="9890125"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riangle 9">
            <a:extLst>
              <a:ext uri="{FF2B5EF4-FFF2-40B4-BE49-F238E27FC236}">
                <a16:creationId xmlns:a16="http://schemas.microsoft.com/office/drawing/2014/main" id="{28EBB35E-7B37-1D40-8842-D4057C4057D3}"/>
              </a:ext>
            </a:extLst>
          </p:cNvPr>
          <p:cNvSpPr>
            <a:spLocks noChangeAspect="1"/>
          </p:cNvSpPr>
          <p:nvPr userDrawn="1"/>
        </p:nvSpPr>
        <p:spPr>
          <a:xfrm rot="5400000">
            <a:off x="-68861" y="902970"/>
            <a:ext cx="872240" cy="734518"/>
          </a:xfrm>
          <a:prstGeom prst="triangle">
            <a:avLst/>
          </a:prstGeom>
          <a:solidFill>
            <a:schemeClr val="tx1"/>
          </a:solidFill>
          <a:ln>
            <a:noFill/>
          </a:ln>
          <a:effectLst>
            <a:outerShdw blurRad="101600" dist="254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3" name="Picture 12">
            <a:extLst>
              <a:ext uri="{FF2B5EF4-FFF2-40B4-BE49-F238E27FC236}">
                <a16:creationId xmlns:a16="http://schemas.microsoft.com/office/drawing/2014/main" id="{AF8A92E9-1714-8D4D-9311-6D552CD4D815}"/>
              </a:ext>
            </a:extLst>
          </p:cNvPr>
          <p:cNvPicPr>
            <a:picLocks noChangeAspect="1"/>
          </p:cNvPicPr>
          <p:nvPr userDrawn="1"/>
        </p:nvPicPr>
        <p:blipFill>
          <a:blip r:embed="rId2"/>
          <a:stretch>
            <a:fillRect/>
          </a:stretch>
        </p:blipFill>
        <p:spPr>
          <a:xfrm>
            <a:off x="9617326" y="6011906"/>
            <a:ext cx="1839368" cy="625385"/>
          </a:xfrm>
          <a:prstGeom prst="rect">
            <a:avLst/>
          </a:prstGeom>
        </p:spPr>
      </p:pic>
    </p:spTree>
    <p:extLst>
      <p:ext uri="{BB962C8B-B14F-4D97-AF65-F5344CB8AC3E}">
        <p14:creationId xmlns:p14="http://schemas.microsoft.com/office/powerpoint/2010/main" val="1530495548"/>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Slide option 3">
    <p:spTree>
      <p:nvGrpSpPr>
        <p:cNvPr id="1" name=""/>
        <p:cNvGrpSpPr/>
        <p:nvPr/>
      </p:nvGrpSpPr>
      <p:grpSpPr>
        <a:xfrm>
          <a:off x="0" y="0"/>
          <a:ext cx="0" cy="0"/>
          <a:chOff x="0" y="0"/>
          <a:chExt cx="0" cy="0"/>
        </a:xfrm>
      </p:grpSpPr>
      <p:sp>
        <p:nvSpPr>
          <p:cNvPr id="20" name="Text Placeholder 13">
            <a:extLst>
              <a:ext uri="{FF2B5EF4-FFF2-40B4-BE49-F238E27FC236}">
                <a16:creationId xmlns:a16="http://schemas.microsoft.com/office/drawing/2014/main" id="{3A25CE67-05C1-2846-9B38-CC8CE99D4151}"/>
              </a:ext>
            </a:extLst>
          </p:cNvPr>
          <p:cNvSpPr>
            <a:spLocks noGrp="1"/>
          </p:cNvSpPr>
          <p:nvPr>
            <p:ph type="body" sz="quarter" idx="11"/>
          </p:nvPr>
        </p:nvSpPr>
        <p:spPr>
          <a:xfrm>
            <a:off x="3119438" y="1271588"/>
            <a:ext cx="7920037" cy="4306887"/>
          </a:xfrm>
          <a:prstGeom prst="rect">
            <a:avLst/>
          </a:prstGeom>
        </p:spPr>
        <p:txBody>
          <a:bodyPr lIns="0" tIns="182880" rIns="0" bIns="0" anchor="ctr"/>
          <a:lstStyle>
            <a:lvl1pPr marL="0" indent="0">
              <a:lnSpc>
                <a:spcPct val="85000"/>
              </a:lnSpc>
              <a:spcBef>
                <a:spcPts val="0"/>
              </a:spcBef>
              <a:spcAft>
                <a:spcPts val="1200"/>
              </a:spcAft>
              <a:buNone/>
              <a:defRPr sz="6000" b="1"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grpSp>
        <p:nvGrpSpPr>
          <p:cNvPr id="9" name="Group 8">
            <a:extLst>
              <a:ext uri="{FF2B5EF4-FFF2-40B4-BE49-F238E27FC236}">
                <a16:creationId xmlns:a16="http://schemas.microsoft.com/office/drawing/2014/main" id="{665FB564-B643-004C-9405-44885AEF5A5C}"/>
              </a:ext>
            </a:extLst>
          </p:cNvPr>
          <p:cNvGrpSpPr/>
          <p:nvPr userDrawn="1"/>
        </p:nvGrpSpPr>
        <p:grpSpPr>
          <a:xfrm>
            <a:off x="0" y="2399808"/>
            <a:ext cx="2596962" cy="2029500"/>
            <a:chOff x="7902169" y="5132410"/>
            <a:chExt cx="1165952" cy="911180"/>
          </a:xfrm>
        </p:grpSpPr>
        <p:sp>
          <p:nvSpPr>
            <p:cNvPr id="12" name="Triangle 11">
              <a:extLst>
                <a:ext uri="{FF2B5EF4-FFF2-40B4-BE49-F238E27FC236}">
                  <a16:creationId xmlns:a16="http://schemas.microsoft.com/office/drawing/2014/main" id="{4CC2FB0D-D389-9942-A276-83AD3C331531}"/>
                </a:ext>
              </a:extLst>
            </p:cNvPr>
            <p:cNvSpPr>
              <a:spLocks noChangeAspect="1"/>
            </p:cNvSpPr>
            <p:nvPr userDrawn="1"/>
          </p:nvSpPr>
          <p:spPr>
            <a:xfrm rot="5400000">
              <a:off x="8228876" y="5204345"/>
              <a:ext cx="911180" cy="767310"/>
            </a:xfrm>
            <a:prstGeom prst="triangle">
              <a:avLst/>
            </a:prstGeom>
            <a:solidFill>
              <a:schemeClr val="tx2"/>
            </a:solidFill>
            <a:ln>
              <a:noFill/>
            </a:ln>
            <a:effectLst>
              <a:outerShdw blurRad="101600" dist="254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riangle 12">
              <a:extLst>
                <a:ext uri="{FF2B5EF4-FFF2-40B4-BE49-F238E27FC236}">
                  <a16:creationId xmlns:a16="http://schemas.microsoft.com/office/drawing/2014/main" id="{F7D41807-C601-844C-A21D-678FD2A87BBC}"/>
                </a:ext>
              </a:extLst>
            </p:cNvPr>
            <p:cNvSpPr>
              <a:spLocks noChangeAspect="1"/>
            </p:cNvSpPr>
            <p:nvPr userDrawn="1"/>
          </p:nvSpPr>
          <p:spPr>
            <a:xfrm rot="5400000">
              <a:off x="7830234" y="5204345"/>
              <a:ext cx="911180" cy="767310"/>
            </a:xfrm>
            <a:prstGeom prst="triangle">
              <a:avLst/>
            </a:prstGeom>
            <a:solidFill>
              <a:schemeClr val="tx2"/>
            </a:solidFill>
            <a:ln>
              <a:noFill/>
            </a:ln>
            <a:effectLst>
              <a:outerShdw blurRad="101600" dist="254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Triangle 13">
              <a:extLst>
                <a:ext uri="{FF2B5EF4-FFF2-40B4-BE49-F238E27FC236}">
                  <a16:creationId xmlns:a16="http://schemas.microsoft.com/office/drawing/2014/main" id="{A42D5B6C-9FF4-8F46-B8D2-0C02F48CDADD}"/>
                </a:ext>
              </a:extLst>
            </p:cNvPr>
            <p:cNvSpPr>
              <a:spLocks noChangeAspect="1"/>
            </p:cNvSpPr>
            <p:nvPr userDrawn="1"/>
          </p:nvSpPr>
          <p:spPr>
            <a:xfrm rot="5400000">
              <a:off x="8269633" y="5405383"/>
              <a:ext cx="433717" cy="365236"/>
            </a:xfrm>
            <a:prstGeom prst="triangle">
              <a:avLst/>
            </a:prstGeom>
            <a:solidFill>
              <a:schemeClr val="tx1"/>
            </a:solidFill>
            <a:ln>
              <a:noFill/>
            </a:ln>
            <a:effectLst>
              <a:outerShdw blurRad="101600" dist="254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pic>
        <p:nvPicPr>
          <p:cNvPr id="16" name="Picture 15">
            <a:extLst>
              <a:ext uri="{FF2B5EF4-FFF2-40B4-BE49-F238E27FC236}">
                <a16:creationId xmlns:a16="http://schemas.microsoft.com/office/drawing/2014/main" id="{55C4859B-1876-1E4E-B9F8-B7DD45B9B892}"/>
              </a:ext>
            </a:extLst>
          </p:cNvPr>
          <p:cNvPicPr>
            <a:picLocks noChangeAspect="1"/>
          </p:cNvPicPr>
          <p:nvPr userDrawn="1"/>
        </p:nvPicPr>
        <p:blipFill>
          <a:blip r:embed="rId2"/>
          <a:stretch>
            <a:fillRect/>
          </a:stretch>
        </p:blipFill>
        <p:spPr>
          <a:xfrm>
            <a:off x="9410133" y="6017209"/>
            <a:ext cx="1839367" cy="625385"/>
          </a:xfrm>
          <a:prstGeom prst="rect">
            <a:avLst/>
          </a:prstGeom>
        </p:spPr>
      </p:pic>
    </p:spTree>
    <p:extLst>
      <p:ext uri="{BB962C8B-B14F-4D97-AF65-F5344CB8AC3E}">
        <p14:creationId xmlns:p14="http://schemas.microsoft.com/office/powerpoint/2010/main" val="493261798"/>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graphic Slide option 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3CE132F-75B1-2448-9550-11DF2B1D192C}"/>
              </a:ext>
            </a:extLst>
          </p:cNvPr>
          <p:cNvSpPr/>
          <p:nvPr userDrawn="1"/>
        </p:nvSpPr>
        <p:spPr>
          <a:xfrm>
            <a:off x="6350" y="847282"/>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ight Triangle 11">
            <a:extLst>
              <a:ext uri="{FF2B5EF4-FFF2-40B4-BE49-F238E27FC236}">
                <a16:creationId xmlns:a16="http://schemas.microsoft.com/office/drawing/2014/main" id="{AB7D45B8-3BBA-7A48-B972-94AE96B4BCA3}"/>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1139824" y="1014413"/>
            <a:ext cx="3943351" cy="1135062"/>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1139825" y="2379076"/>
            <a:ext cx="3943350"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5" name="Picture 14">
            <a:extLst>
              <a:ext uri="{FF2B5EF4-FFF2-40B4-BE49-F238E27FC236}">
                <a16:creationId xmlns:a16="http://schemas.microsoft.com/office/drawing/2014/main" id="{56FD1B8C-E2D1-4944-8D0B-CDBEFED7C370}"/>
              </a:ext>
            </a:extLst>
          </p:cNvPr>
          <p:cNvPicPr>
            <a:picLocks noChangeAspect="1"/>
          </p:cNvPicPr>
          <p:nvPr userDrawn="1"/>
        </p:nvPicPr>
        <p:blipFill>
          <a:blip r:embed="rId2"/>
          <a:stretch>
            <a:fillRect/>
          </a:stretch>
        </p:blipFill>
        <p:spPr>
          <a:xfrm>
            <a:off x="9617326" y="6011906"/>
            <a:ext cx="1839368" cy="625385"/>
          </a:xfrm>
          <a:prstGeom prst="rect">
            <a:avLst/>
          </a:prstGeom>
        </p:spPr>
      </p:pic>
    </p:spTree>
    <p:extLst>
      <p:ext uri="{BB962C8B-B14F-4D97-AF65-F5344CB8AC3E}">
        <p14:creationId xmlns:p14="http://schemas.microsoft.com/office/powerpoint/2010/main" val="594352335"/>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option 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3CE132F-75B1-2448-9550-11DF2B1D192C}"/>
              </a:ext>
            </a:extLst>
          </p:cNvPr>
          <p:cNvSpPr/>
          <p:nvPr userDrawn="1"/>
        </p:nvSpPr>
        <p:spPr>
          <a:xfrm>
            <a:off x="6350" y="847282"/>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ight Triangle 11">
            <a:extLst>
              <a:ext uri="{FF2B5EF4-FFF2-40B4-BE49-F238E27FC236}">
                <a16:creationId xmlns:a16="http://schemas.microsoft.com/office/drawing/2014/main" id="{AB7D45B8-3BBA-7A48-B972-94AE96B4BCA3}"/>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1139824" y="1014413"/>
            <a:ext cx="3943351" cy="1135062"/>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a:extLst>
              <a:ext uri="{FF2B5EF4-FFF2-40B4-BE49-F238E27FC236}">
                <a16:creationId xmlns:a16="http://schemas.microsoft.com/office/drawing/2014/main" id="{FA836FE7-80DB-EA43-95F2-34C83C96C9FC}"/>
              </a:ext>
            </a:extLst>
          </p:cNvPr>
          <p:cNvPicPr>
            <a:picLocks noChangeAspect="1"/>
          </p:cNvPicPr>
          <p:nvPr userDrawn="1"/>
        </p:nvPicPr>
        <p:blipFill>
          <a:blip r:embed="rId2"/>
          <a:stretch>
            <a:fillRect/>
          </a:stretch>
        </p:blipFill>
        <p:spPr>
          <a:xfrm>
            <a:off x="9617326" y="6011906"/>
            <a:ext cx="1839368" cy="625385"/>
          </a:xfrm>
          <a:prstGeom prst="rect">
            <a:avLst/>
          </a:prstGeom>
        </p:spPr>
      </p:pic>
    </p:spTree>
    <p:extLst>
      <p:ext uri="{BB962C8B-B14F-4D97-AF65-F5344CB8AC3E}">
        <p14:creationId xmlns:p14="http://schemas.microsoft.com/office/powerpoint/2010/main" val="1565764411"/>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option 4 (1 column)">
    <p:spTree>
      <p:nvGrpSpPr>
        <p:cNvPr id="1" name=""/>
        <p:cNvGrpSpPr/>
        <p:nvPr/>
      </p:nvGrpSpPr>
      <p:grpSpPr>
        <a:xfrm>
          <a:off x="0" y="0"/>
          <a:ext cx="0" cy="0"/>
          <a:chOff x="0" y="0"/>
          <a:chExt cx="0" cy="0"/>
        </a:xfrm>
      </p:grpSpPr>
      <p:sp>
        <p:nvSpPr>
          <p:cNvPr id="22" name="disclosure statment">
            <a:extLst>
              <a:ext uri="{FF2B5EF4-FFF2-40B4-BE49-F238E27FC236}">
                <a16:creationId xmlns:a16="http://schemas.microsoft.com/office/drawing/2014/main" id="{E1C5F778-95B9-6448-BB45-5B7577139E0A}"/>
              </a:ext>
            </a:extLst>
          </p:cNvPr>
          <p:cNvSpPr txBox="1">
            <a:spLocks/>
          </p:cNvSpPr>
          <p:nvPr userDrawn="1"/>
        </p:nvSpPr>
        <p:spPr>
          <a:xfrm>
            <a:off x="3138488" y="6218468"/>
            <a:ext cx="5146675" cy="224677"/>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i="0" dirty="0">
                <a:solidFill>
                  <a:schemeClr val="accent2"/>
                </a:solidFill>
                <a:latin typeface="Arial" panose="020B0604020202020204" pitchFamily="34" charset="0"/>
              </a:rPr>
              <a:t>Investment advisory services offered through CWM, LLC, an SEC Registered Investment Advisor. Carson Partners, a division of CWM, LLC, is a nationwide partnership of advisors.</a:t>
            </a:r>
          </a:p>
        </p:txBody>
      </p:sp>
      <p:sp>
        <p:nvSpPr>
          <p:cNvPr id="19" name="Text Placeholder 13">
            <a:extLst>
              <a:ext uri="{FF2B5EF4-FFF2-40B4-BE49-F238E27FC236}">
                <a16:creationId xmlns:a16="http://schemas.microsoft.com/office/drawing/2014/main" id="{0EB29AFB-36C7-6B47-B110-37FA0287BA52}"/>
              </a:ext>
            </a:extLst>
          </p:cNvPr>
          <p:cNvSpPr>
            <a:spLocks noGrp="1"/>
          </p:cNvSpPr>
          <p:nvPr>
            <p:ph type="body" sz="quarter" idx="10"/>
          </p:nvPr>
        </p:nvSpPr>
        <p:spPr>
          <a:xfrm>
            <a:off x="1139825" y="1014413"/>
            <a:ext cx="9890125" cy="1135062"/>
          </a:xfrm>
          <a:prstGeom prst="rect">
            <a:avLst/>
          </a:prstGeom>
        </p:spPr>
        <p:txBody>
          <a:bodyPr lIns="0" tIns="0" rIns="0" bIns="0"/>
          <a:lstStyle>
            <a:lvl1pPr marL="0" indent="0">
              <a:lnSpc>
                <a:spcPct val="85000"/>
              </a:lnSpc>
              <a:spcBef>
                <a:spcPts val="0"/>
              </a:spcBef>
              <a:buNone/>
              <a:defRPr sz="48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Text Placeholder 13">
            <a:extLst>
              <a:ext uri="{FF2B5EF4-FFF2-40B4-BE49-F238E27FC236}">
                <a16:creationId xmlns:a16="http://schemas.microsoft.com/office/drawing/2014/main" id="{3A25CE67-05C1-2846-9B38-CC8CE99D4151}"/>
              </a:ext>
            </a:extLst>
          </p:cNvPr>
          <p:cNvSpPr>
            <a:spLocks noGrp="1"/>
          </p:cNvSpPr>
          <p:nvPr>
            <p:ph type="body" sz="quarter" idx="11"/>
          </p:nvPr>
        </p:nvSpPr>
        <p:spPr>
          <a:xfrm>
            <a:off x="1139825" y="2379076"/>
            <a:ext cx="9890125"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Right Triangle 25">
            <a:extLst>
              <a:ext uri="{FF2B5EF4-FFF2-40B4-BE49-F238E27FC236}">
                <a16:creationId xmlns:a16="http://schemas.microsoft.com/office/drawing/2014/main" id="{60A00420-70C4-354A-BC99-81A50BDEBF14}"/>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10" name="Freeform 9">
            <a:extLst>
              <a:ext uri="{FF2B5EF4-FFF2-40B4-BE49-F238E27FC236}">
                <a16:creationId xmlns:a16="http://schemas.microsoft.com/office/drawing/2014/main" id="{7B076DA8-2FE0-E84C-A0EE-B17E8BB9866A}"/>
              </a:ext>
            </a:extLst>
          </p:cNvPr>
          <p:cNvSpPr/>
          <p:nvPr userDrawn="1"/>
        </p:nvSpPr>
        <p:spPr>
          <a:xfrm>
            <a:off x="-3175" y="832521"/>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9" name="Picture 8">
            <a:extLst>
              <a:ext uri="{FF2B5EF4-FFF2-40B4-BE49-F238E27FC236}">
                <a16:creationId xmlns:a16="http://schemas.microsoft.com/office/drawing/2014/main" id="{6263C767-25FF-FD49-844B-68DA2A1BA0E7}"/>
              </a:ext>
            </a:extLst>
          </p:cNvPr>
          <p:cNvPicPr>
            <a:picLocks noChangeAspect="1"/>
          </p:cNvPicPr>
          <p:nvPr userDrawn="1"/>
        </p:nvPicPr>
        <p:blipFill>
          <a:blip r:embed="rId2"/>
          <a:stretch>
            <a:fillRect/>
          </a:stretch>
        </p:blipFill>
        <p:spPr>
          <a:xfrm>
            <a:off x="922715" y="6015593"/>
            <a:ext cx="1856085" cy="628614"/>
          </a:xfrm>
          <a:prstGeom prst="rect">
            <a:avLst/>
          </a:prstGeom>
        </p:spPr>
      </p:pic>
    </p:spTree>
    <p:extLst>
      <p:ext uri="{BB962C8B-B14F-4D97-AF65-F5344CB8AC3E}">
        <p14:creationId xmlns:p14="http://schemas.microsoft.com/office/powerpoint/2010/main" val="1089022811"/>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option 3 (1 column)">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id="{50EACB54-89A1-EA47-9DE2-5849D9FD633F}"/>
              </a:ext>
            </a:extLst>
          </p:cNvPr>
          <p:cNvSpPr>
            <a:spLocks noGrp="1"/>
          </p:cNvSpPr>
          <p:nvPr>
            <p:ph type="body" sz="quarter" idx="10"/>
          </p:nvPr>
        </p:nvSpPr>
        <p:spPr>
          <a:xfrm>
            <a:off x="1139825" y="1014413"/>
            <a:ext cx="9890125" cy="1135062"/>
          </a:xfrm>
          <a:prstGeom prst="rect">
            <a:avLst/>
          </a:prstGeom>
          <a:effectLst/>
        </p:spPr>
        <p:txBody>
          <a:bodyPr lIns="0" tIns="0" rIns="0" bIns="0"/>
          <a:lstStyle>
            <a:lvl1pPr marL="0" indent="0">
              <a:lnSpc>
                <a:spcPct val="85000"/>
              </a:lnSpc>
              <a:spcBef>
                <a:spcPts val="0"/>
              </a:spcBef>
              <a:buNone/>
              <a:defRPr sz="48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13">
            <a:extLst>
              <a:ext uri="{FF2B5EF4-FFF2-40B4-BE49-F238E27FC236}">
                <a16:creationId xmlns:a16="http://schemas.microsoft.com/office/drawing/2014/main" id="{8BAE8541-10BE-0D41-B203-B39CC3F6809A}"/>
              </a:ext>
            </a:extLst>
          </p:cNvPr>
          <p:cNvSpPr>
            <a:spLocks noGrp="1"/>
          </p:cNvSpPr>
          <p:nvPr>
            <p:ph type="body" sz="quarter" idx="11"/>
          </p:nvPr>
        </p:nvSpPr>
        <p:spPr>
          <a:xfrm>
            <a:off x="1139825" y="2379076"/>
            <a:ext cx="9890125" cy="3199399"/>
          </a:xfrm>
          <a:prstGeom prst="rect">
            <a:avLst/>
          </a:prstGeom>
        </p:spPr>
        <p:txBody>
          <a:bodyPr lIns="0" tIns="0" rIns="0" bIns="0" numCol="1" spcCol="45720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9">
            <a:extLst>
              <a:ext uri="{FF2B5EF4-FFF2-40B4-BE49-F238E27FC236}">
                <a16:creationId xmlns:a16="http://schemas.microsoft.com/office/drawing/2014/main" id="{7049D9BD-229F-A449-804E-6CAAD43B1DE8}"/>
              </a:ext>
            </a:extLst>
          </p:cNvPr>
          <p:cNvSpPr/>
          <p:nvPr userDrawn="1"/>
        </p:nvSpPr>
        <p:spPr>
          <a:xfrm>
            <a:off x="-3175" y="832521"/>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ight Triangle 12">
            <a:extLst>
              <a:ext uri="{FF2B5EF4-FFF2-40B4-BE49-F238E27FC236}">
                <a16:creationId xmlns:a16="http://schemas.microsoft.com/office/drawing/2014/main" id="{94209D8E-F457-8F40-9FC1-6B84B0BF5051}"/>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pic>
        <p:nvPicPr>
          <p:cNvPr id="14" name="Picture 13">
            <a:extLst>
              <a:ext uri="{FF2B5EF4-FFF2-40B4-BE49-F238E27FC236}">
                <a16:creationId xmlns:a16="http://schemas.microsoft.com/office/drawing/2014/main" id="{59032191-2808-8D4B-A5B1-0DA9479F5316}"/>
              </a:ext>
            </a:extLst>
          </p:cNvPr>
          <p:cNvPicPr>
            <a:picLocks noChangeAspect="1"/>
          </p:cNvPicPr>
          <p:nvPr userDrawn="1"/>
        </p:nvPicPr>
        <p:blipFill>
          <a:blip r:embed="rId2"/>
          <a:stretch>
            <a:fillRect/>
          </a:stretch>
        </p:blipFill>
        <p:spPr>
          <a:xfrm>
            <a:off x="9617326" y="6011906"/>
            <a:ext cx="1839368" cy="625385"/>
          </a:xfrm>
          <a:prstGeom prst="rect">
            <a:avLst/>
          </a:prstGeom>
        </p:spPr>
      </p:pic>
    </p:spTree>
    <p:extLst>
      <p:ext uri="{BB962C8B-B14F-4D97-AF65-F5344CB8AC3E}">
        <p14:creationId xmlns:p14="http://schemas.microsoft.com/office/powerpoint/2010/main" val="3746367387"/>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option 3 (2 column)">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id="{50EACB54-89A1-EA47-9DE2-5849D9FD633F}"/>
              </a:ext>
            </a:extLst>
          </p:cNvPr>
          <p:cNvSpPr>
            <a:spLocks noGrp="1"/>
          </p:cNvSpPr>
          <p:nvPr>
            <p:ph type="body" sz="quarter" idx="10"/>
          </p:nvPr>
        </p:nvSpPr>
        <p:spPr>
          <a:xfrm>
            <a:off x="1139825" y="1014413"/>
            <a:ext cx="9890125" cy="1135062"/>
          </a:xfrm>
          <a:prstGeom prst="rect">
            <a:avLst/>
          </a:prstGeom>
          <a:effectLst/>
        </p:spPr>
        <p:txBody>
          <a:bodyPr lIns="0" tIns="0" rIns="0" bIns="0"/>
          <a:lstStyle>
            <a:lvl1pPr marL="0" indent="0">
              <a:lnSpc>
                <a:spcPct val="85000"/>
              </a:lnSpc>
              <a:spcBef>
                <a:spcPts val="0"/>
              </a:spcBef>
              <a:buNone/>
              <a:defRPr sz="48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13">
            <a:extLst>
              <a:ext uri="{FF2B5EF4-FFF2-40B4-BE49-F238E27FC236}">
                <a16:creationId xmlns:a16="http://schemas.microsoft.com/office/drawing/2014/main" id="{8BAE8541-10BE-0D41-B203-B39CC3F6809A}"/>
              </a:ext>
            </a:extLst>
          </p:cNvPr>
          <p:cNvSpPr>
            <a:spLocks noGrp="1"/>
          </p:cNvSpPr>
          <p:nvPr>
            <p:ph type="body" sz="quarter" idx="11"/>
          </p:nvPr>
        </p:nvSpPr>
        <p:spPr>
          <a:xfrm>
            <a:off x="1139825" y="2379076"/>
            <a:ext cx="9890125" cy="3199399"/>
          </a:xfrm>
          <a:prstGeom prst="rect">
            <a:avLst/>
          </a:prstGeom>
        </p:spPr>
        <p:txBody>
          <a:bodyPr lIns="0" tIns="0" rIns="0" bIns="0" numCol="2" spcCol="45720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9">
            <a:extLst>
              <a:ext uri="{FF2B5EF4-FFF2-40B4-BE49-F238E27FC236}">
                <a16:creationId xmlns:a16="http://schemas.microsoft.com/office/drawing/2014/main" id="{7049D9BD-229F-A449-804E-6CAAD43B1DE8}"/>
              </a:ext>
            </a:extLst>
          </p:cNvPr>
          <p:cNvSpPr/>
          <p:nvPr userDrawn="1"/>
        </p:nvSpPr>
        <p:spPr>
          <a:xfrm>
            <a:off x="-3175" y="832521"/>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ight Triangle 12">
            <a:extLst>
              <a:ext uri="{FF2B5EF4-FFF2-40B4-BE49-F238E27FC236}">
                <a16:creationId xmlns:a16="http://schemas.microsoft.com/office/drawing/2014/main" id="{94209D8E-F457-8F40-9FC1-6B84B0BF5051}"/>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pic>
        <p:nvPicPr>
          <p:cNvPr id="14" name="Picture 13">
            <a:extLst>
              <a:ext uri="{FF2B5EF4-FFF2-40B4-BE49-F238E27FC236}">
                <a16:creationId xmlns:a16="http://schemas.microsoft.com/office/drawing/2014/main" id="{ED3B9020-8096-3D49-AAF0-F2E84B75582C}"/>
              </a:ext>
            </a:extLst>
          </p:cNvPr>
          <p:cNvPicPr>
            <a:picLocks noChangeAspect="1"/>
          </p:cNvPicPr>
          <p:nvPr userDrawn="1"/>
        </p:nvPicPr>
        <p:blipFill>
          <a:blip r:embed="rId2"/>
          <a:stretch>
            <a:fillRect/>
          </a:stretch>
        </p:blipFill>
        <p:spPr>
          <a:xfrm>
            <a:off x="9617326" y="6011906"/>
            <a:ext cx="1839368" cy="625385"/>
          </a:xfrm>
          <a:prstGeom prst="rect">
            <a:avLst/>
          </a:prstGeom>
        </p:spPr>
      </p:pic>
    </p:spTree>
    <p:extLst>
      <p:ext uri="{BB962C8B-B14F-4D97-AF65-F5344CB8AC3E}">
        <p14:creationId xmlns:p14="http://schemas.microsoft.com/office/powerpoint/2010/main" val="34985706"/>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option 5 (1 column)">
    <p:spTree>
      <p:nvGrpSpPr>
        <p:cNvPr id="1" name=""/>
        <p:cNvGrpSpPr/>
        <p:nvPr/>
      </p:nvGrpSpPr>
      <p:grpSpPr>
        <a:xfrm>
          <a:off x="0" y="0"/>
          <a:ext cx="0" cy="0"/>
          <a:chOff x="0" y="0"/>
          <a:chExt cx="0" cy="0"/>
        </a:xfrm>
      </p:grpSpPr>
      <p:sp>
        <p:nvSpPr>
          <p:cNvPr id="19" name="Text Placeholder 13">
            <a:extLst>
              <a:ext uri="{FF2B5EF4-FFF2-40B4-BE49-F238E27FC236}">
                <a16:creationId xmlns:a16="http://schemas.microsoft.com/office/drawing/2014/main" id="{0EB29AFB-36C7-6B47-B110-37FA0287BA52}"/>
              </a:ext>
            </a:extLst>
          </p:cNvPr>
          <p:cNvSpPr>
            <a:spLocks noGrp="1"/>
          </p:cNvSpPr>
          <p:nvPr>
            <p:ph type="body" sz="quarter" idx="10"/>
          </p:nvPr>
        </p:nvSpPr>
        <p:spPr>
          <a:xfrm>
            <a:off x="1139825" y="1014413"/>
            <a:ext cx="9890125" cy="1135062"/>
          </a:xfrm>
          <a:prstGeom prst="rect">
            <a:avLst/>
          </a:prstGeom>
        </p:spPr>
        <p:txBody>
          <a:bodyPr lIns="0" tIns="0" rIns="0" bIns="0"/>
          <a:lstStyle>
            <a:lvl1pPr marL="0" indent="0">
              <a:lnSpc>
                <a:spcPct val="85000"/>
              </a:lnSpc>
              <a:spcBef>
                <a:spcPts val="0"/>
              </a:spcBef>
              <a:buNone/>
              <a:defRPr sz="48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Text Placeholder 13">
            <a:extLst>
              <a:ext uri="{FF2B5EF4-FFF2-40B4-BE49-F238E27FC236}">
                <a16:creationId xmlns:a16="http://schemas.microsoft.com/office/drawing/2014/main" id="{3A25CE67-05C1-2846-9B38-CC8CE99D4151}"/>
              </a:ext>
            </a:extLst>
          </p:cNvPr>
          <p:cNvSpPr>
            <a:spLocks noGrp="1"/>
          </p:cNvSpPr>
          <p:nvPr>
            <p:ph type="body" sz="quarter" idx="11"/>
          </p:nvPr>
        </p:nvSpPr>
        <p:spPr>
          <a:xfrm>
            <a:off x="1139825" y="2379076"/>
            <a:ext cx="9890125"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9">
            <a:extLst>
              <a:ext uri="{FF2B5EF4-FFF2-40B4-BE49-F238E27FC236}">
                <a16:creationId xmlns:a16="http://schemas.microsoft.com/office/drawing/2014/main" id="{7B076DA8-2FE0-E84C-A0EE-B17E8BB9866A}"/>
              </a:ext>
            </a:extLst>
          </p:cNvPr>
          <p:cNvSpPr/>
          <p:nvPr userDrawn="1"/>
        </p:nvSpPr>
        <p:spPr>
          <a:xfrm>
            <a:off x="-3175" y="832521"/>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2" name="Picture 11">
            <a:extLst>
              <a:ext uri="{FF2B5EF4-FFF2-40B4-BE49-F238E27FC236}">
                <a16:creationId xmlns:a16="http://schemas.microsoft.com/office/drawing/2014/main" id="{2B9D2B73-BB57-FD4C-98A7-3F286D6F1276}"/>
              </a:ext>
            </a:extLst>
          </p:cNvPr>
          <p:cNvPicPr>
            <a:picLocks noChangeAspect="1"/>
          </p:cNvPicPr>
          <p:nvPr userDrawn="1"/>
        </p:nvPicPr>
        <p:blipFill>
          <a:blip r:embed="rId2"/>
          <a:stretch>
            <a:fillRect/>
          </a:stretch>
        </p:blipFill>
        <p:spPr>
          <a:xfrm>
            <a:off x="924811" y="6017209"/>
            <a:ext cx="1839367" cy="625385"/>
          </a:xfrm>
          <a:prstGeom prst="rect">
            <a:avLst/>
          </a:prstGeom>
        </p:spPr>
      </p:pic>
    </p:spTree>
    <p:extLst>
      <p:ext uri="{BB962C8B-B14F-4D97-AF65-F5344CB8AC3E}">
        <p14:creationId xmlns:p14="http://schemas.microsoft.com/office/powerpoint/2010/main" val="809081226"/>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6">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337487B-1986-F445-959B-4784A550B23D}"/>
              </a:ext>
            </a:extLst>
          </p:cNvPr>
          <p:cNvSpPr/>
          <p:nvPr userDrawn="1"/>
        </p:nvSpPr>
        <p:spPr>
          <a:xfrm>
            <a:off x="1" y="-7749"/>
            <a:ext cx="10270260" cy="6865749"/>
          </a:xfrm>
          <a:custGeom>
            <a:avLst/>
            <a:gdLst>
              <a:gd name="connsiteX0" fmla="*/ 10267627 w 10267627"/>
              <a:gd name="connsiteY0" fmla="*/ 2146515 h 6865749"/>
              <a:gd name="connsiteX1" fmla="*/ 6486041 w 10267627"/>
              <a:gd name="connsiteY1" fmla="*/ 0 h 6865749"/>
              <a:gd name="connsiteX2" fmla="*/ 0 w 10267627"/>
              <a:gd name="connsiteY2" fmla="*/ 0 h 6865749"/>
              <a:gd name="connsiteX3" fmla="*/ 0 w 10267627"/>
              <a:gd name="connsiteY3" fmla="*/ 6865749 h 6865749"/>
              <a:gd name="connsiteX4" fmla="*/ 5873858 w 10267627"/>
              <a:gd name="connsiteY4" fmla="*/ 6865749 h 6865749"/>
              <a:gd name="connsiteX5" fmla="*/ 10267627 w 10267627"/>
              <a:gd name="connsiteY5" fmla="*/ 2146515 h 6865749"/>
              <a:gd name="connsiteX0" fmla="*/ 10267627 w 10267627"/>
              <a:gd name="connsiteY0" fmla="*/ 2146515 h 6865749"/>
              <a:gd name="connsiteX1" fmla="*/ 6486041 w 10267627"/>
              <a:gd name="connsiteY1" fmla="*/ 0 h 6865749"/>
              <a:gd name="connsiteX2" fmla="*/ 0 w 10267627"/>
              <a:gd name="connsiteY2" fmla="*/ 0 h 6865749"/>
              <a:gd name="connsiteX3" fmla="*/ 0 w 10267627"/>
              <a:gd name="connsiteY3" fmla="*/ 6865749 h 6865749"/>
              <a:gd name="connsiteX4" fmla="*/ 2131018 w 10267627"/>
              <a:gd name="connsiteY4" fmla="*/ 6865749 h 6865749"/>
              <a:gd name="connsiteX5" fmla="*/ 10267627 w 10267627"/>
              <a:gd name="connsiteY5" fmla="*/ 2146515 h 6865749"/>
              <a:gd name="connsiteX0" fmla="*/ 10213383 w 10213383"/>
              <a:gd name="connsiteY0" fmla="*/ 2580467 h 6865749"/>
              <a:gd name="connsiteX1" fmla="*/ 6486041 w 10213383"/>
              <a:gd name="connsiteY1" fmla="*/ 0 h 6865749"/>
              <a:gd name="connsiteX2" fmla="*/ 0 w 10213383"/>
              <a:gd name="connsiteY2" fmla="*/ 0 h 6865749"/>
              <a:gd name="connsiteX3" fmla="*/ 0 w 10213383"/>
              <a:gd name="connsiteY3" fmla="*/ 6865749 h 6865749"/>
              <a:gd name="connsiteX4" fmla="*/ 2131018 w 10213383"/>
              <a:gd name="connsiteY4" fmla="*/ 6865749 h 6865749"/>
              <a:gd name="connsiteX5" fmla="*/ 10213383 w 10213383"/>
              <a:gd name="connsiteY5" fmla="*/ 2580467 h 6865749"/>
              <a:gd name="connsiteX0" fmla="*/ 10244380 w 10244380"/>
              <a:gd name="connsiteY0" fmla="*/ 2162013 h 6865749"/>
              <a:gd name="connsiteX1" fmla="*/ 6486041 w 10244380"/>
              <a:gd name="connsiteY1" fmla="*/ 0 h 6865749"/>
              <a:gd name="connsiteX2" fmla="*/ 0 w 10244380"/>
              <a:gd name="connsiteY2" fmla="*/ 0 h 6865749"/>
              <a:gd name="connsiteX3" fmla="*/ 0 w 10244380"/>
              <a:gd name="connsiteY3" fmla="*/ 6865749 h 6865749"/>
              <a:gd name="connsiteX4" fmla="*/ 2131018 w 10244380"/>
              <a:gd name="connsiteY4" fmla="*/ 6865749 h 6865749"/>
              <a:gd name="connsiteX5" fmla="*/ 10244380 w 10244380"/>
              <a:gd name="connsiteY5" fmla="*/ 2162013 h 6865749"/>
              <a:gd name="connsiteX0" fmla="*/ 10244380 w 10244380"/>
              <a:gd name="connsiteY0" fmla="*/ 2167037 h 6870773"/>
              <a:gd name="connsiteX1" fmla="*/ 6023817 w 10244380"/>
              <a:gd name="connsiteY1" fmla="*/ 0 h 6870773"/>
              <a:gd name="connsiteX2" fmla="*/ 0 w 10244380"/>
              <a:gd name="connsiteY2" fmla="*/ 5024 h 6870773"/>
              <a:gd name="connsiteX3" fmla="*/ 0 w 10244380"/>
              <a:gd name="connsiteY3" fmla="*/ 6870773 h 6870773"/>
              <a:gd name="connsiteX4" fmla="*/ 2131018 w 10244380"/>
              <a:gd name="connsiteY4" fmla="*/ 6870773 h 6870773"/>
              <a:gd name="connsiteX5" fmla="*/ 10244380 w 10244380"/>
              <a:gd name="connsiteY5" fmla="*/ 2167037 h 6870773"/>
              <a:gd name="connsiteX0" fmla="*/ 10244380 w 10244380"/>
              <a:gd name="connsiteY0" fmla="*/ 2162013 h 6865749"/>
              <a:gd name="connsiteX1" fmla="*/ 6536283 w 10244380"/>
              <a:gd name="connsiteY1" fmla="*/ 10049 h 6865749"/>
              <a:gd name="connsiteX2" fmla="*/ 0 w 10244380"/>
              <a:gd name="connsiteY2" fmla="*/ 0 h 6865749"/>
              <a:gd name="connsiteX3" fmla="*/ 0 w 10244380"/>
              <a:gd name="connsiteY3" fmla="*/ 6865749 h 6865749"/>
              <a:gd name="connsiteX4" fmla="*/ 2131018 w 10244380"/>
              <a:gd name="connsiteY4" fmla="*/ 6865749 h 6865749"/>
              <a:gd name="connsiteX5" fmla="*/ 10244380 w 10244380"/>
              <a:gd name="connsiteY5" fmla="*/ 2162013 h 6865749"/>
              <a:gd name="connsiteX0" fmla="*/ 9843252 w 9843252"/>
              <a:gd name="connsiteY0" fmla="*/ 2136134 h 6865749"/>
              <a:gd name="connsiteX1" fmla="*/ 6536283 w 9843252"/>
              <a:gd name="connsiteY1" fmla="*/ 10049 h 6865749"/>
              <a:gd name="connsiteX2" fmla="*/ 0 w 9843252"/>
              <a:gd name="connsiteY2" fmla="*/ 0 h 6865749"/>
              <a:gd name="connsiteX3" fmla="*/ 0 w 9843252"/>
              <a:gd name="connsiteY3" fmla="*/ 6865749 h 6865749"/>
              <a:gd name="connsiteX4" fmla="*/ 2131018 w 9843252"/>
              <a:gd name="connsiteY4" fmla="*/ 6865749 h 6865749"/>
              <a:gd name="connsiteX5" fmla="*/ 9843252 w 9843252"/>
              <a:gd name="connsiteY5" fmla="*/ 2136134 h 6865749"/>
              <a:gd name="connsiteX0" fmla="*/ 10257320 w 10257320"/>
              <a:gd name="connsiteY0" fmla="*/ 2162013 h 6865749"/>
              <a:gd name="connsiteX1" fmla="*/ 6536283 w 10257320"/>
              <a:gd name="connsiteY1" fmla="*/ 10049 h 6865749"/>
              <a:gd name="connsiteX2" fmla="*/ 0 w 10257320"/>
              <a:gd name="connsiteY2" fmla="*/ 0 h 6865749"/>
              <a:gd name="connsiteX3" fmla="*/ 0 w 10257320"/>
              <a:gd name="connsiteY3" fmla="*/ 6865749 h 6865749"/>
              <a:gd name="connsiteX4" fmla="*/ 2131018 w 10257320"/>
              <a:gd name="connsiteY4" fmla="*/ 6865749 h 6865749"/>
              <a:gd name="connsiteX5" fmla="*/ 10257320 w 10257320"/>
              <a:gd name="connsiteY5" fmla="*/ 2162013 h 6865749"/>
              <a:gd name="connsiteX0" fmla="*/ 10071852 w 10071852"/>
              <a:gd name="connsiteY0" fmla="*/ 2157700 h 6865749"/>
              <a:gd name="connsiteX1" fmla="*/ 6536283 w 10071852"/>
              <a:gd name="connsiteY1" fmla="*/ 10049 h 6865749"/>
              <a:gd name="connsiteX2" fmla="*/ 0 w 10071852"/>
              <a:gd name="connsiteY2" fmla="*/ 0 h 6865749"/>
              <a:gd name="connsiteX3" fmla="*/ 0 w 10071852"/>
              <a:gd name="connsiteY3" fmla="*/ 6865749 h 6865749"/>
              <a:gd name="connsiteX4" fmla="*/ 2131018 w 10071852"/>
              <a:gd name="connsiteY4" fmla="*/ 6865749 h 6865749"/>
              <a:gd name="connsiteX5" fmla="*/ 10071852 w 10071852"/>
              <a:gd name="connsiteY5" fmla="*/ 2157700 h 6865749"/>
              <a:gd name="connsiteX0" fmla="*/ 10257320 w 10257320"/>
              <a:gd name="connsiteY0" fmla="*/ 2153387 h 6865749"/>
              <a:gd name="connsiteX1" fmla="*/ 6536283 w 10257320"/>
              <a:gd name="connsiteY1" fmla="*/ 10049 h 6865749"/>
              <a:gd name="connsiteX2" fmla="*/ 0 w 10257320"/>
              <a:gd name="connsiteY2" fmla="*/ 0 h 6865749"/>
              <a:gd name="connsiteX3" fmla="*/ 0 w 10257320"/>
              <a:gd name="connsiteY3" fmla="*/ 6865749 h 6865749"/>
              <a:gd name="connsiteX4" fmla="*/ 2131018 w 10257320"/>
              <a:gd name="connsiteY4" fmla="*/ 6865749 h 6865749"/>
              <a:gd name="connsiteX5" fmla="*/ 10257320 w 10257320"/>
              <a:gd name="connsiteY5" fmla="*/ 2153387 h 6865749"/>
              <a:gd name="connsiteX0" fmla="*/ 10270260 w 10270260"/>
              <a:gd name="connsiteY0" fmla="*/ 2157700 h 6865749"/>
              <a:gd name="connsiteX1" fmla="*/ 6536283 w 10270260"/>
              <a:gd name="connsiteY1" fmla="*/ 10049 h 6865749"/>
              <a:gd name="connsiteX2" fmla="*/ 0 w 10270260"/>
              <a:gd name="connsiteY2" fmla="*/ 0 h 6865749"/>
              <a:gd name="connsiteX3" fmla="*/ 0 w 10270260"/>
              <a:gd name="connsiteY3" fmla="*/ 6865749 h 6865749"/>
              <a:gd name="connsiteX4" fmla="*/ 2131018 w 10270260"/>
              <a:gd name="connsiteY4" fmla="*/ 6865749 h 6865749"/>
              <a:gd name="connsiteX5" fmla="*/ 10270260 w 10270260"/>
              <a:gd name="connsiteY5" fmla="*/ 2157700 h 68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70260" h="6865749">
                <a:moveTo>
                  <a:pt x="10270260" y="2157700"/>
                </a:moveTo>
                <a:lnTo>
                  <a:pt x="6536283" y="10049"/>
                </a:lnTo>
                <a:lnTo>
                  <a:pt x="0" y="0"/>
                </a:lnTo>
                <a:lnTo>
                  <a:pt x="0" y="6865749"/>
                </a:lnTo>
                <a:lnTo>
                  <a:pt x="2131018" y="6865749"/>
                </a:lnTo>
                <a:lnTo>
                  <a:pt x="10270260" y="2157700"/>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Freeform 5">
            <a:extLst>
              <a:ext uri="{FF2B5EF4-FFF2-40B4-BE49-F238E27FC236}">
                <a16:creationId xmlns:a16="http://schemas.microsoft.com/office/drawing/2014/main" id="{F9D40074-E42F-6E43-8FB1-A17C5A9CBA0F}"/>
              </a:ext>
            </a:extLst>
          </p:cNvPr>
          <p:cNvSpPr/>
          <p:nvPr userDrawn="1"/>
        </p:nvSpPr>
        <p:spPr>
          <a:xfrm>
            <a:off x="2123268" y="2147913"/>
            <a:ext cx="10071173" cy="4711486"/>
          </a:xfrm>
          <a:custGeom>
            <a:avLst/>
            <a:gdLst>
              <a:gd name="connsiteX0" fmla="*/ 0 w 10066149"/>
              <a:gd name="connsiteY0" fmla="*/ 4711485 h 4711485"/>
              <a:gd name="connsiteX1" fmla="*/ 8136610 w 10066149"/>
              <a:gd name="connsiteY1" fmla="*/ 0 h 4711485"/>
              <a:gd name="connsiteX2" fmla="*/ 10066149 w 10066149"/>
              <a:gd name="connsiteY2" fmla="*/ 1123628 h 4711485"/>
              <a:gd name="connsiteX3" fmla="*/ 10066149 w 10066149"/>
              <a:gd name="connsiteY3" fmla="*/ 4695987 h 4711485"/>
              <a:gd name="connsiteX4" fmla="*/ 0 w 10066149"/>
              <a:gd name="connsiteY4" fmla="*/ 4711485 h 4711485"/>
              <a:gd name="connsiteX0" fmla="*/ 0 w 10066149"/>
              <a:gd name="connsiteY0" fmla="*/ 4711485 h 4711485"/>
              <a:gd name="connsiteX1" fmla="*/ 8136610 w 10066149"/>
              <a:gd name="connsiteY1" fmla="*/ 0 h 4711485"/>
              <a:gd name="connsiteX2" fmla="*/ 10066149 w 10066149"/>
              <a:gd name="connsiteY2" fmla="*/ 1339668 h 4711485"/>
              <a:gd name="connsiteX3" fmla="*/ 10066149 w 10066149"/>
              <a:gd name="connsiteY3" fmla="*/ 4695987 h 4711485"/>
              <a:gd name="connsiteX4" fmla="*/ 0 w 10066149"/>
              <a:gd name="connsiteY4" fmla="*/ 4711485 h 4711485"/>
              <a:gd name="connsiteX0" fmla="*/ 0 w 10071173"/>
              <a:gd name="connsiteY0" fmla="*/ 4711485 h 4711485"/>
              <a:gd name="connsiteX1" fmla="*/ 8136610 w 10071173"/>
              <a:gd name="connsiteY1" fmla="*/ 0 h 4711485"/>
              <a:gd name="connsiteX2" fmla="*/ 10071173 w 10071173"/>
              <a:gd name="connsiteY2" fmla="*/ 1113580 h 4711485"/>
              <a:gd name="connsiteX3" fmla="*/ 10066149 w 10071173"/>
              <a:gd name="connsiteY3" fmla="*/ 4695987 h 4711485"/>
              <a:gd name="connsiteX4" fmla="*/ 0 w 10071173"/>
              <a:gd name="connsiteY4" fmla="*/ 4711485 h 4711485"/>
              <a:gd name="connsiteX0" fmla="*/ 0 w 10071173"/>
              <a:gd name="connsiteY0" fmla="*/ 4560523 h 4560523"/>
              <a:gd name="connsiteX1" fmla="*/ 8270320 w 10071173"/>
              <a:gd name="connsiteY1" fmla="*/ 0 h 4560523"/>
              <a:gd name="connsiteX2" fmla="*/ 10071173 w 10071173"/>
              <a:gd name="connsiteY2" fmla="*/ 962618 h 4560523"/>
              <a:gd name="connsiteX3" fmla="*/ 10066149 w 10071173"/>
              <a:gd name="connsiteY3" fmla="*/ 4545025 h 4560523"/>
              <a:gd name="connsiteX4" fmla="*/ 0 w 10071173"/>
              <a:gd name="connsiteY4" fmla="*/ 4560523 h 4560523"/>
              <a:gd name="connsiteX0" fmla="*/ 0 w 10071173"/>
              <a:gd name="connsiteY0" fmla="*/ 4711486 h 4711486"/>
              <a:gd name="connsiteX1" fmla="*/ 8123671 w 10071173"/>
              <a:gd name="connsiteY1" fmla="*/ 0 h 4711486"/>
              <a:gd name="connsiteX2" fmla="*/ 10071173 w 10071173"/>
              <a:gd name="connsiteY2" fmla="*/ 1113581 h 4711486"/>
              <a:gd name="connsiteX3" fmla="*/ 10066149 w 10071173"/>
              <a:gd name="connsiteY3" fmla="*/ 4695988 h 4711486"/>
              <a:gd name="connsiteX4" fmla="*/ 0 w 10071173"/>
              <a:gd name="connsiteY4" fmla="*/ 4711486 h 4711486"/>
              <a:gd name="connsiteX0" fmla="*/ 0 w 10071173"/>
              <a:gd name="connsiteY0" fmla="*/ 4543271 h 4543271"/>
              <a:gd name="connsiteX1" fmla="*/ 8343645 w 10071173"/>
              <a:gd name="connsiteY1" fmla="*/ 0 h 4543271"/>
              <a:gd name="connsiteX2" fmla="*/ 10071173 w 10071173"/>
              <a:gd name="connsiteY2" fmla="*/ 945366 h 4543271"/>
              <a:gd name="connsiteX3" fmla="*/ 10066149 w 10071173"/>
              <a:gd name="connsiteY3" fmla="*/ 4527773 h 4543271"/>
              <a:gd name="connsiteX4" fmla="*/ 0 w 10071173"/>
              <a:gd name="connsiteY4" fmla="*/ 4543271 h 4543271"/>
              <a:gd name="connsiteX0" fmla="*/ 0 w 10071173"/>
              <a:gd name="connsiteY0" fmla="*/ 4711486 h 4711486"/>
              <a:gd name="connsiteX1" fmla="*/ 8140924 w 10071173"/>
              <a:gd name="connsiteY1" fmla="*/ 0 h 4711486"/>
              <a:gd name="connsiteX2" fmla="*/ 10071173 w 10071173"/>
              <a:gd name="connsiteY2" fmla="*/ 1113581 h 4711486"/>
              <a:gd name="connsiteX3" fmla="*/ 10066149 w 10071173"/>
              <a:gd name="connsiteY3" fmla="*/ 4695988 h 4711486"/>
              <a:gd name="connsiteX4" fmla="*/ 0 w 10071173"/>
              <a:gd name="connsiteY4" fmla="*/ 4711486 h 4711486"/>
              <a:gd name="connsiteX0" fmla="*/ 0 w 10071173"/>
              <a:gd name="connsiteY0" fmla="*/ 4711486 h 4711486"/>
              <a:gd name="connsiteX1" fmla="*/ 8140924 w 10071173"/>
              <a:gd name="connsiteY1" fmla="*/ 0 h 4711486"/>
              <a:gd name="connsiteX2" fmla="*/ 10071173 w 10071173"/>
              <a:gd name="connsiteY2" fmla="*/ 1113581 h 4711486"/>
              <a:gd name="connsiteX3" fmla="*/ 10061836 w 10071173"/>
              <a:gd name="connsiteY3" fmla="*/ 4708927 h 4711486"/>
              <a:gd name="connsiteX4" fmla="*/ 0 w 10071173"/>
              <a:gd name="connsiteY4" fmla="*/ 4711486 h 4711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1173" h="4711486">
                <a:moveTo>
                  <a:pt x="0" y="4711486"/>
                </a:moveTo>
                <a:lnTo>
                  <a:pt x="8140924" y="0"/>
                </a:lnTo>
                <a:lnTo>
                  <a:pt x="10071173" y="1113581"/>
                </a:lnTo>
                <a:cubicBezTo>
                  <a:pt x="10069498" y="2307717"/>
                  <a:pt x="10063511" y="3514791"/>
                  <a:pt x="10061836" y="4708927"/>
                </a:cubicBezTo>
                <a:lnTo>
                  <a:pt x="0" y="4711486"/>
                </a:lnTo>
                <a:close/>
              </a:path>
            </a:pathLst>
          </a:custGeom>
          <a:solidFill>
            <a:schemeClr val="tx1"/>
          </a:solidFill>
          <a:ln>
            <a:noFill/>
          </a:ln>
          <a:effectLst>
            <a:outerShdw blurRad="101600" dist="25400" dir="108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 Placeholder 13">
            <a:extLst>
              <a:ext uri="{FF2B5EF4-FFF2-40B4-BE49-F238E27FC236}">
                <a16:creationId xmlns:a16="http://schemas.microsoft.com/office/drawing/2014/main" id="{DA2B65CA-B245-8148-936A-2926AFDE458D}"/>
              </a:ext>
            </a:extLst>
          </p:cNvPr>
          <p:cNvSpPr>
            <a:spLocks noGrp="1"/>
          </p:cNvSpPr>
          <p:nvPr>
            <p:ph type="body" sz="quarter" idx="11"/>
          </p:nvPr>
        </p:nvSpPr>
        <p:spPr>
          <a:xfrm>
            <a:off x="1139825" y="4190132"/>
            <a:ext cx="4730750" cy="887412"/>
          </a:xfrm>
          <a:prstGeom prst="rect">
            <a:avLst/>
          </a:prstGeom>
        </p:spPr>
        <p:txBody>
          <a:bodyPr lIns="0" tIns="0" rIns="0" bIns="0" anchor="t" anchorCtr="0"/>
          <a:lstStyle>
            <a:lvl1pPr marL="0" indent="0" algn="l">
              <a:lnSpc>
                <a:spcPct val="90000"/>
              </a:lnSpc>
              <a:spcBef>
                <a:spcPts val="0"/>
              </a:spcBef>
              <a:spcAft>
                <a:spcPts val="1800"/>
              </a:spcAft>
              <a:buNone/>
              <a:defRPr sz="2400" b="0" i="0">
                <a:solidFill>
                  <a:schemeClr val="bg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1D95F83F-543B-864D-A25E-3841A5AB624F}"/>
              </a:ext>
            </a:extLst>
          </p:cNvPr>
          <p:cNvSpPr>
            <a:spLocks noGrp="1"/>
          </p:cNvSpPr>
          <p:nvPr>
            <p:ph type="body" sz="quarter" idx="10"/>
          </p:nvPr>
        </p:nvSpPr>
        <p:spPr>
          <a:xfrm>
            <a:off x="1139825" y="816356"/>
            <a:ext cx="7145338" cy="3174320"/>
          </a:xfrm>
          <a:prstGeom prst="rect">
            <a:avLst/>
          </a:prstGeom>
        </p:spPr>
        <p:txBody>
          <a:bodyPr lIns="0" tIns="0" rIns="0" bIns="0" anchor="ctr" anchorCtr="0"/>
          <a:lstStyle>
            <a:lvl1pPr marL="0" indent="0" algn="l">
              <a:lnSpc>
                <a:spcPct val="85000"/>
              </a:lnSpc>
              <a:spcBef>
                <a:spcPts val="0"/>
              </a:spcBef>
              <a:buNone/>
              <a:defRPr sz="6600" b="1" i="0">
                <a:solidFill>
                  <a:schemeClr val="bg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2" name="Picture 11">
            <a:extLst>
              <a:ext uri="{FF2B5EF4-FFF2-40B4-BE49-F238E27FC236}">
                <a16:creationId xmlns:a16="http://schemas.microsoft.com/office/drawing/2014/main" id="{0C647A37-2AC5-C44F-BAB3-EC3187411E9A}"/>
              </a:ext>
            </a:extLst>
          </p:cNvPr>
          <p:cNvPicPr>
            <a:picLocks noChangeAspect="1"/>
          </p:cNvPicPr>
          <p:nvPr userDrawn="1"/>
        </p:nvPicPr>
        <p:blipFill>
          <a:blip r:embed="rId2"/>
          <a:stretch>
            <a:fillRect/>
          </a:stretch>
        </p:blipFill>
        <p:spPr>
          <a:xfrm>
            <a:off x="8329340" y="4619913"/>
            <a:ext cx="3064783" cy="1042025"/>
          </a:xfrm>
          <a:prstGeom prst="rect">
            <a:avLst/>
          </a:prstGeom>
        </p:spPr>
      </p:pic>
    </p:spTree>
    <p:extLst>
      <p:ext uri="{BB962C8B-B14F-4D97-AF65-F5344CB8AC3E}">
        <p14:creationId xmlns:p14="http://schemas.microsoft.com/office/powerpoint/2010/main" val="50697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Pic Slide option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14B7405-72E2-1148-9AD9-50C771D9CEE8}"/>
              </a:ext>
            </a:extLst>
          </p:cNvPr>
          <p:cNvSpPr>
            <a:spLocks noGrp="1"/>
          </p:cNvSpPr>
          <p:nvPr>
            <p:ph type="pic" sz="quarter" idx="12" hasCustomPrompt="1"/>
          </p:nvPr>
        </p:nvSpPr>
        <p:spPr>
          <a:xfrm>
            <a:off x="6308725" y="1"/>
            <a:ext cx="5883275" cy="6873498"/>
          </a:xfrm>
          <a:custGeom>
            <a:avLst/>
            <a:gdLst>
              <a:gd name="connsiteX0" fmla="*/ 0 w 5883275"/>
              <a:gd name="connsiteY0" fmla="*/ 0 h 6858000"/>
              <a:gd name="connsiteX1" fmla="*/ 5883275 w 5883275"/>
              <a:gd name="connsiteY1" fmla="*/ 0 h 6858000"/>
              <a:gd name="connsiteX2" fmla="*/ 5883275 w 5883275"/>
              <a:gd name="connsiteY2" fmla="*/ 6858000 h 6858000"/>
              <a:gd name="connsiteX3" fmla="*/ 0 w 5883275"/>
              <a:gd name="connsiteY3" fmla="*/ 6858000 h 6858000"/>
              <a:gd name="connsiteX4" fmla="*/ 0 w 5883275"/>
              <a:gd name="connsiteY4" fmla="*/ 0 h 6858000"/>
              <a:gd name="connsiteX0" fmla="*/ 0 w 5891024"/>
              <a:gd name="connsiteY0" fmla="*/ 0 h 6858000"/>
              <a:gd name="connsiteX1" fmla="*/ 5883275 w 5891024"/>
              <a:gd name="connsiteY1" fmla="*/ 0 h 6858000"/>
              <a:gd name="connsiteX2" fmla="*/ 5891024 w 5891024"/>
              <a:gd name="connsiteY2" fmla="*/ 4463512 h 6858000"/>
              <a:gd name="connsiteX3" fmla="*/ 0 w 5891024"/>
              <a:gd name="connsiteY3" fmla="*/ 6858000 h 6858000"/>
              <a:gd name="connsiteX4" fmla="*/ 0 w 5891024"/>
              <a:gd name="connsiteY4" fmla="*/ 0 h 6858000"/>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37052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1 h 6865749"/>
              <a:gd name="connsiteX3" fmla="*/ 1765891 w 5891024"/>
              <a:gd name="connsiteY3" fmla="*/ 6865749 h 6865749"/>
              <a:gd name="connsiteX4" fmla="*/ 0 w 5891024"/>
              <a:gd name="connsiteY4" fmla="*/ 6858000 h 6865749"/>
              <a:gd name="connsiteX5" fmla="*/ 0 w 5891024"/>
              <a:gd name="connsiteY5" fmla="*/ 0 h 6865749"/>
              <a:gd name="connsiteX0" fmla="*/ 0 w 5883275"/>
              <a:gd name="connsiteY0" fmla="*/ 0 h 6865749"/>
              <a:gd name="connsiteX1" fmla="*/ 5883275 w 5883275"/>
              <a:gd name="connsiteY1" fmla="*/ 0 h 6865749"/>
              <a:gd name="connsiteX2" fmla="*/ 5883275 w 5883275"/>
              <a:gd name="connsiteY2" fmla="*/ 4401517 h 6865749"/>
              <a:gd name="connsiteX3" fmla="*/ 1765891 w 5883275"/>
              <a:gd name="connsiteY3" fmla="*/ 6865749 h 6865749"/>
              <a:gd name="connsiteX4" fmla="*/ 0 w 5883275"/>
              <a:gd name="connsiteY4" fmla="*/ 6858000 h 6865749"/>
              <a:gd name="connsiteX5" fmla="*/ 0 w 5883275"/>
              <a:gd name="connsiteY5" fmla="*/ 0 h 6865749"/>
              <a:gd name="connsiteX0" fmla="*/ 0 w 5883275"/>
              <a:gd name="connsiteY0" fmla="*/ 0 h 6873498"/>
              <a:gd name="connsiteX1" fmla="*/ 5883275 w 5883275"/>
              <a:gd name="connsiteY1" fmla="*/ 0 h 6873498"/>
              <a:gd name="connsiteX2" fmla="*/ 5883275 w 5883275"/>
              <a:gd name="connsiteY2" fmla="*/ 4401517 h 6873498"/>
              <a:gd name="connsiteX3" fmla="*/ 1657403 w 5883275"/>
              <a:gd name="connsiteY3" fmla="*/ 6873498 h 6873498"/>
              <a:gd name="connsiteX4" fmla="*/ 0 w 5883275"/>
              <a:gd name="connsiteY4" fmla="*/ 6858000 h 6873498"/>
              <a:gd name="connsiteX5" fmla="*/ 0 w 5883275"/>
              <a:gd name="connsiteY5" fmla="*/ 0 h 687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3275" h="6873498">
                <a:moveTo>
                  <a:pt x="0" y="0"/>
                </a:moveTo>
                <a:lnTo>
                  <a:pt x="5883275" y="0"/>
                </a:lnTo>
                <a:lnTo>
                  <a:pt x="5883275" y="4401517"/>
                </a:lnTo>
                <a:lnTo>
                  <a:pt x="1657403" y="6873498"/>
                </a:lnTo>
                <a:lnTo>
                  <a:pt x="0" y="6858000"/>
                </a:lnTo>
                <a:lnTo>
                  <a:pt x="0" y="0"/>
                </a:lnTo>
                <a:close/>
              </a:path>
            </a:pathLst>
          </a:custGeom>
          <a:solidFill>
            <a:schemeClr val="accent2">
              <a:lumMod val="20000"/>
              <a:lumOff val="80000"/>
            </a:schemeClr>
          </a:solidFill>
        </p:spPr>
        <p:txBody>
          <a:bodyPr lIns="0" tIns="0" rIns="0" bIns="0" anchor="ctr" anchorCtr="0"/>
          <a:lstStyle>
            <a:lvl1pPr marL="0" indent="0" algn="ctr">
              <a:buNone/>
              <a:defRPr sz="2400" b="0" i="0">
                <a:solidFill>
                  <a:schemeClr val="bg1"/>
                </a:solidFill>
                <a:latin typeface="Arial" panose="020B0604020202020204" pitchFamily="34" charset="0"/>
              </a:defRPr>
            </a:lvl1pPr>
          </a:lstStyle>
          <a:p>
            <a:r>
              <a:rPr lang="en-US" dirty="0"/>
              <a:t>Add Picture</a:t>
            </a:r>
          </a:p>
        </p:txBody>
      </p:sp>
      <p:sp>
        <p:nvSpPr>
          <p:cNvPr id="10" name="Freeform 9">
            <a:extLst>
              <a:ext uri="{FF2B5EF4-FFF2-40B4-BE49-F238E27FC236}">
                <a16:creationId xmlns:a16="http://schemas.microsoft.com/office/drawing/2014/main" id="{73CE132F-75B1-2448-9550-11DF2B1D192C}"/>
              </a:ext>
            </a:extLst>
          </p:cNvPr>
          <p:cNvSpPr/>
          <p:nvPr userDrawn="1"/>
        </p:nvSpPr>
        <p:spPr>
          <a:xfrm>
            <a:off x="6350" y="847282"/>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ight Triangle 11">
            <a:extLst>
              <a:ext uri="{FF2B5EF4-FFF2-40B4-BE49-F238E27FC236}">
                <a16:creationId xmlns:a16="http://schemas.microsoft.com/office/drawing/2014/main" id="{AB7D45B8-3BBA-7A48-B972-94AE96B4BCA3}"/>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1139824" y="1014413"/>
            <a:ext cx="3943351" cy="1135062"/>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1139825" y="2379076"/>
            <a:ext cx="4730750"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6" name="Picture 15">
            <a:extLst>
              <a:ext uri="{FF2B5EF4-FFF2-40B4-BE49-F238E27FC236}">
                <a16:creationId xmlns:a16="http://schemas.microsoft.com/office/drawing/2014/main" id="{D5C23B21-231F-664F-8E8A-B6CF44BB7D5C}"/>
              </a:ext>
            </a:extLst>
          </p:cNvPr>
          <p:cNvPicPr>
            <a:picLocks noChangeAspect="1"/>
          </p:cNvPicPr>
          <p:nvPr userDrawn="1"/>
        </p:nvPicPr>
        <p:blipFill>
          <a:blip r:embed="rId2"/>
          <a:stretch>
            <a:fillRect/>
          </a:stretch>
        </p:blipFill>
        <p:spPr>
          <a:xfrm>
            <a:off x="9617326" y="6011906"/>
            <a:ext cx="1839368" cy="625385"/>
          </a:xfrm>
          <a:prstGeom prst="rect">
            <a:avLst/>
          </a:prstGeom>
        </p:spPr>
      </p:pic>
    </p:spTree>
    <p:extLst>
      <p:ext uri="{BB962C8B-B14F-4D97-AF65-F5344CB8AC3E}">
        <p14:creationId xmlns:p14="http://schemas.microsoft.com/office/powerpoint/2010/main" val="1733395669"/>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 Slide option 12 (title,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977C14-DF39-6443-8E68-778C7AA12358}"/>
              </a:ext>
            </a:extLst>
          </p:cNvPr>
          <p:cNvSpPr>
            <a:spLocks noGrp="1"/>
          </p:cNvSpPr>
          <p:nvPr>
            <p:ph type="pic" sz="quarter" idx="12"/>
          </p:nvPr>
        </p:nvSpPr>
        <p:spPr>
          <a:xfrm>
            <a:off x="0" y="0"/>
            <a:ext cx="5097463" cy="6858000"/>
          </a:xfrm>
          <a:prstGeom prst="rect">
            <a:avLst/>
          </a:prstGeom>
          <a:solidFill>
            <a:schemeClr val="bg1">
              <a:lumMod val="95000"/>
            </a:schemeClr>
          </a:solidFill>
        </p:spPr>
        <p:txBody>
          <a:bodyPr anchor="ctr"/>
          <a:lstStyle>
            <a:lvl1pPr marL="0" indent="0" algn="ctr">
              <a:buNone/>
              <a:defRPr b="0" i="0">
                <a:latin typeface="Arial" panose="020B0604020202020204" pitchFamily="34" charset="0"/>
              </a:defRPr>
            </a:lvl1pPr>
          </a:lstStyle>
          <a:p>
            <a:endParaRPr lang="en-US" dirty="0"/>
          </a:p>
        </p:txBody>
      </p:sp>
      <p:pic>
        <p:nvPicPr>
          <p:cNvPr id="13" name="Picture 12">
            <a:extLst>
              <a:ext uri="{FF2B5EF4-FFF2-40B4-BE49-F238E27FC236}">
                <a16:creationId xmlns:a16="http://schemas.microsoft.com/office/drawing/2014/main" id="{E233F040-ED49-1B49-AE8A-B189C130795F}"/>
              </a:ext>
            </a:extLst>
          </p:cNvPr>
          <p:cNvPicPr>
            <a:picLocks noChangeAspect="1"/>
          </p:cNvPicPr>
          <p:nvPr userDrawn="1"/>
        </p:nvPicPr>
        <p:blipFill>
          <a:blip r:embed="rId2"/>
          <a:stretch>
            <a:fillRect/>
          </a:stretch>
        </p:blipFill>
        <p:spPr>
          <a:xfrm>
            <a:off x="9617326" y="6011907"/>
            <a:ext cx="1839368" cy="625385"/>
          </a:xfrm>
          <a:prstGeom prst="rect">
            <a:avLst/>
          </a:prstGeom>
          <a:effectLst/>
        </p:spPr>
      </p:pic>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5870574" y="1014413"/>
            <a:ext cx="5159376" cy="836158"/>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5870574" y="2149475"/>
            <a:ext cx="5159375" cy="270555"/>
          </a:xfrm>
          <a:prstGeom prst="rect">
            <a:avLst/>
          </a:prstGeom>
        </p:spPr>
        <p:txBody>
          <a:bodyPr lIns="0" tIns="0" rIns="0" bIns="0"/>
          <a:lstStyle>
            <a:lvl1pPr marL="0" indent="0">
              <a:lnSpc>
                <a:spcPct val="90000"/>
              </a:lnSpc>
              <a:spcBef>
                <a:spcPts val="0"/>
              </a:spcBef>
              <a:spcAft>
                <a:spcPts val="12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5482B8AA-3E73-2D4B-969A-2C6CC991E7B5}"/>
              </a:ext>
            </a:extLst>
          </p:cNvPr>
          <p:cNvSpPr>
            <a:spLocks noGrp="1"/>
          </p:cNvSpPr>
          <p:nvPr>
            <p:ph type="body" sz="quarter" idx="13"/>
          </p:nvPr>
        </p:nvSpPr>
        <p:spPr>
          <a:xfrm>
            <a:off x="5870574" y="2685143"/>
            <a:ext cx="5159375" cy="270555"/>
          </a:xfrm>
          <a:prstGeom prst="rect">
            <a:avLst/>
          </a:prstGeom>
        </p:spPr>
        <p:txBody>
          <a:bodyPr lIns="0" tIns="0" rIns="0" bIns="0"/>
          <a:lstStyle>
            <a:lvl1pPr marL="0" indent="0">
              <a:lnSpc>
                <a:spcPct val="90000"/>
              </a:lnSpc>
              <a:spcBef>
                <a:spcPts val="0"/>
              </a:spcBef>
              <a:spcAft>
                <a:spcPts val="12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a:extLst>
              <a:ext uri="{FF2B5EF4-FFF2-40B4-BE49-F238E27FC236}">
                <a16:creationId xmlns:a16="http://schemas.microsoft.com/office/drawing/2014/main" id="{B7EF99CD-A98C-DB4F-A830-2F42E1167DE5}"/>
              </a:ext>
            </a:extLst>
          </p:cNvPr>
          <p:cNvSpPr>
            <a:spLocks noGrp="1"/>
          </p:cNvSpPr>
          <p:nvPr>
            <p:ph type="body" sz="quarter" idx="14"/>
          </p:nvPr>
        </p:nvSpPr>
        <p:spPr>
          <a:xfrm>
            <a:off x="5870574" y="3292474"/>
            <a:ext cx="5159375" cy="2286001"/>
          </a:xfrm>
          <a:prstGeom prst="rect">
            <a:avLst/>
          </a:prstGeom>
        </p:spPr>
        <p:txBody>
          <a:bodyPr lIns="0" tIns="0" rIns="0" bIns="0"/>
          <a:lstStyle>
            <a:lvl1pPr marL="342900" indent="-342900">
              <a:lnSpc>
                <a:spcPct val="90000"/>
              </a:lnSpc>
              <a:spcBef>
                <a:spcPts val="0"/>
              </a:spcBef>
              <a:spcAft>
                <a:spcPts val="1200"/>
              </a:spcAft>
              <a:buClr>
                <a:schemeClr val="tx2"/>
              </a:buClr>
              <a:buFont typeface="Arial" panose="020B0604020202020204" pitchFamily="34" charset="0"/>
              <a:buChar char="•"/>
              <a:defRPr sz="20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8" name="Picture 17">
            <a:extLst>
              <a:ext uri="{FF2B5EF4-FFF2-40B4-BE49-F238E27FC236}">
                <a16:creationId xmlns:a16="http://schemas.microsoft.com/office/drawing/2014/main" id="{83EA96CF-F385-E54E-A51F-91BFF8779B4A}"/>
              </a:ext>
            </a:extLst>
          </p:cNvPr>
          <p:cNvPicPr>
            <a:picLocks noChangeAspect="1"/>
          </p:cNvPicPr>
          <p:nvPr userDrawn="1"/>
        </p:nvPicPr>
        <p:blipFill>
          <a:blip r:embed="rId3"/>
          <a:stretch>
            <a:fillRect/>
          </a:stretch>
        </p:blipFill>
        <p:spPr>
          <a:xfrm>
            <a:off x="9410133" y="6017209"/>
            <a:ext cx="1839367" cy="625385"/>
          </a:xfrm>
          <a:prstGeom prst="rect">
            <a:avLst/>
          </a:prstGeom>
        </p:spPr>
      </p:pic>
    </p:spTree>
    <p:extLst>
      <p:ext uri="{BB962C8B-B14F-4D97-AF65-F5344CB8AC3E}">
        <p14:creationId xmlns:p14="http://schemas.microsoft.com/office/powerpoint/2010/main" val="948259749"/>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 Slide option 13 (contact inf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977C14-DF39-6443-8E68-778C7AA12358}"/>
              </a:ext>
            </a:extLst>
          </p:cNvPr>
          <p:cNvSpPr>
            <a:spLocks noGrp="1"/>
          </p:cNvSpPr>
          <p:nvPr>
            <p:ph type="pic" sz="quarter" idx="12"/>
          </p:nvPr>
        </p:nvSpPr>
        <p:spPr>
          <a:xfrm>
            <a:off x="0" y="0"/>
            <a:ext cx="5097463" cy="6858000"/>
          </a:xfrm>
          <a:prstGeom prst="rect">
            <a:avLst/>
          </a:prstGeom>
          <a:solidFill>
            <a:schemeClr val="bg1">
              <a:lumMod val="95000"/>
            </a:schemeClr>
          </a:solidFill>
        </p:spPr>
        <p:txBody>
          <a:bodyPr anchor="ctr"/>
          <a:lstStyle>
            <a:lvl1pPr marL="0" indent="0" algn="ctr">
              <a:buNone/>
              <a:defRPr b="0" i="0">
                <a:latin typeface="Arial" panose="020B0604020202020204" pitchFamily="34" charset="0"/>
              </a:defRPr>
            </a:lvl1pPr>
          </a:lstStyle>
          <a:p>
            <a:endParaRPr lang="en-US" dirty="0"/>
          </a:p>
        </p:txBody>
      </p:sp>
      <p:pic>
        <p:nvPicPr>
          <p:cNvPr id="13" name="Picture 12">
            <a:extLst>
              <a:ext uri="{FF2B5EF4-FFF2-40B4-BE49-F238E27FC236}">
                <a16:creationId xmlns:a16="http://schemas.microsoft.com/office/drawing/2014/main" id="{E233F040-ED49-1B49-AE8A-B189C130795F}"/>
              </a:ext>
            </a:extLst>
          </p:cNvPr>
          <p:cNvPicPr>
            <a:picLocks noChangeAspect="1"/>
          </p:cNvPicPr>
          <p:nvPr userDrawn="1"/>
        </p:nvPicPr>
        <p:blipFill>
          <a:blip r:embed="rId2"/>
          <a:stretch>
            <a:fillRect/>
          </a:stretch>
        </p:blipFill>
        <p:spPr>
          <a:xfrm>
            <a:off x="9617326" y="6011907"/>
            <a:ext cx="1839368" cy="625385"/>
          </a:xfrm>
          <a:prstGeom prst="rect">
            <a:avLst/>
          </a:prstGeom>
          <a:effectLst/>
        </p:spPr>
      </p:pic>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5870574" y="1014413"/>
            <a:ext cx="5159376" cy="836158"/>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5870574" y="2149475"/>
            <a:ext cx="5159375" cy="270555"/>
          </a:xfrm>
          <a:prstGeom prst="rect">
            <a:avLst/>
          </a:prstGeom>
        </p:spPr>
        <p:txBody>
          <a:bodyPr lIns="0" tIns="0" rIns="0" bIns="0"/>
          <a:lstStyle>
            <a:lvl1pPr marL="0" indent="0">
              <a:lnSpc>
                <a:spcPct val="90000"/>
              </a:lnSpc>
              <a:spcBef>
                <a:spcPts val="0"/>
              </a:spcBef>
              <a:spcAft>
                <a:spcPts val="12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5482B8AA-3E73-2D4B-969A-2C6CC991E7B5}"/>
              </a:ext>
            </a:extLst>
          </p:cNvPr>
          <p:cNvSpPr>
            <a:spLocks noGrp="1"/>
          </p:cNvSpPr>
          <p:nvPr>
            <p:ph type="body" sz="quarter" idx="13"/>
          </p:nvPr>
        </p:nvSpPr>
        <p:spPr>
          <a:xfrm>
            <a:off x="5870574" y="3019826"/>
            <a:ext cx="5159375" cy="270555"/>
          </a:xfrm>
          <a:prstGeom prst="rect">
            <a:avLst/>
          </a:prstGeom>
        </p:spPr>
        <p:txBody>
          <a:bodyPr lIns="0" tIns="0" rIns="0" bIns="0"/>
          <a:lstStyle>
            <a:lvl1pPr marL="0" indent="0">
              <a:lnSpc>
                <a:spcPct val="90000"/>
              </a:lnSpc>
              <a:spcBef>
                <a:spcPts val="0"/>
              </a:spcBef>
              <a:spcAft>
                <a:spcPts val="12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a:extLst>
              <a:ext uri="{FF2B5EF4-FFF2-40B4-BE49-F238E27FC236}">
                <a16:creationId xmlns:a16="http://schemas.microsoft.com/office/drawing/2014/main" id="{B7EF99CD-A98C-DB4F-A830-2F42E1167DE5}"/>
              </a:ext>
            </a:extLst>
          </p:cNvPr>
          <p:cNvSpPr>
            <a:spLocks noGrp="1"/>
          </p:cNvSpPr>
          <p:nvPr>
            <p:ph type="body" sz="quarter" idx="14"/>
          </p:nvPr>
        </p:nvSpPr>
        <p:spPr>
          <a:xfrm>
            <a:off x="5870574" y="4435475"/>
            <a:ext cx="5159375" cy="1143000"/>
          </a:xfrm>
          <a:prstGeom prst="rect">
            <a:avLst/>
          </a:prstGeom>
        </p:spPr>
        <p:txBody>
          <a:bodyPr lIns="0" tIns="0" rIns="0" bIns="0"/>
          <a:lstStyle>
            <a:lvl1pPr marL="0" indent="0">
              <a:lnSpc>
                <a:spcPct val="90000"/>
              </a:lnSpc>
              <a:spcBef>
                <a:spcPts val="0"/>
              </a:spcBef>
              <a:spcAft>
                <a:spcPts val="1200"/>
              </a:spcAft>
              <a:buClr>
                <a:schemeClr val="tx2"/>
              </a:buClr>
              <a:buFont typeface="Arial" panose="020B0604020202020204" pitchFamily="34" charset="0"/>
              <a:buNone/>
              <a:defRPr sz="18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13">
            <a:extLst>
              <a:ext uri="{FF2B5EF4-FFF2-40B4-BE49-F238E27FC236}">
                <a16:creationId xmlns:a16="http://schemas.microsoft.com/office/drawing/2014/main" id="{29DFF07A-874D-DA43-AFC2-3C34E352018E}"/>
              </a:ext>
            </a:extLst>
          </p:cNvPr>
          <p:cNvSpPr>
            <a:spLocks noGrp="1"/>
          </p:cNvSpPr>
          <p:nvPr>
            <p:ph type="body" sz="quarter" idx="15" hasCustomPrompt="1"/>
          </p:nvPr>
        </p:nvSpPr>
        <p:spPr>
          <a:xfrm>
            <a:off x="5870574" y="451703"/>
            <a:ext cx="5159376" cy="205923"/>
          </a:xfrm>
          <a:prstGeom prst="rect">
            <a:avLst/>
          </a:prstGeom>
        </p:spPr>
        <p:txBody>
          <a:bodyPr lIns="0" tIns="0" rIns="0" bIns="0" anchor="t"/>
          <a:lstStyle>
            <a:lvl1pPr marL="0" indent="0">
              <a:lnSpc>
                <a:spcPts val="2000"/>
              </a:lnSpc>
              <a:spcBef>
                <a:spcPts val="0"/>
              </a:spcBef>
              <a:buNone/>
              <a:defRPr sz="2000" b="0"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Contact</a:t>
            </a:r>
          </a:p>
        </p:txBody>
      </p:sp>
      <p:sp>
        <p:nvSpPr>
          <p:cNvPr id="18" name="Text Placeholder 13">
            <a:extLst>
              <a:ext uri="{FF2B5EF4-FFF2-40B4-BE49-F238E27FC236}">
                <a16:creationId xmlns:a16="http://schemas.microsoft.com/office/drawing/2014/main" id="{88F8500C-5B41-B247-A6E9-CC5EFA848DA6}"/>
              </a:ext>
            </a:extLst>
          </p:cNvPr>
          <p:cNvSpPr>
            <a:spLocks noGrp="1"/>
          </p:cNvSpPr>
          <p:nvPr>
            <p:ph type="body" sz="quarter" idx="17" hasCustomPrompt="1"/>
          </p:nvPr>
        </p:nvSpPr>
        <p:spPr>
          <a:xfrm>
            <a:off x="5870574" y="2694159"/>
            <a:ext cx="1974851" cy="205923"/>
          </a:xfrm>
          <a:prstGeom prst="rect">
            <a:avLst/>
          </a:prstGeom>
        </p:spPr>
        <p:txBody>
          <a:bodyPr lIns="0" tIns="0" rIns="0" bIns="0" anchor="t"/>
          <a:lstStyle>
            <a:lvl1pPr marL="0" indent="0">
              <a:lnSpc>
                <a:spcPts val="2000"/>
              </a:lnSpc>
              <a:spcBef>
                <a:spcPts val="0"/>
              </a:spcBef>
              <a:buNone/>
              <a:defRPr sz="1200" b="0" i="0" spc="300">
                <a:solidFill>
                  <a:schemeClr val="bg2"/>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20" name="Text Placeholder 13">
            <a:extLst>
              <a:ext uri="{FF2B5EF4-FFF2-40B4-BE49-F238E27FC236}">
                <a16:creationId xmlns:a16="http://schemas.microsoft.com/office/drawing/2014/main" id="{A72803B1-2228-1144-BDA7-F2383E32099A}"/>
              </a:ext>
            </a:extLst>
          </p:cNvPr>
          <p:cNvSpPr>
            <a:spLocks noGrp="1"/>
          </p:cNvSpPr>
          <p:nvPr>
            <p:ph type="body" sz="quarter" idx="18"/>
          </p:nvPr>
        </p:nvSpPr>
        <p:spPr>
          <a:xfrm>
            <a:off x="5870574" y="3810854"/>
            <a:ext cx="5159375" cy="270555"/>
          </a:xfrm>
          <a:prstGeom prst="rect">
            <a:avLst/>
          </a:prstGeom>
        </p:spPr>
        <p:txBody>
          <a:bodyPr lIns="0" tIns="0" rIns="0" bIns="0"/>
          <a:lstStyle>
            <a:lvl1pPr marL="0" indent="0">
              <a:lnSpc>
                <a:spcPct val="90000"/>
              </a:lnSpc>
              <a:spcBef>
                <a:spcPts val="0"/>
              </a:spcBef>
              <a:spcAft>
                <a:spcPts val="12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1" name="Text Placeholder 13">
            <a:extLst>
              <a:ext uri="{FF2B5EF4-FFF2-40B4-BE49-F238E27FC236}">
                <a16:creationId xmlns:a16="http://schemas.microsoft.com/office/drawing/2014/main" id="{03CC59A4-A05B-3148-80CD-AF637E2E6390}"/>
              </a:ext>
            </a:extLst>
          </p:cNvPr>
          <p:cNvSpPr>
            <a:spLocks noGrp="1"/>
          </p:cNvSpPr>
          <p:nvPr>
            <p:ph type="body" sz="quarter" idx="19" hasCustomPrompt="1"/>
          </p:nvPr>
        </p:nvSpPr>
        <p:spPr>
          <a:xfrm>
            <a:off x="5870574" y="3485187"/>
            <a:ext cx="1974851" cy="205923"/>
          </a:xfrm>
          <a:prstGeom prst="rect">
            <a:avLst/>
          </a:prstGeom>
        </p:spPr>
        <p:txBody>
          <a:bodyPr lIns="0" tIns="0" rIns="0" bIns="0" anchor="t"/>
          <a:lstStyle>
            <a:lvl1pPr marL="0" indent="0">
              <a:lnSpc>
                <a:spcPts val="2000"/>
              </a:lnSpc>
              <a:spcBef>
                <a:spcPts val="0"/>
              </a:spcBef>
              <a:buNone/>
              <a:defRPr sz="1200" b="0" i="0" spc="300">
                <a:solidFill>
                  <a:schemeClr val="bg2"/>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PHONE</a:t>
            </a:r>
          </a:p>
        </p:txBody>
      </p:sp>
      <p:pic>
        <p:nvPicPr>
          <p:cNvPr id="23" name="Picture 22">
            <a:extLst>
              <a:ext uri="{FF2B5EF4-FFF2-40B4-BE49-F238E27FC236}">
                <a16:creationId xmlns:a16="http://schemas.microsoft.com/office/drawing/2014/main" id="{DE3BB697-D78C-4F49-9CD0-C041E34E439D}"/>
              </a:ext>
            </a:extLst>
          </p:cNvPr>
          <p:cNvPicPr>
            <a:picLocks noChangeAspect="1"/>
          </p:cNvPicPr>
          <p:nvPr userDrawn="1"/>
        </p:nvPicPr>
        <p:blipFill>
          <a:blip r:embed="rId3"/>
          <a:stretch>
            <a:fillRect/>
          </a:stretch>
        </p:blipFill>
        <p:spPr>
          <a:xfrm>
            <a:off x="9410133" y="6017209"/>
            <a:ext cx="1839367" cy="625385"/>
          </a:xfrm>
          <a:prstGeom prst="rect">
            <a:avLst/>
          </a:prstGeom>
        </p:spPr>
      </p:pic>
    </p:spTree>
    <p:extLst>
      <p:ext uri="{BB962C8B-B14F-4D97-AF65-F5344CB8AC3E}">
        <p14:creationId xmlns:p14="http://schemas.microsoft.com/office/powerpoint/2010/main" val="1246556174"/>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7D88DD-9CC9-DD46-9E7A-27E79DA4DB5F}"/>
              </a:ext>
            </a:extLst>
          </p:cNvPr>
          <p:cNvSpPr>
            <a:spLocks noGrp="1"/>
          </p:cNvSpPr>
          <p:nvPr>
            <p:ph type="body" sz="quarter" idx="10"/>
          </p:nvPr>
        </p:nvSpPr>
        <p:spPr>
          <a:xfrm>
            <a:off x="1139868" y="1014413"/>
            <a:ext cx="9901195" cy="4822716"/>
          </a:xfrm>
          <a:custGeom>
            <a:avLst/>
            <a:gdLst>
              <a:gd name="connsiteX0" fmla="*/ 0 w 9890125"/>
              <a:gd name="connsiteY0" fmla="*/ 0 h 4819650"/>
              <a:gd name="connsiteX1" fmla="*/ 9890125 w 9890125"/>
              <a:gd name="connsiteY1" fmla="*/ 0 h 4819650"/>
              <a:gd name="connsiteX2" fmla="*/ 9890125 w 9890125"/>
              <a:gd name="connsiteY2" fmla="*/ 4819650 h 4819650"/>
              <a:gd name="connsiteX3" fmla="*/ 0 w 9890125"/>
              <a:gd name="connsiteY3" fmla="*/ 4819650 h 4819650"/>
              <a:gd name="connsiteX4" fmla="*/ 0 w 9890125"/>
              <a:gd name="connsiteY4" fmla="*/ 0 h 4819650"/>
              <a:gd name="connsiteX0" fmla="*/ 11070 w 9901195"/>
              <a:gd name="connsiteY0" fmla="*/ 0 h 4819650"/>
              <a:gd name="connsiteX1" fmla="*/ 9901195 w 9901195"/>
              <a:gd name="connsiteY1" fmla="*/ 0 h 4819650"/>
              <a:gd name="connsiteX2" fmla="*/ 9901195 w 9901195"/>
              <a:gd name="connsiteY2" fmla="*/ 4819650 h 4819650"/>
              <a:gd name="connsiteX3" fmla="*/ 11070 w 9901195"/>
              <a:gd name="connsiteY3" fmla="*/ 4819650 h 4819650"/>
              <a:gd name="connsiteX4" fmla="*/ 0 w 9901195"/>
              <a:gd name="connsiteY4" fmla="*/ 858228 h 4819650"/>
              <a:gd name="connsiteX5" fmla="*/ 11070 w 9901195"/>
              <a:gd name="connsiteY5" fmla="*/ 0 h 4819650"/>
              <a:gd name="connsiteX0" fmla="*/ 11070 w 9901195"/>
              <a:gd name="connsiteY0" fmla="*/ 0 h 4819650"/>
              <a:gd name="connsiteX1" fmla="*/ 1459283 w 9901195"/>
              <a:gd name="connsiteY1" fmla="*/ 195 h 4819650"/>
              <a:gd name="connsiteX2" fmla="*/ 9901195 w 9901195"/>
              <a:gd name="connsiteY2" fmla="*/ 0 h 4819650"/>
              <a:gd name="connsiteX3" fmla="*/ 9901195 w 9901195"/>
              <a:gd name="connsiteY3" fmla="*/ 4819650 h 4819650"/>
              <a:gd name="connsiteX4" fmla="*/ 11070 w 9901195"/>
              <a:gd name="connsiteY4" fmla="*/ 4819650 h 4819650"/>
              <a:gd name="connsiteX5" fmla="*/ 0 w 9901195"/>
              <a:gd name="connsiteY5" fmla="*/ 858228 h 4819650"/>
              <a:gd name="connsiteX6" fmla="*/ 11070 w 9901195"/>
              <a:gd name="connsiteY6" fmla="*/ 0 h 4819650"/>
              <a:gd name="connsiteX0" fmla="*/ 0 w 9901195"/>
              <a:gd name="connsiteY0" fmla="*/ 858228 h 4819650"/>
              <a:gd name="connsiteX1" fmla="*/ 1459283 w 9901195"/>
              <a:gd name="connsiteY1" fmla="*/ 195 h 4819650"/>
              <a:gd name="connsiteX2" fmla="*/ 9901195 w 9901195"/>
              <a:gd name="connsiteY2" fmla="*/ 0 h 4819650"/>
              <a:gd name="connsiteX3" fmla="*/ 9901195 w 9901195"/>
              <a:gd name="connsiteY3" fmla="*/ 4819650 h 4819650"/>
              <a:gd name="connsiteX4" fmla="*/ 11070 w 9901195"/>
              <a:gd name="connsiteY4" fmla="*/ 4819650 h 4819650"/>
              <a:gd name="connsiteX5" fmla="*/ 0 w 9901195"/>
              <a:gd name="connsiteY5" fmla="*/ 858228 h 4819650"/>
              <a:gd name="connsiteX0" fmla="*/ 0 w 9901195"/>
              <a:gd name="connsiteY0" fmla="*/ 858228 h 4819650"/>
              <a:gd name="connsiteX1" fmla="*/ 1459283 w 9901195"/>
              <a:gd name="connsiteY1" fmla="*/ 195 h 4819650"/>
              <a:gd name="connsiteX2" fmla="*/ 9901195 w 9901195"/>
              <a:gd name="connsiteY2" fmla="*/ 0 h 4819650"/>
              <a:gd name="connsiteX3" fmla="*/ 9895562 w 9901195"/>
              <a:gd name="connsiteY3" fmla="*/ 3989735 h 4819650"/>
              <a:gd name="connsiteX4" fmla="*/ 9901195 w 9901195"/>
              <a:gd name="connsiteY4" fmla="*/ 4819650 h 4819650"/>
              <a:gd name="connsiteX5" fmla="*/ 11070 w 9901195"/>
              <a:gd name="connsiteY5" fmla="*/ 4819650 h 4819650"/>
              <a:gd name="connsiteX6" fmla="*/ 0 w 9901195"/>
              <a:gd name="connsiteY6" fmla="*/ 858228 h 4819650"/>
              <a:gd name="connsiteX0" fmla="*/ 0 w 9901195"/>
              <a:gd name="connsiteY0" fmla="*/ 858228 h 4822716"/>
              <a:gd name="connsiteX1" fmla="*/ 1459283 w 9901195"/>
              <a:gd name="connsiteY1" fmla="*/ 195 h 4822716"/>
              <a:gd name="connsiteX2" fmla="*/ 9901195 w 9901195"/>
              <a:gd name="connsiteY2" fmla="*/ 0 h 4822716"/>
              <a:gd name="connsiteX3" fmla="*/ 9895562 w 9901195"/>
              <a:gd name="connsiteY3" fmla="*/ 3989735 h 4822716"/>
              <a:gd name="connsiteX4" fmla="*/ 9901195 w 9901195"/>
              <a:gd name="connsiteY4" fmla="*/ 4819650 h 4822716"/>
              <a:gd name="connsiteX5" fmla="*/ 8461332 w 9901195"/>
              <a:gd name="connsiteY5" fmla="*/ 4822716 h 4822716"/>
              <a:gd name="connsiteX6" fmla="*/ 11070 w 9901195"/>
              <a:gd name="connsiteY6" fmla="*/ 4819650 h 4822716"/>
              <a:gd name="connsiteX7" fmla="*/ 0 w 9901195"/>
              <a:gd name="connsiteY7" fmla="*/ 858228 h 4822716"/>
              <a:gd name="connsiteX0" fmla="*/ 0 w 9901195"/>
              <a:gd name="connsiteY0" fmla="*/ 858228 h 4822716"/>
              <a:gd name="connsiteX1" fmla="*/ 1459283 w 9901195"/>
              <a:gd name="connsiteY1" fmla="*/ 195 h 4822716"/>
              <a:gd name="connsiteX2" fmla="*/ 9901195 w 9901195"/>
              <a:gd name="connsiteY2" fmla="*/ 0 h 4822716"/>
              <a:gd name="connsiteX3" fmla="*/ 9895562 w 9901195"/>
              <a:gd name="connsiteY3" fmla="*/ 3989735 h 4822716"/>
              <a:gd name="connsiteX4" fmla="*/ 8461332 w 9901195"/>
              <a:gd name="connsiteY4" fmla="*/ 4822716 h 4822716"/>
              <a:gd name="connsiteX5" fmla="*/ 11070 w 9901195"/>
              <a:gd name="connsiteY5" fmla="*/ 4819650 h 4822716"/>
              <a:gd name="connsiteX6" fmla="*/ 0 w 9901195"/>
              <a:gd name="connsiteY6" fmla="*/ 858228 h 4822716"/>
              <a:gd name="connsiteX0" fmla="*/ 0 w 9901195"/>
              <a:gd name="connsiteY0" fmla="*/ 858228 h 4822716"/>
              <a:gd name="connsiteX1" fmla="*/ 1459283 w 9901195"/>
              <a:gd name="connsiteY1" fmla="*/ 195 h 4822716"/>
              <a:gd name="connsiteX2" fmla="*/ 9901195 w 9901195"/>
              <a:gd name="connsiteY2" fmla="*/ 0 h 4822716"/>
              <a:gd name="connsiteX3" fmla="*/ 9895562 w 9901195"/>
              <a:gd name="connsiteY3" fmla="*/ 3989735 h 4822716"/>
              <a:gd name="connsiteX4" fmla="*/ 8461332 w 9901195"/>
              <a:gd name="connsiteY4" fmla="*/ 4822716 h 4822716"/>
              <a:gd name="connsiteX5" fmla="*/ 11070 w 9901195"/>
              <a:gd name="connsiteY5" fmla="*/ 4819650 h 4822716"/>
              <a:gd name="connsiteX6" fmla="*/ 0 w 9901195"/>
              <a:gd name="connsiteY6" fmla="*/ 858228 h 4822716"/>
              <a:gd name="connsiteX0" fmla="*/ 0 w 9901195"/>
              <a:gd name="connsiteY0" fmla="*/ 858228 h 4822716"/>
              <a:gd name="connsiteX1" fmla="*/ 1459283 w 9901195"/>
              <a:gd name="connsiteY1" fmla="*/ 195 h 4822716"/>
              <a:gd name="connsiteX2" fmla="*/ 9901195 w 9901195"/>
              <a:gd name="connsiteY2" fmla="*/ 0 h 4822716"/>
              <a:gd name="connsiteX3" fmla="*/ 9895562 w 9901195"/>
              <a:gd name="connsiteY3" fmla="*/ 3989735 h 4822716"/>
              <a:gd name="connsiteX4" fmla="*/ 8461332 w 9901195"/>
              <a:gd name="connsiteY4" fmla="*/ 4822716 h 4822716"/>
              <a:gd name="connsiteX5" fmla="*/ 11070 w 9901195"/>
              <a:gd name="connsiteY5" fmla="*/ 4819650 h 4822716"/>
              <a:gd name="connsiteX6" fmla="*/ 0 w 9901195"/>
              <a:gd name="connsiteY6" fmla="*/ 858228 h 482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1195" h="4822716">
                <a:moveTo>
                  <a:pt x="0" y="858228"/>
                </a:moveTo>
                <a:lnTo>
                  <a:pt x="1459283" y="195"/>
                </a:lnTo>
                <a:lnTo>
                  <a:pt x="9901195" y="0"/>
                </a:lnTo>
                <a:cubicBezTo>
                  <a:pt x="9899317" y="1329912"/>
                  <a:pt x="9897440" y="2659823"/>
                  <a:pt x="9895562" y="3989735"/>
                </a:cubicBezTo>
                <a:cubicBezTo>
                  <a:pt x="9599217" y="4154693"/>
                  <a:pt x="8799777" y="4621767"/>
                  <a:pt x="8461332" y="4822716"/>
                </a:cubicBezTo>
                <a:lnTo>
                  <a:pt x="11070" y="4819650"/>
                </a:lnTo>
                <a:lnTo>
                  <a:pt x="0" y="858228"/>
                </a:lnTo>
                <a:close/>
              </a:path>
            </a:pathLst>
          </a:custGeom>
          <a:solidFill>
            <a:schemeClr val="tx2"/>
          </a:solidFill>
          <a:effectLst>
            <a:innerShdw blurRad="101600">
              <a:schemeClr val="accent1">
                <a:alpha val="50000"/>
              </a:schemeClr>
            </a:innerShdw>
          </a:effectLst>
        </p:spPr>
        <p:txBody>
          <a:bodyPr lIns="914400" tIns="182880" rIns="914400" bIns="0" anchor="ctr"/>
          <a:lstStyle>
            <a:lvl1pPr marL="0" indent="0" algn="ctr">
              <a:lnSpc>
                <a:spcPct val="85000"/>
              </a:lnSpc>
              <a:spcBef>
                <a:spcPts val="0"/>
              </a:spcBef>
              <a:buNone/>
              <a:defRPr sz="7200" b="1" i="0">
                <a:solidFill>
                  <a:schemeClr val="bg1"/>
                </a:solidFill>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7" name="Right Triangle 6">
            <a:extLst>
              <a:ext uri="{FF2B5EF4-FFF2-40B4-BE49-F238E27FC236}">
                <a16:creationId xmlns:a16="http://schemas.microsoft.com/office/drawing/2014/main" id="{6B694F72-AC98-E347-8A97-EB62420AA75D}"/>
              </a:ext>
            </a:extLst>
          </p:cNvPr>
          <p:cNvSpPr/>
          <p:nvPr userDrawn="1"/>
        </p:nvSpPr>
        <p:spPr>
          <a:xfrm flipH="1">
            <a:off x="9179462" y="4822281"/>
            <a:ext cx="2161102" cy="1260643"/>
          </a:xfrm>
          <a:prstGeom prst="rtTriangle">
            <a:avLst/>
          </a:prstGeom>
          <a:solidFill>
            <a:schemeClr val="bg1">
              <a:lumMod val="95000"/>
            </a:schemeClr>
          </a:solidFill>
          <a:ln>
            <a:noFill/>
          </a:ln>
          <a:effectLst>
            <a:outerShdw blurRad="1016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8" name="Right Triangle 7">
            <a:extLst>
              <a:ext uri="{FF2B5EF4-FFF2-40B4-BE49-F238E27FC236}">
                <a16:creationId xmlns:a16="http://schemas.microsoft.com/office/drawing/2014/main" id="{49C77369-608C-074F-9290-02AD596E87FC}"/>
              </a:ext>
            </a:extLst>
          </p:cNvPr>
          <p:cNvSpPr/>
          <p:nvPr userDrawn="1"/>
        </p:nvSpPr>
        <p:spPr>
          <a:xfrm rot="10800000" flipH="1">
            <a:off x="851437" y="775077"/>
            <a:ext cx="2161102" cy="1260643"/>
          </a:xfrm>
          <a:prstGeom prst="rtTriangle">
            <a:avLst/>
          </a:prstGeom>
          <a:solidFill>
            <a:schemeClr val="bg1">
              <a:lumMod val="95000"/>
            </a:schemeClr>
          </a:solidFill>
          <a:ln>
            <a:noFill/>
          </a:ln>
          <a:effectLst>
            <a:outerShdw blurRad="1016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Tree>
    <p:extLst>
      <p:ext uri="{BB962C8B-B14F-4D97-AF65-F5344CB8AC3E}">
        <p14:creationId xmlns:p14="http://schemas.microsoft.com/office/powerpoint/2010/main" val="135199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Original Grid (Hide when not used" hidden="1">
            <a:extLst>
              <a:ext uri="{FF2B5EF4-FFF2-40B4-BE49-F238E27FC236}">
                <a16:creationId xmlns:a16="http://schemas.microsoft.com/office/drawing/2014/main" id="{6F645227-A7EA-1142-8017-D3505BB868FA}"/>
              </a:ext>
            </a:extLst>
          </p:cNvPr>
          <p:cNvPicPr>
            <a:picLocks noChangeAspect="1"/>
          </p:cNvPicPr>
          <p:nvPr userDrawn="1"/>
        </p:nvPicPr>
        <p:blipFill>
          <a:blip r:embed="rId15">
            <a:alphaModFix amt="5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7879885"/>
      </p:ext>
    </p:extLst>
  </p:cSld>
  <p:clrMap bg1="lt1" tx1="dk1" bg2="lt2" tx2="dk2" accent1="accent1" accent2="accent2" accent3="accent3" accent4="accent4" accent5="accent5" accent6="accent6" hlink="hlink" folHlink="folHlink"/>
  <p:sldLayoutIdLst>
    <p:sldLayoutId id="2147483656" r:id="rId1"/>
    <p:sldLayoutId id="2147483728" r:id="rId2"/>
    <p:sldLayoutId id="2147483655" r:id="rId3"/>
    <p:sldLayoutId id="2147483736" r:id="rId4"/>
    <p:sldLayoutId id="2147483659" r:id="rId5"/>
    <p:sldLayoutId id="2147483658" r:id="rId6"/>
    <p:sldLayoutId id="2147483707" r:id="rId7"/>
    <p:sldLayoutId id="2147483711" r:id="rId8"/>
    <p:sldLayoutId id="2147483729" r:id="rId9"/>
    <p:sldLayoutId id="2147483712" r:id="rId10"/>
    <p:sldLayoutId id="2147483730" r:id="rId11"/>
    <p:sldLayoutId id="2147483737" r:id="rId12"/>
    <p:sldLayoutId id="2147483738" r:id="rId13"/>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074">
          <p15:clr>
            <a:srgbClr val="F26B43"/>
          </p15:clr>
        </p15:guide>
        <p15:guide id="4" orient="horz" pos="1515">
          <p15:clr>
            <a:srgbClr val="F26B43"/>
          </p15:clr>
        </p15:guide>
        <p15:guide id="6" orient="horz" pos="1354">
          <p15:clr>
            <a:srgbClr val="F26B43"/>
          </p15:clr>
        </p15:guide>
        <p15:guide id="7" orient="horz" pos="801">
          <p15:clr>
            <a:srgbClr val="F26B43"/>
          </p15:clr>
        </p15:guide>
        <p15:guide id="9" orient="horz" pos="639">
          <p15:clr>
            <a:srgbClr val="F26B43"/>
          </p15:clr>
        </p15:guide>
        <p15:guide id="12" pos="1204">
          <p15:clr>
            <a:srgbClr val="F26B43"/>
          </p15:clr>
        </p15:guide>
        <p15:guide id="14" pos="1480">
          <p15:clr>
            <a:srgbClr val="F26B43"/>
          </p15:clr>
        </p15:guide>
        <p15:guide id="15" pos="2448">
          <p15:clr>
            <a:srgbClr val="F26B43"/>
          </p15:clr>
        </p15:guide>
        <p15:guide id="17" pos="2730">
          <p15:clr>
            <a:srgbClr val="F26B43"/>
          </p15:clr>
        </p15:guide>
        <p15:guide id="19" pos="7436">
          <p15:clr>
            <a:srgbClr val="F26B43"/>
          </p15:clr>
        </p15:guide>
        <p15:guide id="20" pos="6463">
          <p15:clr>
            <a:srgbClr val="F26B43"/>
          </p15:clr>
        </p15:guide>
        <p15:guide id="22" pos="6192">
          <p15:clr>
            <a:srgbClr val="F26B43"/>
          </p15:clr>
        </p15:guide>
        <p15:guide id="23" pos="5219">
          <p15:clr>
            <a:srgbClr val="F26B43"/>
          </p15:clr>
        </p15:guide>
        <p15:guide id="25" pos="4942">
          <p15:clr>
            <a:srgbClr val="F26B43"/>
          </p15:clr>
        </p15:guide>
        <p15:guide id="26" pos="3698">
          <p15:clr>
            <a:srgbClr val="F26B43"/>
          </p15:clr>
        </p15:guide>
        <p15:guide id="27" pos="3974">
          <p15:clr>
            <a:srgbClr val="F26B43"/>
          </p15:clr>
        </p15:guide>
        <p15:guide id="29" orient="horz" pos="2794">
          <p15:clr>
            <a:srgbClr val="F26B43"/>
          </p15:clr>
        </p15:guide>
        <p15:guide id="31" orient="horz" pos="2955">
          <p15:clr>
            <a:srgbClr val="F26B43"/>
          </p15:clr>
        </p15:guide>
        <p15:guide id="32" orient="horz" pos="3514">
          <p15:clr>
            <a:srgbClr val="F26B43"/>
          </p15:clr>
        </p15:guide>
        <p15:guide id="34" orient="horz" pos="3675">
          <p15:clr>
            <a:srgbClr val="F26B43"/>
          </p15:clr>
        </p15:guide>
        <p15:guide id="35" orient="horz" pos="2235">
          <p15:clr>
            <a:srgbClr val="F26B43"/>
          </p15:clr>
        </p15:guide>
        <p15:guide id="38" pos="718" userDrawn="1">
          <p15:clr>
            <a:srgbClr val="F26B43"/>
          </p15:clr>
        </p15:guide>
        <p15:guide id="39" pos="6948" userDrawn="1">
          <p15:clr>
            <a:srgbClr val="F26B43"/>
          </p15:clr>
        </p15:guide>
        <p15:guide id="41" orient="horz" pos="3984" userDrawn="1">
          <p15:clr>
            <a:srgbClr val="F26B43"/>
          </p15:clr>
        </p15:guide>
        <p15:guide id="42" pos="1965" userDrawn="1">
          <p15:clr>
            <a:srgbClr val="F26B43"/>
          </p15:clr>
        </p15:guide>
        <p15:guide id="43" pos="3211" userDrawn="1">
          <p15:clr>
            <a:srgbClr val="F26B43"/>
          </p15:clr>
        </p15:guide>
        <p15:guide id="45" pos="5703" userDrawn="1">
          <p15:clr>
            <a:srgbClr val="F26B43"/>
          </p15:clr>
        </p15:guide>
        <p15:guide id="46" pos="236" userDrawn="1">
          <p15:clr>
            <a:srgbClr val="F26B43"/>
          </p15:clr>
        </p15:guide>
        <p15:guide id="47" pos="44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9391CD1-C966-3945-BD13-888E4DE34BE1}"/>
              </a:ext>
            </a:extLst>
          </p:cNvPr>
          <p:cNvSpPr>
            <a:spLocks noGrp="1"/>
          </p:cNvSpPr>
          <p:nvPr>
            <p:ph type="body" sz="quarter" idx="10"/>
          </p:nvPr>
        </p:nvSpPr>
        <p:spPr>
          <a:xfrm>
            <a:off x="1139825" y="816356"/>
            <a:ext cx="6307260" cy="3174320"/>
          </a:xfrm>
        </p:spPr>
        <p:txBody>
          <a:bodyPr/>
          <a:lstStyle/>
          <a:p>
            <a:r>
              <a:rPr lang="en-US" dirty="0"/>
              <a:t>SECURE Act and Stretch IRA Planning</a:t>
            </a:r>
          </a:p>
        </p:txBody>
      </p:sp>
    </p:spTree>
    <p:extLst>
      <p:ext uri="{BB962C8B-B14F-4D97-AF65-F5344CB8AC3E}">
        <p14:creationId xmlns:p14="http://schemas.microsoft.com/office/powerpoint/2010/main" val="375669447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What Is Next?</a:t>
            </a:r>
          </a:p>
        </p:txBody>
      </p:sp>
      <p:sp>
        <p:nvSpPr>
          <p:cNvPr id="7" name="Text Placeholder 6">
            <a:extLst>
              <a:ext uri="{FF2B5EF4-FFF2-40B4-BE49-F238E27FC236}">
                <a16:creationId xmlns:a16="http://schemas.microsoft.com/office/drawing/2014/main" id="{837512EE-6A44-5143-83B8-367E0D93C149}"/>
              </a:ext>
            </a:extLst>
          </p:cNvPr>
          <p:cNvSpPr>
            <a:spLocks noGrp="1"/>
          </p:cNvSpPr>
          <p:nvPr>
            <p:ph type="body" sz="quarter" idx="11"/>
          </p:nvPr>
        </p:nvSpPr>
        <p:spPr>
          <a:xfrm>
            <a:off x="1139825" y="2379076"/>
            <a:ext cx="9890125" cy="3945524"/>
          </a:xfrm>
        </p:spPr>
        <p:txBody>
          <a:bodyPr/>
          <a:lstStyle/>
          <a:p>
            <a:pPr marL="342900" indent="-342900">
              <a:buClr>
                <a:schemeClr val="tx2"/>
              </a:buClr>
              <a:buFont typeface="Arial" panose="020B0604020202020204" pitchFamily="34" charset="0"/>
              <a:buChar char="•"/>
            </a:pPr>
            <a:r>
              <a:rPr lang="en-US" dirty="0"/>
              <a:t>Stickiness of SECURE Act: Likely most provisions stay in effect; don’t expect bill to be overturned in whole; a lot of commonsense changes; broad bi-partisan support</a:t>
            </a:r>
          </a:p>
          <a:p>
            <a:pPr marL="342900" indent="-342900">
              <a:buClr>
                <a:schemeClr val="tx2"/>
              </a:buClr>
              <a:buFont typeface="Arial" panose="020B0604020202020204" pitchFamily="34" charset="0"/>
              <a:buChar char="•"/>
            </a:pPr>
            <a:r>
              <a:rPr lang="en-US" dirty="0"/>
              <a:t>Biggest issues: Bill doesn’t really address major issues on income</a:t>
            </a:r>
          </a:p>
          <a:p>
            <a:pPr marL="342900" indent="-342900">
              <a:buClr>
                <a:schemeClr val="tx2"/>
              </a:buClr>
              <a:buFont typeface="Arial" panose="020B0604020202020204" pitchFamily="34" charset="0"/>
              <a:buChar char="•"/>
            </a:pPr>
            <a:r>
              <a:rPr lang="en-US" dirty="0"/>
              <a:t>Social </a:t>
            </a:r>
            <a:r>
              <a:rPr lang="en-US" dirty="0" smtClean="0"/>
              <a:t>Security: Social </a:t>
            </a:r>
            <a:r>
              <a:rPr lang="en-US" dirty="0"/>
              <a:t>Security 2100 Act</a:t>
            </a:r>
          </a:p>
          <a:p>
            <a:pPr marL="342900" indent="-342900">
              <a:buClr>
                <a:schemeClr val="tx2"/>
              </a:buClr>
              <a:buFont typeface="Arial" panose="020B0604020202020204" pitchFamily="34" charset="0"/>
              <a:buChar char="•"/>
            </a:pPr>
            <a:r>
              <a:rPr lang="en-US" dirty="0"/>
              <a:t>Medicare Issues Remain</a:t>
            </a:r>
          </a:p>
          <a:p>
            <a:pPr marL="342900" indent="-342900">
              <a:buClr>
                <a:schemeClr val="tx2"/>
              </a:buClr>
              <a:buFont typeface="Arial" panose="020B0604020202020204" pitchFamily="34" charset="0"/>
              <a:buChar char="•"/>
            </a:pPr>
            <a:r>
              <a:rPr lang="en-US" dirty="0" smtClean="0"/>
              <a:t>Medicaid: Long-Term </a:t>
            </a:r>
            <a:r>
              <a:rPr lang="en-US" dirty="0"/>
              <a:t>Care</a:t>
            </a:r>
          </a:p>
          <a:p>
            <a:pPr marL="342900" indent="-342900">
              <a:buClr>
                <a:schemeClr val="tx2"/>
              </a:buClr>
              <a:buFont typeface="Arial" panose="020B0604020202020204" pitchFamily="34" charset="0"/>
              <a:buChar char="•"/>
            </a:pPr>
            <a:r>
              <a:rPr lang="en-US" dirty="0"/>
              <a:t>Tax Bill 2.0 by end of 2025</a:t>
            </a:r>
          </a:p>
        </p:txBody>
      </p:sp>
    </p:spTree>
    <p:extLst>
      <p:ext uri="{BB962C8B-B14F-4D97-AF65-F5344CB8AC3E}">
        <p14:creationId xmlns:p14="http://schemas.microsoft.com/office/powerpoint/2010/main" val="232572043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Framing The Issue</a:t>
            </a:r>
          </a:p>
        </p:txBody>
      </p:sp>
    </p:spTree>
    <p:extLst>
      <p:ext uri="{BB962C8B-B14F-4D97-AF65-F5344CB8AC3E}">
        <p14:creationId xmlns:p14="http://schemas.microsoft.com/office/powerpoint/2010/main" val="281213309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2088805-92DC-D848-8FA7-4FD47D153ECA}"/>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a:stretch/>
        </p:blipFill>
        <p:spPr>
          <a:xfrm>
            <a:off x="6308725" y="1"/>
            <a:ext cx="5883275" cy="6873498"/>
          </a:xfrm>
        </p:spPr>
      </p:pic>
      <p:sp>
        <p:nvSpPr>
          <p:cNvPr id="8" name="Text Placeholder 7">
            <a:extLst>
              <a:ext uri="{FF2B5EF4-FFF2-40B4-BE49-F238E27FC236}">
                <a16:creationId xmlns:a16="http://schemas.microsoft.com/office/drawing/2014/main" id="{F2012B0B-D9E0-1B4D-B423-FF0A893FB7A3}"/>
              </a:ext>
            </a:extLst>
          </p:cNvPr>
          <p:cNvSpPr>
            <a:spLocks noGrp="1"/>
          </p:cNvSpPr>
          <p:nvPr>
            <p:ph type="body" sz="quarter" idx="10"/>
          </p:nvPr>
        </p:nvSpPr>
        <p:spPr>
          <a:xfrm>
            <a:off x="1139824" y="1014413"/>
            <a:ext cx="4730750" cy="1135062"/>
          </a:xfrm>
        </p:spPr>
        <p:txBody>
          <a:bodyPr/>
          <a:lstStyle/>
          <a:p>
            <a:r>
              <a:rPr lang="en-US" dirty="0"/>
              <a:t>Financial Concerns</a:t>
            </a:r>
          </a:p>
        </p:txBody>
      </p:sp>
      <p:sp>
        <p:nvSpPr>
          <p:cNvPr id="9" name="Text Placeholder 8">
            <a:extLst>
              <a:ext uri="{FF2B5EF4-FFF2-40B4-BE49-F238E27FC236}">
                <a16:creationId xmlns:a16="http://schemas.microsoft.com/office/drawing/2014/main" id="{82032BA5-6410-0C4D-A692-65AE37DF3372}"/>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Do I have enough saved?</a:t>
            </a:r>
          </a:p>
          <a:p>
            <a:pPr marL="342900" indent="-342900">
              <a:buClr>
                <a:schemeClr val="tx2"/>
              </a:buClr>
              <a:buFont typeface="Arial" panose="020B0604020202020204" pitchFamily="34" charset="0"/>
              <a:buChar char="•"/>
            </a:pPr>
            <a:r>
              <a:rPr lang="en-US" dirty="0"/>
              <a:t>Rising </a:t>
            </a:r>
            <a:r>
              <a:rPr lang="en-US" dirty="0" smtClean="0"/>
              <a:t>healthcare </a:t>
            </a:r>
            <a:r>
              <a:rPr lang="en-US" dirty="0"/>
              <a:t>costs</a:t>
            </a:r>
          </a:p>
          <a:p>
            <a:pPr marL="342900" indent="-342900">
              <a:buClr>
                <a:schemeClr val="tx2"/>
              </a:buClr>
              <a:buFont typeface="Arial" panose="020B0604020202020204" pitchFamily="34" charset="0"/>
              <a:buChar char="•"/>
            </a:pPr>
            <a:r>
              <a:rPr lang="en-US" dirty="0"/>
              <a:t>Will money last a lifetime?</a:t>
            </a:r>
          </a:p>
          <a:p>
            <a:pPr marL="342900" indent="-342900">
              <a:buClr>
                <a:schemeClr val="tx2"/>
              </a:buClr>
              <a:buFont typeface="Arial" panose="020B0604020202020204" pitchFamily="34" charset="0"/>
              <a:buChar char="•"/>
            </a:pPr>
            <a:r>
              <a:rPr lang="en-US" dirty="0"/>
              <a:t>Burden on family members</a:t>
            </a:r>
          </a:p>
          <a:p>
            <a:pPr marL="342900" indent="-342900">
              <a:buClr>
                <a:schemeClr val="tx2"/>
              </a:buClr>
              <a:buFont typeface="Arial" panose="020B0604020202020204" pitchFamily="34" charset="0"/>
              <a:buChar char="•"/>
            </a:pPr>
            <a:r>
              <a:rPr lang="en-US" dirty="0"/>
              <a:t>Market uncertainty</a:t>
            </a:r>
          </a:p>
          <a:p>
            <a:pPr marL="342900" indent="-342900">
              <a:buClr>
                <a:schemeClr val="tx2"/>
              </a:buClr>
              <a:buFont typeface="Arial" panose="020B0604020202020204" pitchFamily="34" charset="0"/>
              <a:buChar char="•"/>
            </a:pPr>
            <a:r>
              <a:rPr lang="en-US" dirty="0"/>
              <a:t>The “what ifs”</a:t>
            </a:r>
          </a:p>
        </p:txBody>
      </p:sp>
    </p:spTree>
    <p:extLst>
      <p:ext uri="{BB962C8B-B14F-4D97-AF65-F5344CB8AC3E}">
        <p14:creationId xmlns:p14="http://schemas.microsoft.com/office/powerpoint/2010/main" val="215883282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187683-DDF8-5640-A762-BAFBF63E4602}"/>
              </a:ext>
            </a:extLst>
          </p:cNvPr>
          <p:cNvSpPr>
            <a:spLocks noGrp="1"/>
          </p:cNvSpPr>
          <p:nvPr>
            <p:ph type="body" sz="quarter" idx="10"/>
          </p:nvPr>
        </p:nvSpPr>
        <p:spPr/>
        <p:txBody>
          <a:bodyPr/>
          <a:lstStyle/>
          <a:p>
            <a:r>
              <a:rPr lang="en-US" dirty="0"/>
              <a:t>Finances </a:t>
            </a:r>
            <a:r>
              <a:rPr lang="en-US" dirty="0" smtClean="0"/>
              <a:t>are a Means to an End</a:t>
            </a:r>
            <a:endParaRPr lang="en-US" dirty="0"/>
          </a:p>
        </p:txBody>
      </p:sp>
      <p:sp>
        <p:nvSpPr>
          <p:cNvPr id="7" name="Text Placeholder 6">
            <a:extLst>
              <a:ext uri="{FF2B5EF4-FFF2-40B4-BE49-F238E27FC236}">
                <a16:creationId xmlns:a16="http://schemas.microsoft.com/office/drawing/2014/main" id="{134C9AE0-3BBF-6942-ACED-0CC597FF2D21}"/>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Remember finances are not the end</a:t>
            </a:r>
          </a:p>
          <a:p>
            <a:pPr marL="342900" indent="-342900">
              <a:buClr>
                <a:schemeClr val="tx2"/>
              </a:buClr>
              <a:buFont typeface="Arial" panose="020B0604020202020204" pitchFamily="34" charset="0"/>
              <a:buChar char="•"/>
            </a:pPr>
            <a:r>
              <a:rPr lang="en-US" dirty="0"/>
              <a:t>Finances are a means to an end</a:t>
            </a:r>
          </a:p>
          <a:p>
            <a:pPr marL="342900" indent="-342900">
              <a:buClr>
                <a:schemeClr val="tx2"/>
              </a:buClr>
              <a:buFont typeface="Arial" panose="020B0604020202020204" pitchFamily="34" charset="0"/>
              <a:buChar char="•"/>
            </a:pPr>
            <a:r>
              <a:rPr lang="en-US" dirty="0"/>
              <a:t>Our goals are what should drive our finances, not the other way around </a:t>
            </a:r>
          </a:p>
          <a:p>
            <a:pPr marL="342900" indent="-342900">
              <a:buClr>
                <a:schemeClr val="tx2"/>
              </a:buClr>
              <a:buFont typeface="Arial" panose="020B0604020202020204" pitchFamily="34" charset="0"/>
              <a:buChar char="•"/>
            </a:pPr>
            <a:r>
              <a:rPr lang="en-US" dirty="0"/>
              <a:t>So take control of your outcomes!</a:t>
            </a:r>
          </a:p>
        </p:txBody>
      </p:sp>
    </p:spTree>
    <p:extLst>
      <p:ext uri="{BB962C8B-B14F-4D97-AF65-F5344CB8AC3E}">
        <p14:creationId xmlns:p14="http://schemas.microsoft.com/office/powerpoint/2010/main" val="203518910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777DBD-3B44-2049-AF15-0DED2448895F}"/>
              </a:ext>
            </a:extLst>
          </p:cNvPr>
          <p:cNvSpPr>
            <a:spLocks noGrp="1"/>
          </p:cNvSpPr>
          <p:nvPr>
            <p:ph type="body" sz="quarter" idx="10"/>
          </p:nvPr>
        </p:nvSpPr>
        <p:spPr/>
        <p:txBody>
          <a:bodyPr/>
          <a:lstStyle/>
          <a:p>
            <a:r>
              <a:rPr lang="en-US" dirty="0"/>
              <a:t>Planning </a:t>
            </a:r>
            <a:r>
              <a:rPr lang="en-US" dirty="0" smtClean="0"/>
              <a:t>for </a:t>
            </a:r>
            <a:r>
              <a:rPr lang="en-US" dirty="0"/>
              <a:t>t</a:t>
            </a:r>
            <a:r>
              <a:rPr lang="en-US" dirty="0" smtClean="0"/>
              <a:t>he </a:t>
            </a:r>
            <a:r>
              <a:rPr lang="en-US" dirty="0"/>
              <a:t>Now and Later</a:t>
            </a:r>
          </a:p>
        </p:txBody>
      </p:sp>
      <p:sp>
        <p:nvSpPr>
          <p:cNvPr id="5" name="Text Placeholder 4">
            <a:extLst>
              <a:ext uri="{FF2B5EF4-FFF2-40B4-BE49-F238E27FC236}">
                <a16:creationId xmlns:a16="http://schemas.microsoft.com/office/drawing/2014/main" id="{402F7553-F776-794F-AAC8-39C04CF3EB82}"/>
              </a:ext>
            </a:extLst>
          </p:cNvPr>
          <p:cNvSpPr>
            <a:spLocks noGrp="1"/>
          </p:cNvSpPr>
          <p:nvPr>
            <p:ph type="body" sz="quarter" idx="11"/>
          </p:nvPr>
        </p:nvSpPr>
        <p:spPr/>
        <p:txBody>
          <a:bodyPr/>
          <a:lstStyle/>
          <a:p>
            <a:pPr>
              <a:buClr>
                <a:schemeClr val="bg2"/>
              </a:buClr>
              <a:buSzPct val="80000"/>
            </a:pPr>
            <a:r>
              <a:rPr lang="en-US" sz="2800" dirty="0">
                <a:solidFill>
                  <a:schemeClr val="tx1"/>
                </a:solidFill>
              </a:rPr>
              <a:t>How do we balance today’s needs with our future needs?</a:t>
            </a:r>
          </a:p>
          <a:p>
            <a:pPr marL="342900" indent="-342900">
              <a:buClr>
                <a:schemeClr val="tx2"/>
              </a:buClr>
              <a:buSzPct val="100000"/>
              <a:buFont typeface="Arial" panose="020B0604020202020204" pitchFamily="34" charset="0"/>
              <a:buChar char="•"/>
            </a:pPr>
            <a:r>
              <a:rPr lang="en-US" sz="2800" dirty="0"/>
              <a:t>Reward Yourself</a:t>
            </a:r>
          </a:p>
          <a:p>
            <a:pPr marL="342900" indent="-342900">
              <a:buClr>
                <a:schemeClr val="tx2"/>
              </a:buClr>
              <a:buSzPct val="100000"/>
              <a:buFont typeface="Arial" panose="020B0604020202020204" pitchFamily="34" charset="0"/>
              <a:buChar char="•"/>
            </a:pPr>
            <a:r>
              <a:rPr lang="en-US" sz="2800" dirty="0"/>
              <a:t>Planning and Process</a:t>
            </a:r>
          </a:p>
          <a:p>
            <a:pPr marL="342900" indent="-342900">
              <a:buClr>
                <a:schemeClr val="tx2"/>
              </a:buClr>
              <a:buSzPct val="100000"/>
              <a:buFont typeface="Arial" panose="020B0604020202020204" pitchFamily="34" charset="0"/>
              <a:buChar char="•"/>
            </a:pPr>
            <a:r>
              <a:rPr lang="en-US" sz="2800" dirty="0"/>
              <a:t>Consumption Smoothing</a:t>
            </a:r>
          </a:p>
        </p:txBody>
      </p:sp>
    </p:spTree>
    <p:extLst>
      <p:ext uri="{BB962C8B-B14F-4D97-AF65-F5344CB8AC3E}">
        <p14:creationId xmlns:p14="http://schemas.microsoft.com/office/powerpoint/2010/main" val="29520696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F78A613B-6A4F-254F-989B-B0AF620EDA80}"/>
              </a:ext>
            </a:extLst>
          </p:cNvPr>
          <p:cNvCxnSpPr>
            <a:cxnSpLocks/>
          </p:cNvCxnSpPr>
          <p:nvPr/>
        </p:nvCxnSpPr>
        <p:spPr>
          <a:xfrm flipV="1">
            <a:off x="3773526" y="3267945"/>
            <a:ext cx="0" cy="1910689"/>
          </a:xfrm>
          <a:prstGeom prst="line">
            <a:avLst/>
          </a:prstGeom>
          <a:ln w="254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660E2F4-7384-0744-A189-8FD0A043864C}"/>
              </a:ext>
            </a:extLst>
          </p:cNvPr>
          <p:cNvCxnSpPr>
            <a:cxnSpLocks/>
          </p:cNvCxnSpPr>
          <p:nvPr/>
        </p:nvCxnSpPr>
        <p:spPr>
          <a:xfrm flipV="1">
            <a:off x="5661320" y="3121638"/>
            <a:ext cx="0" cy="2056995"/>
          </a:xfrm>
          <a:prstGeom prst="line">
            <a:avLst/>
          </a:prstGeom>
          <a:ln w="254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1" name="Title 7">
            <a:extLst>
              <a:ext uri="{FF2B5EF4-FFF2-40B4-BE49-F238E27FC236}">
                <a16:creationId xmlns:a16="http://schemas.microsoft.com/office/drawing/2014/main" id="{36D08EEC-84C3-6E4A-83B4-08DC612A416B}"/>
              </a:ext>
            </a:extLst>
          </p:cNvPr>
          <p:cNvSpPr txBox="1">
            <a:spLocks/>
          </p:cNvSpPr>
          <p:nvPr/>
        </p:nvSpPr>
        <p:spPr>
          <a:xfrm rot="5400000">
            <a:off x="6849200" y="4049594"/>
            <a:ext cx="1142599" cy="215444"/>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1400" dirty="0">
                <a:solidFill>
                  <a:schemeClr val="accent1"/>
                </a:solidFill>
                <a:latin typeface="Arial" panose="020B0604020202020204" pitchFamily="34" charset="0"/>
              </a:rPr>
              <a:t>Retirement</a:t>
            </a:r>
          </a:p>
        </p:txBody>
      </p:sp>
      <p:cxnSp>
        <p:nvCxnSpPr>
          <p:cNvPr id="42" name="Straight Connector 41">
            <a:extLst>
              <a:ext uri="{FF2B5EF4-FFF2-40B4-BE49-F238E27FC236}">
                <a16:creationId xmlns:a16="http://schemas.microsoft.com/office/drawing/2014/main" id="{8596EA55-AF51-6B42-A1D7-8779DF1E4979}"/>
              </a:ext>
            </a:extLst>
          </p:cNvPr>
          <p:cNvCxnSpPr>
            <a:cxnSpLocks/>
          </p:cNvCxnSpPr>
          <p:nvPr/>
        </p:nvCxnSpPr>
        <p:spPr>
          <a:xfrm flipV="1">
            <a:off x="7529449" y="3082310"/>
            <a:ext cx="0" cy="2096324"/>
          </a:xfrm>
          <a:prstGeom prst="line">
            <a:avLst/>
          </a:prstGeom>
          <a:ln w="254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CD699BE-51E4-E947-B922-FA85F0097B86}"/>
              </a:ext>
            </a:extLst>
          </p:cNvPr>
          <p:cNvCxnSpPr>
            <a:cxnSpLocks/>
          </p:cNvCxnSpPr>
          <p:nvPr/>
        </p:nvCxnSpPr>
        <p:spPr>
          <a:xfrm flipV="1">
            <a:off x="1925864" y="2947088"/>
            <a:ext cx="8394842" cy="324516"/>
          </a:xfrm>
          <a:prstGeom prst="line">
            <a:avLst/>
          </a:prstGeom>
          <a:ln w="31750">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37" name="Freeform 36">
            <a:extLst>
              <a:ext uri="{FF2B5EF4-FFF2-40B4-BE49-F238E27FC236}">
                <a16:creationId xmlns:a16="http://schemas.microsoft.com/office/drawing/2014/main" id="{968976AE-86B5-A442-BBEE-CEE770A9261E}"/>
              </a:ext>
            </a:extLst>
          </p:cNvPr>
          <p:cNvSpPr/>
          <p:nvPr/>
        </p:nvSpPr>
        <p:spPr>
          <a:xfrm>
            <a:off x="1925864" y="2149475"/>
            <a:ext cx="7474226" cy="3029158"/>
          </a:xfrm>
          <a:custGeom>
            <a:avLst/>
            <a:gdLst>
              <a:gd name="connsiteX0" fmla="*/ 0 w 7474226"/>
              <a:gd name="connsiteY0" fmla="*/ 0 h 2870421"/>
              <a:gd name="connsiteX1" fmla="*/ 0 w 7474226"/>
              <a:gd name="connsiteY1" fmla="*/ 2870421 h 2870421"/>
              <a:gd name="connsiteX2" fmla="*/ 111318 w 7474226"/>
              <a:gd name="connsiteY2" fmla="*/ 2870421 h 2870421"/>
              <a:gd name="connsiteX3" fmla="*/ 7474226 w 7474226"/>
              <a:gd name="connsiteY3" fmla="*/ 2870421 h 2870421"/>
            </a:gdLst>
            <a:ahLst/>
            <a:cxnLst>
              <a:cxn ang="0">
                <a:pos x="connsiteX0" y="connsiteY0"/>
              </a:cxn>
              <a:cxn ang="0">
                <a:pos x="connsiteX1" y="connsiteY1"/>
              </a:cxn>
              <a:cxn ang="0">
                <a:pos x="connsiteX2" y="connsiteY2"/>
              </a:cxn>
              <a:cxn ang="0">
                <a:pos x="connsiteX3" y="connsiteY3"/>
              </a:cxn>
            </a:cxnLst>
            <a:rect l="l" t="t" r="r" b="b"/>
            <a:pathLst>
              <a:path w="7474226" h="2870421">
                <a:moveTo>
                  <a:pt x="0" y="0"/>
                </a:moveTo>
                <a:lnTo>
                  <a:pt x="0" y="2870421"/>
                </a:lnTo>
                <a:lnTo>
                  <a:pt x="111318" y="2870421"/>
                </a:lnTo>
                <a:lnTo>
                  <a:pt x="7474226" y="2870421"/>
                </a:lnTo>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28039474-AD23-654C-B1D3-7CD59D90A09A}"/>
              </a:ext>
            </a:extLst>
          </p:cNvPr>
          <p:cNvSpPr>
            <a:spLocks noGrp="1"/>
          </p:cNvSpPr>
          <p:nvPr>
            <p:ph type="body" sz="quarter" idx="10"/>
          </p:nvPr>
        </p:nvSpPr>
        <p:spPr/>
        <p:txBody>
          <a:bodyPr/>
          <a:lstStyle/>
          <a:p>
            <a:r>
              <a:rPr lang="en-US" dirty="0"/>
              <a:t>Consumption Smoothing </a:t>
            </a:r>
          </a:p>
        </p:txBody>
      </p:sp>
      <p:sp>
        <p:nvSpPr>
          <p:cNvPr id="9" name="Title 7">
            <a:extLst>
              <a:ext uri="{FF2B5EF4-FFF2-40B4-BE49-F238E27FC236}">
                <a16:creationId xmlns:a16="http://schemas.microsoft.com/office/drawing/2014/main" id="{3468D4E3-C728-DC4A-950B-269C3C3EB522}"/>
              </a:ext>
            </a:extLst>
          </p:cNvPr>
          <p:cNvSpPr txBox="1">
            <a:spLocks/>
          </p:cNvSpPr>
          <p:nvPr/>
        </p:nvSpPr>
        <p:spPr>
          <a:xfrm>
            <a:off x="1675119" y="5254904"/>
            <a:ext cx="501490" cy="307777"/>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2000" dirty="0">
                <a:solidFill>
                  <a:schemeClr val="accent1"/>
                </a:solidFill>
                <a:latin typeface="Arial" panose="020B0604020202020204" pitchFamily="34" charset="0"/>
              </a:rPr>
              <a:t>0</a:t>
            </a:r>
          </a:p>
        </p:txBody>
      </p:sp>
      <p:sp>
        <p:nvSpPr>
          <p:cNvPr id="11" name="Title 7">
            <a:extLst>
              <a:ext uri="{FF2B5EF4-FFF2-40B4-BE49-F238E27FC236}">
                <a16:creationId xmlns:a16="http://schemas.microsoft.com/office/drawing/2014/main" id="{642BC05D-0212-984D-B43A-9B99E511E18D}"/>
              </a:ext>
            </a:extLst>
          </p:cNvPr>
          <p:cNvSpPr txBox="1">
            <a:spLocks/>
          </p:cNvSpPr>
          <p:nvPr/>
        </p:nvSpPr>
        <p:spPr>
          <a:xfrm>
            <a:off x="8726931" y="5254904"/>
            <a:ext cx="1323125" cy="307777"/>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2000" dirty="0">
                <a:solidFill>
                  <a:schemeClr val="accent1"/>
                </a:solidFill>
                <a:latin typeface="Arial" panose="020B0604020202020204" pitchFamily="34" charset="0"/>
              </a:rPr>
              <a:t>Lifetime</a:t>
            </a:r>
          </a:p>
        </p:txBody>
      </p:sp>
      <p:sp>
        <p:nvSpPr>
          <p:cNvPr id="12" name="Title 7">
            <a:extLst>
              <a:ext uri="{FF2B5EF4-FFF2-40B4-BE49-F238E27FC236}">
                <a16:creationId xmlns:a16="http://schemas.microsoft.com/office/drawing/2014/main" id="{473C78F9-10A6-8C4A-8D66-03FA2C5503C1}"/>
              </a:ext>
            </a:extLst>
          </p:cNvPr>
          <p:cNvSpPr txBox="1">
            <a:spLocks/>
          </p:cNvSpPr>
          <p:nvPr/>
        </p:nvSpPr>
        <p:spPr>
          <a:xfrm>
            <a:off x="7280787" y="5254904"/>
            <a:ext cx="501490" cy="307777"/>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2000" dirty="0">
                <a:solidFill>
                  <a:schemeClr val="accent1"/>
                </a:solidFill>
                <a:latin typeface="Arial" panose="020B0604020202020204" pitchFamily="34" charset="0"/>
              </a:rPr>
              <a:t>65</a:t>
            </a:r>
          </a:p>
        </p:txBody>
      </p:sp>
      <p:sp>
        <p:nvSpPr>
          <p:cNvPr id="13" name="Title 7">
            <a:extLst>
              <a:ext uri="{FF2B5EF4-FFF2-40B4-BE49-F238E27FC236}">
                <a16:creationId xmlns:a16="http://schemas.microsoft.com/office/drawing/2014/main" id="{BBADA511-A36C-7746-889B-082DCBC63968}"/>
              </a:ext>
            </a:extLst>
          </p:cNvPr>
          <p:cNvSpPr txBox="1">
            <a:spLocks/>
          </p:cNvSpPr>
          <p:nvPr/>
        </p:nvSpPr>
        <p:spPr>
          <a:xfrm>
            <a:off x="5412231" y="5254904"/>
            <a:ext cx="501490" cy="307777"/>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2000" dirty="0">
                <a:solidFill>
                  <a:schemeClr val="accent1"/>
                </a:solidFill>
                <a:latin typeface="Arial" panose="020B0604020202020204" pitchFamily="34" charset="0"/>
              </a:rPr>
              <a:t>40</a:t>
            </a:r>
          </a:p>
        </p:txBody>
      </p:sp>
      <p:sp>
        <p:nvSpPr>
          <p:cNvPr id="14" name="Title 7">
            <a:extLst>
              <a:ext uri="{FF2B5EF4-FFF2-40B4-BE49-F238E27FC236}">
                <a16:creationId xmlns:a16="http://schemas.microsoft.com/office/drawing/2014/main" id="{642D3106-CA58-C141-BB80-00C55E275DCA}"/>
              </a:ext>
            </a:extLst>
          </p:cNvPr>
          <p:cNvSpPr txBox="1">
            <a:spLocks/>
          </p:cNvSpPr>
          <p:nvPr/>
        </p:nvSpPr>
        <p:spPr>
          <a:xfrm>
            <a:off x="3543675" y="5254904"/>
            <a:ext cx="501490" cy="307777"/>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2000" dirty="0">
                <a:solidFill>
                  <a:schemeClr val="accent1"/>
                </a:solidFill>
                <a:latin typeface="Arial" panose="020B0604020202020204" pitchFamily="34" charset="0"/>
              </a:rPr>
              <a:t>20</a:t>
            </a:r>
          </a:p>
        </p:txBody>
      </p:sp>
      <p:sp>
        <p:nvSpPr>
          <p:cNvPr id="17" name="Title 7">
            <a:extLst>
              <a:ext uri="{FF2B5EF4-FFF2-40B4-BE49-F238E27FC236}">
                <a16:creationId xmlns:a16="http://schemas.microsoft.com/office/drawing/2014/main" id="{ECE80215-8077-B34A-A14D-A21BD44EFC60}"/>
              </a:ext>
            </a:extLst>
          </p:cNvPr>
          <p:cNvSpPr txBox="1">
            <a:spLocks/>
          </p:cNvSpPr>
          <p:nvPr/>
        </p:nvSpPr>
        <p:spPr>
          <a:xfrm rot="19624854">
            <a:off x="3468566" y="2416613"/>
            <a:ext cx="1654110" cy="276999"/>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1800" dirty="0">
                <a:solidFill>
                  <a:schemeClr val="tx2"/>
                </a:solidFill>
                <a:latin typeface="Arial" panose="020B0604020202020204" pitchFamily="34" charset="0"/>
              </a:rPr>
              <a:t>Income Curve</a:t>
            </a:r>
          </a:p>
        </p:txBody>
      </p:sp>
      <p:sp>
        <p:nvSpPr>
          <p:cNvPr id="18" name="Title 7">
            <a:extLst>
              <a:ext uri="{FF2B5EF4-FFF2-40B4-BE49-F238E27FC236}">
                <a16:creationId xmlns:a16="http://schemas.microsoft.com/office/drawing/2014/main" id="{2F6E784B-CD46-BF46-B507-8980560BD6F9}"/>
              </a:ext>
            </a:extLst>
          </p:cNvPr>
          <p:cNvSpPr txBox="1">
            <a:spLocks/>
          </p:cNvSpPr>
          <p:nvPr/>
        </p:nvSpPr>
        <p:spPr>
          <a:xfrm>
            <a:off x="2084075" y="3486453"/>
            <a:ext cx="928480" cy="492443"/>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nSpc>
                <a:spcPct val="100000"/>
              </a:lnSpc>
              <a:buClr>
                <a:schemeClr val="bg2"/>
              </a:buClr>
              <a:buSzPct val="80000"/>
            </a:pPr>
            <a:r>
              <a:rPr lang="en-US" sz="1600" dirty="0">
                <a:solidFill>
                  <a:srgbClr val="FF0000"/>
                </a:solidFill>
                <a:latin typeface="Arial" panose="020B0604020202020204" pitchFamily="34" charset="0"/>
              </a:rPr>
              <a:t>Early Career</a:t>
            </a:r>
          </a:p>
        </p:txBody>
      </p:sp>
      <p:sp>
        <p:nvSpPr>
          <p:cNvPr id="19" name="Title 7">
            <a:extLst>
              <a:ext uri="{FF2B5EF4-FFF2-40B4-BE49-F238E27FC236}">
                <a16:creationId xmlns:a16="http://schemas.microsoft.com/office/drawing/2014/main" id="{F0EE432F-59E7-1A43-9963-F926D64BD2B2}"/>
              </a:ext>
            </a:extLst>
          </p:cNvPr>
          <p:cNvSpPr txBox="1">
            <a:spLocks/>
          </p:cNvSpPr>
          <p:nvPr/>
        </p:nvSpPr>
        <p:spPr>
          <a:xfrm rot="21447147">
            <a:off x="7817273" y="2743685"/>
            <a:ext cx="2333987" cy="246221"/>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1600" dirty="0">
                <a:solidFill>
                  <a:schemeClr val="accent3"/>
                </a:solidFill>
                <a:latin typeface="Arial" panose="020B0604020202020204" pitchFamily="34" charset="0"/>
              </a:rPr>
              <a:t>Consumption</a:t>
            </a:r>
          </a:p>
        </p:txBody>
      </p:sp>
      <p:sp>
        <p:nvSpPr>
          <p:cNvPr id="20" name="Title 7">
            <a:extLst>
              <a:ext uri="{FF2B5EF4-FFF2-40B4-BE49-F238E27FC236}">
                <a16:creationId xmlns:a16="http://schemas.microsoft.com/office/drawing/2014/main" id="{4C38A68E-AF9F-DA45-AA4B-52F104471204}"/>
              </a:ext>
            </a:extLst>
          </p:cNvPr>
          <p:cNvSpPr txBox="1">
            <a:spLocks/>
          </p:cNvSpPr>
          <p:nvPr/>
        </p:nvSpPr>
        <p:spPr>
          <a:xfrm>
            <a:off x="7597700" y="3267945"/>
            <a:ext cx="2333987" cy="246221"/>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1600" dirty="0">
                <a:solidFill>
                  <a:srgbClr val="FF0000"/>
                </a:solidFill>
                <a:latin typeface="Arial" panose="020B0604020202020204" pitchFamily="34" charset="0"/>
              </a:rPr>
              <a:t>Spend</a:t>
            </a:r>
          </a:p>
        </p:txBody>
      </p:sp>
      <p:sp>
        <p:nvSpPr>
          <p:cNvPr id="15" name="Title 7">
            <a:extLst>
              <a:ext uri="{FF2B5EF4-FFF2-40B4-BE49-F238E27FC236}">
                <a16:creationId xmlns:a16="http://schemas.microsoft.com/office/drawing/2014/main" id="{A273731E-EA9D-0043-85FF-05A0DD55ADC4}"/>
              </a:ext>
            </a:extLst>
          </p:cNvPr>
          <p:cNvSpPr txBox="1">
            <a:spLocks/>
          </p:cNvSpPr>
          <p:nvPr/>
        </p:nvSpPr>
        <p:spPr>
          <a:xfrm>
            <a:off x="5024766" y="2572698"/>
            <a:ext cx="1269060" cy="307777"/>
          </a:xfrm>
          <a:prstGeom prst="rect">
            <a:avLst/>
          </a:prstGeom>
          <a:noFill/>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2000" dirty="0">
                <a:solidFill>
                  <a:schemeClr val="bg2"/>
                </a:solidFill>
                <a:latin typeface="Arial" panose="020B0604020202020204" pitchFamily="34" charset="0"/>
              </a:rPr>
              <a:t>Save</a:t>
            </a:r>
          </a:p>
        </p:txBody>
      </p:sp>
      <p:sp>
        <p:nvSpPr>
          <p:cNvPr id="30" name="Freeform 29">
            <a:extLst>
              <a:ext uri="{FF2B5EF4-FFF2-40B4-BE49-F238E27FC236}">
                <a16:creationId xmlns:a16="http://schemas.microsoft.com/office/drawing/2014/main" id="{D15AA576-D2DC-F74B-8372-05269C154456}"/>
              </a:ext>
            </a:extLst>
          </p:cNvPr>
          <p:cNvSpPr/>
          <p:nvPr/>
        </p:nvSpPr>
        <p:spPr>
          <a:xfrm>
            <a:off x="1929965" y="2308236"/>
            <a:ext cx="6422571" cy="2578076"/>
          </a:xfrm>
          <a:custGeom>
            <a:avLst/>
            <a:gdLst>
              <a:gd name="connsiteX0" fmla="*/ 0 w 6342743"/>
              <a:gd name="connsiteY0" fmla="*/ 2148495 h 2148495"/>
              <a:gd name="connsiteX1" fmla="*/ 4296229 w 6342743"/>
              <a:gd name="connsiteY1" fmla="*/ 381 h 2148495"/>
              <a:gd name="connsiteX2" fmla="*/ 6342743 w 6342743"/>
              <a:gd name="connsiteY2" fmla="*/ 1981581 h 2148495"/>
              <a:gd name="connsiteX0" fmla="*/ 0 w 6342743"/>
              <a:gd name="connsiteY0" fmla="*/ 2126731 h 2126731"/>
              <a:gd name="connsiteX1" fmla="*/ 3722915 w 6342743"/>
              <a:gd name="connsiteY1" fmla="*/ 388 h 2126731"/>
              <a:gd name="connsiteX2" fmla="*/ 6342743 w 6342743"/>
              <a:gd name="connsiteY2" fmla="*/ 1959817 h 2126731"/>
              <a:gd name="connsiteX0" fmla="*/ 0 w 6342743"/>
              <a:gd name="connsiteY0" fmla="*/ 2126434 h 2126434"/>
              <a:gd name="connsiteX1" fmla="*/ 3722915 w 6342743"/>
              <a:gd name="connsiteY1" fmla="*/ 91 h 2126434"/>
              <a:gd name="connsiteX2" fmla="*/ 6342743 w 6342743"/>
              <a:gd name="connsiteY2" fmla="*/ 1959520 h 2126434"/>
              <a:gd name="connsiteX0" fmla="*/ 0 w 6342743"/>
              <a:gd name="connsiteY0" fmla="*/ 2126532 h 2126532"/>
              <a:gd name="connsiteX1" fmla="*/ 3722915 w 6342743"/>
              <a:gd name="connsiteY1" fmla="*/ 189 h 2126532"/>
              <a:gd name="connsiteX2" fmla="*/ 6342743 w 6342743"/>
              <a:gd name="connsiteY2" fmla="*/ 1959618 h 2126532"/>
              <a:gd name="connsiteX0" fmla="*/ 0 w 6618515"/>
              <a:gd name="connsiteY0" fmla="*/ 2127982 h 2127982"/>
              <a:gd name="connsiteX1" fmla="*/ 3722915 w 6618515"/>
              <a:gd name="connsiteY1" fmla="*/ 1639 h 2127982"/>
              <a:gd name="connsiteX2" fmla="*/ 6618515 w 6618515"/>
              <a:gd name="connsiteY2" fmla="*/ 1895753 h 2127982"/>
              <a:gd name="connsiteX0" fmla="*/ 0 w 5739132"/>
              <a:gd name="connsiteY0" fmla="*/ 2127982 h 2127982"/>
              <a:gd name="connsiteX1" fmla="*/ 3722915 w 5739132"/>
              <a:gd name="connsiteY1" fmla="*/ 1639 h 2127982"/>
              <a:gd name="connsiteX2" fmla="*/ 5739132 w 5739132"/>
              <a:gd name="connsiteY2" fmla="*/ 1895754 h 2127982"/>
              <a:gd name="connsiteX0" fmla="*/ 0 w 5739132"/>
              <a:gd name="connsiteY0" fmla="*/ 2128629 h 2128629"/>
              <a:gd name="connsiteX1" fmla="*/ 3722915 w 5739132"/>
              <a:gd name="connsiteY1" fmla="*/ 2286 h 2128629"/>
              <a:gd name="connsiteX2" fmla="*/ 5739132 w 5739132"/>
              <a:gd name="connsiteY2" fmla="*/ 1896401 h 2128629"/>
              <a:gd name="connsiteX0" fmla="*/ 0 w 5739132"/>
              <a:gd name="connsiteY0" fmla="*/ 2115675 h 2115675"/>
              <a:gd name="connsiteX1" fmla="*/ 3405543 w 5739132"/>
              <a:gd name="connsiteY1" fmla="*/ 2347 h 2115675"/>
              <a:gd name="connsiteX2" fmla="*/ 5739132 w 5739132"/>
              <a:gd name="connsiteY2" fmla="*/ 1883447 h 2115675"/>
              <a:gd name="connsiteX0" fmla="*/ 0 w 5739132"/>
              <a:gd name="connsiteY0" fmla="*/ 2115675 h 2115675"/>
              <a:gd name="connsiteX1" fmla="*/ 3405543 w 5739132"/>
              <a:gd name="connsiteY1" fmla="*/ 2347 h 2115675"/>
              <a:gd name="connsiteX2" fmla="*/ 5739132 w 5739132"/>
              <a:gd name="connsiteY2" fmla="*/ 1883447 h 2115675"/>
              <a:gd name="connsiteX0" fmla="*/ 0 w 5739132"/>
              <a:gd name="connsiteY0" fmla="*/ 2113378 h 2113378"/>
              <a:gd name="connsiteX1" fmla="*/ 3405543 w 5739132"/>
              <a:gd name="connsiteY1" fmla="*/ 50 h 2113378"/>
              <a:gd name="connsiteX2" fmla="*/ 5739132 w 5739132"/>
              <a:gd name="connsiteY2" fmla="*/ 1881150 h 2113378"/>
              <a:gd name="connsiteX0" fmla="*/ 0 w 5739132"/>
              <a:gd name="connsiteY0" fmla="*/ 2133944 h 2133944"/>
              <a:gd name="connsiteX1" fmla="*/ 3405543 w 5739132"/>
              <a:gd name="connsiteY1" fmla="*/ 20616 h 2133944"/>
              <a:gd name="connsiteX2" fmla="*/ 5739132 w 5739132"/>
              <a:gd name="connsiteY2" fmla="*/ 1901716 h 2133944"/>
              <a:gd name="connsiteX0" fmla="*/ 0 w 5739132"/>
              <a:gd name="connsiteY0" fmla="*/ 2472136 h 2472136"/>
              <a:gd name="connsiteX1" fmla="*/ 3398932 w 5739132"/>
              <a:gd name="connsiteY1" fmla="*/ 13907 h 2472136"/>
              <a:gd name="connsiteX2" fmla="*/ 5739132 w 5739132"/>
              <a:gd name="connsiteY2" fmla="*/ 2239908 h 2472136"/>
              <a:gd name="connsiteX0" fmla="*/ 0 w 5739132"/>
              <a:gd name="connsiteY0" fmla="*/ 2401578 h 2401578"/>
              <a:gd name="connsiteX1" fmla="*/ 3696468 w 5739132"/>
              <a:gd name="connsiteY1" fmla="*/ 14933 h 2401578"/>
              <a:gd name="connsiteX2" fmla="*/ 5739132 w 5739132"/>
              <a:gd name="connsiteY2" fmla="*/ 2169350 h 2401578"/>
              <a:gd name="connsiteX0" fmla="*/ 0 w 5739132"/>
              <a:gd name="connsiteY0" fmla="*/ 2401578 h 2401578"/>
              <a:gd name="connsiteX1" fmla="*/ 3696468 w 5739132"/>
              <a:gd name="connsiteY1" fmla="*/ 14933 h 2401578"/>
              <a:gd name="connsiteX2" fmla="*/ 5739132 w 5739132"/>
              <a:gd name="connsiteY2" fmla="*/ 2169350 h 2401578"/>
              <a:gd name="connsiteX0" fmla="*/ 0 w 5739132"/>
              <a:gd name="connsiteY0" fmla="*/ 2386687 h 2386687"/>
              <a:gd name="connsiteX1" fmla="*/ 3696468 w 5739132"/>
              <a:gd name="connsiteY1" fmla="*/ 42 h 2386687"/>
              <a:gd name="connsiteX2" fmla="*/ 5739132 w 5739132"/>
              <a:gd name="connsiteY2" fmla="*/ 2154459 h 2386687"/>
              <a:gd name="connsiteX0" fmla="*/ 0 w 5739132"/>
              <a:gd name="connsiteY0" fmla="*/ 2386818 h 2386818"/>
              <a:gd name="connsiteX1" fmla="*/ 3696468 w 5739132"/>
              <a:gd name="connsiteY1" fmla="*/ 173 h 2386818"/>
              <a:gd name="connsiteX2" fmla="*/ 5739132 w 5739132"/>
              <a:gd name="connsiteY2" fmla="*/ 2154590 h 2386818"/>
              <a:gd name="connsiteX0" fmla="*/ 0 w 5739132"/>
              <a:gd name="connsiteY0" fmla="*/ 2308750 h 2308750"/>
              <a:gd name="connsiteX1" fmla="*/ 3392320 w 5739132"/>
              <a:gd name="connsiteY1" fmla="*/ 196 h 2308750"/>
              <a:gd name="connsiteX2" fmla="*/ 5739132 w 5739132"/>
              <a:gd name="connsiteY2" fmla="*/ 2076522 h 2308750"/>
              <a:gd name="connsiteX0" fmla="*/ 0 w 5739132"/>
              <a:gd name="connsiteY0" fmla="*/ 2318697 h 2318697"/>
              <a:gd name="connsiteX1" fmla="*/ 3392320 w 5739132"/>
              <a:gd name="connsiteY1" fmla="*/ 10143 h 2318697"/>
              <a:gd name="connsiteX2" fmla="*/ 5739132 w 5739132"/>
              <a:gd name="connsiteY2" fmla="*/ 2086469 h 2318697"/>
              <a:gd name="connsiteX0" fmla="*/ 0 w 5851534"/>
              <a:gd name="connsiteY0" fmla="*/ 2311798 h 2311798"/>
              <a:gd name="connsiteX1" fmla="*/ 3392320 w 5851534"/>
              <a:gd name="connsiteY1" fmla="*/ 3244 h 2311798"/>
              <a:gd name="connsiteX2" fmla="*/ 5851534 w 5851534"/>
              <a:gd name="connsiteY2" fmla="*/ 2001479 h 2311798"/>
            </a:gdLst>
            <a:ahLst/>
            <a:cxnLst>
              <a:cxn ang="0">
                <a:pos x="connsiteX0" y="connsiteY0"/>
              </a:cxn>
              <a:cxn ang="0">
                <a:pos x="connsiteX1" y="connsiteY1"/>
              </a:cxn>
              <a:cxn ang="0">
                <a:pos x="connsiteX2" y="connsiteY2"/>
              </a:cxn>
            </a:cxnLst>
            <a:rect l="l" t="t" r="r" b="b"/>
            <a:pathLst>
              <a:path w="5851534" h="2311798">
                <a:moveTo>
                  <a:pt x="0" y="2311798"/>
                </a:moveTo>
                <a:cubicBezTo>
                  <a:pt x="1447643" y="945793"/>
                  <a:pt x="2417064" y="54964"/>
                  <a:pt x="3392320" y="3244"/>
                </a:cubicBezTo>
                <a:cubicBezTo>
                  <a:pt x="4367576" y="-48476"/>
                  <a:pt x="5256041" y="514020"/>
                  <a:pt x="5851534" y="2001479"/>
                </a:cubicBezTo>
              </a:path>
            </a:pathLst>
          </a:custGeom>
          <a:noFill/>
          <a:ln w="76200">
            <a:solidFill>
              <a:schemeClr val="tx2"/>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51" name="Title 7">
            <a:extLst>
              <a:ext uri="{FF2B5EF4-FFF2-40B4-BE49-F238E27FC236}">
                <a16:creationId xmlns:a16="http://schemas.microsoft.com/office/drawing/2014/main" id="{37D39B80-6955-FB46-ACBE-1BB29631BAE5}"/>
              </a:ext>
            </a:extLst>
          </p:cNvPr>
          <p:cNvSpPr txBox="1">
            <a:spLocks/>
          </p:cNvSpPr>
          <p:nvPr/>
        </p:nvSpPr>
        <p:spPr>
          <a:xfrm>
            <a:off x="1636215" y="2102757"/>
            <a:ext cx="208340" cy="369332"/>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nSpc>
                <a:spcPct val="100000"/>
              </a:lnSpc>
              <a:buClr>
                <a:schemeClr val="bg2"/>
              </a:buClr>
              <a:buSzPct val="80000"/>
            </a:pPr>
            <a:r>
              <a:rPr lang="en-US" sz="2400" dirty="0">
                <a:solidFill>
                  <a:schemeClr val="accent1"/>
                </a:solidFill>
                <a:latin typeface="Arial" panose="020B0604020202020204" pitchFamily="34" charset="0"/>
              </a:rPr>
              <a:t>$</a:t>
            </a:r>
          </a:p>
        </p:txBody>
      </p:sp>
    </p:spTree>
    <p:extLst>
      <p:ext uri="{BB962C8B-B14F-4D97-AF65-F5344CB8AC3E}">
        <p14:creationId xmlns:p14="http://schemas.microsoft.com/office/powerpoint/2010/main" val="213208747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7">
            <a:extLst>
              <a:ext uri="{FF2B5EF4-FFF2-40B4-BE49-F238E27FC236}">
                <a16:creationId xmlns:a16="http://schemas.microsoft.com/office/drawing/2014/main" id="{74E82C0A-4AB7-9842-8402-007A751EC8E7}"/>
              </a:ext>
            </a:extLst>
          </p:cNvPr>
          <p:cNvSpPr/>
          <p:nvPr/>
        </p:nvSpPr>
        <p:spPr>
          <a:xfrm flipV="1">
            <a:off x="1941872" y="2149474"/>
            <a:ext cx="7457619" cy="3075668"/>
          </a:xfrm>
          <a:custGeom>
            <a:avLst/>
            <a:gdLst>
              <a:gd name="connsiteX0" fmla="*/ 0 w 7482348"/>
              <a:gd name="connsiteY0" fmla="*/ 2840509 h 2840509"/>
              <a:gd name="connsiteX1" fmla="*/ 2930013 w 7482348"/>
              <a:gd name="connsiteY1" fmla="*/ 923219 h 2840509"/>
              <a:gd name="connsiteX2" fmla="*/ 4080387 w 7482348"/>
              <a:gd name="connsiteY2" fmla="*/ 8819 h 2840509"/>
              <a:gd name="connsiteX3" fmla="*/ 7482348 w 7482348"/>
              <a:gd name="connsiteY3" fmla="*/ 1424664 h 2840509"/>
              <a:gd name="connsiteX0" fmla="*/ 0 w 7482348"/>
              <a:gd name="connsiteY0" fmla="*/ 2859940 h 2859940"/>
              <a:gd name="connsiteX1" fmla="*/ 2930013 w 7482348"/>
              <a:gd name="connsiteY1" fmla="*/ 942650 h 2859940"/>
              <a:gd name="connsiteX2" fmla="*/ 4807974 w 7482348"/>
              <a:gd name="connsiteY2" fmla="*/ 8586 h 2859940"/>
              <a:gd name="connsiteX3" fmla="*/ 7482348 w 7482348"/>
              <a:gd name="connsiteY3" fmla="*/ 1444095 h 2859940"/>
              <a:gd name="connsiteX0" fmla="*/ 0 w 7482348"/>
              <a:gd name="connsiteY0" fmla="*/ 2861780 h 2861780"/>
              <a:gd name="connsiteX1" fmla="*/ 2930013 w 7482348"/>
              <a:gd name="connsiteY1" fmla="*/ 944490 h 2861780"/>
              <a:gd name="connsiteX2" fmla="*/ 4807974 w 7482348"/>
              <a:gd name="connsiteY2" fmla="*/ 10426 h 2861780"/>
              <a:gd name="connsiteX3" fmla="*/ 7482348 w 7482348"/>
              <a:gd name="connsiteY3" fmla="*/ 1445935 h 2861780"/>
              <a:gd name="connsiteX0" fmla="*/ 0 w 7482348"/>
              <a:gd name="connsiteY0" fmla="*/ 2861780 h 2861780"/>
              <a:gd name="connsiteX1" fmla="*/ 2930013 w 7482348"/>
              <a:gd name="connsiteY1" fmla="*/ 944490 h 2861780"/>
              <a:gd name="connsiteX2" fmla="*/ 4807974 w 7482348"/>
              <a:gd name="connsiteY2" fmla="*/ 10426 h 2861780"/>
              <a:gd name="connsiteX3" fmla="*/ 7482348 w 7482348"/>
              <a:gd name="connsiteY3" fmla="*/ 1445935 h 2861780"/>
              <a:gd name="connsiteX0" fmla="*/ 0 w 7472516"/>
              <a:gd name="connsiteY0" fmla="*/ 2855966 h 2855966"/>
              <a:gd name="connsiteX1" fmla="*/ 2930013 w 7472516"/>
              <a:gd name="connsiteY1" fmla="*/ 938676 h 2855966"/>
              <a:gd name="connsiteX2" fmla="*/ 4807974 w 7472516"/>
              <a:gd name="connsiteY2" fmla="*/ 4612 h 2855966"/>
              <a:gd name="connsiteX3" fmla="*/ 7472516 w 7472516"/>
              <a:gd name="connsiteY3" fmla="*/ 1292637 h 2855966"/>
              <a:gd name="connsiteX0" fmla="*/ 0 w 7472516"/>
              <a:gd name="connsiteY0" fmla="*/ 3002633 h 3002633"/>
              <a:gd name="connsiteX1" fmla="*/ 2930013 w 7472516"/>
              <a:gd name="connsiteY1" fmla="*/ 1085343 h 3002633"/>
              <a:gd name="connsiteX2" fmla="*/ 5309419 w 7472516"/>
              <a:gd name="connsiteY2" fmla="*/ 3795 h 3002633"/>
              <a:gd name="connsiteX3" fmla="*/ 7472516 w 7472516"/>
              <a:gd name="connsiteY3" fmla="*/ 1439304 h 3002633"/>
              <a:gd name="connsiteX0" fmla="*/ 0 w 7472516"/>
              <a:gd name="connsiteY0" fmla="*/ 3002799 h 3002799"/>
              <a:gd name="connsiteX1" fmla="*/ 2930013 w 7472516"/>
              <a:gd name="connsiteY1" fmla="*/ 1085509 h 3002799"/>
              <a:gd name="connsiteX2" fmla="*/ 5309419 w 7472516"/>
              <a:gd name="connsiteY2" fmla="*/ 3961 h 3002799"/>
              <a:gd name="connsiteX3" fmla="*/ 7472516 w 7472516"/>
              <a:gd name="connsiteY3" fmla="*/ 1439470 h 3002799"/>
              <a:gd name="connsiteX0" fmla="*/ 0 w 7472516"/>
              <a:gd name="connsiteY0" fmla="*/ 2998870 h 2998870"/>
              <a:gd name="connsiteX1" fmla="*/ 2762864 w 7472516"/>
              <a:gd name="connsiteY1" fmla="*/ 1465038 h 2998870"/>
              <a:gd name="connsiteX2" fmla="*/ 5309419 w 7472516"/>
              <a:gd name="connsiteY2" fmla="*/ 32 h 2998870"/>
              <a:gd name="connsiteX3" fmla="*/ 7472516 w 7472516"/>
              <a:gd name="connsiteY3" fmla="*/ 1435541 h 2998870"/>
              <a:gd name="connsiteX0" fmla="*/ 0 w 7472516"/>
              <a:gd name="connsiteY0" fmla="*/ 2998870 h 2998870"/>
              <a:gd name="connsiteX1" fmla="*/ 2762864 w 7472516"/>
              <a:gd name="connsiteY1" fmla="*/ 1465038 h 2998870"/>
              <a:gd name="connsiteX2" fmla="*/ 5309419 w 7472516"/>
              <a:gd name="connsiteY2" fmla="*/ 32 h 2998870"/>
              <a:gd name="connsiteX3" fmla="*/ 7472516 w 7472516"/>
              <a:gd name="connsiteY3" fmla="*/ 1435541 h 2998870"/>
              <a:gd name="connsiteX0" fmla="*/ 0 w 7472516"/>
              <a:gd name="connsiteY0" fmla="*/ 2998870 h 2998870"/>
              <a:gd name="connsiteX1" fmla="*/ 2762864 w 7472516"/>
              <a:gd name="connsiteY1" fmla="*/ 1465038 h 2998870"/>
              <a:gd name="connsiteX2" fmla="*/ 5309419 w 7472516"/>
              <a:gd name="connsiteY2" fmla="*/ 32 h 2998870"/>
              <a:gd name="connsiteX3" fmla="*/ 7472516 w 7472516"/>
              <a:gd name="connsiteY3" fmla="*/ 1435541 h 2998870"/>
              <a:gd name="connsiteX0" fmla="*/ 0 w 7472516"/>
              <a:gd name="connsiteY0" fmla="*/ 2998870 h 2998870"/>
              <a:gd name="connsiteX1" fmla="*/ 2939845 w 7472516"/>
              <a:gd name="connsiteY1" fmla="*/ 1415877 h 2998870"/>
              <a:gd name="connsiteX2" fmla="*/ 5309419 w 7472516"/>
              <a:gd name="connsiteY2" fmla="*/ 32 h 2998870"/>
              <a:gd name="connsiteX3" fmla="*/ 7472516 w 7472516"/>
              <a:gd name="connsiteY3" fmla="*/ 1435541 h 2998870"/>
              <a:gd name="connsiteX0" fmla="*/ 0 w 7472516"/>
              <a:gd name="connsiteY0" fmla="*/ 2998857 h 2998857"/>
              <a:gd name="connsiteX1" fmla="*/ 2939845 w 7472516"/>
              <a:gd name="connsiteY1" fmla="*/ 1415864 h 2998857"/>
              <a:gd name="connsiteX2" fmla="*/ 5309419 w 7472516"/>
              <a:gd name="connsiteY2" fmla="*/ 19 h 2998857"/>
              <a:gd name="connsiteX3" fmla="*/ 7472516 w 7472516"/>
              <a:gd name="connsiteY3" fmla="*/ 1435528 h 2998857"/>
              <a:gd name="connsiteX0" fmla="*/ 0 w 7472516"/>
              <a:gd name="connsiteY0" fmla="*/ 2998856 h 2998856"/>
              <a:gd name="connsiteX1" fmla="*/ 2939845 w 7472516"/>
              <a:gd name="connsiteY1" fmla="*/ 1415863 h 2998856"/>
              <a:gd name="connsiteX2" fmla="*/ 5309419 w 7472516"/>
              <a:gd name="connsiteY2" fmla="*/ 18 h 2998856"/>
              <a:gd name="connsiteX3" fmla="*/ 7472516 w 7472516"/>
              <a:gd name="connsiteY3" fmla="*/ 1435527 h 2998856"/>
              <a:gd name="connsiteX0" fmla="*/ 0 w 7472516"/>
              <a:gd name="connsiteY0" fmla="*/ 2998856 h 2998856"/>
              <a:gd name="connsiteX1" fmla="*/ 2939845 w 7472516"/>
              <a:gd name="connsiteY1" fmla="*/ 1415863 h 2998856"/>
              <a:gd name="connsiteX2" fmla="*/ 5309419 w 7472516"/>
              <a:gd name="connsiteY2" fmla="*/ 18 h 2998856"/>
              <a:gd name="connsiteX3" fmla="*/ 7472516 w 7472516"/>
              <a:gd name="connsiteY3" fmla="*/ 1435527 h 2998856"/>
              <a:gd name="connsiteX0" fmla="*/ 0 w 7472516"/>
              <a:gd name="connsiteY0" fmla="*/ 3003318 h 3003318"/>
              <a:gd name="connsiteX1" fmla="*/ 2536723 w 7472516"/>
              <a:gd name="connsiteY1" fmla="*/ 1823447 h 3003318"/>
              <a:gd name="connsiteX2" fmla="*/ 5309419 w 7472516"/>
              <a:gd name="connsiteY2" fmla="*/ 4480 h 3003318"/>
              <a:gd name="connsiteX3" fmla="*/ 7472516 w 7472516"/>
              <a:gd name="connsiteY3" fmla="*/ 1439989 h 3003318"/>
              <a:gd name="connsiteX0" fmla="*/ 0 w 7472516"/>
              <a:gd name="connsiteY0" fmla="*/ 3003318 h 3003318"/>
              <a:gd name="connsiteX1" fmla="*/ 2536723 w 7472516"/>
              <a:gd name="connsiteY1" fmla="*/ 1823447 h 3003318"/>
              <a:gd name="connsiteX2" fmla="*/ 5309419 w 7472516"/>
              <a:gd name="connsiteY2" fmla="*/ 4480 h 3003318"/>
              <a:gd name="connsiteX3" fmla="*/ 7472516 w 7472516"/>
              <a:gd name="connsiteY3" fmla="*/ 1439989 h 3003318"/>
              <a:gd name="connsiteX0" fmla="*/ 0 w 7472516"/>
              <a:gd name="connsiteY0" fmla="*/ 3003318 h 3003318"/>
              <a:gd name="connsiteX1" fmla="*/ 2536723 w 7472516"/>
              <a:gd name="connsiteY1" fmla="*/ 1823447 h 3003318"/>
              <a:gd name="connsiteX2" fmla="*/ 5309419 w 7472516"/>
              <a:gd name="connsiteY2" fmla="*/ 4480 h 3003318"/>
              <a:gd name="connsiteX3" fmla="*/ 7472516 w 7472516"/>
              <a:gd name="connsiteY3" fmla="*/ 1439989 h 3003318"/>
              <a:gd name="connsiteX0" fmla="*/ 0 w 7482348"/>
              <a:gd name="connsiteY0" fmla="*/ 2924660 h 2924660"/>
              <a:gd name="connsiteX1" fmla="*/ 2546555 w 7482348"/>
              <a:gd name="connsiteY1" fmla="*/ 1823447 h 2924660"/>
              <a:gd name="connsiteX2" fmla="*/ 5319251 w 7482348"/>
              <a:gd name="connsiteY2" fmla="*/ 4480 h 2924660"/>
              <a:gd name="connsiteX3" fmla="*/ 7482348 w 7482348"/>
              <a:gd name="connsiteY3" fmla="*/ 1439989 h 2924660"/>
              <a:gd name="connsiteX0" fmla="*/ 0 w 7482348"/>
              <a:gd name="connsiteY0" fmla="*/ 2924660 h 2924660"/>
              <a:gd name="connsiteX1" fmla="*/ 2546555 w 7482348"/>
              <a:gd name="connsiteY1" fmla="*/ 1823447 h 2924660"/>
              <a:gd name="connsiteX2" fmla="*/ 5319251 w 7482348"/>
              <a:gd name="connsiteY2" fmla="*/ 4480 h 2924660"/>
              <a:gd name="connsiteX3" fmla="*/ 7482348 w 7482348"/>
              <a:gd name="connsiteY3" fmla="*/ 1439989 h 2924660"/>
              <a:gd name="connsiteX0" fmla="*/ 0 w 7482348"/>
              <a:gd name="connsiteY0" fmla="*/ 2924660 h 2924660"/>
              <a:gd name="connsiteX1" fmla="*/ 2546555 w 7482348"/>
              <a:gd name="connsiteY1" fmla="*/ 1823447 h 2924660"/>
              <a:gd name="connsiteX2" fmla="*/ 5319251 w 7482348"/>
              <a:gd name="connsiteY2" fmla="*/ 4480 h 2924660"/>
              <a:gd name="connsiteX3" fmla="*/ 7482348 w 7482348"/>
              <a:gd name="connsiteY3" fmla="*/ 1439989 h 2924660"/>
              <a:gd name="connsiteX0" fmla="*/ 0 w 7482348"/>
              <a:gd name="connsiteY0" fmla="*/ 2594324 h 2594324"/>
              <a:gd name="connsiteX1" fmla="*/ 2546555 w 7482348"/>
              <a:gd name="connsiteY1" fmla="*/ 1493111 h 2594324"/>
              <a:gd name="connsiteX2" fmla="*/ 5329083 w 7482348"/>
              <a:gd name="connsiteY2" fmla="*/ 8441 h 2594324"/>
              <a:gd name="connsiteX3" fmla="*/ 7482348 w 7482348"/>
              <a:gd name="connsiteY3" fmla="*/ 1109653 h 2594324"/>
              <a:gd name="connsiteX0" fmla="*/ 0 w 7482348"/>
              <a:gd name="connsiteY0" fmla="*/ 2594324 h 2594324"/>
              <a:gd name="connsiteX1" fmla="*/ 2546555 w 7482348"/>
              <a:gd name="connsiteY1" fmla="*/ 1493111 h 2594324"/>
              <a:gd name="connsiteX2" fmla="*/ 5329083 w 7482348"/>
              <a:gd name="connsiteY2" fmla="*/ 8441 h 2594324"/>
              <a:gd name="connsiteX3" fmla="*/ 7482348 w 7482348"/>
              <a:gd name="connsiteY3" fmla="*/ 1109653 h 2594324"/>
              <a:gd name="connsiteX0" fmla="*/ 0 w 7482348"/>
              <a:gd name="connsiteY0" fmla="*/ 2594324 h 2594324"/>
              <a:gd name="connsiteX1" fmla="*/ 2546555 w 7482348"/>
              <a:gd name="connsiteY1" fmla="*/ 1493111 h 2594324"/>
              <a:gd name="connsiteX2" fmla="*/ 5329083 w 7482348"/>
              <a:gd name="connsiteY2" fmla="*/ 8441 h 2594324"/>
              <a:gd name="connsiteX3" fmla="*/ 7482348 w 7482348"/>
              <a:gd name="connsiteY3" fmla="*/ 1109653 h 2594324"/>
              <a:gd name="connsiteX0" fmla="*/ 0 w 7482348"/>
              <a:gd name="connsiteY0" fmla="*/ 2588812 h 2588812"/>
              <a:gd name="connsiteX1" fmla="*/ 2546555 w 7482348"/>
              <a:gd name="connsiteY1" fmla="*/ 1487599 h 2588812"/>
              <a:gd name="connsiteX2" fmla="*/ 5329083 w 7482348"/>
              <a:gd name="connsiteY2" fmla="*/ 2929 h 2588812"/>
              <a:gd name="connsiteX3" fmla="*/ 7482348 w 7482348"/>
              <a:gd name="connsiteY3" fmla="*/ 1104141 h 2588812"/>
              <a:gd name="connsiteX0" fmla="*/ 0 w 7364361"/>
              <a:gd name="connsiteY0" fmla="*/ 2698684 h 2698684"/>
              <a:gd name="connsiteX1" fmla="*/ 2546555 w 7364361"/>
              <a:gd name="connsiteY1" fmla="*/ 1597471 h 2698684"/>
              <a:gd name="connsiteX2" fmla="*/ 5329083 w 7364361"/>
              <a:gd name="connsiteY2" fmla="*/ 112801 h 2698684"/>
              <a:gd name="connsiteX3" fmla="*/ 7364361 w 7364361"/>
              <a:gd name="connsiteY3" fmla="*/ 692903 h 2698684"/>
              <a:gd name="connsiteX0" fmla="*/ 0 w 7364361"/>
              <a:gd name="connsiteY0" fmla="*/ 2612622 h 2612622"/>
              <a:gd name="connsiteX1" fmla="*/ 2546555 w 7364361"/>
              <a:gd name="connsiteY1" fmla="*/ 1511409 h 2612622"/>
              <a:gd name="connsiteX2" fmla="*/ 5329083 w 7364361"/>
              <a:gd name="connsiteY2" fmla="*/ 26739 h 2612622"/>
              <a:gd name="connsiteX3" fmla="*/ 7364361 w 7364361"/>
              <a:gd name="connsiteY3" fmla="*/ 606841 h 2612622"/>
              <a:gd name="connsiteX0" fmla="*/ 0 w 7364361"/>
              <a:gd name="connsiteY0" fmla="*/ 2595588 h 2595588"/>
              <a:gd name="connsiteX1" fmla="*/ 2546555 w 7364361"/>
              <a:gd name="connsiteY1" fmla="*/ 1494375 h 2595588"/>
              <a:gd name="connsiteX2" fmla="*/ 5329083 w 7364361"/>
              <a:gd name="connsiteY2" fmla="*/ 9705 h 2595588"/>
              <a:gd name="connsiteX3" fmla="*/ 7364361 w 7364361"/>
              <a:gd name="connsiteY3" fmla="*/ 589807 h 2595588"/>
              <a:gd name="connsiteX0" fmla="*/ 0 w 7364361"/>
              <a:gd name="connsiteY0" fmla="*/ 2594350 h 2594350"/>
              <a:gd name="connsiteX1" fmla="*/ 2546555 w 7364361"/>
              <a:gd name="connsiteY1" fmla="*/ 1493137 h 2594350"/>
              <a:gd name="connsiteX2" fmla="*/ 5329083 w 7364361"/>
              <a:gd name="connsiteY2" fmla="*/ 8467 h 2594350"/>
              <a:gd name="connsiteX3" fmla="*/ 7364361 w 7364361"/>
              <a:gd name="connsiteY3" fmla="*/ 588569 h 2594350"/>
              <a:gd name="connsiteX0" fmla="*/ 0 w 7364361"/>
              <a:gd name="connsiteY0" fmla="*/ 2629512 h 2629512"/>
              <a:gd name="connsiteX1" fmla="*/ 2546555 w 7364361"/>
              <a:gd name="connsiteY1" fmla="*/ 1941254 h 2629512"/>
              <a:gd name="connsiteX2" fmla="*/ 5329083 w 7364361"/>
              <a:gd name="connsiteY2" fmla="*/ 43629 h 2629512"/>
              <a:gd name="connsiteX3" fmla="*/ 7364361 w 7364361"/>
              <a:gd name="connsiteY3" fmla="*/ 623731 h 2629512"/>
              <a:gd name="connsiteX0" fmla="*/ 0 w 7364361"/>
              <a:gd name="connsiteY0" fmla="*/ 2629512 h 2629512"/>
              <a:gd name="connsiteX1" fmla="*/ 2546555 w 7364361"/>
              <a:gd name="connsiteY1" fmla="*/ 1941254 h 2629512"/>
              <a:gd name="connsiteX2" fmla="*/ 5329083 w 7364361"/>
              <a:gd name="connsiteY2" fmla="*/ 43629 h 2629512"/>
              <a:gd name="connsiteX3" fmla="*/ 7364361 w 7364361"/>
              <a:gd name="connsiteY3" fmla="*/ 623731 h 2629512"/>
              <a:gd name="connsiteX0" fmla="*/ 0 w 7344697"/>
              <a:gd name="connsiteY0" fmla="*/ 2933756 h 2933756"/>
              <a:gd name="connsiteX1" fmla="*/ 2546555 w 7344697"/>
              <a:gd name="connsiteY1" fmla="*/ 2245498 h 2933756"/>
              <a:gd name="connsiteX2" fmla="*/ 5329083 w 7344697"/>
              <a:gd name="connsiteY2" fmla="*/ 347873 h 2933756"/>
              <a:gd name="connsiteX3" fmla="*/ 7344697 w 7344697"/>
              <a:gd name="connsiteY3" fmla="*/ 62736 h 2933756"/>
              <a:gd name="connsiteX0" fmla="*/ 0 w 7344697"/>
              <a:gd name="connsiteY0" fmla="*/ 2885793 h 2885793"/>
              <a:gd name="connsiteX1" fmla="*/ 2546555 w 7344697"/>
              <a:gd name="connsiteY1" fmla="*/ 2197535 h 2885793"/>
              <a:gd name="connsiteX2" fmla="*/ 5329083 w 7344697"/>
              <a:gd name="connsiteY2" fmla="*/ 299910 h 2885793"/>
              <a:gd name="connsiteX3" fmla="*/ 7344697 w 7344697"/>
              <a:gd name="connsiteY3" fmla="*/ 14773 h 2885793"/>
              <a:gd name="connsiteX0" fmla="*/ 0 w 7344697"/>
              <a:gd name="connsiteY0" fmla="*/ 2872239 h 2872239"/>
              <a:gd name="connsiteX1" fmla="*/ 2546555 w 7344697"/>
              <a:gd name="connsiteY1" fmla="*/ 2183981 h 2872239"/>
              <a:gd name="connsiteX2" fmla="*/ 4552335 w 7344697"/>
              <a:gd name="connsiteY2" fmla="*/ 512498 h 2872239"/>
              <a:gd name="connsiteX3" fmla="*/ 7344697 w 7344697"/>
              <a:gd name="connsiteY3" fmla="*/ 1219 h 2872239"/>
              <a:gd name="connsiteX0" fmla="*/ 0 w 7344697"/>
              <a:gd name="connsiteY0" fmla="*/ 2872239 h 2872239"/>
              <a:gd name="connsiteX1" fmla="*/ 2546555 w 7344697"/>
              <a:gd name="connsiteY1" fmla="*/ 2183981 h 2872239"/>
              <a:gd name="connsiteX2" fmla="*/ 4552335 w 7344697"/>
              <a:gd name="connsiteY2" fmla="*/ 512498 h 2872239"/>
              <a:gd name="connsiteX3" fmla="*/ 7344697 w 7344697"/>
              <a:gd name="connsiteY3" fmla="*/ 1219 h 2872239"/>
              <a:gd name="connsiteX0" fmla="*/ 0 w 7344697"/>
              <a:gd name="connsiteY0" fmla="*/ 2890820 h 2890820"/>
              <a:gd name="connsiteX1" fmla="*/ 2546555 w 7344697"/>
              <a:gd name="connsiteY1" fmla="*/ 2202562 h 2890820"/>
              <a:gd name="connsiteX2" fmla="*/ 4552335 w 7344697"/>
              <a:gd name="connsiteY2" fmla="*/ 531079 h 2890820"/>
              <a:gd name="connsiteX3" fmla="*/ 7344697 w 7344697"/>
              <a:gd name="connsiteY3" fmla="*/ 19800 h 2890820"/>
              <a:gd name="connsiteX0" fmla="*/ 0 w 7344697"/>
              <a:gd name="connsiteY0" fmla="*/ 2920159 h 2920159"/>
              <a:gd name="connsiteX1" fmla="*/ 2546555 w 7344697"/>
              <a:gd name="connsiteY1" fmla="*/ 2231901 h 2920159"/>
              <a:gd name="connsiteX2" fmla="*/ 4552335 w 7344697"/>
              <a:gd name="connsiteY2" fmla="*/ 462095 h 2920159"/>
              <a:gd name="connsiteX3" fmla="*/ 7344697 w 7344697"/>
              <a:gd name="connsiteY3" fmla="*/ 49139 h 2920159"/>
              <a:gd name="connsiteX0" fmla="*/ 0 w 7344697"/>
              <a:gd name="connsiteY0" fmla="*/ 2882916 h 2882916"/>
              <a:gd name="connsiteX1" fmla="*/ 2546555 w 7344697"/>
              <a:gd name="connsiteY1" fmla="*/ 2194658 h 2882916"/>
              <a:gd name="connsiteX2" fmla="*/ 4552335 w 7344697"/>
              <a:gd name="connsiteY2" fmla="*/ 424852 h 2882916"/>
              <a:gd name="connsiteX3" fmla="*/ 7344697 w 7344697"/>
              <a:gd name="connsiteY3" fmla="*/ 11896 h 2882916"/>
              <a:gd name="connsiteX0" fmla="*/ 0 w 7344697"/>
              <a:gd name="connsiteY0" fmla="*/ 2874483 h 2874483"/>
              <a:gd name="connsiteX1" fmla="*/ 2212259 w 7344697"/>
              <a:gd name="connsiteY1" fmla="*/ 2382870 h 2874483"/>
              <a:gd name="connsiteX2" fmla="*/ 4552335 w 7344697"/>
              <a:gd name="connsiteY2" fmla="*/ 416419 h 2874483"/>
              <a:gd name="connsiteX3" fmla="*/ 7344697 w 7344697"/>
              <a:gd name="connsiteY3" fmla="*/ 3463 h 2874483"/>
              <a:gd name="connsiteX0" fmla="*/ 0 w 7344697"/>
              <a:gd name="connsiteY0" fmla="*/ 2874109 h 2874109"/>
              <a:gd name="connsiteX1" fmla="*/ 2212259 w 7344697"/>
              <a:gd name="connsiteY1" fmla="*/ 2382496 h 2874109"/>
              <a:gd name="connsiteX2" fmla="*/ 4689986 w 7344697"/>
              <a:gd name="connsiteY2" fmla="*/ 425877 h 2874109"/>
              <a:gd name="connsiteX3" fmla="*/ 7344697 w 7344697"/>
              <a:gd name="connsiteY3" fmla="*/ 3089 h 2874109"/>
              <a:gd name="connsiteX0" fmla="*/ 0 w 7344697"/>
              <a:gd name="connsiteY0" fmla="*/ 2874109 h 2874109"/>
              <a:gd name="connsiteX1" fmla="*/ 2212259 w 7344697"/>
              <a:gd name="connsiteY1" fmla="*/ 2382496 h 2874109"/>
              <a:gd name="connsiteX2" fmla="*/ 4689986 w 7344697"/>
              <a:gd name="connsiteY2" fmla="*/ 425877 h 2874109"/>
              <a:gd name="connsiteX3" fmla="*/ 7344697 w 7344697"/>
              <a:gd name="connsiteY3" fmla="*/ 3089 h 2874109"/>
              <a:gd name="connsiteX0" fmla="*/ 0 w 7344697"/>
              <a:gd name="connsiteY0" fmla="*/ 2874109 h 2874109"/>
              <a:gd name="connsiteX1" fmla="*/ 2212259 w 7344697"/>
              <a:gd name="connsiteY1" fmla="*/ 2382496 h 2874109"/>
              <a:gd name="connsiteX2" fmla="*/ 4689986 w 7344697"/>
              <a:gd name="connsiteY2" fmla="*/ 425877 h 2874109"/>
              <a:gd name="connsiteX3" fmla="*/ 7344697 w 7344697"/>
              <a:gd name="connsiteY3" fmla="*/ 3089 h 2874109"/>
              <a:gd name="connsiteX4" fmla="*/ 0 w 7344697"/>
              <a:gd name="connsiteY4" fmla="*/ 2874109 h 2874109"/>
              <a:gd name="connsiteX0" fmla="*/ 0 w 7344697"/>
              <a:gd name="connsiteY0" fmla="*/ 2879008 h 2879008"/>
              <a:gd name="connsiteX1" fmla="*/ 2212259 w 7344697"/>
              <a:gd name="connsiteY1" fmla="*/ 2387395 h 2879008"/>
              <a:gd name="connsiteX2" fmla="*/ 4689986 w 7344697"/>
              <a:gd name="connsiteY2" fmla="*/ 430776 h 2879008"/>
              <a:gd name="connsiteX3" fmla="*/ 7344697 w 7344697"/>
              <a:gd name="connsiteY3" fmla="*/ 7988 h 2879008"/>
              <a:gd name="connsiteX4" fmla="*/ 5735096 w 7344697"/>
              <a:gd name="connsiteY4" fmla="*/ 632296 h 2879008"/>
              <a:gd name="connsiteX5" fmla="*/ 0 w 7344697"/>
              <a:gd name="connsiteY5" fmla="*/ 2879008 h 2879008"/>
              <a:gd name="connsiteX0" fmla="*/ 0 w 7344697"/>
              <a:gd name="connsiteY0" fmla="*/ 2879008 h 2879008"/>
              <a:gd name="connsiteX1" fmla="*/ 2212259 w 7344697"/>
              <a:gd name="connsiteY1" fmla="*/ 2387395 h 2879008"/>
              <a:gd name="connsiteX2" fmla="*/ 4689986 w 7344697"/>
              <a:gd name="connsiteY2" fmla="*/ 430776 h 2879008"/>
              <a:gd name="connsiteX3" fmla="*/ 7344697 w 7344697"/>
              <a:gd name="connsiteY3" fmla="*/ 7988 h 2879008"/>
              <a:gd name="connsiteX4" fmla="*/ 5735096 w 7344697"/>
              <a:gd name="connsiteY4" fmla="*/ 632296 h 2879008"/>
              <a:gd name="connsiteX5" fmla="*/ 1982786 w 7344697"/>
              <a:gd name="connsiteY5" fmla="*/ 2090983 h 2879008"/>
              <a:gd name="connsiteX6" fmla="*/ 0 w 7344697"/>
              <a:gd name="connsiteY6" fmla="*/ 2879008 h 2879008"/>
              <a:gd name="connsiteX0" fmla="*/ 0 w 7344697"/>
              <a:gd name="connsiteY0" fmla="*/ 3008710 h 3008710"/>
              <a:gd name="connsiteX1" fmla="*/ 2212259 w 7344697"/>
              <a:gd name="connsiteY1" fmla="*/ 2517097 h 3008710"/>
              <a:gd name="connsiteX2" fmla="*/ 4689986 w 7344697"/>
              <a:gd name="connsiteY2" fmla="*/ 560478 h 3008710"/>
              <a:gd name="connsiteX3" fmla="*/ 7344697 w 7344697"/>
              <a:gd name="connsiteY3" fmla="*/ 137690 h 3008710"/>
              <a:gd name="connsiteX4" fmla="*/ 5735096 w 7344697"/>
              <a:gd name="connsiteY4" fmla="*/ 761998 h 3008710"/>
              <a:gd name="connsiteX5" fmla="*/ 2996 w 7344697"/>
              <a:gd name="connsiteY5" fmla="*/ 0 h 3008710"/>
              <a:gd name="connsiteX6" fmla="*/ 0 w 7344697"/>
              <a:gd name="connsiteY6" fmla="*/ 3008710 h 3008710"/>
              <a:gd name="connsiteX0" fmla="*/ 0 w 7344697"/>
              <a:gd name="connsiteY0" fmla="*/ 3008710 h 3008710"/>
              <a:gd name="connsiteX1" fmla="*/ 2212259 w 7344697"/>
              <a:gd name="connsiteY1" fmla="*/ 2517097 h 3008710"/>
              <a:gd name="connsiteX2" fmla="*/ 4689986 w 7344697"/>
              <a:gd name="connsiteY2" fmla="*/ 560478 h 3008710"/>
              <a:gd name="connsiteX3" fmla="*/ 7344697 w 7344697"/>
              <a:gd name="connsiteY3" fmla="*/ 137690 h 3008710"/>
              <a:gd name="connsiteX4" fmla="*/ 7343229 w 7344697"/>
              <a:gd name="connsiteY4" fmla="*/ 7255 h 3008710"/>
              <a:gd name="connsiteX5" fmla="*/ 2996 w 7344697"/>
              <a:gd name="connsiteY5" fmla="*/ 0 h 3008710"/>
              <a:gd name="connsiteX6" fmla="*/ 0 w 7344697"/>
              <a:gd name="connsiteY6" fmla="*/ 3008710 h 3008710"/>
              <a:gd name="connsiteX0" fmla="*/ 0 w 7344697"/>
              <a:gd name="connsiteY0" fmla="*/ 3008710 h 3008710"/>
              <a:gd name="connsiteX1" fmla="*/ 2212259 w 7344697"/>
              <a:gd name="connsiteY1" fmla="*/ 2517097 h 3008710"/>
              <a:gd name="connsiteX2" fmla="*/ 4689986 w 7344697"/>
              <a:gd name="connsiteY2" fmla="*/ 560478 h 3008710"/>
              <a:gd name="connsiteX3" fmla="*/ 7344697 w 7344697"/>
              <a:gd name="connsiteY3" fmla="*/ 72376 h 3008710"/>
              <a:gd name="connsiteX4" fmla="*/ 7343229 w 7344697"/>
              <a:gd name="connsiteY4" fmla="*/ 7255 h 3008710"/>
              <a:gd name="connsiteX5" fmla="*/ 2996 w 7344697"/>
              <a:gd name="connsiteY5" fmla="*/ 0 h 3008710"/>
              <a:gd name="connsiteX6" fmla="*/ 0 w 7344697"/>
              <a:gd name="connsiteY6" fmla="*/ 3008710 h 3008710"/>
              <a:gd name="connsiteX0" fmla="*/ 0 w 7344697"/>
              <a:gd name="connsiteY0" fmla="*/ 3008710 h 3008710"/>
              <a:gd name="connsiteX1" fmla="*/ 2212259 w 7344697"/>
              <a:gd name="connsiteY1" fmla="*/ 2517097 h 3008710"/>
              <a:gd name="connsiteX2" fmla="*/ 4689986 w 7344697"/>
              <a:gd name="connsiteY2" fmla="*/ 560478 h 3008710"/>
              <a:gd name="connsiteX3" fmla="*/ 7344697 w 7344697"/>
              <a:gd name="connsiteY3" fmla="*/ 72376 h 3008710"/>
              <a:gd name="connsiteX4" fmla="*/ 7343229 w 7344697"/>
              <a:gd name="connsiteY4" fmla="*/ 7255 h 3008710"/>
              <a:gd name="connsiteX5" fmla="*/ 2996 w 7344697"/>
              <a:gd name="connsiteY5" fmla="*/ 0 h 3008710"/>
              <a:gd name="connsiteX6" fmla="*/ 0 w 7344697"/>
              <a:gd name="connsiteY6" fmla="*/ 3008710 h 300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4697" h="3008710">
                <a:moveTo>
                  <a:pt x="0" y="3008710"/>
                </a:moveTo>
                <a:cubicBezTo>
                  <a:pt x="839837" y="2984130"/>
                  <a:pt x="1430595" y="2925136"/>
                  <a:pt x="2212259" y="2517097"/>
                </a:cubicBezTo>
                <a:cubicBezTo>
                  <a:pt x="2993923" y="2109058"/>
                  <a:pt x="3834580" y="957046"/>
                  <a:pt x="4689986" y="560478"/>
                </a:cubicBezTo>
                <a:cubicBezTo>
                  <a:pt x="5545392" y="163910"/>
                  <a:pt x="7091893" y="67818"/>
                  <a:pt x="7344697" y="72376"/>
                </a:cubicBezTo>
                <a:cubicBezTo>
                  <a:pt x="7344208" y="28898"/>
                  <a:pt x="7343718" y="50733"/>
                  <a:pt x="7343229" y="7255"/>
                </a:cubicBezTo>
                <a:lnTo>
                  <a:pt x="2996" y="0"/>
                </a:lnTo>
                <a:cubicBezTo>
                  <a:pt x="1997" y="1002903"/>
                  <a:pt x="999" y="2005807"/>
                  <a:pt x="0" y="300871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 Placeholder 1">
            <a:extLst>
              <a:ext uri="{FF2B5EF4-FFF2-40B4-BE49-F238E27FC236}">
                <a16:creationId xmlns:a16="http://schemas.microsoft.com/office/drawing/2014/main" id="{1AC8F199-74F0-8740-A439-9358F3C96D6E}"/>
              </a:ext>
            </a:extLst>
          </p:cNvPr>
          <p:cNvSpPr>
            <a:spLocks noGrp="1"/>
          </p:cNvSpPr>
          <p:nvPr>
            <p:ph type="body" sz="quarter" idx="10"/>
          </p:nvPr>
        </p:nvSpPr>
        <p:spPr>
          <a:xfrm>
            <a:off x="1139825" y="1014413"/>
            <a:ext cx="9890125" cy="775946"/>
          </a:xfrm>
        </p:spPr>
        <p:txBody>
          <a:bodyPr/>
          <a:lstStyle/>
          <a:p>
            <a:r>
              <a:rPr lang="en-US" dirty="0"/>
              <a:t>Human Capital</a:t>
            </a:r>
          </a:p>
        </p:txBody>
      </p:sp>
      <p:sp>
        <p:nvSpPr>
          <p:cNvPr id="34" name="Title 7">
            <a:extLst>
              <a:ext uri="{FF2B5EF4-FFF2-40B4-BE49-F238E27FC236}">
                <a16:creationId xmlns:a16="http://schemas.microsoft.com/office/drawing/2014/main" id="{EDA1DF7D-B06E-754C-8D41-B0ECBA81FBFF}"/>
              </a:ext>
            </a:extLst>
          </p:cNvPr>
          <p:cNvSpPr txBox="1">
            <a:spLocks/>
          </p:cNvSpPr>
          <p:nvPr/>
        </p:nvSpPr>
        <p:spPr>
          <a:xfrm rot="5400000">
            <a:off x="4992073" y="4518452"/>
            <a:ext cx="1142599" cy="215444"/>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1400" dirty="0">
                <a:solidFill>
                  <a:schemeClr val="bg1"/>
                </a:solidFill>
                <a:latin typeface="Arial" panose="020B0604020202020204" pitchFamily="34" charset="0"/>
              </a:rPr>
              <a:t>Retirement</a:t>
            </a:r>
          </a:p>
        </p:txBody>
      </p:sp>
      <p:cxnSp>
        <p:nvCxnSpPr>
          <p:cNvPr id="39" name="Straight Connector 38">
            <a:extLst>
              <a:ext uri="{FF2B5EF4-FFF2-40B4-BE49-F238E27FC236}">
                <a16:creationId xmlns:a16="http://schemas.microsoft.com/office/drawing/2014/main" id="{3323114E-9965-FD48-AA40-61225E0505FF}"/>
              </a:ext>
            </a:extLst>
          </p:cNvPr>
          <p:cNvCxnSpPr>
            <a:cxnSpLocks/>
          </p:cNvCxnSpPr>
          <p:nvPr/>
        </p:nvCxnSpPr>
        <p:spPr>
          <a:xfrm flipV="1">
            <a:off x="3805422" y="2526851"/>
            <a:ext cx="0" cy="2684897"/>
          </a:xfrm>
          <a:prstGeom prst="line">
            <a:avLst/>
          </a:prstGeom>
          <a:ln w="25400">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53F93E-2A14-4D4F-B538-788BE1BD5921}"/>
              </a:ext>
            </a:extLst>
          </p:cNvPr>
          <p:cNvCxnSpPr>
            <a:cxnSpLocks/>
          </p:cNvCxnSpPr>
          <p:nvPr/>
        </p:nvCxnSpPr>
        <p:spPr>
          <a:xfrm flipV="1">
            <a:off x="5672322" y="3151811"/>
            <a:ext cx="0" cy="2059932"/>
          </a:xfrm>
          <a:prstGeom prst="line">
            <a:avLst/>
          </a:prstGeom>
          <a:ln w="25400">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41BACF3-EEA0-BF48-B563-45C201E857B1}"/>
              </a:ext>
            </a:extLst>
          </p:cNvPr>
          <p:cNvCxnSpPr>
            <a:cxnSpLocks/>
          </p:cNvCxnSpPr>
          <p:nvPr/>
        </p:nvCxnSpPr>
        <p:spPr>
          <a:xfrm flipV="1">
            <a:off x="7529389" y="4934857"/>
            <a:ext cx="0" cy="262619"/>
          </a:xfrm>
          <a:prstGeom prst="line">
            <a:avLst/>
          </a:prstGeom>
          <a:ln w="25400">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7" name="Freeform 46">
            <a:extLst>
              <a:ext uri="{FF2B5EF4-FFF2-40B4-BE49-F238E27FC236}">
                <a16:creationId xmlns:a16="http://schemas.microsoft.com/office/drawing/2014/main" id="{CDE1CE18-B309-7F4E-9BF5-1E10CCE1BD77}"/>
              </a:ext>
            </a:extLst>
          </p:cNvPr>
          <p:cNvSpPr/>
          <p:nvPr/>
        </p:nvSpPr>
        <p:spPr>
          <a:xfrm>
            <a:off x="1936954" y="2526851"/>
            <a:ext cx="7462537" cy="2594350"/>
          </a:xfrm>
          <a:custGeom>
            <a:avLst/>
            <a:gdLst>
              <a:gd name="connsiteX0" fmla="*/ 0 w 7482348"/>
              <a:gd name="connsiteY0" fmla="*/ 2840509 h 2840509"/>
              <a:gd name="connsiteX1" fmla="*/ 2930013 w 7482348"/>
              <a:gd name="connsiteY1" fmla="*/ 923219 h 2840509"/>
              <a:gd name="connsiteX2" fmla="*/ 4080387 w 7482348"/>
              <a:gd name="connsiteY2" fmla="*/ 8819 h 2840509"/>
              <a:gd name="connsiteX3" fmla="*/ 7482348 w 7482348"/>
              <a:gd name="connsiteY3" fmla="*/ 1424664 h 2840509"/>
              <a:gd name="connsiteX0" fmla="*/ 0 w 7482348"/>
              <a:gd name="connsiteY0" fmla="*/ 2859940 h 2859940"/>
              <a:gd name="connsiteX1" fmla="*/ 2930013 w 7482348"/>
              <a:gd name="connsiteY1" fmla="*/ 942650 h 2859940"/>
              <a:gd name="connsiteX2" fmla="*/ 4807974 w 7482348"/>
              <a:gd name="connsiteY2" fmla="*/ 8586 h 2859940"/>
              <a:gd name="connsiteX3" fmla="*/ 7482348 w 7482348"/>
              <a:gd name="connsiteY3" fmla="*/ 1444095 h 2859940"/>
              <a:gd name="connsiteX0" fmla="*/ 0 w 7482348"/>
              <a:gd name="connsiteY0" fmla="*/ 2861780 h 2861780"/>
              <a:gd name="connsiteX1" fmla="*/ 2930013 w 7482348"/>
              <a:gd name="connsiteY1" fmla="*/ 944490 h 2861780"/>
              <a:gd name="connsiteX2" fmla="*/ 4807974 w 7482348"/>
              <a:gd name="connsiteY2" fmla="*/ 10426 h 2861780"/>
              <a:gd name="connsiteX3" fmla="*/ 7482348 w 7482348"/>
              <a:gd name="connsiteY3" fmla="*/ 1445935 h 2861780"/>
              <a:gd name="connsiteX0" fmla="*/ 0 w 7482348"/>
              <a:gd name="connsiteY0" fmla="*/ 2861780 h 2861780"/>
              <a:gd name="connsiteX1" fmla="*/ 2930013 w 7482348"/>
              <a:gd name="connsiteY1" fmla="*/ 944490 h 2861780"/>
              <a:gd name="connsiteX2" fmla="*/ 4807974 w 7482348"/>
              <a:gd name="connsiteY2" fmla="*/ 10426 h 2861780"/>
              <a:gd name="connsiteX3" fmla="*/ 7482348 w 7482348"/>
              <a:gd name="connsiteY3" fmla="*/ 1445935 h 2861780"/>
              <a:gd name="connsiteX0" fmla="*/ 0 w 7472516"/>
              <a:gd name="connsiteY0" fmla="*/ 2855966 h 2855966"/>
              <a:gd name="connsiteX1" fmla="*/ 2930013 w 7472516"/>
              <a:gd name="connsiteY1" fmla="*/ 938676 h 2855966"/>
              <a:gd name="connsiteX2" fmla="*/ 4807974 w 7472516"/>
              <a:gd name="connsiteY2" fmla="*/ 4612 h 2855966"/>
              <a:gd name="connsiteX3" fmla="*/ 7472516 w 7472516"/>
              <a:gd name="connsiteY3" fmla="*/ 1292637 h 2855966"/>
              <a:gd name="connsiteX0" fmla="*/ 0 w 7472516"/>
              <a:gd name="connsiteY0" fmla="*/ 3002633 h 3002633"/>
              <a:gd name="connsiteX1" fmla="*/ 2930013 w 7472516"/>
              <a:gd name="connsiteY1" fmla="*/ 1085343 h 3002633"/>
              <a:gd name="connsiteX2" fmla="*/ 5309419 w 7472516"/>
              <a:gd name="connsiteY2" fmla="*/ 3795 h 3002633"/>
              <a:gd name="connsiteX3" fmla="*/ 7472516 w 7472516"/>
              <a:gd name="connsiteY3" fmla="*/ 1439304 h 3002633"/>
              <a:gd name="connsiteX0" fmla="*/ 0 w 7472516"/>
              <a:gd name="connsiteY0" fmla="*/ 3002799 h 3002799"/>
              <a:gd name="connsiteX1" fmla="*/ 2930013 w 7472516"/>
              <a:gd name="connsiteY1" fmla="*/ 1085509 h 3002799"/>
              <a:gd name="connsiteX2" fmla="*/ 5309419 w 7472516"/>
              <a:gd name="connsiteY2" fmla="*/ 3961 h 3002799"/>
              <a:gd name="connsiteX3" fmla="*/ 7472516 w 7472516"/>
              <a:gd name="connsiteY3" fmla="*/ 1439470 h 3002799"/>
              <a:gd name="connsiteX0" fmla="*/ 0 w 7472516"/>
              <a:gd name="connsiteY0" fmla="*/ 2998870 h 2998870"/>
              <a:gd name="connsiteX1" fmla="*/ 2762864 w 7472516"/>
              <a:gd name="connsiteY1" fmla="*/ 1465038 h 2998870"/>
              <a:gd name="connsiteX2" fmla="*/ 5309419 w 7472516"/>
              <a:gd name="connsiteY2" fmla="*/ 32 h 2998870"/>
              <a:gd name="connsiteX3" fmla="*/ 7472516 w 7472516"/>
              <a:gd name="connsiteY3" fmla="*/ 1435541 h 2998870"/>
              <a:gd name="connsiteX0" fmla="*/ 0 w 7472516"/>
              <a:gd name="connsiteY0" fmla="*/ 2998870 h 2998870"/>
              <a:gd name="connsiteX1" fmla="*/ 2762864 w 7472516"/>
              <a:gd name="connsiteY1" fmla="*/ 1465038 h 2998870"/>
              <a:gd name="connsiteX2" fmla="*/ 5309419 w 7472516"/>
              <a:gd name="connsiteY2" fmla="*/ 32 h 2998870"/>
              <a:gd name="connsiteX3" fmla="*/ 7472516 w 7472516"/>
              <a:gd name="connsiteY3" fmla="*/ 1435541 h 2998870"/>
              <a:gd name="connsiteX0" fmla="*/ 0 w 7472516"/>
              <a:gd name="connsiteY0" fmla="*/ 2998870 h 2998870"/>
              <a:gd name="connsiteX1" fmla="*/ 2762864 w 7472516"/>
              <a:gd name="connsiteY1" fmla="*/ 1465038 h 2998870"/>
              <a:gd name="connsiteX2" fmla="*/ 5309419 w 7472516"/>
              <a:gd name="connsiteY2" fmla="*/ 32 h 2998870"/>
              <a:gd name="connsiteX3" fmla="*/ 7472516 w 7472516"/>
              <a:gd name="connsiteY3" fmla="*/ 1435541 h 2998870"/>
              <a:gd name="connsiteX0" fmla="*/ 0 w 7472516"/>
              <a:gd name="connsiteY0" fmla="*/ 2998870 h 2998870"/>
              <a:gd name="connsiteX1" fmla="*/ 2939845 w 7472516"/>
              <a:gd name="connsiteY1" fmla="*/ 1415877 h 2998870"/>
              <a:gd name="connsiteX2" fmla="*/ 5309419 w 7472516"/>
              <a:gd name="connsiteY2" fmla="*/ 32 h 2998870"/>
              <a:gd name="connsiteX3" fmla="*/ 7472516 w 7472516"/>
              <a:gd name="connsiteY3" fmla="*/ 1435541 h 2998870"/>
              <a:gd name="connsiteX0" fmla="*/ 0 w 7472516"/>
              <a:gd name="connsiteY0" fmla="*/ 2998857 h 2998857"/>
              <a:gd name="connsiteX1" fmla="*/ 2939845 w 7472516"/>
              <a:gd name="connsiteY1" fmla="*/ 1415864 h 2998857"/>
              <a:gd name="connsiteX2" fmla="*/ 5309419 w 7472516"/>
              <a:gd name="connsiteY2" fmla="*/ 19 h 2998857"/>
              <a:gd name="connsiteX3" fmla="*/ 7472516 w 7472516"/>
              <a:gd name="connsiteY3" fmla="*/ 1435528 h 2998857"/>
              <a:gd name="connsiteX0" fmla="*/ 0 w 7472516"/>
              <a:gd name="connsiteY0" fmla="*/ 2998856 h 2998856"/>
              <a:gd name="connsiteX1" fmla="*/ 2939845 w 7472516"/>
              <a:gd name="connsiteY1" fmla="*/ 1415863 h 2998856"/>
              <a:gd name="connsiteX2" fmla="*/ 5309419 w 7472516"/>
              <a:gd name="connsiteY2" fmla="*/ 18 h 2998856"/>
              <a:gd name="connsiteX3" fmla="*/ 7472516 w 7472516"/>
              <a:gd name="connsiteY3" fmla="*/ 1435527 h 2998856"/>
              <a:gd name="connsiteX0" fmla="*/ 0 w 7472516"/>
              <a:gd name="connsiteY0" fmla="*/ 2998856 h 2998856"/>
              <a:gd name="connsiteX1" fmla="*/ 2939845 w 7472516"/>
              <a:gd name="connsiteY1" fmla="*/ 1415863 h 2998856"/>
              <a:gd name="connsiteX2" fmla="*/ 5309419 w 7472516"/>
              <a:gd name="connsiteY2" fmla="*/ 18 h 2998856"/>
              <a:gd name="connsiteX3" fmla="*/ 7472516 w 7472516"/>
              <a:gd name="connsiteY3" fmla="*/ 1435527 h 2998856"/>
              <a:gd name="connsiteX0" fmla="*/ 0 w 7472516"/>
              <a:gd name="connsiteY0" fmla="*/ 3003318 h 3003318"/>
              <a:gd name="connsiteX1" fmla="*/ 2536723 w 7472516"/>
              <a:gd name="connsiteY1" fmla="*/ 1823447 h 3003318"/>
              <a:gd name="connsiteX2" fmla="*/ 5309419 w 7472516"/>
              <a:gd name="connsiteY2" fmla="*/ 4480 h 3003318"/>
              <a:gd name="connsiteX3" fmla="*/ 7472516 w 7472516"/>
              <a:gd name="connsiteY3" fmla="*/ 1439989 h 3003318"/>
              <a:gd name="connsiteX0" fmla="*/ 0 w 7472516"/>
              <a:gd name="connsiteY0" fmla="*/ 3003318 h 3003318"/>
              <a:gd name="connsiteX1" fmla="*/ 2536723 w 7472516"/>
              <a:gd name="connsiteY1" fmla="*/ 1823447 h 3003318"/>
              <a:gd name="connsiteX2" fmla="*/ 5309419 w 7472516"/>
              <a:gd name="connsiteY2" fmla="*/ 4480 h 3003318"/>
              <a:gd name="connsiteX3" fmla="*/ 7472516 w 7472516"/>
              <a:gd name="connsiteY3" fmla="*/ 1439989 h 3003318"/>
              <a:gd name="connsiteX0" fmla="*/ 0 w 7472516"/>
              <a:gd name="connsiteY0" fmla="*/ 3003318 h 3003318"/>
              <a:gd name="connsiteX1" fmla="*/ 2536723 w 7472516"/>
              <a:gd name="connsiteY1" fmla="*/ 1823447 h 3003318"/>
              <a:gd name="connsiteX2" fmla="*/ 5309419 w 7472516"/>
              <a:gd name="connsiteY2" fmla="*/ 4480 h 3003318"/>
              <a:gd name="connsiteX3" fmla="*/ 7472516 w 7472516"/>
              <a:gd name="connsiteY3" fmla="*/ 1439989 h 3003318"/>
              <a:gd name="connsiteX0" fmla="*/ 0 w 7482348"/>
              <a:gd name="connsiteY0" fmla="*/ 2924660 h 2924660"/>
              <a:gd name="connsiteX1" fmla="*/ 2546555 w 7482348"/>
              <a:gd name="connsiteY1" fmla="*/ 1823447 h 2924660"/>
              <a:gd name="connsiteX2" fmla="*/ 5319251 w 7482348"/>
              <a:gd name="connsiteY2" fmla="*/ 4480 h 2924660"/>
              <a:gd name="connsiteX3" fmla="*/ 7482348 w 7482348"/>
              <a:gd name="connsiteY3" fmla="*/ 1439989 h 2924660"/>
              <a:gd name="connsiteX0" fmla="*/ 0 w 7482348"/>
              <a:gd name="connsiteY0" fmla="*/ 2924660 h 2924660"/>
              <a:gd name="connsiteX1" fmla="*/ 2546555 w 7482348"/>
              <a:gd name="connsiteY1" fmla="*/ 1823447 h 2924660"/>
              <a:gd name="connsiteX2" fmla="*/ 5319251 w 7482348"/>
              <a:gd name="connsiteY2" fmla="*/ 4480 h 2924660"/>
              <a:gd name="connsiteX3" fmla="*/ 7482348 w 7482348"/>
              <a:gd name="connsiteY3" fmla="*/ 1439989 h 2924660"/>
              <a:gd name="connsiteX0" fmla="*/ 0 w 7482348"/>
              <a:gd name="connsiteY0" fmla="*/ 2924660 h 2924660"/>
              <a:gd name="connsiteX1" fmla="*/ 2546555 w 7482348"/>
              <a:gd name="connsiteY1" fmla="*/ 1823447 h 2924660"/>
              <a:gd name="connsiteX2" fmla="*/ 5319251 w 7482348"/>
              <a:gd name="connsiteY2" fmla="*/ 4480 h 2924660"/>
              <a:gd name="connsiteX3" fmla="*/ 7482348 w 7482348"/>
              <a:gd name="connsiteY3" fmla="*/ 1439989 h 2924660"/>
              <a:gd name="connsiteX0" fmla="*/ 0 w 7482348"/>
              <a:gd name="connsiteY0" fmla="*/ 2594324 h 2594324"/>
              <a:gd name="connsiteX1" fmla="*/ 2546555 w 7482348"/>
              <a:gd name="connsiteY1" fmla="*/ 1493111 h 2594324"/>
              <a:gd name="connsiteX2" fmla="*/ 5329083 w 7482348"/>
              <a:gd name="connsiteY2" fmla="*/ 8441 h 2594324"/>
              <a:gd name="connsiteX3" fmla="*/ 7482348 w 7482348"/>
              <a:gd name="connsiteY3" fmla="*/ 1109653 h 2594324"/>
              <a:gd name="connsiteX0" fmla="*/ 0 w 7482348"/>
              <a:gd name="connsiteY0" fmla="*/ 2594324 h 2594324"/>
              <a:gd name="connsiteX1" fmla="*/ 2546555 w 7482348"/>
              <a:gd name="connsiteY1" fmla="*/ 1493111 h 2594324"/>
              <a:gd name="connsiteX2" fmla="*/ 5329083 w 7482348"/>
              <a:gd name="connsiteY2" fmla="*/ 8441 h 2594324"/>
              <a:gd name="connsiteX3" fmla="*/ 7482348 w 7482348"/>
              <a:gd name="connsiteY3" fmla="*/ 1109653 h 2594324"/>
              <a:gd name="connsiteX0" fmla="*/ 0 w 7482348"/>
              <a:gd name="connsiteY0" fmla="*/ 2594324 h 2594324"/>
              <a:gd name="connsiteX1" fmla="*/ 2546555 w 7482348"/>
              <a:gd name="connsiteY1" fmla="*/ 1493111 h 2594324"/>
              <a:gd name="connsiteX2" fmla="*/ 5329083 w 7482348"/>
              <a:gd name="connsiteY2" fmla="*/ 8441 h 2594324"/>
              <a:gd name="connsiteX3" fmla="*/ 7482348 w 7482348"/>
              <a:gd name="connsiteY3" fmla="*/ 1109653 h 2594324"/>
              <a:gd name="connsiteX0" fmla="*/ 0 w 7482348"/>
              <a:gd name="connsiteY0" fmla="*/ 2588812 h 2588812"/>
              <a:gd name="connsiteX1" fmla="*/ 2546555 w 7482348"/>
              <a:gd name="connsiteY1" fmla="*/ 1487599 h 2588812"/>
              <a:gd name="connsiteX2" fmla="*/ 5329083 w 7482348"/>
              <a:gd name="connsiteY2" fmla="*/ 2929 h 2588812"/>
              <a:gd name="connsiteX3" fmla="*/ 7482348 w 7482348"/>
              <a:gd name="connsiteY3" fmla="*/ 1104141 h 2588812"/>
              <a:gd name="connsiteX0" fmla="*/ 0 w 7364361"/>
              <a:gd name="connsiteY0" fmla="*/ 2698684 h 2698684"/>
              <a:gd name="connsiteX1" fmla="*/ 2546555 w 7364361"/>
              <a:gd name="connsiteY1" fmla="*/ 1597471 h 2698684"/>
              <a:gd name="connsiteX2" fmla="*/ 5329083 w 7364361"/>
              <a:gd name="connsiteY2" fmla="*/ 112801 h 2698684"/>
              <a:gd name="connsiteX3" fmla="*/ 7364361 w 7364361"/>
              <a:gd name="connsiteY3" fmla="*/ 692903 h 2698684"/>
              <a:gd name="connsiteX0" fmla="*/ 0 w 7364361"/>
              <a:gd name="connsiteY0" fmla="*/ 2612622 h 2612622"/>
              <a:gd name="connsiteX1" fmla="*/ 2546555 w 7364361"/>
              <a:gd name="connsiteY1" fmla="*/ 1511409 h 2612622"/>
              <a:gd name="connsiteX2" fmla="*/ 5329083 w 7364361"/>
              <a:gd name="connsiteY2" fmla="*/ 26739 h 2612622"/>
              <a:gd name="connsiteX3" fmla="*/ 7364361 w 7364361"/>
              <a:gd name="connsiteY3" fmla="*/ 606841 h 2612622"/>
              <a:gd name="connsiteX0" fmla="*/ 0 w 7364361"/>
              <a:gd name="connsiteY0" fmla="*/ 2595588 h 2595588"/>
              <a:gd name="connsiteX1" fmla="*/ 2546555 w 7364361"/>
              <a:gd name="connsiteY1" fmla="*/ 1494375 h 2595588"/>
              <a:gd name="connsiteX2" fmla="*/ 5329083 w 7364361"/>
              <a:gd name="connsiteY2" fmla="*/ 9705 h 2595588"/>
              <a:gd name="connsiteX3" fmla="*/ 7364361 w 7364361"/>
              <a:gd name="connsiteY3" fmla="*/ 589807 h 2595588"/>
              <a:gd name="connsiteX0" fmla="*/ 0 w 7364361"/>
              <a:gd name="connsiteY0" fmla="*/ 2594350 h 2594350"/>
              <a:gd name="connsiteX1" fmla="*/ 2546555 w 7364361"/>
              <a:gd name="connsiteY1" fmla="*/ 1493137 h 2594350"/>
              <a:gd name="connsiteX2" fmla="*/ 5329083 w 7364361"/>
              <a:gd name="connsiteY2" fmla="*/ 8467 h 2594350"/>
              <a:gd name="connsiteX3" fmla="*/ 7364361 w 7364361"/>
              <a:gd name="connsiteY3" fmla="*/ 588569 h 2594350"/>
              <a:gd name="connsiteX0" fmla="*/ 0 w 7364361"/>
              <a:gd name="connsiteY0" fmla="*/ 2594350 h 2594350"/>
              <a:gd name="connsiteX1" fmla="*/ 2546555 w 7364361"/>
              <a:gd name="connsiteY1" fmla="*/ 1493137 h 2594350"/>
              <a:gd name="connsiteX2" fmla="*/ 5329083 w 7364361"/>
              <a:gd name="connsiteY2" fmla="*/ 8467 h 2594350"/>
              <a:gd name="connsiteX3" fmla="*/ 7364361 w 7364361"/>
              <a:gd name="connsiteY3" fmla="*/ 588569 h 2594350"/>
            </a:gdLst>
            <a:ahLst/>
            <a:cxnLst>
              <a:cxn ang="0">
                <a:pos x="connsiteX0" y="connsiteY0"/>
              </a:cxn>
              <a:cxn ang="0">
                <a:pos x="connsiteX1" y="connsiteY1"/>
              </a:cxn>
              <a:cxn ang="0">
                <a:pos x="connsiteX2" y="connsiteY2"/>
              </a:cxn>
              <a:cxn ang="0">
                <a:pos x="connsiteX3" y="connsiteY3"/>
              </a:cxn>
            </a:cxnLst>
            <a:rect l="l" t="t" r="r" b="b"/>
            <a:pathLst>
              <a:path w="7364361" h="2594350">
                <a:moveTo>
                  <a:pt x="0" y="2594350"/>
                </a:moveTo>
                <a:cubicBezTo>
                  <a:pt x="1095475" y="2500944"/>
                  <a:pt x="1628878" y="2179755"/>
                  <a:pt x="2546555" y="1493137"/>
                </a:cubicBezTo>
                <a:cubicBezTo>
                  <a:pt x="3464232" y="806519"/>
                  <a:pt x="4005005" y="90402"/>
                  <a:pt x="5329083" y="8467"/>
                </a:cubicBezTo>
                <a:cubicBezTo>
                  <a:pt x="6653161" y="-73468"/>
                  <a:pt x="7193117" y="463208"/>
                  <a:pt x="7364361" y="58856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8" name="Freeform 27">
            <a:extLst>
              <a:ext uri="{FF2B5EF4-FFF2-40B4-BE49-F238E27FC236}">
                <a16:creationId xmlns:a16="http://schemas.microsoft.com/office/drawing/2014/main" id="{8F554E02-0E9D-1E46-B154-18E03A02FF9E}"/>
              </a:ext>
            </a:extLst>
          </p:cNvPr>
          <p:cNvSpPr/>
          <p:nvPr/>
        </p:nvSpPr>
        <p:spPr>
          <a:xfrm>
            <a:off x="1936866" y="2149475"/>
            <a:ext cx="7457617" cy="3062268"/>
          </a:xfrm>
          <a:custGeom>
            <a:avLst/>
            <a:gdLst>
              <a:gd name="connsiteX0" fmla="*/ 0 w 7474226"/>
              <a:gd name="connsiteY0" fmla="*/ 0 h 2870421"/>
              <a:gd name="connsiteX1" fmla="*/ 0 w 7474226"/>
              <a:gd name="connsiteY1" fmla="*/ 2870421 h 2870421"/>
              <a:gd name="connsiteX2" fmla="*/ 111318 w 7474226"/>
              <a:gd name="connsiteY2" fmla="*/ 2870421 h 2870421"/>
              <a:gd name="connsiteX3" fmla="*/ 7474226 w 7474226"/>
              <a:gd name="connsiteY3" fmla="*/ 2870421 h 2870421"/>
            </a:gdLst>
            <a:ahLst/>
            <a:cxnLst>
              <a:cxn ang="0">
                <a:pos x="connsiteX0" y="connsiteY0"/>
              </a:cxn>
              <a:cxn ang="0">
                <a:pos x="connsiteX1" y="connsiteY1"/>
              </a:cxn>
              <a:cxn ang="0">
                <a:pos x="connsiteX2" y="connsiteY2"/>
              </a:cxn>
              <a:cxn ang="0">
                <a:pos x="connsiteX3" y="connsiteY3"/>
              </a:cxn>
            </a:cxnLst>
            <a:rect l="l" t="t" r="r" b="b"/>
            <a:pathLst>
              <a:path w="7474226" h="2870421">
                <a:moveTo>
                  <a:pt x="0" y="0"/>
                </a:moveTo>
                <a:lnTo>
                  <a:pt x="0" y="2870421"/>
                </a:lnTo>
                <a:lnTo>
                  <a:pt x="111318" y="2870421"/>
                </a:lnTo>
                <a:lnTo>
                  <a:pt x="7474226" y="2870421"/>
                </a:lnTo>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9" name="Title 7">
            <a:extLst>
              <a:ext uri="{FF2B5EF4-FFF2-40B4-BE49-F238E27FC236}">
                <a16:creationId xmlns:a16="http://schemas.microsoft.com/office/drawing/2014/main" id="{52021B4E-5074-9B46-8371-898A1137FE66}"/>
              </a:ext>
            </a:extLst>
          </p:cNvPr>
          <p:cNvSpPr txBox="1">
            <a:spLocks/>
          </p:cNvSpPr>
          <p:nvPr/>
        </p:nvSpPr>
        <p:spPr>
          <a:xfrm>
            <a:off x="1451204" y="5288014"/>
            <a:ext cx="971324" cy="307777"/>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2000" dirty="0">
                <a:solidFill>
                  <a:schemeClr val="accent1"/>
                </a:solidFill>
                <a:latin typeface="Arial" panose="020B0604020202020204" pitchFamily="34" charset="0"/>
              </a:rPr>
              <a:t>Age 25</a:t>
            </a:r>
          </a:p>
        </p:txBody>
      </p:sp>
      <p:sp>
        <p:nvSpPr>
          <p:cNvPr id="30" name="Title 7">
            <a:extLst>
              <a:ext uri="{FF2B5EF4-FFF2-40B4-BE49-F238E27FC236}">
                <a16:creationId xmlns:a16="http://schemas.microsoft.com/office/drawing/2014/main" id="{DD29FC10-B7FD-0C42-BD12-92F90E0F6CA9}"/>
              </a:ext>
            </a:extLst>
          </p:cNvPr>
          <p:cNvSpPr txBox="1">
            <a:spLocks/>
          </p:cNvSpPr>
          <p:nvPr/>
        </p:nvSpPr>
        <p:spPr>
          <a:xfrm>
            <a:off x="8737933" y="5288014"/>
            <a:ext cx="1323125" cy="307777"/>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2000" dirty="0">
                <a:solidFill>
                  <a:schemeClr val="accent1"/>
                </a:solidFill>
                <a:latin typeface="Arial" panose="020B0604020202020204" pitchFamily="34" charset="0"/>
              </a:rPr>
              <a:t>100</a:t>
            </a:r>
          </a:p>
        </p:txBody>
      </p:sp>
      <p:sp>
        <p:nvSpPr>
          <p:cNvPr id="31" name="Title 7">
            <a:extLst>
              <a:ext uri="{FF2B5EF4-FFF2-40B4-BE49-F238E27FC236}">
                <a16:creationId xmlns:a16="http://schemas.microsoft.com/office/drawing/2014/main" id="{878DB3B9-454A-9B4C-BF9B-65592C69DD08}"/>
              </a:ext>
            </a:extLst>
          </p:cNvPr>
          <p:cNvSpPr txBox="1">
            <a:spLocks/>
          </p:cNvSpPr>
          <p:nvPr/>
        </p:nvSpPr>
        <p:spPr>
          <a:xfrm>
            <a:off x="7291789" y="5288014"/>
            <a:ext cx="501490" cy="307777"/>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2000" dirty="0">
                <a:solidFill>
                  <a:schemeClr val="accent1"/>
                </a:solidFill>
                <a:latin typeface="Arial" panose="020B0604020202020204" pitchFamily="34" charset="0"/>
              </a:rPr>
              <a:t>85</a:t>
            </a:r>
          </a:p>
        </p:txBody>
      </p:sp>
      <p:sp>
        <p:nvSpPr>
          <p:cNvPr id="32" name="Title 7">
            <a:extLst>
              <a:ext uri="{FF2B5EF4-FFF2-40B4-BE49-F238E27FC236}">
                <a16:creationId xmlns:a16="http://schemas.microsoft.com/office/drawing/2014/main" id="{995A896F-6535-BE4A-8598-0AB7521B812A}"/>
              </a:ext>
            </a:extLst>
          </p:cNvPr>
          <p:cNvSpPr txBox="1">
            <a:spLocks/>
          </p:cNvSpPr>
          <p:nvPr/>
        </p:nvSpPr>
        <p:spPr>
          <a:xfrm>
            <a:off x="5423233" y="5288014"/>
            <a:ext cx="501490" cy="307777"/>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2000" dirty="0">
                <a:solidFill>
                  <a:schemeClr val="accent1"/>
                </a:solidFill>
                <a:latin typeface="Arial" panose="020B0604020202020204" pitchFamily="34" charset="0"/>
              </a:rPr>
              <a:t>65</a:t>
            </a:r>
          </a:p>
        </p:txBody>
      </p:sp>
      <p:sp>
        <p:nvSpPr>
          <p:cNvPr id="33" name="Title 7">
            <a:extLst>
              <a:ext uri="{FF2B5EF4-FFF2-40B4-BE49-F238E27FC236}">
                <a16:creationId xmlns:a16="http://schemas.microsoft.com/office/drawing/2014/main" id="{8E217529-9E7A-6942-8A14-54C9F83E1156}"/>
              </a:ext>
            </a:extLst>
          </p:cNvPr>
          <p:cNvSpPr txBox="1">
            <a:spLocks/>
          </p:cNvSpPr>
          <p:nvPr/>
        </p:nvSpPr>
        <p:spPr>
          <a:xfrm>
            <a:off x="3554677" y="5288014"/>
            <a:ext cx="501490" cy="307777"/>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2000" dirty="0">
                <a:solidFill>
                  <a:schemeClr val="accent1"/>
                </a:solidFill>
                <a:latin typeface="Arial" panose="020B0604020202020204" pitchFamily="34" charset="0"/>
              </a:rPr>
              <a:t>45</a:t>
            </a:r>
          </a:p>
        </p:txBody>
      </p:sp>
      <p:sp>
        <p:nvSpPr>
          <p:cNvPr id="38" name="Title 7">
            <a:extLst>
              <a:ext uri="{FF2B5EF4-FFF2-40B4-BE49-F238E27FC236}">
                <a16:creationId xmlns:a16="http://schemas.microsoft.com/office/drawing/2014/main" id="{363310BA-0947-D847-A833-7821C8BB6808}"/>
              </a:ext>
            </a:extLst>
          </p:cNvPr>
          <p:cNvSpPr txBox="1">
            <a:spLocks/>
          </p:cNvSpPr>
          <p:nvPr/>
        </p:nvSpPr>
        <p:spPr>
          <a:xfrm>
            <a:off x="661009" y="3285873"/>
            <a:ext cx="1060386" cy="984885"/>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r">
              <a:lnSpc>
                <a:spcPct val="100000"/>
              </a:lnSpc>
              <a:spcAft>
                <a:spcPts val="1800"/>
              </a:spcAft>
              <a:buClr>
                <a:schemeClr val="bg2"/>
              </a:buClr>
              <a:buSzPct val="80000"/>
            </a:pPr>
            <a:r>
              <a:rPr lang="en-US" sz="1600" dirty="0">
                <a:solidFill>
                  <a:schemeClr val="accent1"/>
                </a:solidFill>
                <a:latin typeface="Arial" panose="020B0604020202020204" pitchFamily="34" charset="0"/>
              </a:rPr>
              <a:t>HC + FC = Total Economic Wealth</a:t>
            </a:r>
          </a:p>
        </p:txBody>
      </p:sp>
      <p:sp>
        <p:nvSpPr>
          <p:cNvPr id="46" name="Title 7">
            <a:extLst>
              <a:ext uri="{FF2B5EF4-FFF2-40B4-BE49-F238E27FC236}">
                <a16:creationId xmlns:a16="http://schemas.microsoft.com/office/drawing/2014/main" id="{7C58602A-385B-8345-9524-649700F648CE}"/>
              </a:ext>
            </a:extLst>
          </p:cNvPr>
          <p:cNvSpPr txBox="1">
            <a:spLocks/>
          </p:cNvSpPr>
          <p:nvPr/>
        </p:nvSpPr>
        <p:spPr>
          <a:xfrm>
            <a:off x="1693935" y="2182585"/>
            <a:ext cx="208340" cy="246221"/>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nSpc>
                <a:spcPct val="100000"/>
              </a:lnSpc>
              <a:buClr>
                <a:schemeClr val="bg2"/>
              </a:buClr>
              <a:buSzPct val="80000"/>
            </a:pPr>
            <a:r>
              <a:rPr lang="en-US" sz="1600" dirty="0">
                <a:solidFill>
                  <a:schemeClr val="accent1"/>
                </a:solidFill>
                <a:latin typeface="Arial" panose="020B0604020202020204" pitchFamily="34" charset="0"/>
              </a:rPr>
              <a:t>$</a:t>
            </a:r>
          </a:p>
        </p:txBody>
      </p:sp>
      <p:sp>
        <p:nvSpPr>
          <p:cNvPr id="69" name="Title 7">
            <a:extLst>
              <a:ext uri="{FF2B5EF4-FFF2-40B4-BE49-F238E27FC236}">
                <a16:creationId xmlns:a16="http://schemas.microsoft.com/office/drawing/2014/main" id="{48C8F048-CC98-8642-B43F-6243ADD1D6BD}"/>
              </a:ext>
            </a:extLst>
          </p:cNvPr>
          <p:cNvSpPr txBox="1">
            <a:spLocks/>
          </p:cNvSpPr>
          <p:nvPr/>
        </p:nvSpPr>
        <p:spPr>
          <a:xfrm>
            <a:off x="6308725" y="3099513"/>
            <a:ext cx="1855314" cy="1077218"/>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nSpc>
                <a:spcPct val="100000"/>
              </a:lnSpc>
              <a:spcAft>
                <a:spcPts val="1800"/>
              </a:spcAft>
              <a:buClr>
                <a:schemeClr val="bg2"/>
              </a:buClr>
              <a:buSzPct val="80000"/>
            </a:pPr>
            <a:r>
              <a:rPr lang="en-US" sz="1400" dirty="0">
                <a:solidFill>
                  <a:schemeClr val="tx2"/>
                </a:solidFill>
                <a:latin typeface="Arial" panose="020B0604020202020204" pitchFamily="34" charset="0"/>
              </a:rPr>
              <a:t>Human Capital </a:t>
            </a:r>
            <a:r>
              <a:rPr lang="en-US" sz="1400" dirty="0" smtClean="0">
                <a:solidFill>
                  <a:schemeClr val="tx2"/>
                </a:solidFill>
                <a:latin typeface="Arial" panose="020B0604020202020204" pitchFamily="34" charset="0"/>
              </a:rPr>
              <a:t>(HC) is </a:t>
            </a:r>
            <a:r>
              <a:rPr lang="en-US" sz="1400" dirty="0">
                <a:solidFill>
                  <a:schemeClr val="tx2"/>
                </a:solidFill>
                <a:latin typeface="Arial" panose="020B0604020202020204" pitchFamily="34" charset="0"/>
              </a:rPr>
              <a:t>an individual’s ability to earn and save money, which diminishes over time.</a:t>
            </a:r>
          </a:p>
        </p:txBody>
      </p:sp>
      <p:sp>
        <p:nvSpPr>
          <p:cNvPr id="70" name="Title 7">
            <a:extLst>
              <a:ext uri="{FF2B5EF4-FFF2-40B4-BE49-F238E27FC236}">
                <a16:creationId xmlns:a16="http://schemas.microsoft.com/office/drawing/2014/main" id="{A4B060E0-57FC-1C4F-ABDF-697C3AAD6285}"/>
              </a:ext>
            </a:extLst>
          </p:cNvPr>
          <p:cNvSpPr txBox="1">
            <a:spLocks/>
          </p:cNvSpPr>
          <p:nvPr/>
        </p:nvSpPr>
        <p:spPr>
          <a:xfrm>
            <a:off x="9291940" y="3439825"/>
            <a:ext cx="1855314" cy="1107996"/>
          </a:xfrm>
          <a:prstGeom prst="rect">
            <a:avLst/>
          </a:prstGeom>
        </p:spPr>
        <p:txBody>
          <a:bodyPr wrap="square" lIns="0" tIns="0" rIns="0" bIns="0">
            <a:sp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nSpc>
                <a:spcPct val="100000"/>
              </a:lnSpc>
              <a:spcAft>
                <a:spcPts val="1800"/>
              </a:spcAft>
              <a:buClr>
                <a:schemeClr val="bg2"/>
              </a:buClr>
              <a:buSzPct val="80000"/>
            </a:pPr>
            <a:r>
              <a:rPr lang="en-US" sz="1800" dirty="0">
                <a:solidFill>
                  <a:schemeClr val="bg2"/>
                </a:solidFill>
                <a:latin typeface="Arial" panose="020B0604020202020204" pitchFamily="34" charset="0"/>
              </a:rPr>
              <a:t>Financial </a:t>
            </a:r>
            <a:r>
              <a:rPr lang="en-US" sz="1800" dirty="0" smtClean="0">
                <a:solidFill>
                  <a:schemeClr val="bg2"/>
                </a:solidFill>
                <a:latin typeface="Arial" panose="020B0604020202020204" pitchFamily="34" charset="0"/>
              </a:rPr>
              <a:t>Capital (FC) </a:t>
            </a:r>
            <a:r>
              <a:rPr lang="en-US" sz="1800" dirty="0">
                <a:solidFill>
                  <a:schemeClr val="bg2"/>
                </a:solidFill>
                <a:latin typeface="Arial" panose="020B0604020202020204" pitchFamily="34" charset="0"/>
              </a:rPr>
              <a:t>is an individual’s total saved assets.</a:t>
            </a:r>
          </a:p>
        </p:txBody>
      </p:sp>
      <p:sp>
        <p:nvSpPr>
          <p:cNvPr id="21" name="Title 7">
            <a:extLst>
              <a:ext uri="{FF2B5EF4-FFF2-40B4-BE49-F238E27FC236}">
                <a16:creationId xmlns:a16="http://schemas.microsoft.com/office/drawing/2014/main" id="{6EC093F2-207D-2644-A032-AF0F943C6F53}"/>
              </a:ext>
            </a:extLst>
          </p:cNvPr>
          <p:cNvSpPr txBox="1">
            <a:spLocks/>
          </p:cNvSpPr>
          <p:nvPr/>
        </p:nvSpPr>
        <p:spPr>
          <a:xfrm>
            <a:off x="8431808" y="3458228"/>
            <a:ext cx="785701" cy="812530"/>
          </a:xfrm>
          <a:prstGeom prst="rect">
            <a:avLst/>
          </a:prstGeom>
        </p:spPr>
        <p:txBody>
          <a:bodyPr wrap="square" lIns="0" tIns="0" rIns="0" bIns="0">
            <a:noAutofit/>
          </a:bodyPr>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gn="ctr">
              <a:lnSpc>
                <a:spcPct val="100000"/>
              </a:lnSpc>
              <a:spcAft>
                <a:spcPts val="1800"/>
              </a:spcAft>
              <a:buClr>
                <a:schemeClr val="bg2"/>
              </a:buClr>
              <a:buSzPct val="80000"/>
            </a:pPr>
            <a:r>
              <a:rPr lang="en-US" sz="6600" dirty="0">
                <a:solidFill>
                  <a:schemeClr val="bg2"/>
                </a:solidFill>
                <a:latin typeface="Arial" panose="020B0604020202020204" pitchFamily="34" charset="0"/>
              </a:rPr>
              <a:t>$</a:t>
            </a:r>
          </a:p>
        </p:txBody>
      </p:sp>
      <p:pic>
        <p:nvPicPr>
          <p:cNvPr id="8" name="Graphic 7">
            <a:extLst>
              <a:ext uri="{FF2B5EF4-FFF2-40B4-BE49-F238E27FC236}">
                <a16:creationId xmlns:a16="http://schemas.microsoft.com/office/drawing/2014/main" id="{27E5CF0A-2947-6443-B24A-2FA50F4C845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518075" y="3057418"/>
            <a:ext cx="1187940" cy="1187940"/>
          </a:xfrm>
          <a:prstGeom prst="rect">
            <a:avLst/>
          </a:prstGeom>
        </p:spPr>
      </p:pic>
    </p:spTree>
    <p:extLst>
      <p:ext uri="{BB962C8B-B14F-4D97-AF65-F5344CB8AC3E}">
        <p14:creationId xmlns:p14="http://schemas.microsoft.com/office/powerpoint/2010/main" val="339083472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6AEC8A-BE71-124F-A1E5-DECA25093787}"/>
              </a:ext>
            </a:extLst>
          </p:cNvPr>
          <p:cNvSpPr>
            <a:spLocks noGrp="1"/>
          </p:cNvSpPr>
          <p:nvPr>
            <p:ph type="body" sz="quarter" idx="11"/>
          </p:nvPr>
        </p:nvSpPr>
        <p:spPr/>
        <p:txBody>
          <a:bodyPr anchor="ctr" anchorCtr="0">
            <a:spAutoFit/>
          </a:bodyPr>
          <a:lstStyle/>
          <a:p>
            <a:pPr indent="-457200">
              <a:lnSpc>
                <a:spcPts val="5600"/>
              </a:lnSpc>
            </a:pPr>
            <a:r>
              <a:rPr lang="en-US" sz="5400" dirty="0"/>
              <a:t>“Retirement income  planning can be like hitting a moving target in the wind.”</a:t>
            </a:r>
          </a:p>
        </p:txBody>
      </p:sp>
    </p:spTree>
    <p:extLst>
      <p:ext uri="{BB962C8B-B14F-4D97-AF65-F5344CB8AC3E}">
        <p14:creationId xmlns:p14="http://schemas.microsoft.com/office/powerpoint/2010/main" val="198338581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2F49F57E-B541-D146-991B-1EDE83EA906E}"/>
              </a:ext>
            </a:extLst>
          </p:cNvPr>
          <p:cNvSpPr txBox="1">
            <a:spLocks/>
          </p:cNvSpPr>
          <p:nvPr/>
        </p:nvSpPr>
        <p:spPr>
          <a:xfrm>
            <a:off x="1141345" y="2763669"/>
            <a:ext cx="4038172" cy="1994469"/>
          </a:xfrm>
          <a:prstGeom prst="rect">
            <a:avLst/>
          </a:prstGeom>
        </p:spPr>
        <p:txBody>
          <a:bodyPr lIns="0" tIns="0" rIns="0" bIns="0"/>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nSpc>
                <a:spcPct val="100000"/>
              </a:lnSpc>
              <a:spcAft>
                <a:spcPts val="1200"/>
              </a:spcAft>
              <a:buClr>
                <a:schemeClr val="accent1"/>
              </a:buClr>
              <a:buSzPct val="80000"/>
            </a:pPr>
            <a:r>
              <a:rPr lang="en-US" sz="2400" dirty="0">
                <a:solidFill>
                  <a:schemeClr val="tx2"/>
                </a:solidFill>
                <a:latin typeface="Arial" panose="020B0604020202020204" pitchFamily="34" charset="0"/>
              </a:rPr>
              <a:t>Meet your financial goals</a:t>
            </a:r>
          </a:p>
          <a:p>
            <a:pPr marL="457200" indent="-457200">
              <a:lnSpc>
                <a:spcPct val="100000"/>
              </a:lnSpc>
              <a:spcAft>
                <a:spcPts val="1200"/>
              </a:spcAft>
              <a:buClr>
                <a:schemeClr val="tx2"/>
              </a:buClr>
              <a:buSzPct val="80000"/>
              <a:buFont typeface="Lucida Grande" panose="020B0600040502020204" pitchFamily="34" charset="0"/>
              <a:buChar char="▶"/>
            </a:pPr>
            <a:r>
              <a:rPr lang="en-US" sz="1800" dirty="0">
                <a:solidFill>
                  <a:schemeClr val="tx1"/>
                </a:solidFill>
                <a:latin typeface="Arial" panose="020B0604020202020204" pitchFamily="34" charset="0"/>
              </a:rPr>
              <a:t>Income needs</a:t>
            </a:r>
          </a:p>
          <a:p>
            <a:pPr marL="457200" indent="-457200">
              <a:lnSpc>
                <a:spcPct val="100000"/>
              </a:lnSpc>
              <a:spcAft>
                <a:spcPts val="1200"/>
              </a:spcAft>
              <a:buClr>
                <a:schemeClr val="tx2"/>
              </a:buClr>
              <a:buSzPct val="80000"/>
              <a:buFont typeface="Lucida Grande" panose="020B0600040502020204" pitchFamily="34" charset="0"/>
              <a:buChar char="▶"/>
            </a:pPr>
            <a:r>
              <a:rPr lang="en-US" sz="1800" dirty="0">
                <a:solidFill>
                  <a:schemeClr val="tx1"/>
                </a:solidFill>
                <a:latin typeface="Arial" panose="020B0604020202020204" pitchFamily="34" charset="0"/>
              </a:rPr>
              <a:t>Contingent expenses</a:t>
            </a:r>
          </a:p>
          <a:p>
            <a:pPr marL="457200" indent="-457200">
              <a:lnSpc>
                <a:spcPct val="100000"/>
              </a:lnSpc>
              <a:spcAft>
                <a:spcPts val="1200"/>
              </a:spcAft>
              <a:buClr>
                <a:schemeClr val="tx2"/>
              </a:buClr>
              <a:buSzPct val="80000"/>
              <a:buFont typeface="Lucida Grande" panose="020B0600040502020204" pitchFamily="34" charset="0"/>
              <a:buChar char="▶"/>
            </a:pPr>
            <a:r>
              <a:rPr lang="en-US" sz="1800" dirty="0">
                <a:solidFill>
                  <a:schemeClr val="tx1"/>
                </a:solidFill>
                <a:latin typeface="Arial" panose="020B0604020202020204" pitchFamily="34" charset="0"/>
              </a:rPr>
              <a:t>Legacy goals</a:t>
            </a:r>
          </a:p>
        </p:txBody>
      </p:sp>
      <p:sp>
        <p:nvSpPr>
          <p:cNvPr id="5" name="Title 7">
            <a:extLst>
              <a:ext uri="{FF2B5EF4-FFF2-40B4-BE49-F238E27FC236}">
                <a16:creationId xmlns:a16="http://schemas.microsoft.com/office/drawing/2014/main" id="{B51DA149-171A-794A-9B4C-08478B32358F}"/>
              </a:ext>
            </a:extLst>
          </p:cNvPr>
          <p:cNvSpPr txBox="1">
            <a:spLocks/>
          </p:cNvSpPr>
          <p:nvPr/>
        </p:nvSpPr>
        <p:spPr>
          <a:xfrm>
            <a:off x="6056245" y="2763668"/>
            <a:ext cx="4114800" cy="1897295"/>
          </a:xfrm>
          <a:prstGeom prst="rect">
            <a:avLst/>
          </a:prstGeom>
        </p:spPr>
        <p:txBody>
          <a:bodyPr lIns="0" tIns="0" rIns="0" bIns="0"/>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a:lnSpc>
                <a:spcPct val="100000"/>
              </a:lnSpc>
              <a:spcAft>
                <a:spcPts val="1200"/>
              </a:spcAft>
              <a:buClr>
                <a:schemeClr val="accent1"/>
              </a:buClr>
              <a:buSzPct val="80000"/>
            </a:pPr>
            <a:r>
              <a:rPr lang="en-US" sz="2400" dirty="0">
                <a:solidFill>
                  <a:schemeClr val="tx2"/>
                </a:solidFill>
                <a:latin typeface="Arial" panose="020B0604020202020204" pitchFamily="34" charset="0"/>
              </a:rPr>
              <a:t>Address retirement risks</a:t>
            </a:r>
          </a:p>
          <a:p>
            <a:pPr marL="457200" indent="-457200">
              <a:lnSpc>
                <a:spcPct val="100000"/>
              </a:lnSpc>
              <a:spcAft>
                <a:spcPts val="1200"/>
              </a:spcAft>
              <a:buClr>
                <a:schemeClr val="tx2"/>
              </a:buClr>
              <a:buSzPct val="80000"/>
              <a:buFont typeface="Lucida Grande" panose="020B0600040502020204" pitchFamily="34" charset="0"/>
              <a:buChar char="▶"/>
            </a:pPr>
            <a:r>
              <a:rPr lang="en-US" sz="1800" dirty="0">
                <a:solidFill>
                  <a:schemeClr val="tx1"/>
                </a:solidFill>
                <a:latin typeface="Arial" panose="020B0604020202020204" pitchFamily="34" charset="0"/>
              </a:rPr>
              <a:t>Longevity</a:t>
            </a:r>
          </a:p>
          <a:p>
            <a:pPr marL="457200" indent="-457200">
              <a:lnSpc>
                <a:spcPct val="100000"/>
              </a:lnSpc>
              <a:spcAft>
                <a:spcPts val="1200"/>
              </a:spcAft>
              <a:buClr>
                <a:schemeClr val="tx2"/>
              </a:buClr>
              <a:buSzPct val="80000"/>
              <a:buFont typeface="Lucida Grande" panose="020B0600040502020204" pitchFamily="34" charset="0"/>
              <a:buChar char="▶"/>
            </a:pPr>
            <a:r>
              <a:rPr lang="en-US" sz="1800" dirty="0">
                <a:solidFill>
                  <a:schemeClr val="tx1"/>
                </a:solidFill>
                <a:latin typeface="Arial" panose="020B0604020202020204" pitchFamily="34" charset="0"/>
              </a:rPr>
              <a:t>Inflation</a:t>
            </a:r>
          </a:p>
          <a:p>
            <a:pPr marL="457200" indent="-457200">
              <a:lnSpc>
                <a:spcPct val="100000"/>
              </a:lnSpc>
              <a:spcAft>
                <a:spcPts val="1200"/>
              </a:spcAft>
              <a:buClr>
                <a:schemeClr val="tx2"/>
              </a:buClr>
              <a:buSzPct val="80000"/>
              <a:buFont typeface="Lucida Grande" panose="020B0600040502020204" pitchFamily="34" charset="0"/>
              <a:buChar char="▶"/>
            </a:pPr>
            <a:r>
              <a:rPr lang="en-US" sz="1800" dirty="0">
                <a:solidFill>
                  <a:schemeClr val="tx1"/>
                </a:solidFill>
                <a:latin typeface="Arial" panose="020B0604020202020204" pitchFamily="34" charset="0"/>
              </a:rPr>
              <a:t>Healthcare</a:t>
            </a:r>
          </a:p>
        </p:txBody>
      </p:sp>
      <p:sp>
        <p:nvSpPr>
          <p:cNvPr id="6" name="Title 7">
            <a:extLst>
              <a:ext uri="{FF2B5EF4-FFF2-40B4-BE49-F238E27FC236}">
                <a16:creationId xmlns:a16="http://schemas.microsoft.com/office/drawing/2014/main" id="{D9A70622-B223-A741-9394-8DE4FDC8440E}"/>
              </a:ext>
            </a:extLst>
          </p:cNvPr>
          <p:cNvSpPr txBox="1">
            <a:spLocks/>
          </p:cNvSpPr>
          <p:nvPr/>
        </p:nvSpPr>
        <p:spPr>
          <a:xfrm>
            <a:off x="8113645" y="3256422"/>
            <a:ext cx="2337799" cy="1387010"/>
          </a:xfrm>
          <a:prstGeom prst="rect">
            <a:avLst/>
          </a:prstGeom>
        </p:spPr>
        <p:txBody>
          <a:bodyPr lIns="0" tIns="0" rIns="0" bIns="0"/>
          <a:lstStyle>
            <a:lvl1pPr algn="l" defTabSz="914400" rtl="0" eaLnBrk="1" latinLnBrk="0" hangingPunct="1">
              <a:lnSpc>
                <a:spcPct val="80000"/>
              </a:lnSpc>
              <a:spcBef>
                <a:spcPct val="0"/>
              </a:spcBef>
              <a:buNone/>
              <a:defRPr sz="6000" b="0" i="0" kern="1200">
                <a:solidFill>
                  <a:srgbClr val="0D304A"/>
                </a:solidFill>
                <a:latin typeface="Helvetica Neue LT Std 65 Medium" panose="020B0604020202020204" pitchFamily="34" charset="0"/>
                <a:ea typeface="Helvetica Neue Medium" panose="02000503000000020004" pitchFamily="2" charset="0"/>
                <a:cs typeface="Helvetica Neue Medium" panose="02000503000000020004" pitchFamily="2" charset="0"/>
              </a:defRPr>
            </a:lvl1pPr>
          </a:lstStyle>
          <a:p>
            <a:pPr marL="457200" indent="-457200">
              <a:lnSpc>
                <a:spcPct val="100000"/>
              </a:lnSpc>
              <a:spcAft>
                <a:spcPts val="1200"/>
              </a:spcAft>
              <a:buClr>
                <a:schemeClr val="tx2"/>
              </a:buClr>
              <a:buSzPct val="80000"/>
              <a:buFont typeface="Lucida Grande" panose="020B0600040502020204" pitchFamily="34" charset="0"/>
              <a:buChar char="▶"/>
            </a:pPr>
            <a:r>
              <a:rPr lang="en-US" sz="1800" dirty="0">
                <a:solidFill>
                  <a:schemeClr val="tx1"/>
                </a:solidFill>
                <a:latin typeface="Arial" panose="020B0604020202020204" pitchFamily="34" charset="0"/>
              </a:rPr>
              <a:t>Long-term care</a:t>
            </a:r>
          </a:p>
          <a:p>
            <a:pPr marL="457200" indent="-457200">
              <a:lnSpc>
                <a:spcPct val="100000"/>
              </a:lnSpc>
              <a:spcAft>
                <a:spcPts val="1200"/>
              </a:spcAft>
              <a:buClr>
                <a:schemeClr val="tx2"/>
              </a:buClr>
              <a:buSzPct val="80000"/>
              <a:buFont typeface="Lucida Grande" panose="020B0600040502020204" pitchFamily="34" charset="0"/>
              <a:buChar char="▶"/>
            </a:pPr>
            <a:r>
              <a:rPr lang="en-US" sz="1800" dirty="0">
                <a:solidFill>
                  <a:schemeClr val="tx1"/>
                </a:solidFill>
                <a:latin typeface="Arial" panose="020B0604020202020204" pitchFamily="34" charset="0"/>
              </a:rPr>
              <a:t>Sequence of withdrawal risk</a:t>
            </a:r>
          </a:p>
          <a:p>
            <a:pPr marL="457200" indent="-457200">
              <a:lnSpc>
                <a:spcPct val="100000"/>
              </a:lnSpc>
              <a:spcAft>
                <a:spcPts val="1200"/>
              </a:spcAft>
              <a:buClr>
                <a:schemeClr val="tx2"/>
              </a:buClr>
              <a:buSzPct val="80000"/>
              <a:buFont typeface="Lucida Grande" panose="020B0600040502020204" pitchFamily="34" charset="0"/>
              <a:buChar char="▶"/>
            </a:pPr>
            <a:r>
              <a:rPr lang="en-US" sz="1800" dirty="0">
                <a:solidFill>
                  <a:schemeClr val="tx1"/>
                </a:solidFill>
                <a:latin typeface="Arial" panose="020B0604020202020204" pitchFamily="34" charset="0"/>
              </a:rPr>
              <a:t>Public policy risk</a:t>
            </a:r>
          </a:p>
        </p:txBody>
      </p:sp>
      <p:sp>
        <p:nvSpPr>
          <p:cNvPr id="9" name="Text Placeholder 20">
            <a:extLst>
              <a:ext uri="{FF2B5EF4-FFF2-40B4-BE49-F238E27FC236}">
                <a16:creationId xmlns:a16="http://schemas.microsoft.com/office/drawing/2014/main" id="{21F3DD66-C36C-B341-9E79-AB3849DEAE5A}"/>
              </a:ext>
            </a:extLst>
          </p:cNvPr>
          <p:cNvSpPr txBox="1">
            <a:spLocks/>
          </p:cNvSpPr>
          <p:nvPr/>
        </p:nvSpPr>
        <p:spPr>
          <a:xfrm>
            <a:off x="1141345" y="5226369"/>
            <a:ext cx="9118668" cy="433704"/>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tx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solidFill>
                <a:latin typeface="Arial" panose="020B0604020202020204" pitchFamily="34" charset="0"/>
              </a:rPr>
              <a:t>= Secure Retirement Income Plan </a:t>
            </a:r>
            <a:r>
              <a:rPr lang="en-US" sz="2400" dirty="0" smtClean="0">
                <a:solidFill>
                  <a:schemeClr val="tx2"/>
                </a:solidFill>
                <a:latin typeface="Arial" panose="020B0604020202020204" pitchFamily="34" charset="0"/>
              </a:rPr>
              <a:t>that </a:t>
            </a:r>
            <a:r>
              <a:rPr lang="en-US" sz="2400" dirty="0">
                <a:solidFill>
                  <a:schemeClr val="tx2"/>
                </a:solidFill>
                <a:latin typeface="Arial" panose="020B0604020202020204" pitchFamily="34" charset="0"/>
              </a:rPr>
              <a:t>Lasts </a:t>
            </a:r>
            <a:r>
              <a:rPr lang="en-US" sz="2400" dirty="0" smtClean="0">
                <a:solidFill>
                  <a:schemeClr val="tx2"/>
                </a:solidFill>
                <a:latin typeface="Arial" panose="020B0604020202020204" pitchFamily="34" charset="0"/>
              </a:rPr>
              <a:t>a </a:t>
            </a:r>
            <a:r>
              <a:rPr lang="en-US" sz="2400" dirty="0">
                <a:solidFill>
                  <a:schemeClr val="tx2"/>
                </a:solidFill>
                <a:latin typeface="Arial" panose="020B0604020202020204" pitchFamily="34" charset="0"/>
              </a:rPr>
              <a:t>Lifetime</a:t>
            </a:r>
          </a:p>
        </p:txBody>
      </p:sp>
      <p:cxnSp>
        <p:nvCxnSpPr>
          <p:cNvPr id="12" name="Straight Connector 11">
            <a:extLst>
              <a:ext uri="{FF2B5EF4-FFF2-40B4-BE49-F238E27FC236}">
                <a16:creationId xmlns:a16="http://schemas.microsoft.com/office/drawing/2014/main" id="{00ECD522-606E-9A47-9E68-140AB6DFDA1E}"/>
              </a:ext>
            </a:extLst>
          </p:cNvPr>
          <p:cNvCxnSpPr/>
          <p:nvPr/>
        </p:nvCxnSpPr>
        <p:spPr>
          <a:xfrm>
            <a:off x="1141345" y="2549195"/>
            <a:ext cx="9829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6FE2F4B-2A6D-F34D-B78F-C986EBEAA5D4}"/>
              </a:ext>
            </a:extLst>
          </p:cNvPr>
          <p:cNvCxnSpPr/>
          <p:nvPr/>
        </p:nvCxnSpPr>
        <p:spPr>
          <a:xfrm>
            <a:off x="1141345" y="5014993"/>
            <a:ext cx="9829800" cy="0"/>
          </a:xfrm>
          <a:prstGeom prst="line">
            <a:avLst/>
          </a:prstGeom>
          <a:ln w="76200" cmpd="dbl">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8AF4AD9-DB81-6347-A145-90560AF6BC21}"/>
              </a:ext>
            </a:extLst>
          </p:cNvPr>
          <p:cNvGrpSpPr/>
          <p:nvPr/>
        </p:nvGrpSpPr>
        <p:grpSpPr>
          <a:xfrm>
            <a:off x="5115729" y="2822316"/>
            <a:ext cx="548640" cy="1997469"/>
            <a:chOff x="5155484" y="2923854"/>
            <a:chExt cx="548640" cy="1997469"/>
          </a:xfrm>
        </p:grpSpPr>
        <p:grpSp>
          <p:nvGrpSpPr>
            <p:cNvPr id="29" name="Group 28">
              <a:extLst>
                <a:ext uri="{FF2B5EF4-FFF2-40B4-BE49-F238E27FC236}">
                  <a16:creationId xmlns:a16="http://schemas.microsoft.com/office/drawing/2014/main" id="{3AF61438-E29C-1A4B-B5CF-2BF1058F45AA}"/>
                </a:ext>
              </a:extLst>
            </p:cNvPr>
            <p:cNvGrpSpPr/>
            <p:nvPr/>
          </p:nvGrpSpPr>
          <p:grpSpPr>
            <a:xfrm>
              <a:off x="5155484" y="3648268"/>
              <a:ext cx="548640" cy="548640"/>
              <a:chOff x="5021922" y="3660681"/>
              <a:chExt cx="548640" cy="548640"/>
            </a:xfrm>
          </p:grpSpPr>
          <p:cxnSp>
            <p:nvCxnSpPr>
              <p:cNvPr id="21" name="Straight Connector 20">
                <a:extLst>
                  <a:ext uri="{FF2B5EF4-FFF2-40B4-BE49-F238E27FC236}">
                    <a16:creationId xmlns:a16="http://schemas.microsoft.com/office/drawing/2014/main" id="{AE517B53-D1C2-F247-A241-2400241E518F}"/>
                  </a:ext>
                </a:extLst>
              </p:cNvPr>
              <p:cNvCxnSpPr>
                <a:cxnSpLocks/>
              </p:cNvCxnSpPr>
              <p:nvPr/>
            </p:nvCxnSpPr>
            <p:spPr>
              <a:xfrm>
                <a:off x="5021922" y="3935001"/>
                <a:ext cx="54864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349D26C-B883-D141-88B0-CCADD75E50F2}"/>
                  </a:ext>
                </a:extLst>
              </p:cNvPr>
              <p:cNvCxnSpPr>
                <a:cxnSpLocks/>
              </p:cNvCxnSpPr>
              <p:nvPr/>
            </p:nvCxnSpPr>
            <p:spPr>
              <a:xfrm>
                <a:off x="5296242" y="3660681"/>
                <a:ext cx="0" cy="54864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432C5EAB-9909-A44C-BED1-198AA6317AC3}"/>
                </a:ext>
              </a:extLst>
            </p:cNvPr>
            <p:cNvCxnSpPr>
              <a:cxnSpLocks/>
            </p:cNvCxnSpPr>
            <p:nvPr/>
          </p:nvCxnSpPr>
          <p:spPr>
            <a:xfrm>
              <a:off x="5429462" y="2923854"/>
              <a:ext cx="0" cy="548812"/>
            </a:xfrm>
            <a:prstGeom prst="line">
              <a:avLst/>
            </a:prstGeom>
            <a:ln w="25400">
              <a:solidFill>
                <a:srgbClr val="0D304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C8AC158-D6D4-894E-9EB4-151D68258DBB}"/>
                </a:ext>
              </a:extLst>
            </p:cNvPr>
            <p:cNvCxnSpPr>
              <a:cxnSpLocks/>
            </p:cNvCxnSpPr>
            <p:nvPr/>
          </p:nvCxnSpPr>
          <p:spPr>
            <a:xfrm>
              <a:off x="5429462" y="4372511"/>
              <a:ext cx="0" cy="548812"/>
            </a:xfrm>
            <a:prstGeom prst="line">
              <a:avLst/>
            </a:prstGeom>
            <a:ln w="25400">
              <a:solidFill>
                <a:srgbClr val="0D304A"/>
              </a:solidFill>
            </a:ln>
          </p:spPr>
          <p:style>
            <a:lnRef idx="1">
              <a:schemeClr val="accent1"/>
            </a:lnRef>
            <a:fillRef idx="0">
              <a:schemeClr val="accent1"/>
            </a:fillRef>
            <a:effectRef idx="0">
              <a:schemeClr val="accent1"/>
            </a:effectRef>
            <a:fontRef idx="minor">
              <a:schemeClr val="tx1"/>
            </a:fontRef>
          </p:style>
        </p:cxnSp>
      </p:grpSp>
      <p:sp>
        <p:nvSpPr>
          <p:cNvPr id="20" name="Text Placeholder 9">
            <a:extLst>
              <a:ext uri="{FF2B5EF4-FFF2-40B4-BE49-F238E27FC236}">
                <a16:creationId xmlns:a16="http://schemas.microsoft.com/office/drawing/2014/main" id="{23806742-CA62-2249-9F35-14FFDCA23A7C}"/>
              </a:ext>
            </a:extLst>
          </p:cNvPr>
          <p:cNvSpPr>
            <a:spLocks noGrp="1"/>
          </p:cNvSpPr>
          <p:nvPr>
            <p:ph type="body" sz="quarter" idx="10"/>
          </p:nvPr>
        </p:nvSpPr>
        <p:spPr>
          <a:xfrm>
            <a:off x="1139825" y="1014413"/>
            <a:ext cx="10664825" cy="1135062"/>
          </a:xfrm>
        </p:spPr>
        <p:txBody>
          <a:bodyPr/>
          <a:lstStyle/>
          <a:p>
            <a:r>
              <a:rPr lang="en-US" sz="4400" dirty="0"/>
              <a:t>What is Retirement Income Planning?</a:t>
            </a:r>
          </a:p>
        </p:txBody>
      </p:sp>
      <p:sp>
        <p:nvSpPr>
          <p:cNvPr id="11" name="Text Placeholder 10">
            <a:extLst>
              <a:ext uri="{FF2B5EF4-FFF2-40B4-BE49-F238E27FC236}">
                <a16:creationId xmlns:a16="http://schemas.microsoft.com/office/drawing/2014/main" id="{37D62830-AD00-CC45-B695-30B462A80231}"/>
              </a:ext>
            </a:extLst>
          </p:cNvPr>
          <p:cNvSpPr>
            <a:spLocks noGrp="1"/>
          </p:cNvSpPr>
          <p:nvPr>
            <p:ph type="body" sz="quarter" idx="11"/>
          </p:nvPr>
        </p:nvSpPr>
        <p:spPr>
          <a:xfrm>
            <a:off x="1139825" y="2083187"/>
            <a:ext cx="9890125" cy="483780"/>
          </a:xfrm>
        </p:spPr>
        <p:txBody>
          <a:bodyPr/>
          <a:lstStyle/>
          <a:p>
            <a:r>
              <a:rPr lang="en-US" sz="2800" dirty="0">
                <a:solidFill>
                  <a:schemeClr val="accent1">
                    <a:lumMod val="60000"/>
                    <a:lumOff val="40000"/>
                  </a:schemeClr>
                </a:solidFill>
              </a:rPr>
              <a:t>Goal-Based Planning</a:t>
            </a:r>
          </a:p>
        </p:txBody>
      </p:sp>
    </p:spTree>
    <p:extLst>
      <p:ext uri="{BB962C8B-B14F-4D97-AF65-F5344CB8AC3E}">
        <p14:creationId xmlns:p14="http://schemas.microsoft.com/office/powerpoint/2010/main" val="236551252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Retirement Plan Impact</a:t>
            </a:r>
          </a:p>
        </p:txBody>
      </p:sp>
    </p:spTree>
    <p:extLst>
      <p:ext uri="{BB962C8B-B14F-4D97-AF65-F5344CB8AC3E}">
        <p14:creationId xmlns:p14="http://schemas.microsoft.com/office/powerpoint/2010/main" val="253486282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93113F-1AFB-3A4A-935B-98E673AD00BF}"/>
              </a:ext>
            </a:extLst>
          </p:cNvPr>
          <p:cNvSpPr>
            <a:spLocks noGrp="1"/>
          </p:cNvSpPr>
          <p:nvPr>
            <p:ph type="pic" sz="quarter" idx="12"/>
          </p:nvPr>
        </p:nvSpPr>
        <p:spPr/>
      </p:sp>
      <p:sp>
        <p:nvSpPr>
          <p:cNvPr id="3" name="Text Placeholder 2">
            <a:extLst>
              <a:ext uri="{FF2B5EF4-FFF2-40B4-BE49-F238E27FC236}">
                <a16:creationId xmlns:a16="http://schemas.microsoft.com/office/drawing/2014/main" id="{D596ECFA-6C53-DE45-87BA-B21FA9A04C6C}"/>
              </a:ext>
            </a:extLst>
          </p:cNvPr>
          <p:cNvSpPr>
            <a:spLocks noGrp="1"/>
          </p:cNvSpPr>
          <p:nvPr>
            <p:ph type="body" sz="quarter" idx="10"/>
          </p:nvPr>
        </p:nvSpPr>
        <p:spPr/>
        <p:txBody>
          <a:bodyPr/>
          <a:lstStyle/>
          <a:p>
            <a:r>
              <a:rPr lang="en-US" dirty="0"/>
              <a:t>Speaker Name</a:t>
            </a:r>
          </a:p>
        </p:txBody>
      </p:sp>
      <p:sp>
        <p:nvSpPr>
          <p:cNvPr id="4" name="Text Placeholder 3">
            <a:extLst>
              <a:ext uri="{FF2B5EF4-FFF2-40B4-BE49-F238E27FC236}">
                <a16:creationId xmlns:a16="http://schemas.microsoft.com/office/drawing/2014/main" id="{B51E4DBF-B7C9-7B41-A1EA-86B103D4C45A}"/>
              </a:ext>
            </a:extLst>
          </p:cNvPr>
          <p:cNvSpPr>
            <a:spLocks noGrp="1"/>
          </p:cNvSpPr>
          <p:nvPr>
            <p:ph type="body" sz="quarter" idx="11"/>
          </p:nvPr>
        </p:nvSpPr>
        <p:spPr/>
        <p:txBody>
          <a:bodyPr/>
          <a:lstStyle/>
          <a:p>
            <a:r>
              <a:rPr lang="en-US" dirty="0"/>
              <a:t>Title(s)</a:t>
            </a:r>
          </a:p>
        </p:txBody>
      </p:sp>
      <p:sp>
        <p:nvSpPr>
          <p:cNvPr id="6" name="Text Placeholder 5">
            <a:extLst>
              <a:ext uri="{FF2B5EF4-FFF2-40B4-BE49-F238E27FC236}">
                <a16:creationId xmlns:a16="http://schemas.microsoft.com/office/drawing/2014/main" id="{A28D0F51-D610-0C46-AEEA-7E6DA2429E40}"/>
              </a:ext>
            </a:extLst>
          </p:cNvPr>
          <p:cNvSpPr>
            <a:spLocks noGrp="1"/>
          </p:cNvSpPr>
          <p:nvPr>
            <p:ph type="body" sz="quarter" idx="14"/>
          </p:nvPr>
        </p:nvSpPr>
        <p:spPr/>
        <p:txBody>
          <a:bodyPr/>
          <a:lstStyle/>
          <a:p>
            <a:r>
              <a:rPr lang="en-US" dirty="0">
                <a:solidFill>
                  <a:schemeClr val="tx1"/>
                </a:solidFill>
              </a:rPr>
              <a:t>Registered Branch Address</a:t>
            </a:r>
          </a:p>
          <a:p>
            <a:r>
              <a:rPr lang="en-US" dirty="0">
                <a:solidFill>
                  <a:schemeClr val="tx1"/>
                </a:solidFill>
              </a:rPr>
              <a:t>Registered Branch Phone Number</a:t>
            </a:r>
          </a:p>
          <a:p>
            <a:r>
              <a:rPr lang="en-US" dirty="0">
                <a:solidFill>
                  <a:schemeClr val="tx1"/>
                </a:solidFill>
              </a:rPr>
              <a:t>Add partner logo if needed</a:t>
            </a:r>
            <a:endParaRPr lang="en-US" dirty="0"/>
          </a:p>
        </p:txBody>
      </p:sp>
    </p:spTree>
    <p:extLst>
      <p:ext uri="{BB962C8B-B14F-4D97-AF65-F5344CB8AC3E}">
        <p14:creationId xmlns:p14="http://schemas.microsoft.com/office/powerpoint/2010/main" val="144247740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Retirement Plan Changes </a:t>
            </a:r>
          </a:p>
        </p:txBody>
      </p:sp>
      <p:sp>
        <p:nvSpPr>
          <p:cNvPr id="6" name="Text Placeholder 5">
            <a:extLst>
              <a:ext uri="{FF2B5EF4-FFF2-40B4-BE49-F238E27FC236}">
                <a16:creationId xmlns:a16="http://schemas.microsoft.com/office/drawing/2014/main" id="{4C9995B2-B4BB-2C4F-AEDB-4BCDE12753FF}"/>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800" dirty="0"/>
              <a:t>Development of Open Multiple Employer </a:t>
            </a:r>
            <a:r>
              <a:rPr lang="en-US" sz="2800" dirty="0" smtClean="0"/>
              <a:t>Plans (MEP)</a:t>
            </a:r>
            <a:endParaRPr lang="en-US" sz="2800" dirty="0"/>
          </a:p>
          <a:p>
            <a:pPr marL="342900" indent="-342900">
              <a:buClr>
                <a:schemeClr val="tx2"/>
              </a:buClr>
              <a:buFont typeface="Arial" panose="020B0604020202020204" pitchFamily="34" charset="0"/>
              <a:buChar char="•"/>
            </a:pPr>
            <a:r>
              <a:rPr lang="en-US" sz="2800" dirty="0"/>
              <a:t>Increased savings options for part-time employees</a:t>
            </a:r>
          </a:p>
          <a:p>
            <a:pPr marL="342900" indent="-342900">
              <a:buClr>
                <a:schemeClr val="tx2"/>
              </a:buClr>
              <a:buFont typeface="Arial" panose="020B0604020202020204" pitchFamily="34" charset="0"/>
              <a:buChar char="•"/>
            </a:pPr>
            <a:r>
              <a:rPr lang="en-US" sz="2800" dirty="0"/>
              <a:t>Increased tax credits for starting plans</a:t>
            </a:r>
          </a:p>
          <a:p>
            <a:pPr marL="342900" indent="-342900">
              <a:buClr>
                <a:schemeClr val="tx2"/>
              </a:buClr>
              <a:buFont typeface="Arial" panose="020B0604020202020204" pitchFamily="34" charset="0"/>
              <a:buChar char="•"/>
            </a:pPr>
            <a:endParaRPr lang="en-US" sz="2800" dirty="0"/>
          </a:p>
        </p:txBody>
      </p:sp>
    </p:spTree>
    <p:extLst>
      <p:ext uri="{BB962C8B-B14F-4D97-AF65-F5344CB8AC3E}">
        <p14:creationId xmlns:p14="http://schemas.microsoft.com/office/powerpoint/2010/main" val="111228393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Open v. Closed MEP</a:t>
            </a:r>
          </a:p>
        </p:txBody>
      </p:sp>
      <p:sp>
        <p:nvSpPr>
          <p:cNvPr id="6" name="Text Placeholder 5">
            <a:extLst>
              <a:ext uri="{FF2B5EF4-FFF2-40B4-BE49-F238E27FC236}">
                <a16:creationId xmlns:a16="http://schemas.microsoft.com/office/drawing/2014/main" id="{44C1B1D5-2D6A-2348-836E-4304A080CE1A}"/>
              </a:ext>
            </a:extLst>
          </p:cNvPr>
          <p:cNvSpPr>
            <a:spLocks noGrp="1"/>
          </p:cNvSpPr>
          <p:nvPr>
            <p:ph type="body" sz="quarter" idx="11"/>
          </p:nvPr>
        </p:nvSpPr>
        <p:spPr>
          <a:xfrm>
            <a:off x="1139825" y="2424796"/>
            <a:ext cx="9890125" cy="3448879"/>
          </a:xfrm>
        </p:spPr>
        <p:txBody>
          <a:bodyPr/>
          <a:lstStyle/>
          <a:p>
            <a:pPr>
              <a:buClr>
                <a:schemeClr val="tx2"/>
              </a:buClr>
            </a:pPr>
            <a:r>
              <a:rPr lang="en-US" sz="2000" b="1" dirty="0"/>
              <a:t>Closed MEP (Pre-SECURE)</a:t>
            </a:r>
          </a:p>
          <a:p>
            <a:pPr marL="342900" indent="-342900">
              <a:buClr>
                <a:schemeClr val="tx2"/>
              </a:buClr>
              <a:buFont typeface="Arial" panose="020B0604020202020204" pitchFamily="34" charset="0"/>
              <a:buChar char="•"/>
            </a:pPr>
            <a:r>
              <a:rPr lang="en-US" sz="2000" dirty="0"/>
              <a:t>Closed MEPs were run by a sponsor that was a bona fide group, association, or organization</a:t>
            </a:r>
          </a:p>
          <a:p>
            <a:pPr marL="342900" indent="-342900">
              <a:buClr>
                <a:schemeClr val="tx2"/>
              </a:buClr>
              <a:buFont typeface="Arial" panose="020B0604020202020204" pitchFamily="34" charset="0"/>
              <a:buChar char="•"/>
            </a:pPr>
            <a:r>
              <a:rPr lang="en-US" sz="2000" dirty="0"/>
              <a:t>Members shared a common nexus or interest </a:t>
            </a:r>
          </a:p>
          <a:p>
            <a:pPr marL="342900" indent="-342900">
              <a:buClr>
                <a:schemeClr val="tx2"/>
              </a:buClr>
              <a:buFont typeface="Arial" panose="020B0604020202020204" pitchFamily="34" charset="0"/>
              <a:buChar char="•"/>
            </a:pPr>
            <a:r>
              <a:rPr lang="en-US" sz="2000" dirty="0"/>
              <a:t>Only members of </a:t>
            </a:r>
            <a:r>
              <a:rPr lang="en-US" sz="2000" dirty="0" smtClean="0"/>
              <a:t>the group </a:t>
            </a:r>
            <a:r>
              <a:rPr lang="en-US" sz="2000" dirty="0"/>
              <a:t>could participate</a:t>
            </a:r>
          </a:p>
          <a:p>
            <a:pPr>
              <a:buClr>
                <a:schemeClr val="tx2"/>
              </a:buClr>
            </a:pPr>
            <a:r>
              <a:rPr lang="en-US" sz="2000" b="1" dirty="0"/>
              <a:t>Open MEP (After-SECURE)</a:t>
            </a:r>
          </a:p>
          <a:p>
            <a:pPr marL="342900" indent="-342900">
              <a:buClr>
                <a:schemeClr val="tx2"/>
              </a:buClr>
              <a:buFont typeface="Arial" panose="020B0604020202020204" pitchFamily="34" charset="0"/>
              <a:buChar char="•"/>
            </a:pPr>
            <a:r>
              <a:rPr lang="en-US" sz="2000" dirty="0" smtClean="0"/>
              <a:t>SECURE </a:t>
            </a:r>
            <a:r>
              <a:rPr lang="en-US" sz="2000" dirty="0"/>
              <a:t>Act opened this up</a:t>
            </a:r>
          </a:p>
          <a:p>
            <a:pPr marL="342900" indent="-342900">
              <a:buClr>
                <a:schemeClr val="tx2"/>
              </a:buClr>
              <a:buFont typeface="Arial" panose="020B0604020202020204" pitchFamily="34" charset="0"/>
              <a:buChar char="•"/>
            </a:pPr>
            <a:r>
              <a:rPr lang="en-US" sz="2000" dirty="0"/>
              <a:t>Allows a single retirement plan for all members </a:t>
            </a:r>
          </a:p>
          <a:p>
            <a:pPr marL="342900" indent="-342900">
              <a:buClr>
                <a:schemeClr val="tx2"/>
              </a:buClr>
              <a:buFont typeface="Arial" panose="020B0604020202020204" pitchFamily="34" charset="0"/>
              <a:buChar char="•"/>
            </a:pPr>
            <a:r>
              <a:rPr lang="en-US" sz="2000" dirty="0"/>
              <a:t>Members need no business connection or nexus between each other </a:t>
            </a:r>
          </a:p>
          <a:p>
            <a:pPr marL="342900" indent="-342900">
              <a:buClr>
                <a:schemeClr val="tx2"/>
              </a:buClr>
              <a:buFont typeface="Arial" panose="020B0604020202020204" pitchFamily="34" charset="0"/>
              <a:buChar char="•"/>
            </a:pPr>
            <a:r>
              <a:rPr lang="en-US" sz="2000" dirty="0"/>
              <a:t>Effective Date: 2021</a:t>
            </a:r>
          </a:p>
        </p:txBody>
      </p:sp>
    </p:spTree>
    <p:extLst>
      <p:ext uri="{BB962C8B-B14F-4D97-AF65-F5344CB8AC3E}">
        <p14:creationId xmlns:p14="http://schemas.microsoft.com/office/powerpoint/2010/main" val="69962438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What are MEPs?</a:t>
            </a:r>
          </a:p>
        </p:txBody>
      </p:sp>
      <p:sp>
        <p:nvSpPr>
          <p:cNvPr id="6" name="Text Placeholder 5">
            <a:extLst>
              <a:ext uri="{FF2B5EF4-FFF2-40B4-BE49-F238E27FC236}">
                <a16:creationId xmlns:a16="http://schemas.microsoft.com/office/drawing/2014/main" id="{DD57B63B-3428-514D-A67E-79211CB0EBF8}"/>
              </a:ext>
            </a:extLst>
          </p:cNvPr>
          <p:cNvSpPr>
            <a:spLocks noGrp="1"/>
          </p:cNvSpPr>
          <p:nvPr>
            <p:ph type="body" sz="quarter" idx="11"/>
          </p:nvPr>
        </p:nvSpPr>
        <p:spPr>
          <a:xfrm>
            <a:off x="1139825" y="2379076"/>
            <a:ext cx="9890125" cy="3720510"/>
          </a:xfrm>
        </p:spPr>
        <p:txBody>
          <a:bodyPr/>
          <a:lstStyle/>
          <a:p>
            <a:pPr marL="342900" indent="-342900">
              <a:buClr>
                <a:schemeClr val="tx2"/>
              </a:buClr>
              <a:buFont typeface="Arial" panose="020B0604020202020204" pitchFamily="34" charset="0"/>
              <a:buChar char="•"/>
            </a:pPr>
            <a:r>
              <a:rPr lang="en-US" sz="2000" dirty="0"/>
              <a:t>A retirement plan adopted by two or more unrelated </a:t>
            </a:r>
            <a:r>
              <a:rPr lang="en-US" sz="2000" dirty="0" smtClean="0"/>
              <a:t>employers </a:t>
            </a:r>
            <a:r>
              <a:rPr lang="en-US" sz="2000" dirty="0"/>
              <a:t>from an income tax </a:t>
            </a:r>
            <a:r>
              <a:rPr lang="en-US" sz="2000" dirty="0" smtClean="0"/>
              <a:t>perspective</a:t>
            </a:r>
            <a:endParaRPr lang="en-US" sz="2000" dirty="0"/>
          </a:p>
          <a:p>
            <a:pPr marL="342900" indent="-342900">
              <a:buClr>
                <a:schemeClr val="tx2"/>
              </a:buClr>
              <a:buFont typeface="Arial" panose="020B0604020202020204" pitchFamily="34" charset="0"/>
              <a:buChar char="•"/>
            </a:pPr>
            <a:r>
              <a:rPr lang="en-US" sz="2000" dirty="0"/>
              <a:t>Each MEP is run by </a:t>
            </a:r>
            <a:r>
              <a:rPr lang="en-US" sz="2000" dirty="0" smtClean="0"/>
              <a:t>an </a:t>
            </a:r>
            <a:r>
              <a:rPr lang="en-US" sz="2000" dirty="0"/>
              <a:t>MEP </a:t>
            </a:r>
            <a:r>
              <a:rPr lang="en-US" sz="2000" dirty="0" smtClean="0"/>
              <a:t>sponsor </a:t>
            </a:r>
            <a:r>
              <a:rPr lang="en-US" sz="2000" dirty="0"/>
              <a:t>who </a:t>
            </a:r>
            <a:r>
              <a:rPr lang="en-US" sz="2000" dirty="0" smtClean="0"/>
              <a:t>performs </a:t>
            </a:r>
            <a:r>
              <a:rPr lang="en-US" sz="2000" dirty="0"/>
              <a:t>administrative duties and typically fiduciary liability for the plan</a:t>
            </a:r>
          </a:p>
          <a:p>
            <a:pPr marL="342900" indent="-342900">
              <a:buClr>
                <a:schemeClr val="tx2"/>
              </a:buClr>
              <a:buFont typeface="Arial" panose="020B0604020202020204" pitchFamily="34" charset="0"/>
              <a:buChar char="•"/>
            </a:pPr>
            <a:r>
              <a:rPr lang="en-US" sz="2000" dirty="0"/>
              <a:t>Companies that participate or adopt the plan are considered “adopting employers”</a:t>
            </a:r>
          </a:p>
          <a:p>
            <a:pPr marL="342900" indent="-342900">
              <a:buClr>
                <a:schemeClr val="tx2"/>
              </a:buClr>
              <a:buFont typeface="Arial" panose="020B0604020202020204" pitchFamily="34" charset="0"/>
              <a:buChar char="•"/>
            </a:pPr>
            <a:r>
              <a:rPr lang="en-US" sz="2000" dirty="0"/>
              <a:t>Goal is to reduce costs and complexity for small </a:t>
            </a:r>
            <a:r>
              <a:rPr lang="en-US" sz="2000" dirty="0" smtClean="0"/>
              <a:t>employers </a:t>
            </a:r>
            <a:r>
              <a:rPr lang="en-US" sz="2000" dirty="0"/>
              <a:t>and remove obstacles in prior law</a:t>
            </a:r>
          </a:p>
          <a:p>
            <a:pPr marL="342900" indent="-342900">
              <a:buClr>
                <a:schemeClr val="tx2"/>
              </a:buClr>
              <a:buFont typeface="Arial" panose="020B0604020202020204" pitchFamily="34" charset="0"/>
              <a:buChar char="•"/>
            </a:pPr>
            <a:r>
              <a:rPr lang="en-US" sz="2000" dirty="0"/>
              <a:t>Adoption has been lower than desired in small employer space</a:t>
            </a:r>
          </a:p>
        </p:txBody>
      </p:sp>
    </p:spTree>
    <p:extLst>
      <p:ext uri="{BB962C8B-B14F-4D97-AF65-F5344CB8AC3E}">
        <p14:creationId xmlns:p14="http://schemas.microsoft.com/office/powerpoint/2010/main" val="211317172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MEP SECURE Act Impact </a:t>
            </a:r>
          </a:p>
        </p:txBody>
      </p:sp>
      <p:sp>
        <p:nvSpPr>
          <p:cNvPr id="6" name="Oval 5">
            <a:extLst>
              <a:ext uri="{FF2B5EF4-FFF2-40B4-BE49-F238E27FC236}">
                <a16:creationId xmlns:a16="http://schemas.microsoft.com/office/drawing/2014/main" id="{8C4A75F3-045F-2A43-910D-AEF049BEF927}"/>
              </a:ext>
            </a:extLst>
          </p:cNvPr>
          <p:cNvSpPr/>
          <p:nvPr/>
        </p:nvSpPr>
        <p:spPr>
          <a:xfrm>
            <a:off x="1617991" y="4838365"/>
            <a:ext cx="548640" cy="54864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Oval 13">
            <a:extLst>
              <a:ext uri="{FF2B5EF4-FFF2-40B4-BE49-F238E27FC236}">
                <a16:creationId xmlns:a16="http://schemas.microsoft.com/office/drawing/2014/main" id="{5C860766-B34B-2548-BE7D-AB7874D83E0A}"/>
              </a:ext>
            </a:extLst>
          </p:cNvPr>
          <p:cNvSpPr/>
          <p:nvPr/>
        </p:nvSpPr>
        <p:spPr>
          <a:xfrm>
            <a:off x="4861560" y="1966595"/>
            <a:ext cx="2468880" cy="2468880"/>
          </a:xfrm>
          <a:prstGeom prst="ellipse">
            <a:avLst/>
          </a:prstGeom>
          <a:solidFill>
            <a:schemeClr val="tx2"/>
          </a:solidFill>
          <a:ln>
            <a:noFill/>
          </a:ln>
          <a:effectLst>
            <a:innerShdw blurRad="88900">
              <a:schemeClr val="accent1">
                <a:alpha val="4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rPr>
              <a:t>401k MEP</a:t>
            </a:r>
          </a:p>
        </p:txBody>
      </p:sp>
      <p:cxnSp>
        <p:nvCxnSpPr>
          <p:cNvPr id="16" name="Straight Arrow Connector 15">
            <a:extLst>
              <a:ext uri="{FF2B5EF4-FFF2-40B4-BE49-F238E27FC236}">
                <a16:creationId xmlns:a16="http://schemas.microsoft.com/office/drawing/2014/main" id="{73D5F684-A38C-CF49-BBCB-03C899C2D7B1}"/>
              </a:ext>
            </a:extLst>
          </p:cNvPr>
          <p:cNvCxnSpPr>
            <a:cxnSpLocks/>
          </p:cNvCxnSpPr>
          <p:nvPr/>
        </p:nvCxnSpPr>
        <p:spPr>
          <a:xfrm flipV="1">
            <a:off x="1911350" y="3429000"/>
            <a:ext cx="3273286" cy="1687287"/>
          </a:xfrm>
          <a:prstGeom prst="straightConnector1">
            <a:avLst/>
          </a:prstGeom>
          <a:ln w="19050">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3C92565-399C-7A46-806D-BE0BBB06ACA6}"/>
              </a:ext>
            </a:extLst>
          </p:cNvPr>
          <p:cNvSpPr txBox="1"/>
          <p:nvPr/>
        </p:nvSpPr>
        <p:spPr>
          <a:xfrm>
            <a:off x="5462941" y="5545222"/>
            <a:ext cx="1274708" cy="369332"/>
          </a:xfrm>
          <a:prstGeom prst="rect">
            <a:avLst/>
          </a:prstGeom>
          <a:noFill/>
        </p:spPr>
        <p:txBody>
          <a:bodyPr wrap="none" rtlCol="0">
            <a:spAutoFit/>
          </a:bodyPr>
          <a:lstStyle/>
          <a:p>
            <a:r>
              <a:rPr lang="en-US" dirty="0">
                <a:latin typeface="Arial" panose="020B0604020202020204" pitchFamily="34" charset="0"/>
              </a:rPr>
              <a:t>Employers</a:t>
            </a:r>
          </a:p>
        </p:txBody>
      </p:sp>
      <p:sp>
        <p:nvSpPr>
          <p:cNvPr id="33" name="Oval 32">
            <a:extLst>
              <a:ext uri="{FF2B5EF4-FFF2-40B4-BE49-F238E27FC236}">
                <a16:creationId xmlns:a16="http://schemas.microsoft.com/office/drawing/2014/main" id="{DE8F63FE-4CD5-C54A-8931-A29556ACD310}"/>
              </a:ext>
            </a:extLst>
          </p:cNvPr>
          <p:cNvSpPr/>
          <p:nvPr/>
        </p:nvSpPr>
        <p:spPr>
          <a:xfrm>
            <a:off x="2814383" y="4838365"/>
            <a:ext cx="548640" cy="54864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4" name="Oval 33">
            <a:extLst>
              <a:ext uri="{FF2B5EF4-FFF2-40B4-BE49-F238E27FC236}">
                <a16:creationId xmlns:a16="http://schemas.microsoft.com/office/drawing/2014/main" id="{9747D474-218D-FF4F-A9D9-FD5CAE676B83}"/>
              </a:ext>
            </a:extLst>
          </p:cNvPr>
          <p:cNvSpPr/>
          <p:nvPr/>
        </p:nvSpPr>
        <p:spPr>
          <a:xfrm>
            <a:off x="4010775" y="4838365"/>
            <a:ext cx="548640" cy="54864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5" name="Oval 34">
            <a:extLst>
              <a:ext uri="{FF2B5EF4-FFF2-40B4-BE49-F238E27FC236}">
                <a16:creationId xmlns:a16="http://schemas.microsoft.com/office/drawing/2014/main" id="{E2E1EFD6-600F-9E43-A7AF-4D0FAEE9D6FE}"/>
              </a:ext>
            </a:extLst>
          </p:cNvPr>
          <p:cNvSpPr/>
          <p:nvPr/>
        </p:nvSpPr>
        <p:spPr>
          <a:xfrm>
            <a:off x="5207167" y="4838365"/>
            <a:ext cx="548640" cy="54864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6" name="Oval 35">
            <a:extLst>
              <a:ext uri="{FF2B5EF4-FFF2-40B4-BE49-F238E27FC236}">
                <a16:creationId xmlns:a16="http://schemas.microsoft.com/office/drawing/2014/main" id="{8A0A5962-0B41-FC42-BAB3-95D78A116334}"/>
              </a:ext>
            </a:extLst>
          </p:cNvPr>
          <p:cNvSpPr/>
          <p:nvPr/>
        </p:nvSpPr>
        <p:spPr>
          <a:xfrm>
            <a:off x="6403559" y="4838365"/>
            <a:ext cx="548640" cy="54864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7" name="Oval 36">
            <a:extLst>
              <a:ext uri="{FF2B5EF4-FFF2-40B4-BE49-F238E27FC236}">
                <a16:creationId xmlns:a16="http://schemas.microsoft.com/office/drawing/2014/main" id="{E2757E04-A20C-FB4F-B669-8AB0EEEB7D84}"/>
              </a:ext>
            </a:extLst>
          </p:cNvPr>
          <p:cNvSpPr/>
          <p:nvPr/>
        </p:nvSpPr>
        <p:spPr>
          <a:xfrm>
            <a:off x="7599951" y="4838365"/>
            <a:ext cx="548640" cy="54864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8" name="Oval 37">
            <a:extLst>
              <a:ext uri="{FF2B5EF4-FFF2-40B4-BE49-F238E27FC236}">
                <a16:creationId xmlns:a16="http://schemas.microsoft.com/office/drawing/2014/main" id="{F4FA8B37-19EE-BE4C-BF87-1D03D6138CBA}"/>
              </a:ext>
            </a:extLst>
          </p:cNvPr>
          <p:cNvSpPr/>
          <p:nvPr/>
        </p:nvSpPr>
        <p:spPr>
          <a:xfrm>
            <a:off x="8796343" y="4838365"/>
            <a:ext cx="548640" cy="54864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9" name="Oval 38">
            <a:extLst>
              <a:ext uri="{FF2B5EF4-FFF2-40B4-BE49-F238E27FC236}">
                <a16:creationId xmlns:a16="http://schemas.microsoft.com/office/drawing/2014/main" id="{3E431B1A-F5DB-D748-879D-2D50CAF76FE3}"/>
              </a:ext>
            </a:extLst>
          </p:cNvPr>
          <p:cNvSpPr/>
          <p:nvPr/>
        </p:nvSpPr>
        <p:spPr>
          <a:xfrm>
            <a:off x="9992734" y="4838365"/>
            <a:ext cx="548640" cy="54864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41" name="Straight Arrow Connector 40">
            <a:extLst>
              <a:ext uri="{FF2B5EF4-FFF2-40B4-BE49-F238E27FC236}">
                <a16:creationId xmlns:a16="http://schemas.microsoft.com/office/drawing/2014/main" id="{496DEB1D-7E04-C040-BF94-2E08131671B9}"/>
              </a:ext>
            </a:extLst>
          </p:cNvPr>
          <p:cNvCxnSpPr>
            <a:cxnSpLocks/>
          </p:cNvCxnSpPr>
          <p:nvPr/>
        </p:nvCxnSpPr>
        <p:spPr>
          <a:xfrm flipV="1">
            <a:off x="3065236" y="3664857"/>
            <a:ext cx="2276021" cy="1451430"/>
          </a:xfrm>
          <a:prstGeom prst="straightConnector1">
            <a:avLst/>
          </a:prstGeom>
          <a:ln w="19050">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B3DD9CD-6FDB-2B4C-8BD5-E2D95E463E01}"/>
              </a:ext>
            </a:extLst>
          </p:cNvPr>
          <p:cNvCxnSpPr>
            <a:cxnSpLocks/>
          </p:cNvCxnSpPr>
          <p:nvPr/>
        </p:nvCxnSpPr>
        <p:spPr>
          <a:xfrm flipV="1">
            <a:off x="4320721" y="3859100"/>
            <a:ext cx="1182914" cy="1257187"/>
          </a:xfrm>
          <a:prstGeom prst="straightConnector1">
            <a:avLst/>
          </a:prstGeom>
          <a:ln w="19050">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477238C-AE9E-A746-8CC6-A2358A0C484E}"/>
              </a:ext>
            </a:extLst>
          </p:cNvPr>
          <p:cNvCxnSpPr>
            <a:cxnSpLocks/>
          </p:cNvCxnSpPr>
          <p:nvPr/>
        </p:nvCxnSpPr>
        <p:spPr>
          <a:xfrm flipV="1">
            <a:off x="5503635" y="4027714"/>
            <a:ext cx="331108" cy="1088573"/>
          </a:xfrm>
          <a:prstGeom prst="straightConnector1">
            <a:avLst/>
          </a:prstGeom>
          <a:ln w="19050">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AFF708B-2BA8-2C41-9FEC-CA5B4F77C2A9}"/>
              </a:ext>
            </a:extLst>
          </p:cNvPr>
          <p:cNvCxnSpPr>
            <a:cxnSpLocks/>
          </p:cNvCxnSpPr>
          <p:nvPr/>
        </p:nvCxnSpPr>
        <p:spPr>
          <a:xfrm flipH="1" flipV="1">
            <a:off x="6371771" y="4042229"/>
            <a:ext cx="314779" cy="1074059"/>
          </a:xfrm>
          <a:prstGeom prst="straightConnector1">
            <a:avLst/>
          </a:prstGeom>
          <a:ln w="19050">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FC68D10-8096-E241-89B2-72969A10FF62}"/>
              </a:ext>
            </a:extLst>
          </p:cNvPr>
          <p:cNvCxnSpPr>
            <a:cxnSpLocks/>
          </p:cNvCxnSpPr>
          <p:nvPr/>
        </p:nvCxnSpPr>
        <p:spPr>
          <a:xfrm flipH="1" flipV="1">
            <a:off x="6691086" y="3926114"/>
            <a:ext cx="1178378" cy="1190175"/>
          </a:xfrm>
          <a:prstGeom prst="straightConnector1">
            <a:avLst/>
          </a:prstGeom>
          <a:ln w="19050">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A93A127-1C15-4C47-9FAD-D70C7A31149A}"/>
              </a:ext>
            </a:extLst>
          </p:cNvPr>
          <p:cNvCxnSpPr>
            <a:cxnSpLocks/>
          </p:cNvCxnSpPr>
          <p:nvPr/>
        </p:nvCxnSpPr>
        <p:spPr>
          <a:xfrm flipH="1" flipV="1">
            <a:off x="6865257" y="3730171"/>
            <a:ext cx="2237925" cy="1386118"/>
          </a:xfrm>
          <a:prstGeom prst="straightConnector1">
            <a:avLst/>
          </a:prstGeom>
          <a:ln w="19050">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5907710-2E31-0540-B781-CD59F534D20A}"/>
              </a:ext>
            </a:extLst>
          </p:cNvPr>
          <p:cNvCxnSpPr>
            <a:cxnSpLocks/>
          </p:cNvCxnSpPr>
          <p:nvPr/>
        </p:nvCxnSpPr>
        <p:spPr>
          <a:xfrm flipH="1" flipV="1">
            <a:off x="6981371" y="3468914"/>
            <a:ext cx="3282956" cy="1647376"/>
          </a:xfrm>
          <a:prstGeom prst="straightConnector1">
            <a:avLst/>
          </a:prstGeom>
          <a:ln w="19050">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60530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a:xfrm>
            <a:off x="1139825" y="1014413"/>
            <a:ext cx="10664825" cy="1135062"/>
          </a:xfrm>
        </p:spPr>
        <p:txBody>
          <a:bodyPr/>
          <a:lstStyle/>
          <a:p>
            <a:r>
              <a:rPr lang="en-US" sz="4000" dirty="0"/>
              <a:t>Other SECURE Act Small Business Beneﬁts</a:t>
            </a:r>
          </a:p>
        </p:txBody>
      </p:sp>
      <p:sp>
        <p:nvSpPr>
          <p:cNvPr id="6" name="Text Placeholder 5">
            <a:extLst>
              <a:ext uri="{FF2B5EF4-FFF2-40B4-BE49-F238E27FC236}">
                <a16:creationId xmlns:a16="http://schemas.microsoft.com/office/drawing/2014/main" id="{F5A5E089-C0CB-6745-A69E-B4EF0F6B3481}"/>
              </a:ext>
            </a:extLst>
          </p:cNvPr>
          <p:cNvSpPr>
            <a:spLocks noGrp="1"/>
          </p:cNvSpPr>
          <p:nvPr>
            <p:ph type="body" sz="quarter" idx="11"/>
          </p:nvPr>
        </p:nvSpPr>
        <p:spPr>
          <a:xfrm>
            <a:off x="1139825" y="2379077"/>
            <a:ext cx="9890125" cy="2849140"/>
          </a:xfrm>
        </p:spPr>
        <p:txBody>
          <a:bodyPr/>
          <a:lstStyle/>
          <a:p>
            <a:pPr marL="342900" indent="-342900">
              <a:buClr>
                <a:schemeClr val="tx2"/>
              </a:buClr>
              <a:buFont typeface="Arial" panose="020B0604020202020204" pitchFamily="34" charset="0"/>
              <a:buChar char="•"/>
            </a:pPr>
            <a:r>
              <a:rPr lang="en-US" sz="2000" dirty="0"/>
              <a:t>MEP alternative in SECURE – filing a combined 5500 form for a group of plans with a common administrator</a:t>
            </a:r>
          </a:p>
          <a:p>
            <a:pPr marL="342900" indent="-342900">
              <a:buClr>
                <a:schemeClr val="tx2"/>
              </a:buClr>
              <a:buFont typeface="Arial" panose="020B0604020202020204" pitchFamily="34" charset="0"/>
              <a:buChar char="•"/>
            </a:pPr>
            <a:r>
              <a:rPr lang="en-US" sz="2000" dirty="0"/>
              <a:t>Increase in the business tax </a:t>
            </a:r>
            <a:r>
              <a:rPr lang="en-US" sz="2000" dirty="0" smtClean="0"/>
              <a:t>credit, </a:t>
            </a:r>
            <a:r>
              <a:rPr lang="en-US" sz="2000" dirty="0"/>
              <a:t>for retirement plan startup costs, </a:t>
            </a:r>
            <a:r>
              <a:rPr lang="en-US" sz="2000" dirty="0" smtClean="0"/>
              <a:t>from </a:t>
            </a:r>
            <a:r>
              <a:rPr lang="en-US" sz="2000" dirty="0"/>
              <a:t>current cap of $500 up to $5,000</a:t>
            </a:r>
            <a:br>
              <a:rPr lang="en-US" sz="2000" dirty="0"/>
            </a:br>
            <a:endParaRPr lang="en-US" sz="2000" dirty="0"/>
          </a:p>
          <a:p>
            <a:pPr marL="342900" indent="-342900">
              <a:buClr>
                <a:schemeClr val="tx2"/>
              </a:buClr>
              <a:buFont typeface="Arial" panose="020B0604020202020204" pitchFamily="34" charset="0"/>
              <a:buChar char="•"/>
            </a:pPr>
            <a:r>
              <a:rPr lang="en-US" sz="2000" dirty="0"/>
              <a:t>Encourage small-business automatic enrollment by allowing an additional $500 tax credit for three years for plans that add automatic enrollment</a:t>
            </a:r>
          </a:p>
          <a:p>
            <a:pPr marL="342900" indent="-342900">
              <a:buClr>
                <a:schemeClr val="tx2"/>
              </a:buClr>
              <a:buFont typeface="Arial" panose="020B0604020202020204" pitchFamily="34" charset="0"/>
              <a:buChar char="•"/>
            </a:pPr>
            <a:r>
              <a:rPr lang="en-US" sz="2000" dirty="0"/>
              <a:t>Raised default savings cap for automatic enrollment safe harbor plans from 10% to 15% of employee paycheck (can still opt out)</a:t>
            </a:r>
          </a:p>
        </p:txBody>
      </p:sp>
    </p:spTree>
    <p:extLst>
      <p:ext uri="{BB962C8B-B14F-4D97-AF65-F5344CB8AC3E}">
        <p14:creationId xmlns:p14="http://schemas.microsoft.com/office/powerpoint/2010/main" val="156367660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Part-Time Workers</a:t>
            </a:r>
          </a:p>
        </p:txBody>
      </p:sp>
      <p:sp>
        <p:nvSpPr>
          <p:cNvPr id="6" name="Text Placeholder 5">
            <a:extLst>
              <a:ext uri="{FF2B5EF4-FFF2-40B4-BE49-F238E27FC236}">
                <a16:creationId xmlns:a16="http://schemas.microsoft.com/office/drawing/2014/main" id="{532C372C-3CE4-754F-BCC8-A88942215FBE}"/>
              </a:ext>
            </a:extLst>
          </p:cNvPr>
          <p:cNvSpPr>
            <a:spLocks noGrp="1"/>
          </p:cNvSpPr>
          <p:nvPr>
            <p:ph type="body" sz="quarter" idx="11"/>
          </p:nvPr>
        </p:nvSpPr>
        <p:spPr>
          <a:xfrm>
            <a:off x="1139825" y="2379076"/>
            <a:ext cx="9890125" cy="3591418"/>
          </a:xfrm>
        </p:spPr>
        <p:txBody>
          <a:bodyPr/>
          <a:lstStyle/>
          <a:p>
            <a:pPr marL="342900" indent="-342900">
              <a:buClr>
                <a:schemeClr val="tx2"/>
              </a:buClr>
              <a:buFont typeface="Arial" panose="020B0604020202020204" pitchFamily="34" charset="0"/>
              <a:buChar char="•"/>
            </a:pPr>
            <a:r>
              <a:rPr lang="en-US" sz="2000" dirty="0"/>
              <a:t>SECURE Act requires employers to include long-term, part-time workers as participants in DC plans except in collectively bargained agreements</a:t>
            </a:r>
          </a:p>
          <a:p>
            <a:pPr marL="342900" indent="-342900">
              <a:buClr>
                <a:schemeClr val="tx2"/>
              </a:buClr>
              <a:buFont typeface="Arial" panose="020B0604020202020204" pitchFamily="34" charset="0"/>
              <a:buChar char="•"/>
            </a:pPr>
            <a:r>
              <a:rPr lang="en-US" sz="2000" dirty="0"/>
              <a:t>Previously, you could exclude anyone who </a:t>
            </a:r>
            <a:r>
              <a:rPr lang="en-US" sz="2000" dirty="0" smtClean="0"/>
              <a:t>reached </a:t>
            </a:r>
            <a:r>
              <a:rPr lang="en-US" sz="2000" dirty="0"/>
              <a:t>1,000 hours in 12-month period</a:t>
            </a:r>
          </a:p>
          <a:p>
            <a:pPr marL="342900" indent="-342900">
              <a:buClr>
                <a:schemeClr val="tx2"/>
              </a:buClr>
              <a:buFont typeface="Arial" panose="020B0604020202020204" pitchFamily="34" charset="0"/>
              <a:buChar char="•"/>
            </a:pPr>
            <a:r>
              <a:rPr lang="en-US" sz="2000" dirty="0"/>
              <a:t>Now, anyone age 21 with at least 500 hours in last three consecutive years need to be counted</a:t>
            </a:r>
          </a:p>
          <a:p>
            <a:pPr marL="342900" indent="-342900">
              <a:buClr>
                <a:schemeClr val="tx2"/>
              </a:buClr>
              <a:buFont typeface="Arial" panose="020B0604020202020204" pitchFamily="34" charset="0"/>
              <a:buChar char="•"/>
            </a:pPr>
            <a:r>
              <a:rPr lang="en-US" sz="2000" dirty="0"/>
              <a:t>Might just modify plans to let </a:t>
            </a:r>
            <a:r>
              <a:rPr lang="en-US" sz="2000" dirty="0" smtClean="0"/>
              <a:t>anyone in </a:t>
            </a:r>
            <a:r>
              <a:rPr lang="en-US" sz="2000" dirty="0"/>
              <a:t>with 500 </a:t>
            </a:r>
            <a:r>
              <a:rPr lang="en-US" sz="2000" dirty="0" smtClean="0"/>
              <a:t>hours </a:t>
            </a:r>
            <a:r>
              <a:rPr lang="en-US" sz="2000" dirty="0"/>
              <a:t>instead of testing for past three years (could be administrative burden)</a:t>
            </a:r>
          </a:p>
          <a:p>
            <a:pPr marL="342900" indent="-342900">
              <a:buClr>
                <a:schemeClr val="tx2"/>
              </a:buClr>
              <a:buFont typeface="Arial" panose="020B0604020202020204" pitchFamily="34" charset="0"/>
              <a:buChar char="•"/>
            </a:pPr>
            <a:r>
              <a:rPr lang="en-US" sz="2000" dirty="0"/>
              <a:t>Starts in 2021 (first year would be 2024 since it takes three years)</a:t>
            </a:r>
          </a:p>
        </p:txBody>
      </p:sp>
    </p:spTree>
    <p:extLst>
      <p:ext uri="{BB962C8B-B14F-4D97-AF65-F5344CB8AC3E}">
        <p14:creationId xmlns:p14="http://schemas.microsoft.com/office/powerpoint/2010/main" val="26795559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Impact of 401(k) Changes</a:t>
            </a:r>
          </a:p>
        </p:txBody>
      </p:sp>
      <p:sp>
        <p:nvSpPr>
          <p:cNvPr id="4" name="Text Placeholder 3">
            <a:extLst>
              <a:ext uri="{FF2B5EF4-FFF2-40B4-BE49-F238E27FC236}">
                <a16:creationId xmlns:a16="http://schemas.microsoft.com/office/drawing/2014/main" id="{0C3A8332-2258-F14B-82B8-32939CA53B73}"/>
              </a:ext>
            </a:extLst>
          </p:cNvPr>
          <p:cNvSpPr>
            <a:spLocks noGrp="1"/>
          </p:cNvSpPr>
          <p:nvPr>
            <p:ph type="body" sz="quarter" idx="11"/>
          </p:nvPr>
        </p:nvSpPr>
        <p:spPr>
          <a:xfrm>
            <a:off x="1139825" y="2379076"/>
            <a:ext cx="9890125" cy="3454987"/>
          </a:xfrm>
        </p:spPr>
        <p:txBody>
          <a:bodyPr/>
          <a:lstStyle/>
          <a:p>
            <a:pPr marL="342900" indent="-342900">
              <a:buClr>
                <a:schemeClr val="tx2"/>
              </a:buClr>
              <a:buFont typeface="Arial" panose="020B0604020202020204" pitchFamily="34" charset="0"/>
              <a:buChar char="•"/>
            </a:pPr>
            <a:r>
              <a:rPr lang="en-US" dirty="0"/>
              <a:t>Goal is to increase usage of retirement plans by small employers</a:t>
            </a:r>
          </a:p>
          <a:p>
            <a:pPr marL="342900" indent="-342900">
              <a:buClr>
                <a:schemeClr val="tx2"/>
              </a:buClr>
              <a:buFont typeface="Arial" panose="020B0604020202020204" pitchFamily="34" charset="0"/>
              <a:buChar char="•"/>
            </a:pPr>
            <a:r>
              <a:rPr lang="en-US" dirty="0"/>
              <a:t>Lowers cost and liability for joining a multi-employer plan</a:t>
            </a:r>
          </a:p>
          <a:p>
            <a:pPr marL="342900" indent="-342900">
              <a:buClr>
                <a:schemeClr val="tx2"/>
              </a:buClr>
              <a:buFont typeface="Arial" panose="020B0604020202020204" pitchFamily="34" charset="0"/>
              <a:buChar char="•"/>
            </a:pPr>
            <a:r>
              <a:rPr lang="en-US" b="1" dirty="0"/>
              <a:t>Small business owners look out for MEPs in 2021 as offering!</a:t>
            </a:r>
            <a:endParaRPr lang="en-US" dirty="0"/>
          </a:p>
          <a:p>
            <a:pPr marL="342900" indent="-342900">
              <a:buClr>
                <a:schemeClr val="tx2"/>
              </a:buClr>
              <a:buFont typeface="Arial" panose="020B0604020202020204" pitchFamily="34" charset="0"/>
              <a:buChar char="•"/>
            </a:pPr>
            <a:r>
              <a:rPr lang="en-US" dirty="0"/>
              <a:t>Tax credit for </a:t>
            </a:r>
            <a:r>
              <a:rPr lang="en-US" dirty="0" smtClean="0"/>
              <a:t>starting </a:t>
            </a:r>
            <a:r>
              <a:rPr lang="en-US" dirty="0"/>
              <a:t>a retirement plan and </a:t>
            </a:r>
            <a:r>
              <a:rPr lang="en-US" dirty="0" smtClean="0"/>
              <a:t>automatic </a:t>
            </a:r>
            <a:r>
              <a:rPr lang="en-US" dirty="0"/>
              <a:t>enrollment can also help offset the costs</a:t>
            </a:r>
          </a:p>
        </p:txBody>
      </p:sp>
    </p:spTree>
    <p:extLst>
      <p:ext uri="{BB962C8B-B14F-4D97-AF65-F5344CB8AC3E}">
        <p14:creationId xmlns:p14="http://schemas.microsoft.com/office/powerpoint/2010/main" val="385011803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Lifetime Income Option Changes</a:t>
            </a:r>
          </a:p>
          <a:p>
            <a:r>
              <a:rPr lang="en-US" dirty="0"/>
              <a:t>SECURE Act</a:t>
            </a:r>
          </a:p>
        </p:txBody>
      </p:sp>
    </p:spTree>
    <p:extLst>
      <p:ext uri="{BB962C8B-B14F-4D97-AF65-F5344CB8AC3E}">
        <p14:creationId xmlns:p14="http://schemas.microsoft.com/office/powerpoint/2010/main" val="62426459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a:xfrm>
            <a:off x="1139825" y="1014413"/>
            <a:ext cx="10664825" cy="1135062"/>
          </a:xfrm>
        </p:spPr>
        <p:txBody>
          <a:bodyPr/>
          <a:lstStyle/>
          <a:p>
            <a:r>
              <a:rPr lang="en-US" dirty="0"/>
              <a:t>Lifetime Income Option Provisions</a:t>
            </a:r>
          </a:p>
        </p:txBody>
      </p:sp>
      <p:sp>
        <p:nvSpPr>
          <p:cNvPr id="6" name="Text Placeholder 5">
            <a:extLst>
              <a:ext uri="{FF2B5EF4-FFF2-40B4-BE49-F238E27FC236}">
                <a16:creationId xmlns:a16="http://schemas.microsoft.com/office/drawing/2014/main" id="{111F40E4-2DB2-6344-9F05-442E327A4460}"/>
              </a:ext>
            </a:extLst>
          </p:cNvPr>
          <p:cNvSpPr>
            <a:spLocks noGrp="1"/>
          </p:cNvSpPr>
          <p:nvPr>
            <p:ph type="body" sz="quarter" idx="11"/>
          </p:nvPr>
        </p:nvSpPr>
        <p:spPr/>
        <p:txBody>
          <a:bodyPr/>
          <a:lstStyle/>
          <a:p>
            <a:pPr marL="514350" indent="-514350">
              <a:buClr>
                <a:schemeClr val="tx2"/>
              </a:buClr>
              <a:buFont typeface="+mj-lt"/>
              <a:buAutoNum type="arabicPeriod"/>
            </a:pPr>
            <a:r>
              <a:rPr lang="en-US" sz="2800" dirty="0" smtClean="0"/>
              <a:t>In-Plan </a:t>
            </a:r>
            <a:r>
              <a:rPr lang="en-US" sz="2800" dirty="0"/>
              <a:t>Annuity Safe Harbor Provision</a:t>
            </a:r>
          </a:p>
          <a:p>
            <a:pPr marL="514350" indent="-514350">
              <a:buClr>
                <a:schemeClr val="tx2"/>
              </a:buClr>
              <a:buFont typeface="+mj-lt"/>
              <a:buAutoNum type="arabicPeriod"/>
            </a:pPr>
            <a:r>
              <a:rPr lang="en-US" sz="2800" dirty="0"/>
              <a:t>Increased Portability of Annuities Provision</a:t>
            </a:r>
          </a:p>
          <a:p>
            <a:pPr marL="514350" indent="-514350">
              <a:buClr>
                <a:schemeClr val="tx2"/>
              </a:buClr>
              <a:buFont typeface="+mj-lt"/>
              <a:buAutoNum type="arabicPeriod"/>
            </a:pPr>
            <a:r>
              <a:rPr lang="en-US" sz="2800" dirty="0"/>
              <a:t>Lifetime Income Calculation Provision </a:t>
            </a:r>
          </a:p>
          <a:p>
            <a:pPr marL="514350" indent="-514350">
              <a:buClr>
                <a:schemeClr val="tx2"/>
              </a:buClr>
              <a:buFont typeface="+mj-lt"/>
              <a:buAutoNum type="arabicPeriod"/>
            </a:pPr>
            <a:endParaRPr lang="en-US" sz="2800" dirty="0"/>
          </a:p>
        </p:txBody>
      </p:sp>
    </p:spTree>
    <p:extLst>
      <p:ext uri="{BB962C8B-B14F-4D97-AF65-F5344CB8AC3E}">
        <p14:creationId xmlns:p14="http://schemas.microsoft.com/office/powerpoint/2010/main" val="410102859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In-Plan Annuities Safe Harbor</a:t>
            </a:r>
          </a:p>
        </p:txBody>
      </p:sp>
      <p:sp>
        <p:nvSpPr>
          <p:cNvPr id="6" name="Text Placeholder 5">
            <a:extLst>
              <a:ext uri="{FF2B5EF4-FFF2-40B4-BE49-F238E27FC236}">
                <a16:creationId xmlns:a16="http://schemas.microsoft.com/office/drawing/2014/main" id="{F89F1ABF-8807-AE43-8053-2F97E990F784}"/>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Can have in-plan annuities today </a:t>
            </a:r>
          </a:p>
          <a:p>
            <a:pPr marL="342900" indent="-342900">
              <a:buClr>
                <a:schemeClr val="tx2"/>
              </a:buClr>
              <a:buFont typeface="Arial" panose="020B0604020202020204" pitchFamily="34" charset="0"/>
              <a:buChar char="•"/>
            </a:pPr>
            <a:r>
              <a:rPr lang="en-US" dirty="0"/>
              <a:t>Most 401(k)s don’t offer (SHRM Survey showed 7-8% of plans)</a:t>
            </a:r>
          </a:p>
          <a:p>
            <a:pPr marL="342900" indent="-342900">
              <a:buClr>
                <a:schemeClr val="tx2"/>
              </a:buClr>
              <a:buFont typeface="Arial" panose="020B0604020202020204" pitchFamily="34" charset="0"/>
              <a:buChar char="•"/>
            </a:pPr>
            <a:r>
              <a:rPr lang="en-US" dirty="0"/>
              <a:t>One hurdle has been employer fiduciary liability of the insurance company providing the annuity</a:t>
            </a:r>
          </a:p>
          <a:p>
            <a:pPr marL="342900" indent="-342900">
              <a:buClr>
                <a:schemeClr val="tx2"/>
              </a:buClr>
              <a:buFont typeface="Arial" panose="020B0604020202020204" pitchFamily="34" charset="0"/>
              <a:buChar char="•"/>
            </a:pPr>
            <a:r>
              <a:rPr lang="en-US" dirty="0"/>
              <a:t>If the company failed on promise, fiduciary could have liability </a:t>
            </a:r>
          </a:p>
          <a:p>
            <a:pPr marL="342900" indent="-342900">
              <a:buClr>
                <a:schemeClr val="tx2"/>
              </a:buClr>
              <a:buFont typeface="Arial" panose="020B0604020202020204" pitchFamily="34" charset="0"/>
              <a:buChar char="•"/>
            </a:pPr>
            <a:r>
              <a:rPr lang="en-US" dirty="0"/>
              <a:t>Annuities can be used in plans both as a distribution option and as an investment (accumulation vehicle)</a:t>
            </a:r>
          </a:p>
        </p:txBody>
      </p:sp>
    </p:spTree>
    <p:extLst>
      <p:ext uri="{BB962C8B-B14F-4D97-AF65-F5344CB8AC3E}">
        <p14:creationId xmlns:p14="http://schemas.microsoft.com/office/powerpoint/2010/main" val="215169307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4" descr="A person wearing a suit and tie&#10;&#10;Description automatically generated">
            <a:extLst>
              <a:ext uri="{FF2B5EF4-FFF2-40B4-BE49-F238E27FC236}">
                <a16:creationId xmlns:a16="http://schemas.microsoft.com/office/drawing/2014/main" id="{6835504A-AC91-9C40-BD26-19509EC46029}"/>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a:stretch/>
        </p:blipFill>
        <p:spPr>
          <a:xfrm>
            <a:off x="0" y="0"/>
            <a:ext cx="5097463" cy="6858000"/>
          </a:xfrm>
        </p:spPr>
      </p:pic>
      <p:sp>
        <p:nvSpPr>
          <p:cNvPr id="8" name="Text Placeholder 7">
            <a:extLst>
              <a:ext uri="{FF2B5EF4-FFF2-40B4-BE49-F238E27FC236}">
                <a16:creationId xmlns:a16="http://schemas.microsoft.com/office/drawing/2014/main" id="{D17A2AB1-0569-8743-9D7A-BB78E3A498D6}"/>
              </a:ext>
            </a:extLst>
          </p:cNvPr>
          <p:cNvSpPr>
            <a:spLocks noGrp="1"/>
          </p:cNvSpPr>
          <p:nvPr>
            <p:ph type="body" sz="quarter" idx="10"/>
          </p:nvPr>
        </p:nvSpPr>
        <p:spPr/>
        <p:txBody>
          <a:bodyPr/>
          <a:lstStyle/>
          <a:p>
            <a:r>
              <a:rPr lang="en-US" sz="4000" dirty="0"/>
              <a:t>Jamie Hopkins, Esq. </a:t>
            </a:r>
          </a:p>
        </p:txBody>
      </p:sp>
      <p:sp>
        <p:nvSpPr>
          <p:cNvPr id="9" name="Text Placeholder 8">
            <a:extLst>
              <a:ext uri="{FF2B5EF4-FFF2-40B4-BE49-F238E27FC236}">
                <a16:creationId xmlns:a16="http://schemas.microsoft.com/office/drawing/2014/main" id="{087CBB22-51AC-7848-B3DB-AFF7DC0A8A10}"/>
              </a:ext>
            </a:extLst>
          </p:cNvPr>
          <p:cNvSpPr>
            <a:spLocks noGrp="1"/>
          </p:cNvSpPr>
          <p:nvPr>
            <p:ph type="body" sz="quarter" idx="11"/>
          </p:nvPr>
        </p:nvSpPr>
        <p:spPr>
          <a:xfrm>
            <a:off x="5870574" y="1776693"/>
            <a:ext cx="5934076" cy="270555"/>
          </a:xfrm>
        </p:spPr>
        <p:txBody>
          <a:bodyPr/>
          <a:lstStyle/>
          <a:p>
            <a:r>
              <a:rPr lang="en-US" dirty="0"/>
              <a:t>MBA, CFP</a:t>
            </a:r>
            <a:r>
              <a:rPr lang="en-US" baseline="30000" dirty="0"/>
              <a:t>®</a:t>
            </a:r>
            <a:r>
              <a:rPr lang="en-US" dirty="0"/>
              <a:t>, LLM, CLU</a:t>
            </a:r>
            <a:r>
              <a:rPr lang="en-US" baseline="30000" dirty="0"/>
              <a:t>®</a:t>
            </a:r>
            <a:r>
              <a:rPr lang="en-US" dirty="0"/>
              <a:t>, </a:t>
            </a:r>
            <a:r>
              <a:rPr lang="en-US" dirty="0" err="1"/>
              <a:t>ChFC</a:t>
            </a:r>
            <a:r>
              <a:rPr lang="en-US" baseline="30000" dirty="0"/>
              <a:t>®</a:t>
            </a:r>
            <a:r>
              <a:rPr lang="en-US" dirty="0"/>
              <a:t>, RICP</a:t>
            </a:r>
            <a:r>
              <a:rPr lang="en-US" baseline="30000" dirty="0"/>
              <a:t>®</a:t>
            </a:r>
            <a:r>
              <a:rPr lang="en-US" dirty="0"/>
              <a:t> </a:t>
            </a:r>
          </a:p>
        </p:txBody>
      </p:sp>
      <p:sp>
        <p:nvSpPr>
          <p:cNvPr id="26" name="Text Placeholder 25">
            <a:extLst>
              <a:ext uri="{FF2B5EF4-FFF2-40B4-BE49-F238E27FC236}">
                <a16:creationId xmlns:a16="http://schemas.microsoft.com/office/drawing/2014/main" id="{95176973-44E2-744E-A32F-9AA416ACAD47}"/>
              </a:ext>
            </a:extLst>
          </p:cNvPr>
          <p:cNvSpPr>
            <a:spLocks noGrp="1"/>
          </p:cNvSpPr>
          <p:nvPr>
            <p:ph type="body" sz="quarter" idx="13"/>
          </p:nvPr>
        </p:nvSpPr>
        <p:spPr>
          <a:xfrm>
            <a:off x="5870574" y="2405063"/>
            <a:ext cx="5159375" cy="270555"/>
          </a:xfrm>
        </p:spPr>
        <p:txBody>
          <a:bodyPr/>
          <a:lstStyle/>
          <a:p>
            <a:r>
              <a:rPr lang="en-US" sz="2000" b="1" dirty="0">
                <a:solidFill>
                  <a:schemeClr val="tx1"/>
                </a:solidFill>
              </a:rPr>
              <a:t>Director</a:t>
            </a:r>
            <a:r>
              <a:rPr lang="en-US" sz="2000" dirty="0">
                <a:solidFill>
                  <a:schemeClr val="tx1"/>
                </a:solidFill>
              </a:rPr>
              <a:t>, Retirement Research</a:t>
            </a:r>
          </a:p>
          <a:p>
            <a:r>
              <a:rPr lang="en-US" sz="2000" b="1" dirty="0">
                <a:solidFill>
                  <a:schemeClr val="tx1"/>
                </a:solidFill>
              </a:rPr>
              <a:t>Finance Professor of Practice</a:t>
            </a:r>
            <a:r>
              <a:rPr lang="en-US" sz="2000" dirty="0">
                <a:solidFill>
                  <a:schemeClr val="tx1"/>
                </a:solidFill>
              </a:rPr>
              <a:t>, Heider School of Business at Creighton University</a:t>
            </a:r>
          </a:p>
        </p:txBody>
      </p:sp>
      <p:sp>
        <p:nvSpPr>
          <p:cNvPr id="55" name="Text Placeholder 54">
            <a:extLst>
              <a:ext uri="{FF2B5EF4-FFF2-40B4-BE49-F238E27FC236}">
                <a16:creationId xmlns:a16="http://schemas.microsoft.com/office/drawing/2014/main" id="{E2F2E08C-3B4E-9E41-A047-6D974766E871}"/>
              </a:ext>
            </a:extLst>
          </p:cNvPr>
          <p:cNvSpPr>
            <a:spLocks noGrp="1"/>
          </p:cNvSpPr>
          <p:nvPr>
            <p:ph type="body" sz="quarter" idx="14"/>
          </p:nvPr>
        </p:nvSpPr>
        <p:spPr>
          <a:xfrm>
            <a:off x="5870574" y="3548063"/>
            <a:ext cx="4768397" cy="2030412"/>
          </a:xfrm>
        </p:spPr>
        <p:txBody>
          <a:bodyPr/>
          <a:lstStyle/>
          <a:p>
            <a:r>
              <a:rPr lang="en-US" dirty="0"/>
              <a:t>American Bar Foundation Fellow</a:t>
            </a:r>
          </a:p>
          <a:p>
            <a:pPr>
              <a:spcAft>
                <a:spcPts val="600"/>
              </a:spcAft>
            </a:pPr>
            <a:r>
              <a:rPr lang="en-US" dirty="0"/>
              <a:t>American Bar Association Top 40 Young Attorney</a:t>
            </a:r>
          </a:p>
          <a:p>
            <a:r>
              <a:rPr lang="en-US" dirty="0" err="1"/>
              <a:t>InvestmentNews</a:t>
            </a:r>
            <a:r>
              <a:rPr lang="en-US" dirty="0"/>
              <a:t> Top 40 Under 40 Financial Services</a:t>
            </a:r>
          </a:p>
          <a:p>
            <a:r>
              <a:rPr lang="en-US" dirty="0"/>
              <a:t>Trusts &amp; Estates Distinguished Author</a:t>
            </a:r>
          </a:p>
        </p:txBody>
      </p:sp>
      <p:sp>
        <p:nvSpPr>
          <p:cNvPr id="61" name="Text Placeholder 13">
            <a:extLst>
              <a:ext uri="{FF2B5EF4-FFF2-40B4-BE49-F238E27FC236}">
                <a16:creationId xmlns:a16="http://schemas.microsoft.com/office/drawing/2014/main" id="{98C64072-9CE8-6C41-966D-B5EA592B8E94}"/>
              </a:ext>
            </a:extLst>
          </p:cNvPr>
          <p:cNvSpPr txBox="1">
            <a:spLocks/>
          </p:cNvSpPr>
          <p:nvPr/>
        </p:nvSpPr>
        <p:spPr>
          <a:xfrm>
            <a:off x="5870574" y="451703"/>
            <a:ext cx="5159376" cy="205923"/>
          </a:xfrm>
          <a:prstGeom prst="rect">
            <a:avLst/>
          </a:prstGeom>
        </p:spPr>
        <p:txBody>
          <a:bodyPr lIns="0" tIns="0" rIns="0" bIns="0" anchor="t"/>
          <a:lstStyle>
            <a:lvl1pPr marL="0" indent="0" algn="l" defTabSz="914400" rtl="0" eaLnBrk="1" latinLnBrk="0" hangingPunct="1">
              <a:lnSpc>
                <a:spcPts val="2000"/>
              </a:lnSpc>
              <a:spcBef>
                <a:spcPts val="0"/>
              </a:spcBef>
              <a:buFont typeface="Arial" panose="020B0604020202020204" pitchFamily="34" charset="0"/>
              <a:buNone/>
              <a:defRPr sz="2000" b="0" i="0" kern="1200">
                <a:solidFill>
                  <a:schemeClr val="tx1"/>
                </a:solidFill>
                <a:latin typeface="Helvetica Neue LT Pro 45 Light" panose="020B0403020202020204" pitchFamily="34" charset="77"/>
                <a:ea typeface="Helvetica Neue" panose="020005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rPr>
              <a:t>Speaker</a:t>
            </a:r>
          </a:p>
        </p:txBody>
      </p:sp>
    </p:spTree>
    <p:extLst>
      <p:ext uri="{BB962C8B-B14F-4D97-AF65-F5344CB8AC3E}">
        <p14:creationId xmlns:p14="http://schemas.microsoft.com/office/powerpoint/2010/main" val="368215759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Annuity Safe Harbor Provision</a:t>
            </a:r>
          </a:p>
        </p:txBody>
      </p:sp>
      <p:sp>
        <p:nvSpPr>
          <p:cNvPr id="6" name="Text Placeholder 5">
            <a:extLst>
              <a:ext uri="{FF2B5EF4-FFF2-40B4-BE49-F238E27FC236}">
                <a16:creationId xmlns:a16="http://schemas.microsoft.com/office/drawing/2014/main" id="{B395260D-7ADF-D64E-9BC8-FF2301F170AC}"/>
              </a:ext>
            </a:extLst>
          </p:cNvPr>
          <p:cNvSpPr>
            <a:spLocks noGrp="1"/>
          </p:cNvSpPr>
          <p:nvPr>
            <p:ph type="body" sz="quarter" idx="11"/>
          </p:nvPr>
        </p:nvSpPr>
        <p:spPr>
          <a:xfrm>
            <a:off x="1139825" y="2379076"/>
            <a:ext cx="9890125" cy="3462326"/>
          </a:xfrm>
        </p:spPr>
        <p:txBody>
          <a:bodyPr/>
          <a:lstStyle/>
          <a:p>
            <a:pPr marL="342900" indent="-342900">
              <a:buClr>
                <a:schemeClr val="tx2"/>
              </a:buClr>
              <a:buFont typeface="Arial" panose="020B0604020202020204" pitchFamily="34" charset="0"/>
              <a:buChar char="•"/>
            </a:pPr>
            <a:r>
              <a:rPr lang="en-US" sz="2000" dirty="0"/>
              <a:t>Employers protected from liability of insurance company failure if:</a:t>
            </a:r>
          </a:p>
          <a:p>
            <a:pPr marL="342900" indent="-342900">
              <a:buClr>
                <a:schemeClr val="tx2"/>
              </a:buClr>
              <a:buFont typeface="Arial" panose="020B0604020202020204" pitchFamily="34" charset="0"/>
              <a:buChar char="•"/>
            </a:pPr>
            <a:r>
              <a:rPr lang="en-US" sz="2000" dirty="0"/>
              <a:t>Annuity provider, for the past seven years, has been licensed by the state insurance commissioner to provide such contracts, filed all required financial audit statements, maintains proper reserves for all states </a:t>
            </a:r>
            <a:r>
              <a:rPr lang="en-US" sz="2000" dirty="0" smtClean="0"/>
              <a:t>in which it </a:t>
            </a:r>
            <a:r>
              <a:rPr lang="en-US" sz="2000" dirty="0"/>
              <a:t>does </a:t>
            </a:r>
            <a:r>
              <a:rPr lang="en-US" sz="2000" dirty="0" smtClean="0"/>
              <a:t>business, </a:t>
            </a:r>
            <a:r>
              <a:rPr lang="en-US" sz="2000" dirty="0"/>
              <a:t>and notifies company of any changes to </a:t>
            </a:r>
            <a:r>
              <a:rPr lang="en-US" sz="2000" dirty="0" smtClean="0"/>
              <a:t>these</a:t>
            </a:r>
            <a:endParaRPr lang="en-US" sz="2000" dirty="0"/>
          </a:p>
          <a:p>
            <a:pPr marL="342900" indent="-342900">
              <a:buClr>
                <a:schemeClr val="tx2"/>
              </a:buClr>
              <a:buFont typeface="Arial" panose="020B0604020202020204" pitchFamily="34" charset="0"/>
              <a:buChar char="•"/>
            </a:pPr>
            <a:r>
              <a:rPr lang="en-US" sz="2000" dirty="0"/>
              <a:t>Must also review the financial capability of the insurer to meet obligations at the time of selection  </a:t>
            </a:r>
          </a:p>
          <a:p>
            <a:pPr marL="342900" indent="-342900">
              <a:buClr>
                <a:schemeClr val="tx2"/>
              </a:buClr>
              <a:buFont typeface="Arial" panose="020B0604020202020204" pitchFamily="34" charset="0"/>
              <a:buChar char="•"/>
            </a:pPr>
            <a:r>
              <a:rPr lang="en-US" sz="2000" dirty="0"/>
              <a:t>No requirement to pick the cheapest provider (just reasonable)</a:t>
            </a:r>
          </a:p>
          <a:p>
            <a:pPr marL="342900" indent="-342900">
              <a:buClr>
                <a:schemeClr val="tx2"/>
              </a:buClr>
              <a:buFont typeface="Arial" panose="020B0604020202020204" pitchFamily="34" charset="0"/>
              <a:buChar char="•"/>
            </a:pPr>
            <a:r>
              <a:rPr lang="en-US" sz="2000" dirty="0"/>
              <a:t>Likely won’t see a huge change in </a:t>
            </a:r>
            <a:r>
              <a:rPr lang="en-US" sz="2000" dirty="0" smtClean="0"/>
              <a:t>2020 but, </a:t>
            </a:r>
            <a:r>
              <a:rPr lang="en-US" sz="2000" dirty="0"/>
              <a:t>in </a:t>
            </a:r>
            <a:r>
              <a:rPr lang="en-US" sz="2000" dirty="0" smtClean="0"/>
              <a:t>2021, </a:t>
            </a:r>
            <a:r>
              <a:rPr lang="en-US" sz="2000" dirty="0"/>
              <a:t>expect more insurance in plans </a:t>
            </a:r>
          </a:p>
        </p:txBody>
      </p:sp>
    </p:spTree>
    <p:extLst>
      <p:ext uri="{BB962C8B-B14F-4D97-AF65-F5344CB8AC3E}">
        <p14:creationId xmlns:p14="http://schemas.microsoft.com/office/powerpoint/2010/main" val="197870842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Annuity Portability </a:t>
            </a:r>
          </a:p>
        </p:txBody>
      </p:sp>
      <p:sp>
        <p:nvSpPr>
          <p:cNvPr id="6" name="Text Placeholder 5">
            <a:extLst>
              <a:ext uri="{FF2B5EF4-FFF2-40B4-BE49-F238E27FC236}">
                <a16:creationId xmlns:a16="http://schemas.microsoft.com/office/drawing/2014/main" id="{52DEA482-487A-1C45-BF81-7092A7402C8B}"/>
              </a:ext>
            </a:extLst>
          </p:cNvPr>
          <p:cNvSpPr>
            <a:spLocks noGrp="1"/>
          </p:cNvSpPr>
          <p:nvPr>
            <p:ph type="body" sz="quarter" idx="11"/>
          </p:nvPr>
        </p:nvSpPr>
        <p:spPr>
          <a:xfrm>
            <a:off x="1139825" y="2169684"/>
            <a:ext cx="9511699" cy="3843841"/>
          </a:xfrm>
        </p:spPr>
        <p:txBody>
          <a:bodyPr/>
          <a:lstStyle/>
          <a:p>
            <a:pPr marL="342900" indent="-342900">
              <a:buClr>
                <a:schemeClr val="tx2"/>
              </a:buClr>
              <a:buFont typeface="Arial" panose="020B0604020202020204" pitchFamily="34" charset="0"/>
              <a:buChar char="•"/>
            </a:pPr>
            <a:r>
              <a:rPr lang="en-US" sz="1800" dirty="0"/>
              <a:t>Portability of annuities was also increased by letting employees roll annuities from 401(k)s to IRAs or other plans with more </a:t>
            </a:r>
            <a:r>
              <a:rPr lang="en-US" sz="1800" dirty="0" smtClean="0"/>
              <a:t>ease</a:t>
            </a:r>
            <a:endParaRPr lang="en-US" sz="1800" dirty="0"/>
          </a:p>
          <a:p>
            <a:pPr marL="342900" indent="-342900">
              <a:buClr>
                <a:schemeClr val="tx2"/>
              </a:buClr>
              <a:buFont typeface="Arial" panose="020B0604020202020204" pitchFamily="34" charset="0"/>
              <a:buChar char="•"/>
            </a:pPr>
            <a:r>
              <a:rPr lang="en-US" sz="1800" dirty="0"/>
              <a:t>In </a:t>
            </a:r>
            <a:r>
              <a:rPr lang="en-US" sz="1800" dirty="0" smtClean="0"/>
              <a:t>the past</a:t>
            </a:r>
            <a:r>
              <a:rPr lang="en-US" sz="1800" dirty="0"/>
              <a:t>, if you left </a:t>
            </a:r>
            <a:r>
              <a:rPr lang="en-US" sz="1800" dirty="0" smtClean="0"/>
              <a:t>the plan </a:t>
            </a:r>
            <a:r>
              <a:rPr lang="en-US" sz="1800" dirty="0"/>
              <a:t>and went to another 401(k), etc., you might have to liquidate the annuity inside the plan to roll out value</a:t>
            </a:r>
          </a:p>
          <a:p>
            <a:pPr marL="342900" indent="-342900">
              <a:buClr>
                <a:schemeClr val="tx2"/>
              </a:buClr>
              <a:buFont typeface="Arial" panose="020B0604020202020204" pitchFamily="34" charset="0"/>
              <a:buChar char="•"/>
            </a:pPr>
            <a:r>
              <a:rPr lang="en-US" sz="1800" dirty="0"/>
              <a:t>Now, if annuity option becomes unavailable in the plan, the participant can be allowed an </a:t>
            </a:r>
            <a:r>
              <a:rPr lang="en-US" sz="1800" dirty="0" smtClean="0"/>
              <a:t>in-kind </a:t>
            </a:r>
            <a:r>
              <a:rPr lang="en-US" sz="1800" dirty="0"/>
              <a:t>distribution of the qualified annuity contract if it is made within 90 days of the date </a:t>
            </a:r>
            <a:r>
              <a:rPr lang="en-US" sz="1800" dirty="0" smtClean="0"/>
              <a:t>the </a:t>
            </a:r>
            <a:r>
              <a:rPr lang="en-US" sz="1800" dirty="0"/>
              <a:t>investment is no longer authorized to be held as an investment option under the </a:t>
            </a:r>
            <a:r>
              <a:rPr lang="en-US" sz="1800" dirty="0" smtClean="0"/>
              <a:t>plan </a:t>
            </a:r>
            <a:endParaRPr lang="en-US" sz="1800" dirty="0"/>
          </a:p>
          <a:p>
            <a:pPr marL="342900" indent="-342900">
              <a:buClr>
                <a:schemeClr val="tx2"/>
              </a:buClr>
              <a:buFont typeface="Arial" panose="020B0604020202020204" pitchFamily="34" charset="0"/>
              <a:buChar char="•"/>
            </a:pPr>
            <a:r>
              <a:rPr lang="en-US" sz="1800" dirty="0"/>
              <a:t>Allows for participant to not suffer from surrender charges and fees if an annuity becomes deselected as an investment option inside the plan</a:t>
            </a:r>
          </a:p>
          <a:p>
            <a:pPr marL="342900" indent="-342900">
              <a:buClr>
                <a:schemeClr val="tx2"/>
              </a:buClr>
              <a:buFont typeface="Arial" panose="020B0604020202020204" pitchFamily="34" charset="0"/>
              <a:buChar char="•"/>
            </a:pPr>
            <a:r>
              <a:rPr lang="en-US" sz="1800" dirty="0"/>
              <a:t>Should allow for companies to make better decisions around adding or removing annuities</a:t>
            </a:r>
          </a:p>
        </p:txBody>
      </p:sp>
    </p:spTree>
    <p:extLst>
      <p:ext uri="{BB962C8B-B14F-4D97-AF65-F5344CB8AC3E}">
        <p14:creationId xmlns:p14="http://schemas.microsoft.com/office/powerpoint/2010/main" val="190652354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a:xfrm>
            <a:off x="1139825" y="1014413"/>
            <a:ext cx="10664825" cy="1135062"/>
          </a:xfrm>
        </p:spPr>
        <p:txBody>
          <a:bodyPr/>
          <a:lstStyle/>
          <a:p>
            <a:r>
              <a:rPr lang="en-US" sz="4400" dirty="0"/>
              <a:t>Annual Disclosure of Lifetime Income</a:t>
            </a:r>
          </a:p>
        </p:txBody>
      </p:sp>
      <p:sp>
        <p:nvSpPr>
          <p:cNvPr id="6" name="Text Placeholder 5">
            <a:extLst>
              <a:ext uri="{FF2B5EF4-FFF2-40B4-BE49-F238E27FC236}">
                <a16:creationId xmlns:a16="http://schemas.microsoft.com/office/drawing/2014/main" id="{40BB8F89-4614-684E-820E-9C1DA74F6076}"/>
              </a:ext>
            </a:extLst>
          </p:cNvPr>
          <p:cNvSpPr>
            <a:spLocks noGrp="1"/>
          </p:cNvSpPr>
          <p:nvPr>
            <p:ph type="body" sz="quarter" idx="11"/>
          </p:nvPr>
        </p:nvSpPr>
        <p:spPr>
          <a:xfrm>
            <a:off x="1139825" y="2149475"/>
            <a:ext cx="9890125" cy="3199399"/>
          </a:xfrm>
        </p:spPr>
        <p:txBody>
          <a:bodyPr/>
          <a:lstStyle/>
          <a:p>
            <a:pPr marL="342900" indent="-342900">
              <a:buClr>
                <a:schemeClr val="tx2"/>
              </a:buClr>
              <a:buFont typeface="Arial" panose="020B0604020202020204" pitchFamily="34" charset="0"/>
              <a:buChar char="•"/>
            </a:pPr>
            <a:r>
              <a:rPr lang="en-US" sz="2000" dirty="0"/>
              <a:t>Discussed for years</a:t>
            </a:r>
          </a:p>
          <a:p>
            <a:pPr marL="342900" indent="-342900">
              <a:buClr>
                <a:schemeClr val="tx2"/>
              </a:buClr>
              <a:buFont typeface="Arial" panose="020B0604020202020204" pitchFamily="34" charset="0"/>
              <a:buChar char="•"/>
            </a:pPr>
            <a:r>
              <a:rPr lang="en-US" sz="2000" dirty="0"/>
              <a:t>DOL now required to build the model and rules</a:t>
            </a:r>
          </a:p>
          <a:p>
            <a:pPr marL="342900" indent="-342900">
              <a:buClr>
                <a:schemeClr val="tx2"/>
              </a:buClr>
              <a:buFont typeface="Arial" panose="020B0604020202020204" pitchFamily="34" charset="0"/>
              <a:buChar char="•"/>
            </a:pPr>
            <a:r>
              <a:rPr lang="en-US" sz="2000" dirty="0"/>
              <a:t>Basic – show the income from a set amount of savings </a:t>
            </a:r>
          </a:p>
          <a:p>
            <a:pPr marL="342900" indent="-342900">
              <a:buClr>
                <a:schemeClr val="tx2"/>
              </a:buClr>
              <a:buFont typeface="Arial" panose="020B0604020202020204" pitchFamily="34" charset="0"/>
              <a:buChar char="•"/>
            </a:pPr>
            <a:r>
              <a:rPr lang="en-US" sz="2000" dirty="0"/>
              <a:t>Example: 4% rule </a:t>
            </a:r>
          </a:p>
          <a:p>
            <a:pPr marL="342900" indent="-342900">
              <a:buClr>
                <a:schemeClr val="tx2"/>
              </a:buClr>
              <a:buFont typeface="Arial" panose="020B0604020202020204" pitchFamily="34" charset="0"/>
              <a:buChar char="•"/>
            </a:pPr>
            <a:r>
              <a:rPr lang="en-US" sz="2000" dirty="0"/>
              <a:t>$1,000,000 in savings – creates $40,000 a year in income</a:t>
            </a:r>
            <a:br>
              <a:rPr lang="en-US" sz="2000" dirty="0"/>
            </a:br>
            <a:r>
              <a:rPr lang="en-US" sz="2000" dirty="0"/>
              <a:t> </a:t>
            </a:r>
          </a:p>
          <a:p>
            <a:pPr marL="342900" indent="-342900">
              <a:buClr>
                <a:schemeClr val="tx2"/>
              </a:buClr>
              <a:buFont typeface="Arial" panose="020B0604020202020204" pitchFamily="34" charset="0"/>
              <a:buChar char="•"/>
            </a:pPr>
            <a:r>
              <a:rPr lang="en-US" sz="2000" dirty="0"/>
              <a:t>Most plans offer something today but it isn’t very accurate and oftentimes doesn’t help do what we want to achieve in making people think about income, not just savings</a:t>
            </a:r>
          </a:p>
          <a:p>
            <a:pPr marL="342900" indent="-342900">
              <a:buClr>
                <a:schemeClr val="tx2"/>
              </a:buClr>
              <a:buFont typeface="Arial" panose="020B0604020202020204" pitchFamily="34" charset="0"/>
              <a:buChar char="•"/>
            </a:pPr>
            <a:r>
              <a:rPr lang="en-US" sz="2000" dirty="0"/>
              <a:t>Will require a disclosure of lifetime income each 12-month period </a:t>
            </a:r>
          </a:p>
          <a:p>
            <a:pPr marL="342900" indent="-342900">
              <a:buClr>
                <a:schemeClr val="tx2"/>
              </a:buClr>
              <a:buFont typeface="Arial" panose="020B0604020202020204" pitchFamily="34" charset="0"/>
              <a:buChar char="•"/>
            </a:pPr>
            <a:r>
              <a:rPr lang="en-US" sz="2000" dirty="0"/>
              <a:t>2021 likely rule is done by DOL</a:t>
            </a:r>
          </a:p>
          <a:p>
            <a:pPr marL="342900" indent="-342900">
              <a:buClr>
                <a:schemeClr val="tx2"/>
              </a:buClr>
              <a:buFont typeface="Arial" panose="020B0604020202020204" pitchFamily="34" charset="0"/>
              <a:buChar char="•"/>
            </a:pPr>
            <a:r>
              <a:rPr lang="en-US" sz="2000" dirty="0"/>
              <a:t>2022 likely first time we </a:t>
            </a:r>
            <a:br>
              <a:rPr lang="en-US" sz="2000" dirty="0"/>
            </a:br>
            <a:r>
              <a:rPr lang="en-US" sz="2000" dirty="0"/>
              <a:t>see this enacted</a:t>
            </a:r>
          </a:p>
        </p:txBody>
      </p:sp>
    </p:spTree>
    <p:extLst>
      <p:ext uri="{BB962C8B-B14F-4D97-AF65-F5344CB8AC3E}">
        <p14:creationId xmlns:p14="http://schemas.microsoft.com/office/powerpoint/2010/main" val="1663867804"/>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Lifetime Income Changes Impact</a:t>
            </a:r>
          </a:p>
        </p:txBody>
      </p:sp>
      <p:sp>
        <p:nvSpPr>
          <p:cNvPr id="6" name="Text Placeholder 5">
            <a:extLst>
              <a:ext uri="{FF2B5EF4-FFF2-40B4-BE49-F238E27FC236}">
                <a16:creationId xmlns:a16="http://schemas.microsoft.com/office/drawing/2014/main" id="{96A962B5-5FD4-0A4B-8BFE-B0C45CFA2769}"/>
              </a:ext>
            </a:extLst>
          </p:cNvPr>
          <p:cNvSpPr>
            <a:spLocks noGrp="1"/>
          </p:cNvSpPr>
          <p:nvPr>
            <p:ph type="body" sz="quarter" idx="11"/>
          </p:nvPr>
        </p:nvSpPr>
        <p:spPr>
          <a:xfrm>
            <a:off x="1139825" y="2379076"/>
            <a:ext cx="8689975" cy="3199399"/>
          </a:xfrm>
        </p:spPr>
        <p:txBody>
          <a:bodyPr/>
          <a:lstStyle/>
          <a:p>
            <a:pPr marL="342900" indent="-342900">
              <a:buClr>
                <a:schemeClr val="tx2"/>
              </a:buClr>
              <a:buFont typeface="Arial" panose="020B0604020202020204" pitchFamily="34" charset="0"/>
              <a:buChar char="•"/>
            </a:pPr>
            <a:r>
              <a:rPr lang="en-US" sz="2800" dirty="0"/>
              <a:t>Understand the annuities in your plan before investing or buying </a:t>
            </a:r>
          </a:p>
          <a:p>
            <a:pPr marL="342900" indent="-342900">
              <a:buClr>
                <a:schemeClr val="tx2"/>
              </a:buClr>
              <a:buFont typeface="Arial" panose="020B0604020202020204" pitchFamily="34" charset="0"/>
              <a:buChar char="•"/>
            </a:pPr>
            <a:r>
              <a:rPr lang="en-US" sz="2800" dirty="0"/>
              <a:t>Increased access to annuities likely and easier to transfer from one account to another</a:t>
            </a:r>
          </a:p>
          <a:p>
            <a:pPr marL="342900" indent="-342900">
              <a:buClr>
                <a:schemeClr val="tx2"/>
              </a:buClr>
              <a:buFont typeface="Arial" panose="020B0604020202020204" pitchFamily="34" charset="0"/>
              <a:buChar char="•"/>
            </a:pPr>
            <a:r>
              <a:rPr lang="en-US" sz="2800" dirty="0"/>
              <a:t>Focus on income and not just savings amount</a:t>
            </a:r>
          </a:p>
        </p:txBody>
      </p:sp>
    </p:spTree>
    <p:extLst>
      <p:ext uri="{BB962C8B-B14F-4D97-AF65-F5344CB8AC3E}">
        <p14:creationId xmlns:p14="http://schemas.microsoft.com/office/powerpoint/2010/main" val="2296104452"/>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BIG IRA and RMD Changes </a:t>
            </a:r>
          </a:p>
        </p:txBody>
      </p:sp>
    </p:spTree>
    <p:extLst>
      <p:ext uri="{BB962C8B-B14F-4D97-AF65-F5344CB8AC3E}">
        <p14:creationId xmlns:p14="http://schemas.microsoft.com/office/powerpoint/2010/main" val="186354911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RMD and IRA Changes</a:t>
            </a:r>
          </a:p>
        </p:txBody>
      </p:sp>
      <p:sp>
        <p:nvSpPr>
          <p:cNvPr id="6" name="Text Placeholder 5">
            <a:extLst>
              <a:ext uri="{FF2B5EF4-FFF2-40B4-BE49-F238E27FC236}">
                <a16:creationId xmlns:a16="http://schemas.microsoft.com/office/drawing/2014/main" id="{13545D52-931B-BD4C-B19F-6666241A73AE}"/>
              </a:ext>
            </a:extLst>
          </p:cNvPr>
          <p:cNvSpPr>
            <a:spLocks noGrp="1"/>
          </p:cNvSpPr>
          <p:nvPr>
            <p:ph type="body" sz="quarter" idx="11"/>
          </p:nvPr>
        </p:nvSpPr>
        <p:spPr/>
        <p:txBody>
          <a:bodyPr/>
          <a:lstStyle/>
          <a:p>
            <a:pPr marL="457200" indent="-457200">
              <a:buClr>
                <a:schemeClr val="tx2"/>
              </a:buClr>
              <a:buFont typeface="+mj-lt"/>
              <a:buAutoNum type="arabicPeriod"/>
            </a:pPr>
            <a:r>
              <a:rPr lang="en-US" sz="2800" dirty="0"/>
              <a:t>RMD age to 72</a:t>
            </a:r>
          </a:p>
          <a:p>
            <a:pPr marL="457200" indent="-457200">
              <a:buClr>
                <a:schemeClr val="tx2"/>
              </a:buClr>
              <a:buFont typeface="+mj-lt"/>
              <a:buAutoNum type="arabicPeriod"/>
            </a:pPr>
            <a:r>
              <a:rPr lang="en-US" sz="2800" dirty="0"/>
              <a:t>Save in </a:t>
            </a:r>
            <a:r>
              <a:rPr lang="en-US" sz="2800" dirty="0" smtClean="0"/>
              <a:t>plans </a:t>
            </a:r>
            <a:r>
              <a:rPr lang="en-US" sz="2800" dirty="0"/>
              <a:t>a</a:t>
            </a:r>
            <a:r>
              <a:rPr lang="en-US" sz="2800" dirty="0" smtClean="0"/>
              <a:t>fter </a:t>
            </a:r>
            <a:r>
              <a:rPr lang="en-US" sz="2800" dirty="0"/>
              <a:t>70.5</a:t>
            </a:r>
          </a:p>
          <a:p>
            <a:pPr marL="457200" indent="-457200">
              <a:buClr>
                <a:schemeClr val="tx2"/>
              </a:buClr>
              <a:buFont typeface="+mj-lt"/>
              <a:buAutoNum type="arabicPeriod"/>
            </a:pPr>
            <a:r>
              <a:rPr lang="en-US" sz="2800" dirty="0"/>
              <a:t>No </a:t>
            </a:r>
            <a:r>
              <a:rPr lang="en-US" sz="2800" dirty="0" smtClean="0"/>
              <a:t>more </a:t>
            </a:r>
            <a:r>
              <a:rPr lang="en-US" sz="2800" dirty="0"/>
              <a:t>s</a:t>
            </a:r>
            <a:r>
              <a:rPr lang="en-US" sz="2800" dirty="0" smtClean="0"/>
              <a:t>tretch </a:t>
            </a:r>
            <a:r>
              <a:rPr lang="en-US" sz="2800" dirty="0"/>
              <a:t>IRA</a:t>
            </a:r>
          </a:p>
          <a:p>
            <a:pPr marL="457200" indent="-457200">
              <a:buClr>
                <a:schemeClr val="tx2"/>
              </a:buClr>
              <a:buFont typeface="+mj-lt"/>
              <a:buAutoNum type="arabicPeriod"/>
            </a:pPr>
            <a:endParaRPr lang="en-US" sz="2800" dirty="0"/>
          </a:p>
        </p:txBody>
      </p:sp>
    </p:spTree>
    <p:extLst>
      <p:ext uri="{BB962C8B-B14F-4D97-AF65-F5344CB8AC3E}">
        <p14:creationId xmlns:p14="http://schemas.microsoft.com/office/powerpoint/2010/main" val="83024366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Increase RMD Age</a:t>
            </a:r>
          </a:p>
        </p:txBody>
      </p:sp>
      <p:sp>
        <p:nvSpPr>
          <p:cNvPr id="6" name="Text Placeholder 5">
            <a:extLst>
              <a:ext uri="{FF2B5EF4-FFF2-40B4-BE49-F238E27FC236}">
                <a16:creationId xmlns:a16="http://schemas.microsoft.com/office/drawing/2014/main" id="{13545D52-931B-BD4C-B19F-6666241A73AE}"/>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RMD age would be increase to 72, effective in 2020</a:t>
            </a:r>
          </a:p>
          <a:p>
            <a:pPr marL="342900" indent="-342900">
              <a:buClr>
                <a:schemeClr val="tx2"/>
              </a:buClr>
              <a:buFont typeface="Arial" panose="020B0604020202020204" pitchFamily="34" charset="0"/>
              <a:buChar char="•"/>
            </a:pPr>
            <a:r>
              <a:rPr lang="en-US" dirty="0"/>
              <a:t>If you </a:t>
            </a:r>
            <a:r>
              <a:rPr lang="en-US" dirty="0" smtClean="0"/>
              <a:t>turned </a:t>
            </a:r>
            <a:r>
              <a:rPr lang="en-US" dirty="0"/>
              <a:t>70.5 by end of 2019, still subject to old rules</a:t>
            </a:r>
          </a:p>
          <a:p>
            <a:pPr marL="342900" indent="-342900">
              <a:buClr>
                <a:schemeClr val="tx2"/>
              </a:buClr>
              <a:buFont typeface="Arial" panose="020B0604020202020204" pitchFamily="34" charset="0"/>
              <a:buChar char="•"/>
            </a:pPr>
            <a:r>
              <a:rPr lang="en-US" dirty="0"/>
              <a:t>Not a huge change: pushes RMD for one year or two</a:t>
            </a:r>
          </a:p>
          <a:p>
            <a:pPr marL="342900" indent="-342900">
              <a:buClr>
                <a:schemeClr val="tx2"/>
              </a:buClr>
              <a:buFont typeface="Arial" panose="020B0604020202020204" pitchFamily="34" charset="0"/>
              <a:buChar char="•"/>
            </a:pPr>
            <a:r>
              <a:rPr lang="en-US" dirty="0"/>
              <a:t>So, one or two more years of tax deferral but would have higher RMDs</a:t>
            </a:r>
          </a:p>
          <a:p>
            <a:pPr marL="342900" indent="-342900">
              <a:buClr>
                <a:schemeClr val="tx2"/>
              </a:buClr>
              <a:buFont typeface="Arial" panose="020B0604020202020204" pitchFamily="34" charset="0"/>
              <a:buChar char="•"/>
            </a:pPr>
            <a:r>
              <a:rPr lang="en-US" dirty="0"/>
              <a:t>More room for Roth conversions!</a:t>
            </a:r>
          </a:p>
        </p:txBody>
      </p:sp>
    </p:spTree>
    <p:extLst>
      <p:ext uri="{BB962C8B-B14F-4D97-AF65-F5344CB8AC3E}">
        <p14:creationId xmlns:p14="http://schemas.microsoft.com/office/powerpoint/2010/main" val="273973895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Age 72 Impact </a:t>
            </a:r>
          </a:p>
        </p:txBody>
      </p:sp>
      <p:sp>
        <p:nvSpPr>
          <p:cNvPr id="6" name="Text Placeholder 5">
            <a:extLst>
              <a:ext uri="{FF2B5EF4-FFF2-40B4-BE49-F238E27FC236}">
                <a16:creationId xmlns:a16="http://schemas.microsoft.com/office/drawing/2014/main" id="{13545D52-931B-BD4C-B19F-6666241A73AE}"/>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More room for Roth conversions!</a:t>
            </a:r>
          </a:p>
          <a:p>
            <a:pPr marL="342900" indent="-342900">
              <a:buClr>
                <a:schemeClr val="tx2"/>
              </a:buClr>
              <a:buFont typeface="Arial" panose="020B0604020202020204" pitchFamily="34" charset="0"/>
              <a:buChar char="•"/>
            </a:pPr>
            <a:r>
              <a:rPr lang="en-US" dirty="0"/>
              <a:t>More time for money to grow</a:t>
            </a:r>
          </a:p>
          <a:p>
            <a:pPr marL="342900" indent="-342900">
              <a:buClr>
                <a:schemeClr val="tx2"/>
              </a:buClr>
              <a:buFont typeface="Arial" panose="020B0604020202020204" pitchFamily="34" charset="0"/>
              <a:buChar char="•"/>
            </a:pPr>
            <a:r>
              <a:rPr lang="en-US" dirty="0"/>
              <a:t>H</a:t>
            </a:r>
            <a:r>
              <a:rPr lang="en-US" dirty="0" smtClean="0"/>
              <a:t>igher </a:t>
            </a:r>
            <a:r>
              <a:rPr lang="en-US" dirty="0"/>
              <a:t>distributions after 72 </a:t>
            </a:r>
          </a:p>
          <a:p>
            <a:pPr marL="342900" indent="-342900">
              <a:buClr>
                <a:schemeClr val="tx2"/>
              </a:buClr>
              <a:buFont typeface="Arial" panose="020B0604020202020204" pitchFamily="34" charset="0"/>
              <a:buChar char="•"/>
            </a:pPr>
            <a:r>
              <a:rPr lang="en-US" dirty="0" smtClean="0"/>
              <a:t>IRS </a:t>
            </a:r>
            <a:r>
              <a:rPr lang="en-US" dirty="0"/>
              <a:t>expected to roll out new lifetime tables in 2020, effective in 2021, that would lower the </a:t>
            </a:r>
            <a:r>
              <a:rPr lang="en-US" dirty="0" smtClean="0"/>
              <a:t>RMDs</a:t>
            </a:r>
            <a:endParaRPr lang="en-US" dirty="0"/>
          </a:p>
          <a:p>
            <a:pPr marL="342900" indent="-342900">
              <a:buClr>
                <a:schemeClr val="tx2"/>
              </a:buClr>
              <a:buFont typeface="Arial" panose="020B0604020202020204" pitchFamily="34" charset="0"/>
              <a:buChar char="•"/>
            </a:pPr>
            <a:r>
              <a:rPr lang="en-US" dirty="0"/>
              <a:t>Did not change age you can do QCD (still 70.5)</a:t>
            </a:r>
          </a:p>
          <a:p>
            <a:pPr marL="342900" indent="-342900">
              <a:buClr>
                <a:schemeClr val="tx2"/>
              </a:buClr>
              <a:buFont typeface="Arial" panose="020B0604020202020204" pitchFamily="34" charset="0"/>
              <a:buChar char="•"/>
            </a:pPr>
            <a:endParaRPr lang="en-US" dirty="0"/>
          </a:p>
        </p:txBody>
      </p:sp>
    </p:spTree>
    <p:extLst>
      <p:ext uri="{BB962C8B-B14F-4D97-AF65-F5344CB8AC3E}">
        <p14:creationId xmlns:p14="http://schemas.microsoft.com/office/powerpoint/2010/main" val="20331153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Removal of Age Limit </a:t>
            </a:r>
          </a:p>
        </p:txBody>
      </p:sp>
      <p:sp>
        <p:nvSpPr>
          <p:cNvPr id="6" name="Text Placeholder 5">
            <a:extLst>
              <a:ext uri="{FF2B5EF4-FFF2-40B4-BE49-F238E27FC236}">
                <a16:creationId xmlns:a16="http://schemas.microsoft.com/office/drawing/2014/main" id="{E936AFB0-7370-4047-BB24-916AC253202B}"/>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Terrible rule – good it is gone</a:t>
            </a:r>
          </a:p>
          <a:p>
            <a:pPr marL="342900" indent="-342900">
              <a:buClr>
                <a:schemeClr val="tx2"/>
              </a:buClr>
              <a:buFont typeface="Arial" panose="020B0604020202020204" pitchFamily="34" charset="0"/>
              <a:buChar char="•"/>
            </a:pPr>
            <a:r>
              <a:rPr lang="en-US" dirty="0"/>
              <a:t>At 70.5, you could not continue to save in an IRA</a:t>
            </a:r>
          </a:p>
          <a:p>
            <a:pPr marL="342900" indent="-342900">
              <a:buClr>
                <a:schemeClr val="tx2"/>
              </a:buClr>
              <a:buFont typeface="Arial" panose="020B0604020202020204" pitchFamily="34" charset="0"/>
              <a:buChar char="•"/>
            </a:pPr>
            <a:r>
              <a:rPr lang="en-US" dirty="0"/>
              <a:t>But </a:t>
            </a:r>
            <a:r>
              <a:rPr lang="en-US" dirty="0" smtClean="0"/>
              <a:t>you could </a:t>
            </a:r>
            <a:r>
              <a:rPr lang="en-US" dirty="0"/>
              <a:t>in a Roth or qualified plan</a:t>
            </a:r>
          </a:p>
          <a:p>
            <a:pPr marL="342900" indent="-342900">
              <a:buClr>
                <a:schemeClr val="tx2"/>
              </a:buClr>
              <a:buFont typeface="Arial" panose="020B0604020202020204" pitchFamily="34" charset="0"/>
              <a:buChar char="•"/>
            </a:pPr>
            <a:r>
              <a:rPr lang="en-US" dirty="0"/>
              <a:t>Now people working in retirement can keep saving, get tax deduction </a:t>
            </a:r>
          </a:p>
          <a:p>
            <a:pPr marL="342900" indent="-342900">
              <a:buClr>
                <a:schemeClr val="tx2"/>
              </a:buClr>
              <a:buFont typeface="Arial" panose="020B0604020202020204" pitchFamily="34" charset="0"/>
              <a:buChar char="•"/>
            </a:pPr>
            <a:r>
              <a:rPr lang="en-US" dirty="0"/>
              <a:t>Good planning option – but does not change need for RMDs</a:t>
            </a:r>
          </a:p>
        </p:txBody>
      </p:sp>
    </p:spTree>
    <p:extLst>
      <p:ext uri="{BB962C8B-B14F-4D97-AF65-F5344CB8AC3E}">
        <p14:creationId xmlns:p14="http://schemas.microsoft.com/office/powerpoint/2010/main" val="3435371521"/>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Removal of Age Limit </a:t>
            </a:r>
          </a:p>
        </p:txBody>
      </p:sp>
      <p:sp>
        <p:nvSpPr>
          <p:cNvPr id="6" name="Text Placeholder 5">
            <a:extLst>
              <a:ext uri="{FF2B5EF4-FFF2-40B4-BE49-F238E27FC236}">
                <a16:creationId xmlns:a16="http://schemas.microsoft.com/office/drawing/2014/main" id="{E936AFB0-7370-4047-BB24-916AC253202B}"/>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You can save in a Roth or traditional IRA after 70.5 </a:t>
            </a:r>
          </a:p>
          <a:p>
            <a:pPr marL="342900" indent="-342900">
              <a:buClr>
                <a:schemeClr val="tx2"/>
              </a:buClr>
              <a:buFont typeface="Arial" panose="020B0604020202020204" pitchFamily="34" charset="0"/>
              <a:buChar char="•"/>
            </a:pPr>
            <a:r>
              <a:rPr lang="en-US" dirty="0"/>
              <a:t>Can do spousal contribution also even if only one spouse working</a:t>
            </a:r>
          </a:p>
          <a:p>
            <a:pPr marL="342900" indent="-342900">
              <a:buClr>
                <a:schemeClr val="tx2"/>
              </a:buClr>
              <a:buFont typeface="Arial" panose="020B0604020202020204" pitchFamily="34" charset="0"/>
              <a:buChar char="•"/>
            </a:pPr>
            <a:r>
              <a:rPr lang="en-US" dirty="0"/>
              <a:t>$7,000 into an IRA (2020) for those over age 70.5 ($14,000 for couple)</a:t>
            </a:r>
          </a:p>
          <a:p>
            <a:pPr marL="342900" indent="-342900">
              <a:buClr>
                <a:schemeClr val="tx2"/>
              </a:buClr>
              <a:buFont typeface="Arial" panose="020B0604020202020204" pitchFamily="34" charset="0"/>
              <a:buChar char="•"/>
            </a:pPr>
            <a:r>
              <a:rPr lang="en-US" dirty="0"/>
              <a:t>Coordination with QCD offset provision</a:t>
            </a:r>
          </a:p>
        </p:txBody>
      </p:sp>
    </p:spTree>
    <p:extLst>
      <p:ext uri="{BB962C8B-B14F-4D97-AF65-F5344CB8AC3E}">
        <p14:creationId xmlns:p14="http://schemas.microsoft.com/office/powerpoint/2010/main" val="73394302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1886DD-0B84-5442-8197-5E6F8AC8A10B}"/>
              </a:ext>
            </a:extLst>
          </p:cNvPr>
          <p:cNvSpPr>
            <a:spLocks noGrp="1"/>
          </p:cNvSpPr>
          <p:nvPr>
            <p:ph type="body" sz="quarter" idx="10"/>
          </p:nvPr>
        </p:nvSpPr>
        <p:spPr/>
        <p:txBody>
          <a:bodyPr/>
          <a:lstStyle/>
          <a:p>
            <a:r>
              <a:rPr lang="en-US" dirty="0"/>
              <a:t>Overview</a:t>
            </a:r>
          </a:p>
        </p:txBody>
      </p:sp>
      <p:sp>
        <p:nvSpPr>
          <p:cNvPr id="2" name="Text Placeholder 1">
            <a:extLst>
              <a:ext uri="{FF2B5EF4-FFF2-40B4-BE49-F238E27FC236}">
                <a16:creationId xmlns:a16="http://schemas.microsoft.com/office/drawing/2014/main" id="{1C78718A-A175-8B40-A5E8-FED88C76C458}"/>
              </a:ext>
            </a:extLst>
          </p:cNvPr>
          <p:cNvSpPr>
            <a:spLocks noGrp="1"/>
          </p:cNvSpPr>
          <p:nvPr>
            <p:ph type="body" sz="quarter" idx="11"/>
          </p:nvPr>
        </p:nvSpPr>
        <p:spPr/>
        <p:txBody>
          <a:bodyPr/>
          <a:lstStyle/>
          <a:p>
            <a:pPr marL="457200" indent="-457200">
              <a:buClr>
                <a:schemeClr val="tx2"/>
              </a:buClr>
              <a:buFont typeface="+mj-lt"/>
              <a:buAutoNum type="arabicPeriod"/>
            </a:pPr>
            <a:r>
              <a:rPr lang="en-US" sz="2800" dirty="0"/>
              <a:t>SECURE Act Overview</a:t>
            </a:r>
          </a:p>
          <a:p>
            <a:pPr marL="457200" indent="-457200">
              <a:buClr>
                <a:schemeClr val="tx2"/>
              </a:buClr>
              <a:buFont typeface="+mj-lt"/>
              <a:buAutoNum type="arabicPeriod"/>
            </a:pPr>
            <a:r>
              <a:rPr lang="en-US" sz="2800" dirty="0"/>
              <a:t>Impact of 10-Year IRA Payout</a:t>
            </a:r>
          </a:p>
          <a:p>
            <a:pPr marL="457200" indent="-457200">
              <a:buClr>
                <a:schemeClr val="tx2"/>
              </a:buClr>
              <a:buFont typeface="+mj-lt"/>
              <a:buAutoNum type="arabicPeriod"/>
            </a:pPr>
            <a:r>
              <a:rPr lang="en-US" sz="2800" dirty="0"/>
              <a:t>Planning Opportunities for “Stretch” Mimic</a:t>
            </a:r>
          </a:p>
          <a:p>
            <a:pPr marL="457200" indent="-457200">
              <a:buClr>
                <a:schemeClr val="tx2"/>
              </a:buClr>
              <a:buFont typeface="+mj-lt"/>
              <a:buAutoNum type="arabicPeriod"/>
            </a:pPr>
            <a:r>
              <a:rPr lang="en-US" sz="2800" dirty="0"/>
              <a:t>Roth Planning Opportunities </a:t>
            </a:r>
          </a:p>
          <a:p>
            <a:pPr marL="457200" indent="-457200">
              <a:buClr>
                <a:schemeClr val="tx2"/>
              </a:buClr>
              <a:buFont typeface="+mj-lt"/>
              <a:buAutoNum type="arabicPeriod"/>
            </a:pPr>
            <a:r>
              <a:rPr lang="en-US" sz="2800" dirty="0"/>
              <a:t>Opportunities for Carson</a:t>
            </a:r>
          </a:p>
        </p:txBody>
      </p:sp>
    </p:spTree>
    <p:extLst>
      <p:ext uri="{BB962C8B-B14F-4D97-AF65-F5344CB8AC3E}">
        <p14:creationId xmlns:p14="http://schemas.microsoft.com/office/powerpoint/2010/main" val="4180430452"/>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Stretch IRA Going Away</a:t>
            </a:r>
          </a:p>
        </p:txBody>
      </p:sp>
      <p:sp>
        <p:nvSpPr>
          <p:cNvPr id="6" name="Text Placeholder 5">
            <a:extLst>
              <a:ext uri="{FF2B5EF4-FFF2-40B4-BE49-F238E27FC236}">
                <a16:creationId xmlns:a16="http://schemas.microsoft.com/office/drawing/2014/main" id="{3523141D-1645-0842-811C-3925602CB933}"/>
              </a:ext>
            </a:extLst>
          </p:cNvPr>
          <p:cNvSpPr>
            <a:spLocks noGrp="1"/>
          </p:cNvSpPr>
          <p:nvPr>
            <p:ph type="body" sz="quarter" idx="11"/>
          </p:nvPr>
        </p:nvSpPr>
        <p:spPr>
          <a:xfrm>
            <a:off x="1139825" y="2379076"/>
            <a:ext cx="9890125" cy="3199399"/>
          </a:xfrm>
        </p:spPr>
        <p:txBody>
          <a:bodyPr numCol="2" spcCol="457200"/>
          <a:lstStyle/>
          <a:p>
            <a:pPr marL="342900" indent="-342900">
              <a:buClr>
                <a:schemeClr val="tx2"/>
              </a:buClr>
              <a:buFont typeface="Arial" panose="020B0604020202020204" pitchFamily="34" charset="0"/>
              <a:buChar char="•"/>
            </a:pPr>
            <a:r>
              <a:rPr lang="en-US" sz="2000" dirty="0"/>
              <a:t>Stretch IRA for non-spouse beneficiaries is going away</a:t>
            </a:r>
          </a:p>
          <a:p>
            <a:pPr marL="342900" indent="-342900">
              <a:buClr>
                <a:schemeClr val="tx2"/>
              </a:buClr>
              <a:buFont typeface="Arial" panose="020B0604020202020204" pitchFamily="34" charset="0"/>
              <a:buChar char="•"/>
            </a:pPr>
            <a:r>
              <a:rPr lang="en-US" sz="2000" dirty="0"/>
              <a:t>Has been on chopping block for years</a:t>
            </a:r>
          </a:p>
          <a:p>
            <a:pPr marL="342900" indent="-342900">
              <a:buClr>
                <a:schemeClr val="tx2"/>
              </a:buClr>
              <a:buFont typeface="Arial" panose="020B0604020202020204" pitchFamily="34" charset="0"/>
              <a:buChar char="•"/>
            </a:pPr>
            <a:r>
              <a:rPr lang="en-US" sz="2000" dirty="0"/>
              <a:t>Huge tax revenue</a:t>
            </a:r>
            <a:r>
              <a:rPr lang="en-US" sz="2000" dirty="0" smtClean="0"/>
              <a:t>: </a:t>
            </a:r>
            <a:r>
              <a:rPr lang="en-US" sz="2000" dirty="0"/>
              <a:t>$15.7 billion through 2029, estimates Joint Committee on Taxation</a:t>
            </a:r>
          </a:p>
          <a:p>
            <a:pPr marL="342900" indent="-342900">
              <a:buClr>
                <a:schemeClr val="tx2"/>
              </a:buClr>
              <a:buFont typeface="Arial" panose="020B0604020202020204" pitchFamily="34" charset="0"/>
              <a:buChar char="•"/>
            </a:pPr>
            <a:r>
              <a:rPr lang="en-US" sz="2000" dirty="0"/>
              <a:t>Would require account to be distributed within 10 years</a:t>
            </a:r>
          </a:p>
          <a:p>
            <a:pPr marL="342900" indent="-342900">
              <a:buClr>
                <a:schemeClr val="tx2"/>
              </a:buClr>
              <a:buFont typeface="Arial" panose="020B0604020202020204" pitchFamily="34" charset="0"/>
              <a:buChar char="•"/>
            </a:pPr>
            <a:r>
              <a:rPr lang="en-US" sz="2000" dirty="0"/>
              <a:t>As opposed to old rule where you could stretch out over life expectancy of the beneficiary in most cases </a:t>
            </a:r>
          </a:p>
          <a:p>
            <a:pPr marL="342900" indent="-342900">
              <a:buClr>
                <a:schemeClr val="tx2"/>
              </a:buClr>
              <a:buFont typeface="Arial" panose="020B0604020202020204" pitchFamily="34" charset="0"/>
              <a:buChar char="•"/>
            </a:pPr>
            <a:r>
              <a:rPr lang="en-US" sz="2000" dirty="0"/>
              <a:t>This generally means higher RMDs for beneficiary and less tax-deferred savings opportunities </a:t>
            </a:r>
          </a:p>
          <a:p>
            <a:pPr marL="342900" indent="-342900">
              <a:buClr>
                <a:schemeClr val="tx2"/>
              </a:buClr>
              <a:buFont typeface="Arial" panose="020B0604020202020204" pitchFamily="34" charset="0"/>
              <a:buChar char="•"/>
            </a:pPr>
            <a:r>
              <a:rPr lang="en-US" sz="2000" dirty="0"/>
              <a:t>Not effective until </a:t>
            </a:r>
            <a:r>
              <a:rPr lang="en-US" sz="2000" dirty="0" smtClean="0"/>
              <a:t>December </a:t>
            </a:r>
            <a:r>
              <a:rPr lang="en-US" sz="2000" dirty="0"/>
              <a:t>31, 2021 for government plans </a:t>
            </a:r>
          </a:p>
        </p:txBody>
      </p:sp>
      <p:sp>
        <p:nvSpPr>
          <p:cNvPr id="4" name="TextBox 3">
            <a:extLst>
              <a:ext uri="{FF2B5EF4-FFF2-40B4-BE49-F238E27FC236}">
                <a16:creationId xmlns:a16="http://schemas.microsoft.com/office/drawing/2014/main" id="{645F624F-98B4-9148-B875-D50F1DF6A277}"/>
              </a:ext>
            </a:extLst>
          </p:cNvPr>
          <p:cNvSpPr txBox="1"/>
          <p:nvPr/>
        </p:nvSpPr>
        <p:spPr>
          <a:xfrm>
            <a:off x="462093" y="6439087"/>
            <a:ext cx="7145338" cy="255588"/>
          </a:xfrm>
          <a:prstGeom prst="rect">
            <a:avLst/>
          </a:prstGeom>
          <a:noFill/>
        </p:spPr>
        <p:txBody>
          <a:bodyPr wrap="square" lIns="0" tIns="0" rIns="0" bIns="0" rtlCol="0" anchor="ctr">
            <a:noAutofit/>
          </a:bodyPr>
          <a:lstStyle/>
          <a:p>
            <a:r>
              <a:rPr lang="en-US" sz="1000" dirty="0">
                <a:solidFill>
                  <a:schemeClr val="accent1">
                    <a:lumMod val="40000"/>
                    <a:lumOff val="60000"/>
                  </a:schemeClr>
                </a:solidFill>
                <a:latin typeface="Arial" panose="020B0604020202020204" pitchFamily="34" charset="0"/>
                <a:cs typeface="Arial" panose="020B0604020202020204" pitchFamily="34" charset="0"/>
              </a:rPr>
              <a:t>Source: https://</a:t>
            </a:r>
            <a:r>
              <a:rPr lang="en-US" sz="1000" dirty="0" err="1">
                <a:solidFill>
                  <a:schemeClr val="accent1">
                    <a:lumMod val="40000"/>
                    <a:lumOff val="60000"/>
                  </a:schemeClr>
                </a:solidFill>
                <a:latin typeface="Arial" panose="020B0604020202020204" pitchFamily="34" charset="0"/>
                <a:cs typeface="Arial" panose="020B0604020202020204" pitchFamily="34" charset="0"/>
              </a:rPr>
              <a:t>www.jct.gov</a:t>
            </a:r>
            <a:r>
              <a:rPr lang="en-US" sz="1000" dirty="0">
                <a:solidFill>
                  <a:schemeClr val="accent1">
                    <a:lumMod val="40000"/>
                    <a:lumOff val="60000"/>
                  </a:schemeClr>
                </a:solidFill>
                <a:latin typeface="Arial" panose="020B0604020202020204" pitchFamily="34" charset="0"/>
                <a:cs typeface="Arial" panose="020B0604020202020204" pitchFamily="34" charset="0"/>
              </a:rPr>
              <a:t>/</a:t>
            </a:r>
            <a:r>
              <a:rPr lang="en-US" sz="1000" dirty="0" err="1">
                <a:solidFill>
                  <a:schemeClr val="accent1">
                    <a:lumMod val="40000"/>
                    <a:lumOff val="60000"/>
                  </a:schemeClr>
                </a:solidFill>
                <a:latin typeface="Arial" panose="020B0604020202020204" pitchFamily="34" charset="0"/>
                <a:cs typeface="Arial" panose="020B0604020202020204" pitchFamily="34" charset="0"/>
              </a:rPr>
              <a:t>publications.html?func</a:t>
            </a:r>
            <a:r>
              <a:rPr lang="en-US" sz="1000" dirty="0">
                <a:solidFill>
                  <a:schemeClr val="accent1">
                    <a:lumMod val="40000"/>
                    <a:lumOff val="60000"/>
                  </a:schemeClr>
                </a:solidFill>
                <a:latin typeface="Arial" panose="020B0604020202020204" pitchFamily="34" charset="0"/>
                <a:cs typeface="Arial" panose="020B0604020202020204" pitchFamily="34" charset="0"/>
              </a:rPr>
              <a:t>=</a:t>
            </a:r>
            <a:r>
              <a:rPr lang="en-US" sz="1000" dirty="0" err="1">
                <a:solidFill>
                  <a:schemeClr val="accent1">
                    <a:lumMod val="40000"/>
                    <a:lumOff val="60000"/>
                  </a:schemeClr>
                </a:solidFill>
                <a:latin typeface="Arial" panose="020B0604020202020204" pitchFamily="34" charset="0"/>
                <a:cs typeface="Arial" panose="020B0604020202020204" pitchFamily="34" charset="0"/>
              </a:rPr>
              <a:t>download&amp;id</a:t>
            </a:r>
            <a:r>
              <a:rPr lang="en-US" sz="1000" dirty="0">
                <a:solidFill>
                  <a:schemeClr val="accent1">
                    <a:lumMod val="40000"/>
                    <a:lumOff val="60000"/>
                  </a:schemeClr>
                </a:solidFill>
                <a:latin typeface="Arial" panose="020B0604020202020204" pitchFamily="34" charset="0"/>
                <a:cs typeface="Arial" panose="020B0604020202020204" pitchFamily="34" charset="0"/>
              </a:rPr>
              <a:t>=5189&amp;chk=5189&amp;no_html=1</a:t>
            </a:r>
          </a:p>
        </p:txBody>
      </p:sp>
    </p:spTree>
    <p:extLst>
      <p:ext uri="{BB962C8B-B14F-4D97-AF65-F5344CB8AC3E}">
        <p14:creationId xmlns:p14="http://schemas.microsoft.com/office/powerpoint/2010/main" val="402289140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10-Year Stretch Impact </a:t>
            </a:r>
          </a:p>
        </p:txBody>
      </p:sp>
      <p:sp>
        <p:nvSpPr>
          <p:cNvPr id="6" name="Text Placeholder 5">
            <a:extLst>
              <a:ext uri="{FF2B5EF4-FFF2-40B4-BE49-F238E27FC236}">
                <a16:creationId xmlns:a16="http://schemas.microsoft.com/office/drawing/2014/main" id="{E936AFB0-7370-4047-BB24-916AC253202B}"/>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Review trust language</a:t>
            </a:r>
          </a:p>
          <a:p>
            <a:pPr marL="342900" indent="-342900">
              <a:buClr>
                <a:schemeClr val="tx2"/>
              </a:buClr>
              <a:buFont typeface="Arial" panose="020B0604020202020204" pitchFamily="34" charset="0"/>
              <a:buChar char="•"/>
            </a:pPr>
            <a:r>
              <a:rPr lang="en-US" dirty="0"/>
              <a:t>Review beneficiary language</a:t>
            </a:r>
          </a:p>
          <a:p>
            <a:pPr marL="342900" indent="-342900">
              <a:buClr>
                <a:schemeClr val="tx2"/>
              </a:buClr>
              <a:buFont typeface="Arial" panose="020B0604020202020204" pitchFamily="34" charset="0"/>
              <a:buChar char="•"/>
            </a:pPr>
            <a:r>
              <a:rPr lang="en-US" dirty="0"/>
              <a:t>Review tax impact on estate and beneficiaries </a:t>
            </a:r>
          </a:p>
          <a:p>
            <a:pPr marL="342900" indent="-342900">
              <a:buClr>
                <a:schemeClr val="tx2"/>
              </a:buClr>
              <a:buFont typeface="Arial" panose="020B0604020202020204" pitchFamily="34" charset="0"/>
              <a:buChar char="•"/>
            </a:pPr>
            <a:r>
              <a:rPr lang="en-US" dirty="0"/>
              <a:t>Roth conversions, life insurance, </a:t>
            </a:r>
            <a:r>
              <a:rPr lang="en-US" dirty="0" smtClean="0"/>
              <a:t>and charitable </a:t>
            </a:r>
            <a:r>
              <a:rPr lang="en-US" dirty="0"/>
              <a:t>remainder trusts can all be helpful for planning now </a:t>
            </a:r>
          </a:p>
        </p:txBody>
      </p:sp>
    </p:spTree>
    <p:extLst>
      <p:ext uri="{BB962C8B-B14F-4D97-AF65-F5344CB8AC3E}">
        <p14:creationId xmlns:p14="http://schemas.microsoft.com/office/powerpoint/2010/main" val="954557502"/>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Childbirth and Student Loan Provisions </a:t>
            </a:r>
          </a:p>
        </p:txBody>
      </p:sp>
    </p:spTree>
    <p:extLst>
      <p:ext uri="{BB962C8B-B14F-4D97-AF65-F5344CB8AC3E}">
        <p14:creationId xmlns:p14="http://schemas.microsoft.com/office/powerpoint/2010/main" val="3752195527"/>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a:xfrm>
            <a:off x="1139825" y="1014413"/>
            <a:ext cx="10664825" cy="1135062"/>
          </a:xfrm>
        </p:spPr>
        <p:txBody>
          <a:bodyPr/>
          <a:lstStyle/>
          <a:p>
            <a:r>
              <a:rPr lang="en-US" sz="4400" dirty="0" smtClean="0"/>
              <a:t>Penalty-Free </a:t>
            </a:r>
            <a:r>
              <a:rPr lang="en-US" sz="4400" dirty="0"/>
              <a:t>Childbirth and Adoption</a:t>
            </a:r>
          </a:p>
        </p:txBody>
      </p:sp>
      <p:sp>
        <p:nvSpPr>
          <p:cNvPr id="6" name="Text Placeholder 5">
            <a:extLst>
              <a:ext uri="{FF2B5EF4-FFF2-40B4-BE49-F238E27FC236}">
                <a16:creationId xmlns:a16="http://schemas.microsoft.com/office/drawing/2014/main" id="{03A81E6C-735C-274A-B4F7-E6BF3642F279}"/>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000" dirty="0"/>
              <a:t>A feel-good, smart public </a:t>
            </a:r>
            <a:br>
              <a:rPr lang="en-US" sz="2000" dirty="0"/>
            </a:br>
            <a:r>
              <a:rPr lang="en-US" sz="2000" dirty="0"/>
              <a:t>policy rule</a:t>
            </a:r>
          </a:p>
          <a:p>
            <a:pPr marL="342900" indent="-342900">
              <a:buClr>
                <a:schemeClr val="tx2"/>
              </a:buClr>
              <a:buFont typeface="Arial" panose="020B0604020202020204" pitchFamily="34" charset="0"/>
              <a:buChar char="•"/>
            </a:pPr>
            <a:r>
              <a:rPr lang="en-US" sz="2000" dirty="0"/>
              <a:t>Supports adoption and childbirth</a:t>
            </a:r>
          </a:p>
          <a:p>
            <a:pPr marL="342900" indent="-342900">
              <a:buClr>
                <a:schemeClr val="tx2"/>
              </a:buClr>
              <a:buFont typeface="Arial" panose="020B0604020202020204" pitchFamily="34" charset="0"/>
              <a:buChar char="•"/>
            </a:pPr>
            <a:r>
              <a:rPr lang="en-US" sz="2000" dirty="0"/>
              <a:t>Can take a $5,000 withdrawal per person ($10,000 a couple) from 401(k) or IRA, etc., for childcare costs up to one year after date of birth or legal adoption </a:t>
            </a:r>
          </a:p>
          <a:p>
            <a:pPr marL="342900" indent="-342900">
              <a:buClr>
                <a:schemeClr val="tx2"/>
              </a:buClr>
              <a:buFont typeface="Arial" panose="020B0604020202020204" pitchFamily="34" charset="0"/>
              <a:buChar char="•"/>
            </a:pPr>
            <a:r>
              <a:rPr lang="en-US" sz="2000" dirty="0"/>
              <a:t>Added provision: you can repay this back to plan over time as </a:t>
            </a:r>
            <a:br>
              <a:rPr lang="en-US" sz="2000" dirty="0"/>
            </a:br>
            <a:r>
              <a:rPr lang="en-US" sz="2000" dirty="0"/>
              <a:t>a “rollover”</a:t>
            </a:r>
          </a:p>
          <a:p>
            <a:pPr marL="342900" indent="-342900">
              <a:buClr>
                <a:schemeClr val="tx2"/>
              </a:buClr>
              <a:buFont typeface="Arial" panose="020B0604020202020204" pitchFamily="34" charset="0"/>
              <a:buChar char="•"/>
            </a:pPr>
            <a:r>
              <a:rPr lang="en-US" sz="2000" dirty="0"/>
              <a:t>Don’t need to track expenses</a:t>
            </a:r>
          </a:p>
        </p:txBody>
      </p:sp>
    </p:spTree>
    <p:extLst>
      <p:ext uri="{BB962C8B-B14F-4D97-AF65-F5344CB8AC3E}">
        <p14:creationId xmlns:p14="http://schemas.microsoft.com/office/powerpoint/2010/main" val="1352200284"/>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529 Plan and Student Loans </a:t>
            </a:r>
          </a:p>
        </p:txBody>
      </p:sp>
      <p:sp>
        <p:nvSpPr>
          <p:cNvPr id="6" name="Text Placeholder 5">
            <a:extLst>
              <a:ext uri="{FF2B5EF4-FFF2-40B4-BE49-F238E27FC236}">
                <a16:creationId xmlns:a16="http://schemas.microsoft.com/office/drawing/2014/main" id="{03A81E6C-735C-274A-B4F7-E6BF3642F279}"/>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Can repay up to $10,000 of student loans (lifetime)</a:t>
            </a:r>
          </a:p>
          <a:p>
            <a:pPr marL="342900" indent="-342900">
              <a:buClr>
                <a:schemeClr val="tx2"/>
              </a:buClr>
              <a:buFont typeface="Arial" panose="020B0604020202020204" pitchFamily="34" charset="0"/>
              <a:buChar char="•"/>
            </a:pPr>
            <a:r>
              <a:rPr lang="en-US" dirty="0"/>
              <a:t>Treated as a qualified distribution now</a:t>
            </a:r>
          </a:p>
          <a:p>
            <a:pPr marL="342900" indent="-342900">
              <a:buClr>
                <a:schemeClr val="tx2"/>
              </a:buClr>
              <a:buFont typeface="Arial" panose="020B0604020202020204" pitchFamily="34" charset="0"/>
              <a:buChar char="•"/>
            </a:pPr>
            <a:r>
              <a:rPr lang="en-US" dirty="0" smtClean="0"/>
              <a:t>Cannot </a:t>
            </a:r>
            <a:r>
              <a:rPr lang="en-US" dirty="0"/>
              <a:t>also deduct interest paid (would be a double count)</a:t>
            </a:r>
          </a:p>
          <a:p>
            <a:pPr marL="342900" indent="-342900">
              <a:buClr>
                <a:schemeClr val="tx2"/>
              </a:buClr>
              <a:buFont typeface="Arial" panose="020B0604020202020204" pitchFamily="34" charset="0"/>
              <a:buChar char="•"/>
            </a:pPr>
            <a:r>
              <a:rPr lang="en-US" dirty="0"/>
              <a:t>Can be used to support beneficiary or beneficiary’s siblings</a:t>
            </a:r>
          </a:p>
          <a:p>
            <a:pPr marL="342900" indent="-342900">
              <a:buClr>
                <a:schemeClr val="tx2"/>
              </a:buClr>
              <a:buFont typeface="Arial" panose="020B0604020202020204" pitchFamily="34" charset="0"/>
              <a:buChar char="•"/>
            </a:pPr>
            <a:r>
              <a:rPr lang="en-US" dirty="0"/>
              <a:t>Remember, beneficiary can be changed at no cost</a:t>
            </a:r>
          </a:p>
        </p:txBody>
      </p:sp>
    </p:spTree>
    <p:extLst>
      <p:ext uri="{BB962C8B-B14F-4D97-AF65-F5344CB8AC3E}">
        <p14:creationId xmlns:p14="http://schemas.microsoft.com/office/powerpoint/2010/main" val="1159235585"/>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Basic Tax Issues of 10-Year Payout v. Stretch</a:t>
            </a:r>
          </a:p>
        </p:txBody>
      </p:sp>
    </p:spTree>
    <p:extLst>
      <p:ext uri="{BB962C8B-B14F-4D97-AF65-F5344CB8AC3E}">
        <p14:creationId xmlns:p14="http://schemas.microsoft.com/office/powerpoint/2010/main" val="4069923278"/>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a:xfrm>
            <a:off x="1139825" y="1014413"/>
            <a:ext cx="10664825" cy="1135062"/>
          </a:xfrm>
        </p:spPr>
        <p:txBody>
          <a:bodyPr/>
          <a:lstStyle/>
          <a:p>
            <a:r>
              <a:rPr lang="en-US" dirty="0"/>
              <a:t>What Does Stretch Change Mean?</a:t>
            </a:r>
          </a:p>
        </p:txBody>
      </p:sp>
      <p:sp>
        <p:nvSpPr>
          <p:cNvPr id="6" name="Text Placeholder 5">
            <a:extLst>
              <a:ext uri="{FF2B5EF4-FFF2-40B4-BE49-F238E27FC236}">
                <a16:creationId xmlns:a16="http://schemas.microsoft.com/office/drawing/2014/main" id="{984F10FC-A3A3-2B49-B29A-C977598B74A8}"/>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Increased taxes</a:t>
            </a:r>
          </a:p>
          <a:p>
            <a:pPr marL="342900" indent="-342900">
              <a:buClr>
                <a:schemeClr val="tx2"/>
              </a:buClr>
              <a:buFont typeface="Arial" panose="020B0604020202020204" pitchFamily="34" charset="0"/>
              <a:buChar char="•"/>
            </a:pPr>
            <a:r>
              <a:rPr lang="en-US" dirty="0"/>
              <a:t>Decreased tax-deferral benefits</a:t>
            </a:r>
          </a:p>
          <a:p>
            <a:pPr marL="342900" indent="-342900">
              <a:buClr>
                <a:schemeClr val="tx2"/>
              </a:buClr>
              <a:buFont typeface="Arial" panose="020B0604020202020204" pitchFamily="34" charset="0"/>
              <a:buChar char="•"/>
            </a:pPr>
            <a:r>
              <a:rPr lang="en-US" dirty="0"/>
              <a:t>Increase in value of Roth conversions</a:t>
            </a:r>
          </a:p>
          <a:p>
            <a:pPr marL="342900" indent="-342900">
              <a:buClr>
                <a:schemeClr val="tx2"/>
              </a:buClr>
              <a:buFont typeface="Arial" panose="020B0604020202020204" pitchFamily="34" charset="0"/>
              <a:buChar char="•"/>
            </a:pPr>
            <a:r>
              <a:rPr lang="en-US" dirty="0"/>
              <a:t>More planning needed around beneficiaries </a:t>
            </a:r>
          </a:p>
          <a:p>
            <a:pPr marL="342900" indent="-342900">
              <a:buClr>
                <a:schemeClr val="tx2"/>
              </a:buClr>
              <a:buFont typeface="Arial" panose="020B0604020202020204" pitchFamily="34" charset="0"/>
              <a:buChar char="•"/>
            </a:pPr>
            <a:r>
              <a:rPr lang="en-US" dirty="0"/>
              <a:t>Trust language reviews</a:t>
            </a:r>
          </a:p>
          <a:p>
            <a:pPr marL="342900" indent="-342900">
              <a:buClr>
                <a:schemeClr val="tx2"/>
              </a:buClr>
              <a:buFont typeface="Arial" panose="020B0604020202020204" pitchFamily="34" charset="0"/>
              <a:buChar char="•"/>
            </a:pPr>
            <a:r>
              <a:rPr lang="en-US" dirty="0"/>
              <a:t>Possible benefits of charitable giving with IRAs to CRATs and CRUTs</a:t>
            </a:r>
          </a:p>
        </p:txBody>
      </p:sp>
    </p:spTree>
    <p:extLst>
      <p:ext uri="{BB962C8B-B14F-4D97-AF65-F5344CB8AC3E}">
        <p14:creationId xmlns:p14="http://schemas.microsoft.com/office/powerpoint/2010/main" val="467762311"/>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Some Big Exceptions Still </a:t>
            </a:r>
          </a:p>
        </p:txBody>
      </p:sp>
      <p:sp>
        <p:nvSpPr>
          <p:cNvPr id="6" name="Text Placeholder 5">
            <a:extLst>
              <a:ext uri="{FF2B5EF4-FFF2-40B4-BE49-F238E27FC236}">
                <a16:creationId xmlns:a16="http://schemas.microsoft.com/office/drawing/2014/main" id="{74BAE26E-EE1A-B948-838F-8E2D7EC66193}"/>
              </a:ext>
            </a:extLst>
          </p:cNvPr>
          <p:cNvSpPr>
            <a:spLocks noGrp="1"/>
          </p:cNvSpPr>
          <p:nvPr>
            <p:ph type="body" sz="quarter" idx="11"/>
          </p:nvPr>
        </p:nvSpPr>
        <p:spPr>
          <a:xfrm>
            <a:off x="1139826" y="2149475"/>
            <a:ext cx="9120188" cy="3928596"/>
          </a:xfrm>
        </p:spPr>
        <p:txBody>
          <a:bodyPr/>
          <a:lstStyle/>
          <a:p>
            <a:pPr marL="342900" indent="-342900">
              <a:buClr>
                <a:schemeClr val="tx2"/>
              </a:buClr>
              <a:buFont typeface="Arial" panose="020B0604020202020204" pitchFamily="34" charset="0"/>
              <a:buChar char="•"/>
            </a:pPr>
            <a:r>
              <a:rPr lang="en-US" dirty="0"/>
              <a:t>The 10-year distribution requirement generally does not apply if the designated beneficiary is an eligible beneficiary.</a:t>
            </a:r>
          </a:p>
          <a:p>
            <a:pPr marL="342900" indent="-342900">
              <a:buClr>
                <a:schemeClr val="tx2"/>
              </a:buClr>
              <a:buFont typeface="Arial" panose="020B0604020202020204" pitchFamily="34" charset="0"/>
              <a:buChar char="•"/>
            </a:pPr>
            <a:r>
              <a:rPr lang="en-US" dirty="0"/>
              <a:t>Eligible beneficiary is defined as any beneficiary who, as of the date of death, is a surviving spouse, disabled, or chronically ill, or is an individual who is not more than 10 years younger than the employee (or IRA owner), or is a child of the employee (or IRA owner) who has not reached the age of majority.</a:t>
            </a:r>
          </a:p>
          <a:p>
            <a:pPr marL="342900" indent="-342900">
              <a:buClr>
                <a:schemeClr val="tx2"/>
              </a:buClr>
              <a:buFont typeface="Arial" panose="020B0604020202020204" pitchFamily="34" charset="0"/>
              <a:buChar char="•"/>
            </a:pPr>
            <a:r>
              <a:rPr lang="en-US" dirty="0"/>
              <a:t>Effective for those who die after </a:t>
            </a:r>
            <a:r>
              <a:rPr lang="en-US" dirty="0" smtClean="0"/>
              <a:t>December </a:t>
            </a:r>
            <a:r>
              <a:rPr lang="en-US" dirty="0"/>
              <a:t>31, 2019 and </a:t>
            </a:r>
            <a:r>
              <a:rPr lang="en-US" dirty="0" smtClean="0"/>
              <a:t>December </a:t>
            </a:r>
            <a:r>
              <a:rPr lang="en-US" dirty="0"/>
              <a:t>31, 2021 for government plans</a:t>
            </a:r>
          </a:p>
        </p:txBody>
      </p:sp>
    </p:spTree>
    <p:extLst>
      <p:ext uri="{BB962C8B-B14F-4D97-AF65-F5344CB8AC3E}">
        <p14:creationId xmlns:p14="http://schemas.microsoft.com/office/powerpoint/2010/main" val="738903417"/>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Who isn’t exempt?</a:t>
            </a:r>
          </a:p>
        </p:txBody>
      </p:sp>
      <p:sp>
        <p:nvSpPr>
          <p:cNvPr id="6" name="Text Placeholder 5">
            <a:extLst>
              <a:ext uri="{FF2B5EF4-FFF2-40B4-BE49-F238E27FC236}">
                <a16:creationId xmlns:a16="http://schemas.microsoft.com/office/drawing/2014/main" id="{A44D4EA1-0322-0343-9663-FCA0E5988872}"/>
              </a:ext>
            </a:extLst>
          </p:cNvPr>
          <p:cNvSpPr>
            <a:spLocks noGrp="1"/>
          </p:cNvSpPr>
          <p:nvPr>
            <p:ph type="body" sz="quarter" idx="11"/>
          </p:nvPr>
        </p:nvSpPr>
        <p:spPr>
          <a:xfrm>
            <a:off x="1139826" y="2379076"/>
            <a:ext cx="9890124" cy="3199399"/>
          </a:xfrm>
        </p:spPr>
        <p:txBody>
          <a:bodyPr/>
          <a:lstStyle/>
          <a:p>
            <a:pPr marL="342900" indent="-342900">
              <a:buClr>
                <a:schemeClr val="tx2"/>
              </a:buClr>
              <a:buFont typeface="Arial" panose="020B0604020202020204" pitchFamily="34" charset="0"/>
              <a:buChar char="•"/>
            </a:pPr>
            <a:r>
              <a:rPr lang="en-US" sz="3200" dirty="0"/>
              <a:t>Grandchildren don’t appear to be exempt</a:t>
            </a:r>
          </a:p>
          <a:p>
            <a:pPr marL="342900" indent="-342900">
              <a:buClr>
                <a:schemeClr val="tx2"/>
              </a:buClr>
              <a:buFont typeface="Arial" panose="020B0604020202020204" pitchFamily="34" charset="0"/>
              <a:buChar char="•"/>
            </a:pPr>
            <a:r>
              <a:rPr lang="en-US" sz="3200" dirty="0"/>
              <a:t>That means a 10-year-old grandchild would have 10 years to deplete the account</a:t>
            </a:r>
          </a:p>
          <a:p>
            <a:pPr marL="342900" indent="-342900">
              <a:buClr>
                <a:schemeClr val="tx2"/>
              </a:buClr>
              <a:buFont typeface="Arial" panose="020B0604020202020204" pitchFamily="34" charset="0"/>
              <a:buChar char="•"/>
            </a:pPr>
            <a:r>
              <a:rPr lang="en-US" sz="3200" dirty="0"/>
              <a:t>That is not a good outcome!</a:t>
            </a:r>
          </a:p>
        </p:txBody>
      </p:sp>
    </p:spTree>
    <p:extLst>
      <p:ext uri="{BB962C8B-B14F-4D97-AF65-F5344CB8AC3E}">
        <p14:creationId xmlns:p14="http://schemas.microsoft.com/office/powerpoint/2010/main" val="3199608940"/>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Stretch </a:t>
            </a:r>
            <a:r>
              <a:rPr lang="en-US" dirty="0" smtClean="0"/>
              <a:t>v. </a:t>
            </a:r>
            <a:r>
              <a:rPr lang="en-US" dirty="0"/>
              <a:t>10-Year Example</a:t>
            </a:r>
          </a:p>
        </p:txBody>
      </p:sp>
      <p:sp>
        <p:nvSpPr>
          <p:cNvPr id="6" name="Text Placeholder 5">
            <a:extLst>
              <a:ext uri="{FF2B5EF4-FFF2-40B4-BE49-F238E27FC236}">
                <a16:creationId xmlns:a16="http://schemas.microsoft.com/office/drawing/2014/main" id="{4572AFD2-2B6D-DC47-A6C9-12206D03E5FC}"/>
              </a:ext>
            </a:extLst>
          </p:cNvPr>
          <p:cNvSpPr>
            <a:spLocks noGrp="1"/>
          </p:cNvSpPr>
          <p:nvPr>
            <p:ph type="body" sz="quarter" idx="11"/>
          </p:nvPr>
        </p:nvSpPr>
        <p:spPr>
          <a:xfrm>
            <a:off x="1139826" y="2379076"/>
            <a:ext cx="9357846" cy="3199399"/>
          </a:xfrm>
        </p:spPr>
        <p:txBody>
          <a:bodyPr/>
          <a:lstStyle/>
          <a:p>
            <a:pPr marL="342900" indent="-342900">
              <a:buClr>
                <a:schemeClr val="tx2"/>
              </a:buClr>
              <a:buFont typeface="Arial" panose="020B0604020202020204" pitchFamily="34" charset="0"/>
              <a:buChar char="•"/>
            </a:pPr>
            <a:r>
              <a:rPr lang="en-US" sz="2800" dirty="0"/>
              <a:t>75-year-old parent passes away</a:t>
            </a:r>
          </a:p>
          <a:p>
            <a:pPr marL="342900" indent="-342900">
              <a:buClr>
                <a:schemeClr val="tx2"/>
              </a:buClr>
              <a:buFont typeface="Arial" panose="020B0604020202020204" pitchFamily="34" charset="0"/>
              <a:buChar char="•"/>
            </a:pPr>
            <a:r>
              <a:rPr lang="en-US" sz="2800" dirty="0"/>
              <a:t>Leaves IRA to 45-year-old child – 38.8 years for life factor </a:t>
            </a:r>
          </a:p>
          <a:p>
            <a:pPr marL="342900" indent="-342900">
              <a:buClr>
                <a:schemeClr val="tx2"/>
              </a:buClr>
              <a:buFont typeface="Arial" panose="020B0604020202020204" pitchFamily="34" charset="0"/>
              <a:buChar char="•"/>
            </a:pPr>
            <a:r>
              <a:rPr lang="en-US" sz="2800" dirty="0"/>
              <a:t>IRA worth $1,000,0000</a:t>
            </a:r>
          </a:p>
          <a:p>
            <a:pPr marL="342900" indent="-342900">
              <a:buClr>
                <a:schemeClr val="tx2"/>
              </a:buClr>
              <a:buFont typeface="Arial" panose="020B0604020202020204" pitchFamily="34" charset="0"/>
              <a:buChar char="•"/>
            </a:pPr>
            <a:r>
              <a:rPr lang="en-US" sz="2800" dirty="0"/>
              <a:t>RMD year one – $100,000 after SECURE </a:t>
            </a:r>
            <a:r>
              <a:rPr lang="en-US" sz="2800" dirty="0" smtClean="0"/>
              <a:t>v. </a:t>
            </a:r>
            <a:r>
              <a:rPr lang="en-US" sz="2800" dirty="0"/>
              <a:t>$25,773 under Stretch</a:t>
            </a:r>
          </a:p>
        </p:txBody>
      </p:sp>
    </p:spTree>
    <p:extLst>
      <p:ext uri="{BB962C8B-B14F-4D97-AF65-F5344CB8AC3E}">
        <p14:creationId xmlns:p14="http://schemas.microsoft.com/office/powerpoint/2010/main" val="176274677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SECURE Act</a:t>
            </a:r>
          </a:p>
          <a:p>
            <a:r>
              <a:rPr lang="en-US" dirty="0"/>
              <a:t>Overview</a:t>
            </a:r>
          </a:p>
        </p:txBody>
      </p:sp>
    </p:spTree>
    <p:extLst>
      <p:ext uri="{BB962C8B-B14F-4D97-AF65-F5344CB8AC3E}">
        <p14:creationId xmlns:p14="http://schemas.microsoft.com/office/powerpoint/2010/main" val="155747157"/>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3A73AF-477E-A14B-AA1D-0E45DB5D982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139825" y="2064308"/>
            <a:ext cx="7655859" cy="3433482"/>
          </a:xfrm>
          <a:prstGeom prst="rect">
            <a:avLst/>
          </a:prstGeom>
          <a:effectLst>
            <a:outerShdw blurRad="63500" algn="ctr" rotWithShape="0">
              <a:prstClr val="black">
                <a:alpha val="40000"/>
              </a:prstClr>
            </a:outerShdw>
          </a:effectLst>
        </p:spPr>
      </p:pic>
      <p:sp>
        <p:nvSpPr>
          <p:cNvPr id="12" name="Text Placeholder 11">
            <a:extLst>
              <a:ext uri="{FF2B5EF4-FFF2-40B4-BE49-F238E27FC236}">
                <a16:creationId xmlns:a16="http://schemas.microsoft.com/office/drawing/2014/main" id="{CB839B3D-634B-6741-8656-208C500344ED}"/>
              </a:ext>
            </a:extLst>
          </p:cNvPr>
          <p:cNvSpPr>
            <a:spLocks noGrp="1"/>
          </p:cNvSpPr>
          <p:nvPr>
            <p:ph type="body" sz="quarter" idx="10"/>
          </p:nvPr>
        </p:nvSpPr>
        <p:spPr/>
        <p:txBody>
          <a:bodyPr/>
          <a:lstStyle/>
          <a:p>
            <a:r>
              <a:rPr lang="en-US" dirty="0"/>
              <a:t>Your 2020 Individual Tax Bracket</a:t>
            </a:r>
          </a:p>
        </p:txBody>
      </p:sp>
      <p:sp>
        <p:nvSpPr>
          <p:cNvPr id="6" name="Text Placeholder 5">
            <a:extLst>
              <a:ext uri="{FF2B5EF4-FFF2-40B4-BE49-F238E27FC236}">
                <a16:creationId xmlns:a16="http://schemas.microsoft.com/office/drawing/2014/main" id="{07143B7B-D1DC-DD40-995D-740023553FB7}"/>
              </a:ext>
            </a:extLst>
          </p:cNvPr>
          <p:cNvSpPr>
            <a:spLocks noGrp="1"/>
          </p:cNvSpPr>
          <p:nvPr>
            <p:ph type="body" sz="quarter" idx="11"/>
          </p:nvPr>
        </p:nvSpPr>
        <p:spPr>
          <a:xfrm>
            <a:off x="440578" y="6470504"/>
            <a:ext cx="9890125" cy="154361"/>
          </a:xfrm>
        </p:spPr>
        <p:txBody>
          <a:bodyPr/>
          <a:lstStyle/>
          <a:p>
            <a:r>
              <a:rPr lang="en-US" sz="1000" dirty="0"/>
              <a:t>https://</a:t>
            </a:r>
            <a:r>
              <a:rPr lang="en-US" sz="1000" dirty="0" err="1"/>
              <a:t>taxfoundation.org</a:t>
            </a:r>
            <a:r>
              <a:rPr lang="en-US" sz="1000" dirty="0"/>
              <a:t>/2019-tax-brackets/</a:t>
            </a:r>
          </a:p>
        </p:txBody>
      </p:sp>
    </p:spTree>
    <p:extLst>
      <p:ext uri="{BB962C8B-B14F-4D97-AF65-F5344CB8AC3E}">
        <p14:creationId xmlns:p14="http://schemas.microsoft.com/office/powerpoint/2010/main" val="3680453921"/>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Stretch – Keep </a:t>
            </a:r>
            <a:r>
              <a:rPr lang="en-US" dirty="0"/>
              <a:t>I</a:t>
            </a:r>
            <a:r>
              <a:rPr lang="en-US" dirty="0" smtClean="0"/>
              <a:t>t </a:t>
            </a:r>
            <a:r>
              <a:rPr lang="en-US" dirty="0"/>
              <a:t>Kathy</a:t>
            </a:r>
          </a:p>
        </p:txBody>
      </p:sp>
      <p:sp>
        <p:nvSpPr>
          <p:cNvPr id="6" name="Text Placeholder 5">
            <a:extLst>
              <a:ext uri="{FF2B5EF4-FFF2-40B4-BE49-F238E27FC236}">
                <a16:creationId xmlns:a16="http://schemas.microsoft.com/office/drawing/2014/main" id="{4035453E-3527-4A45-B79D-B7591FCF0EAD}"/>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$1 Million IRA inherited under stretch rules </a:t>
            </a:r>
          </a:p>
          <a:p>
            <a:pPr marL="342900" indent="-342900">
              <a:buClr>
                <a:schemeClr val="tx2"/>
              </a:buClr>
              <a:buFont typeface="Arial" panose="020B0604020202020204" pitchFamily="34" charset="0"/>
              <a:buChar char="•"/>
            </a:pPr>
            <a:r>
              <a:rPr lang="en-US" dirty="0"/>
              <a:t>45-year-old Kathy with income of $130,000 a year</a:t>
            </a:r>
          </a:p>
          <a:p>
            <a:pPr marL="342900" indent="-342900">
              <a:buClr>
                <a:schemeClr val="tx2"/>
              </a:buClr>
              <a:buFont typeface="Arial" panose="020B0604020202020204" pitchFamily="34" charset="0"/>
              <a:buChar char="•"/>
            </a:pPr>
            <a:r>
              <a:rPr lang="en-US" dirty="0"/>
              <a:t>She’s in the 24% tax bracket marginal</a:t>
            </a:r>
          </a:p>
          <a:p>
            <a:pPr marL="342900" indent="-342900">
              <a:buClr>
                <a:schemeClr val="tx2"/>
              </a:buClr>
              <a:buFont typeface="Arial" panose="020B0604020202020204" pitchFamily="34" charset="0"/>
              <a:buChar char="•"/>
            </a:pPr>
            <a:r>
              <a:rPr lang="en-US" dirty="0"/>
              <a:t>With $25,773 of extra income, goes to $155,773 and stays in 24%</a:t>
            </a:r>
          </a:p>
          <a:p>
            <a:pPr marL="342900" indent="-342900">
              <a:buClr>
                <a:schemeClr val="tx2"/>
              </a:buClr>
              <a:buFont typeface="Arial" panose="020B0604020202020204" pitchFamily="34" charset="0"/>
              <a:buChar char="•"/>
            </a:pPr>
            <a:r>
              <a:rPr lang="en-US" dirty="0"/>
              <a:t>Effective </a:t>
            </a:r>
            <a:r>
              <a:rPr lang="en-US" dirty="0" smtClean="0"/>
              <a:t>rate </a:t>
            </a:r>
            <a:r>
              <a:rPr lang="en-US" dirty="0"/>
              <a:t>in 18% range</a:t>
            </a:r>
          </a:p>
          <a:p>
            <a:pPr marL="342900" indent="-342900">
              <a:buClr>
                <a:schemeClr val="tx2"/>
              </a:buClr>
              <a:buFont typeface="Arial" panose="020B0604020202020204" pitchFamily="34" charset="0"/>
              <a:buChar char="•"/>
            </a:pPr>
            <a:r>
              <a:rPr lang="en-US" dirty="0"/>
              <a:t>Total income taxes at state level (PA assumption at 3%) roughly $43,000</a:t>
            </a:r>
          </a:p>
        </p:txBody>
      </p:sp>
    </p:spTree>
    <p:extLst>
      <p:ext uri="{BB962C8B-B14F-4D97-AF65-F5344CB8AC3E}">
        <p14:creationId xmlns:p14="http://schemas.microsoft.com/office/powerpoint/2010/main" val="2538756142"/>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smtClean="0"/>
              <a:t>10-Year </a:t>
            </a:r>
            <a:r>
              <a:rPr lang="en-US" dirty="0"/>
              <a:t>Payout – Pay Out Penny</a:t>
            </a:r>
          </a:p>
        </p:txBody>
      </p:sp>
      <p:sp>
        <p:nvSpPr>
          <p:cNvPr id="6" name="Text Placeholder 5">
            <a:extLst>
              <a:ext uri="{FF2B5EF4-FFF2-40B4-BE49-F238E27FC236}">
                <a16:creationId xmlns:a16="http://schemas.microsoft.com/office/drawing/2014/main" id="{F603703A-E097-F349-A43A-2EE9E4486C8A}"/>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000" dirty="0"/>
              <a:t>$1 Million IRA inherited under 10-year rule</a:t>
            </a:r>
          </a:p>
          <a:p>
            <a:pPr marL="342900" indent="-342900">
              <a:buClr>
                <a:schemeClr val="tx2"/>
              </a:buClr>
              <a:buFont typeface="Arial" panose="020B0604020202020204" pitchFamily="34" charset="0"/>
              <a:buChar char="•"/>
            </a:pPr>
            <a:r>
              <a:rPr lang="en-US" sz="2000" dirty="0"/>
              <a:t>45-year-old Penny with income of $130,000 a year</a:t>
            </a:r>
          </a:p>
          <a:p>
            <a:pPr marL="342900" indent="-342900">
              <a:buClr>
                <a:schemeClr val="tx2"/>
              </a:buClr>
              <a:buFont typeface="Arial" panose="020B0604020202020204" pitchFamily="34" charset="0"/>
              <a:buChar char="•"/>
            </a:pPr>
            <a:r>
              <a:rPr lang="en-US" sz="2000" dirty="0"/>
              <a:t>She’s in the 24% tax bracket marginal</a:t>
            </a:r>
          </a:p>
          <a:p>
            <a:pPr marL="342900" indent="-342900">
              <a:buClr>
                <a:schemeClr val="tx2"/>
              </a:buClr>
              <a:buFont typeface="Arial" panose="020B0604020202020204" pitchFamily="34" charset="0"/>
              <a:buChar char="•"/>
            </a:pPr>
            <a:r>
              <a:rPr lang="en-US" sz="2000" dirty="0"/>
              <a:t>With $100,000 of extra income, goes to $230,000, goes to </a:t>
            </a:r>
            <a:r>
              <a:rPr lang="en-US" sz="2000" b="1" dirty="0"/>
              <a:t>35% Marginal Rate up from 24%</a:t>
            </a:r>
            <a:endParaRPr lang="en-US" sz="2000" dirty="0"/>
          </a:p>
          <a:p>
            <a:pPr marL="342900" indent="-342900">
              <a:buClr>
                <a:schemeClr val="tx2"/>
              </a:buClr>
              <a:buFont typeface="Arial" panose="020B0604020202020204" pitchFamily="34" charset="0"/>
              <a:buChar char="•"/>
            </a:pPr>
            <a:r>
              <a:rPr lang="en-US" sz="2000" dirty="0"/>
              <a:t>Effective </a:t>
            </a:r>
            <a:r>
              <a:rPr lang="en-US" sz="2000" dirty="0" smtClean="0"/>
              <a:t>rate </a:t>
            </a:r>
            <a:r>
              <a:rPr lang="en-US" sz="2000" b="1" dirty="0"/>
              <a:t>22.3% up from 18%</a:t>
            </a:r>
            <a:endParaRPr lang="en-US" sz="2000" dirty="0"/>
          </a:p>
          <a:p>
            <a:pPr marL="342900" indent="-342900">
              <a:buClr>
                <a:schemeClr val="tx2"/>
              </a:buClr>
              <a:buFont typeface="Arial" panose="020B0604020202020204" pitchFamily="34" charset="0"/>
              <a:buChar char="•"/>
            </a:pPr>
            <a:r>
              <a:rPr lang="en-US" sz="2000" dirty="0"/>
              <a:t>Total income taxes at state level (PA assumption at 3%) roughly </a:t>
            </a:r>
            <a:r>
              <a:rPr lang="en-US" sz="2000" b="1" dirty="0"/>
              <a:t>$70,000 up from $43,000 = $27,000 more in taxes</a:t>
            </a:r>
          </a:p>
        </p:txBody>
      </p:sp>
    </p:spTree>
    <p:extLst>
      <p:ext uri="{BB962C8B-B14F-4D97-AF65-F5344CB8AC3E}">
        <p14:creationId xmlns:p14="http://schemas.microsoft.com/office/powerpoint/2010/main" val="2608664666"/>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056E7-940D-3F4C-AA7D-D7B32255DE5F}"/>
              </a:ext>
            </a:extLst>
          </p:cNvPr>
          <p:cNvSpPr>
            <a:spLocks noGrp="1"/>
          </p:cNvSpPr>
          <p:nvPr>
            <p:ph type="body" sz="quarter" idx="10"/>
          </p:nvPr>
        </p:nvSpPr>
        <p:spPr>
          <a:xfrm>
            <a:off x="1139824" y="1014413"/>
            <a:ext cx="4730751" cy="1135062"/>
          </a:xfrm>
        </p:spPr>
        <p:txBody>
          <a:bodyPr/>
          <a:lstStyle/>
          <a:p>
            <a:r>
              <a:rPr lang="en-US" sz="4000" dirty="0"/>
              <a:t>Bonus Tax Issue</a:t>
            </a:r>
          </a:p>
        </p:txBody>
      </p:sp>
      <p:sp>
        <p:nvSpPr>
          <p:cNvPr id="10" name="Text Placeholder 9">
            <a:extLst>
              <a:ext uri="{FF2B5EF4-FFF2-40B4-BE49-F238E27FC236}">
                <a16:creationId xmlns:a16="http://schemas.microsoft.com/office/drawing/2014/main" id="{1DA2B930-D840-4B42-8F43-100CD408E4C8}"/>
              </a:ext>
            </a:extLst>
          </p:cNvPr>
          <p:cNvSpPr>
            <a:spLocks noGrp="1"/>
          </p:cNvSpPr>
          <p:nvPr>
            <p:ph type="body" sz="quarter" idx="11"/>
          </p:nvPr>
        </p:nvSpPr>
        <p:spPr>
          <a:xfrm>
            <a:off x="7453086" y="1032257"/>
            <a:ext cx="3576863" cy="4622119"/>
          </a:xfrm>
        </p:spPr>
        <p:txBody>
          <a:bodyPr/>
          <a:lstStyle/>
          <a:p>
            <a:pPr>
              <a:spcAft>
                <a:spcPts val="1200"/>
              </a:spcAft>
            </a:pPr>
            <a:r>
              <a:rPr lang="en-US" sz="1800" b="1" dirty="0"/>
              <a:t>Net Investment Income:</a:t>
            </a:r>
          </a:p>
          <a:p>
            <a:pPr marL="342900" indent="-342900">
              <a:spcAft>
                <a:spcPts val="1200"/>
              </a:spcAft>
              <a:buFont typeface="+mj-lt"/>
              <a:buAutoNum type="alphaUcPeriod"/>
            </a:pPr>
            <a:r>
              <a:rPr lang="en-US" sz="1600" dirty="0"/>
              <a:t>Gains from the sale of stocks, </a:t>
            </a:r>
            <a:r>
              <a:rPr lang="en-US" sz="1600" dirty="0" smtClean="0"/>
              <a:t>bonds, </a:t>
            </a:r>
            <a:r>
              <a:rPr lang="en-US" sz="1600" dirty="0"/>
              <a:t>and mutual funds.</a:t>
            </a:r>
          </a:p>
          <a:p>
            <a:pPr marL="342900" indent="-342900">
              <a:spcAft>
                <a:spcPts val="1200"/>
              </a:spcAft>
              <a:buFont typeface="+mj-lt"/>
              <a:buAutoNum type="alphaUcPeriod"/>
            </a:pPr>
            <a:r>
              <a:rPr lang="en-US" sz="1600" dirty="0"/>
              <a:t>Capital gain distributions from mutual funds.</a:t>
            </a:r>
          </a:p>
          <a:p>
            <a:pPr marL="342900" indent="-342900">
              <a:spcAft>
                <a:spcPts val="1200"/>
              </a:spcAft>
              <a:buFont typeface="+mj-lt"/>
              <a:buAutoNum type="alphaUcPeriod"/>
            </a:pPr>
            <a:r>
              <a:rPr lang="en-US" sz="1600" dirty="0"/>
              <a:t>Gains from the sale of investment real estate, including gains from the sale of a second home that is not a primary residence.</a:t>
            </a:r>
          </a:p>
          <a:p>
            <a:pPr marL="342900" indent="-342900">
              <a:spcAft>
                <a:spcPts val="1200"/>
              </a:spcAft>
              <a:buFont typeface="+mj-lt"/>
              <a:buAutoNum type="alphaUcPeriod"/>
            </a:pPr>
            <a:r>
              <a:rPr lang="en-US" sz="1600" dirty="0"/>
              <a:t>Gains from the sale of interests in partnerships and S corporations, to the extent the partner or shareholder was a passive owner. See section 1.1411-7 of the 2013 proposed regulations.</a:t>
            </a:r>
          </a:p>
        </p:txBody>
      </p:sp>
      <p:sp>
        <p:nvSpPr>
          <p:cNvPr id="14" name="Text Placeholder 2">
            <a:extLst>
              <a:ext uri="{FF2B5EF4-FFF2-40B4-BE49-F238E27FC236}">
                <a16:creationId xmlns:a16="http://schemas.microsoft.com/office/drawing/2014/main" id="{6112E12A-BE38-7D4A-B461-A6A527D1AF30}"/>
              </a:ext>
            </a:extLst>
          </p:cNvPr>
          <p:cNvSpPr txBox="1">
            <a:spLocks/>
          </p:cNvSpPr>
          <p:nvPr/>
        </p:nvSpPr>
        <p:spPr>
          <a:xfrm>
            <a:off x="1139825" y="2149475"/>
            <a:ext cx="5715000" cy="321733"/>
          </a:xfrm>
          <a:prstGeom prst="rect">
            <a:avLst/>
          </a:prstGeom>
        </p:spPr>
        <p:txBody>
          <a:bodyPr lIns="0" tIns="0" rIns="0" bIns="0"/>
          <a:lstStyle>
            <a:lvl1pPr marL="0" indent="0" algn="l" defTabSz="914400" rtl="0" eaLnBrk="1" latinLnBrk="0" hangingPunct="1">
              <a:lnSpc>
                <a:spcPct val="100000"/>
              </a:lnSpc>
              <a:spcBef>
                <a:spcPts val="0"/>
              </a:spcBef>
              <a:spcAft>
                <a:spcPts val="1800"/>
              </a:spcAft>
              <a:buFont typeface="Arial" panose="020B0604020202020204" pitchFamily="34" charset="0"/>
              <a:buNone/>
              <a:defRPr sz="2400" b="0" i="0" kern="1200">
                <a:solidFill>
                  <a:schemeClr val="accent1"/>
                </a:solidFill>
                <a:latin typeface="Helvetica Neue LT Pro 45 Light" panose="020B0403020202020204" pitchFamily="34" charset="77"/>
                <a:ea typeface="Helvetica Neue Light" panose="020004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rPr>
              <a:t>Net Investment Income Tax</a:t>
            </a:r>
          </a:p>
        </p:txBody>
      </p:sp>
      <p:graphicFrame>
        <p:nvGraphicFramePr>
          <p:cNvPr id="15" name="Table 14">
            <a:extLst>
              <a:ext uri="{FF2B5EF4-FFF2-40B4-BE49-F238E27FC236}">
                <a16:creationId xmlns:a16="http://schemas.microsoft.com/office/drawing/2014/main" id="{E5289227-9813-E94B-A545-90731AB97689}"/>
              </a:ext>
            </a:extLst>
          </p:cNvPr>
          <p:cNvGraphicFramePr>
            <a:graphicFrameLocks noGrp="1"/>
          </p:cNvGraphicFramePr>
          <p:nvPr>
            <p:extLst>
              <p:ext uri="{D42A27DB-BD31-4B8C-83A1-F6EECF244321}">
                <p14:modId xmlns:p14="http://schemas.microsoft.com/office/powerpoint/2010/main" val="3003938724"/>
              </p:ext>
            </p:extLst>
          </p:nvPr>
        </p:nvGraphicFramePr>
        <p:xfrm>
          <a:off x="1139825" y="2655782"/>
          <a:ext cx="5934076" cy="2743200"/>
        </p:xfrm>
        <a:graphic>
          <a:graphicData uri="http://schemas.openxmlformats.org/drawingml/2006/table">
            <a:tbl>
              <a:tblPr>
                <a:effectLst>
                  <a:outerShdw blurRad="76200" algn="ctr" rotWithShape="0">
                    <a:schemeClr val="accent1">
                      <a:alpha val="40000"/>
                    </a:schemeClr>
                  </a:outerShdw>
                </a:effectLst>
              </a:tblPr>
              <a:tblGrid>
                <a:gridCol w="2967038">
                  <a:extLst>
                    <a:ext uri="{9D8B030D-6E8A-4147-A177-3AD203B41FA5}">
                      <a16:colId xmlns:a16="http://schemas.microsoft.com/office/drawing/2014/main" val="1022256114"/>
                    </a:ext>
                  </a:extLst>
                </a:gridCol>
                <a:gridCol w="2967038">
                  <a:extLst>
                    <a:ext uri="{9D8B030D-6E8A-4147-A177-3AD203B41FA5}">
                      <a16:colId xmlns:a16="http://schemas.microsoft.com/office/drawing/2014/main" val="34821639"/>
                    </a:ext>
                  </a:extLst>
                </a:gridCol>
              </a:tblGrid>
              <a:tr h="0">
                <a:tc>
                  <a:txBody>
                    <a:bodyPr/>
                    <a:lstStyle/>
                    <a:p>
                      <a:pPr algn="ctr" fontAlgn="t">
                        <a:lnSpc>
                          <a:spcPct val="100000"/>
                        </a:lnSpc>
                      </a:pPr>
                      <a:r>
                        <a:rPr lang="en-US" sz="1800" b="0" i="0" dirty="0">
                          <a:solidFill>
                            <a:schemeClr val="bg1"/>
                          </a:solidFill>
                          <a:effectLst/>
                          <a:latin typeface="Arial" panose="020B0604020202020204" pitchFamily="34" charset="0"/>
                        </a:rPr>
                        <a:t>Filing Status</a:t>
                      </a:r>
                    </a:p>
                  </a:txBody>
                  <a:tcPr marT="91440" marB="0" anchor="ctr">
                    <a:lnL w="9525"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t">
                        <a:lnSpc>
                          <a:spcPct val="100000"/>
                        </a:lnSpc>
                      </a:pPr>
                      <a:r>
                        <a:rPr lang="en-US" sz="1800" b="0" i="0" dirty="0">
                          <a:solidFill>
                            <a:schemeClr val="bg1"/>
                          </a:solidFill>
                          <a:effectLst/>
                          <a:latin typeface="Arial" panose="020B0604020202020204" pitchFamily="34" charset="0"/>
                        </a:rPr>
                        <a:t>Threshold Amount</a:t>
                      </a:r>
                    </a:p>
                  </a:txBody>
                  <a:tcPr marT="91440" marB="0" anchor="ctr">
                    <a:lnL w="1270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06424905"/>
                  </a:ext>
                </a:extLst>
              </a:tr>
              <a:tr h="0">
                <a:tc>
                  <a:txBody>
                    <a:bodyPr/>
                    <a:lstStyle/>
                    <a:p>
                      <a:pPr algn="ctr" fontAlgn="t">
                        <a:lnSpc>
                          <a:spcPct val="100000"/>
                        </a:lnSpc>
                      </a:pPr>
                      <a:r>
                        <a:rPr lang="en-US" sz="1800" b="0" i="0" dirty="0">
                          <a:effectLst/>
                          <a:latin typeface="Arial" panose="020B0604020202020204" pitchFamily="34" charset="0"/>
                        </a:rPr>
                        <a:t>Married filing jointly</a:t>
                      </a:r>
                    </a:p>
                  </a:txBody>
                  <a:tcPr marT="91440" marB="0" anchor="ctr">
                    <a:lnL w="9525"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lnSpc>
                          <a:spcPct val="100000"/>
                        </a:lnSpc>
                      </a:pPr>
                      <a:r>
                        <a:rPr lang="en-US" sz="1800" b="0" i="0" dirty="0">
                          <a:effectLst/>
                          <a:latin typeface="Arial" panose="020B0604020202020204" pitchFamily="34" charset="0"/>
                        </a:rPr>
                        <a:t>$250,000</a:t>
                      </a:r>
                    </a:p>
                  </a:txBody>
                  <a:tcPr marT="91440" marB="0" anchor="ctr">
                    <a:lnL w="1270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92050945"/>
                  </a:ext>
                </a:extLst>
              </a:tr>
              <a:tr h="0">
                <a:tc>
                  <a:txBody>
                    <a:bodyPr/>
                    <a:lstStyle/>
                    <a:p>
                      <a:pPr algn="ctr" fontAlgn="t">
                        <a:lnSpc>
                          <a:spcPct val="100000"/>
                        </a:lnSpc>
                      </a:pPr>
                      <a:r>
                        <a:rPr lang="en-US" sz="1800" b="0" i="0" dirty="0">
                          <a:effectLst/>
                          <a:latin typeface="Arial" panose="020B0604020202020204" pitchFamily="34" charset="0"/>
                        </a:rPr>
                        <a:t>Married filing separately</a:t>
                      </a:r>
                    </a:p>
                  </a:txBody>
                  <a:tcPr marT="91440" marB="0" anchor="ctr">
                    <a:lnL w="9525"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lnSpc>
                          <a:spcPct val="100000"/>
                        </a:lnSpc>
                      </a:pPr>
                      <a:r>
                        <a:rPr lang="en-US" sz="1800" b="0" i="0" dirty="0">
                          <a:effectLst/>
                          <a:latin typeface="Arial" panose="020B0604020202020204" pitchFamily="34" charset="0"/>
                        </a:rPr>
                        <a:t>$125,000</a:t>
                      </a:r>
                    </a:p>
                  </a:txBody>
                  <a:tcPr marT="91440" marB="0" anchor="ctr">
                    <a:lnL w="1270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96684861"/>
                  </a:ext>
                </a:extLst>
              </a:tr>
              <a:tr h="0">
                <a:tc>
                  <a:txBody>
                    <a:bodyPr/>
                    <a:lstStyle/>
                    <a:p>
                      <a:pPr algn="ctr" fontAlgn="t">
                        <a:lnSpc>
                          <a:spcPct val="100000"/>
                        </a:lnSpc>
                      </a:pPr>
                      <a:r>
                        <a:rPr lang="en-US" sz="1800" b="0" i="0" dirty="0">
                          <a:effectLst/>
                          <a:latin typeface="Arial" panose="020B0604020202020204" pitchFamily="34" charset="0"/>
                        </a:rPr>
                        <a:t>Single</a:t>
                      </a:r>
                    </a:p>
                  </a:txBody>
                  <a:tcPr marT="91440" marB="0" anchor="ctr">
                    <a:lnL w="9525"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lnSpc>
                          <a:spcPct val="100000"/>
                        </a:lnSpc>
                      </a:pPr>
                      <a:r>
                        <a:rPr lang="en-US" sz="1800" b="0" i="0" dirty="0">
                          <a:effectLst/>
                          <a:latin typeface="Arial" panose="020B0604020202020204" pitchFamily="34" charset="0"/>
                        </a:rPr>
                        <a:t>$200,000</a:t>
                      </a:r>
                    </a:p>
                  </a:txBody>
                  <a:tcPr marT="91440" marB="0" anchor="ctr">
                    <a:lnL w="1270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0952673"/>
                  </a:ext>
                </a:extLst>
              </a:tr>
              <a:tr h="0">
                <a:tc>
                  <a:txBody>
                    <a:bodyPr/>
                    <a:lstStyle/>
                    <a:p>
                      <a:pPr algn="ctr" fontAlgn="t">
                        <a:lnSpc>
                          <a:spcPct val="100000"/>
                        </a:lnSpc>
                      </a:pPr>
                      <a:r>
                        <a:rPr lang="en-US" sz="1800" b="0" i="0" dirty="0">
                          <a:effectLst/>
                          <a:latin typeface="Arial" panose="020B0604020202020204" pitchFamily="34" charset="0"/>
                        </a:rPr>
                        <a:t>Head of </a:t>
                      </a:r>
                      <a:r>
                        <a:rPr lang="en-US" sz="1800" b="0" i="0" dirty="0" smtClean="0">
                          <a:effectLst/>
                          <a:latin typeface="Arial" panose="020B0604020202020204" pitchFamily="34" charset="0"/>
                        </a:rPr>
                        <a:t>household</a:t>
                      </a:r>
                    </a:p>
                    <a:p>
                      <a:pPr algn="ctr" fontAlgn="t">
                        <a:lnSpc>
                          <a:spcPct val="100000"/>
                        </a:lnSpc>
                      </a:pPr>
                      <a:r>
                        <a:rPr lang="en-US" sz="1800" b="0" i="0" dirty="0" smtClean="0">
                          <a:effectLst/>
                          <a:latin typeface="Arial" panose="020B0604020202020204" pitchFamily="34" charset="0"/>
                        </a:rPr>
                        <a:t>(with </a:t>
                      </a:r>
                      <a:r>
                        <a:rPr lang="en-US" sz="1800" b="0" i="0" dirty="0">
                          <a:effectLst/>
                          <a:latin typeface="Arial" panose="020B0604020202020204" pitchFamily="34" charset="0"/>
                        </a:rPr>
                        <a:t>qualifying person)</a:t>
                      </a:r>
                    </a:p>
                  </a:txBody>
                  <a:tcPr marT="91440" marB="0" anchor="ctr">
                    <a:lnL w="9525"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lnSpc>
                          <a:spcPct val="100000"/>
                        </a:lnSpc>
                      </a:pPr>
                      <a:r>
                        <a:rPr lang="en-US" sz="1800" b="0" i="0" dirty="0">
                          <a:effectLst/>
                          <a:latin typeface="Arial" panose="020B0604020202020204" pitchFamily="34" charset="0"/>
                        </a:rPr>
                        <a:t>$200,000</a:t>
                      </a:r>
                    </a:p>
                  </a:txBody>
                  <a:tcPr marT="91440" marB="0" anchor="ctr">
                    <a:lnL w="1270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6457632"/>
                  </a:ext>
                </a:extLst>
              </a:tr>
              <a:tr h="0">
                <a:tc>
                  <a:txBody>
                    <a:bodyPr/>
                    <a:lstStyle/>
                    <a:p>
                      <a:pPr algn="ctr" fontAlgn="t">
                        <a:lnSpc>
                          <a:spcPct val="100000"/>
                        </a:lnSpc>
                      </a:pPr>
                      <a:r>
                        <a:rPr lang="en-US" sz="1800" b="0" i="0" dirty="0">
                          <a:effectLst/>
                          <a:latin typeface="Arial" panose="020B0604020202020204" pitchFamily="34" charset="0"/>
                        </a:rPr>
                        <a:t>Qualifying widow(</a:t>
                      </a:r>
                      <a:r>
                        <a:rPr lang="en-US" sz="1800" b="0" i="0" dirty="0" err="1">
                          <a:effectLst/>
                          <a:latin typeface="Arial" panose="020B0604020202020204" pitchFamily="34" charset="0"/>
                        </a:rPr>
                        <a:t>er</a:t>
                      </a:r>
                      <a:r>
                        <a:rPr lang="en-US" sz="1800" b="0" i="0" dirty="0">
                          <a:effectLst/>
                          <a:latin typeface="Arial" panose="020B0604020202020204" pitchFamily="34" charset="0"/>
                        </a:rPr>
                        <a:t>) with dependent child</a:t>
                      </a:r>
                    </a:p>
                  </a:txBody>
                  <a:tcPr marT="91440" marB="0" anchor="ctr">
                    <a:lnL w="9525"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lnSpc>
                          <a:spcPct val="100000"/>
                        </a:lnSpc>
                      </a:pPr>
                      <a:r>
                        <a:rPr lang="en-US" sz="1800" b="0" i="0" dirty="0">
                          <a:effectLst/>
                          <a:latin typeface="Arial" panose="020B0604020202020204" pitchFamily="34" charset="0"/>
                        </a:rPr>
                        <a:t>$250,000</a:t>
                      </a:r>
                    </a:p>
                  </a:txBody>
                  <a:tcPr marT="91440" marB="0" anchor="ctr">
                    <a:lnL w="1270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84313245"/>
                  </a:ext>
                </a:extLst>
              </a:tr>
            </a:tbl>
          </a:graphicData>
        </a:graphic>
      </p:graphicFrame>
    </p:spTree>
    <p:extLst>
      <p:ext uri="{BB962C8B-B14F-4D97-AF65-F5344CB8AC3E}">
        <p14:creationId xmlns:p14="http://schemas.microsoft.com/office/powerpoint/2010/main" val="659669447"/>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a:t>NIIT </a:t>
            </a:r>
            <a:r>
              <a:rPr lang="en-US" dirty="0"/>
              <a:t>Bonus Tax Issue Example</a:t>
            </a:r>
          </a:p>
        </p:txBody>
      </p:sp>
      <p:sp>
        <p:nvSpPr>
          <p:cNvPr id="6" name="Text Placeholder 5">
            <a:extLst>
              <a:ext uri="{FF2B5EF4-FFF2-40B4-BE49-F238E27FC236}">
                <a16:creationId xmlns:a16="http://schemas.microsoft.com/office/drawing/2014/main" id="{DAA4BCDE-45DD-7F4A-AECC-00DD9AB4FCEA}"/>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Taxable distributions from IRA are not subject to 3.8% tax but do impact income threshold amounts</a:t>
            </a:r>
          </a:p>
          <a:p>
            <a:pPr marL="342900" indent="-342900">
              <a:buClr>
                <a:schemeClr val="tx2"/>
              </a:buClr>
              <a:buFont typeface="Arial" panose="020B0604020202020204" pitchFamily="34" charset="0"/>
              <a:buChar char="•"/>
            </a:pPr>
            <a:r>
              <a:rPr lang="en-US" dirty="0"/>
              <a:t>This could subject other investment income to 3.8% tax</a:t>
            </a:r>
            <a:br>
              <a:rPr lang="en-US" dirty="0"/>
            </a:br>
            <a:endParaRPr lang="en-US" dirty="0"/>
          </a:p>
          <a:p>
            <a:pPr marL="342900" indent="-342900">
              <a:buClr>
                <a:schemeClr val="tx2"/>
              </a:buClr>
              <a:buFont typeface="Arial" panose="020B0604020202020204" pitchFamily="34" charset="0"/>
              <a:buChar char="•"/>
            </a:pPr>
            <a:r>
              <a:rPr lang="en-US" dirty="0"/>
              <a:t>Tax applies to the lesser of one’s net investment </a:t>
            </a:r>
            <a:r>
              <a:rPr lang="en-US" dirty="0" smtClean="0"/>
              <a:t>income </a:t>
            </a:r>
            <a:r>
              <a:rPr lang="en-US" dirty="0"/>
              <a:t>or the amount over the threshold</a:t>
            </a:r>
          </a:p>
          <a:p>
            <a:pPr marL="342900" indent="-342900">
              <a:buClr>
                <a:schemeClr val="tx2"/>
              </a:buClr>
              <a:buFont typeface="Arial" panose="020B0604020202020204" pitchFamily="34" charset="0"/>
              <a:buChar char="•"/>
            </a:pPr>
            <a:r>
              <a:rPr lang="en-US" dirty="0"/>
              <a:t>In this situation, she was over threshold by $30,000 (so a max of $30,000 could be subject to taxation if she has $30,000 or more of NIT)</a:t>
            </a:r>
          </a:p>
        </p:txBody>
      </p:sp>
    </p:spTree>
    <p:extLst>
      <p:ext uri="{BB962C8B-B14F-4D97-AF65-F5344CB8AC3E}">
        <p14:creationId xmlns:p14="http://schemas.microsoft.com/office/powerpoint/2010/main" val="3750050810"/>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Pay Out Penny Return</a:t>
            </a:r>
          </a:p>
        </p:txBody>
      </p:sp>
      <p:sp>
        <p:nvSpPr>
          <p:cNvPr id="6" name="Text Placeholder 5">
            <a:extLst>
              <a:ext uri="{FF2B5EF4-FFF2-40B4-BE49-F238E27FC236}">
                <a16:creationId xmlns:a16="http://schemas.microsoft.com/office/drawing/2014/main" id="{46FE16F8-A3EC-0F44-BAB1-9FF0160042FD}"/>
              </a:ext>
            </a:extLst>
          </p:cNvPr>
          <p:cNvSpPr>
            <a:spLocks noGrp="1"/>
          </p:cNvSpPr>
          <p:nvPr>
            <p:ph type="body" sz="quarter" idx="11"/>
          </p:nvPr>
        </p:nvSpPr>
        <p:spPr>
          <a:xfrm>
            <a:off x="1139825" y="2149475"/>
            <a:ext cx="9890125" cy="3199399"/>
          </a:xfrm>
        </p:spPr>
        <p:txBody>
          <a:bodyPr/>
          <a:lstStyle/>
          <a:p>
            <a:pPr marL="342900" indent="-342900">
              <a:buClr>
                <a:schemeClr val="tx2"/>
              </a:buClr>
              <a:buFont typeface="Arial" panose="020B0604020202020204" pitchFamily="34" charset="0"/>
              <a:buChar char="•"/>
            </a:pPr>
            <a:r>
              <a:rPr lang="en-US" sz="2000" dirty="0"/>
              <a:t>$1 Million IRA inherited under 10-Year Rule</a:t>
            </a:r>
          </a:p>
          <a:p>
            <a:pPr marL="342900" indent="-342900">
              <a:buClr>
                <a:schemeClr val="tx2"/>
              </a:buClr>
              <a:buFont typeface="Arial" panose="020B0604020202020204" pitchFamily="34" charset="0"/>
              <a:buChar char="•"/>
            </a:pPr>
            <a:r>
              <a:rPr lang="en-US" sz="2000" dirty="0"/>
              <a:t>45-year-old Penny with income of $130,000 a year</a:t>
            </a:r>
          </a:p>
          <a:p>
            <a:pPr marL="342900" indent="-342900">
              <a:buClr>
                <a:schemeClr val="tx2"/>
              </a:buClr>
              <a:buFont typeface="Arial" panose="020B0604020202020204" pitchFamily="34" charset="0"/>
              <a:buChar char="•"/>
            </a:pPr>
            <a:r>
              <a:rPr lang="en-US" sz="2000" dirty="0"/>
              <a:t>With $100,000 of extra income, goes to $230,000</a:t>
            </a:r>
          </a:p>
          <a:p>
            <a:pPr marL="342900" indent="-342900">
              <a:buClr>
                <a:schemeClr val="tx2"/>
              </a:buClr>
              <a:buFont typeface="Arial" panose="020B0604020202020204" pitchFamily="34" charset="0"/>
              <a:buChar char="•"/>
            </a:pPr>
            <a:r>
              <a:rPr lang="en-US" sz="2000" dirty="0"/>
              <a:t>Let’s assume she had $30,000 of net investment income </a:t>
            </a:r>
          </a:p>
          <a:p>
            <a:pPr marL="342900" indent="-342900">
              <a:buClr>
                <a:schemeClr val="tx2"/>
              </a:buClr>
              <a:buFont typeface="Arial" panose="020B0604020202020204" pitchFamily="34" charset="0"/>
              <a:buChar char="•"/>
            </a:pPr>
            <a:r>
              <a:rPr lang="en-US" sz="2000" dirty="0"/>
              <a:t>Under old rules, didn’t pass over $200k in MAGI, but now she does</a:t>
            </a:r>
          </a:p>
          <a:p>
            <a:pPr marL="342900" indent="-342900">
              <a:buClr>
                <a:schemeClr val="tx2"/>
              </a:buClr>
              <a:buFont typeface="Arial" panose="020B0604020202020204" pitchFamily="34" charset="0"/>
              <a:buChar char="•"/>
            </a:pPr>
            <a:r>
              <a:rPr lang="en-US" sz="2000" dirty="0"/>
              <a:t>At $230,000 of income, her entire $30,000 is subject to the 3.8% income</a:t>
            </a:r>
          </a:p>
          <a:p>
            <a:pPr marL="342900" indent="-342900">
              <a:buClr>
                <a:schemeClr val="tx2"/>
              </a:buClr>
              <a:buFont typeface="Arial" panose="020B0604020202020204" pitchFamily="34" charset="0"/>
              <a:buChar char="•"/>
            </a:pPr>
            <a:r>
              <a:rPr lang="en-US" sz="2000" dirty="0"/>
              <a:t>Over 10 years, 3.8% on $30,000 is </a:t>
            </a:r>
            <a:r>
              <a:rPr lang="en-US" sz="2000" b="1" dirty="0"/>
              <a:t>$11,400 in additional taxes!</a:t>
            </a:r>
          </a:p>
        </p:txBody>
      </p:sp>
    </p:spTree>
    <p:extLst>
      <p:ext uri="{BB962C8B-B14F-4D97-AF65-F5344CB8AC3E}">
        <p14:creationId xmlns:p14="http://schemas.microsoft.com/office/powerpoint/2010/main" val="3459552050"/>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What End of Stretch </a:t>
            </a:r>
            <a:r>
              <a:rPr lang="en-US" dirty="0" smtClean="0"/>
              <a:t>IRA Means</a:t>
            </a:r>
            <a:endParaRPr lang="en-US" dirty="0"/>
          </a:p>
        </p:txBody>
      </p:sp>
      <p:sp>
        <p:nvSpPr>
          <p:cNvPr id="6" name="Text Placeholder 5">
            <a:extLst>
              <a:ext uri="{FF2B5EF4-FFF2-40B4-BE49-F238E27FC236}">
                <a16:creationId xmlns:a16="http://schemas.microsoft.com/office/drawing/2014/main" id="{1DCED090-78AD-C140-89FD-9035D905A0A0}"/>
              </a:ext>
            </a:extLst>
          </p:cNvPr>
          <p:cNvSpPr>
            <a:spLocks noGrp="1"/>
          </p:cNvSpPr>
          <p:nvPr>
            <p:ph type="body" sz="quarter" idx="11"/>
          </p:nvPr>
        </p:nvSpPr>
        <p:spPr/>
        <p:txBody>
          <a:bodyPr/>
          <a:lstStyle/>
          <a:p>
            <a:r>
              <a:rPr lang="en-US" b="1" dirty="0"/>
              <a:t>End of Stretch IRA means three basics things:</a:t>
            </a:r>
          </a:p>
          <a:p>
            <a:pPr marL="342900" indent="-342900">
              <a:buClr>
                <a:schemeClr val="tx2"/>
              </a:buClr>
              <a:buFont typeface="Arial" panose="020B0604020202020204" pitchFamily="34" charset="0"/>
              <a:buChar char="•"/>
            </a:pPr>
            <a:r>
              <a:rPr lang="en-US" dirty="0"/>
              <a:t>Higher taxes for many people</a:t>
            </a:r>
          </a:p>
          <a:p>
            <a:pPr marL="342900" indent="-342900">
              <a:buClr>
                <a:schemeClr val="tx2"/>
              </a:buClr>
              <a:buFont typeface="Arial" panose="020B0604020202020204" pitchFamily="34" charset="0"/>
              <a:buChar char="•"/>
            </a:pPr>
            <a:r>
              <a:rPr lang="en-US" dirty="0"/>
              <a:t>Less tax-deferred growth of account</a:t>
            </a:r>
          </a:p>
          <a:p>
            <a:pPr marL="342900" indent="-342900">
              <a:buClr>
                <a:schemeClr val="tx2"/>
              </a:buClr>
              <a:buFont typeface="Arial" panose="020B0604020202020204" pitchFamily="34" charset="0"/>
              <a:buChar char="•"/>
            </a:pPr>
            <a:r>
              <a:rPr lang="en-US" dirty="0"/>
              <a:t>Higher MAGI and taxable income can cause loss of benefits or higher taxes in other areas</a:t>
            </a:r>
          </a:p>
        </p:txBody>
      </p:sp>
    </p:spTree>
    <p:extLst>
      <p:ext uri="{BB962C8B-B14F-4D97-AF65-F5344CB8AC3E}">
        <p14:creationId xmlns:p14="http://schemas.microsoft.com/office/powerpoint/2010/main" val="2411584559"/>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9847C8-4C71-2A4F-8B8C-B95CA0075824}"/>
              </a:ext>
            </a:extLst>
          </p:cNvPr>
          <p:cNvSpPr>
            <a:spLocks noGrp="1"/>
          </p:cNvSpPr>
          <p:nvPr>
            <p:ph type="body" sz="quarter" idx="10"/>
          </p:nvPr>
        </p:nvSpPr>
        <p:spPr/>
        <p:txBody>
          <a:bodyPr/>
          <a:lstStyle/>
          <a:p>
            <a:r>
              <a:rPr lang="en-US" dirty="0"/>
              <a:t>Medicare Surcharge Tax Planning</a:t>
            </a:r>
          </a:p>
        </p:txBody>
      </p:sp>
    </p:spTree>
    <p:extLst>
      <p:ext uri="{BB962C8B-B14F-4D97-AF65-F5344CB8AC3E}">
        <p14:creationId xmlns:p14="http://schemas.microsoft.com/office/powerpoint/2010/main" val="324303334"/>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a:xfrm>
            <a:off x="1139825" y="1014413"/>
            <a:ext cx="10664825" cy="1135062"/>
          </a:xfrm>
        </p:spPr>
        <p:txBody>
          <a:bodyPr/>
          <a:lstStyle/>
          <a:p>
            <a:r>
              <a:rPr lang="en-US" dirty="0"/>
              <a:t>$1 Can Mean Thousands of Dollars</a:t>
            </a:r>
          </a:p>
        </p:txBody>
      </p:sp>
      <p:sp>
        <p:nvSpPr>
          <p:cNvPr id="6" name="Text Placeholder 5">
            <a:extLst>
              <a:ext uri="{FF2B5EF4-FFF2-40B4-BE49-F238E27FC236}">
                <a16:creationId xmlns:a16="http://schemas.microsoft.com/office/drawing/2014/main" id="{A27E9EE6-1E4B-5546-A65C-7E25F873A1E1}"/>
              </a:ext>
            </a:extLst>
          </p:cNvPr>
          <p:cNvSpPr>
            <a:spLocks noGrp="1"/>
          </p:cNvSpPr>
          <p:nvPr>
            <p:ph type="body" sz="quarter" idx="11"/>
          </p:nvPr>
        </p:nvSpPr>
        <p:spPr/>
        <p:txBody>
          <a:bodyPr/>
          <a:lstStyle/>
          <a:p>
            <a:r>
              <a:rPr lang="en-US" sz="3600" dirty="0"/>
              <a:t>$1 </a:t>
            </a:r>
            <a:r>
              <a:rPr lang="en-US" sz="3600" dirty="0" smtClean="0"/>
              <a:t>over </a:t>
            </a:r>
            <a:r>
              <a:rPr lang="en-US" sz="3600" dirty="0"/>
              <a:t>IRMAA Brackets means you pay the new Medicare premiums</a:t>
            </a:r>
          </a:p>
        </p:txBody>
      </p:sp>
    </p:spTree>
    <p:extLst>
      <p:ext uri="{BB962C8B-B14F-4D97-AF65-F5344CB8AC3E}">
        <p14:creationId xmlns:p14="http://schemas.microsoft.com/office/powerpoint/2010/main" val="2939764349"/>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More </a:t>
            </a:r>
            <a:r>
              <a:rPr lang="en-US"/>
              <a:t>Medicare Mary</a:t>
            </a:r>
            <a:endParaRPr lang="en-US" dirty="0"/>
          </a:p>
        </p:txBody>
      </p:sp>
      <p:sp>
        <p:nvSpPr>
          <p:cNvPr id="6" name="Text Placeholder 5">
            <a:extLst>
              <a:ext uri="{FF2B5EF4-FFF2-40B4-BE49-F238E27FC236}">
                <a16:creationId xmlns:a16="http://schemas.microsoft.com/office/drawing/2014/main" id="{70C4EE89-D47A-7B40-BB97-EC32D466F744}"/>
              </a:ext>
            </a:extLst>
          </p:cNvPr>
          <p:cNvSpPr>
            <a:spLocks noGrp="1"/>
          </p:cNvSpPr>
          <p:nvPr>
            <p:ph type="body" sz="quarter" idx="11"/>
          </p:nvPr>
        </p:nvSpPr>
        <p:spPr>
          <a:xfrm>
            <a:off x="1139826" y="2379076"/>
            <a:ext cx="9120188" cy="3199399"/>
          </a:xfrm>
        </p:spPr>
        <p:txBody>
          <a:bodyPr/>
          <a:lstStyle/>
          <a:p>
            <a:pPr marL="342900" indent="-342900">
              <a:buClr>
                <a:schemeClr val="tx2"/>
              </a:buClr>
              <a:buFont typeface="Arial" panose="020B0604020202020204" pitchFamily="34" charset="0"/>
              <a:buChar char="•"/>
            </a:pPr>
            <a:r>
              <a:rPr lang="en-US" dirty="0"/>
              <a:t>65-year-old </a:t>
            </a:r>
            <a:r>
              <a:rPr lang="en-US" dirty="0" smtClean="0"/>
              <a:t>Mary</a:t>
            </a:r>
            <a:r>
              <a:rPr lang="en-US" dirty="0"/>
              <a:t>, single, inherits $1,000,000 IRA</a:t>
            </a:r>
          </a:p>
          <a:p>
            <a:pPr marL="342900" indent="-342900">
              <a:buClr>
                <a:schemeClr val="tx2"/>
              </a:buClr>
              <a:buFont typeface="Arial" panose="020B0604020202020204" pitchFamily="34" charset="0"/>
              <a:buChar char="•"/>
            </a:pPr>
            <a:r>
              <a:rPr lang="en-US" dirty="0"/>
              <a:t>Subject to 10-year stretch</a:t>
            </a:r>
          </a:p>
          <a:p>
            <a:pPr marL="342900" indent="-342900">
              <a:buClr>
                <a:schemeClr val="tx2"/>
              </a:buClr>
              <a:buFont typeface="Arial" panose="020B0604020202020204" pitchFamily="34" charset="0"/>
              <a:buChar char="•"/>
            </a:pPr>
            <a:r>
              <a:rPr lang="en-US" dirty="0"/>
              <a:t>Has $70,000 of MAGI income before deduction</a:t>
            </a:r>
          </a:p>
          <a:p>
            <a:pPr marL="342900" indent="-342900">
              <a:buClr>
                <a:schemeClr val="tx2"/>
              </a:buClr>
              <a:buFont typeface="Arial" panose="020B0604020202020204" pitchFamily="34" charset="0"/>
              <a:buChar char="•"/>
            </a:pPr>
            <a:r>
              <a:rPr lang="en-US" dirty="0"/>
              <a:t>What happens to her Medicare premiums if she has $100,000 more of income?</a:t>
            </a:r>
          </a:p>
        </p:txBody>
      </p:sp>
    </p:spTree>
    <p:extLst>
      <p:ext uri="{BB962C8B-B14F-4D97-AF65-F5344CB8AC3E}">
        <p14:creationId xmlns:p14="http://schemas.microsoft.com/office/powerpoint/2010/main" val="428549943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SECURE Act – 2019</a:t>
            </a:r>
          </a:p>
        </p:txBody>
      </p:sp>
      <p:sp>
        <p:nvSpPr>
          <p:cNvPr id="4" name="Text Placeholder 3">
            <a:extLst>
              <a:ext uri="{FF2B5EF4-FFF2-40B4-BE49-F238E27FC236}">
                <a16:creationId xmlns:a16="http://schemas.microsoft.com/office/drawing/2014/main" id="{3BBBE0BA-0CF1-254E-8C8D-8EEEFADBAD50}"/>
              </a:ext>
            </a:extLst>
          </p:cNvPr>
          <p:cNvSpPr>
            <a:spLocks noGrp="1"/>
          </p:cNvSpPr>
          <p:nvPr>
            <p:ph type="body" sz="quarter" idx="11"/>
          </p:nvPr>
        </p:nvSpPr>
        <p:spPr>
          <a:xfrm>
            <a:off x="1139826" y="2379076"/>
            <a:ext cx="9120188" cy="3199399"/>
          </a:xfrm>
        </p:spPr>
        <p:txBody>
          <a:bodyPr/>
          <a:lstStyle/>
          <a:p>
            <a:pPr marL="342900" indent="-342900">
              <a:buClr>
                <a:schemeClr val="tx2"/>
              </a:buClr>
              <a:buFont typeface="Arial" panose="020B0604020202020204" pitchFamily="34" charset="0"/>
              <a:buChar char="•"/>
            </a:pPr>
            <a:r>
              <a:rPr lang="en-US" dirty="0"/>
              <a:t>SECURE Act – Setting Every Community Up For Retirement Enhancement Act (2019)</a:t>
            </a:r>
          </a:p>
          <a:p>
            <a:pPr marL="342900" indent="-342900">
              <a:buClr>
                <a:schemeClr val="tx2"/>
              </a:buClr>
              <a:buFont typeface="Arial" panose="020B0604020202020204" pitchFamily="34" charset="0"/>
              <a:buChar char="•"/>
            </a:pPr>
            <a:r>
              <a:rPr lang="en-US" dirty="0"/>
              <a:t>Passed House 417-3 in June 2019</a:t>
            </a:r>
          </a:p>
          <a:p>
            <a:pPr marL="342900" indent="-342900">
              <a:buClr>
                <a:schemeClr val="tx2"/>
              </a:buClr>
              <a:buFont typeface="Arial" panose="020B0604020202020204" pitchFamily="34" charset="0"/>
              <a:buChar char="•"/>
            </a:pPr>
            <a:r>
              <a:rPr lang="en-US" dirty="0"/>
              <a:t>Got derailed for months</a:t>
            </a:r>
          </a:p>
          <a:p>
            <a:pPr marL="342900" indent="-342900">
              <a:buClr>
                <a:schemeClr val="tx2"/>
              </a:buClr>
              <a:buFont typeface="Arial" panose="020B0604020202020204" pitchFamily="34" charset="0"/>
              <a:buChar char="•"/>
            </a:pPr>
            <a:r>
              <a:rPr lang="en-US" dirty="0"/>
              <a:t>Attached to Appropriations Bill in December 2019 – Passed House on Tuesday, </a:t>
            </a:r>
            <a:r>
              <a:rPr lang="en-US" dirty="0" smtClean="0"/>
              <a:t>December </a:t>
            </a:r>
            <a:r>
              <a:rPr lang="en-US" dirty="0"/>
              <a:t>17 </a:t>
            </a:r>
          </a:p>
        </p:txBody>
      </p:sp>
    </p:spTree>
    <p:extLst>
      <p:ext uri="{BB962C8B-B14F-4D97-AF65-F5344CB8AC3E}">
        <p14:creationId xmlns:p14="http://schemas.microsoft.com/office/powerpoint/2010/main" val="47138751"/>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2820E0-5C94-D843-863F-DA341CABE37A}"/>
              </a:ext>
            </a:extLst>
          </p:cNvPr>
          <p:cNvSpPr>
            <a:spLocks noGrp="1"/>
          </p:cNvSpPr>
          <p:nvPr>
            <p:ph type="body" sz="quarter" idx="10"/>
          </p:nvPr>
        </p:nvSpPr>
        <p:spPr>
          <a:ln>
            <a:noFill/>
          </a:ln>
        </p:spPr>
        <p:txBody>
          <a:bodyPr/>
          <a:lstStyle/>
          <a:p>
            <a:r>
              <a:rPr lang="en-US" sz="4000" dirty="0"/>
              <a:t>Income Bracket Premium Example 2020</a:t>
            </a:r>
          </a:p>
        </p:txBody>
      </p:sp>
      <p:sp>
        <p:nvSpPr>
          <p:cNvPr id="54" name="Rectangle 53">
            <a:extLst>
              <a:ext uri="{FF2B5EF4-FFF2-40B4-BE49-F238E27FC236}">
                <a16:creationId xmlns:a16="http://schemas.microsoft.com/office/drawing/2014/main" id="{8A4AD7B3-38AA-EA43-9BD4-5612B8B478A8}"/>
              </a:ext>
            </a:extLst>
          </p:cNvPr>
          <p:cNvSpPr/>
          <p:nvPr/>
        </p:nvSpPr>
        <p:spPr>
          <a:xfrm>
            <a:off x="723900" y="1811901"/>
            <a:ext cx="1074420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Medicare Premiums 2020 (Per Person)</a:t>
            </a:r>
          </a:p>
        </p:txBody>
      </p:sp>
      <p:sp>
        <p:nvSpPr>
          <p:cNvPr id="55" name="Rectangle 54">
            <a:extLst>
              <a:ext uri="{FF2B5EF4-FFF2-40B4-BE49-F238E27FC236}">
                <a16:creationId xmlns:a16="http://schemas.microsoft.com/office/drawing/2014/main" id="{9130620E-626B-4B40-96E3-F82C02E10C64}"/>
              </a:ext>
            </a:extLst>
          </p:cNvPr>
          <p:cNvSpPr/>
          <p:nvPr/>
        </p:nvSpPr>
        <p:spPr>
          <a:xfrm>
            <a:off x="723900" y="2086702"/>
            <a:ext cx="914400" cy="480902"/>
          </a:xfrm>
          <a:prstGeom prst="rect">
            <a:avLst/>
          </a:prstGeom>
          <a:solidFill>
            <a:schemeClr val="tx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bg1"/>
                </a:solidFill>
                <a:latin typeface="Arial" panose="020B0604020202020204" pitchFamily="34" charset="0"/>
              </a:rPr>
              <a:t>MAGI Bracket</a:t>
            </a:r>
          </a:p>
        </p:txBody>
      </p:sp>
      <p:sp>
        <p:nvSpPr>
          <p:cNvPr id="59" name="Rectangle 58">
            <a:extLst>
              <a:ext uri="{FF2B5EF4-FFF2-40B4-BE49-F238E27FC236}">
                <a16:creationId xmlns:a16="http://schemas.microsoft.com/office/drawing/2014/main" id="{586DC5BB-C867-0643-80C3-99229DB42A60}"/>
              </a:ext>
            </a:extLst>
          </p:cNvPr>
          <p:cNvSpPr/>
          <p:nvPr/>
        </p:nvSpPr>
        <p:spPr>
          <a:xfrm>
            <a:off x="723900" y="2933612"/>
            <a:ext cx="91440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1</a:t>
            </a:r>
          </a:p>
        </p:txBody>
      </p:sp>
      <p:sp>
        <p:nvSpPr>
          <p:cNvPr id="61" name="Rectangle 60">
            <a:extLst>
              <a:ext uri="{FF2B5EF4-FFF2-40B4-BE49-F238E27FC236}">
                <a16:creationId xmlns:a16="http://schemas.microsoft.com/office/drawing/2014/main" id="{A5DF1209-3F8E-894B-87D7-D13A69E1896F}"/>
              </a:ext>
            </a:extLst>
          </p:cNvPr>
          <p:cNvSpPr/>
          <p:nvPr/>
        </p:nvSpPr>
        <p:spPr>
          <a:xfrm>
            <a:off x="723900" y="3284862"/>
            <a:ext cx="91440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algn="ctr">
              <a:lnSpc>
                <a:spcPts val="1600"/>
              </a:lnSpc>
              <a:spcAft>
                <a:spcPts val="600"/>
              </a:spcAft>
              <a:buSzPct val="80000"/>
            </a:pPr>
            <a:r>
              <a:rPr lang="en-US" sz="1600" dirty="0">
                <a:solidFill>
                  <a:schemeClr val="tx1"/>
                </a:solidFill>
                <a:latin typeface="Arial" panose="020B0604020202020204" pitchFamily="34" charset="0"/>
              </a:rPr>
              <a:t>2</a:t>
            </a:r>
          </a:p>
        </p:txBody>
      </p:sp>
      <p:sp>
        <p:nvSpPr>
          <p:cNvPr id="63" name="Rectangle 62">
            <a:extLst>
              <a:ext uri="{FF2B5EF4-FFF2-40B4-BE49-F238E27FC236}">
                <a16:creationId xmlns:a16="http://schemas.microsoft.com/office/drawing/2014/main" id="{B8F88D4E-103E-EC4C-90ED-4B45F01529BB}"/>
              </a:ext>
            </a:extLst>
          </p:cNvPr>
          <p:cNvSpPr/>
          <p:nvPr/>
        </p:nvSpPr>
        <p:spPr>
          <a:xfrm>
            <a:off x="723900" y="3636112"/>
            <a:ext cx="91440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algn="ctr">
              <a:lnSpc>
                <a:spcPts val="1600"/>
              </a:lnSpc>
              <a:spcAft>
                <a:spcPts val="600"/>
              </a:spcAft>
              <a:buSzPct val="80000"/>
            </a:pPr>
            <a:r>
              <a:rPr lang="en-US" sz="1600" dirty="0">
                <a:solidFill>
                  <a:schemeClr val="tx1"/>
                </a:solidFill>
                <a:latin typeface="Arial" panose="020B0604020202020204" pitchFamily="34" charset="0"/>
              </a:rPr>
              <a:t>3</a:t>
            </a:r>
          </a:p>
        </p:txBody>
      </p:sp>
      <p:sp>
        <p:nvSpPr>
          <p:cNvPr id="65" name="Rectangle 64">
            <a:extLst>
              <a:ext uri="{FF2B5EF4-FFF2-40B4-BE49-F238E27FC236}">
                <a16:creationId xmlns:a16="http://schemas.microsoft.com/office/drawing/2014/main" id="{E6FED2F5-6CFC-3D44-969B-A1EF1320DEDF}"/>
              </a:ext>
            </a:extLst>
          </p:cNvPr>
          <p:cNvSpPr/>
          <p:nvPr/>
        </p:nvSpPr>
        <p:spPr>
          <a:xfrm>
            <a:off x="723900" y="3987362"/>
            <a:ext cx="91440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algn="ctr">
              <a:lnSpc>
                <a:spcPts val="1600"/>
              </a:lnSpc>
              <a:spcAft>
                <a:spcPts val="600"/>
              </a:spcAft>
              <a:buSzPct val="80000"/>
            </a:pPr>
            <a:r>
              <a:rPr lang="en-US" sz="1600" dirty="0">
                <a:solidFill>
                  <a:schemeClr val="tx1"/>
                </a:solidFill>
                <a:latin typeface="Arial" panose="020B0604020202020204" pitchFamily="34" charset="0"/>
              </a:rPr>
              <a:t>4</a:t>
            </a:r>
          </a:p>
        </p:txBody>
      </p:sp>
      <p:sp>
        <p:nvSpPr>
          <p:cNvPr id="67" name="Rectangle 66">
            <a:extLst>
              <a:ext uri="{FF2B5EF4-FFF2-40B4-BE49-F238E27FC236}">
                <a16:creationId xmlns:a16="http://schemas.microsoft.com/office/drawing/2014/main" id="{E919E370-6284-FA4F-A885-2D07DD16B1F6}"/>
              </a:ext>
            </a:extLst>
          </p:cNvPr>
          <p:cNvSpPr/>
          <p:nvPr/>
        </p:nvSpPr>
        <p:spPr>
          <a:xfrm>
            <a:off x="723900" y="4338612"/>
            <a:ext cx="91440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algn="ctr">
              <a:lnSpc>
                <a:spcPts val="1600"/>
              </a:lnSpc>
              <a:spcAft>
                <a:spcPts val="600"/>
              </a:spcAft>
              <a:buSzPct val="80000"/>
            </a:pPr>
            <a:r>
              <a:rPr lang="en-US" sz="1600" dirty="0">
                <a:solidFill>
                  <a:schemeClr val="tx1"/>
                </a:solidFill>
                <a:latin typeface="Arial" panose="020B0604020202020204" pitchFamily="34" charset="0"/>
              </a:rPr>
              <a:t>5</a:t>
            </a:r>
          </a:p>
        </p:txBody>
      </p:sp>
      <p:sp>
        <p:nvSpPr>
          <p:cNvPr id="86" name="Rectangle 85">
            <a:extLst>
              <a:ext uri="{FF2B5EF4-FFF2-40B4-BE49-F238E27FC236}">
                <a16:creationId xmlns:a16="http://schemas.microsoft.com/office/drawing/2014/main" id="{041A3A20-35C2-DC46-AB10-394D3395FF02}"/>
              </a:ext>
            </a:extLst>
          </p:cNvPr>
          <p:cNvSpPr/>
          <p:nvPr/>
        </p:nvSpPr>
        <p:spPr>
          <a:xfrm>
            <a:off x="723900" y="4689860"/>
            <a:ext cx="91440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algn="ctr">
              <a:lnSpc>
                <a:spcPts val="1600"/>
              </a:lnSpc>
              <a:spcAft>
                <a:spcPts val="600"/>
              </a:spcAft>
              <a:buSzPct val="80000"/>
            </a:pPr>
            <a:r>
              <a:rPr lang="en-US" sz="1600" dirty="0">
                <a:solidFill>
                  <a:schemeClr val="tx1"/>
                </a:solidFill>
                <a:latin typeface="Arial" panose="020B0604020202020204" pitchFamily="34" charset="0"/>
              </a:rPr>
              <a:t>6</a:t>
            </a:r>
          </a:p>
        </p:txBody>
      </p:sp>
      <p:sp>
        <p:nvSpPr>
          <p:cNvPr id="56" name="Rectangle 55">
            <a:extLst>
              <a:ext uri="{FF2B5EF4-FFF2-40B4-BE49-F238E27FC236}">
                <a16:creationId xmlns:a16="http://schemas.microsoft.com/office/drawing/2014/main" id="{E9340EFC-E5A8-124D-9092-34510C5C9C83}"/>
              </a:ext>
            </a:extLst>
          </p:cNvPr>
          <p:cNvSpPr/>
          <p:nvPr/>
        </p:nvSpPr>
        <p:spPr>
          <a:xfrm>
            <a:off x="1729741" y="2087473"/>
            <a:ext cx="2103120" cy="480240"/>
          </a:xfrm>
          <a:prstGeom prst="rect">
            <a:avLst/>
          </a:prstGeom>
          <a:solidFill>
            <a:schemeClr val="tx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bg1"/>
                </a:solidFill>
                <a:latin typeface="Arial" panose="020B0604020202020204" pitchFamily="34" charset="0"/>
              </a:rPr>
              <a:t>Single Taxpayer</a:t>
            </a:r>
          </a:p>
        </p:txBody>
      </p:sp>
      <p:sp>
        <p:nvSpPr>
          <p:cNvPr id="58" name="Rectangle 57">
            <a:extLst>
              <a:ext uri="{FF2B5EF4-FFF2-40B4-BE49-F238E27FC236}">
                <a16:creationId xmlns:a16="http://schemas.microsoft.com/office/drawing/2014/main" id="{B1CA6EEC-D94C-4947-8B59-571BE037BF67}"/>
              </a:ext>
            </a:extLst>
          </p:cNvPr>
          <p:cNvSpPr/>
          <p:nvPr/>
        </p:nvSpPr>
        <p:spPr>
          <a:xfrm>
            <a:off x="1729741" y="2567604"/>
            <a:ext cx="2103119" cy="274801"/>
          </a:xfrm>
          <a:prstGeom prst="rect">
            <a:avLst/>
          </a:prstGeom>
          <a:solidFill>
            <a:schemeClr val="tx2"/>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2018</a:t>
            </a:r>
          </a:p>
        </p:txBody>
      </p:sp>
      <p:sp>
        <p:nvSpPr>
          <p:cNvPr id="60" name="Rectangle 59">
            <a:extLst>
              <a:ext uri="{FF2B5EF4-FFF2-40B4-BE49-F238E27FC236}">
                <a16:creationId xmlns:a16="http://schemas.microsoft.com/office/drawing/2014/main" id="{B80D8636-3167-A24F-8383-03F2343F1EFC}"/>
              </a:ext>
            </a:extLst>
          </p:cNvPr>
          <p:cNvSpPr/>
          <p:nvPr/>
        </p:nvSpPr>
        <p:spPr>
          <a:xfrm>
            <a:off x="1729741" y="2933612"/>
            <a:ext cx="210312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≤$85,000</a:t>
            </a:r>
          </a:p>
        </p:txBody>
      </p:sp>
      <p:sp>
        <p:nvSpPr>
          <p:cNvPr id="62" name="Rectangle 61">
            <a:extLst>
              <a:ext uri="{FF2B5EF4-FFF2-40B4-BE49-F238E27FC236}">
                <a16:creationId xmlns:a16="http://schemas.microsoft.com/office/drawing/2014/main" id="{26F66A51-D06C-5A46-B4B4-16285A9F5AAB}"/>
              </a:ext>
            </a:extLst>
          </p:cNvPr>
          <p:cNvSpPr/>
          <p:nvPr/>
        </p:nvSpPr>
        <p:spPr>
          <a:xfrm>
            <a:off x="1729741" y="3284862"/>
            <a:ext cx="210312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$85,001 - $107,000</a:t>
            </a:r>
          </a:p>
        </p:txBody>
      </p:sp>
      <p:sp>
        <p:nvSpPr>
          <p:cNvPr id="64" name="Rectangle 63">
            <a:extLst>
              <a:ext uri="{FF2B5EF4-FFF2-40B4-BE49-F238E27FC236}">
                <a16:creationId xmlns:a16="http://schemas.microsoft.com/office/drawing/2014/main" id="{0F41492D-598E-1344-AD19-1F2E7BC62A60}"/>
              </a:ext>
            </a:extLst>
          </p:cNvPr>
          <p:cNvSpPr/>
          <p:nvPr/>
        </p:nvSpPr>
        <p:spPr>
          <a:xfrm>
            <a:off x="1729741" y="3636112"/>
            <a:ext cx="210312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$107,001 - $133,500</a:t>
            </a:r>
          </a:p>
        </p:txBody>
      </p:sp>
      <p:sp>
        <p:nvSpPr>
          <p:cNvPr id="66" name="Rectangle 65">
            <a:extLst>
              <a:ext uri="{FF2B5EF4-FFF2-40B4-BE49-F238E27FC236}">
                <a16:creationId xmlns:a16="http://schemas.microsoft.com/office/drawing/2014/main" id="{74B6C32B-4D75-5440-83E0-297B04466826}"/>
              </a:ext>
            </a:extLst>
          </p:cNvPr>
          <p:cNvSpPr/>
          <p:nvPr/>
        </p:nvSpPr>
        <p:spPr>
          <a:xfrm>
            <a:off x="1729741" y="3987362"/>
            <a:ext cx="210312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$133,501 - $160,000</a:t>
            </a:r>
          </a:p>
        </p:txBody>
      </p:sp>
      <p:sp>
        <p:nvSpPr>
          <p:cNvPr id="85" name="Rectangle 84">
            <a:extLst>
              <a:ext uri="{FF2B5EF4-FFF2-40B4-BE49-F238E27FC236}">
                <a16:creationId xmlns:a16="http://schemas.microsoft.com/office/drawing/2014/main" id="{747FC6FB-E2BD-4C42-971E-8B59182F1636}"/>
              </a:ext>
            </a:extLst>
          </p:cNvPr>
          <p:cNvSpPr/>
          <p:nvPr/>
        </p:nvSpPr>
        <p:spPr>
          <a:xfrm>
            <a:off x="1729741" y="4338612"/>
            <a:ext cx="210312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$160,001 - $500,000</a:t>
            </a:r>
          </a:p>
        </p:txBody>
      </p:sp>
      <p:sp>
        <p:nvSpPr>
          <p:cNvPr id="87" name="Rectangle 86">
            <a:extLst>
              <a:ext uri="{FF2B5EF4-FFF2-40B4-BE49-F238E27FC236}">
                <a16:creationId xmlns:a16="http://schemas.microsoft.com/office/drawing/2014/main" id="{2080316A-07B8-B847-8B77-2E65C163FFC8}"/>
              </a:ext>
            </a:extLst>
          </p:cNvPr>
          <p:cNvSpPr/>
          <p:nvPr/>
        </p:nvSpPr>
        <p:spPr>
          <a:xfrm>
            <a:off x="1729741" y="4689860"/>
            <a:ext cx="210312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$500,001+</a:t>
            </a:r>
          </a:p>
        </p:txBody>
      </p:sp>
      <p:sp>
        <p:nvSpPr>
          <p:cNvPr id="38" name="Rectangle 37">
            <a:extLst>
              <a:ext uri="{FF2B5EF4-FFF2-40B4-BE49-F238E27FC236}">
                <a16:creationId xmlns:a16="http://schemas.microsoft.com/office/drawing/2014/main" id="{AA4515FF-5291-BD4B-9344-970A4A4C109A}"/>
              </a:ext>
            </a:extLst>
          </p:cNvPr>
          <p:cNvSpPr/>
          <p:nvPr/>
        </p:nvSpPr>
        <p:spPr>
          <a:xfrm>
            <a:off x="3924302" y="2087473"/>
            <a:ext cx="2103120" cy="480240"/>
          </a:xfrm>
          <a:prstGeom prst="rect">
            <a:avLst/>
          </a:prstGeom>
          <a:solidFill>
            <a:schemeClr val="tx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bg1"/>
                </a:solidFill>
                <a:latin typeface="Arial" panose="020B0604020202020204" pitchFamily="34" charset="0"/>
              </a:rPr>
              <a:t>Married Filing Jointly</a:t>
            </a:r>
          </a:p>
        </p:txBody>
      </p:sp>
      <p:sp>
        <p:nvSpPr>
          <p:cNvPr id="42" name="Rectangle 41">
            <a:extLst>
              <a:ext uri="{FF2B5EF4-FFF2-40B4-BE49-F238E27FC236}">
                <a16:creationId xmlns:a16="http://schemas.microsoft.com/office/drawing/2014/main" id="{900571A6-AB39-7049-8859-840AC63E9028}"/>
              </a:ext>
            </a:extLst>
          </p:cNvPr>
          <p:cNvSpPr/>
          <p:nvPr/>
        </p:nvSpPr>
        <p:spPr>
          <a:xfrm>
            <a:off x="3921928" y="2567604"/>
            <a:ext cx="2103119" cy="274801"/>
          </a:xfrm>
          <a:prstGeom prst="rect">
            <a:avLst/>
          </a:prstGeom>
          <a:solidFill>
            <a:schemeClr val="tx2"/>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2018</a:t>
            </a:r>
          </a:p>
        </p:txBody>
      </p:sp>
      <p:sp>
        <p:nvSpPr>
          <p:cNvPr id="43" name="Rectangle 42">
            <a:extLst>
              <a:ext uri="{FF2B5EF4-FFF2-40B4-BE49-F238E27FC236}">
                <a16:creationId xmlns:a16="http://schemas.microsoft.com/office/drawing/2014/main" id="{A8BAD717-A147-3F40-9369-8FC5FEF92BD4}"/>
              </a:ext>
            </a:extLst>
          </p:cNvPr>
          <p:cNvSpPr/>
          <p:nvPr/>
        </p:nvSpPr>
        <p:spPr>
          <a:xfrm>
            <a:off x="3924302" y="2933612"/>
            <a:ext cx="210312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≤$170,000</a:t>
            </a:r>
          </a:p>
        </p:txBody>
      </p:sp>
      <p:sp>
        <p:nvSpPr>
          <p:cNvPr id="44" name="Rectangle 43">
            <a:extLst>
              <a:ext uri="{FF2B5EF4-FFF2-40B4-BE49-F238E27FC236}">
                <a16:creationId xmlns:a16="http://schemas.microsoft.com/office/drawing/2014/main" id="{0BF2AA4D-B2A6-1848-999A-4767ABCB2406}"/>
              </a:ext>
            </a:extLst>
          </p:cNvPr>
          <p:cNvSpPr/>
          <p:nvPr/>
        </p:nvSpPr>
        <p:spPr>
          <a:xfrm>
            <a:off x="3924302" y="3284862"/>
            <a:ext cx="210312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$170,001 - $214,000</a:t>
            </a:r>
          </a:p>
        </p:txBody>
      </p:sp>
      <p:sp>
        <p:nvSpPr>
          <p:cNvPr id="45" name="Rectangle 44">
            <a:extLst>
              <a:ext uri="{FF2B5EF4-FFF2-40B4-BE49-F238E27FC236}">
                <a16:creationId xmlns:a16="http://schemas.microsoft.com/office/drawing/2014/main" id="{788FFD6A-42F2-714D-9876-5F0E4B4D23FC}"/>
              </a:ext>
            </a:extLst>
          </p:cNvPr>
          <p:cNvSpPr/>
          <p:nvPr/>
        </p:nvSpPr>
        <p:spPr>
          <a:xfrm>
            <a:off x="3924302" y="3636112"/>
            <a:ext cx="210312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$214,001 - $267,000</a:t>
            </a:r>
          </a:p>
        </p:txBody>
      </p:sp>
      <p:sp>
        <p:nvSpPr>
          <p:cNvPr id="46" name="Rectangle 45">
            <a:extLst>
              <a:ext uri="{FF2B5EF4-FFF2-40B4-BE49-F238E27FC236}">
                <a16:creationId xmlns:a16="http://schemas.microsoft.com/office/drawing/2014/main" id="{97862B3B-1499-E34F-9D41-47B8E751D968}"/>
              </a:ext>
            </a:extLst>
          </p:cNvPr>
          <p:cNvSpPr/>
          <p:nvPr/>
        </p:nvSpPr>
        <p:spPr>
          <a:xfrm>
            <a:off x="3924302" y="3987362"/>
            <a:ext cx="210312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$267,001 - $320,000</a:t>
            </a:r>
          </a:p>
        </p:txBody>
      </p:sp>
      <p:sp>
        <p:nvSpPr>
          <p:cNvPr id="47" name="Rectangle 46">
            <a:extLst>
              <a:ext uri="{FF2B5EF4-FFF2-40B4-BE49-F238E27FC236}">
                <a16:creationId xmlns:a16="http://schemas.microsoft.com/office/drawing/2014/main" id="{B264A44C-2FC3-C54B-9C03-169894DB94CA}"/>
              </a:ext>
            </a:extLst>
          </p:cNvPr>
          <p:cNvSpPr/>
          <p:nvPr/>
        </p:nvSpPr>
        <p:spPr>
          <a:xfrm>
            <a:off x="3924302" y="4338612"/>
            <a:ext cx="210312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$320,001-$749,999</a:t>
            </a:r>
          </a:p>
        </p:txBody>
      </p:sp>
      <p:sp>
        <p:nvSpPr>
          <p:cNvPr id="48" name="Rectangle 47">
            <a:extLst>
              <a:ext uri="{FF2B5EF4-FFF2-40B4-BE49-F238E27FC236}">
                <a16:creationId xmlns:a16="http://schemas.microsoft.com/office/drawing/2014/main" id="{60225D66-B688-E846-8624-C9E0611EA4A0}"/>
              </a:ext>
            </a:extLst>
          </p:cNvPr>
          <p:cNvSpPr/>
          <p:nvPr/>
        </p:nvSpPr>
        <p:spPr>
          <a:xfrm>
            <a:off x="3924302" y="4689860"/>
            <a:ext cx="2103120"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$750,000+</a:t>
            </a:r>
          </a:p>
        </p:txBody>
      </p:sp>
      <p:sp>
        <p:nvSpPr>
          <p:cNvPr id="39" name="Rectangle 38">
            <a:extLst>
              <a:ext uri="{FF2B5EF4-FFF2-40B4-BE49-F238E27FC236}">
                <a16:creationId xmlns:a16="http://schemas.microsoft.com/office/drawing/2014/main" id="{738961FA-7259-9049-81A0-2129FD4FABF0}"/>
              </a:ext>
            </a:extLst>
          </p:cNvPr>
          <p:cNvSpPr/>
          <p:nvPr/>
        </p:nvSpPr>
        <p:spPr>
          <a:xfrm>
            <a:off x="6114115" y="2087473"/>
            <a:ext cx="1650668" cy="480240"/>
          </a:xfrm>
          <a:prstGeom prst="rect">
            <a:avLst/>
          </a:prstGeom>
          <a:solidFill>
            <a:schemeClr val="tx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bg1"/>
                </a:solidFill>
                <a:latin typeface="Arial" panose="020B0604020202020204" pitchFamily="34" charset="0"/>
              </a:rPr>
              <a:t>Part B Monthly Premium</a:t>
            </a:r>
          </a:p>
        </p:txBody>
      </p:sp>
      <p:sp>
        <p:nvSpPr>
          <p:cNvPr id="49" name="Rectangle 48">
            <a:extLst>
              <a:ext uri="{FF2B5EF4-FFF2-40B4-BE49-F238E27FC236}">
                <a16:creationId xmlns:a16="http://schemas.microsoft.com/office/drawing/2014/main" id="{A2A79766-0EF0-F644-814D-D99065E53157}"/>
              </a:ext>
            </a:extLst>
          </p:cNvPr>
          <p:cNvSpPr/>
          <p:nvPr/>
        </p:nvSpPr>
        <p:spPr>
          <a:xfrm>
            <a:off x="6114116" y="2567604"/>
            <a:ext cx="1650668" cy="274801"/>
          </a:xfrm>
          <a:prstGeom prst="rect">
            <a:avLst/>
          </a:prstGeom>
          <a:solidFill>
            <a:schemeClr val="tx2"/>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$144.60*</a:t>
            </a:r>
          </a:p>
        </p:txBody>
      </p:sp>
      <p:sp>
        <p:nvSpPr>
          <p:cNvPr id="50" name="Rectangle 49">
            <a:extLst>
              <a:ext uri="{FF2B5EF4-FFF2-40B4-BE49-F238E27FC236}">
                <a16:creationId xmlns:a16="http://schemas.microsoft.com/office/drawing/2014/main" id="{576A5A1B-8435-EF4C-B697-BE4E03FB1477}"/>
              </a:ext>
            </a:extLst>
          </p:cNvPr>
          <p:cNvSpPr/>
          <p:nvPr/>
        </p:nvSpPr>
        <p:spPr>
          <a:xfrm>
            <a:off x="6118864" y="2933612"/>
            <a:ext cx="1645919"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$144.60</a:t>
            </a:r>
          </a:p>
        </p:txBody>
      </p:sp>
      <p:sp>
        <p:nvSpPr>
          <p:cNvPr id="51" name="Rectangle 50">
            <a:extLst>
              <a:ext uri="{FF2B5EF4-FFF2-40B4-BE49-F238E27FC236}">
                <a16:creationId xmlns:a16="http://schemas.microsoft.com/office/drawing/2014/main" id="{F24B2773-B0DB-6540-992B-FBA6C49AD9BE}"/>
              </a:ext>
            </a:extLst>
          </p:cNvPr>
          <p:cNvSpPr/>
          <p:nvPr/>
        </p:nvSpPr>
        <p:spPr>
          <a:xfrm>
            <a:off x="6118864" y="3284862"/>
            <a:ext cx="1645919"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$202.40</a:t>
            </a:r>
          </a:p>
        </p:txBody>
      </p:sp>
      <p:sp>
        <p:nvSpPr>
          <p:cNvPr id="52" name="Rectangle 51">
            <a:extLst>
              <a:ext uri="{FF2B5EF4-FFF2-40B4-BE49-F238E27FC236}">
                <a16:creationId xmlns:a16="http://schemas.microsoft.com/office/drawing/2014/main" id="{73DCF2FE-7499-5D48-A32E-6F1F4718A070}"/>
              </a:ext>
            </a:extLst>
          </p:cNvPr>
          <p:cNvSpPr/>
          <p:nvPr/>
        </p:nvSpPr>
        <p:spPr>
          <a:xfrm>
            <a:off x="6118864" y="3636112"/>
            <a:ext cx="1645919"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$289.20</a:t>
            </a:r>
          </a:p>
        </p:txBody>
      </p:sp>
      <p:sp>
        <p:nvSpPr>
          <p:cNvPr id="53" name="Rectangle 52">
            <a:extLst>
              <a:ext uri="{FF2B5EF4-FFF2-40B4-BE49-F238E27FC236}">
                <a16:creationId xmlns:a16="http://schemas.microsoft.com/office/drawing/2014/main" id="{A1B06299-4FFA-694F-818E-AAB3B019D049}"/>
              </a:ext>
            </a:extLst>
          </p:cNvPr>
          <p:cNvSpPr/>
          <p:nvPr/>
        </p:nvSpPr>
        <p:spPr>
          <a:xfrm>
            <a:off x="6118864" y="3987362"/>
            <a:ext cx="1645919"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$376.00</a:t>
            </a:r>
          </a:p>
        </p:txBody>
      </p:sp>
      <p:sp>
        <p:nvSpPr>
          <p:cNvPr id="84" name="Rectangle 83">
            <a:extLst>
              <a:ext uri="{FF2B5EF4-FFF2-40B4-BE49-F238E27FC236}">
                <a16:creationId xmlns:a16="http://schemas.microsoft.com/office/drawing/2014/main" id="{FA8AE1D9-C091-834D-BB60-C53FF1C739EE}"/>
              </a:ext>
            </a:extLst>
          </p:cNvPr>
          <p:cNvSpPr/>
          <p:nvPr/>
        </p:nvSpPr>
        <p:spPr>
          <a:xfrm>
            <a:off x="6118864" y="4338612"/>
            <a:ext cx="1645919"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$462.70</a:t>
            </a:r>
          </a:p>
        </p:txBody>
      </p:sp>
      <p:sp>
        <p:nvSpPr>
          <p:cNvPr id="88" name="Rectangle 87">
            <a:extLst>
              <a:ext uri="{FF2B5EF4-FFF2-40B4-BE49-F238E27FC236}">
                <a16:creationId xmlns:a16="http://schemas.microsoft.com/office/drawing/2014/main" id="{7D82013A-1EA3-1D4D-B6B7-D252E0F6E212}"/>
              </a:ext>
            </a:extLst>
          </p:cNvPr>
          <p:cNvSpPr/>
          <p:nvPr/>
        </p:nvSpPr>
        <p:spPr>
          <a:xfrm>
            <a:off x="6118864" y="4689860"/>
            <a:ext cx="1645919"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$491.60</a:t>
            </a:r>
          </a:p>
        </p:txBody>
      </p:sp>
      <p:sp>
        <p:nvSpPr>
          <p:cNvPr id="40" name="Rectangle 39">
            <a:extLst>
              <a:ext uri="{FF2B5EF4-FFF2-40B4-BE49-F238E27FC236}">
                <a16:creationId xmlns:a16="http://schemas.microsoft.com/office/drawing/2014/main" id="{86CA9634-DC8E-C64A-B632-EA5F1BBA5DC6}"/>
              </a:ext>
            </a:extLst>
          </p:cNvPr>
          <p:cNvSpPr/>
          <p:nvPr/>
        </p:nvSpPr>
        <p:spPr>
          <a:xfrm>
            <a:off x="7856223" y="2087473"/>
            <a:ext cx="1875005" cy="480240"/>
          </a:xfrm>
          <a:prstGeom prst="rect">
            <a:avLst/>
          </a:prstGeom>
          <a:solidFill>
            <a:schemeClr val="tx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bg1"/>
                </a:solidFill>
                <a:latin typeface="Arial" panose="020B0604020202020204" pitchFamily="34" charset="0"/>
              </a:rPr>
              <a:t>Part D Monthly Premium</a:t>
            </a:r>
          </a:p>
        </p:txBody>
      </p:sp>
      <p:sp>
        <p:nvSpPr>
          <p:cNvPr id="89" name="Rectangle 88">
            <a:extLst>
              <a:ext uri="{FF2B5EF4-FFF2-40B4-BE49-F238E27FC236}">
                <a16:creationId xmlns:a16="http://schemas.microsoft.com/office/drawing/2014/main" id="{183DC926-65B4-3A41-9462-F3987A44BEE6}"/>
              </a:ext>
            </a:extLst>
          </p:cNvPr>
          <p:cNvSpPr/>
          <p:nvPr/>
        </p:nvSpPr>
        <p:spPr>
          <a:xfrm>
            <a:off x="7856224" y="2567604"/>
            <a:ext cx="1875003" cy="274801"/>
          </a:xfrm>
          <a:prstGeom prst="rect">
            <a:avLst/>
          </a:prstGeom>
          <a:solidFill>
            <a:schemeClr val="tx2"/>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$47.59**</a:t>
            </a:r>
          </a:p>
        </p:txBody>
      </p:sp>
      <p:sp>
        <p:nvSpPr>
          <p:cNvPr id="90" name="Rectangle 89">
            <a:extLst>
              <a:ext uri="{FF2B5EF4-FFF2-40B4-BE49-F238E27FC236}">
                <a16:creationId xmlns:a16="http://schemas.microsoft.com/office/drawing/2014/main" id="{9E5FEBEE-0B6E-1145-ADB7-4FB71E40C411}"/>
              </a:ext>
            </a:extLst>
          </p:cNvPr>
          <p:cNvSpPr/>
          <p:nvPr/>
        </p:nvSpPr>
        <p:spPr>
          <a:xfrm>
            <a:off x="7856224" y="2933612"/>
            <a:ext cx="1875003"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$47.59</a:t>
            </a:r>
          </a:p>
        </p:txBody>
      </p:sp>
      <p:sp>
        <p:nvSpPr>
          <p:cNvPr id="91" name="Rectangle 90">
            <a:extLst>
              <a:ext uri="{FF2B5EF4-FFF2-40B4-BE49-F238E27FC236}">
                <a16:creationId xmlns:a16="http://schemas.microsoft.com/office/drawing/2014/main" id="{0AABCC53-008D-3D42-9322-0121DB4EA48B}"/>
              </a:ext>
            </a:extLst>
          </p:cNvPr>
          <p:cNvSpPr/>
          <p:nvPr/>
        </p:nvSpPr>
        <p:spPr>
          <a:xfrm>
            <a:off x="7856224" y="3284862"/>
            <a:ext cx="1875003"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$47.59 + $12.20</a:t>
            </a:r>
          </a:p>
        </p:txBody>
      </p:sp>
      <p:sp>
        <p:nvSpPr>
          <p:cNvPr id="92" name="Rectangle 91">
            <a:extLst>
              <a:ext uri="{FF2B5EF4-FFF2-40B4-BE49-F238E27FC236}">
                <a16:creationId xmlns:a16="http://schemas.microsoft.com/office/drawing/2014/main" id="{50C526B4-DA7E-3A41-9537-3B3E94CE4D13}"/>
              </a:ext>
            </a:extLst>
          </p:cNvPr>
          <p:cNvSpPr/>
          <p:nvPr/>
        </p:nvSpPr>
        <p:spPr>
          <a:xfrm>
            <a:off x="7856224" y="3636112"/>
            <a:ext cx="1875003"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$47.59 + $31.50</a:t>
            </a:r>
          </a:p>
        </p:txBody>
      </p:sp>
      <p:sp>
        <p:nvSpPr>
          <p:cNvPr id="93" name="Rectangle 92">
            <a:extLst>
              <a:ext uri="{FF2B5EF4-FFF2-40B4-BE49-F238E27FC236}">
                <a16:creationId xmlns:a16="http://schemas.microsoft.com/office/drawing/2014/main" id="{777F1516-7E9D-F545-A06E-1167890927FF}"/>
              </a:ext>
            </a:extLst>
          </p:cNvPr>
          <p:cNvSpPr/>
          <p:nvPr/>
        </p:nvSpPr>
        <p:spPr>
          <a:xfrm>
            <a:off x="7856224" y="3987362"/>
            <a:ext cx="1875003"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$47.59 + $50.70</a:t>
            </a:r>
          </a:p>
        </p:txBody>
      </p:sp>
      <p:sp>
        <p:nvSpPr>
          <p:cNvPr id="94" name="Rectangle 93">
            <a:extLst>
              <a:ext uri="{FF2B5EF4-FFF2-40B4-BE49-F238E27FC236}">
                <a16:creationId xmlns:a16="http://schemas.microsoft.com/office/drawing/2014/main" id="{12C12521-E5FC-954F-8099-DE330D84CDC2}"/>
              </a:ext>
            </a:extLst>
          </p:cNvPr>
          <p:cNvSpPr/>
          <p:nvPr/>
        </p:nvSpPr>
        <p:spPr>
          <a:xfrm>
            <a:off x="7856224" y="4338612"/>
            <a:ext cx="1875003"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$47.59 + $70.00</a:t>
            </a:r>
          </a:p>
        </p:txBody>
      </p:sp>
      <p:sp>
        <p:nvSpPr>
          <p:cNvPr id="95" name="Rectangle 94">
            <a:extLst>
              <a:ext uri="{FF2B5EF4-FFF2-40B4-BE49-F238E27FC236}">
                <a16:creationId xmlns:a16="http://schemas.microsoft.com/office/drawing/2014/main" id="{0FA05657-4E56-F541-BBA8-589B8444C8F4}"/>
              </a:ext>
            </a:extLst>
          </p:cNvPr>
          <p:cNvSpPr/>
          <p:nvPr/>
        </p:nvSpPr>
        <p:spPr>
          <a:xfrm>
            <a:off x="7856224" y="4689860"/>
            <a:ext cx="1875003"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$47.59 + $76.40</a:t>
            </a:r>
          </a:p>
        </p:txBody>
      </p:sp>
      <p:sp>
        <p:nvSpPr>
          <p:cNvPr id="41" name="Rectangle 40">
            <a:extLst>
              <a:ext uri="{FF2B5EF4-FFF2-40B4-BE49-F238E27FC236}">
                <a16:creationId xmlns:a16="http://schemas.microsoft.com/office/drawing/2014/main" id="{BEEE4BF6-E234-A345-8BDE-D36947FEA385}"/>
              </a:ext>
            </a:extLst>
          </p:cNvPr>
          <p:cNvSpPr/>
          <p:nvPr/>
        </p:nvSpPr>
        <p:spPr>
          <a:xfrm>
            <a:off x="9820294" y="2087473"/>
            <a:ext cx="1645920" cy="480240"/>
          </a:xfrm>
          <a:prstGeom prst="rect">
            <a:avLst/>
          </a:prstGeom>
          <a:solidFill>
            <a:schemeClr val="tx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bg1"/>
                </a:solidFill>
                <a:latin typeface="Arial" panose="020B0604020202020204" pitchFamily="34" charset="0"/>
              </a:rPr>
              <a:t>2020 Annual Premiums</a:t>
            </a:r>
          </a:p>
        </p:txBody>
      </p:sp>
      <p:sp>
        <p:nvSpPr>
          <p:cNvPr id="96" name="Rectangle 95">
            <a:extLst>
              <a:ext uri="{FF2B5EF4-FFF2-40B4-BE49-F238E27FC236}">
                <a16:creationId xmlns:a16="http://schemas.microsoft.com/office/drawing/2014/main" id="{0D467451-1543-274D-B7FA-5FFA1E0BE58E}"/>
              </a:ext>
            </a:extLst>
          </p:cNvPr>
          <p:cNvSpPr/>
          <p:nvPr/>
        </p:nvSpPr>
        <p:spPr>
          <a:xfrm>
            <a:off x="9820295" y="2567604"/>
            <a:ext cx="1645919" cy="274801"/>
          </a:xfrm>
          <a:prstGeom prst="rect">
            <a:avLst/>
          </a:prstGeom>
          <a:solidFill>
            <a:schemeClr val="tx2"/>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$2,306.28 </a:t>
            </a:r>
          </a:p>
        </p:txBody>
      </p:sp>
      <p:sp>
        <p:nvSpPr>
          <p:cNvPr id="97" name="Rectangle 96">
            <a:extLst>
              <a:ext uri="{FF2B5EF4-FFF2-40B4-BE49-F238E27FC236}">
                <a16:creationId xmlns:a16="http://schemas.microsoft.com/office/drawing/2014/main" id="{BD2B7634-5842-2644-A41B-96E957541F9F}"/>
              </a:ext>
            </a:extLst>
          </p:cNvPr>
          <p:cNvSpPr/>
          <p:nvPr/>
        </p:nvSpPr>
        <p:spPr>
          <a:xfrm>
            <a:off x="9820295" y="2933612"/>
            <a:ext cx="1645919"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algn="ctr">
              <a:lnSpc>
                <a:spcPts val="1600"/>
              </a:lnSpc>
              <a:spcAft>
                <a:spcPts val="600"/>
              </a:spcAft>
              <a:buSzPct val="80000"/>
            </a:pPr>
            <a:r>
              <a:rPr lang="en-US" sz="1600" dirty="0">
                <a:solidFill>
                  <a:schemeClr val="tx1"/>
                </a:solidFill>
                <a:latin typeface="Arial" panose="020B0604020202020204" pitchFamily="34" charset="0"/>
              </a:rPr>
              <a:t>$2,306.28</a:t>
            </a:r>
          </a:p>
        </p:txBody>
      </p:sp>
      <p:sp>
        <p:nvSpPr>
          <p:cNvPr id="98" name="Rectangle 97">
            <a:extLst>
              <a:ext uri="{FF2B5EF4-FFF2-40B4-BE49-F238E27FC236}">
                <a16:creationId xmlns:a16="http://schemas.microsoft.com/office/drawing/2014/main" id="{C3F1768B-FCC3-5248-A37C-3E30A2CC21BE}"/>
              </a:ext>
            </a:extLst>
          </p:cNvPr>
          <p:cNvSpPr/>
          <p:nvPr/>
        </p:nvSpPr>
        <p:spPr>
          <a:xfrm>
            <a:off x="9820295" y="3284862"/>
            <a:ext cx="1645919"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$3,146.28</a:t>
            </a:r>
          </a:p>
        </p:txBody>
      </p:sp>
      <p:sp>
        <p:nvSpPr>
          <p:cNvPr id="99" name="Rectangle 98">
            <a:extLst>
              <a:ext uri="{FF2B5EF4-FFF2-40B4-BE49-F238E27FC236}">
                <a16:creationId xmlns:a16="http://schemas.microsoft.com/office/drawing/2014/main" id="{2A49C5A1-9A04-3B45-92F6-488DCAEFEE37}"/>
              </a:ext>
            </a:extLst>
          </p:cNvPr>
          <p:cNvSpPr/>
          <p:nvPr/>
        </p:nvSpPr>
        <p:spPr>
          <a:xfrm>
            <a:off x="9820295" y="3636112"/>
            <a:ext cx="1645919"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$4,419.48</a:t>
            </a:r>
          </a:p>
        </p:txBody>
      </p:sp>
      <p:sp>
        <p:nvSpPr>
          <p:cNvPr id="100" name="Rectangle 99">
            <a:extLst>
              <a:ext uri="{FF2B5EF4-FFF2-40B4-BE49-F238E27FC236}">
                <a16:creationId xmlns:a16="http://schemas.microsoft.com/office/drawing/2014/main" id="{4744BAA3-3B67-324B-86C0-F93E3715B26C}"/>
              </a:ext>
            </a:extLst>
          </p:cNvPr>
          <p:cNvSpPr/>
          <p:nvPr/>
        </p:nvSpPr>
        <p:spPr>
          <a:xfrm>
            <a:off x="9820295" y="3987362"/>
            <a:ext cx="1645919"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$5,691.48</a:t>
            </a:r>
          </a:p>
        </p:txBody>
      </p:sp>
      <p:sp>
        <p:nvSpPr>
          <p:cNvPr id="101" name="Rectangle 100">
            <a:extLst>
              <a:ext uri="{FF2B5EF4-FFF2-40B4-BE49-F238E27FC236}">
                <a16:creationId xmlns:a16="http://schemas.microsoft.com/office/drawing/2014/main" id="{008C017E-5458-2646-BD6E-E1D9973D68CB}"/>
              </a:ext>
            </a:extLst>
          </p:cNvPr>
          <p:cNvSpPr/>
          <p:nvPr/>
        </p:nvSpPr>
        <p:spPr>
          <a:xfrm>
            <a:off x="9820295" y="4338612"/>
            <a:ext cx="1645919"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$6,963.48</a:t>
            </a:r>
          </a:p>
        </p:txBody>
      </p:sp>
      <p:sp>
        <p:nvSpPr>
          <p:cNvPr id="102" name="Rectangle 101">
            <a:extLst>
              <a:ext uri="{FF2B5EF4-FFF2-40B4-BE49-F238E27FC236}">
                <a16:creationId xmlns:a16="http://schemas.microsoft.com/office/drawing/2014/main" id="{62E5F4A2-D4B6-F949-87AD-CA6F238BE53E}"/>
              </a:ext>
            </a:extLst>
          </p:cNvPr>
          <p:cNvSpPr/>
          <p:nvPr/>
        </p:nvSpPr>
        <p:spPr>
          <a:xfrm>
            <a:off x="9820295" y="4689860"/>
            <a:ext cx="1645919" cy="274801"/>
          </a:xfrm>
          <a:prstGeom prst="rect">
            <a:avLst/>
          </a:prstGeom>
          <a:solidFill>
            <a:schemeClr val="bg1"/>
          </a:solidFill>
          <a:ln w="6350">
            <a:noFill/>
          </a:ln>
          <a:effectLst>
            <a:outerShdw blurRad="254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45720" rtlCol="0" anchor="ctr">
            <a:noAutofit/>
          </a:bodyPr>
          <a:lstStyle/>
          <a:p>
            <a:pPr lvl="0" algn="ctr">
              <a:lnSpc>
                <a:spcPts val="1600"/>
              </a:lnSpc>
              <a:spcAft>
                <a:spcPts val="600"/>
              </a:spcAft>
              <a:buSzPct val="80000"/>
            </a:pPr>
            <a:r>
              <a:rPr lang="en-US" sz="1600" dirty="0">
                <a:solidFill>
                  <a:schemeClr val="tx1"/>
                </a:solidFill>
                <a:latin typeface="Arial" panose="020B0604020202020204" pitchFamily="34" charset="0"/>
              </a:rPr>
              <a:t>$7,387.08</a:t>
            </a:r>
          </a:p>
        </p:txBody>
      </p:sp>
      <p:sp>
        <p:nvSpPr>
          <p:cNvPr id="103" name="TextBox 102">
            <a:extLst>
              <a:ext uri="{FF2B5EF4-FFF2-40B4-BE49-F238E27FC236}">
                <a16:creationId xmlns:a16="http://schemas.microsoft.com/office/drawing/2014/main" id="{94DCDCE6-EEBF-534E-B770-58345B767C63}"/>
              </a:ext>
            </a:extLst>
          </p:cNvPr>
          <p:cNvSpPr txBox="1"/>
          <p:nvPr/>
        </p:nvSpPr>
        <p:spPr>
          <a:xfrm>
            <a:off x="745068" y="5041108"/>
            <a:ext cx="10721145" cy="769441"/>
          </a:xfrm>
          <a:prstGeom prst="rect">
            <a:avLst/>
          </a:prstGeom>
          <a:noFill/>
          <a:ln>
            <a:noFill/>
          </a:ln>
        </p:spPr>
        <p:txBody>
          <a:bodyPr wrap="square" lIns="0" tIns="0" rIns="0" bIns="0" numCol="3" spcCol="182880" rtlCol="0">
            <a:spAutoFit/>
          </a:bodyPr>
          <a:lstStyle/>
          <a:p>
            <a:pPr>
              <a:spcAft>
                <a:spcPts val="1200"/>
              </a:spcAft>
            </a:pPr>
            <a:r>
              <a:rPr lang="en-US" sz="1000" dirty="0">
                <a:latin typeface="Arial" panose="020B0604020202020204" pitchFamily="34" charset="0"/>
              </a:rPr>
              <a:t>Single taxpayers (MAGI &gt; $85,000) and married taxpayers (MAGI &gt; $170,000) pay income related monthly </a:t>
            </a:r>
            <a:br>
              <a:rPr lang="en-US" sz="1000" dirty="0">
                <a:latin typeface="Arial" panose="020B0604020202020204" pitchFamily="34" charset="0"/>
              </a:rPr>
            </a:br>
            <a:r>
              <a:rPr lang="en-US" sz="1000" dirty="0">
                <a:latin typeface="Arial" panose="020B0604020202020204" pitchFamily="34" charset="0"/>
              </a:rPr>
              <a:t>adjustments (IRMA</a:t>
            </a:r>
            <a:r>
              <a:rPr lang="en-US" sz="1000" dirty="0" smtClean="0">
                <a:latin typeface="Arial" panose="020B0604020202020204" pitchFamily="34" charset="0"/>
              </a:rPr>
              <a:t>).</a:t>
            </a:r>
            <a:r>
              <a:rPr lang="en-US" sz="1000" dirty="0">
                <a:latin typeface="Arial" panose="020B0604020202020204" pitchFamily="34" charset="0"/>
              </a:rPr>
              <a:t/>
            </a:r>
            <a:br>
              <a:rPr lang="en-US" sz="1000" dirty="0">
                <a:latin typeface="Arial" panose="020B0604020202020204" pitchFamily="34" charset="0"/>
              </a:rPr>
            </a:br>
            <a:endParaRPr lang="en-US" sz="1000" dirty="0">
              <a:latin typeface="Arial" panose="020B0604020202020204" pitchFamily="34" charset="0"/>
            </a:endParaRPr>
          </a:p>
          <a:p>
            <a:pPr>
              <a:spcAft>
                <a:spcPts val="1200"/>
              </a:spcAft>
            </a:pPr>
            <a:r>
              <a:rPr lang="en-US" sz="1000" dirty="0">
                <a:latin typeface="Arial" panose="020B0604020202020204" pitchFamily="34" charset="0"/>
              </a:rPr>
              <a:t>MAGI is simply adjusted gross income determined on the tax return (AGI) plus tax-exempt municipal </a:t>
            </a:r>
            <a:r>
              <a:rPr lang="en-US" sz="1000" dirty="0" smtClean="0">
                <a:latin typeface="Arial" panose="020B0604020202020204" pitchFamily="34" charset="0"/>
              </a:rPr>
              <a:t>bond interest.</a:t>
            </a:r>
            <a:endParaRPr lang="en-US" sz="1000" dirty="0">
              <a:latin typeface="Arial" panose="020B0604020202020204" pitchFamily="34" charset="0"/>
            </a:endParaRPr>
          </a:p>
          <a:p>
            <a:pPr>
              <a:spcAft>
                <a:spcPts val="1200"/>
              </a:spcAft>
            </a:pPr>
            <a:r>
              <a:rPr lang="en-US" sz="1000" dirty="0">
                <a:latin typeface="Arial" panose="020B0604020202020204" pitchFamily="34" charset="0"/>
              </a:rPr>
              <a:t/>
            </a:r>
            <a:br>
              <a:rPr lang="en-US" sz="1000" dirty="0">
                <a:latin typeface="Arial" panose="020B0604020202020204" pitchFamily="34" charset="0"/>
              </a:rPr>
            </a:br>
            <a:endParaRPr lang="en-US" sz="1000" dirty="0">
              <a:latin typeface="Arial" panose="020B0604020202020204" pitchFamily="34" charset="0"/>
            </a:endParaRPr>
          </a:p>
          <a:p>
            <a:pPr>
              <a:spcAft>
                <a:spcPts val="1200"/>
              </a:spcAft>
            </a:pPr>
            <a:r>
              <a:rPr lang="en-US" sz="1000" dirty="0">
                <a:latin typeface="Arial" panose="020B0604020202020204" pitchFamily="34" charset="0"/>
              </a:rPr>
              <a:t>* $134 is the base premium for those enrolling in Medicare in 2019. ** This number represents the 2019 national average premium for a stand-alone Medicare Part D plan as identified by the Kaiser </a:t>
            </a:r>
            <a:r>
              <a:rPr lang="en-US" sz="1000" dirty="0" smtClean="0">
                <a:latin typeface="Arial" panose="020B0604020202020204" pitchFamily="34" charset="0"/>
              </a:rPr>
              <a:t>Foundation. </a:t>
            </a:r>
            <a:r>
              <a:rPr lang="en-US" sz="1000" dirty="0">
                <a:latin typeface="Arial" panose="020B0604020202020204" pitchFamily="34" charset="0"/>
              </a:rPr>
              <a:t>Part D participants pay the actual premium charged by the plan.</a:t>
            </a:r>
          </a:p>
        </p:txBody>
      </p:sp>
    </p:spTree>
    <p:extLst>
      <p:ext uri="{BB962C8B-B14F-4D97-AF65-F5344CB8AC3E}">
        <p14:creationId xmlns:p14="http://schemas.microsoft.com/office/powerpoint/2010/main" val="3435259370"/>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More Medicare Mary</a:t>
            </a:r>
          </a:p>
        </p:txBody>
      </p:sp>
      <p:sp>
        <p:nvSpPr>
          <p:cNvPr id="6" name="Text Placeholder 5">
            <a:extLst>
              <a:ext uri="{FF2B5EF4-FFF2-40B4-BE49-F238E27FC236}">
                <a16:creationId xmlns:a16="http://schemas.microsoft.com/office/drawing/2014/main" id="{770D4636-6626-8E4E-AB0F-21831A8A262E}"/>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800" dirty="0" smtClean="0"/>
              <a:t>Mary’s </a:t>
            </a:r>
            <a:r>
              <a:rPr lang="en-US" sz="2800" dirty="0"/>
              <a:t>Medicare </a:t>
            </a:r>
            <a:r>
              <a:rPr lang="en-US" sz="2800" dirty="0" smtClean="0"/>
              <a:t>premiums </a:t>
            </a:r>
            <a:r>
              <a:rPr lang="en-US" sz="2800" dirty="0"/>
              <a:t>go </a:t>
            </a:r>
            <a:r>
              <a:rPr lang="en-US" sz="2800" dirty="0" smtClean="0"/>
              <a:t>roughly from:</a:t>
            </a:r>
            <a:endParaRPr lang="en-US" sz="2800" dirty="0"/>
          </a:p>
          <a:p>
            <a:pPr marL="342900" indent="-342900">
              <a:buClr>
                <a:schemeClr val="tx2"/>
              </a:buClr>
              <a:buFont typeface="Arial" panose="020B0604020202020204" pitchFamily="34" charset="0"/>
              <a:buChar char="•"/>
            </a:pPr>
            <a:r>
              <a:rPr lang="en-US" sz="2800" dirty="0"/>
              <a:t>$2,306 a year to $7,387 a year after the $100k distribution</a:t>
            </a:r>
          </a:p>
          <a:p>
            <a:pPr marL="342900" indent="-342900">
              <a:buClr>
                <a:schemeClr val="tx2"/>
              </a:buClr>
              <a:buFont typeface="Arial" panose="020B0604020202020204" pitchFamily="34" charset="0"/>
              <a:buChar char="•"/>
            </a:pPr>
            <a:r>
              <a:rPr lang="en-US" sz="2800" dirty="0"/>
              <a:t>This causes a $5,000 Medicare increase</a:t>
            </a:r>
          </a:p>
        </p:txBody>
      </p:sp>
    </p:spTree>
    <p:extLst>
      <p:ext uri="{BB962C8B-B14F-4D97-AF65-F5344CB8AC3E}">
        <p14:creationId xmlns:p14="http://schemas.microsoft.com/office/powerpoint/2010/main" val="2015681495"/>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The “Stretch” IRA Mimic Strategies</a:t>
            </a:r>
          </a:p>
        </p:txBody>
      </p:sp>
    </p:spTree>
    <p:extLst>
      <p:ext uri="{BB962C8B-B14F-4D97-AF65-F5344CB8AC3E}">
        <p14:creationId xmlns:p14="http://schemas.microsoft.com/office/powerpoint/2010/main" val="2790684608"/>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SECURE Act Change</a:t>
            </a:r>
          </a:p>
        </p:txBody>
      </p:sp>
      <p:sp>
        <p:nvSpPr>
          <p:cNvPr id="6" name="Text Placeholder 5">
            <a:extLst>
              <a:ext uri="{FF2B5EF4-FFF2-40B4-BE49-F238E27FC236}">
                <a16:creationId xmlns:a16="http://schemas.microsoft.com/office/drawing/2014/main" id="{9A21BCF9-4EFF-C147-AAFD-C0D69413B74C}"/>
              </a:ext>
            </a:extLst>
          </p:cNvPr>
          <p:cNvSpPr>
            <a:spLocks noGrp="1"/>
          </p:cNvSpPr>
          <p:nvPr>
            <p:ph type="body" sz="quarter" idx="11"/>
          </p:nvPr>
        </p:nvSpPr>
        <p:spPr>
          <a:xfrm>
            <a:off x="1139825" y="2149475"/>
            <a:ext cx="9890125" cy="3199399"/>
          </a:xfrm>
        </p:spPr>
        <p:txBody>
          <a:bodyPr/>
          <a:lstStyle/>
          <a:p>
            <a:pPr marL="342900" indent="-342900">
              <a:spcAft>
                <a:spcPts val="1200"/>
              </a:spcAft>
              <a:buClr>
                <a:schemeClr val="tx2"/>
              </a:buClr>
              <a:buFont typeface="Arial" panose="020B0604020202020204" pitchFamily="34" charset="0"/>
              <a:buChar char="•"/>
            </a:pPr>
            <a:r>
              <a:rPr lang="en-US" dirty="0"/>
              <a:t>All inherited accounts must be distributed within 10 years</a:t>
            </a:r>
          </a:p>
          <a:p>
            <a:pPr marL="342900" indent="-342900">
              <a:spcAft>
                <a:spcPts val="1200"/>
              </a:spcAft>
              <a:buClr>
                <a:schemeClr val="tx2"/>
              </a:buClr>
              <a:buFont typeface="Arial" panose="020B0604020202020204" pitchFamily="34" charset="0"/>
              <a:buChar char="•"/>
            </a:pPr>
            <a:r>
              <a:rPr lang="en-US" dirty="0"/>
              <a:t>Effective date: December 31, 2019</a:t>
            </a:r>
          </a:p>
          <a:p>
            <a:pPr marL="342900" indent="-342900">
              <a:spcAft>
                <a:spcPts val="1200"/>
              </a:spcAft>
              <a:buClr>
                <a:schemeClr val="tx2"/>
              </a:buClr>
              <a:buFont typeface="Arial" panose="020B0604020202020204" pitchFamily="34" charset="0"/>
              <a:buChar char="•"/>
            </a:pPr>
            <a:r>
              <a:rPr lang="en-US" dirty="0"/>
              <a:t>Exceptions:</a:t>
            </a:r>
          </a:p>
          <a:p>
            <a:pPr marL="693738" indent="-347663">
              <a:spcAft>
                <a:spcPts val="1200"/>
              </a:spcAft>
              <a:buClr>
                <a:schemeClr val="tx2"/>
              </a:buClr>
              <a:buFont typeface="Courier New" panose="02070309020205020404" pitchFamily="49" charset="0"/>
              <a:buChar char="o"/>
            </a:pPr>
            <a:r>
              <a:rPr lang="en-US" sz="2000" dirty="0"/>
              <a:t>Surviving Spouse</a:t>
            </a:r>
          </a:p>
          <a:p>
            <a:pPr marL="693738" indent="-347663">
              <a:spcAft>
                <a:spcPts val="1200"/>
              </a:spcAft>
              <a:buClr>
                <a:schemeClr val="tx2"/>
              </a:buClr>
              <a:buFont typeface="Courier New" panose="02070309020205020404" pitchFamily="49" charset="0"/>
              <a:buChar char="o"/>
            </a:pPr>
            <a:r>
              <a:rPr lang="en-US" sz="2000" dirty="0"/>
              <a:t>Children under the age of majority</a:t>
            </a:r>
          </a:p>
          <a:p>
            <a:pPr marL="693738" indent="-347663">
              <a:spcAft>
                <a:spcPts val="1200"/>
              </a:spcAft>
              <a:buClr>
                <a:schemeClr val="tx2"/>
              </a:buClr>
              <a:buFont typeface="Courier New" panose="02070309020205020404" pitchFamily="49" charset="0"/>
              <a:buChar char="o"/>
            </a:pPr>
            <a:r>
              <a:rPr lang="en-US" sz="2000" dirty="0"/>
              <a:t>Disabled </a:t>
            </a:r>
          </a:p>
          <a:p>
            <a:pPr marL="693738" indent="-347663">
              <a:spcAft>
                <a:spcPts val="1200"/>
              </a:spcAft>
              <a:buClr>
                <a:schemeClr val="tx2"/>
              </a:buClr>
              <a:buFont typeface="Courier New" panose="02070309020205020404" pitchFamily="49" charset="0"/>
              <a:buChar char="o"/>
            </a:pPr>
            <a:r>
              <a:rPr lang="en-US" sz="2000" dirty="0"/>
              <a:t>Chronically ill </a:t>
            </a:r>
          </a:p>
          <a:p>
            <a:pPr marL="693738" indent="-347663">
              <a:spcAft>
                <a:spcPts val="1200"/>
              </a:spcAft>
              <a:buClr>
                <a:schemeClr val="tx2"/>
              </a:buClr>
              <a:buFont typeface="Courier New" panose="02070309020205020404" pitchFamily="49" charset="0"/>
              <a:buChar char="o"/>
            </a:pPr>
            <a:r>
              <a:rPr lang="en-US" sz="2000" dirty="0"/>
              <a:t>Individuals who are not more than 10 years younger than employee</a:t>
            </a:r>
          </a:p>
        </p:txBody>
      </p:sp>
    </p:spTree>
    <p:extLst>
      <p:ext uri="{BB962C8B-B14F-4D97-AF65-F5344CB8AC3E}">
        <p14:creationId xmlns:p14="http://schemas.microsoft.com/office/powerpoint/2010/main" val="2447917611"/>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Planning Strategies </a:t>
            </a:r>
            <a:r>
              <a:rPr lang="en-US" dirty="0" smtClean="0"/>
              <a:t>to </a:t>
            </a:r>
            <a:r>
              <a:rPr lang="en-US" dirty="0"/>
              <a:t>Consider</a:t>
            </a:r>
          </a:p>
        </p:txBody>
      </p:sp>
      <p:sp>
        <p:nvSpPr>
          <p:cNvPr id="6" name="Text Placeholder 5">
            <a:extLst>
              <a:ext uri="{FF2B5EF4-FFF2-40B4-BE49-F238E27FC236}">
                <a16:creationId xmlns:a16="http://schemas.microsoft.com/office/drawing/2014/main" id="{11728575-A380-6443-A30F-48FBFAF60A5F}"/>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Spousal rollovers</a:t>
            </a:r>
          </a:p>
          <a:p>
            <a:pPr marL="342900" indent="-342900">
              <a:buClr>
                <a:schemeClr val="tx2"/>
              </a:buClr>
              <a:buFont typeface="Arial" panose="020B0604020202020204" pitchFamily="34" charset="0"/>
              <a:buChar char="•"/>
            </a:pPr>
            <a:r>
              <a:rPr lang="en-US" dirty="0"/>
              <a:t>Annuity contracts</a:t>
            </a:r>
          </a:p>
          <a:p>
            <a:pPr marL="342900" indent="-342900">
              <a:buClr>
                <a:schemeClr val="tx2"/>
              </a:buClr>
              <a:buFont typeface="Arial" panose="020B0604020202020204" pitchFamily="34" charset="0"/>
              <a:buChar char="•"/>
            </a:pPr>
            <a:r>
              <a:rPr lang="en-US" dirty="0"/>
              <a:t>Roth planning </a:t>
            </a:r>
          </a:p>
          <a:p>
            <a:pPr marL="342900" indent="-342900">
              <a:buClr>
                <a:schemeClr val="tx2"/>
              </a:buClr>
              <a:buFont typeface="Arial" panose="020B0604020202020204" pitchFamily="34" charset="0"/>
              <a:buChar char="•"/>
            </a:pPr>
            <a:r>
              <a:rPr lang="en-US" dirty="0"/>
              <a:t>Multi-gen spray trusts</a:t>
            </a:r>
          </a:p>
          <a:p>
            <a:pPr marL="342900" indent="-342900">
              <a:buClr>
                <a:schemeClr val="tx2"/>
              </a:buClr>
              <a:buFont typeface="Arial" panose="020B0604020202020204" pitchFamily="34" charset="0"/>
              <a:buChar char="•"/>
            </a:pPr>
            <a:r>
              <a:rPr lang="en-US" dirty="0"/>
              <a:t>IRAs to CRTs</a:t>
            </a:r>
          </a:p>
          <a:p>
            <a:pPr marL="342900" indent="-342900">
              <a:buClr>
                <a:schemeClr val="tx2"/>
              </a:buClr>
              <a:buFont typeface="Arial" panose="020B0604020202020204" pitchFamily="34" charset="0"/>
              <a:buChar char="•"/>
            </a:pPr>
            <a:r>
              <a:rPr lang="en-US" dirty="0"/>
              <a:t>Life insurance max strategies</a:t>
            </a:r>
          </a:p>
          <a:p>
            <a:pPr marL="342900" indent="-342900">
              <a:buClr>
                <a:schemeClr val="tx2"/>
              </a:buClr>
              <a:buFont typeface="Arial" panose="020B0604020202020204" pitchFamily="34" charset="0"/>
              <a:buChar char="•"/>
            </a:pPr>
            <a:r>
              <a:rPr lang="en-US" dirty="0"/>
              <a:t>Charitable beneficiary </a:t>
            </a:r>
          </a:p>
        </p:txBody>
      </p:sp>
    </p:spTree>
    <p:extLst>
      <p:ext uri="{BB962C8B-B14F-4D97-AF65-F5344CB8AC3E}">
        <p14:creationId xmlns:p14="http://schemas.microsoft.com/office/powerpoint/2010/main" val="3362041673"/>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Today and Future</a:t>
            </a:r>
          </a:p>
        </p:txBody>
      </p:sp>
      <p:sp>
        <p:nvSpPr>
          <p:cNvPr id="5" name="Text Placeholder 4">
            <a:extLst>
              <a:ext uri="{FF2B5EF4-FFF2-40B4-BE49-F238E27FC236}">
                <a16:creationId xmlns:a16="http://schemas.microsoft.com/office/drawing/2014/main" id="{1CB45E43-2DF3-5249-B24E-FC82CF1BEF57}"/>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Two real types of IRAs</a:t>
            </a:r>
          </a:p>
          <a:p>
            <a:pPr marL="693738" indent="-347663">
              <a:buClr>
                <a:schemeClr val="tx2"/>
              </a:buClr>
              <a:buFont typeface="Courier New" panose="02070309020205020404" pitchFamily="49" charset="0"/>
              <a:buChar char="o"/>
            </a:pPr>
            <a:r>
              <a:rPr lang="en-US" dirty="0"/>
              <a:t>Spousal v. Inherited</a:t>
            </a:r>
          </a:p>
          <a:p>
            <a:pPr marL="342900" indent="-342900">
              <a:buClr>
                <a:schemeClr val="tx2"/>
              </a:buClr>
              <a:buFont typeface="Arial" panose="020B0604020202020204" pitchFamily="34" charset="0"/>
              <a:buChar char="•"/>
            </a:pPr>
            <a:r>
              <a:rPr lang="en-US" dirty="0"/>
              <a:t>Spouse has a lot of options (will stay same in future)</a:t>
            </a:r>
          </a:p>
          <a:p>
            <a:pPr marL="693738" indent="-347663">
              <a:buClr>
                <a:schemeClr val="tx2"/>
              </a:buClr>
              <a:buFont typeface="Courier New" panose="02070309020205020404" pitchFamily="49" charset="0"/>
              <a:buChar char="o"/>
            </a:pPr>
            <a:r>
              <a:rPr lang="en-US" dirty="0"/>
              <a:t>Can retitle in their own name, rollover, leave in ex-spouse’s name</a:t>
            </a:r>
          </a:p>
          <a:p>
            <a:pPr marL="693738" indent="-347663">
              <a:buClr>
                <a:schemeClr val="tx2"/>
              </a:buClr>
              <a:buFont typeface="Courier New" panose="02070309020205020404" pitchFamily="49" charset="0"/>
              <a:buChar char="o"/>
            </a:pPr>
            <a:r>
              <a:rPr lang="en-US" dirty="0"/>
              <a:t>Retitle and rollover allow spouse to follow their own RMD rules</a:t>
            </a:r>
          </a:p>
          <a:p>
            <a:pPr marL="693738" indent="-347663">
              <a:buClr>
                <a:schemeClr val="tx2"/>
              </a:buClr>
              <a:buFont typeface="Courier New" panose="02070309020205020404" pitchFamily="49" charset="0"/>
              <a:buChar char="o"/>
            </a:pPr>
            <a:r>
              <a:rPr lang="en-US" dirty="0"/>
              <a:t>A spouse who is significantly younger, or under 59.5, might want to leave IRA as inherited to get penalty-free access</a:t>
            </a:r>
          </a:p>
        </p:txBody>
      </p:sp>
    </p:spTree>
    <p:extLst>
      <p:ext uri="{BB962C8B-B14F-4D97-AF65-F5344CB8AC3E}">
        <p14:creationId xmlns:p14="http://schemas.microsoft.com/office/powerpoint/2010/main" val="1170434883"/>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New Spousal Rollover Strategy</a:t>
            </a:r>
          </a:p>
        </p:txBody>
      </p:sp>
      <p:sp>
        <p:nvSpPr>
          <p:cNvPr id="6" name="Text Placeholder 5">
            <a:extLst>
              <a:ext uri="{FF2B5EF4-FFF2-40B4-BE49-F238E27FC236}">
                <a16:creationId xmlns:a16="http://schemas.microsoft.com/office/drawing/2014/main" id="{86B61BDC-D1AC-D84E-B074-C7031FA98218}"/>
              </a:ext>
            </a:extLst>
          </p:cNvPr>
          <p:cNvSpPr>
            <a:spLocks noGrp="1"/>
          </p:cNvSpPr>
          <p:nvPr>
            <p:ph type="body" sz="quarter" idx="11"/>
          </p:nvPr>
        </p:nvSpPr>
        <p:spPr>
          <a:xfrm>
            <a:off x="1139825" y="2379076"/>
            <a:ext cx="9477375" cy="3199399"/>
          </a:xfrm>
        </p:spPr>
        <p:txBody>
          <a:bodyPr/>
          <a:lstStyle/>
          <a:p>
            <a:pPr marL="342900" indent="-342900">
              <a:buClr>
                <a:schemeClr val="tx2"/>
              </a:buClr>
              <a:buFont typeface="Arial" panose="020B0604020202020204" pitchFamily="34" charset="0"/>
              <a:buChar char="•"/>
            </a:pPr>
            <a:r>
              <a:rPr lang="en-US" dirty="0"/>
              <a:t>Old best practice: Leave entire IRA or 401(k) to surviving spouse, then to children</a:t>
            </a:r>
          </a:p>
          <a:p>
            <a:pPr marL="692150" indent="-346075">
              <a:buClr>
                <a:schemeClr val="tx2"/>
              </a:buClr>
              <a:buFont typeface="Courier New" panose="02070309020205020404" pitchFamily="49" charset="0"/>
              <a:buChar char="o"/>
            </a:pPr>
            <a:r>
              <a:rPr lang="en-US" b="1" dirty="0"/>
              <a:t>Maximized tax growth and tax deferral</a:t>
            </a:r>
          </a:p>
          <a:p>
            <a:pPr marL="342900" indent="-342900">
              <a:buClr>
                <a:schemeClr val="tx2"/>
              </a:buClr>
              <a:buFont typeface="Arial" panose="020B0604020202020204" pitchFamily="34" charset="0"/>
              <a:buChar char="•"/>
            </a:pPr>
            <a:r>
              <a:rPr lang="en-US" dirty="0"/>
              <a:t>Problem with strategy: Surviving spouse might now leave large IRA to children combined with the inherited, creating big tax burden over 10 years</a:t>
            </a:r>
          </a:p>
        </p:txBody>
      </p:sp>
    </p:spTree>
    <p:extLst>
      <p:ext uri="{BB962C8B-B14F-4D97-AF65-F5344CB8AC3E}">
        <p14:creationId xmlns:p14="http://schemas.microsoft.com/office/powerpoint/2010/main" val="3362341630"/>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New Spousal Rollover Strategy</a:t>
            </a:r>
          </a:p>
        </p:txBody>
      </p:sp>
      <p:sp>
        <p:nvSpPr>
          <p:cNvPr id="4" name="Text Placeholder 3">
            <a:extLst>
              <a:ext uri="{FF2B5EF4-FFF2-40B4-BE49-F238E27FC236}">
                <a16:creationId xmlns:a16="http://schemas.microsoft.com/office/drawing/2014/main" id="{4AAEC556-4DDA-4048-B778-8B3055BB5158}"/>
              </a:ext>
            </a:extLst>
          </p:cNvPr>
          <p:cNvSpPr>
            <a:spLocks noGrp="1"/>
          </p:cNvSpPr>
          <p:nvPr>
            <p:ph type="body" sz="quarter" idx="11"/>
          </p:nvPr>
        </p:nvSpPr>
        <p:spPr>
          <a:xfrm>
            <a:off x="1139825" y="2154961"/>
            <a:ext cx="5934075" cy="3199399"/>
          </a:xfrm>
        </p:spPr>
        <p:txBody>
          <a:bodyPr/>
          <a:lstStyle/>
          <a:p>
            <a:pPr>
              <a:spcAft>
                <a:spcPts val="1200"/>
              </a:spcAft>
              <a:buClr>
                <a:schemeClr val="tx2"/>
              </a:buClr>
            </a:pPr>
            <a:r>
              <a:rPr lang="en-US" sz="2000" b="1" dirty="0"/>
              <a:t>New best practice:</a:t>
            </a:r>
          </a:p>
          <a:p>
            <a:pPr marL="342900" indent="-342900">
              <a:spcAft>
                <a:spcPts val="1200"/>
              </a:spcAft>
              <a:buClr>
                <a:schemeClr val="tx2"/>
              </a:buClr>
              <a:buFont typeface="Arial" panose="020B0604020202020204" pitchFamily="34" charset="0"/>
              <a:buChar char="•"/>
            </a:pPr>
            <a:r>
              <a:rPr lang="en-US" sz="2000" dirty="0"/>
              <a:t>Leave portion to surviving spouse and portion </a:t>
            </a:r>
            <a:br>
              <a:rPr lang="en-US" sz="2000" dirty="0"/>
            </a:br>
            <a:r>
              <a:rPr lang="en-US" sz="2000" dirty="0"/>
              <a:t>to children</a:t>
            </a:r>
          </a:p>
          <a:p>
            <a:pPr marL="342900" indent="-342900">
              <a:spcAft>
                <a:spcPts val="1200"/>
              </a:spcAft>
              <a:buClr>
                <a:schemeClr val="tx2"/>
              </a:buClr>
              <a:buFont typeface="Arial" panose="020B0604020202020204" pitchFamily="34" charset="0"/>
              <a:buChar char="•"/>
            </a:pPr>
            <a:r>
              <a:rPr lang="en-US" sz="2000" dirty="0"/>
              <a:t>This allows children to take RMDs now for first IRA and allows surviving spouse to take their own RMDs</a:t>
            </a:r>
          </a:p>
          <a:p>
            <a:pPr marL="342900" indent="-342900">
              <a:spcAft>
                <a:spcPts val="1200"/>
              </a:spcAft>
              <a:buClr>
                <a:schemeClr val="tx2"/>
              </a:buClr>
              <a:buFont typeface="Arial" panose="020B0604020202020204" pitchFamily="34" charset="0"/>
              <a:buChar char="•"/>
            </a:pPr>
            <a:r>
              <a:rPr lang="en-US" sz="2000" dirty="0"/>
              <a:t>Death of second parent also allows another 10-year RMD timeframe</a:t>
            </a:r>
          </a:p>
          <a:p>
            <a:pPr marL="342900" indent="-342900">
              <a:spcAft>
                <a:spcPts val="1200"/>
              </a:spcAft>
              <a:buClr>
                <a:schemeClr val="tx2"/>
              </a:buClr>
              <a:buFont typeface="Arial" panose="020B0604020202020204" pitchFamily="34" charset="0"/>
              <a:buChar char="•"/>
            </a:pPr>
            <a:r>
              <a:rPr lang="en-US" sz="2000" dirty="0"/>
              <a:t>If surviving spouse lives five years, children have 15 years to take RMDs</a:t>
            </a:r>
          </a:p>
        </p:txBody>
      </p:sp>
      <p:pic>
        <p:nvPicPr>
          <p:cNvPr id="5" name="Picture 4">
            <a:extLst>
              <a:ext uri="{FF2B5EF4-FFF2-40B4-BE49-F238E27FC236}">
                <a16:creationId xmlns:a16="http://schemas.microsoft.com/office/drawing/2014/main" id="{86701C99-C614-C44E-8BBE-4C33F856F491}"/>
              </a:ext>
            </a:extLst>
          </p:cNvPr>
          <p:cNvPicPr>
            <a:picLocks noChangeAspect="1"/>
          </p:cNvPicPr>
          <p:nvPr/>
        </p:nvPicPr>
        <p:blipFill>
          <a:blip r:embed="rId3"/>
          <a:stretch>
            <a:fillRect/>
          </a:stretch>
        </p:blipFill>
        <p:spPr>
          <a:xfrm>
            <a:off x="7640515" y="2149475"/>
            <a:ext cx="3547696" cy="3218460"/>
          </a:xfrm>
          <a:prstGeom prst="rect">
            <a:avLst/>
          </a:prstGeom>
          <a:effectLst>
            <a:outerShdw blurRad="76200" algn="ctr" rotWithShape="0">
              <a:schemeClr val="accent1">
                <a:alpha val="40000"/>
              </a:schemeClr>
            </a:outerShdw>
          </a:effectLst>
        </p:spPr>
      </p:pic>
    </p:spTree>
    <p:extLst>
      <p:ext uri="{BB962C8B-B14F-4D97-AF65-F5344CB8AC3E}">
        <p14:creationId xmlns:p14="http://schemas.microsoft.com/office/powerpoint/2010/main" val="398794343"/>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Conduit Trust Planning</a:t>
            </a:r>
          </a:p>
        </p:txBody>
      </p:sp>
      <p:sp>
        <p:nvSpPr>
          <p:cNvPr id="6" name="Text Placeholder 5">
            <a:extLst>
              <a:ext uri="{FF2B5EF4-FFF2-40B4-BE49-F238E27FC236}">
                <a16:creationId xmlns:a16="http://schemas.microsoft.com/office/drawing/2014/main" id="{9CA566E2-0AC8-944C-A393-3E7F8A840C23}"/>
              </a:ext>
            </a:extLst>
          </p:cNvPr>
          <p:cNvSpPr>
            <a:spLocks noGrp="1"/>
          </p:cNvSpPr>
          <p:nvPr>
            <p:ph type="body" sz="quarter" idx="11"/>
          </p:nvPr>
        </p:nvSpPr>
        <p:spPr>
          <a:xfrm>
            <a:off x="1139825" y="2379076"/>
            <a:ext cx="8918575" cy="3199399"/>
          </a:xfrm>
        </p:spPr>
        <p:txBody>
          <a:bodyPr/>
          <a:lstStyle/>
          <a:p>
            <a:pPr marL="342900" indent="-342900">
              <a:buClr>
                <a:schemeClr val="tx2"/>
              </a:buClr>
              <a:buFont typeface="Arial" panose="020B0604020202020204" pitchFamily="34" charset="0"/>
              <a:buChar char="•"/>
            </a:pPr>
            <a:r>
              <a:rPr lang="en-US" dirty="0"/>
              <a:t>Previously used to pass through tax benefits</a:t>
            </a:r>
          </a:p>
          <a:p>
            <a:pPr marL="342900" indent="-342900">
              <a:buClr>
                <a:schemeClr val="tx2"/>
              </a:buClr>
              <a:buFont typeface="Arial" panose="020B0604020202020204" pitchFamily="34" charset="0"/>
              <a:buChar char="•"/>
            </a:pPr>
            <a:r>
              <a:rPr lang="en-US" dirty="0"/>
              <a:t>Worked well under the life expectancy rules</a:t>
            </a:r>
          </a:p>
          <a:p>
            <a:pPr marL="342900" indent="-342900">
              <a:buClr>
                <a:schemeClr val="tx2"/>
              </a:buClr>
              <a:buFont typeface="Arial" panose="020B0604020202020204" pitchFamily="34" charset="0"/>
              <a:buChar char="•"/>
            </a:pPr>
            <a:r>
              <a:rPr lang="en-US" dirty="0"/>
              <a:t>Added some beneficial creditor protections </a:t>
            </a:r>
          </a:p>
          <a:p>
            <a:pPr marL="342900" indent="-342900">
              <a:buClr>
                <a:schemeClr val="tx2"/>
              </a:buClr>
              <a:buFont typeface="Arial" panose="020B0604020202020204" pitchFamily="34" charset="0"/>
              <a:buChar char="•"/>
            </a:pPr>
            <a:r>
              <a:rPr lang="en-US" dirty="0"/>
              <a:t>Disastrous under new rules: 10 years or all payout at year 10. Huge tax burden and no real value added</a:t>
            </a:r>
          </a:p>
          <a:p>
            <a:pPr marL="342900" indent="-342900">
              <a:buClr>
                <a:schemeClr val="tx2"/>
              </a:buClr>
              <a:buFont typeface="Arial" panose="020B0604020202020204" pitchFamily="34" charset="0"/>
              <a:buChar char="•"/>
            </a:pPr>
            <a:r>
              <a:rPr lang="en-US" dirty="0"/>
              <a:t>Consider redoing existing conduit trusts and likely won’t use much moving forward</a:t>
            </a:r>
          </a:p>
        </p:txBody>
      </p:sp>
    </p:spTree>
    <p:extLst>
      <p:ext uri="{BB962C8B-B14F-4D97-AF65-F5344CB8AC3E}">
        <p14:creationId xmlns:p14="http://schemas.microsoft.com/office/powerpoint/2010/main" val="2643076641"/>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Huge Trust Issue</a:t>
            </a:r>
          </a:p>
        </p:txBody>
      </p:sp>
      <p:sp>
        <p:nvSpPr>
          <p:cNvPr id="6" name="Text Placeholder 5">
            <a:extLst>
              <a:ext uri="{FF2B5EF4-FFF2-40B4-BE49-F238E27FC236}">
                <a16:creationId xmlns:a16="http://schemas.microsoft.com/office/drawing/2014/main" id="{3443F89A-79BE-314C-A425-F52C64BE1A99}"/>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Conduit trust</a:t>
            </a:r>
          </a:p>
          <a:p>
            <a:pPr marL="342900" indent="-342900">
              <a:buClr>
                <a:schemeClr val="tx2"/>
              </a:buClr>
              <a:buFont typeface="Arial" panose="020B0604020202020204" pitchFamily="34" charset="0"/>
              <a:buChar char="•"/>
            </a:pPr>
            <a:r>
              <a:rPr lang="en-US" dirty="0"/>
              <a:t>“Beneficiaries will only have access to the RMDs of the IRA each year”</a:t>
            </a:r>
          </a:p>
          <a:p>
            <a:pPr marL="342900" indent="-342900">
              <a:buClr>
                <a:schemeClr val="tx2"/>
              </a:buClr>
              <a:buFont typeface="Arial" panose="020B0604020202020204" pitchFamily="34" charset="0"/>
              <a:buChar char="•"/>
            </a:pPr>
            <a:r>
              <a:rPr lang="en-US" dirty="0"/>
              <a:t>SECURE Act language – no RMD due until year 10 </a:t>
            </a:r>
          </a:p>
          <a:p>
            <a:pPr marL="342900" indent="-342900">
              <a:buClr>
                <a:schemeClr val="tx2"/>
              </a:buClr>
              <a:buFont typeface="Arial" panose="020B0604020202020204" pitchFamily="34" charset="0"/>
              <a:buChar char="•"/>
            </a:pPr>
            <a:r>
              <a:rPr lang="en-US" dirty="0"/>
              <a:t>Access issue – money locked up for 10 years</a:t>
            </a:r>
          </a:p>
          <a:p>
            <a:pPr marL="342900" indent="-342900">
              <a:buClr>
                <a:schemeClr val="tx2"/>
              </a:buClr>
              <a:buFont typeface="Arial" panose="020B0604020202020204" pitchFamily="34" charset="0"/>
              <a:buChar char="•"/>
            </a:pPr>
            <a:r>
              <a:rPr lang="en-US" dirty="0"/>
              <a:t>Tax issue – all money distributed in one year</a:t>
            </a:r>
          </a:p>
        </p:txBody>
      </p:sp>
    </p:spTree>
    <p:extLst>
      <p:ext uri="{BB962C8B-B14F-4D97-AF65-F5344CB8AC3E}">
        <p14:creationId xmlns:p14="http://schemas.microsoft.com/office/powerpoint/2010/main" val="193902510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SECURE Act – Major Provisions</a:t>
            </a:r>
          </a:p>
        </p:txBody>
      </p:sp>
      <p:sp>
        <p:nvSpPr>
          <p:cNvPr id="4" name="Text Placeholder 3">
            <a:extLst>
              <a:ext uri="{FF2B5EF4-FFF2-40B4-BE49-F238E27FC236}">
                <a16:creationId xmlns:a16="http://schemas.microsoft.com/office/drawing/2014/main" id="{3238C882-861E-914A-95B8-2003F5BDA19C}"/>
              </a:ext>
            </a:extLst>
          </p:cNvPr>
          <p:cNvSpPr>
            <a:spLocks noGrp="1"/>
          </p:cNvSpPr>
          <p:nvPr>
            <p:ph type="body" sz="quarter" idx="11"/>
          </p:nvPr>
        </p:nvSpPr>
        <p:spPr>
          <a:xfrm>
            <a:off x="1139826" y="2379076"/>
            <a:ext cx="9120188" cy="3199399"/>
          </a:xfrm>
        </p:spPr>
        <p:txBody>
          <a:bodyPr/>
          <a:lstStyle/>
          <a:p>
            <a:pPr marL="342900" indent="-342900">
              <a:spcAft>
                <a:spcPts val="1200"/>
              </a:spcAft>
              <a:buClr>
                <a:schemeClr val="tx2"/>
              </a:buClr>
              <a:buFont typeface="Arial" panose="020B0604020202020204" pitchFamily="34" charset="0"/>
              <a:buChar char="•"/>
            </a:pPr>
            <a:r>
              <a:rPr lang="en-US" dirty="0"/>
              <a:t>29 separate provisions</a:t>
            </a:r>
          </a:p>
          <a:p>
            <a:pPr marL="342900" indent="-342900">
              <a:spcAft>
                <a:spcPts val="1200"/>
              </a:spcAft>
              <a:buClr>
                <a:schemeClr val="tx2"/>
              </a:buClr>
              <a:buFont typeface="Arial" panose="020B0604020202020204" pitchFamily="34" charset="0"/>
              <a:buChar char="•"/>
            </a:pPr>
            <a:r>
              <a:rPr lang="en-US" dirty="0"/>
              <a:t>Appropriations bill has some additional tax implications</a:t>
            </a:r>
          </a:p>
          <a:p>
            <a:pPr marL="342900" indent="-342900">
              <a:spcAft>
                <a:spcPts val="1200"/>
              </a:spcAft>
              <a:buClr>
                <a:schemeClr val="tx2"/>
              </a:buClr>
              <a:buFont typeface="Arial" panose="020B0604020202020204" pitchFamily="34" charset="0"/>
              <a:buChar char="•"/>
            </a:pPr>
            <a:r>
              <a:rPr lang="en-US" b="1" dirty="0"/>
              <a:t>3 main goals </a:t>
            </a:r>
            <a:r>
              <a:rPr lang="en-US" dirty="0"/>
              <a:t>of SECURE</a:t>
            </a:r>
          </a:p>
          <a:p>
            <a:pPr marL="801688" indent="-458788">
              <a:spcAft>
                <a:spcPts val="1200"/>
              </a:spcAft>
              <a:buClr>
                <a:schemeClr val="tx2"/>
              </a:buClr>
              <a:buFont typeface="+mj-lt"/>
              <a:buAutoNum type="arabicPeriod"/>
            </a:pPr>
            <a:r>
              <a:rPr lang="en-US" sz="2000" dirty="0"/>
              <a:t>Encourage small employers (MEPs, tax credits, simplified safe harbor provisions)</a:t>
            </a:r>
          </a:p>
          <a:p>
            <a:pPr marL="801688" indent="-458788">
              <a:spcAft>
                <a:spcPts val="1200"/>
              </a:spcAft>
              <a:buClr>
                <a:schemeClr val="tx2"/>
              </a:buClr>
              <a:buFont typeface="+mj-lt"/>
              <a:buAutoNum type="arabicPeriod"/>
            </a:pPr>
            <a:r>
              <a:rPr lang="en-US" sz="2000" dirty="0"/>
              <a:t>Increased lifetime income options (portability of annuities, simplification for qualification of annuities in plans, exemptions for annuities from RMD changes, calculation of lifetime income)</a:t>
            </a:r>
          </a:p>
          <a:p>
            <a:pPr marL="801688" indent="-458788">
              <a:spcAft>
                <a:spcPts val="1200"/>
              </a:spcAft>
              <a:buClr>
                <a:schemeClr val="tx2"/>
              </a:buClr>
              <a:buFont typeface="+mj-lt"/>
              <a:buAutoNum type="arabicPeriod"/>
            </a:pPr>
            <a:r>
              <a:rPr lang="en-US" sz="2000" dirty="0"/>
              <a:t>Major RMD changes (10-year stretch, age 72, IRA after </a:t>
            </a:r>
            <a:r>
              <a:rPr lang="en-US" sz="2000" dirty="0" smtClean="0"/>
              <a:t>70.5)</a:t>
            </a:r>
            <a:endParaRPr lang="en-US" sz="2000" dirty="0"/>
          </a:p>
        </p:txBody>
      </p:sp>
    </p:spTree>
    <p:extLst>
      <p:ext uri="{BB962C8B-B14F-4D97-AF65-F5344CB8AC3E}">
        <p14:creationId xmlns:p14="http://schemas.microsoft.com/office/powerpoint/2010/main" val="131913660"/>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Roth Conversions</a:t>
            </a:r>
          </a:p>
        </p:txBody>
      </p:sp>
      <p:sp>
        <p:nvSpPr>
          <p:cNvPr id="6" name="Text Placeholder 5">
            <a:extLst>
              <a:ext uri="{FF2B5EF4-FFF2-40B4-BE49-F238E27FC236}">
                <a16:creationId xmlns:a16="http://schemas.microsoft.com/office/drawing/2014/main" id="{325EC746-7FE1-524D-97F0-CB5D25DC6CA3}"/>
              </a:ext>
            </a:extLst>
          </p:cNvPr>
          <p:cNvSpPr>
            <a:spLocks noGrp="1"/>
          </p:cNvSpPr>
          <p:nvPr>
            <p:ph type="body" sz="quarter" idx="11"/>
          </p:nvPr>
        </p:nvSpPr>
        <p:spPr>
          <a:xfrm>
            <a:off x="1139825" y="2379076"/>
            <a:ext cx="9890125" cy="3199399"/>
          </a:xfrm>
        </p:spPr>
        <p:txBody>
          <a:bodyPr/>
          <a:lstStyle/>
          <a:p>
            <a:pPr marL="342900" indent="-342900">
              <a:buClr>
                <a:schemeClr val="tx2"/>
              </a:buClr>
              <a:buFont typeface="Arial" panose="020B0604020202020204" pitchFamily="34" charset="0"/>
              <a:buChar char="•"/>
            </a:pPr>
            <a:r>
              <a:rPr lang="en-US" sz="2000" dirty="0"/>
              <a:t>Pay tax today on tax-deferred</a:t>
            </a:r>
          </a:p>
          <a:p>
            <a:pPr marL="342900" indent="-342900">
              <a:buClr>
                <a:schemeClr val="tx2"/>
              </a:buClr>
              <a:buFont typeface="Arial" panose="020B0604020202020204" pitchFamily="34" charset="0"/>
              <a:buChar char="•"/>
            </a:pPr>
            <a:r>
              <a:rPr lang="en-US" sz="2000" dirty="0"/>
              <a:t>Goal is to spread taxes over lower tax time periods to maximize growth</a:t>
            </a:r>
          </a:p>
          <a:p>
            <a:pPr marL="342900" indent="-342900">
              <a:buClr>
                <a:schemeClr val="tx2"/>
              </a:buClr>
              <a:buFont typeface="Arial" panose="020B0604020202020204" pitchFamily="34" charset="0"/>
              <a:buChar char="•"/>
            </a:pPr>
            <a:r>
              <a:rPr lang="en-US" sz="2000" dirty="0"/>
              <a:t>Pay ordinary income on tax-deferred IRA/401(k) assets</a:t>
            </a:r>
          </a:p>
          <a:p>
            <a:pPr marL="342900" indent="-342900">
              <a:buClr>
                <a:schemeClr val="tx2"/>
              </a:buClr>
              <a:buFont typeface="Arial" panose="020B0604020202020204" pitchFamily="34" charset="0"/>
              <a:buChar char="•"/>
            </a:pPr>
            <a:r>
              <a:rPr lang="en-US" sz="2000" dirty="0"/>
              <a:t>Roth gets tax-“free” growth if holding period and trigger events met</a:t>
            </a:r>
          </a:p>
          <a:p>
            <a:pPr marL="342900" indent="-342900">
              <a:buClr>
                <a:schemeClr val="tx2"/>
              </a:buClr>
              <a:buFont typeface="Arial" panose="020B0604020202020204" pitchFamily="34" charset="0"/>
              <a:buChar char="•"/>
            </a:pPr>
            <a:r>
              <a:rPr lang="en-US" sz="2000" dirty="0"/>
              <a:t>In simple terms, it is all about paying lower taxes today than in future</a:t>
            </a:r>
          </a:p>
          <a:p>
            <a:pPr marL="342900" indent="-342900">
              <a:buClr>
                <a:schemeClr val="tx2"/>
              </a:buClr>
              <a:buFont typeface="Arial" panose="020B0604020202020204" pitchFamily="34" charset="0"/>
              <a:buChar char="•"/>
            </a:pPr>
            <a:r>
              <a:rPr lang="en-US" sz="2000" dirty="0"/>
              <a:t>If you have same taxes forever, tax-deferred IRA and Roth generate similar outcomes</a:t>
            </a:r>
          </a:p>
        </p:txBody>
      </p:sp>
    </p:spTree>
    <p:extLst>
      <p:ext uri="{BB962C8B-B14F-4D97-AF65-F5344CB8AC3E}">
        <p14:creationId xmlns:p14="http://schemas.microsoft.com/office/powerpoint/2010/main" val="3259723291"/>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Roth v. Traditional Example</a:t>
            </a:r>
          </a:p>
        </p:txBody>
      </p:sp>
      <p:sp>
        <p:nvSpPr>
          <p:cNvPr id="6" name="Text Placeholder 5">
            <a:extLst>
              <a:ext uri="{FF2B5EF4-FFF2-40B4-BE49-F238E27FC236}">
                <a16:creationId xmlns:a16="http://schemas.microsoft.com/office/drawing/2014/main" id="{ED7ADD28-C7FB-FB4B-B7FA-110C3A2DD4C3}"/>
              </a:ext>
            </a:extLst>
          </p:cNvPr>
          <p:cNvSpPr>
            <a:spLocks noGrp="1"/>
          </p:cNvSpPr>
          <p:nvPr>
            <p:ph type="body" sz="quarter" idx="11"/>
          </p:nvPr>
        </p:nvSpPr>
        <p:spPr>
          <a:xfrm>
            <a:off x="1139826" y="2379076"/>
            <a:ext cx="9120188" cy="3199399"/>
          </a:xfrm>
        </p:spPr>
        <p:txBody>
          <a:bodyPr/>
          <a:lstStyle/>
          <a:p>
            <a:pPr marL="342900" indent="-342900">
              <a:buClr>
                <a:schemeClr val="tx2"/>
              </a:buClr>
              <a:buFont typeface="Arial" panose="020B0604020202020204" pitchFamily="34" charset="0"/>
              <a:buChar char="•"/>
            </a:pPr>
            <a:r>
              <a:rPr lang="en-US" b="1" dirty="0"/>
              <a:t>Traditional IRA</a:t>
            </a:r>
            <a:r>
              <a:rPr lang="en-US" dirty="0"/>
              <a:t>: $1,000,000 grows to $2,000,000. Eventually pay $30% in taxes. End up with $1.4 million after taxes. </a:t>
            </a:r>
          </a:p>
          <a:p>
            <a:pPr marL="342900" indent="-342900">
              <a:buClr>
                <a:schemeClr val="tx2"/>
              </a:buClr>
              <a:buFont typeface="Arial" panose="020B0604020202020204" pitchFamily="34" charset="0"/>
              <a:buChar char="•"/>
            </a:pPr>
            <a:r>
              <a:rPr lang="en-US" b="1" dirty="0"/>
              <a:t>Roth Conversion</a:t>
            </a:r>
            <a:r>
              <a:rPr lang="en-US" dirty="0"/>
              <a:t>: Take the $1,000,000 over time and convert to Roth, paying 30% taxes, so that $700,000 is in Roth. It doubles, end up with $1.4 million after taxes. </a:t>
            </a:r>
          </a:p>
        </p:txBody>
      </p:sp>
    </p:spTree>
    <p:extLst>
      <p:ext uri="{BB962C8B-B14F-4D97-AF65-F5344CB8AC3E}">
        <p14:creationId xmlns:p14="http://schemas.microsoft.com/office/powerpoint/2010/main" val="1652206003"/>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Roth Planning Points</a:t>
            </a:r>
          </a:p>
        </p:txBody>
      </p:sp>
      <p:sp>
        <p:nvSpPr>
          <p:cNvPr id="6" name="Text Placeholder 5">
            <a:extLst>
              <a:ext uri="{FF2B5EF4-FFF2-40B4-BE49-F238E27FC236}">
                <a16:creationId xmlns:a16="http://schemas.microsoft.com/office/drawing/2014/main" id="{882FFA03-2525-FB4E-B0D4-6F08A6DC7F7A}"/>
              </a:ext>
            </a:extLst>
          </p:cNvPr>
          <p:cNvSpPr>
            <a:spLocks noGrp="1"/>
          </p:cNvSpPr>
          <p:nvPr>
            <p:ph type="body" sz="quarter" idx="11"/>
          </p:nvPr>
        </p:nvSpPr>
        <p:spPr>
          <a:xfrm>
            <a:off x="1139826" y="2379076"/>
            <a:ext cx="9120188" cy="3199399"/>
          </a:xfrm>
        </p:spPr>
        <p:txBody>
          <a:bodyPr/>
          <a:lstStyle/>
          <a:p>
            <a:pPr marL="342900" indent="-342900">
              <a:buClr>
                <a:schemeClr val="tx2"/>
              </a:buClr>
              <a:buFont typeface="Arial" panose="020B0604020202020204" pitchFamily="34" charset="0"/>
              <a:buChar char="•"/>
            </a:pPr>
            <a:r>
              <a:rPr lang="en-US" dirty="0"/>
              <a:t>Outside funds used – like making a tax-advantaged contribution</a:t>
            </a:r>
          </a:p>
          <a:p>
            <a:pPr marL="342900" indent="-342900">
              <a:buClr>
                <a:schemeClr val="tx2"/>
              </a:buClr>
              <a:buFont typeface="Arial" panose="020B0604020202020204" pitchFamily="34" charset="0"/>
              <a:buChar char="•"/>
            </a:pPr>
            <a:r>
              <a:rPr lang="en-US" dirty="0"/>
              <a:t>Look for time period when you can convert at lower-than-normal tax rates</a:t>
            </a:r>
          </a:p>
          <a:p>
            <a:pPr marL="342900" indent="-342900">
              <a:buClr>
                <a:schemeClr val="tx2"/>
              </a:buClr>
              <a:buFont typeface="Arial" panose="020B0604020202020204" pitchFamily="34" charset="0"/>
              <a:buChar char="•"/>
            </a:pPr>
            <a:r>
              <a:rPr lang="en-US" dirty="0"/>
              <a:t>Roth doesn’t impact AGI in retirement or SS and Medicare </a:t>
            </a:r>
          </a:p>
          <a:p>
            <a:pPr marL="342900" indent="-342900">
              <a:buClr>
                <a:schemeClr val="tx2"/>
              </a:buClr>
              <a:buFont typeface="Arial" panose="020B0604020202020204" pitchFamily="34" charset="0"/>
              <a:buChar char="•"/>
            </a:pPr>
            <a:r>
              <a:rPr lang="en-US" dirty="0"/>
              <a:t>Roth not subject to RMDs in retirement for owner</a:t>
            </a:r>
          </a:p>
          <a:p>
            <a:pPr marL="342900" indent="-342900">
              <a:buClr>
                <a:schemeClr val="tx2"/>
              </a:buClr>
              <a:buFont typeface="Arial" panose="020B0604020202020204" pitchFamily="34" charset="0"/>
              <a:buChar char="•"/>
            </a:pPr>
            <a:r>
              <a:rPr lang="en-US" dirty="0"/>
              <a:t>Helps reduce taxable estate</a:t>
            </a:r>
          </a:p>
        </p:txBody>
      </p:sp>
    </p:spTree>
    <p:extLst>
      <p:ext uri="{BB962C8B-B14F-4D97-AF65-F5344CB8AC3E}">
        <p14:creationId xmlns:p14="http://schemas.microsoft.com/office/powerpoint/2010/main" val="289457517"/>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a:xfrm>
            <a:off x="1139825" y="1014413"/>
            <a:ext cx="10664825" cy="1135062"/>
          </a:xfrm>
        </p:spPr>
        <p:txBody>
          <a:bodyPr/>
          <a:lstStyle/>
          <a:p>
            <a:r>
              <a:rPr lang="en-US" sz="4400" dirty="0"/>
              <a:t>Why Roth Works </a:t>
            </a:r>
            <a:r>
              <a:rPr lang="en-US" sz="4400" dirty="0" smtClean="0"/>
              <a:t>with </a:t>
            </a:r>
            <a:r>
              <a:rPr lang="en-US" sz="4400" dirty="0"/>
              <a:t>Death </a:t>
            </a:r>
            <a:r>
              <a:rPr lang="en-US" sz="4400" dirty="0" smtClean="0"/>
              <a:t>of </a:t>
            </a:r>
            <a:r>
              <a:rPr lang="en-US" sz="4400" dirty="0"/>
              <a:t>Stretch</a:t>
            </a:r>
          </a:p>
        </p:txBody>
      </p:sp>
      <p:sp>
        <p:nvSpPr>
          <p:cNvPr id="6" name="Text Placeholder 5">
            <a:extLst>
              <a:ext uri="{FF2B5EF4-FFF2-40B4-BE49-F238E27FC236}">
                <a16:creationId xmlns:a16="http://schemas.microsoft.com/office/drawing/2014/main" id="{AA608654-4941-264B-ACB9-7FA4BB23F5EF}"/>
              </a:ext>
            </a:extLst>
          </p:cNvPr>
          <p:cNvSpPr>
            <a:spLocks noGrp="1"/>
          </p:cNvSpPr>
          <p:nvPr>
            <p:ph type="body" sz="quarter" idx="11"/>
          </p:nvPr>
        </p:nvSpPr>
        <p:spPr>
          <a:xfrm>
            <a:off x="1139826" y="2379076"/>
            <a:ext cx="9120188" cy="3199399"/>
          </a:xfrm>
        </p:spPr>
        <p:txBody>
          <a:bodyPr/>
          <a:lstStyle/>
          <a:p>
            <a:pPr marL="342900" indent="-342900">
              <a:buClr>
                <a:schemeClr val="tx2"/>
              </a:buClr>
              <a:buFont typeface="Arial" panose="020B0604020202020204" pitchFamily="34" charset="0"/>
              <a:buChar char="•"/>
            </a:pPr>
            <a:r>
              <a:rPr lang="en-US" dirty="0"/>
              <a:t>10-year period can cause higher distributions for heirs</a:t>
            </a:r>
          </a:p>
          <a:p>
            <a:pPr marL="342900" indent="-342900">
              <a:buClr>
                <a:schemeClr val="tx2"/>
              </a:buClr>
              <a:buFont typeface="Arial" panose="020B0604020202020204" pitchFamily="34" charset="0"/>
              <a:buChar char="•"/>
            </a:pPr>
            <a:r>
              <a:rPr lang="en-US" dirty="0"/>
              <a:t>Higher distributions means higher tax rates for heirs</a:t>
            </a:r>
          </a:p>
          <a:p>
            <a:pPr marL="342900" indent="-342900">
              <a:buClr>
                <a:schemeClr val="tx2"/>
              </a:buClr>
              <a:buFont typeface="Arial" panose="020B0604020202020204" pitchFamily="34" charset="0"/>
              <a:buChar char="•"/>
            </a:pPr>
            <a:r>
              <a:rPr lang="en-US" dirty="0"/>
              <a:t>Compare owners tax rates to potential heir tax rates</a:t>
            </a:r>
          </a:p>
          <a:p>
            <a:pPr marL="342900" indent="-342900">
              <a:buClr>
                <a:schemeClr val="tx2"/>
              </a:buClr>
              <a:buFont typeface="Arial" panose="020B0604020202020204" pitchFamily="34" charset="0"/>
              <a:buChar char="•"/>
            </a:pPr>
            <a:r>
              <a:rPr lang="en-US" dirty="0"/>
              <a:t>Could be better to pay today, rather than leave to heirs at higher tax rate</a:t>
            </a:r>
          </a:p>
        </p:txBody>
      </p:sp>
    </p:spTree>
    <p:extLst>
      <p:ext uri="{BB962C8B-B14F-4D97-AF65-F5344CB8AC3E}">
        <p14:creationId xmlns:p14="http://schemas.microsoft.com/office/powerpoint/2010/main" val="2862703476"/>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Multi-Generation Spray Trust</a:t>
            </a:r>
          </a:p>
        </p:txBody>
      </p:sp>
      <p:sp>
        <p:nvSpPr>
          <p:cNvPr id="6" name="Text Placeholder 5">
            <a:extLst>
              <a:ext uri="{FF2B5EF4-FFF2-40B4-BE49-F238E27FC236}">
                <a16:creationId xmlns:a16="http://schemas.microsoft.com/office/drawing/2014/main" id="{0E0470B6-5051-6546-8DD9-EA2B5145823F}"/>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000" dirty="0"/>
              <a:t>With 10-year rule, goal would be to spread taxes out over many beneficiaries to lower effective tax impact of distributions </a:t>
            </a:r>
          </a:p>
          <a:p>
            <a:pPr marL="342900" indent="-342900">
              <a:buClr>
                <a:schemeClr val="tx2"/>
              </a:buClr>
              <a:buFont typeface="Arial" panose="020B0604020202020204" pitchFamily="34" charset="0"/>
              <a:buChar char="•"/>
            </a:pPr>
            <a:r>
              <a:rPr lang="en-US" sz="2000" dirty="0"/>
              <a:t>General rule: Trusts have troublesome income tax rules</a:t>
            </a:r>
          </a:p>
          <a:p>
            <a:pPr marL="342900" indent="-342900">
              <a:buClr>
                <a:schemeClr val="tx2"/>
              </a:buClr>
              <a:buFont typeface="Arial" panose="020B0604020202020204" pitchFamily="34" charset="0"/>
              <a:buChar char="•"/>
            </a:pPr>
            <a:r>
              <a:rPr lang="en-US" sz="2000" dirty="0"/>
              <a:t>Income taxed at trust level – high </a:t>
            </a:r>
            <a:br>
              <a:rPr lang="en-US" sz="2000" dirty="0"/>
            </a:br>
            <a:r>
              <a:rPr lang="en-US" sz="2000" dirty="0"/>
              <a:t>taxes quickly</a:t>
            </a:r>
          </a:p>
          <a:p>
            <a:pPr marL="342900" indent="-342900">
              <a:buClr>
                <a:schemeClr val="tx2"/>
              </a:buClr>
              <a:buFont typeface="Arial" panose="020B0604020202020204" pitchFamily="34" charset="0"/>
              <a:buChar char="•"/>
            </a:pPr>
            <a:r>
              <a:rPr lang="en-US" sz="2000" dirty="0"/>
              <a:t>Income distributed from trust – taxed to beneficiary that receives income</a:t>
            </a:r>
          </a:p>
          <a:p>
            <a:pPr marL="342900" indent="-342900">
              <a:buClr>
                <a:schemeClr val="tx2"/>
              </a:buClr>
              <a:buFont typeface="Arial" panose="020B0604020202020204" pitchFamily="34" charset="0"/>
              <a:buChar char="•"/>
            </a:pPr>
            <a:r>
              <a:rPr lang="en-US" sz="2000" dirty="0"/>
              <a:t>Additional </a:t>
            </a:r>
            <a:r>
              <a:rPr lang="en-US" sz="2000" dirty="0" smtClean="0"/>
              <a:t>benefit</a:t>
            </a:r>
            <a:r>
              <a:rPr lang="en-US" sz="2000" dirty="0"/>
              <a:t>: Clark v. </a:t>
            </a:r>
            <a:r>
              <a:rPr lang="en-US" sz="2000" dirty="0" err="1"/>
              <a:t>Rameker</a:t>
            </a:r>
            <a:r>
              <a:rPr lang="en-US" sz="2000" dirty="0"/>
              <a:t> says trust can help shield IRA assets and investments from bankruptcy to some degree. Inherited IRAs not protected assets in bankruptcy</a:t>
            </a:r>
          </a:p>
        </p:txBody>
      </p:sp>
    </p:spTree>
    <p:extLst>
      <p:ext uri="{BB962C8B-B14F-4D97-AF65-F5344CB8AC3E}">
        <p14:creationId xmlns:p14="http://schemas.microsoft.com/office/powerpoint/2010/main" val="804074189"/>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Spray Trust Benefits</a:t>
            </a:r>
          </a:p>
        </p:txBody>
      </p:sp>
      <p:sp>
        <p:nvSpPr>
          <p:cNvPr id="8" name="Text Placeholder 7">
            <a:extLst>
              <a:ext uri="{FF2B5EF4-FFF2-40B4-BE49-F238E27FC236}">
                <a16:creationId xmlns:a16="http://schemas.microsoft.com/office/drawing/2014/main" id="{8204A357-CC8F-5A48-83EB-4D1C25671B42}"/>
              </a:ext>
            </a:extLst>
          </p:cNvPr>
          <p:cNvSpPr>
            <a:spLocks noGrp="1"/>
          </p:cNvSpPr>
          <p:nvPr>
            <p:ph type="body" sz="quarter" idx="11"/>
          </p:nvPr>
        </p:nvSpPr>
        <p:spPr>
          <a:xfrm>
            <a:off x="1139825" y="2149475"/>
            <a:ext cx="9890125" cy="3644353"/>
          </a:xfrm>
        </p:spPr>
        <p:txBody>
          <a:bodyPr/>
          <a:lstStyle/>
          <a:p>
            <a:pPr marL="342900" indent="-342900">
              <a:spcAft>
                <a:spcPts val="1200"/>
              </a:spcAft>
              <a:buClr>
                <a:schemeClr val="tx2"/>
              </a:buClr>
              <a:buFont typeface="Arial" panose="020B0604020202020204" pitchFamily="34" charset="0"/>
              <a:buChar char="•"/>
            </a:pPr>
            <a:r>
              <a:rPr lang="en-US" dirty="0"/>
              <a:t>Issue with multiple beneficiaries in past: you had to use age of oldest for stretch</a:t>
            </a:r>
          </a:p>
          <a:p>
            <a:pPr marL="342900" indent="-342900">
              <a:spcAft>
                <a:spcPts val="1200"/>
              </a:spcAft>
              <a:buClr>
                <a:schemeClr val="tx2"/>
              </a:buClr>
              <a:buFont typeface="Arial" panose="020B0604020202020204" pitchFamily="34" charset="0"/>
              <a:buChar char="•"/>
            </a:pPr>
            <a:r>
              <a:rPr lang="en-US" dirty="0"/>
              <a:t>Having multiple beneficiaries might not matter as much with </a:t>
            </a:r>
            <a:r>
              <a:rPr lang="en-US" dirty="0" smtClean="0"/>
              <a:t>10-year</a:t>
            </a:r>
            <a:endParaRPr lang="en-US" dirty="0"/>
          </a:p>
          <a:p>
            <a:pPr marL="342900" indent="-342900">
              <a:spcAft>
                <a:spcPts val="1200"/>
              </a:spcAft>
              <a:buClr>
                <a:schemeClr val="tx2"/>
              </a:buClr>
              <a:buFont typeface="Arial" panose="020B0604020202020204" pitchFamily="34" charset="0"/>
              <a:buChar char="•"/>
            </a:pPr>
            <a:r>
              <a:rPr lang="en-US" dirty="0"/>
              <a:t>Instead, allows to spread over a bunch of beneficiaries to reduce taxes</a:t>
            </a:r>
          </a:p>
          <a:p>
            <a:pPr marL="342900" indent="-342900">
              <a:spcAft>
                <a:spcPts val="1200"/>
              </a:spcAft>
              <a:buClr>
                <a:schemeClr val="tx2"/>
              </a:buClr>
              <a:buFont typeface="Arial" panose="020B0604020202020204" pitchFamily="34" charset="0"/>
              <a:buChar char="•"/>
            </a:pPr>
            <a:r>
              <a:rPr lang="en-US" dirty="0"/>
              <a:t>Spray provision must be added for trustee</a:t>
            </a:r>
          </a:p>
          <a:p>
            <a:pPr marL="342900" indent="-342900">
              <a:spcAft>
                <a:spcPts val="1200"/>
              </a:spcAft>
              <a:buClr>
                <a:schemeClr val="tx2"/>
              </a:buClr>
              <a:buFont typeface="Arial" panose="020B0604020202020204" pitchFamily="34" charset="0"/>
              <a:buChar char="•"/>
            </a:pPr>
            <a:r>
              <a:rPr lang="en-US" dirty="0"/>
              <a:t>Still need to pay attention to pass-through rules on trusts (avoid 5-year RMDs)</a:t>
            </a:r>
          </a:p>
        </p:txBody>
      </p:sp>
    </p:spTree>
    <p:extLst>
      <p:ext uri="{BB962C8B-B14F-4D97-AF65-F5344CB8AC3E}">
        <p14:creationId xmlns:p14="http://schemas.microsoft.com/office/powerpoint/2010/main" val="2118773106"/>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ILIT Income Stream</a:t>
            </a:r>
          </a:p>
        </p:txBody>
      </p:sp>
      <p:sp>
        <p:nvSpPr>
          <p:cNvPr id="6" name="Text Placeholder 5">
            <a:extLst>
              <a:ext uri="{FF2B5EF4-FFF2-40B4-BE49-F238E27FC236}">
                <a16:creationId xmlns:a16="http://schemas.microsoft.com/office/drawing/2014/main" id="{9780EB6A-1C59-F743-B06B-F98BEB68C1EF}"/>
              </a:ext>
            </a:extLst>
          </p:cNvPr>
          <p:cNvSpPr>
            <a:spLocks noGrp="1"/>
          </p:cNvSpPr>
          <p:nvPr>
            <p:ph type="body" sz="quarter" idx="11"/>
          </p:nvPr>
        </p:nvSpPr>
        <p:spPr>
          <a:xfrm>
            <a:off x="1139825" y="2149475"/>
            <a:ext cx="9890125" cy="3684587"/>
          </a:xfrm>
        </p:spPr>
        <p:txBody>
          <a:bodyPr/>
          <a:lstStyle/>
          <a:p>
            <a:pPr marL="342900" indent="-342900">
              <a:buClr>
                <a:schemeClr val="tx2"/>
              </a:buClr>
              <a:buFont typeface="Arial" panose="020B0604020202020204" pitchFamily="34" charset="0"/>
              <a:buChar char="•"/>
            </a:pPr>
            <a:r>
              <a:rPr lang="en-US" dirty="0"/>
              <a:t>Take distribution from IRA or ongoing distributions</a:t>
            </a:r>
          </a:p>
          <a:p>
            <a:pPr marL="342900" indent="-342900">
              <a:buClr>
                <a:schemeClr val="tx2"/>
              </a:buClr>
              <a:buFont typeface="Arial" panose="020B0604020202020204" pitchFamily="34" charset="0"/>
              <a:buChar char="•"/>
            </a:pPr>
            <a:r>
              <a:rPr lang="en-US" dirty="0"/>
              <a:t>Fund new life insurance policy </a:t>
            </a:r>
            <a:br>
              <a:rPr lang="en-US" dirty="0"/>
            </a:br>
            <a:r>
              <a:rPr lang="en-US" dirty="0"/>
              <a:t>in ILIT</a:t>
            </a:r>
          </a:p>
          <a:p>
            <a:pPr marL="342900" indent="-342900">
              <a:buClr>
                <a:schemeClr val="tx2"/>
              </a:buClr>
              <a:buFont typeface="Arial" panose="020B0604020202020204" pitchFamily="34" charset="0"/>
              <a:buChar char="•"/>
            </a:pPr>
            <a:r>
              <a:rPr lang="en-US" dirty="0"/>
              <a:t>Removes life insurance value from estate</a:t>
            </a:r>
          </a:p>
          <a:p>
            <a:pPr marL="342900" indent="-342900">
              <a:buClr>
                <a:schemeClr val="tx2"/>
              </a:buClr>
              <a:buFont typeface="Arial" panose="020B0604020202020204" pitchFamily="34" charset="0"/>
              <a:buChar char="•"/>
            </a:pPr>
            <a:r>
              <a:rPr lang="en-US" dirty="0"/>
              <a:t>Creates a tax-free build up inside ILIT in life insurance </a:t>
            </a:r>
          </a:p>
          <a:p>
            <a:pPr marL="342900" indent="-342900">
              <a:buClr>
                <a:schemeClr val="tx2"/>
              </a:buClr>
              <a:buFont typeface="Arial" panose="020B0604020202020204" pitchFamily="34" charset="0"/>
              <a:buChar char="•"/>
            </a:pPr>
            <a:r>
              <a:rPr lang="en-US" dirty="0"/>
              <a:t>Tax-free distributions to heirs can be spread over life as a lifetime distribution option from LI policy </a:t>
            </a:r>
          </a:p>
          <a:p>
            <a:pPr marL="342900" indent="-342900">
              <a:buClr>
                <a:schemeClr val="tx2"/>
              </a:buClr>
              <a:buFont typeface="Arial" panose="020B0604020202020204" pitchFamily="34" charset="0"/>
              <a:buChar char="•"/>
            </a:pPr>
            <a:r>
              <a:rPr lang="en-US" dirty="0"/>
              <a:t>Popular strategy for higher net worth that otherwise might be subject to federal estate tax</a:t>
            </a:r>
          </a:p>
        </p:txBody>
      </p:sp>
    </p:spTree>
    <p:extLst>
      <p:ext uri="{BB962C8B-B14F-4D97-AF65-F5344CB8AC3E}">
        <p14:creationId xmlns:p14="http://schemas.microsoft.com/office/powerpoint/2010/main" val="885197695"/>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RMDs to LI to </a:t>
            </a:r>
            <a:r>
              <a:rPr lang="en-US" dirty="0" smtClean="0"/>
              <a:t>Tax-Free </a:t>
            </a:r>
            <a:r>
              <a:rPr lang="en-US" dirty="0"/>
              <a:t>Income</a:t>
            </a:r>
          </a:p>
        </p:txBody>
      </p:sp>
      <p:sp>
        <p:nvSpPr>
          <p:cNvPr id="6" name="Oval 5">
            <a:extLst>
              <a:ext uri="{FF2B5EF4-FFF2-40B4-BE49-F238E27FC236}">
                <a16:creationId xmlns:a16="http://schemas.microsoft.com/office/drawing/2014/main" id="{1DBB47CE-EAA8-CB42-841E-462654ACC4A4}"/>
              </a:ext>
            </a:extLst>
          </p:cNvPr>
          <p:cNvSpPr/>
          <p:nvPr/>
        </p:nvSpPr>
        <p:spPr>
          <a:xfrm>
            <a:off x="1373554" y="2942783"/>
            <a:ext cx="2061006" cy="2061006"/>
          </a:xfrm>
          <a:prstGeom prst="ellipse">
            <a:avLst/>
          </a:prstGeom>
          <a:solidFill>
            <a:schemeClr val="tx2"/>
          </a:solidFill>
          <a:ln>
            <a:noFill/>
          </a:ln>
          <a:effectLst>
            <a:innerShdw blurRad="88900">
              <a:schemeClr val="accent1">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rPr>
              <a:t>IRA</a:t>
            </a:r>
          </a:p>
        </p:txBody>
      </p:sp>
      <p:sp>
        <p:nvSpPr>
          <p:cNvPr id="7" name="Rectangle 6">
            <a:extLst>
              <a:ext uri="{FF2B5EF4-FFF2-40B4-BE49-F238E27FC236}">
                <a16:creationId xmlns:a16="http://schemas.microsoft.com/office/drawing/2014/main" id="{F5B3EFC0-615D-A045-9A20-28497A541CAC}"/>
              </a:ext>
            </a:extLst>
          </p:cNvPr>
          <p:cNvSpPr/>
          <p:nvPr/>
        </p:nvSpPr>
        <p:spPr>
          <a:xfrm>
            <a:off x="5061288" y="2953088"/>
            <a:ext cx="2040396" cy="2040396"/>
          </a:xfrm>
          <a:prstGeom prst="rect">
            <a:avLst/>
          </a:prstGeom>
          <a:solidFill>
            <a:schemeClr val="tx2"/>
          </a:solidFill>
          <a:ln>
            <a:noFill/>
          </a:ln>
          <a:effectLst>
            <a:innerShdw blurRad="88900">
              <a:schemeClr val="accent1">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rPr>
              <a:t>LIFE INSURANCE</a:t>
            </a:r>
          </a:p>
        </p:txBody>
      </p:sp>
      <p:sp>
        <p:nvSpPr>
          <p:cNvPr id="8" name="Triangle 7">
            <a:extLst>
              <a:ext uri="{FF2B5EF4-FFF2-40B4-BE49-F238E27FC236}">
                <a16:creationId xmlns:a16="http://schemas.microsoft.com/office/drawing/2014/main" id="{30699317-4C34-6F4B-A75F-15B651D7CA8D}"/>
              </a:ext>
            </a:extLst>
          </p:cNvPr>
          <p:cNvSpPr/>
          <p:nvPr/>
        </p:nvSpPr>
        <p:spPr>
          <a:xfrm>
            <a:off x="8260346" y="2953088"/>
            <a:ext cx="2468879" cy="2040396"/>
          </a:xfrm>
          <a:prstGeom prst="triangle">
            <a:avLst/>
          </a:prstGeom>
          <a:solidFill>
            <a:schemeClr val="tx2"/>
          </a:solidFill>
          <a:ln>
            <a:noFill/>
          </a:ln>
          <a:effectLst>
            <a:innerShdw blurRad="88900">
              <a:schemeClr val="accent1">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91440" bIns="0" rtlCol="0" anchor="t" anchorCtr="0"/>
          <a:lstStyle/>
          <a:p>
            <a:pPr algn="ctr"/>
            <a:r>
              <a:rPr lang="en-US" sz="2400" dirty="0">
                <a:latin typeface="Arial" panose="020B0604020202020204" pitchFamily="34" charset="0"/>
              </a:rPr>
              <a:t>HEIRS</a:t>
            </a:r>
          </a:p>
        </p:txBody>
      </p:sp>
      <p:sp>
        <p:nvSpPr>
          <p:cNvPr id="9" name="Right Arrow 8">
            <a:extLst>
              <a:ext uri="{FF2B5EF4-FFF2-40B4-BE49-F238E27FC236}">
                <a16:creationId xmlns:a16="http://schemas.microsoft.com/office/drawing/2014/main" id="{10C9FF79-1222-124E-B24E-544C66EFE6BE}"/>
              </a:ext>
            </a:extLst>
          </p:cNvPr>
          <p:cNvSpPr/>
          <p:nvPr/>
        </p:nvSpPr>
        <p:spPr>
          <a:xfrm>
            <a:off x="3825893" y="3771174"/>
            <a:ext cx="844062" cy="404225"/>
          </a:xfrm>
          <a:prstGeom prst="rightArrow">
            <a:avLst/>
          </a:prstGeom>
          <a:solidFill>
            <a:schemeClr val="tx2"/>
          </a:solidFill>
          <a:ln>
            <a:noFill/>
          </a:ln>
          <a:effectLst>
            <a:outerShdw blurRad="63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ight Arrow 9">
            <a:extLst>
              <a:ext uri="{FF2B5EF4-FFF2-40B4-BE49-F238E27FC236}">
                <a16:creationId xmlns:a16="http://schemas.microsoft.com/office/drawing/2014/main" id="{D6565296-233B-144B-ACAF-D83105D21013}"/>
              </a:ext>
            </a:extLst>
          </p:cNvPr>
          <p:cNvSpPr/>
          <p:nvPr/>
        </p:nvSpPr>
        <p:spPr>
          <a:xfrm>
            <a:off x="7493017" y="3771174"/>
            <a:ext cx="767329" cy="404225"/>
          </a:xfrm>
          <a:prstGeom prst="rightArrow">
            <a:avLst/>
          </a:prstGeom>
          <a:solidFill>
            <a:schemeClr val="tx2"/>
          </a:solidFill>
          <a:ln>
            <a:noFill/>
          </a:ln>
          <a:effectLst>
            <a:outerShdw blurRad="63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4184970097"/>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Non-Qualified Annuities </a:t>
            </a:r>
          </a:p>
        </p:txBody>
      </p:sp>
      <p:sp>
        <p:nvSpPr>
          <p:cNvPr id="6" name="Text Placeholder 5">
            <a:extLst>
              <a:ext uri="{FF2B5EF4-FFF2-40B4-BE49-F238E27FC236}">
                <a16:creationId xmlns:a16="http://schemas.microsoft.com/office/drawing/2014/main" id="{D91B31E8-078C-F44F-992F-A89C8B5F0B1E}"/>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800" dirty="0"/>
              <a:t>Non-qualified deferred annuity or SPIA could be purchased to mimic the tax deferral and income aspects of stretch IRA</a:t>
            </a:r>
          </a:p>
          <a:p>
            <a:pPr marL="342900" indent="-342900">
              <a:buClr>
                <a:schemeClr val="tx2"/>
              </a:buClr>
              <a:buFont typeface="Arial" panose="020B0604020202020204" pitchFamily="34" charset="0"/>
              <a:buChar char="•"/>
            </a:pPr>
            <a:r>
              <a:rPr lang="en-US" sz="2800" b="1" dirty="0"/>
              <a:t>Issue</a:t>
            </a:r>
            <a:r>
              <a:rPr lang="en-US" sz="2800" dirty="0"/>
              <a:t>: Many beneficiaries might want more access/control of assets and not have them tied up in an income stream</a:t>
            </a:r>
          </a:p>
        </p:txBody>
      </p:sp>
    </p:spTree>
    <p:extLst>
      <p:ext uri="{BB962C8B-B14F-4D97-AF65-F5344CB8AC3E}">
        <p14:creationId xmlns:p14="http://schemas.microsoft.com/office/powerpoint/2010/main" val="250932654"/>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sz="4400" dirty="0"/>
              <a:t>Using Charitable Remainder Trusts</a:t>
            </a:r>
          </a:p>
        </p:txBody>
      </p:sp>
      <p:sp>
        <p:nvSpPr>
          <p:cNvPr id="6" name="Text Placeholder 5">
            <a:extLst>
              <a:ext uri="{FF2B5EF4-FFF2-40B4-BE49-F238E27FC236}">
                <a16:creationId xmlns:a16="http://schemas.microsoft.com/office/drawing/2014/main" id="{0EA3C371-7543-FE45-A404-2C4417EF7C46}"/>
              </a:ext>
            </a:extLst>
          </p:cNvPr>
          <p:cNvSpPr>
            <a:spLocks noGrp="1"/>
          </p:cNvSpPr>
          <p:nvPr>
            <p:ph type="body" sz="quarter" idx="11"/>
          </p:nvPr>
        </p:nvSpPr>
        <p:spPr>
          <a:xfrm>
            <a:off x="1139825" y="2171823"/>
            <a:ext cx="9890125" cy="3199399"/>
          </a:xfrm>
        </p:spPr>
        <p:txBody>
          <a:bodyPr/>
          <a:lstStyle/>
          <a:p>
            <a:pPr marL="342900" indent="-342900">
              <a:buClr>
                <a:schemeClr val="tx2"/>
              </a:buClr>
              <a:buFont typeface="Arial" panose="020B0604020202020204" pitchFamily="34" charset="0"/>
              <a:buChar char="•"/>
            </a:pPr>
            <a:r>
              <a:rPr lang="en-US" sz="2000" b="1" dirty="0"/>
              <a:t>NIMCRUT</a:t>
            </a:r>
            <a:r>
              <a:rPr lang="en-US" sz="2000" dirty="0"/>
              <a:t>: fixed payment, but if trust earns less, then only pays what trust earns (5% minimum for fixed) </a:t>
            </a:r>
          </a:p>
          <a:p>
            <a:pPr marL="342900" indent="-342900">
              <a:buClr>
                <a:schemeClr val="tx2"/>
              </a:buClr>
              <a:buFont typeface="Arial" panose="020B0604020202020204" pitchFamily="34" charset="0"/>
              <a:buChar char="•"/>
            </a:pPr>
            <a:r>
              <a:rPr lang="en-US" sz="2000" b="1" dirty="0"/>
              <a:t>CRUT</a:t>
            </a:r>
            <a:r>
              <a:rPr lang="en-US" sz="2000" dirty="0"/>
              <a:t>: variable payment to beneficiary and remainder to charity </a:t>
            </a:r>
          </a:p>
          <a:p>
            <a:pPr marL="342900" indent="-342900">
              <a:buClr>
                <a:schemeClr val="tx2"/>
              </a:buClr>
              <a:buFont typeface="Arial" panose="020B0604020202020204" pitchFamily="34" charset="0"/>
              <a:buChar char="•"/>
            </a:pPr>
            <a:r>
              <a:rPr lang="en-US" sz="2000" b="1" dirty="0"/>
              <a:t>CRAT</a:t>
            </a:r>
            <a:r>
              <a:rPr lang="en-US" sz="2000" dirty="0"/>
              <a:t>: essentially a fixed payment to beneficiary and remainder to charity</a:t>
            </a:r>
          </a:p>
          <a:p>
            <a:pPr marL="342900" indent="-342900">
              <a:buClr>
                <a:schemeClr val="tx2"/>
              </a:buClr>
              <a:buFont typeface="Arial" panose="020B0604020202020204" pitchFamily="34" charset="0"/>
              <a:buChar char="•"/>
            </a:pPr>
            <a:r>
              <a:rPr lang="en-US" sz="2000" dirty="0"/>
              <a:t>Can fund with IRA at death of individual</a:t>
            </a:r>
          </a:p>
          <a:p>
            <a:pPr marL="342900" indent="-342900">
              <a:buClr>
                <a:schemeClr val="tx2"/>
              </a:buClr>
              <a:buFont typeface="Arial" panose="020B0604020202020204" pitchFamily="34" charset="0"/>
              <a:buChar char="•"/>
            </a:pPr>
            <a:r>
              <a:rPr lang="en-US" sz="2000" dirty="0"/>
              <a:t>Only would be taxed when assets leave CRT – can be lifetime </a:t>
            </a:r>
          </a:p>
          <a:p>
            <a:pPr marL="342900" indent="-342900">
              <a:buClr>
                <a:schemeClr val="tx2"/>
              </a:buClr>
              <a:buFont typeface="Arial" panose="020B0604020202020204" pitchFamily="34" charset="0"/>
              <a:buChar char="•"/>
            </a:pPr>
            <a:r>
              <a:rPr lang="en-US" sz="2000" dirty="0"/>
              <a:t>Still need to be charitably inclined </a:t>
            </a:r>
          </a:p>
          <a:p>
            <a:pPr marL="342900" indent="-342900">
              <a:buClr>
                <a:schemeClr val="tx2"/>
              </a:buClr>
              <a:buFont typeface="Arial" panose="020B0604020202020204" pitchFamily="34" charset="0"/>
              <a:buChar char="•"/>
            </a:pPr>
            <a:r>
              <a:rPr lang="en-US" sz="2000" dirty="0"/>
              <a:t>General idea: Gift to trust, charity is remainder beneficiary. Life income beneficiary gets payments for term or life; deduction in amount of remainder interest to charity (must be at least 10% value of current trust)</a:t>
            </a:r>
          </a:p>
        </p:txBody>
      </p:sp>
    </p:spTree>
    <p:extLst>
      <p:ext uri="{BB962C8B-B14F-4D97-AF65-F5344CB8AC3E}">
        <p14:creationId xmlns:p14="http://schemas.microsoft.com/office/powerpoint/2010/main" val="345493812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a:xfrm>
            <a:off x="1139825" y="1014413"/>
            <a:ext cx="10664825" cy="1135062"/>
          </a:xfrm>
        </p:spPr>
        <p:txBody>
          <a:bodyPr/>
          <a:lstStyle/>
          <a:p>
            <a:r>
              <a:rPr lang="en-US" sz="4400" dirty="0"/>
              <a:t>SECURE Act – Other Major Provisions</a:t>
            </a:r>
          </a:p>
        </p:txBody>
      </p:sp>
      <p:sp>
        <p:nvSpPr>
          <p:cNvPr id="6" name="Text Placeholder 5">
            <a:extLst>
              <a:ext uri="{FF2B5EF4-FFF2-40B4-BE49-F238E27FC236}">
                <a16:creationId xmlns:a16="http://schemas.microsoft.com/office/drawing/2014/main" id="{8F89C2B4-5217-D049-948E-B9C18B2E7D80}"/>
              </a:ext>
            </a:extLst>
          </p:cNvPr>
          <p:cNvSpPr>
            <a:spLocks noGrp="1"/>
          </p:cNvSpPr>
          <p:nvPr>
            <p:ph type="body" sz="quarter" idx="11"/>
          </p:nvPr>
        </p:nvSpPr>
        <p:spPr>
          <a:xfrm>
            <a:off x="1139825" y="2379076"/>
            <a:ext cx="9890125" cy="3464511"/>
          </a:xfrm>
        </p:spPr>
        <p:txBody>
          <a:bodyPr/>
          <a:lstStyle/>
          <a:p>
            <a:pPr marL="342900" indent="-342900">
              <a:buClr>
                <a:schemeClr val="tx2"/>
              </a:buClr>
              <a:buFont typeface="Arial" panose="020B0604020202020204" pitchFamily="34" charset="0"/>
              <a:buChar char="•"/>
            </a:pPr>
            <a:r>
              <a:rPr lang="en-US" sz="2000" dirty="0"/>
              <a:t>Increase access for small employers to multi-employer plans</a:t>
            </a:r>
          </a:p>
          <a:p>
            <a:pPr marL="342900" indent="-342900">
              <a:buClr>
                <a:schemeClr val="tx2"/>
              </a:buClr>
              <a:buFont typeface="Arial" panose="020B0604020202020204" pitchFamily="34" charset="0"/>
              <a:buChar char="•"/>
            </a:pPr>
            <a:r>
              <a:rPr lang="en-US" sz="2000" dirty="0"/>
              <a:t>Increase annuity options inside retirement plans</a:t>
            </a:r>
          </a:p>
          <a:p>
            <a:pPr marL="342900" indent="-342900">
              <a:buClr>
                <a:schemeClr val="tx2"/>
              </a:buClr>
              <a:buFont typeface="Arial" panose="020B0604020202020204" pitchFamily="34" charset="0"/>
              <a:buChar char="•"/>
            </a:pPr>
            <a:r>
              <a:rPr lang="en-US" sz="2000" dirty="0"/>
              <a:t>Increase RMD ages</a:t>
            </a:r>
          </a:p>
          <a:p>
            <a:pPr marL="342900" indent="-342900">
              <a:buClr>
                <a:schemeClr val="tx2"/>
              </a:buClr>
              <a:buFont typeface="Arial" panose="020B0604020202020204" pitchFamily="34" charset="0"/>
              <a:buChar char="•"/>
            </a:pPr>
            <a:r>
              <a:rPr lang="en-US" sz="2000" dirty="0"/>
              <a:t>Removal of age limitation for IRA contributions</a:t>
            </a:r>
            <a:br>
              <a:rPr lang="en-US" sz="2000" dirty="0"/>
            </a:br>
            <a:r>
              <a:rPr lang="en-US" sz="2000" dirty="0"/>
              <a:t/>
            </a:r>
            <a:br>
              <a:rPr lang="en-US" sz="2000" dirty="0"/>
            </a:br>
            <a:endParaRPr lang="en-US" sz="2000" dirty="0"/>
          </a:p>
          <a:p>
            <a:pPr marL="342900" indent="-342900">
              <a:buClr>
                <a:schemeClr val="tx2"/>
              </a:buClr>
              <a:buFont typeface="Arial" panose="020B0604020202020204" pitchFamily="34" charset="0"/>
              <a:buChar char="•"/>
            </a:pPr>
            <a:r>
              <a:rPr lang="en-US" sz="2000" dirty="0"/>
              <a:t>Tax credit for businesses using automatic enrollment </a:t>
            </a:r>
          </a:p>
          <a:p>
            <a:pPr marL="342900" indent="-342900">
              <a:buClr>
                <a:schemeClr val="tx2"/>
              </a:buClr>
              <a:buFont typeface="Arial" panose="020B0604020202020204" pitchFamily="34" charset="0"/>
              <a:buChar char="•"/>
            </a:pPr>
            <a:r>
              <a:rPr lang="en-US" sz="2000" dirty="0"/>
              <a:t>Penalty-free distributions for birth of child or adoption</a:t>
            </a:r>
          </a:p>
          <a:p>
            <a:pPr marL="342900" indent="-342900">
              <a:buClr>
                <a:schemeClr val="tx2"/>
              </a:buClr>
              <a:buFont typeface="Arial" panose="020B0604020202020204" pitchFamily="34" charset="0"/>
              <a:buChar char="•"/>
            </a:pPr>
            <a:r>
              <a:rPr lang="en-US" sz="2000" dirty="0"/>
              <a:t>Lifetime income disclosure for DC plans</a:t>
            </a:r>
          </a:p>
          <a:p>
            <a:pPr marL="342900" indent="-342900">
              <a:buClr>
                <a:schemeClr val="tx2"/>
              </a:buClr>
              <a:buFont typeface="Arial" panose="020B0604020202020204" pitchFamily="34" charset="0"/>
              <a:buChar char="•"/>
            </a:pPr>
            <a:r>
              <a:rPr lang="en-US" sz="2000" dirty="0"/>
              <a:t>Removal of stretch IRA for beneficiaries</a:t>
            </a:r>
          </a:p>
        </p:txBody>
      </p:sp>
    </p:spTree>
    <p:extLst>
      <p:ext uri="{BB962C8B-B14F-4D97-AF65-F5344CB8AC3E}">
        <p14:creationId xmlns:p14="http://schemas.microsoft.com/office/powerpoint/2010/main" val="2796243"/>
      </p:ext>
    </p:extLst>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0C2D9D-8811-D448-8AC8-6E704F6C71B6}"/>
              </a:ext>
            </a:extLst>
          </p:cNvPr>
          <p:cNvSpPr>
            <a:spLocks noGrp="1"/>
          </p:cNvSpPr>
          <p:nvPr>
            <p:ph type="body" sz="quarter" idx="10"/>
          </p:nvPr>
        </p:nvSpPr>
        <p:spPr/>
        <p:txBody>
          <a:bodyPr/>
          <a:lstStyle/>
          <a:p>
            <a:r>
              <a:rPr lang="en-US"/>
              <a:t>CRTs Visual</a:t>
            </a:r>
          </a:p>
        </p:txBody>
      </p:sp>
      <p:sp>
        <p:nvSpPr>
          <p:cNvPr id="18" name="TextBox 17">
            <a:extLst>
              <a:ext uri="{FF2B5EF4-FFF2-40B4-BE49-F238E27FC236}">
                <a16:creationId xmlns:a16="http://schemas.microsoft.com/office/drawing/2014/main" id="{C54D45E5-5515-458C-8581-0B7727308AC2}"/>
              </a:ext>
            </a:extLst>
          </p:cNvPr>
          <p:cNvSpPr txBox="1"/>
          <p:nvPr/>
        </p:nvSpPr>
        <p:spPr>
          <a:xfrm>
            <a:off x="4749863" y="5472959"/>
            <a:ext cx="2670048" cy="276999"/>
          </a:xfrm>
          <a:prstGeom prst="rect">
            <a:avLst/>
          </a:prstGeom>
          <a:noFill/>
        </p:spPr>
        <p:txBody>
          <a:bodyPr wrap="square" lIns="0" tIns="0" rIns="0" bIns="0" rtlCol="0">
            <a:spAutoFit/>
          </a:bodyPr>
          <a:lstStyle/>
          <a:p>
            <a:pPr algn="ctr"/>
            <a:r>
              <a:rPr lang="en-US" dirty="0">
                <a:solidFill>
                  <a:schemeClr val="accent1"/>
                </a:solidFill>
                <a:latin typeface="Arial" panose="020B0604020202020204" pitchFamily="34" charset="0"/>
              </a:rPr>
              <a:t>IRC §§ 401(a)(9), 664</a:t>
            </a:r>
          </a:p>
        </p:txBody>
      </p:sp>
      <p:cxnSp>
        <p:nvCxnSpPr>
          <p:cNvPr id="25" name="Straight Connector 24">
            <a:extLst>
              <a:ext uri="{FF2B5EF4-FFF2-40B4-BE49-F238E27FC236}">
                <a16:creationId xmlns:a16="http://schemas.microsoft.com/office/drawing/2014/main" id="{A219D95D-5356-E041-B58C-038A901A3D9E}"/>
              </a:ext>
            </a:extLst>
          </p:cNvPr>
          <p:cNvCxnSpPr/>
          <p:nvPr/>
        </p:nvCxnSpPr>
        <p:spPr>
          <a:xfrm>
            <a:off x="5584371" y="2971800"/>
            <a:ext cx="914400" cy="914400"/>
          </a:xfrm>
          <a:prstGeom prst="line">
            <a:avLst/>
          </a:prstGeom>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Rectangle 30">
            <a:extLst>
              <a:ext uri="{FF2B5EF4-FFF2-40B4-BE49-F238E27FC236}">
                <a16:creationId xmlns:a16="http://schemas.microsoft.com/office/drawing/2014/main" id="{5E3066AF-06E6-AE44-B164-10488FABF276}"/>
              </a:ext>
            </a:extLst>
          </p:cNvPr>
          <p:cNvSpPr/>
          <p:nvPr/>
        </p:nvSpPr>
        <p:spPr>
          <a:xfrm>
            <a:off x="1139825" y="2545298"/>
            <a:ext cx="1349932" cy="640080"/>
          </a:xfrm>
          <a:prstGeom prst="rect">
            <a:avLst/>
          </a:prstGeom>
          <a:solidFill>
            <a:schemeClr val="tx2"/>
          </a:solidFill>
          <a:ln>
            <a:noFill/>
          </a:ln>
          <a:effectLst>
            <a:innerShdw blurRad="88900">
              <a:schemeClr val="accent1">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dirty="0">
                <a:solidFill>
                  <a:schemeClr val="bg1"/>
                </a:solidFill>
                <a:latin typeface="Arial" panose="020B0604020202020204" pitchFamily="34" charset="0"/>
              </a:rPr>
              <a:t>IRA</a:t>
            </a:r>
            <a:endParaRPr lang="en-US" dirty="0">
              <a:latin typeface="Arial" panose="020B0604020202020204" pitchFamily="34" charset="0"/>
            </a:endParaRPr>
          </a:p>
        </p:txBody>
      </p:sp>
      <p:sp>
        <p:nvSpPr>
          <p:cNvPr id="37" name="Rectangle 36">
            <a:extLst>
              <a:ext uri="{FF2B5EF4-FFF2-40B4-BE49-F238E27FC236}">
                <a16:creationId xmlns:a16="http://schemas.microsoft.com/office/drawing/2014/main" id="{E4751B6A-53CC-394A-B9D4-AD8891D8E486}"/>
              </a:ext>
            </a:extLst>
          </p:cNvPr>
          <p:cNvSpPr/>
          <p:nvPr/>
        </p:nvSpPr>
        <p:spPr>
          <a:xfrm>
            <a:off x="5410714" y="2545298"/>
            <a:ext cx="1349932" cy="640080"/>
          </a:xfrm>
          <a:prstGeom prst="rect">
            <a:avLst/>
          </a:prstGeom>
          <a:solidFill>
            <a:schemeClr val="tx2"/>
          </a:solidFill>
          <a:ln>
            <a:noFill/>
          </a:ln>
          <a:effectLst>
            <a:innerShdw blurRad="88900">
              <a:schemeClr val="accent1">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dirty="0">
                <a:solidFill>
                  <a:schemeClr val="bg1"/>
                </a:solidFill>
                <a:latin typeface="Arial" panose="020B0604020202020204" pitchFamily="34" charset="0"/>
              </a:rPr>
              <a:t>CRT</a:t>
            </a:r>
          </a:p>
        </p:txBody>
      </p:sp>
      <p:sp>
        <p:nvSpPr>
          <p:cNvPr id="38" name="Rectangle 37">
            <a:extLst>
              <a:ext uri="{FF2B5EF4-FFF2-40B4-BE49-F238E27FC236}">
                <a16:creationId xmlns:a16="http://schemas.microsoft.com/office/drawing/2014/main" id="{49F813D7-3789-D543-A88A-EA8BFFA90C9C}"/>
              </a:ext>
            </a:extLst>
          </p:cNvPr>
          <p:cNvSpPr/>
          <p:nvPr/>
        </p:nvSpPr>
        <p:spPr>
          <a:xfrm>
            <a:off x="9680017" y="2545298"/>
            <a:ext cx="1349933" cy="640080"/>
          </a:xfrm>
          <a:prstGeom prst="rect">
            <a:avLst/>
          </a:prstGeom>
          <a:solidFill>
            <a:schemeClr val="tx2"/>
          </a:solidFill>
          <a:ln>
            <a:noFill/>
          </a:ln>
          <a:effectLst>
            <a:innerShdw blurRad="88900">
              <a:schemeClr val="accent1">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en-US" dirty="0">
                <a:solidFill>
                  <a:schemeClr val="bg1"/>
                </a:solidFill>
                <a:latin typeface="Arial" panose="020B0604020202020204" pitchFamily="34" charset="0"/>
              </a:rPr>
              <a:t>Children</a:t>
            </a:r>
          </a:p>
        </p:txBody>
      </p:sp>
      <p:sp>
        <p:nvSpPr>
          <p:cNvPr id="39" name="Rectangle 38">
            <a:extLst>
              <a:ext uri="{FF2B5EF4-FFF2-40B4-BE49-F238E27FC236}">
                <a16:creationId xmlns:a16="http://schemas.microsoft.com/office/drawing/2014/main" id="{2C9E8C0D-10F6-044E-A1A5-49B1DA80EE1C}"/>
              </a:ext>
            </a:extLst>
          </p:cNvPr>
          <p:cNvSpPr/>
          <p:nvPr/>
        </p:nvSpPr>
        <p:spPr>
          <a:xfrm>
            <a:off x="5097463" y="4703916"/>
            <a:ext cx="1976435" cy="640080"/>
          </a:xfrm>
          <a:prstGeom prst="rect">
            <a:avLst/>
          </a:prstGeom>
          <a:solidFill>
            <a:schemeClr val="tx2"/>
          </a:solidFill>
          <a:ln>
            <a:noFill/>
          </a:ln>
          <a:effectLst>
            <a:innerShdw blurRad="88900">
              <a:schemeClr val="accent1">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defRPr/>
            </a:pPr>
            <a:r>
              <a:rPr lang="en-US" dirty="0">
                <a:solidFill>
                  <a:schemeClr val="bg1"/>
                </a:solidFill>
                <a:latin typeface="Arial" panose="020B0604020202020204" pitchFamily="34" charset="0"/>
              </a:rPr>
              <a:t>Charity</a:t>
            </a:r>
          </a:p>
          <a:p>
            <a:pPr algn="ctr">
              <a:defRPr/>
            </a:pPr>
            <a:r>
              <a:rPr lang="en-US" sz="1200" dirty="0">
                <a:solidFill>
                  <a:schemeClr val="bg1"/>
                </a:solidFill>
                <a:latin typeface="Arial" panose="020B0604020202020204" pitchFamily="34" charset="0"/>
              </a:rPr>
              <a:t>(Remainder Beneficiary)</a:t>
            </a:r>
          </a:p>
        </p:txBody>
      </p:sp>
      <p:cxnSp>
        <p:nvCxnSpPr>
          <p:cNvPr id="33" name="Straight Arrow Connector 32">
            <a:extLst>
              <a:ext uri="{FF2B5EF4-FFF2-40B4-BE49-F238E27FC236}">
                <a16:creationId xmlns:a16="http://schemas.microsoft.com/office/drawing/2014/main" id="{0D363CA7-628E-E643-9E61-B4210542405B}"/>
              </a:ext>
            </a:extLst>
          </p:cNvPr>
          <p:cNvCxnSpPr>
            <a:cxnSpLocks/>
            <a:stCxn id="31" idx="3"/>
            <a:endCxn id="37" idx="1"/>
          </p:cNvCxnSpPr>
          <p:nvPr/>
        </p:nvCxnSpPr>
        <p:spPr>
          <a:xfrm>
            <a:off x="2489757" y="2865338"/>
            <a:ext cx="2920957" cy="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CAD8B70-F30D-714E-A7FC-0BBCF5C5D1C9}"/>
              </a:ext>
            </a:extLst>
          </p:cNvPr>
          <p:cNvCxnSpPr>
            <a:cxnSpLocks/>
            <a:stCxn id="37" idx="3"/>
            <a:endCxn id="38" idx="1"/>
          </p:cNvCxnSpPr>
          <p:nvPr/>
        </p:nvCxnSpPr>
        <p:spPr>
          <a:xfrm>
            <a:off x="6760646" y="2865338"/>
            <a:ext cx="2919371" cy="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A8F2EC4-34B3-E542-A10C-2CC784D0DB24}"/>
              </a:ext>
            </a:extLst>
          </p:cNvPr>
          <p:cNvCxnSpPr>
            <a:stCxn id="37" idx="2"/>
            <a:endCxn id="39" idx="0"/>
          </p:cNvCxnSpPr>
          <p:nvPr/>
        </p:nvCxnSpPr>
        <p:spPr>
          <a:xfrm>
            <a:off x="6085680" y="3185378"/>
            <a:ext cx="1" cy="1518538"/>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99336" name="Text Box 6"/>
          <p:cNvSpPr txBox="1">
            <a:spLocks noChangeArrowheads="1"/>
          </p:cNvSpPr>
          <p:nvPr/>
        </p:nvSpPr>
        <p:spPr bwMode="auto">
          <a:xfrm>
            <a:off x="2899132" y="2574137"/>
            <a:ext cx="2102206" cy="576796"/>
          </a:xfrm>
          <a:prstGeom prst="rect">
            <a:avLst/>
          </a:prstGeom>
          <a:solidFill>
            <a:schemeClr val="bg1"/>
          </a:solidFill>
          <a:ln w="9525">
            <a:noFill/>
            <a:miter lim="800000"/>
            <a:headEnd/>
            <a:tailEnd/>
          </a:ln>
          <a:effectLst>
            <a:outerShdw blurRad="63500" algn="ctr" rotWithShape="0">
              <a:schemeClr val="accent1">
                <a:alpha val="40000"/>
              </a:schemeClr>
            </a:outerShdw>
          </a:effectLst>
        </p:spPr>
        <p:txBody>
          <a:bodyPr wrap="square" tIns="0" bIns="0" anchor="ctr" anchorCtr="0">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a:solidFill>
                  <a:schemeClr val="accent1"/>
                </a:solidFill>
                <a:latin typeface="Arial" panose="020B0604020202020204" pitchFamily="34" charset="0"/>
                <a:cs typeface="Arial" panose="020B0604020202020204" pitchFamily="34" charset="0"/>
              </a:rPr>
              <a:t>CRT named as the designated beneficiary</a:t>
            </a:r>
          </a:p>
        </p:txBody>
      </p:sp>
      <p:sp>
        <p:nvSpPr>
          <p:cNvPr id="99343" name="Text Box 13"/>
          <p:cNvSpPr txBox="1">
            <a:spLocks noChangeArrowheads="1"/>
          </p:cNvSpPr>
          <p:nvPr/>
        </p:nvSpPr>
        <p:spPr bwMode="auto">
          <a:xfrm>
            <a:off x="7169228" y="2574138"/>
            <a:ext cx="2102206" cy="576791"/>
          </a:xfrm>
          <a:prstGeom prst="rect">
            <a:avLst/>
          </a:prstGeom>
          <a:solidFill>
            <a:schemeClr val="bg1"/>
          </a:solidFill>
          <a:ln w="9525">
            <a:noFill/>
            <a:miter lim="800000"/>
            <a:headEnd/>
            <a:tailEnd/>
          </a:ln>
          <a:effectLst>
            <a:outerShdw blurRad="63500" algn="ctr" rotWithShape="0">
              <a:schemeClr val="accent1">
                <a:alpha val="40000"/>
              </a:schemeClr>
            </a:outerShdw>
          </a:effectLst>
        </p:spPr>
        <p:txBody>
          <a:bodyPr wrap="square" tIns="0" bIns="0" anchor="ctr" anchorCtr="0">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a:solidFill>
                  <a:schemeClr val="accent1"/>
                </a:solidFill>
                <a:latin typeface="Arial" panose="020B0604020202020204" pitchFamily="34" charset="0"/>
                <a:cs typeface="Arial" panose="020B0604020202020204" pitchFamily="34" charset="0"/>
              </a:rPr>
              <a:t>Payments over life or up to 20 years</a:t>
            </a:r>
          </a:p>
        </p:txBody>
      </p:sp>
      <p:sp>
        <p:nvSpPr>
          <p:cNvPr id="99342" name="Text Box 12"/>
          <p:cNvSpPr txBox="1">
            <a:spLocks noChangeArrowheads="1"/>
          </p:cNvSpPr>
          <p:nvPr/>
        </p:nvSpPr>
        <p:spPr bwMode="auto">
          <a:xfrm>
            <a:off x="4770362" y="3623448"/>
            <a:ext cx="2630638" cy="692497"/>
          </a:xfrm>
          <a:prstGeom prst="rect">
            <a:avLst/>
          </a:prstGeom>
          <a:solidFill>
            <a:schemeClr val="bg1"/>
          </a:solidFill>
          <a:ln w="9525">
            <a:noFill/>
            <a:miter lim="800000"/>
            <a:headEnd/>
            <a:tailEnd/>
          </a:ln>
          <a:effectLst>
            <a:outerShdw blurRad="63500" algn="ctr" rotWithShape="0">
              <a:schemeClr val="accent1">
                <a:alpha val="40000"/>
              </a:schemeClr>
            </a:outerShdw>
          </a:effectLst>
        </p:spPr>
        <p:txBody>
          <a:bodyPr wrap="square" tIns="0" bIns="0" anchor="ctr" anchorCtr="0">
            <a:no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a:solidFill>
                  <a:schemeClr val="accent1"/>
                </a:solidFill>
                <a:latin typeface="Arial" panose="020B0604020202020204" pitchFamily="34" charset="0"/>
                <a:cs typeface="Arial" panose="020B0604020202020204" pitchFamily="34" charset="0"/>
              </a:rPr>
              <a:t>At the or at the end of the trust term, the charity receives the residual assets held in the trust</a:t>
            </a:r>
          </a:p>
        </p:txBody>
      </p:sp>
    </p:spTree>
    <p:extLst>
      <p:ext uri="{BB962C8B-B14F-4D97-AF65-F5344CB8AC3E}">
        <p14:creationId xmlns:p14="http://schemas.microsoft.com/office/powerpoint/2010/main" val="3717166998"/>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3D75B8-627F-3C42-91D9-8A762AF7192A}"/>
              </a:ext>
            </a:extLst>
          </p:cNvPr>
          <p:cNvSpPr>
            <a:spLocks noGrp="1"/>
          </p:cNvSpPr>
          <p:nvPr>
            <p:ph type="body" sz="quarter" idx="10"/>
          </p:nvPr>
        </p:nvSpPr>
        <p:spPr/>
        <p:txBody>
          <a:bodyPr/>
          <a:lstStyle/>
          <a:p>
            <a:r>
              <a:rPr lang="en-US"/>
              <a:t>CRAT Example </a:t>
            </a:r>
          </a:p>
        </p:txBody>
      </p:sp>
      <p:sp>
        <p:nvSpPr>
          <p:cNvPr id="4" name="Text Placeholder 3">
            <a:extLst>
              <a:ext uri="{FF2B5EF4-FFF2-40B4-BE49-F238E27FC236}">
                <a16:creationId xmlns:a16="http://schemas.microsoft.com/office/drawing/2014/main" id="{E04D0BB8-2915-544C-AF36-6716C5482DB0}"/>
              </a:ext>
            </a:extLst>
          </p:cNvPr>
          <p:cNvSpPr>
            <a:spLocks noGrp="1"/>
          </p:cNvSpPr>
          <p:nvPr>
            <p:ph type="body" sz="quarter" idx="11"/>
          </p:nvPr>
        </p:nvSpPr>
        <p:spPr>
          <a:xfrm>
            <a:off x="1139825" y="2163030"/>
            <a:ext cx="9890125" cy="3925713"/>
          </a:xfrm>
        </p:spPr>
        <p:txBody>
          <a:bodyPr/>
          <a:lstStyle/>
          <a:p>
            <a:pPr>
              <a:spcAft>
                <a:spcPts val="1200"/>
              </a:spcAft>
            </a:pPr>
            <a:r>
              <a:rPr lang="en-US" b="1" dirty="0">
                <a:solidFill>
                  <a:schemeClr val="tx2"/>
                </a:solidFill>
              </a:rPr>
              <a:t>Basic Assumptions*</a:t>
            </a:r>
          </a:p>
          <a:p>
            <a:pPr marL="342900" indent="-342900">
              <a:spcAft>
                <a:spcPts val="1200"/>
              </a:spcAft>
              <a:buClr>
                <a:schemeClr val="tx2"/>
              </a:buClr>
              <a:buFont typeface="Arial" panose="020B0604020202020204" pitchFamily="34" charset="0"/>
              <a:buChar char="•"/>
            </a:pPr>
            <a:r>
              <a:rPr lang="en-US" sz="2000" dirty="0"/>
              <a:t>$1,000,000 in a Traditional IRA at death</a:t>
            </a:r>
          </a:p>
          <a:p>
            <a:pPr marL="342900" indent="-342900">
              <a:spcAft>
                <a:spcPts val="1200"/>
              </a:spcAft>
              <a:buClr>
                <a:schemeClr val="tx2"/>
              </a:buClr>
              <a:buFont typeface="Arial" panose="020B0604020202020204" pitchFamily="34" charset="0"/>
              <a:buChar char="•"/>
            </a:pPr>
            <a:r>
              <a:rPr lang="en-US" sz="2000" dirty="0"/>
              <a:t>50-year old beneficiary</a:t>
            </a:r>
          </a:p>
          <a:p>
            <a:pPr marL="342900" indent="-342900">
              <a:spcAft>
                <a:spcPts val="1200"/>
              </a:spcAft>
              <a:buClr>
                <a:schemeClr val="tx2"/>
              </a:buClr>
              <a:buFont typeface="Arial" panose="020B0604020202020204" pitchFamily="34" charset="0"/>
              <a:buChar char="•"/>
            </a:pPr>
            <a:r>
              <a:rPr lang="en-US" sz="2000" dirty="0"/>
              <a:t>Pre-tax growth rate of 6%</a:t>
            </a:r>
          </a:p>
          <a:p>
            <a:pPr marL="342900" indent="-342900">
              <a:spcAft>
                <a:spcPts val="1200"/>
              </a:spcAft>
              <a:buClr>
                <a:schemeClr val="tx2"/>
              </a:buClr>
              <a:buFont typeface="Arial" panose="020B0604020202020204" pitchFamily="34" charset="0"/>
              <a:buChar char="•"/>
            </a:pPr>
            <a:r>
              <a:rPr lang="en-US" sz="2000" dirty="0"/>
              <a:t>Tax rate assumptions</a:t>
            </a:r>
          </a:p>
          <a:p>
            <a:pPr marL="688975" indent="-341313">
              <a:spcAft>
                <a:spcPts val="1200"/>
              </a:spcAft>
              <a:buClr>
                <a:schemeClr val="tx2"/>
              </a:buClr>
              <a:buFont typeface="Courier New" panose="02070309020205020404" pitchFamily="49" charset="0"/>
              <a:buChar char="o"/>
            </a:pPr>
            <a:r>
              <a:rPr lang="en-US" sz="1800" b="1" dirty="0"/>
              <a:t>37%</a:t>
            </a:r>
            <a:r>
              <a:rPr lang="en-US" sz="1800" dirty="0"/>
              <a:t> income tax rate applies if the IRA is liquidated</a:t>
            </a:r>
          </a:p>
          <a:p>
            <a:pPr marL="688975" indent="-341313">
              <a:spcAft>
                <a:spcPts val="1200"/>
              </a:spcAft>
              <a:buClr>
                <a:schemeClr val="tx2"/>
              </a:buClr>
              <a:buFont typeface="Courier New" panose="02070309020205020404" pitchFamily="49" charset="0"/>
              <a:buChar char="o"/>
            </a:pPr>
            <a:r>
              <a:rPr lang="en-US" sz="1800" b="1" dirty="0"/>
              <a:t>32%</a:t>
            </a:r>
            <a:r>
              <a:rPr lang="en-US" sz="1800" dirty="0"/>
              <a:t> income tax rate applies if the IRA is distributed over </a:t>
            </a:r>
            <a:r>
              <a:rPr lang="en-US" sz="1800" dirty="0" smtClean="0"/>
              <a:t>5 years</a:t>
            </a:r>
            <a:endParaRPr lang="en-US" sz="1800" dirty="0"/>
          </a:p>
          <a:p>
            <a:pPr marL="688975" indent="-341313">
              <a:spcAft>
                <a:spcPts val="1200"/>
              </a:spcAft>
              <a:buClr>
                <a:schemeClr val="tx2"/>
              </a:buClr>
              <a:buFont typeface="Courier New" panose="02070309020205020404" pitchFamily="49" charset="0"/>
              <a:buChar char="o"/>
            </a:pPr>
            <a:r>
              <a:rPr lang="en-US" sz="1800" b="1" dirty="0"/>
              <a:t>24%</a:t>
            </a:r>
            <a:r>
              <a:rPr lang="en-US" sz="1800" dirty="0"/>
              <a:t> income tax rate applies if the IRA is distributed over </a:t>
            </a:r>
            <a:r>
              <a:rPr lang="en-US" sz="1800" dirty="0" smtClean="0"/>
              <a:t>10 years</a:t>
            </a:r>
            <a:endParaRPr lang="en-US" sz="1800" dirty="0"/>
          </a:p>
          <a:p>
            <a:pPr marL="688975" indent="-341313">
              <a:spcAft>
                <a:spcPts val="1200"/>
              </a:spcAft>
              <a:buClr>
                <a:schemeClr val="tx2"/>
              </a:buClr>
              <a:buFont typeface="Courier New" panose="02070309020205020404" pitchFamily="49" charset="0"/>
              <a:buChar char="o"/>
            </a:pPr>
            <a:r>
              <a:rPr lang="en-US" sz="1800" b="1" dirty="0"/>
              <a:t>22%</a:t>
            </a:r>
            <a:r>
              <a:rPr lang="en-US" sz="1800" dirty="0"/>
              <a:t> income tax rate applies if the IRA is distributed over the </a:t>
            </a:r>
            <a:r>
              <a:rPr lang="en-US" sz="1800" dirty="0" smtClean="0"/>
              <a:t>lifetime </a:t>
            </a:r>
            <a:r>
              <a:rPr lang="en-US" sz="1800" dirty="0"/>
              <a:t>of the beneficiary or passed to the beneficiary via a CRT</a:t>
            </a:r>
            <a:endParaRPr lang="en-US" dirty="0"/>
          </a:p>
          <a:p>
            <a:pPr>
              <a:spcAft>
                <a:spcPts val="1200"/>
              </a:spcAft>
            </a:pPr>
            <a:endParaRPr lang="en-US" sz="1800" dirty="0" smtClean="0"/>
          </a:p>
          <a:p>
            <a:pPr>
              <a:spcAft>
                <a:spcPts val="1200"/>
              </a:spcAft>
            </a:pPr>
            <a:endParaRPr lang="en-US" sz="1800" dirty="0"/>
          </a:p>
          <a:p>
            <a:pPr>
              <a:spcAft>
                <a:spcPts val="1200"/>
              </a:spcAft>
            </a:pPr>
            <a:endParaRPr lang="en-US" sz="1800" dirty="0" smtClean="0"/>
          </a:p>
          <a:p>
            <a:pPr marL="688975">
              <a:spcAft>
                <a:spcPts val="1200"/>
              </a:spcAft>
            </a:pPr>
            <a:r>
              <a:rPr lang="en-US" sz="1400" dirty="0" smtClean="0"/>
              <a:t>*</a:t>
            </a:r>
            <a:r>
              <a:rPr lang="en-US" sz="1400" dirty="0"/>
              <a:t>CRAT Examples by Keebler</a:t>
            </a:r>
          </a:p>
        </p:txBody>
      </p:sp>
    </p:spTree>
    <p:extLst>
      <p:ext uri="{BB962C8B-B14F-4D97-AF65-F5344CB8AC3E}">
        <p14:creationId xmlns:p14="http://schemas.microsoft.com/office/powerpoint/2010/main" val="3775449157"/>
      </p:ext>
    </p:extLst>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BE8737-31D6-6546-A57E-B2AB1FEAFFEC}"/>
              </a:ext>
            </a:extLst>
          </p:cNvPr>
          <p:cNvSpPr>
            <a:spLocks noGrp="1"/>
          </p:cNvSpPr>
          <p:nvPr>
            <p:ph type="body" sz="quarter" idx="10"/>
          </p:nvPr>
        </p:nvSpPr>
        <p:spPr>
          <a:xfrm>
            <a:off x="1139825" y="1014412"/>
            <a:ext cx="1979614" cy="2105305"/>
          </a:xfrm>
        </p:spPr>
        <p:txBody>
          <a:bodyPr/>
          <a:lstStyle/>
          <a:p>
            <a:r>
              <a:rPr lang="en-US" dirty="0"/>
              <a:t>CRAT </a:t>
            </a:r>
            <a:r>
              <a:rPr lang="en-US" dirty="0" smtClean="0"/>
              <a:t>to </a:t>
            </a:r>
            <a:r>
              <a:rPr lang="en-US" dirty="0"/>
              <a:t>Family Assets*</a:t>
            </a:r>
          </a:p>
        </p:txBody>
      </p:sp>
      <p:pic>
        <p:nvPicPr>
          <p:cNvPr id="5" name="Picture 4">
            <a:extLst>
              <a:ext uri="{FF2B5EF4-FFF2-40B4-BE49-F238E27FC236}">
                <a16:creationId xmlns:a16="http://schemas.microsoft.com/office/drawing/2014/main" id="{96DDE0E5-1716-4D69-9A39-4C8BD3CA9E01}"/>
              </a:ext>
            </a:extLst>
          </p:cNvPr>
          <p:cNvPicPr>
            <a:picLocks noChangeAspect="1"/>
          </p:cNvPicPr>
          <p:nvPr/>
        </p:nvPicPr>
        <p:blipFill>
          <a:blip r:embed="rId3"/>
          <a:stretch>
            <a:fillRect/>
          </a:stretch>
        </p:blipFill>
        <p:spPr>
          <a:xfrm>
            <a:off x="3888715" y="660514"/>
            <a:ext cx="7143750" cy="5172197"/>
          </a:xfrm>
          <a:prstGeom prst="rect">
            <a:avLst/>
          </a:prstGeom>
        </p:spPr>
      </p:pic>
      <p:sp>
        <p:nvSpPr>
          <p:cNvPr id="7" name="TextBox 6">
            <a:extLst>
              <a:ext uri="{FF2B5EF4-FFF2-40B4-BE49-F238E27FC236}">
                <a16:creationId xmlns:a16="http://schemas.microsoft.com/office/drawing/2014/main" id="{F224CBAE-50BB-1749-82C9-BDF63C2D1E77}"/>
              </a:ext>
            </a:extLst>
          </p:cNvPr>
          <p:cNvSpPr txBox="1"/>
          <p:nvPr/>
        </p:nvSpPr>
        <p:spPr>
          <a:xfrm>
            <a:off x="3781139" y="5966575"/>
            <a:ext cx="3292761" cy="276999"/>
          </a:xfrm>
          <a:prstGeom prst="rect">
            <a:avLst/>
          </a:prstGeom>
          <a:noFill/>
        </p:spPr>
        <p:txBody>
          <a:bodyPr wrap="none" rtlCol="0">
            <a:spAutoFit/>
          </a:bodyPr>
          <a:lstStyle/>
          <a:p>
            <a:r>
              <a:rPr lang="en-US" sz="1200" dirty="0">
                <a:latin typeface="Arial" panose="020B0604020202020204" pitchFamily="34" charset="0"/>
              </a:rPr>
              <a:t>*Provided by Keebler Tax &amp; Wealth Education</a:t>
            </a:r>
          </a:p>
        </p:txBody>
      </p:sp>
    </p:spTree>
    <p:extLst>
      <p:ext uri="{BB962C8B-B14F-4D97-AF65-F5344CB8AC3E}">
        <p14:creationId xmlns:p14="http://schemas.microsoft.com/office/powerpoint/2010/main" val="2656248429"/>
      </p:ext>
    </p:extLst>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CF5175-6AE0-154C-AC10-B6CDFA213876}"/>
              </a:ext>
            </a:extLst>
          </p:cNvPr>
          <p:cNvSpPr>
            <a:spLocks noGrp="1"/>
          </p:cNvSpPr>
          <p:nvPr>
            <p:ph type="body" sz="quarter" idx="10"/>
          </p:nvPr>
        </p:nvSpPr>
        <p:spPr>
          <a:xfrm>
            <a:off x="1139825" y="1014413"/>
            <a:ext cx="2359514" cy="2180608"/>
          </a:xfrm>
        </p:spPr>
        <p:txBody>
          <a:bodyPr/>
          <a:lstStyle/>
          <a:p>
            <a:r>
              <a:rPr lang="en-US" dirty="0"/>
              <a:t>CRAT </a:t>
            </a:r>
            <a:r>
              <a:rPr lang="en-US" dirty="0" smtClean="0"/>
              <a:t>to </a:t>
            </a:r>
            <a:r>
              <a:rPr lang="en-US" dirty="0"/>
              <a:t>Family and Charity*</a:t>
            </a:r>
          </a:p>
        </p:txBody>
      </p:sp>
      <p:pic>
        <p:nvPicPr>
          <p:cNvPr id="2" name="Picture 1">
            <a:extLst>
              <a:ext uri="{FF2B5EF4-FFF2-40B4-BE49-F238E27FC236}">
                <a16:creationId xmlns:a16="http://schemas.microsoft.com/office/drawing/2014/main" id="{6BC45DD7-ADED-42D7-B883-113B4332D259}"/>
              </a:ext>
            </a:extLst>
          </p:cNvPr>
          <p:cNvPicPr>
            <a:picLocks noChangeAspect="1"/>
          </p:cNvPicPr>
          <p:nvPr/>
        </p:nvPicPr>
        <p:blipFill>
          <a:blip r:embed="rId3"/>
          <a:stretch>
            <a:fillRect/>
          </a:stretch>
        </p:blipFill>
        <p:spPr>
          <a:xfrm>
            <a:off x="3886200" y="668087"/>
            <a:ext cx="7143750" cy="5172196"/>
          </a:xfrm>
          <a:prstGeom prst="rect">
            <a:avLst/>
          </a:prstGeom>
        </p:spPr>
      </p:pic>
      <p:sp>
        <p:nvSpPr>
          <p:cNvPr id="6" name="TextBox 5">
            <a:extLst>
              <a:ext uri="{FF2B5EF4-FFF2-40B4-BE49-F238E27FC236}">
                <a16:creationId xmlns:a16="http://schemas.microsoft.com/office/drawing/2014/main" id="{BC6A0126-F363-D941-BF42-F004CA824152}"/>
              </a:ext>
            </a:extLst>
          </p:cNvPr>
          <p:cNvSpPr txBox="1"/>
          <p:nvPr/>
        </p:nvSpPr>
        <p:spPr>
          <a:xfrm>
            <a:off x="3781139" y="5966575"/>
            <a:ext cx="3292761" cy="276999"/>
          </a:xfrm>
          <a:prstGeom prst="rect">
            <a:avLst/>
          </a:prstGeom>
          <a:noFill/>
        </p:spPr>
        <p:txBody>
          <a:bodyPr wrap="none" rtlCol="0">
            <a:spAutoFit/>
          </a:bodyPr>
          <a:lstStyle/>
          <a:p>
            <a:r>
              <a:rPr lang="en-US" sz="1200" dirty="0">
                <a:latin typeface="Arial" panose="020B0604020202020204" pitchFamily="34" charset="0"/>
              </a:rPr>
              <a:t>*Provided by Keebler Tax &amp; Wealth Education</a:t>
            </a:r>
          </a:p>
        </p:txBody>
      </p:sp>
    </p:spTree>
    <p:extLst>
      <p:ext uri="{BB962C8B-B14F-4D97-AF65-F5344CB8AC3E}">
        <p14:creationId xmlns:p14="http://schemas.microsoft.com/office/powerpoint/2010/main" val="2453596168"/>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QCD Issues</a:t>
            </a:r>
          </a:p>
        </p:txBody>
      </p:sp>
    </p:spTree>
    <p:extLst>
      <p:ext uri="{BB962C8B-B14F-4D97-AF65-F5344CB8AC3E}">
        <p14:creationId xmlns:p14="http://schemas.microsoft.com/office/powerpoint/2010/main" val="162378934"/>
      </p:ext>
    </p:extLst>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QCD Rules Still at 70.5</a:t>
            </a:r>
          </a:p>
        </p:txBody>
      </p:sp>
      <p:sp>
        <p:nvSpPr>
          <p:cNvPr id="6" name="Text Placeholder 5">
            <a:extLst>
              <a:ext uri="{FF2B5EF4-FFF2-40B4-BE49-F238E27FC236}">
                <a16:creationId xmlns:a16="http://schemas.microsoft.com/office/drawing/2014/main" id="{7BE06386-92F6-AA4B-997F-1CD824473C37}"/>
              </a:ext>
            </a:extLst>
          </p:cNvPr>
          <p:cNvSpPr>
            <a:spLocks noGrp="1"/>
          </p:cNvSpPr>
          <p:nvPr>
            <p:ph type="body" sz="quarter" idx="11"/>
          </p:nvPr>
        </p:nvSpPr>
        <p:spPr>
          <a:xfrm>
            <a:off x="1139825" y="2379076"/>
            <a:ext cx="9890125" cy="3462326"/>
          </a:xfrm>
        </p:spPr>
        <p:txBody>
          <a:bodyPr/>
          <a:lstStyle/>
          <a:p>
            <a:r>
              <a:rPr lang="en-US" b="1" dirty="0"/>
              <a:t>Qualified </a:t>
            </a:r>
            <a:r>
              <a:rPr lang="en-US" b="1" dirty="0" smtClean="0"/>
              <a:t>Charitable </a:t>
            </a:r>
            <a:r>
              <a:rPr lang="en-US" b="1" dirty="0"/>
              <a:t>D</a:t>
            </a:r>
            <a:r>
              <a:rPr lang="en-US" b="1" dirty="0" smtClean="0"/>
              <a:t>istributions </a:t>
            </a:r>
            <a:r>
              <a:rPr lang="en-US" b="1" dirty="0"/>
              <a:t>didn’t change</a:t>
            </a:r>
          </a:p>
          <a:p>
            <a:pPr marL="346075" indent="-338138">
              <a:buClr>
                <a:schemeClr val="tx2"/>
              </a:buClr>
              <a:buFont typeface="Arial" panose="020B0604020202020204" pitchFamily="34" charset="0"/>
              <a:buChar char="•"/>
            </a:pPr>
            <a:r>
              <a:rPr lang="en-US" dirty="0"/>
              <a:t>Allowed at 70.5</a:t>
            </a:r>
          </a:p>
          <a:p>
            <a:pPr marL="346075" indent="-338138">
              <a:buClr>
                <a:schemeClr val="tx2"/>
              </a:buClr>
              <a:buFont typeface="Arial" panose="020B0604020202020204" pitchFamily="34" charset="0"/>
              <a:buChar char="•"/>
            </a:pPr>
            <a:r>
              <a:rPr lang="en-US" dirty="0"/>
              <a:t>Still should be deductible at 70.5</a:t>
            </a:r>
          </a:p>
          <a:p>
            <a:pPr marL="346075" indent="-338138">
              <a:buClr>
                <a:schemeClr val="tx2"/>
              </a:buClr>
              <a:buFont typeface="Arial" panose="020B0604020202020204" pitchFamily="34" charset="0"/>
              <a:buChar char="•"/>
            </a:pPr>
            <a:r>
              <a:rPr lang="en-US" dirty="0"/>
              <a:t>Won’t offset any RMDs at 70.5 and 71</a:t>
            </a:r>
          </a:p>
          <a:p>
            <a:pPr marL="346075" indent="-338138">
              <a:buClr>
                <a:schemeClr val="tx2"/>
              </a:buClr>
              <a:buFont typeface="Arial" panose="020B0604020202020204" pitchFamily="34" charset="0"/>
              <a:buChar char="•"/>
            </a:pPr>
            <a:r>
              <a:rPr lang="en-US" dirty="0"/>
              <a:t>Issues with deductible contributions – offset provision</a:t>
            </a:r>
          </a:p>
          <a:p>
            <a:pPr marL="346075" indent="-338138">
              <a:buClr>
                <a:schemeClr val="tx2"/>
              </a:buClr>
              <a:buFont typeface="Arial" panose="020B0604020202020204" pitchFamily="34" charset="0"/>
              <a:buChar char="•"/>
            </a:pPr>
            <a:r>
              <a:rPr lang="en-US" dirty="0"/>
              <a:t>Remember no QCD to DAF!</a:t>
            </a:r>
          </a:p>
        </p:txBody>
      </p:sp>
    </p:spTree>
    <p:extLst>
      <p:ext uri="{BB962C8B-B14F-4D97-AF65-F5344CB8AC3E}">
        <p14:creationId xmlns:p14="http://schemas.microsoft.com/office/powerpoint/2010/main" val="1811942988"/>
      </p:ext>
    </p:extLst>
  </p:cSld>
  <p:clrMapOvr>
    <a:masterClrMapping/>
  </p:clrMapOvr>
  <p:transition spd="slow">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Non-Deductible Benefit</a:t>
            </a:r>
          </a:p>
        </p:txBody>
      </p:sp>
      <p:sp>
        <p:nvSpPr>
          <p:cNvPr id="6" name="Text Placeholder 5">
            <a:extLst>
              <a:ext uri="{FF2B5EF4-FFF2-40B4-BE49-F238E27FC236}">
                <a16:creationId xmlns:a16="http://schemas.microsoft.com/office/drawing/2014/main" id="{36FEDE80-E7BD-9A40-8BD8-30169A9FB72F}"/>
              </a:ext>
            </a:extLst>
          </p:cNvPr>
          <p:cNvSpPr>
            <a:spLocks noGrp="1"/>
          </p:cNvSpPr>
          <p:nvPr>
            <p:ph type="body" sz="quarter" idx="11"/>
          </p:nvPr>
        </p:nvSpPr>
        <p:spPr>
          <a:xfrm>
            <a:off x="1139825" y="2379076"/>
            <a:ext cx="9890125" cy="3199399"/>
          </a:xfrm>
        </p:spPr>
        <p:txBody>
          <a:bodyPr/>
          <a:lstStyle/>
          <a:p>
            <a:r>
              <a:rPr lang="en-US" sz="2800" b="1" dirty="0"/>
              <a:t>QCDs are impacted by deductible after 70.5</a:t>
            </a:r>
          </a:p>
          <a:p>
            <a:pPr marL="457200" indent="-457200">
              <a:buClr>
                <a:schemeClr val="tx2"/>
              </a:buClr>
              <a:buFont typeface="Arial" panose="020B0604020202020204" pitchFamily="34" charset="0"/>
              <a:buChar char="•"/>
            </a:pPr>
            <a:r>
              <a:rPr lang="en-US" sz="2800" dirty="0"/>
              <a:t>Reduces QCD available</a:t>
            </a:r>
          </a:p>
          <a:p>
            <a:pPr marL="457200" indent="-457200">
              <a:buClr>
                <a:schemeClr val="tx2"/>
              </a:buClr>
              <a:buFont typeface="Arial" panose="020B0604020202020204" pitchFamily="34" charset="0"/>
              <a:buChar char="•"/>
            </a:pPr>
            <a:r>
              <a:rPr lang="en-US" sz="2800" dirty="0"/>
              <a:t>Could cost you in taxes to deduct contribution instead of offsetting the RMD</a:t>
            </a:r>
          </a:p>
          <a:p>
            <a:pPr marL="457200" indent="-457200">
              <a:buClr>
                <a:schemeClr val="tx2"/>
              </a:buClr>
              <a:buFont typeface="Arial" panose="020B0604020202020204" pitchFamily="34" charset="0"/>
              <a:buChar char="•"/>
            </a:pPr>
            <a:r>
              <a:rPr lang="en-US" sz="2800" dirty="0"/>
              <a:t>After-tax for those using QCDs are better in some situations</a:t>
            </a:r>
          </a:p>
        </p:txBody>
      </p:sp>
    </p:spTree>
    <p:extLst>
      <p:ext uri="{BB962C8B-B14F-4D97-AF65-F5344CB8AC3E}">
        <p14:creationId xmlns:p14="http://schemas.microsoft.com/office/powerpoint/2010/main" val="571909790"/>
      </p:ext>
    </p:extLst>
  </p:cSld>
  <p:clrMapOvr>
    <a:masterClrMapping/>
  </p:clrMapOvr>
  <p:transition spd="slow">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E54FC1-C5DF-DA41-A72A-6A8E37AE4387}"/>
              </a:ext>
            </a:extLst>
          </p:cNvPr>
          <p:cNvSpPr>
            <a:spLocks noGrp="1"/>
          </p:cNvSpPr>
          <p:nvPr>
            <p:ph type="body" sz="quarter" idx="10"/>
          </p:nvPr>
        </p:nvSpPr>
        <p:spPr/>
        <p:txBody>
          <a:bodyPr/>
          <a:lstStyle/>
          <a:p>
            <a:r>
              <a:rPr lang="en-US" dirty="0"/>
              <a:t>QCD Offset Provision Example</a:t>
            </a:r>
          </a:p>
        </p:txBody>
      </p:sp>
      <p:sp>
        <p:nvSpPr>
          <p:cNvPr id="6" name="Text Placeholder 5">
            <a:extLst>
              <a:ext uri="{FF2B5EF4-FFF2-40B4-BE49-F238E27FC236}">
                <a16:creationId xmlns:a16="http://schemas.microsoft.com/office/drawing/2014/main" id="{6858C45A-EA08-FB49-9AC8-144842EB46C1}"/>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000" dirty="0"/>
              <a:t>2023 – </a:t>
            </a:r>
            <a:r>
              <a:rPr lang="en-US" sz="2000" dirty="0" smtClean="0"/>
              <a:t>contribute </a:t>
            </a:r>
            <a:r>
              <a:rPr lang="en-US" sz="2000" dirty="0"/>
              <a:t>$7,000 deductible to IRA at 70.5</a:t>
            </a:r>
          </a:p>
          <a:p>
            <a:pPr marL="342900" indent="-342900">
              <a:buClr>
                <a:schemeClr val="tx2"/>
              </a:buClr>
              <a:buFont typeface="Arial" panose="020B0604020202020204" pitchFamily="34" charset="0"/>
              <a:buChar char="•"/>
            </a:pPr>
            <a:r>
              <a:rPr lang="en-US" sz="2000" dirty="0" smtClean="0"/>
              <a:t>2024 – additional </a:t>
            </a:r>
            <a:r>
              <a:rPr lang="en-US" sz="2000" dirty="0"/>
              <a:t>$7,000 deductible to IRA at 71.5</a:t>
            </a:r>
          </a:p>
          <a:p>
            <a:pPr marL="342900" indent="-342900">
              <a:buClr>
                <a:schemeClr val="tx2"/>
              </a:buClr>
              <a:buFont typeface="Arial" panose="020B0604020202020204" pitchFamily="34" charset="0"/>
              <a:buChar char="•"/>
            </a:pPr>
            <a:r>
              <a:rPr lang="en-US" sz="2000" dirty="0"/>
              <a:t>Total of $14,000 deductible after 70.5</a:t>
            </a:r>
          </a:p>
          <a:p>
            <a:pPr marL="342900" indent="-342900">
              <a:buClr>
                <a:schemeClr val="tx2"/>
              </a:buClr>
              <a:buFont typeface="Arial" panose="020B0604020202020204" pitchFamily="34" charset="0"/>
              <a:buChar char="•"/>
            </a:pPr>
            <a:r>
              <a:rPr lang="en-US" sz="2000" dirty="0"/>
              <a:t>Does QCD in 2025 of $10,000</a:t>
            </a:r>
            <a:br>
              <a:rPr lang="en-US" sz="2000" dirty="0"/>
            </a:br>
            <a:r>
              <a:rPr lang="en-US" sz="2000" dirty="0"/>
              <a:t/>
            </a:r>
            <a:br>
              <a:rPr lang="en-US" sz="2000" dirty="0"/>
            </a:br>
            <a:endParaRPr lang="en-US" sz="2000" dirty="0"/>
          </a:p>
          <a:p>
            <a:pPr marL="342900" indent="-342900">
              <a:buClr>
                <a:schemeClr val="tx2"/>
              </a:buClr>
              <a:buFont typeface="Arial" panose="020B0604020202020204" pitchFamily="34" charset="0"/>
              <a:buChar char="•"/>
            </a:pPr>
            <a:r>
              <a:rPr lang="en-US" sz="2000" dirty="0"/>
              <a:t>However, the $10,000 of QCD offset by the $14,000 deductible so none of the $10,000 will be deductible or offset </a:t>
            </a:r>
            <a:r>
              <a:rPr lang="en-US" sz="2000" dirty="0" smtClean="0"/>
              <a:t>RMDs</a:t>
            </a:r>
            <a:endParaRPr lang="en-US" sz="2000" dirty="0"/>
          </a:p>
          <a:p>
            <a:pPr marL="342900" indent="-342900">
              <a:buClr>
                <a:schemeClr val="tx2"/>
              </a:buClr>
              <a:buFont typeface="Arial" panose="020B0604020202020204" pitchFamily="34" charset="0"/>
              <a:buChar char="•"/>
            </a:pPr>
            <a:r>
              <a:rPr lang="en-US" sz="2000" dirty="0"/>
              <a:t>If itemizing, you can deduct as itemized contribution to </a:t>
            </a:r>
            <a:r>
              <a:rPr lang="en-US" sz="2000" dirty="0" smtClean="0"/>
              <a:t>charity</a:t>
            </a:r>
            <a:endParaRPr lang="en-US" sz="2000" dirty="0"/>
          </a:p>
          <a:p>
            <a:pPr marL="342900" indent="-342900">
              <a:buClr>
                <a:schemeClr val="tx2"/>
              </a:buClr>
              <a:buFont typeface="Arial" panose="020B0604020202020204" pitchFamily="34" charset="0"/>
              <a:buChar char="•"/>
            </a:pPr>
            <a:r>
              <a:rPr lang="en-US" sz="2000" dirty="0"/>
              <a:t>Do another $10,000 QCD in 2026, $4,000 offset by previous deduction, $6,000 still allowed as QCD</a:t>
            </a:r>
          </a:p>
        </p:txBody>
      </p:sp>
    </p:spTree>
    <p:extLst>
      <p:ext uri="{BB962C8B-B14F-4D97-AF65-F5344CB8AC3E}">
        <p14:creationId xmlns:p14="http://schemas.microsoft.com/office/powerpoint/2010/main" val="3498193806"/>
      </p:ext>
    </p:extLst>
  </p:cSld>
  <p:clrMapOvr>
    <a:masterClrMapping/>
  </p:clrMapOvr>
  <p:transition spd="slow">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p:txBody>
          <a:bodyPr/>
          <a:lstStyle/>
          <a:p>
            <a:r>
              <a:rPr lang="en-US" dirty="0"/>
              <a:t>Action Items </a:t>
            </a:r>
          </a:p>
        </p:txBody>
      </p:sp>
    </p:spTree>
    <p:extLst>
      <p:ext uri="{BB962C8B-B14F-4D97-AF65-F5344CB8AC3E}">
        <p14:creationId xmlns:p14="http://schemas.microsoft.com/office/powerpoint/2010/main" val="1974014484"/>
      </p:ext>
    </p:extLst>
  </p:cSld>
  <p:clrMapOvr>
    <a:masterClrMapping/>
  </p:clrMapOvr>
  <p:transition spd="slow">
    <p:push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SECURE Act Planning</a:t>
            </a:r>
          </a:p>
        </p:txBody>
      </p:sp>
      <p:sp>
        <p:nvSpPr>
          <p:cNvPr id="4" name="Text Placeholder 3">
            <a:extLst>
              <a:ext uri="{FF2B5EF4-FFF2-40B4-BE49-F238E27FC236}">
                <a16:creationId xmlns:a16="http://schemas.microsoft.com/office/drawing/2014/main" id="{70BA4427-A117-1942-A0D2-EB429AC9ADF3}"/>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Review beneficiaries</a:t>
            </a:r>
          </a:p>
          <a:p>
            <a:pPr marL="342900" indent="-342900">
              <a:buClr>
                <a:schemeClr val="tx2"/>
              </a:buClr>
              <a:buFont typeface="Arial" panose="020B0604020202020204" pitchFamily="34" charset="0"/>
              <a:buChar char="•"/>
            </a:pPr>
            <a:r>
              <a:rPr lang="en-US" dirty="0"/>
              <a:t>Consider life insurance needs </a:t>
            </a:r>
          </a:p>
          <a:p>
            <a:pPr marL="342900" indent="-342900">
              <a:buClr>
                <a:schemeClr val="tx2"/>
              </a:buClr>
              <a:buFont typeface="Arial" panose="020B0604020202020204" pitchFamily="34" charset="0"/>
              <a:buChar char="•"/>
            </a:pPr>
            <a:r>
              <a:rPr lang="en-US" dirty="0"/>
              <a:t>Review trust language</a:t>
            </a:r>
          </a:p>
          <a:p>
            <a:pPr marL="342900" indent="-342900">
              <a:buClr>
                <a:schemeClr val="tx2"/>
              </a:buClr>
              <a:buFont typeface="Arial" panose="020B0604020202020204" pitchFamily="34" charset="0"/>
              <a:buChar char="•"/>
            </a:pPr>
            <a:r>
              <a:rPr lang="en-US" dirty="0"/>
              <a:t>Understand children or spouses that have spending/bankruptcy risks</a:t>
            </a:r>
          </a:p>
          <a:p>
            <a:pPr marL="342900" indent="-342900">
              <a:buClr>
                <a:schemeClr val="tx2"/>
              </a:buClr>
              <a:buFont typeface="Arial" panose="020B0604020202020204" pitchFamily="34" charset="0"/>
              <a:buChar char="•"/>
            </a:pPr>
            <a:r>
              <a:rPr lang="en-US" dirty="0"/>
              <a:t>Charitable remainder trusts could have a bigger role</a:t>
            </a:r>
          </a:p>
          <a:p>
            <a:pPr marL="342900" indent="-342900">
              <a:buClr>
                <a:schemeClr val="tx2"/>
              </a:buClr>
              <a:buFont typeface="Arial" panose="020B0604020202020204" pitchFamily="34" charset="0"/>
              <a:buChar char="•"/>
            </a:pPr>
            <a:r>
              <a:rPr lang="en-US" dirty="0"/>
              <a:t>Roth planning is huge</a:t>
            </a:r>
          </a:p>
          <a:p>
            <a:pPr marL="342900" indent="-342900">
              <a:buClr>
                <a:schemeClr val="tx2"/>
              </a:buClr>
              <a:buFont typeface="Arial" panose="020B0604020202020204" pitchFamily="34" charset="0"/>
              <a:buChar char="•"/>
            </a:pPr>
            <a:r>
              <a:rPr lang="en-US" dirty="0"/>
              <a:t>Keep preparing for changes in income planning (The WIND)</a:t>
            </a:r>
          </a:p>
        </p:txBody>
      </p:sp>
    </p:spTree>
    <p:extLst>
      <p:ext uri="{BB962C8B-B14F-4D97-AF65-F5344CB8AC3E}">
        <p14:creationId xmlns:p14="http://schemas.microsoft.com/office/powerpoint/2010/main" val="12269939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E3403E-D9A5-9741-81C6-8C3B82CD645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153886" y="2236561"/>
            <a:ext cx="7612744" cy="3199039"/>
          </a:xfrm>
          <a:prstGeom prst="rect">
            <a:avLst/>
          </a:prstGeom>
          <a:effectLst>
            <a:outerShdw blurRad="63500" algn="ctr" rotWithShape="0">
              <a:schemeClr val="accent1">
                <a:alpha val="40000"/>
              </a:schemeClr>
            </a:outerShdw>
          </a:effectLst>
        </p:spPr>
      </p:pic>
      <p:sp>
        <p:nvSpPr>
          <p:cNvPr id="7" name="Text Placeholder 6">
            <a:extLst>
              <a:ext uri="{FF2B5EF4-FFF2-40B4-BE49-F238E27FC236}">
                <a16:creationId xmlns:a16="http://schemas.microsoft.com/office/drawing/2014/main" id="{DFC87DEF-D340-AF44-A0C1-DB5132EFC2A6}"/>
              </a:ext>
            </a:extLst>
          </p:cNvPr>
          <p:cNvSpPr>
            <a:spLocks noGrp="1"/>
          </p:cNvSpPr>
          <p:nvPr>
            <p:ph type="body" sz="quarter" idx="10"/>
          </p:nvPr>
        </p:nvSpPr>
        <p:spPr/>
        <p:txBody>
          <a:bodyPr/>
          <a:lstStyle/>
          <a:p>
            <a:r>
              <a:rPr lang="en-US" dirty="0"/>
              <a:t>Revenue Impact </a:t>
            </a:r>
          </a:p>
        </p:txBody>
      </p:sp>
      <p:sp>
        <p:nvSpPr>
          <p:cNvPr id="8" name="Text Placeholder 7">
            <a:extLst>
              <a:ext uri="{FF2B5EF4-FFF2-40B4-BE49-F238E27FC236}">
                <a16:creationId xmlns:a16="http://schemas.microsoft.com/office/drawing/2014/main" id="{03AC53AA-8A84-8F48-88ED-B739D42478E7}"/>
              </a:ext>
            </a:extLst>
          </p:cNvPr>
          <p:cNvSpPr>
            <a:spLocks noGrp="1"/>
          </p:cNvSpPr>
          <p:nvPr>
            <p:ph type="body" sz="quarter" idx="11"/>
          </p:nvPr>
        </p:nvSpPr>
        <p:spPr>
          <a:xfrm>
            <a:off x="1139826" y="5646055"/>
            <a:ext cx="3194050" cy="197532"/>
          </a:xfrm>
        </p:spPr>
        <p:txBody>
          <a:bodyPr/>
          <a:lstStyle/>
          <a:p>
            <a:r>
              <a:rPr lang="en-US" sz="1000" dirty="0"/>
              <a:t>https://</a:t>
            </a:r>
            <a:r>
              <a:rPr lang="en-US" sz="1000" dirty="0" err="1"/>
              <a:t>www.cbo.gov</a:t>
            </a:r>
            <a:r>
              <a:rPr lang="en-US" sz="1000" dirty="0"/>
              <a:t>/system/files/2019-04/hr1994.pdf</a:t>
            </a:r>
          </a:p>
        </p:txBody>
      </p:sp>
    </p:spTree>
    <p:extLst>
      <p:ext uri="{BB962C8B-B14F-4D97-AF65-F5344CB8AC3E}">
        <p14:creationId xmlns:p14="http://schemas.microsoft.com/office/powerpoint/2010/main" val="2330108286"/>
      </p:ext>
    </p:extLst>
  </p:cSld>
  <p:clrMapOvr>
    <a:masterClrMapping/>
  </p:clrMapOvr>
  <p:transition spd="slow">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a:xfrm>
            <a:off x="1139825" y="1014413"/>
            <a:ext cx="10664825" cy="1135062"/>
          </a:xfrm>
        </p:spPr>
        <p:txBody>
          <a:bodyPr/>
          <a:lstStyle/>
          <a:p>
            <a:r>
              <a:rPr lang="en-US" sz="4400" dirty="0"/>
              <a:t>Best Practices for Financial Planning </a:t>
            </a:r>
          </a:p>
        </p:txBody>
      </p:sp>
      <p:sp>
        <p:nvSpPr>
          <p:cNvPr id="4" name="Text Placeholder 3">
            <a:extLst>
              <a:ext uri="{FF2B5EF4-FFF2-40B4-BE49-F238E27FC236}">
                <a16:creationId xmlns:a16="http://schemas.microsoft.com/office/drawing/2014/main" id="{70BA4427-A117-1942-A0D2-EB429AC9ADF3}"/>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There isn’t always a “best” </a:t>
            </a:r>
          </a:p>
          <a:p>
            <a:pPr marL="342900" indent="-342900">
              <a:buClr>
                <a:schemeClr val="tx2"/>
              </a:buClr>
              <a:buFont typeface="Arial" panose="020B0604020202020204" pitchFamily="34" charset="0"/>
              <a:buChar char="•"/>
            </a:pPr>
            <a:r>
              <a:rPr lang="en-US" dirty="0"/>
              <a:t>There is, however, meaningful planning</a:t>
            </a:r>
          </a:p>
          <a:p>
            <a:pPr marL="342900" indent="-342900">
              <a:buClr>
                <a:schemeClr val="tx2"/>
              </a:buClr>
              <a:buFont typeface="Arial" panose="020B0604020202020204" pitchFamily="34" charset="0"/>
              <a:buChar char="•"/>
            </a:pPr>
            <a:r>
              <a:rPr lang="en-US" dirty="0"/>
              <a:t>Build a plan around your goals</a:t>
            </a:r>
          </a:p>
          <a:p>
            <a:pPr marL="342900" indent="-342900">
              <a:buClr>
                <a:schemeClr val="tx2"/>
              </a:buClr>
              <a:buFont typeface="Arial" panose="020B0604020202020204" pitchFamily="34" charset="0"/>
              <a:buChar char="•"/>
            </a:pPr>
            <a:r>
              <a:rPr lang="en-US" dirty="0"/>
              <a:t>Build flexibility in your plan for the future</a:t>
            </a:r>
          </a:p>
          <a:p>
            <a:pPr marL="342900" indent="-342900">
              <a:buClr>
                <a:schemeClr val="tx2"/>
              </a:buClr>
              <a:buFont typeface="Arial" panose="020B0604020202020204" pitchFamily="34" charset="0"/>
              <a:buChar char="•"/>
            </a:pPr>
            <a:r>
              <a:rPr lang="en-US" dirty="0"/>
              <a:t>Have someone looking out for the changes that are coming </a:t>
            </a:r>
          </a:p>
        </p:txBody>
      </p:sp>
    </p:spTree>
    <p:extLst>
      <p:ext uri="{BB962C8B-B14F-4D97-AF65-F5344CB8AC3E}">
        <p14:creationId xmlns:p14="http://schemas.microsoft.com/office/powerpoint/2010/main" val="3215285492"/>
      </p:ext>
    </p:extLst>
  </p:cSld>
  <p:clrMapOvr>
    <a:masterClrMapping/>
  </p:clrMapOvr>
  <p:transition spd="slow">
    <p:push di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4" descr="A person wearing a suit and tie&#10;&#10;Description automatically generated">
            <a:extLst>
              <a:ext uri="{FF2B5EF4-FFF2-40B4-BE49-F238E27FC236}">
                <a16:creationId xmlns:a16="http://schemas.microsoft.com/office/drawing/2014/main" id="{6835504A-AC91-9C40-BD26-19509EC46029}"/>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a:stretch/>
        </p:blipFill>
        <p:spPr>
          <a:xfrm>
            <a:off x="0" y="0"/>
            <a:ext cx="5097463" cy="6858000"/>
          </a:xfrm>
        </p:spPr>
      </p:pic>
      <p:sp>
        <p:nvSpPr>
          <p:cNvPr id="8" name="Text Placeholder 7">
            <a:extLst>
              <a:ext uri="{FF2B5EF4-FFF2-40B4-BE49-F238E27FC236}">
                <a16:creationId xmlns:a16="http://schemas.microsoft.com/office/drawing/2014/main" id="{D17A2AB1-0569-8743-9D7A-BB78E3A498D6}"/>
              </a:ext>
            </a:extLst>
          </p:cNvPr>
          <p:cNvSpPr>
            <a:spLocks noGrp="1"/>
          </p:cNvSpPr>
          <p:nvPr>
            <p:ph type="body" sz="quarter" idx="10"/>
          </p:nvPr>
        </p:nvSpPr>
        <p:spPr/>
        <p:txBody>
          <a:bodyPr/>
          <a:lstStyle/>
          <a:p>
            <a:r>
              <a:rPr lang="en-US" sz="4000" dirty="0"/>
              <a:t>Jamie Hopkins, Esq. </a:t>
            </a:r>
          </a:p>
        </p:txBody>
      </p:sp>
      <p:sp>
        <p:nvSpPr>
          <p:cNvPr id="9" name="Text Placeholder 8">
            <a:extLst>
              <a:ext uri="{FF2B5EF4-FFF2-40B4-BE49-F238E27FC236}">
                <a16:creationId xmlns:a16="http://schemas.microsoft.com/office/drawing/2014/main" id="{087CBB22-51AC-7848-B3DB-AFF7DC0A8A10}"/>
              </a:ext>
            </a:extLst>
          </p:cNvPr>
          <p:cNvSpPr>
            <a:spLocks noGrp="1"/>
          </p:cNvSpPr>
          <p:nvPr>
            <p:ph type="body" sz="quarter" idx="11"/>
          </p:nvPr>
        </p:nvSpPr>
        <p:spPr>
          <a:xfrm>
            <a:off x="5870574" y="1775903"/>
            <a:ext cx="5934076" cy="270555"/>
          </a:xfrm>
        </p:spPr>
        <p:txBody>
          <a:bodyPr/>
          <a:lstStyle/>
          <a:p>
            <a:r>
              <a:rPr lang="en-US" dirty="0">
                <a:solidFill>
                  <a:schemeClr val="tx2"/>
                </a:solidFill>
              </a:rPr>
              <a:t>MBA, CFP</a:t>
            </a:r>
            <a:r>
              <a:rPr lang="en-US" baseline="30000" dirty="0">
                <a:solidFill>
                  <a:schemeClr val="tx2"/>
                </a:solidFill>
              </a:rPr>
              <a:t>®</a:t>
            </a:r>
            <a:r>
              <a:rPr lang="en-US" dirty="0">
                <a:solidFill>
                  <a:schemeClr val="tx2"/>
                </a:solidFill>
              </a:rPr>
              <a:t>, LLM, CLU</a:t>
            </a:r>
            <a:r>
              <a:rPr lang="en-US" baseline="30000" dirty="0">
                <a:solidFill>
                  <a:schemeClr val="tx2"/>
                </a:solidFill>
              </a:rPr>
              <a:t>®</a:t>
            </a:r>
            <a:r>
              <a:rPr lang="en-US" dirty="0">
                <a:solidFill>
                  <a:schemeClr val="tx2"/>
                </a:solidFill>
              </a:rPr>
              <a:t>, </a:t>
            </a:r>
            <a:r>
              <a:rPr lang="en-US" dirty="0" err="1">
                <a:solidFill>
                  <a:schemeClr val="tx2"/>
                </a:solidFill>
              </a:rPr>
              <a:t>ChFC</a:t>
            </a:r>
            <a:r>
              <a:rPr lang="en-US" baseline="30000" dirty="0">
                <a:solidFill>
                  <a:schemeClr val="tx2"/>
                </a:solidFill>
              </a:rPr>
              <a:t>®</a:t>
            </a:r>
            <a:r>
              <a:rPr lang="en-US" dirty="0">
                <a:solidFill>
                  <a:schemeClr val="tx2"/>
                </a:solidFill>
              </a:rPr>
              <a:t>, RICP</a:t>
            </a:r>
            <a:r>
              <a:rPr lang="en-US" baseline="30000" dirty="0">
                <a:solidFill>
                  <a:schemeClr val="tx2"/>
                </a:solidFill>
              </a:rPr>
              <a:t>®</a:t>
            </a:r>
            <a:r>
              <a:rPr lang="en-US" dirty="0">
                <a:solidFill>
                  <a:schemeClr val="tx2"/>
                </a:solidFill>
              </a:rPr>
              <a:t> </a:t>
            </a:r>
          </a:p>
        </p:txBody>
      </p:sp>
      <p:sp>
        <p:nvSpPr>
          <p:cNvPr id="11" name="Text Placeholder 10">
            <a:extLst>
              <a:ext uri="{FF2B5EF4-FFF2-40B4-BE49-F238E27FC236}">
                <a16:creationId xmlns:a16="http://schemas.microsoft.com/office/drawing/2014/main" id="{35AC3B0B-6839-DD41-95A0-925B73F44BCD}"/>
              </a:ext>
            </a:extLst>
          </p:cNvPr>
          <p:cNvSpPr>
            <a:spLocks noGrp="1"/>
          </p:cNvSpPr>
          <p:nvPr>
            <p:ph type="body" sz="quarter" idx="13"/>
          </p:nvPr>
        </p:nvSpPr>
        <p:spPr>
          <a:xfrm>
            <a:off x="5870574" y="3925776"/>
            <a:ext cx="5159375" cy="270555"/>
          </a:xfrm>
        </p:spPr>
        <p:txBody>
          <a:bodyPr/>
          <a:lstStyle/>
          <a:p>
            <a:r>
              <a:rPr lang="en-US" dirty="0" err="1"/>
              <a:t>jhopkins@carsongroup.com</a:t>
            </a:r>
            <a:endParaRPr lang="en-US" dirty="0"/>
          </a:p>
        </p:txBody>
      </p:sp>
      <p:sp>
        <p:nvSpPr>
          <p:cNvPr id="16" name="Text Placeholder 15">
            <a:extLst>
              <a:ext uri="{FF2B5EF4-FFF2-40B4-BE49-F238E27FC236}">
                <a16:creationId xmlns:a16="http://schemas.microsoft.com/office/drawing/2014/main" id="{2818E28B-3DA7-0D4F-B091-615BDC70BC05}"/>
              </a:ext>
            </a:extLst>
          </p:cNvPr>
          <p:cNvSpPr>
            <a:spLocks noGrp="1"/>
          </p:cNvSpPr>
          <p:nvPr>
            <p:ph type="body" sz="quarter" idx="14"/>
          </p:nvPr>
        </p:nvSpPr>
        <p:spPr>
          <a:xfrm>
            <a:off x="5870574" y="3021920"/>
            <a:ext cx="5159375" cy="270555"/>
          </a:xfrm>
        </p:spPr>
        <p:txBody>
          <a:bodyPr/>
          <a:lstStyle/>
          <a:p>
            <a:r>
              <a:rPr lang="en-US" sz="2400" dirty="0">
                <a:solidFill>
                  <a:schemeClr val="tx1"/>
                </a:solidFill>
              </a:rPr>
              <a:t>To Contact for Speaking Requests: </a:t>
            </a:r>
          </a:p>
        </p:txBody>
      </p:sp>
      <p:sp>
        <p:nvSpPr>
          <p:cNvPr id="17" name="Text Placeholder 16">
            <a:extLst>
              <a:ext uri="{FF2B5EF4-FFF2-40B4-BE49-F238E27FC236}">
                <a16:creationId xmlns:a16="http://schemas.microsoft.com/office/drawing/2014/main" id="{BB8C07F1-D79E-7A49-B261-32202FBADE70}"/>
              </a:ext>
            </a:extLst>
          </p:cNvPr>
          <p:cNvSpPr>
            <a:spLocks noGrp="1"/>
          </p:cNvSpPr>
          <p:nvPr>
            <p:ph type="body" sz="quarter" idx="15"/>
          </p:nvPr>
        </p:nvSpPr>
        <p:spPr/>
        <p:txBody>
          <a:bodyPr/>
          <a:lstStyle/>
          <a:p>
            <a:endParaRPr lang="en-US"/>
          </a:p>
        </p:txBody>
      </p:sp>
      <p:sp>
        <p:nvSpPr>
          <p:cNvPr id="18" name="Text Placeholder 17">
            <a:extLst>
              <a:ext uri="{FF2B5EF4-FFF2-40B4-BE49-F238E27FC236}">
                <a16:creationId xmlns:a16="http://schemas.microsoft.com/office/drawing/2014/main" id="{CCB29D44-989D-C446-9EFD-D0447159FB50}"/>
              </a:ext>
            </a:extLst>
          </p:cNvPr>
          <p:cNvSpPr>
            <a:spLocks noGrp="1"/>
          </p:cNvSpPr>
          <p:nvPr>
            <p:ph type="body" sz="quarter" idx="17"/>
          </p:nvPr>
        </p:nvSpPr>
        <p:spPr>
          <a:xfrm>
            <a:off x="5870574" y="3600109"/>
            <a:ext cx="1974851" cy="205923"/>
          </a:xfrm>
        </p:spPr>
        <p:txBody>
          <a:bodyPr/>
          <a:lstStyle/>
          <a:p>
            <a:endParaRPr lang="en-US" dirty="0"/>
          </a:p>
        </p:txBody>
      </p:sp>
      <p:sp>
        <p:nvSpPr>
          <p:cNvPr id="19" name="Text Placeholder 18">
            <a:extLst>
              <a:ext uri="{FF2B5EF4-FFF2-40B4-BE49-F238E27FC236}">
                <a16:creationId xmlns:a16="http://schemas.microsoft.com/office/drawing/2014/main" id="{33F794B9-09F3-AA4C-8655-ECA448E6BA33}"/>
              </a:ext>
            </a:extLst>
          </p:cNvPr>
          <p:cNvSpPr>
            <a:spLocks noGrp="1"/>
          </p:cNvSpPr>
          <p:nvPr>
            <p:ph type="body" sz="quarter" idx="18"/>
          </p:nvPr>
        </p:nvSpPr>
        <p:spPr>
          <a:xfrm>
            <a:off x="5870574" y="4716804"/>
            <a:ext cx="5159375" cy="270555"/>
          </a:xfrm>
        </p:spPr>
        <p:txBody>
          <a:bodyPr/>
          <a:lstStyle/>
          <a:p>
            <a:r>
              <a:rPr lang="en-US" u="sng" dirty="0" err="1"/>
              <a:t>www.hopkinsretirement.com</a:t>
            </a:r>
            <a:endParaRPr lang="en-US" dirty="0"/>
          </a:p>
        </p:txBody>
      </p:sp>
      <p:sp>
        <p:nvSpPr>
          <p:cNvPr id="20" name="Text Placeholder 19">
            <a:extLst>
              <a:ext uri="{FF2B5EF4-FFF2-40B4-BE49-F238E27FC236}">
                <a16:creationId xmlns:a16="http://schemas.microsoft.com/office/drawing/2014/main" id="{6C910BCD-084A-4242-99D0-7F192740D6BF}"/>
              </a:ext>
            </a:extLst>
          </p:cNvPr>
          <p:cNvSpPr>
            <a:spLocks noGrp="1"/>
          </p:cNvSpPr>
          <p:nvPr>
            <p:ph type="body" sz="quarter" idx="19"/>
          </p:nvPr>
        </p:nvSpPr>
        <p:spPr>
          <a:xfrm>
            <a:off x="5870574" y="4391137"/>
            <a:ext cx="1974851" cy="205923"/>
          </a:xfrm>
        </p:spPr>
        <p:txBody>
          <a:bodyPr/>
          <a:lstStyle/>
          <a:p>
            <a:r>
              <a:rPr lang="en-US" dirty="0"/>
              <a:t>WEBSITE</a:t>
            </a:r>
          </a:p>
        </p:txBody>
      </p:sp>
    </p:spTree>
    <p:extLst>
      <p:ext uri="{BB962C8B-B14F-4D97-AF65-F5344CB8AC3E}">
        <p14:creationId xmlns:p14="http://schemas.microsoft.com/office/powerpoint/2010/main" val="264307041"/>
      </p:ext>
    </p:extLst>
  </p:cSld>
  <p:clrMapOvr>
    <a:masterClrMapping/>
  </p:clrMapOvr>
  <p:transition spd="slow">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471E8A5-B287-DC4A-AC83-147E7CCC623D}"/>
              </a:ext>
            </a:extLst>
          </p:cNvPr>
          <p:cNvSpPr>
            <a:spLocks noGrp="1"/>
          </p:cNvSpPr>
          <p:nvPr>
            <p:ph type="body" sz="quarter" idx="10"/>
          </p:nvPr>
        </p:nvSpPr>
        <p:spPr/>
        <p:txBody>
          <a:bodyPr/>
          <a:lstStyle/>
          <a:p>
            <a:r>
              <a:rPr lang="en-US" dirty="0"/>
              <a:t>Additional Disclosures</a:t>
            </a:r>
          </a:p>
        </p:txBody>
      </p:sp>
      <p:sp>
        <p:nvSpPr>
          <p:cNvPr id="6" name="Text Placeholder 4">
            <a:extLst>
              <a:ext uri="{FF2B5EF4-FFF2-40B4-BE49-F238E27FC236}">
                <a16:creationId xmlns:a16="http://schemas.microsoft.com/office/drawing/2014/main" id="{65CC3DEC-5D90-4AB7-B1F0-2C032FE870B3}"/>
              </a:ext>
            </a:extLst>
          </p:cNvPr>
          <p:cNvSpPr txBox="1">
            <a:spLocks/>
          </p:cNvSpPr>
          <p:nvPr/>
        </p:nvSpPr>
        <p:spPr>
          <a:xfrm>
            <a:off x="457200" y="1553713"/>
            <a:ext cx="5638800" cy="4555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Arial" panose="020B0604020202020204" pitchFamily="34" charset="0"/>
            </a:endParaRPr>
          </a:p>
        </p:txBody>
      </p:sp>
      <p:sp>
        <p:nvSpPr>
          <p:cNvPr id="7" name="Text Placeholder 1">
            <a:extLst>
              <a:ext uri="{FF2B5EF4-FFF2-40B4-BE49-F238E27FC236}">
                <a16:creationId xmlns:a16="http://schemas.microsoft.com/office/drawing/2014/main" id="{72BBA1D8-CB4A-DC48-9AD2-16B868DB2C48}"/>
              </a:ext>
            </a:extLst>
          </p:cNvPr>
          <p:cNvSpPr>
            <a:spLocks noGrp="1"/>
          </p:cNvSpPr>
          <p:nvPr>
            <p:ph type="body" sz="quarter" idx="11"/>
          </p:nvPr>
        </p:nvSpPr>
        <p:spPr>
          <a:xfrm>
            <a:off x="1139825" y="2405063"/>
            <a:ext cx="9890125" cy="3423104"/>
          </a:xfrm>
        </p:spPr>
        <p:txBody>
          <a:bodyPr numCol="2"/>
          <a:lstStyle/>
          <a:p>
            <a:pPr>
              <a:spcAft>
                <a:spcPts val="600"/>
              </a:spcAft>
            </a:pPr>
            <a:r>
              <a:rPr lang="en-US" sz="900" dirty="0"/>
              <a:t>Securities offered through Cetera Advisor Networks LLC, Member FINRA/SIPC. Investment advisory services offered through CWM, LLC, an SEC Registered Investment Advisor. Cetera Advisor Networks LLC is under separate ownership from any other named entity. Carson Partners, a division of CWM, LLC, is a nationwide partnership of advisors.</a:t>
            </a:r>
          </a:p>
          <a:p>
            <a:pPr>
              <a:spcAft>
                <a:spcPts val="600"/>
              </a:spcAft>
            </a:pPr>
            <a:r>
              <a:rPr lang="en-US" sz="900" dirty="0"/>
              <a:t>Please note not all advisors affiliated or using the name of Carson Wealth offer securities through Cetera Advisor Networks LLC, Member FINRA/SIPC, or offers investment advisory services through CWM, LLC.  Please visit your advisor’s website for information related to specific advisors for more disclosures related to which firms they offer securities business through, if any, or which firm they offer advisory services through.</a:t>
            </a:r>
          </a:p>
          <a:p>
            <a:pPr>
              <a:spcAft>
                <a:spcPts val="600"/>
              </a:spcAft>
            </a:pPr>
            <a:r>
              <a:rPr lang="en-US" sz="900" dirty="0"/>
              <a:t>Carson Wealth is the marketing name for investment advisory services offered through Spectrum Management Group, LLC, an SEC Registered Investment Advisor. Spectrum Management Group, LLC is affiliated with CWM, LLC, an SEC Registered Investment Advisor through common ownership by Carson Group Holdings, LLC. </a:t>
            </a:r>
          </a:p>
          <a:p>
            <a:pPr>
              <a:spcAft>
                <a:spcPts val="600"/>
              </a:spcAft>
            </a:pPr>
            <a:r>
              <a:rPr lang="en-US" sz="900" dirty="0"/>
              <a:t>This presentation is designed to provide accurate and authoritative information on the subjects covered. It is not, however, intended to provide specific legal, tax, or other professional advice. For specific professional assistance, the services of an appropriate professional should be sought.</a:t>
            </a:r>
          </a:p>
          <a:p>
            <a:pPr>
              <a:spcAft>
                <a:spcPts val="600"/>
              </a:spcAft>
            </a:pPr>
            <a:r>
              <a:rPr lang="en-US" sz="900" dirty="0"/>
              <a:t>Some IRA's have contribution limitations and tax consequences for early withdrawals. For complete details, consult your tax advisor or attorney. Distributions from traditional IRA's and employer sponsored retirement plans are taxed as ordinary income and, if taken prior to reaching age 59 ½, may be subject to an additional 10% IRS tax penalty. Converting from a traditional IRA to a Roth IRA is a taxable event. A Roth IRA offers tax free withdrawals on taxable contributions. To qualify for the tax-free and penalty-free withdrawal or earnings, a Roth IRA must be in place for at least five tax years, and the distribution must take place after age </a:t>
            </a:r>
            <a:r>
              <a:rPr lang="en-US" sz="900" dirty="0" smtClean="0"/>
              <a:t>59½ </a:t>
            </a:r>
            <a:r>
              <a:rPr lang="en-US" sz="900" dirty="0"/>
              <a:t>or due to death, disability, or a first time home purchase (up to a $10,000 lifetime maximum). Depending on state law, Roth IRA distributions may be subject to state taxes. If you are purchasing an annuity to fund any tax-qualified retirement plan (IRA), you should be aware that this tax-deferral feature is available with any investment vehicle and is not unique to an annuity. Carefully consider the features and benefits of the annuity before making the decision to purchase.</a:t>
            </a:r>
          </a:p>
          <a:p>
            <a:pPr>
              <a:spcAft>
                <a:spcPts val="600"/>
              </a:spcAft>
            </a:pPr>
            <a:r>
              <a:rPr lang="en-US" sz="900" dirty="0"/>
              <a:t>Converting from a traditional IRA to a Roth IRA is a taxable event.</a:t>
            </a:r>
          </a:p>
          <a:p>
            <a:pPr>
              <a:spcAft>
                <a:spcPts val="600"/>
              </a:spcAft>
            </a:pPr>
            <a:r>
              <a:rPr lang="en-US" sz="900" dirty="0"/>
              <a:t>The hypothetical investment results are for illustrative purposes only and should not be deemed a representations of past or future results. Actual investment results may be more or less than those shown. This doe snot represent any specific product [and/or service].</a:t>
            </a:r>
          </a:p>
          <a:p>
            <a:pPr>
              <a:spcAft>
                <a:spcPts val="600"/>
              </a:spcAft>
            </a:pPr>
            <a:r>
              <a:rPr lang="en-US" sz="900" dirty="0"/>
              <a:t>This event is purely educational. No products or services will be offered for sale and there is no obligation.</a:t>
            </a:r>
          </a:p>
        </p:txBody>
      </p:sp>
    </p:spTree>
    <p:extLst>
      <p:ext uri="{BB962C8B-B14F-4D97-AF65-F5344CB8AC3E}">
        <p14:creationId xmlns:p14="http://schemas.microsoft.com/office/powerpoint/2010/main" val="2994916838"/>
      </p:ext>
    </p:extLst>
  </p:cSld>
  <p:clrMapOvr>
    <a:masterClrMapping/>
  </p:clrMapOvr>
  <p:transition spd="slow">
    <p:push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9391CD1-C966-3945-BD13-888E4DE34BE1}"/>
              </a:ext>
            </a:extLst>
          </p:cNvPr>
          <p:cNvSpPr>
            <a:spLocks noGrp="1"/>
          </p:cNvSpPr>
          <p:nvPr>
            <p:ph type="body" sz="quarter" idx="10"/>
          </p:nvPr>
        </p:nvSpPr>
        <p:spPr>
          <a:xfrm>
            <a:off x="1139825" y="816356"/>
            <a:ext cx="6157790" cy="3174320"/>
          </a:xfrm>
        </p:spPr>
        <p:txBody>
          <a:bodyPr/>
          <a:lstStyle/>
          <a:p>
            <a:r>
              <a:rPr lang="en-US" dirty="0"/>
              <a:t>SECURE Act and Stretch IRA Planning</a:t>
            </a:r>
          </a:p>
        </p:txBody>
      </p:sp>
    </p:spTree>
    <p:extLst>
      <p:ext uri="{BB962C8B-B14F-4D97-AF65-F5344CB8AC3E}">
        <p14:creationId xmlns:p14="http://schemas.microsoft.com/office/powerpoint/2010/main" val="156621638"/>
      </p:ext>
    </p:extLst>
  </p:cSld>
  <p:clrMapOvr>
    <a:masterClrMapping/>
  </p:clrMapOvr>
  <p:transition spd="slow">
    <p:push dir="u"/>
  </p:transition>
</p:sld>
</file>

<file path=ppt/theme/theme1.xml><?xml version="1.0" encoding="utf-8"?>
<a:theme xmlns:a="http://schemas.openxmlformats.org/drawingml/2006/main" name="Office Theme">
  <a:themeElements>
    <a:clrScheme name="CC 2020">
      <a:dk1>
        <a:srgbClr val="0D3049"/>
      </a:dk1>
      <a:lt1>
        <a:srgbClr val="FFFFFF"/>
      </a:lt1>
      <a:dk2>
        <a:srgbClr val="24AB76"/>
      </a:dk2>
      <a:lt2>
        <a:srgbClr val="34DB86"/>
      </a:lt2>
      <a:accent1>
        <a:srgbClr val="414041"/>
      </a:accent1>
      <a:accent2>
        <a:srgbClr val="AFBDC7"/>
      </a:accent2>
      <a:accent3>
        <a:srgbClr val="08A0FF"/>
      </a:accent3>
      <a:accent4>
        <a:srgbClr val="73C9FF"/>
      </a:accent4>
      <a:accent5>
        <a:srgbClr val="D6B556"/>
      </a:accent5>
      <a:accent6>
        <a:srgbClr val="EBD38D"/>
      </a:accent6>
      <a:hlink>
        <a:srgbClr val="34DB86"/>
      </a:hlink>
      <a:folHlink>
        <a:srgbClr val="24AB7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2955</TotalTime>
  <Words>5717</Words>
  <Application>Microsoft Office PowerPoint</Application>
  <PresentationFormat>Widescreen</PresentationFormat>
  <Paragraphs>785</Paragraphs>
  <Slides>93</Slides>
  <Notes>82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93</vt:i4>
      </vt:variant>
    </vt:vector>
  </HeadingPairs>
  <TitlesOfParts>
    <vt:vector size="102" baseType="lpstr">
      <vt:lpstr>Arial</vt:lpstr>
      <vt:lpstr>Courier New</vt:lpstr>
      <vt:lpstr>Helvetica Neue</vt:lpstr>
      <vt:lpstr>Helvetica Neue Light</vt:lpstr>
      <vt:lpstr>Helvetica Neue Medium</vt:lpstr>
      <vt:lpstr>Lucida Grande</vt:lpstr>
      <vt:lpstr>Montserrat</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McIntyre</dc:creator>
  <cp:lastModifiedBy>Pam Burwell</cp:lastModifiedBy>
  <cp:revision>625</cp:revision>
  <cp:lastPrinted>2019-12-16T22:29:41Z</cp:lastPrinted>
  <dcterms:created xsi:type="dcterms:W3CDTF">2019-11-01T17:53:31Z</dcterms:created>
  <dcterms:modified xsi:type="dcterms:W3CDTF">2020-03-18T18:34:56Z</dcterms:modified>
</cp:coreProperties>
</file>