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1929" r:id="rId2"/>
    <p:sldId id="1949" r:id="rId3"/>
    <p:sldId id="1950" r:id="rId4"/>
    <p:sldId id="1951" r:id="rId5"/>
    <p:sldId id="1930" r:id="rId6"/>
    <p:sldId id="1952" r:id="rId7"/>
    <p:sldId id="1953" r:id="rId8"/>
    <p:sldId id="1954" r:id="rId9"/>
    <p:sldId id="1955" r:id="rId10"/>
    <p:sldId id="1956" r:id="rId11"/>
    <p:sldId id="1932" r:id="rId12"/>
    <p:sldId id="1933" r:id="rId13"/>
    <p:sldId id="1934" r:id="rId14"/>
    <p:sldId id="1935" r:id="rId15"/>
    <p:sldId id="1936" r:id="rId16"/>
    <p:sldId id="1937" r:id="rId17"/>
    <p:sldId id="1938" r:id="rId18"/>
    <p:sldId id="1939" r:id="rId19"/>
    <p:sldId id="1957" r:id="rId20"/>
    <p:sldId id="1958" r:id="rId21"/>
    <p:sldId id="1931" r:id="rId22"/>
    <p:sldId id="1959" r:id="rId23"/>
    <p:sldId id="1960" r:id="rId24"/>
    <p:sldId id="1940" r:id="rId25"/>
    <p:sldId id="1941" r:id="rId26"/>
    <p:sldId id="1942" r:id="rId27"/>
    <p:sldId id="1943" r:id="rId28"/>
    <p:sldId id="1944" r:id="rId29"/>
    <p:sldId id="1945" r:id="rId30"/>
    <p:sldId id="1946" r:id="rId31"/>
    <p:sldId id="1947" r:id="rId32"/>
    <p:sldId id="1961" r:id="rId33"/>
    <p:sldId id="1962" r:id="rId34"/>
    <p:sldId id="1963" r:id="rId35"/>
    <p:sldId id="1964" r:id="rId36"/>
    <p:sldId id="1965" r:id="rId3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 Mackrill" initials="JM" lastIdx="12" clrIdx="0">
    <p:extLst>
      <p:ext uri="{19B8F6BF-5375-455C-9EA6-DF929625EA0E}">
        <p15:presenceInfo xmlns:p15="http://schemas.microsoft.com/office/powerpoint/2012/main" userId="S::jmackrill@carsongroup.com::8cd62ddf-9baf-4535-b54b-b038ef67424e" providerId="AD"/>
      </p:ext>
    </p:extLst>
  </p:cmAuthor>
  <p:cmAuthor id="2" name="Scott McIntyre" initials="SM" lastIdx="16" clrIdx="1">
    <p:extLst>
      <p:ext uri="{19B8F6BF-5375-455C-9EA6-DF929625EA0E}">
        <p15:presenceInfo xmlns:p15="http://schemas.microsoft.com/office/powerpoint/2012/main" userId="S::smcintyre@carsongroup.com::04999e38-680f-423c-aa7e-e5f3b7ef4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30"/>
    <p:restoredTop sz="75288"/>
  </p:normalViewPr>
  <p:slideViewPr>
    <p:cSldViewPr snapToGrid="0" snapToObjects="1">
      <p:cViewPr varScale="1">
        <p:scale>
          <a:sx n="87" d="100"/>
          <a:sy n="87" d="100"/>
        </p:scale>
        <p:origin x="1782" y="60"/>
      </p:cViewPr>
      <p:guideLst/>
    </p:cSldViewPr>
  </p:slideViewPr>
  <p:outlineViewPr>
    <p:cViewPr>
      <p:scale>
        <a:sx n="33" d="100"/>
        <a:sy n="33" d="100"/>
      </p:scale>
      <p:origin x="0" y="-33272"/>
    </p:cViewPr>
  </p:outlineViewPr>
  <p:notesTextViewPr>
    <p:cViewPr>
      <p:scale>
        <a:sx n="1" d="1"/>
        <a:sy n="1" d="1"/>
      </p:scale>
      <p:origin x="0" y="0"/>
    </p:cViewPr>
  </p:notesTextViewPr>
  <p:notesViewPr>
    <p:cSldViewPr snapToGrid="0" snapToObjects="1" showGuides="1">
      <p:cViewPr varScale="1">
        <p:scale>
          <a:sx n="143" d="100"/>
          <a:sy n="143" d="100"/>
        </p:scale>
        <p:origin x="319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ln>
                  <a:noFill/>
                </a:ln>
                <a:solidFill>
                  <a:schemeClr val="accent1"/>
                </a:solidFill>
                <a:latin typeface="+mn-lt"/>
                <a:ea typeface="+mn-ea"/>
                <a:cs typeface="+mn-cs"/>
              </a:defRPr>
            </a:pPr>
            <a:r>
              <a:rPr lang="en-US" b="1" i="0" dirty="0">
                <a:ln>
                  <a:noFill/>
                </a:ln>
                <a:solidFill>
                  <a:schemeClr val="accent1"/>
                </a:solidFill>
                <a:latin typeface="Arial" panose="020B0604020202020204" pitchFamily="34" charset="0"/>
                <a:cs typeface="Arial" panose="020B0604020202020204" pitchFamily="34" charset="0"/>
              </a:rPr>
              <a:t>DOW</a:t>
            </a:r>
            <a:r>
              <a:rPr lang="en-US" b="1" i="0" baseline="0" dirty="0">
                <a:ln>
                  <a:noFill/>
                </a:ln>
                <a:solidFill>
                  <a:schemeClr val="accent1"/>
                </a:solidFill>
                <a:latin typeface="Arial" panose="020B0604020202020204" pitchFamily="34" charset="0"/>
                <a:cs typeface="Arial" panose="020B0604020202020204" pitchFamily="34" charset="0"/>
              </a:rPr>
              <a:t> Jones </a:t>
            </a:r>
            <a:r>
              <a:rPr lang="en-US" b="1" i="0" dirty="0">
                <a:ln>
                  <a:noFill/>
                </a:ln>
                <a:solidFill>
                  <a:schemeClr val="accent1"/>
                </a:solidFill>
                <a:latin typeface="Arial" panose="020B0604020202020204" pitchFamily="34" charset="0"/>
                <a:cs typeface="Arial" panose="020B0604020202020204" pitchFamily="34" charset="0"/>
              </a:rPr>
              <a:t>Daily Moves: </a:t>
            </a:r>
            <a:r>
              <a:rPr lang="en-US" sz="1400" b="1" i="0" u="none" strike="noStrike" baseline="0" dirty="0">
                <a:solidFill>
                  <a:schemeClr val="tx2"/>
                </a:solidFill>
                <a:effectLst/>
                <a:latin typeface="Arial" panose="020B0604020202020204" pitchFamily="34" charset="0"/>
                <a:cs typeface="Arial" panose="020B0604020202020204" pitchFamily="34" charset="0"/>
              </a:rPr>
              <a:t>Feb 20 – April 7, 2020 </a:t>
            </a:r>
            <a:endParaRPr lang="en-US" b="1" i="0" dirty="0">
              <a:ln>
                <a:noFill/>
              </a:ln>
              <a:solidFill>
                <a:schemeClr val="tx2"/>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ln>
                <a:noFill/>
              </a:ln>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0000"/>
            </a:solidFill>
            <a:ln>
              <a:noFill/>
            </a:ln>
            <a:effectLst>
              <a:innerShdw blurRad="38100">
                <a:schemeClr val="accent1"/>
              </a:innerShdw>
            </a:effectLst>
          </c:spPr>
          <c:invertIfNegative val="0"/>
          <c:dPt>
            <c:idx val="7"/>
            <c:invertIfNegative val="0"/>
            <c:bubble3D val="0"/>
            <c:spPr>
              <a:solidFill>
                <a:schemeClr val="accent3"/>
              </a:solidFill>
              <a:ln>
                <a:noFill/>
              </a:ln>
              <a:effectLst>
                <a:innerShdw blurRad="38100">
                  <a:schemeClr val="accent1"/>
                </a:innerShdw>
              </a:effectLst>
            </c:spPr>
            <c:extLst xmlns:c16r2="http://schemas.microsoft.com/office/drawing/2015/06/chart">
              <c:ext xmlns:c16="http://schemas.microsoft.com/office/drawing/2014/chart" uri="{C3380CC4-5D6E-409C-BE32-E72D297353CC}">
                <c16:uniqueId val="{00000001-309E-7547-864E-7A68564B032A}"/>
              </c:ext>
            </c:extLst>
          </c:dPt>
          <c:dPt>
            <c:idx val="9"/>
            <c:invertIfNegative val="0"/>
            <c:bubble3D val="0"/>
            <c:spPr>
              <a:solidFill>
                <a:schemeClr val="accent3"/>
              </a:solidFill>
              <a:ln>
                <a:noFill/>
              </a:ln>
              <a:effectLst>
                <a:innerShdw blurRad="38100">
                  <a:schemeClr val="accent1"/>
                </a:innerShdw>
              </a:effectLst>
            </c:spPr>
            <c:extLst xmlns:c16r2="http://schemas.microsoft.com/office/drawing/2015/06/chart">
              <c:ext xmlns:c16="http://schemas.microsoft.com/office/drawing/2014/chart" uri="{C3380CC4-5D6E-409C-BE32-E72D297353CC}">
                <c16:uniqueId val="{00000003-309E-7547-864E-7A68564B032A}"/>
              </c:ext>
            </c:extLst>
          </c:dPt>
          <c:dPt>
            <c:idx val="13"/>
            <c:invertIfNegative val="0"/>
            <c:bubble3D val="0"/>
            <c:spPr>
              <a:solidFill>
                <a:schemeClr val="accent3"/>
              </a:solidFill>
              <a:ln>
                <a:noFill/>
              </a:ln>
              <a:effectLst>
                <a:innerShdw blurRad="38100">
                  <a:schemeClr val="accent1"/>
                </a:innerShdw>
              </a:effectLst>
            </c:spPr>
            <c:extLst xmlns:c16r2="http://schemas.microsoft.com/office/drawing/2015/06/chart">
              <c:ext xmlns:c16="http://schemas.microsoft.com/office/drawing/2014/chart" uri="{C3380CC4-5D6E-409C-BE32-E72D297353CC}">
                <c16:uniqueId val="{00000005-309E-7547-864E-7A68564B032A}"/>
              </c:ext>
            </c:extLst>
          </c:dPt>
          <c:dPt>
            <c:idx val="16"/>
            <c:invertIfNegative val="0"/>
            <c:bubble3D val="0"/>
            <c:spPr>
              <a:solidFill>
                <a:schemeClr val="accent3"/>
              </a:solidFill>
              <a:ln>
                <a:noFill/>
              </a:ln>
              <a:effectLst>
                <a:innerShdw blurRad="38100">
                  <a:schemeClr val="accent1"/>
                </a:innerShdw>
              </a:effectLst>
            </c:spPr>
            <c:extLst xmlns:c16r2="http://schemas.microsoft.com/office/drawing/2015/06/chart">
              <c:ext xmlns:c16="http://schemas.microsoft.com/office/drawing/2014/chart" uri="{C3380CC4-5D6E-409C-BE32-E72D297353CC}">
                <c16:uniqueId val="{00000007-309E-7547-864E-7A68564B032A}"/>
              </c:ext>
            </c:extLst>
          </c:dPt>
          <c:dPt>
            <c:idx val="18"/>
            <c:invertIfNegative val="0"/>
            <c:bubble3D val="0"/>
            <c:spPr>
              <a:solidFill>
                <a:schemeClr val="accent3"/>
              </a:solidFill>
              <a:ln>
                <a:noFill/>
              </a:ln>
              <a:effectLst>
                <a:innerShdw blurRad="38100">
                  <a:schemeClr val="accent1"/>
                </a:innerShdw>
              </a:effectLst>
            </c:spPr>
            <c:extLst xmlns:c16r2="http://schemas.microsoft.com/office/drawing/2015/06/chart">
              <c:ext xmlns:c16="http://schemas.microsoft.com/office/drawing/2014/chart" uri="{C3380CC4-5D6E-409C-BE32-E72D297353CC}">
                <c16:uniqueId val="{00000009-309E-7547-864E-7A68564B032A}"/>
              </c:ext>
            </c:extLst>
          </c:dPt>
          <c:dPt>
            <c:idx val="20"/>
            <c:invertIfNegative val="0"/>
            <c:bubble3D val="0"/>
            <c:spPr>
              <a:solidFill>
                <a:schemeClr val="accent3"/>
              </a:solidFill>
              <a:ln>
                <a:noFill/>
              </a:ln>
              <a:effectLst>
                <a:innerShdw blurRad="38100">
                  <a:schemeClr val="accent1"/>
                </a:innerShdw>
              </a:effectLst>
            </c:spPr>
            <c:extLst xmlns:c16r2="http://schemas.microsoft.com/office/drawing/2015/06/chart">
              <c:ext xmlns:c16="http://schemas.microsoft.com/office/drawing/2014/chart" uri="{C3380CC4-5D6E-409C-BE32-E72D297353CC}">
                <c16:uniqueId val="{0000000B-309E-7547-864E-7A68564B032A}"/>
              </c:ext>
            </c:extLst>
          </c:dPt>
          <c:dPt>
            <c:idx val="23"/>
            <c:invertIfNegative val="0"/>
            <c:bubble3D val="0"/>
            <c:spPr>
              <a:solidFill>
                <a:schemeClr val="accent3"/>
              </a:solidFill>
              <a:ln>
                <a:noFill/>
              </a:ln>
              <a:effectLst>
                <a:innerShdw blurRad="38100">
                  <a:schemeClr val="accent1"/>
                </a:innerShdw>
              </a:effectLst>
            </c:spPr>
            <c:extLst xmlns:c16r2="http://schemas.microsoft.com/office/drawing/2015/06/chart">
              <c:ext xmlns:c16="http://schemas.microsoft.com/office/drawing/2014/chart" uri="{C3380CC4-5D6E-409C-BE32-E72D297353CC}">
                <c16:uniqueId val="{0000000D-309E-7547-864E-7A68564B032A}"/>
              </c:ext>
            </c:extLst>
          </c:dPt>
          <c:dPt>
            <c:idx val="24"/>
            <c:invertIfNegative val="0"/>
            <c:bubble3D val="0"/>
            <c:spPr>
              <a:solidFill>
                <a:schemeClr val="accent3"/>
              </a:solidFill>
              <a:ln>
                <a:noFill/>
              </a:ln>
              <a:effectLst>
                <a:innerShdw blurRad="38100">
                  <a:schemeClr val="accent1"/>
                </a:innerShdw>
              </a:effectLst>
            </c:spPr>
            <c:extLst xmlns:c16r2="http://schemas.microsoft.com/office/drawing/2015/06/chart">
              <c:ext xmlns:c16="http://schemas.microsoft.com/office/drawing/2014/chart" uri="{C3380CC4-5D6E-409C-BE32-E72D297353CC}">
                <c16:uniqueId val="{0000000F-309E-7547-864E-7A68564B032A}"/>
              </c:ext>
            </c:extLst>
          </c:dPt>
          <c:dPt>
            <c:idx val="25"/>
            <c:invertIfNegative val="0"/>
            <c:bubble3D val="0"/>
            <c:spPr>
              <a:solidFill>
                <a:schemeClr val="accent3"/>
              </a:solidFill>
              <a:ln>
                <a:noFill/>
              </a:ln>
              <a:effectLst>
                <a:innerShdw blurRad="38100">
                  <a:schemeClr val="accent1"/>
                </a:innerShdw>
              </a:effectLst>
            </c:spPr>
            <c:extLst xmlns:c16r2="http://schemas.microsoft.com/office/drawing/2015/06/chart">
              <c:ext xmlns:c16="http://schemas.microsoft.com/office/drawing/2014/chart" uri="{C3380CC4-5D6E-409C-BE32-E72D297353CC}">
                <c16:uniqueId val="{00000011-309E-7547-864E-7A68564B032A}"/>
              </c:ext>
            </c:extLst>
          </c:dPt>
          <c:dPt>
            <c:idx val="27"/>
            <c:invertIfNegative val="0"/>
            <c:bubble3D val="0"/>
            <c:spPr>
              <a:solidFill>
                <a:schemeClr val="accent3"/>
              </a:solidFill>
              <a:ln>
                <a:noFill/>
              </a:ln>
              <a:effectLst>
                <a:innerShdw blurRad="38100">
                  <a:schemeClr val="accent1"/>
                </a:innerShdw>
              </a:effectLst>
            </c:spPr>
            <c:extLst xmlns:c16r2="http://schemas.microsoft.com/office/drawing/2015/06/chart">
              <c:ext xmlns:c16="http://schemas.microsoft.com/office/drawing/2014/chart" uri="{C3380CC4-5D6E-409C-BE32-E72D297353CC}">
                <c16:uniqueId val="{00000013-309E-7547-864E-7A68564B032A}"/>
              </c:ext>
            </c:extLst>
          </c:dPt>
          <c:dPt>
            <c:idx val="30"/>
            <c:invertIfNegative val="0"/>
            <c:bubble3D val="0"/>
            <c:spPr>
              <a:solidFill>
                <a:schemeClr val="accent3"/>
              </a:solidFill>
              <a:ln>
                <a:noFill/>
              </a:ln>
              <a:effectLst>
                <a:innerShdw blurRad="38100">
                  <a:schemeClr val="accent1"/>
                </a:innerShdw>
              </a:effectLst>
            </c:spPr>
            <c:extLst xmlns:c16r2="http://schemas.microsoft.com/office/drawing/2015/06/chart">
              <c:ext xmlns:c16="http://schemas.microsoft.com/office/drawing/2014/chart" uri="{C3380CC4-5D6E-409C-BE32-E72D297353CC}">
                <c16:uniqueId val="{00000015-309E-7547-864E-7A68564B032A}"/>
              </c:ext>
            </c:extLst>
          </c:dPt>
          <c:dPt>
            <c:idx val="32"/>
            <c:invertIfNegative val="0"/>
            <c:bubble3D val="0"/>
            <c:spPr>
              <a:solidFill>
                <a:schemeClr val="accent3"/>
              </a:solidFill>
              <a:ln>
                <a:noFill/>
              </a:ln>
              <a:effectLst>
                <a:innerShdw blurRad="38100">
                  <a:schemeClr val="accent1"/>
                </a:innerShdw>
              </a:effectLst>
            </c:spPr>
            <c:extLst xmlns:c16r2="http://schemas.microsoft.com/office/drawing/2015/06/chart">
              <c:ext xmlns:c16="http://schemas.microsoft.com/office/drawing/2014/chart" uri="{C3380CC4-5D6E-409C-BE32-E72D297353CC}">
                <c16:uniqueId val="{00000017-309E-7547-864E-7A68564B032A}"/>
              </c:ext>
            </c:extLst>
          </c:dPt>
          <c:dPt>
            <c:idx val="33"/>
            <c:invertIfNegative val="0"/>
            <c:bubble3D val="0"/>
            <c:spPr>
              <a:solidFill>
                <a:schemeClr val="accent3"/>
              </a:solidFill>
              <a:ln>
                <a:noFill/>
              </a:ln>
              <a:effectLst>
                <a:innerShdw blurRad="38100">
                  <a:schemeClr val="accent1"/>
                </a:innerShdw>
              </a:effectLst>
            </c:spPr>
            <c:extLst xmlns:c16r2="http://schemas.microsoft.com/office/drawing/2015/06/chart">
              <c:ext xmlns:c16="http://schemas.microsoft.com/office/drawing/2014/chart" uri="{C3380CC4-5D6E-409C-BE32-E72D297353CC}">
                <c16:uniqueId val="{00000019-309E-7547-864E-7A68564B032A}"/>
              </c:ext>
            </c:extLst>
          </c:dPt>
          <c:dLbls>
            <c:dLbl>
              <c:idx val="1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dLbl>
            <c:dLbl>
              <c:idx val="2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1"/>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Sheet1!$G$1:$G$34</c:f>
              <c:numCache>
                <c:formatCode>0.00%</c:formatCode>
                <c:ptCount val="34"/>
                <c:pt idx="0">
                  <c:v>-4.4000000000000003E-3</c:v>
                </c:pt>
                <c:pt idx="1">
                  <c:v>-7.7999999999999996E-3</c:v>
                </c:pt>
                <c:pt idx="2">
                  <c:v>-3.56E-2</c:v>
                </c:pt>
                <c:pt idx="3">
                  <c:v>-3.15E-2</c:v>
                </c:pt>
                <c:pt idx="4">
                  <c:v>-4.5999999999999999E-3</c:v>
                </c:pt>
                <c:pt idx="5">
                  <c:v>-4.4200000000000003E-2</c:v>
                </c:pt>
                <c:pt idx="6">
                  <c:v>-1.3899999999999999E-2</c:v>
                </c:pt>
                <c:pt idx="7">
                  <c:v>5.0900000000000001E-2</c:v>
                </c:pt>
                <c:pt idx="8">
                  <c:v>-2.9399999999999999E-2</c:v>
                </c:pt>
                <c:pt idx="9">
                  <c:v>4.53E-2</c:v>
                </c:pt>
                <c:pt idx="10">
                  <c:v>-3.5799999999999998E-2</c:v>
                </c:pt>
                <c:pt idx="11">
                  <c:v>-9.7999999999999997E-3</c:v>
                </c:pt>
                <c:pt idx="12">
                  <c:v>-7.7899999999999997E-2</c:v>
                </c:pt>
                <c:pt idx="13">
                  <c:v>4.8899999999999999E-2</c:v>
                </c:pt>
                <c:pt idx="14">
                  <c:v>-5.8599999999999999E-2</c:v>
                </c:pt>
                <c:pt idx="15">
                  <c:v>-9.9900000000000003E-2</c:v>
                </c:pt>
                <c:pt idx="16">
                  <c:v>9.3600000000000003E-2</c:v>
                </c:pt>
                <c:pt idx="17">
                  <c:v>-0.1293</c:v>
                </c:pt>
                <c:pt idx="18">
                  <c:v>5.1999999999999998E-2</c:v>
                </c:pt>
                <c:pt idx="19">
                  <c:v>-6.3E-2</c:v>
                </c:pt>
                <c:pt idx="20">
                  <c:v>9.4999999999999998E-3</c:v>
                </c:pt>
                <c:pt idx="21">
                  <c:v>-4.5499999999999999E-2</c:v>
                </c:pt>
                <c:pt idx="22">
                  <c:v>-3.04E-2</c:v>
                </c:pt>
                <c:pt idx="23">
                  <c:v>0.1137</c:v>
                </c:pt>
                <c:pt idx="24">
                  <c:v>2.3900000000000001E-2</c:v>
                </c:pt>
                <c:pt idx="25">
                  <c:v>6.3799999999999996E-2</c:v>
                </c:pt>
                <c:pt idx="26">
                  <c:v>-4.0599999999999997E-2</c:v>
                </c:pt>
                <c:pt idx="27">
                  <c:v>3.1899999999999998E-2</c:v>
                </c:pt>
                <c:pt idx="28">
                  <c:v>-1.84E-2</c:v>
                </c:pt>
                <c:pt idx="29">
                  <c:v>-4.4400000000000002E-2</c:v>
                </c:pt>
                <c:pt idx="30">
                  <c:v>2.24E-2</c:v>
                </c:pt>
                <c:pt idx="31">
                  <c:v>-1.6899999999999998E-2</c:v>
                </c:pt>
                <c:pt idx="32">
                  <c:v>7.7299999999999994E-2</c:v>
                </c:pt>
                <c:pt idx="33">
                  <c:v>2.2200000000000001E-2</c:v>
                </c:pt>
              </c:numCache>
            </c:numRef>
          </c:val>
          <c:extLst xmlns:c16r2="http://schemas.microsoft.com/office/drawing/2015/06/chart">
            <c:ext xmlns:c16="http://schemas.microsoft.com/office/drawing/2014/chart" uri="{C3380CC4-5D6E-409C-BE32-E72D297353CC}">
              <c16:uniqueId val="{0000001A-309E-7547-864E-7A68564B032A}"/>
            </c:ext>
          </c:extLst>
        </c:ser>
        <c:dLbls>
          <c:dLblPos val="outEnd"/>
          <c:showLegendKey val="0"/>
          <c:showVal val="1"/>
          <c:showCatName val="0"/>
          <c:showSerName val="0"/>
          <c:showPercent val="0"/>
          <c:showBubbleSize val="0"/>
        </c:dLbls>
        <c:gapWidth val="20"/>
        <c:overlap val="-33"/>
        <c:axId val="471037312"/>
        <c:axId val="471037696"/>
      </c:barChart>
      <c:catAx>
        <c:axId val="471037312"/>
        <c:scaling>
          <c:orientation val="minMax"/>
        </c:scaling>
        <c:delete val="1"/>
        <c:axPos val="b"/>
        <c:numFmt formatCode="General" sourceLinked="1"/>
        <c:majorTickMark val="none"/>
        <c:minorTickMark val="none"/>
        <c:tickLblPos val="nextTo"/>
        <c:crossAx val="471037696"/>
        <c:crosses val="autoZero"/>
        <c:auto val="1"/>
        <c:lblAlgn val="ctr"/>
        <c:lblOffset val="100"/>
        <c:noMultiLvlLbl val="0"/>
      </c:catAx>
      <c:valAx>
        <c:axId val="471037696"/>
        <c:scaling>
          <c:orientation val="minMax"/>
        </c:scaling>
        <c:delete val="0"/>
        <c:axPos val="l"/>
        <c:majorGridlines>
          <c:spPr>
            <a:ln w="9525" cap="flat" cmpd="sng" algn="ctr">
              <a:solidFill>
                <a:schemeClr val="bg1">
                  <a:lumMod val="7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471037312"/>
        <c:crosses val="autoZero"/>
        <c:crossBetween val="between"/>
      </c:valAx>
      <c:spPr>
        <a:noFill/>
        <a:ln>
          <a:noFill/>
        </a:ln>
        <a:effectLst/>
      </c:spPr>
    </c:plotArea>
    <c:plotVisOnly val="1"/>
    <c:dispBlanksAs val="gap"/>
    <c:showDLblsOverMax val="0"/>
  </c:chart>
  <c:spPr>
    <a:solidFill>
      <a:schemeClr val="bg1"/>
    </a:solidFill>
    <a:ln>
      <a:noFill/>
    </a:ln>
    <a:effectLst>
      <a:outerShdw blurRad="63500" algn="ctr"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30F7053-13D0-9D49-B19D-45207D518922}"/>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xmlns="" id="{DB22CB10-6833-E044-B6B1-2D6530675FA8}"/>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7F3FED85-615D-4340-A51F-606476F1067C}" type="datetimeFigureOut">
              <a:rPr lang="en-US" smtClean="0">
                <a:latin typeface="Arial" panose="020B0604020202020204" pitchFamily="34" charset="0"/>
              </a:rPr>
              <a:t>4/16/2020</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xmlns="" id="{0717E777-872C-954C-AC00-3D19CC5CDFAF}"/>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xmlns="" id="{A909B505-9B4D-DE4C-9869-C9FF1B1F71CD}"/>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487B80BC-433A-2E4F-A25F-9F8CF4B0A56F}"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065999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b="0" i="0">
                <a:latin typeface="Arial" panose="020B0604020202020204" pitchFamily="34" charset="0"/>
              </a:defRPr>
            </a:lvl1pPr>
          </a:lstStyle>
          <a:p>
            <a:fld id="{E2B35CFB-FE90-5D49-B719-B70F41887AE7}" type="datetimeFigureOut">
              <a:rPr lang="en-US" smtClean="0"/>
              <a:pPr/>
              <a:t>4/16/2020</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B19FA42-5024-7C4A-A1E9-2BADC9AB4546}" type="slidenum">
              <a:rPr lang="en-US" smtClean="0"/>
              <a:pPr/>
              <a:t>‹#›</a:t>
            </a:fld>
            <a:endParaRPr lang="en-US" dirty="0"/>
          </a:p>
        </p:txBody>
      </p:sp>
    </p:spTree>
    <p:extLst>
      <p:ext uri="{BB962C8B-B14F-4D97-AF65-F5344CB8AC3E}">
        <p14:creationId xmlns:p14="http://schemas.microsoft.com/office/powerpoint/2010/main" val="235433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skillsyouneed.com/ps/stress-tips.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webmd.com/balance/guide/blissing-out-10-relaxation-techniques-reduce-stress-spot#1" TargetMode="External"/><Relationship Id="rId5" Type="http://schemas.openxmlformats.org/officeDocument/2006/relationships/hyperlink" Target="https://www.heart.org/en/healthy-living/healthy-lifestyle/stress-management/3-tips-to-manage-stress" TargetMode="External"/><Relationship Id="rId4" Type="http://schemas.openxmlformats.org/officeDocument/2006/relationships/hyperlink" Target="https://www.heart.org/en/healthy-living/healthy-lifestyle/stress-management/spend-time-in-nature-to-reduce-stress-and-anxiety"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hlomobenartzi.com/behavioral-finance-tool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Jamie: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Welcome to our special client update.</a:t>
            </a:r>
            <a:r>
              <a:rPr lang="en-US" sz="1200" baseline="0" dirty="0"/>
              <a:t>  We’re glad you’ve been able to join us.  We know there is a lot going on in our world that can cause a lot of fear and anxiety.  It’s natural to feel that way – and we want you to know we’re here for you.  </a:t>
            </a:r>
            <a:endParaRPr lang="en-US" sz="1200" dirty="0"/>
          </a:p>
        </p:txBody>
      </p:sp>
      <p:sp>
        <p:nvSpPr>
          <p:cNvPr id="4" name="Slide Number Placeholder 3"/>
          <p:cNvSpPr>
            <a:spLocks noGrp="1"/>
          </p:cNvSpPr>
          <p:nvPr>
            <p:ph type="sldNum" sz="quarter" idx="5"/>
          </p:nvPr>
        </p:nvSpPr>
        <p:spPr/>
        <p:txBody>
          <a:bodyPr/>
          <a:lstStyle/>
          <a:p>
            <a:fld id="{DB19FA42-5024-7C4A-A1E9-2BADC9AB4546}" type="slidenum">
              <a:rPr lang="en-US" smtClean="0"/>
              <a:t>1</a:t>
            </a:fld>
            <a:endParaRPr lang="en-US"/>
          </a:p>
        </p:txBody>
      </p:sp>
    </p:spTree>
    <p:extLst>
      <p:ext uri="{BB962C8B-B14F-4D97-AF65-F5344CB8AC3E}">
        <p14:creationId xmlns:p14="http://schemas.microsoft.com/office/powerpoint/2010/main" val="285720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ea typeface="+mn-ea"/>
                <a:cs typeface="+mn-cs"/>
              </a:rPr>
              <a:t>The idea is to keep the businesses and economy </a:t>
            </a:r>
            <a:r>
              <a:rPr lang="en-US" sz="1200" kern="1200" dirty="0" smtClean="0">
                <a:solidFill>
                  <a:schemeClr val="tx1"/>
                </a:solidFill>
                <a:effectLst/>
                <a:ea typeface="+mn-ea"/>
                <a:cs typeface="+mn-cs"/>
              </a:rPr>
              <a:t>intact </a:t>
            </a:r>
            <a:endParaRPr lang="en-US" sz="1200" kern="1200" dirty="0">
              <a:solidFill>
                <a:schemeClr val="tx1"/>
              </a:solidFill>
              <a:effectLst/>
              <a:ea typeface="+mn-ea"/>
              <a:cs typeface="+mn-cs"/>
            </a:endParaRPr>
          </a:p>
          <a:p>
            <a:pPr marL="171450" indent="-171450">
              <a:buFontTx/>
              <a:buChar char="-"/>
            </a:pPr>
            <a:r>
              <a:rPr lang="en-US" dirty="0"/>
              <a:t>In some sense dormant, waiting out the volatility </a:t>
            </a:r>
          </a:p>
          <a:p>
            <a:pPr marL="171450" indent="-171450">
              <a:buFontTx/>
              <a:buChar char="-"/>
            </a:pPr>
            <a:r>
              <a:rPr lang="en-US" dirty="0"/>
              <a:t>Introduce basic parts of the Act itself. </a:t>
            </a:r>
          </a:p>
          <a:p>
            <a:pPr marL="171450" indent="-171450">
              <a:buFontTx/>
              <a:buChar char="-"/>
            </a:pPr>
            <a:r>
              <a:rPr lang="en-US" dirty="0"/>
              <a:t>Each will have an overview slide followed by a planning slide </a:t>
            </a:r>
          </a:p>
          <a:p>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10</a:t>
            </a:fld>
            <a:endParaRPr lang="en-US" dirty="0"/>
          </a:p>
        </p:txBody>
      </p:sp>
    </p:spTree>
    <p:extLst>
      <p:ext uri="{BB962C8B-B14F-4D97-AF65-F5344CB8AC3E}">
        <p14:creationId xmlns:p14="http://schemas.microsoft.com/office/powerpoint/2010/main" val="64051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ea typeface="+mn-ea"/>
                <a:cs typeface="+mn-cs"/>
              </a:rPr>
              <a:t>Almost $350 billion to help businesses, might end up being more </a:t>
            </a:r>
          </a:p>
          <a:p>
            <a:pPr marL="171450" indent="-171450">
              <a:buFontTx/>
              <a:buChar char="-"/>
            </a:pPr>
            <a:r>
              <a:rPr lang="en-US" dirty="0"/>
              <a:t>2.5x average monthly payroll, up to $10m </a:t>
            </a:r>
          </a:p>
          <a:p>
            <a:pPr marL="171450" indent="-171450">
              <a:buFontTx/>
              <a:buChar char="-"/>
            </a:pPr>
            <a:r>
              <a:rPr lang="en-US" sz="1200" kern="1200" dirty="0">
                <a:solidFill>
                  <a:schemeClr val="tx1"/>
                </a:solidFill>
                <a:effectLst/>
                <a:ea typeface="+mn-ea"/>
                <a:cs typeface="+mn-cs"/>
              </a:rPr>
              <a:t>A forgivable loan with some conditions </a:t>
            </a:r>
          </a:p>
          <a:p>
            <a:pPr marL="171450" indent="-171450">
              <a:buFontTx/>
              <a:buChar char="-"/>
            </a:pPr>
            <a:r>
              <a:rPr lang="en-US" dirty="0"/>
              <a:t>Maintaining businesses during 8 week period </a:t>
            </a:r>
          </a:p>
          <a:p>
            <a:pPr marL="171450" indent="-171450">
              <a:buFontTx/>
              <a:buChar char="-"/>
            </a:pPr>
            <a:r>
              <a:rPr lang="en-US" dirty="0"/>
              <a:t>Designed to be forgiven</a:t>
            </a:r>
          </a:p>
          <a:p>
            <a:pPr marL="171450" indent="-171450">
              <a:buFontTx/>
              <a:buChar char="-"/>
            </a:pPr>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11</a:t>
            </a:fld>
            <a:endParaRPr lang="en-US" dirty="0"/>
          </a:p>
        </p:txBody>
      </p:sp>
    </p:spTree>
    <p:extLst>
      <p:ext uri="{BB962C8B-B14F-4D97-AF65-F5344CB8AC3E}">
        <p14:creationId xmlns:p14="http://schemas.microsoft.com/office/powerpoint/2010/main" val="2806288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ea typeface="+mn-ea"/>
                <a:cs typeface="+mn-cs"/>
              </a:rPr>
              <a:t>First come, first serve basis </a:t>
            </a:r>
          </a:p>
          <a:p>
            <a:pPr marL="171450" indent="-171450">
              <a:buFontTx/>
              <a:buChar char="-"/>
            </a:pPr>
            <a:r>
              <a:rPr lang="en-US" dirty="0"/>
              <a:t>Applying sooner is better </a:t>
            </a:r>
          </a:p>
          <a:p>
            <a:pPr marL="171450" indent="-171450">
              <a:buFontTx/>
              <a:buChar char="-"/>
            </a:pPr>
            <a:r>
              <a:rPr lang="en-US" sz="1200" kern="1200" dirty="0">
                <a:solidFill>
                  <a:schemeClr val="tx1"/>
                </a:solidFill>
                <a:effectLst/>
                <a:ea typeface="+mn-ea"/>
                <a:cs typeface="+mn-cs"/>
              </a:rPr>
              <a:t>Apply through local bank</a:t>
            </a:r>
            <a:r>
              <a:rPr lang="en-US" dirty="0"/>
              <a:t>, SBA approved lender </a:t>
            </a:r>
          </a:p>
          <a:p>
            <a:pPr marL="171450" indent="-171450">
              <a:buFontTx/>
              <a:buChar char="-"/>
            </a:pPr>
            <a:r>
              <a:rPr lang="en-US" sz="1200" kern="1200" dirty="0">
                <a:solidFill>
                  <a:schemeClr val="tx1"/>
                </a:solidFill>
                <a:effectLst/>
                <a:ea typeface="+mn-ea"/>
                <a:cs typeface="+mn-cs"/>
              </a:rPr>
              <a:t>Start with a bank you already </a:t>
            </a:r>
            <a:r>
              <a:rPr lang="en-US" dirty="0"/>
              <a:t>have a relationship with </a:t>
            </a:r>
          </a:p>
          <a:p>
            <a:pPr marL="171450" indent="-171450">
              <a:buFontTx/>
              <a:buChar char="-"/>
            </a:pPr>
            <a:r>
              <a:rPr lang="en-US" sz="1200" kern="1200" dirty="0">
                <a:solidFill>
                  <a:schemeClr val="tx1"/>
                </a:solidFill>
                <a:effectLst/>
                <a:ea typeface="+mn-ea"/>
                <a:cs typeface="+mn-cs"/>
              </a:rPr>
              <a:t>Make sure you are </a:t>
            </a:r>
            <a:r>
              <a:rPr lang="en-US" dirty="0"/>
              <a:t>documenting </a:t>
            </a:r>
          </a:p>
          <a:p>
            <a:pPr marL="171450" indent="-171450">
              <a:buFontTx/>
              <a:buChar char="-"/>
            </a:pPr>
            <a:r>
              <a:rPr lang="en-US" sz="1200" kern="1200" dirty="0">
                <a:solidFill>
                  <a:schemeClr val="tx1"/>
                </a:solidFill>
                <a:effectLst/>
                <a:ea typeface="+mn-ea"/>
                <a:cs typeface="+mn-cs"/>
              </a:rPr>
              <a:t>Consider goi</a:t>
            </a:r>
            <a:r>
              <a:rPr lang="en-US" dirty="0"/>
              <a:t>ng to weekly payroll so you don’t miss the loan forgiveness on an off week, so you generate the most bills. </a:t>
            </a:r>
          </a:p>
          <a:p>
            <a:pPr marL="171450" indent="-171450">
              <a:buFontTx/>
              <a:buChar char="-"/>
            </a:pPr>
            <a:r>
              <a:rPr lang="en-US" sz="1200" kern="1200" dirty="0">
                <a:solidFill>
                  <a:schemeClr val="tx1"/>
                </a:solidFill>
                <a:effectLst/>
                <a:ea typeface="+mn-ea"/>
                <a:cs typeface="+mn-cs"/>
              </a:rPr>
              <a:t>75% of the forgiveness aspect has to come from payroll. </a:t>
            </a:r>
          </a:p>
          <a:p>
            <a:pPr marL="171450" indent="-171450">
              <a:buFontTx/>
              <a:buChar char="-"/>
            </a:pPr>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12</a:t>
            </a:fld>
            <a:endParaRPr lang="en-US" dirty="0"/>
          </a:p>
        </p:txBody>
      </p:sp>
    </p:spTree>
    <p:extLst>
      <p:ext uri="{BB962C8B-B14F-4D97-AF65-F5344CB8AC3E}">
        <p14:creationId xmlns:p14="http://schemas.microsoft.com/office/powerpoint/2010/main" val="16397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ea typeface="+mn-ea"/>
                <a:cs typeface="+mn-cs"/>
              </a:rPr>
              <a:t>Economic injury due to disasters </a:t>
            </a:r>
          </a:p>
          <a:p>
            <a:pPr marL="171450" indent="-171450">
              <a:buFontTx/>
              <a:buChar char="-"/>
            </a:pPr>
            <a:r>
              <a:rPr lang="en-US" dirty="0"/>
              <a:t>This is a program that already exists which is being expanded in the COVID crisis </a:t>
            </a:r>
          </a:p>
          <a:p>
            <a:pPr marL="171450" indent="-171450">
              <a:buFontTx/>
              <a:buChar char="-"/>
            </a:pPr>
            <a:r>
              <a:rPr lang="en-US" sz="1200" kern="1200" dirty="0">
                <a:solidFill>
                  <a:schemeClr val="tx1"/>
                </a:solidFill>
                <a:effectLst/>
                <a:ea typeface="+mn-ea"/>
                <a:cs typeface="+mn-cs"/>
              </a:rPr>
              <a:t>Generally non-forgivable </a:t>
            </a:r>
          </a:p>
          <a:p>
            <a:pPr marL="171450" indent="-171450">
              <a:buFontTx/>
              <a:buChar char="-"/>
            </a:pPr>
            <a:r>
              <a:rPr lang="en-US" sz="1200" kern="1200" dirty="0">
                <a:solidFill>
                  <a:schemeClr val="tx1"/>
                </a:solidFill>
                <a:effectLst/>
                <a:ea typeface="+mn-ea"/>
                <a:cs typeface="+mn-cs"/>
              </a:rPr>
              <a:t>Loan can be used for broader reasons than Paycheck Protection Program loans </a:t>
            </a:r>
          </a:p>
          <a:p>
            <a:pPr marL="171450" indent="-171450">
              <a:buFontTx/>
              <a:buChar char="-"/>
            </a:pPr>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13</a:t>
            </a:fld>
            <a:endParaRPr lang="en-US" dirty="0"/>
          </a:p>
        </p:txBody>
      </p:sp>
    </p:spTree>
    <p:extLst>
      <p:ext uri="{BB962C8B-B14F-4D97-AF65-F5344CB8AC3E}">
        <p14:creationId xmlns:p14="http://schemas.microsoft.com/office/powerpoint/2010/main" val="1660333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is more of a traditional loan </a:t>
            </a:r>
          </a:p>
          <a:p>
            <a:pPr marL="171450" indent="-171450">
              <a:buFontTx/>
              <a:buChar char="-"/>
            </a:pPr>
            <a:r>
              <a:rPr lang="en-US" dirty="0"/>
              <a:t>Offers more discretion to the loan recipient for use </a:t>
            </a:r>
          </a:p>
          <a:p>
            <a:pPr marL="171450" indent="-171450">
              <a:buFontTx/>
              <a:buChar char="-"/>
            </a:pPr>
            <a:r>
              <a:rPr lang="en-US" sz="1200" kern="1200" dirty="0">
                <a:solidFill>
                  <a:schemeClr val="tx1"/>
                </a:solidFill>
                <a:effectLst/>
                <a:ea typeface="+mn-ea"/>
                <a:cs typeface="+mn-cs"/>
              </a:rPr>
              <a:t>Consider re</a:t>
            </a:r>
            <a:r>
              <a:rPr lang="en-US" dirty="0"/>
              <a:t>financing and rolling into the Paycheck Protection Program </a:t>
            </a:r>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14</a:t>
            </a:fld>
            <a:endParaRPr lang="en-US" dirty="0"/>
          </a:p>
        </p:txBody>
      </p:sp>
    </p:spTree>
    <p:extLst>
      <p:ext uri="{BB962C8B-B14F-4D97-AF65-F5344CB8AC3E}">
        <p14:creationId xmlns:p14="http://schemas.microsoft.com/office/powerpoint/2010/main" val="4017660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ea typeface="+mn-ea"/>
                <a:cs typeface="+mn-cs"/>
              </a:rPr>
              <a:t>Tax credit </a:t>
            </a:r>
          </a:p>
          <a:p>
            <a:pPr marL="171450" indent="-171450">
              <a:buFontTx/>
              <a:buChar char="-"/>
            </a:pPr>
            <a:r>
              <a:rPr lang="en-US" dirty="0"/>
              <a:t>Maximum credit we can get is a $5,000 per employee tax credit </a:t>
            </a:r>
          </a:p>
          <a:p>
            <a:pPr marL="171450" indent="-171450">
              <a:buFontTx/>
              <a:buChar char="-"/>
            </a:pPr>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15</a:t>
            </a:fld>
            <a:endParaRPr lang="en-US" dirty="0"/>
          </a:p>
        </p:txBody>
      </p:sp>
    </p:spTree>
    <p:extLst>
      <p:ext uri="{BB962C8B-B14F-4D97-AF65-F5344CB8AC3E}">
        <p14:creationId xmlns:p14="http://schemas.microsoft.com/office/powerpoint/2010/main" val="2045855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ea typeface="+mn-ea"/>
                <a:cs typeface="+mn-cs"/>
              </a:rPr>
              <a:t>You could offset your payments with this credit as a planning move </a:t>
            </a:r>
          </a:p>
          <a:p>
            <a:pPr marL="171450" indent="-171450">
              <a:buFontTx/>
              <a:buChar char="-"/>
            </a:pPr>
            <a:r>
              <a:rPr lang="en-US" dirty="0"/>
              <a:t>You can not get this AND the Paycheck Protection Program loan. Most people are leaning toward the PPP, but this is an option. </a:t>
            </a:r>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16</a:t>
            </a:fld>
            <a:endParaRPr lang="en-US" dirty="0"/>
          </a:p>
        </p:txBody>
      </p:sp>
    </p:spTree>
    <p:extLst>
      <p:ext uri="{BB962C8B-B14F-4D97-AF65-F5344CB8AC3E}">
        <p14:creationId xmlns:p14="http://schemas.microsoft.com/office/powerpoint/2010/main" val="696129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ea typeface="+mn-ea"/>
                <a:cs typeface="+mn-cs"/>
              </a:rPr>
              <a:t>Honestly, we need more guidance from the government on this issue </a:t>
            </a:r>
          </a:p>
          <a:p>
            <a:pPr marL="171450" indent="-171450">
              <a:buFontTx/>
              <a:buChar char="-"/>
            </a:pPr>
            <a:r>
              <a:rPr lang="en-US" dirty="0"/>
              <a:t>Push off payroll taxes into end of 2021 and 2022, 50% each year </a:t>
            </a:r>
          </a:p>
          <a:p>
            <a:pPr marL="171450" indent="-171450">
              <a:buFontTx/>
              <a:buChar char="-"/>
            </a:pPr>
            <a:r>
              <a:rPr lang="en-US" dirty="0"/>
              <a:t>A release for cash flow possibly. </a:t>
            </a:r>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17</a:t>
            </a:fld>
            <a:endParaRPr lang="en-US" dirty="0"/>
          </a:p>
        </p:txBody>
      </p:sp>
    </p:spTree>
    <p:extLst>
      <p:ext uri="{BB962C8B-B14F-4D97-AF65-F5344CB8AC3E}">
        <p14:creationId xmlns:p14="http://schemas.microsoft.com/office/powerpoint/2010/main" val="1754200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ea typeface="+mn-ea"/>
                <a:cs typeface="+mn-cs"/>
              </a:rPr>
              <a:t>Might be able to use in conjunction with PPP or Retention credit, but that is still unclear. Nothing directly in the bill forbids it. </a:t>
            </a:r>
          </a:p>
          <a:p>
            <a:pPr marL="171450" indent="-171450">
              <a:buFontTx/>
              <a:buChar char="-"/>
            </a:pPr>
            <a:r>
              <a:rPr lang="en-US" dirty="0"/>
              <a:t>We need more government guidance</a:t>
            </a:r>
          </a:p>
          <a:p>
            <a:pPr marL="171450" indent="-171450">
              <a:buFontTx/>
              <a:buChar char="-"/>
            </a:pPr>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18</a:t>
            </a:fld>
            <a:endParaRPr lang="en-US" dirty="0"/>
          </a:p>
        </p:txBody>
      </p:sp>
    </p:spTree>
    <p:extLst>
      <p:ext uri="{BB962C8B-B14F-4D97-AF65-F5344CB8AC3E}">
        <p14:creationId xmlns:p14="http://schemas.microsoft.com/office/powerpoint/2010/main" val="3755693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baseline="0" dirty="0">
              <a:solidFill>
                <a:schemeClr val="tx1"/>
              </a:solidFill>
              <a:effectLst/>
              <a:ea typeface="+mn-ea"/>
              <a:cs typeface="+mn-cs"/>
            </a:endParaRPr>
          </a:p>
          <a:p>
            <a:pPr marL="0" indent="0">
              <a:buNone/>
            </a:pPr>
            <a:r>
              <a:rPr lang="en-US" sz="1200" kern="1200" baseline="0" dirty="0">
                <a:solidFill>
                  <a:schemeClr val="tx1"/>
                </a:solidFill>
                <a:effectLst/>
                <a:ea typeface="+mn-ea"/>
                <a:cs typeface="+mn-cs"/>
              </a:rPr>
              <a:t>Remember, this could still change a bit – but generally speaking the idea is to get payments out to individual and couples. With the payments being driven off of prior year tax returns. Each child would also count as an additional dollar amount for the payments. </a:t>
            </a:r>
          </a:p>
          <a:p>
            <a:pPr marL="0" indent="0">
              <a:buNone/>
            </a:pPr>
            <a:endParaRPr lang="en-US" dirty="0"/>
          </a:p>
          <a:p>
            <a:pPr marL="0" indent="0">
              <a:buNone/>
            </a:pPr>
            <a:r>
              <a:rPr lang="en-US" sz="1200" kern="1200" baseline="0" dirty="0">
                <a:solidFill>
                  <a:schemeClr val="tx1"/>
                </a:solidFill>
                <a:effectLst/>
                <a:ea typeface="+mn-ea"/>
                <a:cs typeface="+mn-cs"/>
              </a:rPr>
              <a:t>There will likely be some phase out limits on this and some uncertainty to how quickly congress and the treasury will get payments out – but 4-6 weeks after the bill is signed makes sense based on past payments from the treasury. </a:t>
            </a:r>
          </a:p>
        </p:txBody>
      </p:sp>
      <p:sp>
        <p:nvSpPr>
          <p:cNvPr id="4" name="Slide Number Placeholder 3"/>
          <p:cNvSpPr>
            <a:spLocks noGrp="1"/>
          </p:cNvSpPr>
          <p:nvPr>
            <p:ph type="sldNum" sz="quarter" idx="5"/>
          </p:nvPr>
        </p:nvSpPr>
        <p:spPr/>
        <p:txBody>
          <a:bodyPr/>
          <a:lstStyle/>
          <a:p>
            <a:fld id="{6C015D19-1A19-3940-AD3C-B0D2E6166548}" type="slidenum">
              <a:rPr lang="en-US" smtClean="0"/>
              <a:pPr/>
              <a:t>19</a:t>
            </a:fld>
            <a:endParaRPr lang="en-US" dirty="0"/>
          </a:p>
        </p:txBody>
      </p:sp>
    </p:spTree>
    <p:extLst>
      <p:ext uri="{BB962C8B-B14F-4D97-AF65-F5344CB8AC3E}">
        <p14:creationId xmlns:p14="http://schemas.microsoft.com/office/powerpoint/2010/main" val="284075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why are we here?  News headlines and broadcasts are filled with troubling news of the novel coronavirus spreading around the world, and the</a:t>
            </a:r>
            <a:r>
              <a:rPr lang="en-US" baseline="0" dirty="0"/>
              <a:t> virus’</a:t>
            </a:r>
            <a:r>
              <a:rPr lang="en-US" dirty="0"/>
              <a:t> impact on the U.S.</a:t>
            </a:r>
            <a:r>
              <a:rPr lang="en-US" baseline="0" dirty="0"/>
              <a:t> and global economy</a:t>
            </a:r>
            <a:r>
              <a:rPr lang="en-US" dirty="0"/>
              <a:t>. </a:t>
            </a:r>
            <a:r>
              <a:rPr lang="en-US" sz="1200" kern="1200" dirty="0">
                <a:solidFill>
                  <a:schemeClr val="tx1"/>
                </a:solidFill>
                <a:effectLst/>
                <a:ea typeface="+mn-ea"/>
                <a:cs typeface="+mn-cs"/>
              </a:rPr>
              <a:t>Our</a:t>
            </a:r>
            <a:r>
              <a:rPr lang="en-US" sz="1200" kern="1200" baseline="0" dirty="0">
                <a:solidFill>
                  <a:schemeClr val="tx1"/>
                </a:solidFill>
                <a:effectLst/>
                <a:ea typeface="+mn-ea"/>
                <a:cs typeface="+mn-cs"/>
              </a:rPr>
              <a:t> g</a:t>
            </a:r>
            <a:r>
              <a:rPr lang="en-US" sz="1200" kern="1200" dirty="0">
                <a:solidFill>
                  <a:schemeClr val="tx1"/>
                </a:solidFill>
                <a:effectLst/>
                <a:ea typeface="+mn-ea"/>
                <a:cs typeface="+mn-cs"/>
              </a:rPr>
              <a:t>oal today to help you understand what is happening, how it impacts your financial situation, and what you might want to be doing. Planning the “new normal” and making changes to get to our long-term goals. </a:t>
            </a:r>
            <a:endParaRPr lang="en-US" dirty="0"/>
          </a:p>
          <a:p>
            <a:endParaRPr lang="en-US" dirty="0"/>
          </a:p>
          <a:p>
            <a:r>
              <a:rPr lang="en-US" dirty="0"/>
              <a:t>Before</a:t>
            </a:r>
            <a:r>
              <a:rPr lang="en-US" baseline="0" dirty="0"/>
              <a:t> we begin, w</a:t>
            </a:r>
            <a:r>
              <a:rPr lang="en-US" dirty="0"/>
              <a:t>e want to first and foremost wish a swift recovery to all who have been infected with COVID-19. The dangers of the disease are real, and we encourage everyone to do their part to prevent its spread. </a:t>
            </a:r>
          </a:p>
        </p:txBody>
      </p:sp>
      <p:sp>
        <p:nvSpPr>
          <p:cNvPr id="4" name="Slide Number Placeholder 3"/>
          <p:cNvSpPr>
            <a:spLocks noGrp="1"/>
          </p:cNvSpPr>
          <p:nvPr>
            <p:ph type="sldNum" sz="quarter" idx="5"/>
          </p:nvPr>
        </p:nvSpPr>
        <p:spPr/>
        <p:txBody>
          <a:bodyPr/>
          <a:lstStyle/>
          <a:p>
            <a:fld id="{DB19FA42-5024-7C4A-A1E9-2BADC9AB4546}" type="slidenum">
              <a:rPr lang="en-US" smtClean="0"/>
              <a:t>2</a:t>
            </a:fld>
            <a:endParaRPr lang="en-US"/>
          </a:p>
        </p:txBody>
      </p:sp>
    </p:spTree>
    <p:extLst>
      <p:ext uri="{BB962C8B-B14F-4D97-AF65-F5344CB8AC3E}">
        <p14:creationId xmlns:p14="http://schemas.microsoft.com/office/powerpoint/2010/main" val="2098919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a:p>
            <a:r>
              <a:rPr lang="en-US" dirty="0">
                <a:cs typeface="Arial"/>
              </a:rPr>
              <a:t>As</a:t>
            </a:r>
            <a:r>
              <a:rPr lang="en-US" baseline="0" dirty="0">
                <a:cs typeface="Arial"/>
              </a:rPr>
              <a:t> humans and investors, we need to focus on what we CAN control.  </a:t>
            </a:r>
          </a:p>
          <a:p>
            <a:pPr marL="171450" indent="-171450">
              <a:buFontTx/>
              <a:buChar char="-"/>
            </a:pPr>
            <a:r>
              <a:rPr lang="en-US" dirty="0">
                <a:cs typeface="Arial"/>
              </a:rPr>
              <a:t>Planning opportunities outside the CARES act for business owners. </a:t>
            </a:r>
          </a:p>
          <a:p>
            <a:pPr marL="171450" indent="-171450">
              <a:buFontTx/>
              <a:buChar char="-"/>
            </a:pPr>
            <a:endParaRPr lang="en-US" dirty="0">
              <a:cs typeface="Arial"/>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20</a:t>
            </a:fld>
            <a:endParaRPr lang="en-US" dirty="0"/>
          </a:p>
        </p:txBody>
      </p:sp>
    </p:spTree>
    <p:extLst>
      <p:ext uri="{BB962C8B-B14F-4D97-AF65-F5344CB8AC3E}">
        <p14:creationId xmlns:p14="http://schemas.microsoft.com/office/powerpoint/2010/main" val="4122258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linkClick r:id="">
                <a:extLst>
                  <a:ext uri="{A12FA001-AC4F-418D-AE19-62706E023703}">
                    <ahyp:hlinkClr xmlns:ahyp="http://schemas.microsoft.com/office/drawing/2018/hyperlinkcolor" xmlns="" val="tx"/>
                  </a:ext>
                </a:extLst>
              </a:hlinkClick>
            </a:endParaRPr>
          </a:p>
          <a:p>
            <a:pPr marL="171450" indent="-171450">
              <a:buFontTx/>
              <a:buChar char="-"/>
            </a:pPr>
            <a:r>
              <a:rPr lang="en-US" dirty="0">
                <a:hlinkClick r:id="">
                  <a:extLst>
                    <a:ext uri="{A12FA001-AC4F-418D-AE19-62706E023703}">
                      <ahyp:hlinkClr xmlns:ahyp="http://schemas.microsoft.com/office/drawing/2018/hyperlinkcolor" xmlns="" val="tx"/>
                    </a:ext>
                  </a:extLst>
                </a:hlinkClick>
              </a:rPr>
              <a:t>From the front of this, crises always look like huge risks. When you look back on them, they look like big opportunities. </a:t>
            </a:r>
          </a:p>
          <a:p>
            <a:pPr marL="171450" indent="-171450">
              <a:buFontTx/>
              <a:buChar char="-"/>
            </a:pPr>
            <a:r>
              <a:rPr lang="en-US" dirty="0">
                <a:hlinkClick r:id="">
                  <a:extLst>
                    <a:ext uri="{A12FA001-AC4F-418D-AE19-62706E023703}">
                      <ahyp:hlinkClr xmlns:ahyp="http://schemas.microsoft.com/office/drawing/2018/hyperlinkcolor" xmlns="" val="tx"/>
                    </a:ext>
                  </a:extLst>
                </a:hlinkClick>
              </a:rPr>
              <a:t>What are some of the planning opportunities we might have today?</a:t>
            </a:r>
          </a:p>
          <a:p>
            <a:pPr marL="171450" indent="-171450">
              <a:buFontTx/>
              <a:buChar char="-"/>
            </a:pPr>
            <a:r>
              <a:rPr lang="en-US" dirty="0">
                <a:hlinkClick r:id="">
                  <a:extLst>
                    <a:ext uri="{A12FA001-AC4F-418D-AE19-62706E023703}">
                      <ahyp:hlinkClr xmlns:ahyp="http://schemas.microsoft.com/office/drawing/2018/hyperlinkcolor" xmlns="" val="tx"/>
                    </a:ext>
                  </a:extLst>
                </a:hlinkClick>
              </a:rPr>
              <a:t>Personal and Business Planning Opportunities </a:t>
            </a:r>
          </a:p>
          <a:p>
            <a:pPr marL="171450" indent="-171450">
              <a:buFontTx/>
              <a:buChar char="-"/>
            </a:pPr>
            <a:r>
              <a:rPr lang="en-US" dirty="0">
                <a:hlinkClick r:id="">
                  <a:extLst>
                    <a:ext uri="{A12FA001-AC4F-418D-AE19-62706E023703}">
                      <ahyp:hlinkClr xmlns:ahyp="http://schemas.microsoft.com/office/drawing/2018/hyperlinkcolor" xmlns="" val="tx"/>
                    </a:ext>
                  </a:extLst>
                </a:hlinkClick>
              </a:rPr>
              <a:t>Down market strategies – have to think about these creatively </a:t>
            </a:r>
          </a:p>
          <a:p>
            <a:pPr marL="171450" indent="-171450">
              <a:buFontTx/>
              <a:buChar char="-"/>
            </a:pPr>
            <a:r>
              <a:rPr lang="en-US" dirty="0">
                <a:hlinkClick r:id="">
                  <a:extLst>
                    <a:ext uri="{A12FA001-AC4F-418D-AE19-62706E023703}">
                      <ahyp:hlinkClr xmlns:ahyp="http://schemas.microsoft.com/office/drawing/2018/hyperlinkcolor" xmlns="" val="tx"/>
                    </a:ext>
                  </a:extLst>
                </a:hlinkClick>
              </a:rPr>
              <a:t>Estate and Power-of-Attorney planning review because of the healthe nature of the crisis </a:t>
            </a:r>
          </a:p>
          <a:p>
            <a:pPr marL="171450" indent="-171450">
              <a:buFontTx/>
              <a:buChar char="-"/>
            </a:pPr>
            <a:r>
              <a:rPr lang="en-US" dirty="0">
                <a:hlinkClick r:id="">
                  <a:extLst>
                    <a:ext uri="{A12FA001-AC4F-418D-AE19-62706E023703}">
                      <ahyp:hlinkClr xmlns:ahyp="http://schemas.microsoft.com/office/drawing/2018/hyperlinkcolor" xmlns="" val="tx"/>
                    </a:ext>
                  </a:extLst>
                </a:hlinkClick>
              </a:rPr>
              <a:t>$300 above-the-line Charitable Giving tax deduction</a:t>
            </a:r>
          </a:p>
        </p:txBody>
      </p:sp>
      <p:sp>
        <p:nvSpPr>
          <p:cNvPr id="4" name="Slide Number Placeholder 3"/>
          <p:cNvSpPr>
            <a:spLocks noGrp="1"/>
          </p:cNvSpPr>
          <p:nvPr>
            <p:ph type="sldNum" sz="quarter" idx="5"/>
          </p:nvPr>
        </p:nvSpPr>
        <p:spPr/>
        <p:txBody>
          <a:bodyPr/>
          <a:lstStyle/>
          <a:p>
            <a:fld id="{6C015D19-1A19-3940-AD3C-B0D2E6166548}" type="slidenum">
              <a:rPr lang="en-US" smtClean="0"/>
              <a:pPr/>
              <a:t>21</a:t>
            </a:fld>
            <a:endParaRPr lang="en-US" dirty="0"/>
          </a:p>
        </p:txBody>
      </p:sp>
    </p:spTree>
    <p:extLst>
      <p:ext uri="{BB962C8B-B14F-4D97-AF65-F5344CB8AC3E}">
        <p14:creationId xmlns:p14="http://schemas.microsoft.com/office/powerpoint/2010/main" val="3487656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baseline="0" dirty="0">
                <a:solidFill>
                  <a:schemeClr val="tx1"/>
                </a:solidFill>
                <a:effectLst/>
                <a:ea typeface="+mn-ea"/>
                <a:cs typeface="+mn-cs"/>
              </a:rPr>
              <a:t>Keep the long term in sight </a:t>
            </a:r>
          </a:p>
          <a:p>
            <a:pPr marL="171450" indent="-171450">
              <a:buFontTx/>
              <a:buChar char="-"/>
            </a:pPr>
            <a:r>
              <a:rPr lang="en-US" dirty="0"/>
              <a:t>Tough decisions to be made right now </a:t>
            </a:r>
          </a:p>
          <a:p>
            <a:pPr marL="171450" indent="-171450">
              <a:buFontTx/>
              <a:buChar char="-"/>
            </a:pPr>
            <a:r>
              <a:rPr lang="en-US" sz="1200" kern="1200" baseline="0" dirty="0">
                <a:solidFill>
                  <a:schemeClr val="tx1"/>
                </a:solidFill>
                <a:effectLst/>
                <a:ea typeface="+mn-ea"/>
                <a:cs typeface="+mn-cs"/>
              </a:rPr>
              <a:t>Are your loved ones protected in the worst case – Estate planning, continuity planning </a:t>
            </a:r>
          </a:p>
        </p:txBody>
      </p:sp>
      <p:sp>
        <p:nvSpPr>
          <p:cNvPr id="4" name="Slide Number Placeholder 3"/>
          <p:cNvSpPr>
            <a:spLocks noGrp="1"/>
          </p:cNvSpPr>
          <p:nvPr>
            <p:ph type="sldNum" sz="quarter" idx="5"/>
          </p:nvPr>
        </p:nvSpPr>
        <p:spPr/>
        <p:txBody>
          <a:bodyPr/>
          <a:lstStyle/>
          <a:p>
            <a:fld id="{6C015D19-1A19-3940-AD3C-B0D2E6166548}" type="slidenum">
              <a:rPr lang="en-US" smtClean="0"/>
              <a:pPr/>
              <a:t>22</a:t>
            </a:fld>
            <a:endParaRPr lang="en-US" dirty="0"/>
          </a:p>
        </p:txBody>
      </p:sp>
    </p:spTree>
    <p:extLst>
      <p:ext uri="{BB962C8B-B14F-4D97-AF65-F5344CB8AC3E}">
        <p14:creationId xmlns:p14="http://schemas.microsoft.com/office/powerpoint/2010/main" val="1319912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baseline="0" dirty="0">
                <a:solidFill>
                  <a:schemeClr val="tx1"/>
                </a:solidFill>
                <a:effectLst/>
                <a:ea typeface="+mn-ea"/>
                <a:cs typeface="+mn-cs"/>
              </a:rPr>
              <a:t>The relief effort is there not as a stimulus, but a protection measure to keep going. </a:t>
            </a:r>
          </a:p>
          <a:p>
            <a:pPr marL="171450" indent="-171450">
              <a:buFontTx/>
              <a:buChar char="-"/>
            </a:pPr>
            <a:r>
              <a:rPr lang="en-US" dirty="0"/>
              <a:t>Forest Gump survived the storm and stayed in business, and they were the only shrimp boat left in town. They came out the other end of a crisis, which turned into an opportunity </a:t>
            </a:r>
          </a:p>
          <a:p>
            <a:pPr marL="171450" indent="-171450">
              <a:buFontTx/>
              <a:buChar char="-"/>
            </a:pPr>
            <a:r>
              <a:rPr lang="en-US" dirty="0"/>
              <a:t>There will be opportunities, but it will be tough. </a:t>
            </a:r>
          </a:p>
          <a:p>
            <a:pPr marL="171450" indent="-171450">
              <a:buFontTx/>
              <a:buChar char="-"/>
            </a:pPr>
            <a:endParaRPr lang="en-US" sz="1200" kern="1200" baseline="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23</a:t>
            </a:fld>
            <a:endParaRPr lang="en-US" dirty="0"/>
          </a:p>
        </p:txBody>
      </p:sp>
    </p:spTree>
    <p:extLst>
      <p:ext uri="{BB962C8B-B14F-4D97-AF65-F5344CB8AC3E}">
        <p14:creationId xmlns:p14="http://schemas.microsoft.com/office/powerpoint/2010/main" val="2753840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baseline="0" dirty="0">
                <a:solidFill>
                  <a:schemeClr val="tx1"/>
                </a:solidFill>
                <a:effectLst/>
                <a:ea typeface="+mn-ea"/>
                <a:cs typeface="+mn-cs"/>
              </a:rPr>
              <a:t>Step back and look at your business and vision </a:t>
            </a:r>
          </a:p>
          <a:p>
            <a:pPr marL="171450" indent="-171450">
              <a:buFontTx/>
              <a:buChar char="-"/>
            </a:pPr>
            <a:r>
              <a:rPr lang="en-US" dirty="0"/>
              <a:t>Think short and build out to long, what is my goal for this week? Month? Year?</a:t>
            </a:r>
          </a:p>
          <a:p>
            <a:pPr marL="171450" indent="-171450">
              <a:buFontTx/>
              <a:buChar char="-"/>
            </a:pPr>
            <a:r>
              <a:rPr lang="en-US" sz="1200" kern="1200" baseline="0" dirty="0">
                <a:solidFill>
                  <a:schemeClr val="tx1"/>
                </a:solidFill>
                <a:effectLst/>
                <a:ea typeface="+mn-ea"/>
                <a:cs typeface="+mn-cs"/>
              </a:rPr>
              <a:t>Test for worst case scenarios </a:t>
            </a:r>
          </a:p>
          <a:p>
            <a:pPr marL="171450" indent="-171450">
              <a:buFontTx/>
              <a:buChar char="-"/>
            </a:pPr>
            <a:r>
              <a:rPr lang="en-US" dirty="0"/>
              <a:t>What does success look like now?</a:t>
            </a:r>
          </a:p>
          <a:p>
            <a:pPr marL="171450" indent="-171450">
              <a:buFontTx/>
              <a:buChar char="-"/>
            </a:pPr>
            <a:endParaRPr lang="en-US" sz="1200" kern="1200" baseline="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24</a:t>
            </a:fld>
            <a:endParaRPr lang="en-US" dirty="0"/>
          </a:p>
        </p:txBody>
      </p:sp>
    </p:spTree>
    <p:extLst>
      <p:ext uri="{BB962C8B-B14F-4D97-AF65-F5344CB8AC3E}">
        <p14:creationId xmlns:p14="http://schemas.microsoft.com/office/powerpoint/2010/main" val="2353300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baseline="0" dirty="0">
                <a:solidFill>
                  <a:schemeClr val="tx1"/>
                </a:solidFill>
                <a:effectLst/>
                <a:ea typeface="+mn-ea"/>
                <a:cs typeface="+mn-cs"/>
              </a:rPr>
              <a:t>Do you have an emergency fund?</a:t>
            </a:r>
          </a:p>
          <a:p>
            <a:pPr marL="171450" indent="-171450">
              <a:buFontTx/>
              <a:buChar char="-"/>
            </a:pPr>
            <a:r>
              <a:rPr lang="en-US" dirty="0"/>
              <a:t>Do you have liquidity on hand?</a:t>
            </a:r>
          </a:p>
          <a:p>
            <a:pPr marL="171450" indent="-171450">
              <a:buFontTx/>
              <a:buChar char="-"/>
            </a:pPr>
            <a:endParaRPr lang="en-US" sz="1200" kern="1200" baseline="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25</a:t>
            </a:fld>
            <a:endParaRPr lang="en-US" dirty="0"/>
          </a:p>
        </p:txBody>
      </p:sp>
    </p:spTree>
    <p:extLst>
      <p:ext uri="{BB962C8B-B14F-4D97-AF65-F5344CB8AC3E}">
        <p14:creationId xmlns:p14="http://schemas.microsoft.com/office/powerpoint/2010/main" val="4127058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baseline="0" dirty="0">
                <a:solidFill>
                  <a:schemeClr val="tx1"/>
                </a:solidFill>
                <a:effectLst/>
                <a:ea typeface="+mn-ea"/>
                <a:cs typeface="+mn-cs"/>
              </a:rPr>
              <a:t>Crisis is highlighting these needs. </a:t>
            </a:r>
          </a:p>
          <a:p>
            <a:pPr marL="0" indent="0">
              <a:buNone/>
            </a:pPr>
            <a:r>
              <a:rPr lang="en-US" dirty="0"/>
              <a:t>- Are you prepared?</a:t>
            </a:r>
            <a:endParaRPr lang="en-US" sz="1200" kern="1200" baseline="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26</a:t>
            </a:fld>
            <a:endParaRPr lang="en-US" dirty="0"/>
          </a:p>
        </p:txBody>
      </p:sp>
    </p:spTree>
    <p:extLst>
      <p:ext uri="{BB962C8B-B14F-4D97-AF65-F5344CB8AC3E}">
        <p14:creationId xmlns:p14="http://schemas.microsoft.com/office/powerpoint/2010/main" val="159532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baseline="0" dirty="0">
                <a:solidFill>
                  <a:schemeClr val="tx1"/>
                </a:solidFill>
                <a:effectLst/>
                <a:ea typeface="+mn-ea"/>
                <a:cs typeface="+mn-cs"/>
              </a:rPr>
              <a:t>If you’re at home and you have the time, how can we look at tax planning for 2020</a:t>
            </a:r>
          </a:p>
          <a:p>
            <a:pPr marL="171450" indent="-171450">
              <a:buFontTx/>
              <a:buChar char="-"/>
            </a:pPr>
            <a:r>
              <a:rPr lang="en-US" dirty="0"/>
              <a:t>Outsource to a professional </a:t>
            </a:r>
          </a:p>
          <a:p>
            <a:pPr marL="171450" indent="-171450">
              <a:buFontTx/>
              <a:buChar char="-"/>
            </a:pPr>
            <a:r>
              <a:rPr lang="en-US" sz="1200" kern="1200" baseline="0" dirty="0">
                <a:solidFill>
                  <a:schemeClr val="tx1"/>
                </a:solidFill>
                <a:effectLst/>
                <a:ea typeface="+mn-ea"/>
                <a:cs typeface="+mn-cs"/>
              </a:rPr>
              <a:t>New changes, new credits, how do they figure into proactive tax planning this year?</a:t>
            </a:r>
          </a:p>
          <a:p>
            <a:pPr marL="171450" indent="-171450">
              <a:buFontTx/>
              <a:buChar char="-"/>
            </a:pPr>
            <a:endParaRPr lang="en-US" sz="1200" kern="1200" baseline="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27</a:t>
            </a:fld>
            <a:endParaRPr lang="en-US" dirty="0"/>
          </a:p>
        </p:txBody>
      </p:sp>
    </p:spTree>
    <p:extLst>
      <p:ext uri="{BB962C8B-B14F-4D97-AF65-F5344CB8AC3E}">
        <p14:creationId xmlns:p14="http://schemas.microsoft.com/office/powerpoint/2010/main" val="651938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baseline="0" dirty="0">
                <a:solidFill>
                  <a:schemeClr val="tx1"/>
                </a:solidFill>
                <a:effectLst/>
                <a:ea typeface="+mn-ea"/>
                <a:cs typeface="+mn-cs"/>
              </a:rPr>
              <a:t>Health insurance needs to be in essential spending right now </a:t>
            </a:r>
          </a:p>
          <a:p>
            <a:pPr marL="171450" indent="-171450">
              <a:buFontTx/>
              <a:buChar char="-"/>
            </a:pPr>
            <a:r>
              <a:rPr lang="en-US" sz="1200" kern="1200" baseline="0" dirty="0">
                <a:solidFill>
                  <a:schemeClr val="tx1"/>
                </a:solidFill>
                <a:effectLst/>
                <a:ea typeface="+mn-ea"/>
                <a:cs typeface="+mn-cs"/>
              </a:rPr>
              <a:t>Call for rebates and </a:t>
            </a:r>
            <a:r>
              <a:rPr lang="en-US" dirty="0"/>
              <a:t>discounts if your vehicles are grounded right now. </a:t>
            </a:r>
          </a:p>
          <a:p>
            <a:pPr marL="171450" indent="-171450">
              <a:buFontTx/>
              <a:buChar char="-"/>
            </a:pPr>
            <a:endParaRPr lang="en-US" sz="1200" kern="1200" baseline="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28</a:t>
            </a:fld>
            <a:endParaRPr lang="en-US" dirty="0"/>
          </a:p>
        </p:txBody>
      </p:sp>
    </p:spTree>
    <p:extLst>
      <p:ext uri="{BB962C8B-B14F-4D97-AF65-F5344CB8AC3E}">
        <p14:creationId xmlns:p14="http://schemas.microsoft.com/office/powerpoint/2010/main" val="1210910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baseline="0" dirty="0">
                <a:solidFill>
                  <a:schemeClr val="tx1"/>
                </a:solidFill>
                <a:effectLst/>
                <a:ea typeface="+mn-ea"/>
                <a:cs typeface="+mn-cs"/>
              </a:rPr>
              <a:t>Make sure you can keep your business going </a:t>
            </a:r>
          </a:p>
          <a:p>
            <a:pPr marL="171450" indent="-171450">
              <a:buFontTx/>
              <a:buChar char="-"/>
            </a:pPr>
            <a:r>
              <a:rPr lang="en-US" dirty="0"/>
              <a:t>Have employees and heirs ready, and prepared to find documents and run the business </a:t>
            </a:r>
          </a:p>
          <a:p>
            <a:pPr marL="171450" indent="-171450">
              <a:buFontTx/>
              <a:buChar char="-"/>
            </a:pPr>
            <a:r>
              <a:rPr lang="en-US" sz="1200" kern="1200" baseline="0" dirty="0">
                <a:solidFill>
                  <a:schemeClr val="tx1"/>
                </a:solidFill>
                <a:effectLst/>
                <a:ea typeface="+mn-ea"/>
                <a:cs typeface="+mn-cs"/>
              </a:rPr>
              <a:t>Something you can work on </a:t>
            </a:r>
            <a:r>
              <a:rPr lang="en-US" dirty="0"/>
              <a:t>in a digital/virtual setting. </a:t>
            </a:r>
          </a:p>
          <a:p>
            <a:pPr marL="171450" indent="-171450">
              <a:buFontTx/>
              <a:buChar char="-"/>
            </a:pPr>
            <a:endParaRPr lang="en-US" sz="1200" kern="1200" baseline="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29</a:t>
            </a:fld>
            <a:endParaRPr lang="en-US" dirty="0"/>
          </a:p>
        </p:txBody>
      </p:sp>
    </p:spTree>
    <p:extLst>
      <p:ext uri="{BB962C8B-B14F-4D97-AF65-F5344CB8AC3E}">
        <p14:creationId xmlns:p14="http://schemas.microsoft.com/office/powerpoint/2010/main" val="202274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a:p>
            <a:r>
              <a:rPr lang="en-US" dirty="0">
                <a:cs typeface="Arial"/>
              </a:rPr>
              <a:t>Let’s start with what’s happening</a:t>
            </a:r>
            <a:r>
              <a:rPr lang="en-US" baseline="0" dirty="0">
                <a:cs typeface="Arial"/>
              </a:rPr>
              <a:t> in the markets and the U.S. economy.</a:t>
            </a:r>
            <a:endParaRPr lang="en-US" dirty="0">
              <a:cs typeface="Arial"/>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3</a:t>
            </a:fld>
            <a:endParaRPr lang="en-US" dirty="0"/>
          </a:p>
        </p:txBody>
      </p:sp>
    </p:spTree>
    <p:extLst>
      <p:ext uri="{BB962C8B-B14F-4D97-AF65-F5344CB8AC3E}">
        <p14:creationId xmlns:p14="http://schemas.microsoft.com/office/powerpoint/2010/main" val="4115578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baseline="0" dirty="0">
                <a:solidFill>
                  <a:schemeClr val="tx1"/>
                </a:solidFill>
                <a:effectLst/>
                <a:ea typeface="+mn-ea"/>
                <a:cs typeface="+mn-cs"/>
              </a:rPr>
              <a:t>Review your benefits for yourself and employees </a:t>
            </a:r>
          </a:p>
          <a:p>
            <a:pPr marL="171450" indent="-171450">
              <a:buFontTx/>
              <a:buChar char="-"/>
            </a:pPr>
            <a:r>
              <a:rPr lang="en-US" sz="1200" kern="1200" baseline="0" dirty="0">
                <a:solidFill>
                  <a:schemeClr val="tx1"/>
                </a:solidFill>
                <a:effectLst/>
                <a:ea typeface="+mn-ea"/>
                <a:cs typeface="+mn-cs"/>
              </a:rPr>
              <a:t>How is distance work going and could you cut costs there or transform in the future?</a:t>
            </a:r>
          </a:p>
          <a:p>
            <a:pPr marL="171450" indent="-171450">
              <a:buFontTx/>
              <a:buChar char="-"/>
            </a:pPr>
            <a:endParaRPr lang="en-US" sz="1200" kern="1200" baseline="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30</a:t>
            </a:fld>
            <a:endParaRPr lang="en-US" dirty="0"/>
          </a:p>
        </p:txBody>
      </p:sp>
    </p:spTree>
    <p:extLst>
      <p:ext uri="{BB962C8B-B14F-4D97-AF65-F5344CB8AC3E}">
        <p14:creationId xmlns:p14="http://schemas.microsoft.com/office/powerpoint/2010/main" val="3603671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baseline="0" dirty="0">
                <a:solidFill>
                  <a:schemeClr val="tx1"/>
                </a:solidFill>
                <a:effectLst/>
                <a:ea typeface="+mn-ea"/>
                <a:cs typeface="+mn-cs"/>
              </a:rPr>
              <a:t>- start with keeping people safe – yourself, your family, your employees, communities </a:t>
            </a:r>
          </a:p>
          <a:p>
            <a:pPr marL="171450" indent="-171450">
              <a:buFontTx/>
              <a:buChar char="-"/>
            </a:pPr>
            <a:r>
              <a:rPr lang="en-US" dirty="0"/>
              <a:t>Overcommunicate right now </a:t>
            </a:r>
          </a:p>
          <a:p>
            <a:pPr marL="171450" indent="-171450">
              <a:buFontTx/>
              <a:buChar char="-"/>
            </a:pPr>
            <a:r>
              <a:rPr lang="en-US" sz="1200" kern="1200" baseline="0" dirty="0">
                <a:solidFill>
                  <a:schemeClr val="tx1"/>
                </a:solidFill>
                <a:effectLst/>
                <a:ea typeface="+mn-ea"/>
                <a:cs typeface="+mn-cs"/>
              </a:rPr>
              <a:t>Reach out, keep customers informed on how you are going to serve them even in uncertain times </a:t>
            </a:r>
          </a:p>
          <a:p>
            <a:pPr marL="171450" indent="-171450">
              <a:buFontTx/>
              <a:buChar char="-"/>
            </a:pPr>
            <a:r>
              <a:rPr lang="en-US" dirty="0"/>
              <a:t>Review business and stress points </a:t>
            </a:r>
          </a:p>
          <a:p>
            <a:pPr marL="171450" indent="-171450">
              <a:buFontTx/>
              <a:buChar char="-"/>
            </a:pPr>
            <a:r>
              <a:rPr lang="en-US" sz="1200" kern="1200" baseline="0" dirty="0">
                <a:solidFill>
                  <a:schemeClr val="tx1"/>
                </a:solidFill>
                <a:effectLst/>
                <a:ea typeface="+mn-ea"/>
                <a:cs typeface="+mn-cs"/>
              </a:rPr>
              <a:t>Cross-training team members </a:t>
            </a:r>
          </a:p>
          <a:p>
            <a:pPr marL="171450" indent="-171450">
              <a:buFontTx/>
              <a:buChar char="-"/>
            </a:pPr>
            <a:r>
              <a:rPr lang="en-US" dirty="0"/>
              <a:t>Focus on core value and strengths </a:t>
            </a:r>
            <a:endParaRPr lang="en-US" sz="1200" kern="1200" baseline="0" dirty="0">
              <a:solidFill>
                <a:schemeClr val="tx1"/>
              </a:solidFill>
              <a:effectLst/>
              <a:ea typeface="+mn-ea"/>
              <a:cs typeface="+mn-cs"/>
            </a:endParaRPr>
          </a:p>
          <a:p>
            <a:pPr marL="171450" indent="-171450">
              <a:buFontTx/>
              <a:buChar char="-"/>
            </a:pPr>
            <a:endParaRPr lang="en-US" sz="1200" kern="1200" baseline="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31</a:t>
            </a:fld>
            <a:endParaRPr lang="en-US" dirty="0"/>
          </a:p>
        </p:txBody>
      </p:sp>
    </p:spTree>
    <p:extLst>
      <p:ext uri="{BB962C8B-B14F-4D97-AF65-F5344CB8AC3E}">
        <p14:creationId xmlns:p14="http://schemas.microsoft.com/office/powerpoint/2010/main" val="1499185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baseline="0" dirty="0">
                <a:solidFill>
                  <a:schemeClr val="tx1"/>
                </a:solidFill>
                <a:effectLst/>
                <a:ea typeface="+mn-ea"/>
                <a:cs typeface="+mn-cs"/>
              </a:rPr>
              <a:t>In stressful times, it’s even more important to take care of ourselves.  Beyond the general health recommendations we’ve shared, we also want to share a few of our favorite ways to focus on your well-being and reduce stress and anxiety:</a:t>
            </a:r>
          </a:p>
          <a:p>
            <a:pPr marL="0" indent="0">
              <a:buNone/>
            </a:pPr>
            <a:endParaRPr lang="en-US" sz="1200" kern="1200" baseline="0" dirty="0">
              <a:solidFill>
                <a:schemeClr val="tx1"/>
              </a:solidFill>
              <a:effectLst/>
              <a:ea typeface="+mn-ea"/>
              <a:cs typeface="+mn-cs"/>
            </a:endParaRPr>
          </a:p>
          <a:p>
            <a:pPr marL="342900" indent="-342900">
              <a:buFont typeface="Arial" panose="020B0604020202020204" pitchFamily="34" charset="0"/>
              <a:buChar char="•"/>
            </a:pPr>
            <a:r>
              <a:rPr lang="en-US" sz="1200" dirty="0"/>
              <a:t>Exercise</a:t>
            </a:r>
          </a:p>
          <a:p>
            <a:pPr marL="342900" indent="-342900">
              <a:buFont typeface="Arial" panose="020B0604020202020204" pitchFamily="34" charset="0"/>
              <a:buChar char="•"/>
            </a:pPr>
            <a:r>
              <a:rPr lang="en-US" sz="1200" dirty="0"/>
              <a:t>Get plenty of sleep</a:t>
            </a:r>
          </a:p>
          <a:p>
            <a:pPr marL="342900" indent="-342900">
              <a:buFont typeface="Arial" panose="020B0604020202020204" pitchFamily="34" charset="0"/>
              <a:buChar char="•"/>
            </a:pPr>
            <a:r>
              <a:rPr lang="en-US" sz="1200" dirty="0"/>
              <a:t>Try breathing exercises or meditation</a:t>
            </a:r>
          </a:p>
          <a:p>
            <a:pPr marL="342900" indent="-342900">
              <a:buFont typeface="Arial" panose="020B0604020202020204" pitchFamily="34" charset="0"/>
              <a:buChar char="•"/>
            </a:pPr>
            <a:r>
              <a:rPr lang="en-US" sz="1200" dirty="0"/>
              <a:t>Keep a gratitude journal</a:t>
            </a:r>
          </a:p>
          <a:p>
            <a:pPr marL="342900" indent="-342900">
              <a:buFont typeface="Arial" panose="020B0604020202020204" pitchFamily="34" charset="0"/>
              <a:buChar char="•"/>
            </a:pPr>
            <a:r>
              <a:rPr lang="en-US" sz="1200" dirty="0"/>
              <a:t>Get outside in nature</a:t>
            </a:r>
          </a:p>
          <a:p>
            <a:pPr marL="342900" indent="-342900">
              <a:buFont typeface="Arial" panose="020B0604020202020204" pitchFamily="34" charset="0"/>
              <a:buChar char="•"/>
            </a:pPr>
            <a:r>
              <a:rPr lang="en-US" sz="1200" dirty="0"/>
              <a:t>Listen to uplifting music</a:t>
            </a:r>
          </a:p>
          <a:p>
            <a:pPr marL="342900" indent="-342900">
              <a:buFont typeface="Arial" panose="020B0604020202020204" pitchFamily="34" charset="0"/>
              <a:buChar char="•"/>
            </a:pPr>
            <a:r>
              <a:rPr lang="en-US" sz="1200" dirty="0"/>
              <a:t>Laugh</a:t>
            </a:r>
          </a:p>
          <a:p>
            <a:pPr marL="342900" indent="-342900">
              <a:buFont typeface="Arial" panose="020B0604020202020204" pitchFamily="34" charset="0"/>
              <a:buChar char="•"/>
            </a:pPr>
            <a:r>
              <a:rPr lang="en-US" sz="1200" dirty="0"/>
              <a:t>Connect with friends and loved ones (virtually!)</a:t>
            </a:r>
          </a:p>
          <a:p>
            <a:pPr marL="0" indent="0">
              <a:buNone/>
            </a:pPr>
            <a:endParaRPr lang="en-US" sz="1200" kern="1200" baseline="0" dirty="0">
              <a:solidFill>
                <a:schemeClr val="tx1"/>
              </a:solidFill>
              <a:effectLst/>
              <a:ea typeface="+mn-ea"/>
              <a:cs typeface="+mn-cs"/>
            </a:endParaRPr>
          </a:p>
          <a:p>
            <a:pPr marL="0" indent="0">
              <a:buNone/>
            </a:pPr>
            <a:endParaRPr lang="en-US" sz="1200" kern="1200" baseline="0" dirty="0">
              <a:solidFill>
                <a:schemeClr val="tx1"/>
              </a:solidFill>
              <a:effectLst/>
              <a:ea typeface="+mn-ea"/>
              <a:cs typeface="+mn-cs"/>
            </a:endParaRPr>
          </a:p>
          <a:p>
            <a:pPr marL="0" indent="0">
              <a:buNone/>
            </a:pPr>
            <a:r>
              <a:rPr lang="en-US" dirty="0">
                <a:hlinkClick r:id="rId3"/>
              </a:rPr>
              <a:t>https://www.skillsyouneed.com/ps/stress-tips.html</a:t>
            </a:r>
            <a:endParaRPr lang="en-US" dirty="0"/>
          </a:p>
          <a:p>
            <a:pPr marL="0" indent="0">
              <a:buNone/>
            </a:pPr>
            <a:r>
              <a:rPr lang="en-US" dirty="0">
                <a:hlinkClick r:id="rId4"/>
              </a:rPr>
              <a:t>https://www.heart.org/en/healthy-living/healthy-lifestyle/stress-management/spend-time-in-nature-to-reduce-stress-and-anxiety</a:t>
            </a:r>
            <a:endParaRPr lang="en-US" dirty="0"/>
          </a:p>
          <a:p>
            <a:pPr marL="0" indent="0">
              <a:buNone/>
            </a:pPr>
            <a:r>
              <a:rPr lang="en-US" dirty="0">
                <a:hlinkClick r:id="rId5"/>
              </a:rPr>
              <a:t>https://www.heart.org/en/healthy-living/healthy-lifestyle/stress-management/3-tips-to-manage-stress</a:t>
            </a:r>
            <a:endParaRPr lang="en-US" dirty="0"/>
          </a:p>
          <a:p>
            <a:pPr marL="0" indent="0">
              <a:buNone/>
            </a:pPr>
            <a:r>
              <a:rPr lang="en-US" dirty="0">
                <a:hlinkClick r:id="rId6"/>
              </a:rPr>
              <a:t>https://www.webmd.com/balance/guide/blissing-out-10-relaxation-techniques-reduce-stress-spot#1</a:t>
            </a:r>
            <a:endParaRPr lang="en-US" sz="1200" kern="1200" baseline="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32</a:t>
            </a:fld>
            <a:endParaRPr lang="en-US" dirty="0"/>
          </a:p>
        </p:txBody>
      </p:sp>
    </p:spTree>
    <p:extLst>
      <p:ext uri="{BB962C8B-B14F-4D97-AF65-F5344CB8AC3E}">
        <p14:creationId xmlns:p14="http://schemas.microsoft.com/office/powerpoint/2010/main" val="4274544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a:p>
            <a:r>
              <a:rPr lang="en-US" dirty="0">
                <a:cs typeface="Arial"/>
              </a:rPr>
              <a:t>Before</a:t>
            </a:r>
            <a:r>
              <a:rPr lang="en-US" baseline="0" dirty="0">
                <a:cs typeface="Arial"/>
              </a:rPr>
              <a:t> we wrap up today, we want to say thank you for being clients.  We know there is a lot of fear and uncertainty in the world right now, and we don’t take lightly the trust you place in us.  My team and I are here for you, and we’re committed to doing what is needed to take care of you and your family.  </a:t>
            </a:r>
            <a:endParaRPr lang="en-US" dirty="0">
              <a:cs typeface="Arial"/>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33</a:t>
            </a:fld>
            <a:endParaRPr lang="en-US" dirty="0"/>
          </a:p>
        </p:txBody>
      </p:sp>
    </p:spTree>
    <p:extLst>
      <p:ext uri="{BB962C8B-B14F-4D97-AF65-F5344CB8AC3E}">
        <p14:creationId xmlns:p14="http://schemas.microsoft.com/office/powerpoint/2010/main" val="929547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We’ve spent time today discussing what is happening in the markets, what could be causing the volatility, and what </a:t>
            </a:r>
            <a:r>
              <a:rPr lang="en-US" dirty="0" smtClean="0">
                <a:latin typeface="Arial"/>
                <a:cs typeface="Arial"/>
              </a:rPr>
              <a:t>business owners should </a:t>
            </a:r>
            <a:r>
              <a:rPr lang="en-US" dirty="0">
                <a:latin typeface="Arial"/>
                <a:cs typeface="Arial"/>
              </a:rPr>
              <a:t>be doing right now.  We understand that you may still have questions or concerns about the markets and</a:t>
            </a:r>
            <a:r>
              <a:rPr lang="en-US" baseline="0" dirty="0">
                <a:latin typeface="Arial"/>
                <a:cs typeface="Arial"/>
              </a:rPr>
              <a:t> your accounts.  S</a:t>
            </a:r>
            <a:r>
              <a:rPr lang="en-US" dirty="0">
                <a:latin typeface="Arial"/>
                <a:cs typeface="Arial"/>
              </a:rPr>
              <a:t>ince this is a public presentation</a:t>
            </a:r>
            <a:r>
              <a:rPr lang="en-US" baseline="0" dirty="0">
                <a:latin typeface="Arial"/>
                <a:cs typeface="Arial"/>
              </a:rPr>
              <a:t> and every client’s situation is different, </a:t>
            </a:r>
            <a:r>
              <a:rPr lang="en-US" dirty="0">
                <a:latin typeface="Arial"/>
                <a:cs typeface="Arial"/>
              </a:rPr>
              <a:t>we will not be taking questions about your personal situation</a:t>
            </a:r>
            <a:r>
              <a:rPr lang="en-US" baseline="0" dirty="0">
                <a:latin typeface="Arial"/>
                <a:cs typeface="Arial"/>
              </a:rPr>
              <a:t> at this time.  Please contact our office to schedule a time for us to connect so that we may answer your questions. </a:t>
            </a:r>
          </a:p>
          <a:p>
            <a:endParaRPr lang="en-US" baseline="0" dirty="0">
              <a:latin typeface="Arial"/>
              <a:cs typeface="Arial"/>
            </a:endParaRPr>
          </a:p>
          <a:p>
            <a:r>
              <a:rPr lang="en-US" baseline="0" dirty="0">
                <a:latin typeface="Arial"/>
                <a:cs typeface="Arial"/>
              </a:rPr>
              <a:t>If you are listening in but are not a current client, we understand that you may have questions about your situation, and may not be receiving the service and advice you need during challenging times.  We are offering complimentary consultations with our clients’ friends and family to help you navigate the volatility.  Please contact our office to schedule a time to discuss your questions with one of our advisors.</a:t>
            </a:r>
            <a:endParaRPr lang="en-US" dirty="0">
              <a:latin typeface="Arial"/>
              <a:cs typeface="Arial"/>
            </a:endParaRPr>
          </a:p>
          <a:p>
            <a:endParaRPr lang="en-US" dirty="0"/>
          </a:p>
          <a:p>
            <a:r>
              <a:rPr lang="en-US" dirty="0"/>
              <a:t>Thank you all so much for joining us.  Stay</a:t>
            </a:r>
            <a:r>
              <a:rPr lang="en-US" baseline="0" dirty="0"/>
              <a:t> calm, stay healthy, and stay well.</a:t>
            </a:r>
          </a:p>
          <a:p>
            <a:endParaRPr lang="en-US" dirty="0"/>
          </a:p>
          <a:p>
            <a:r>
              <a:rPr lang="en-US" dirty="0">
                <a:latin typeface="Arial"/>
                <a:cs typeface="Arial"/>
              </a:rPr>
              <a:t>Photo Source:</a:t>
            </a:r>
          </a:p>
        </p:txBody>
      </p:sp>
      <p:sp>
        <p:nvSpPr>
          <p:cNvPr id="4" name="Slide Number Placeholder 3"/>
          <p:cNvSpPr>
            <a:spLocks noGrp="1"/>
          </p:cNvSpPr>
          <p:nvPr>
            <p:ph type="sldNum" sz="quarter" idx="5"/>
          </p:nvPr>
        </p:nvSpPr>
        <p:spPr/>
        <p:txBody>
          <a:bodyPr/>
          <a:lstStyle/>
          <a:p>
            <a:fld id="{6C015D19-1A19-3940-AD3C-B0D2E6166548}" type="slidenum">
              <a:rPr lang="en-US" smtClean="0"/>
              <a:pPr/>
              <a:t>34</a:t>
            </a:fld>
            <a:endParaRPr lang="en-US" dirty="0"/>
          </a:p>
        </p:txBody>
      </p:sp>
    </p:spTree>
    <p:extLst>
      <p:ext uri="{BB962C8B-B14F-4D97-AF65-F5344CB8AC3E}">
        <p14:creationId xmlns:p14="http://schemas.microsoft.com/office/powerpoint/2010/main" val="3539606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[Review slide]</a:t>
            </a:r>
          </a:p>
        </p:txBody>
      </p:sp>
      <p:sp>
        <p:nvSpPr>
          <p:cNvPr id="4" name="Slide Number Placeholder 3"/>
          <p:cNvSpPr>
            <a:spLocks noGrp="1"/>
          </p:cNvSpPr>
          <p:nvPr>
            <p:ph type="sldNum" sz="quarter" idx="5"/>
          </p:nvPr>
        </p:nvSpPr>
        <p:spPr/>
        <p:txBody>
          <a:bodyPr/>
          <a:lstStyle/>
          <a:p>
            <a:fld id="{DB19FA42-5024-7C4A-A1E9-2BADC9AB4546}" type="slidenum">
              <a:rPr lang="en-US" smtClean="0"/>
              <a:t>35</a:t>
            </a:fld>
            <a:endParaRPr lang="en-US"/>
          </a:p>
        </p:txBody>
      </p:sp>
    </p:spTree>
    <p:extLst>
      <p:ext uri="{BB962C8B-B14F-4D97-AF65-F5344CB8AC3E}">
        <p14:creationId xmlns:p14="http://schemas.microsoft.com/office/powerpoint/2010/main" val="3546525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DB19FA42-5024-7C4A-A1E9-2BADC9AB4546}" type="slidenum">
              <a:rPr lang="en-US" smtClean="0"/>
              <a:t>36</a:t>
            </a:fld>
            <a:endParaRPr lang="en-US"/>
          </a:p>
        </p:txBody>
      </p:sp>
    </p:spTree>
    <p:extLst>
      <p:ext uri="{BB962C8B-B14F-4D97-AF65-F5344CB8AC3E}">
        <p14:creationId xmlns:p14="http://schemas.microsoft.com/office/powerpoint/2010/main" val="23767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solidFill>
                <a:schemeClr val="tx1"/>
              </a:solidFill>
              <a:effectLst/>
              <a:ea typeface="+mn-ea"/>
              <a:cs typeface="+mn-cs"/>
            </a:endParaRPr>
          </a:p>
          <a:p>
            <a:pPr marL="0" indent="0">
              <a:buNone/>
            </a:pPr>
            <a:r>
              <a:rPr lang="en-US" sz="1200" kern="1200" dirty="0">
                <a:solidFill>
                  <a:schemeClr val="tx1"/>
                </a:solidFill>
                <a:effectLst/>
                <a:ea typeface="+mn-ea"/>
                <a:cs typeface="+mn-cs"/>
              </a:rPr>
              <a:t>Remember, bear markets are not all that uncommon. This is the 10</a:t>
            </a:r>
            <a:r>
              <a:rPr lang="en-US" sz="1200" kern="1200" baseline="30000" dirty="0">
                <a:solidFill>
                  <a:schemeClr val="tx1"/>
                </a:solidFill>
                <a:effectLst/>
                <a:ea typeface="+mn-ea"/>
                <a:cs typeface="+mn-cs"/>
              </a:rPr>
              <a:t>th</a:t>
            </a:r>
            <a:r>
              <a:rPr lang="en-US" sz="1200" kern="1200" dirty="0">
                <a:solidFill>
                  <a:schemeClr val="tx1"/>
                </a:solidFill>
                <a:effectLst/>
                <a:ea typeface="+mn-ea"/>
                <a:cs typeface="+mn-cs"/>
              </a:rPr>
              <a:t> bear market for the S&amp;P since 1950.  Now, it is also important to point out that this time is different than all the previous Bear Markets, just like every other bear market was different from the ones that came before it. Different events, time periods, rates, and economic factors impact the market.  Current markets are being impacted by a global issues.</a:t>
            </a:r>
          </a:p>
          <a:p>
            <a:pPr marL="0" indent="0">
              <a:buNone/>
            </a:pPr>
            <a:endParaRPr lang="en-US" sz="1200" kern="1200" dirty="0">
              <a:solidFill>
                <a:schemeClr val="tx1"/>
              </a:solidFill>
              <a:effectLst/>
              <a:ea typeface="+mn-ea"/>
              <a:cs typeface="+mn-cs"/>
            </a:endParaRPr>
          </a:p>
          <a:p>
            <a:pPr marL="0" indent="0">
              <a:buNone/>
            </a:pPr>
            <a:r>
              <a:rPr lang="en-US" sz="1200" kern="1200" dirty="0">
                <a:solidFill>
                  <a:schemeClr val="tx1"/>
                </a:solidFill>
                <a:effectLst/>
                <a:ea typeface="+mn-ea"/>
                <a:cs typeface="+mn-cs"/>
              </a:rPr>
              <a:t>It is also important to remember that traditional economic theory suggests people buy into the market based off of the information they have. SO as new information relating to the markets comes available the markets adjust. Now, with concerns about productivity, economic outputs, growth, and a desire for cash in uncertain times people react in the market.</a:t>
            </a:r>
          </a:p>
          <a:p>
            <a:pPr marL="0" indent="0">
              <a:buNone/>
            </a:pPr>
            <a:endParaRPr lang="en-US" sz="1200" kern="1200" dirty="0">
              <a:solidFill>
                <a:schemeClr val="tx1"/>
              </a:solidFill>
              <a:effectLst/>
              <a:ea typeface="+mn-ea"/>
              <a:cs typeface="+mn-cs"/>
            </a:endParaRPr>
          </a:p>
          <a:p>
            <a:pPr marL="0" indent="0">
              <a:buNone/>
            </a:pPr>
            <a:r>
              <a:rPr lang="en-US" sz="1200" kern="1200" dirty="0">
                <a:solidFill>
                  <a:schemeClr val="tx1"/>
                </a:solidFill>
                <a:effectLst/>
                <a:ea typeface="+mn-ea"/>
                <a:cs typeface="+mn-cs"/>
              </a:rPr>
              <a:t>We also live in a world where information is faster than at any other point in human history. Information can travel around the world in a blink of an eye. This allows markets to now react faster than ever before, both on up swings and downswings. </a:t>
            </a:r>
          </a:p>
          <a:p>
            <a:pPr marL="0" indent="0">
              <a:buNone/>
            </a:pPr>
            <a:endParaRPr lang="en-US" sz="1200" kern="1200" dirty="0">
              <a:solidFill>
                <a:schemeClr val="tx1"/>
              </a:solidFill>
              <a:effectLst/>
              <a:ea typeface="+mn-ea"/>
              <a:cs typeface="+mn-cs"/>
            </a:endParaRPr>
          </a:p>
          <a:p>
            <a:pPr marL="0" indent="0">
              <a:buNone/>
            </a:pPr>
            <a:r>
              <a:rPr lang="en-US" sz="1200" kern="1200" dirty="0">
                <a:solidFill>
                  <a:schemeClr val="tx1"/>
                </a:solidFill>
                <a:effectLst/>
                <a:ea typeface="+mn-ea"/>
                <a:cs typeface="+mn-cs"/>
              </a:rPr>
              <a:t>When you look back at the last month, the largest upswing in the market occurred in the past decade, along with the largest drop in a decade, in the same month!!  Markets will continue to go up and down, but not even in that order! </a:t>
            </a:r>
          </a:p>
        </p:txBody>
      </p:sp>
      <p:sp>
        <p:nvSpPr>
          <p:cNvPr id="4" name="Slide Number Placeholder 3"/>
          <p:cNvSpPr>
            <a:spLocks noGrp="1"/>
          </p:cNvSpPr>
          <p:nvPr>
            <p:ph type="sldNum" sz="quarter" idx="5"/>
          </p:nvPr>
        </p:nvSpPr>
        <p:spPr/>
        <p:txBody>
          <a:bodyPr/>
          <a:lstStyle/>
          <a:p>
            <a:fld id="{6C015D19-1A19-3940-AD3C-B0D2E6166548}" type="slidenum">
              <a:rPr lang="en-US" smtClean="0"/>
              <a:pPr/>
              <a:t>4</a:t>
            </a:fld>
            <a:endParaRPr lang="en-US" dirty="0"/>
          </a:p>
        </p:txBody>
      </p:sp>
    </p:spTree>
    <p:extLst>
      <p:ext uri="{BB962C8B-B14F-4D97-AF65-F5344CB8AC3E}">
        <p14:creationId xmlns:p14="http://schemas.microsoft.com/office/powerpoint/2010/main" val="1398828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kern="1200" dirty="0" smtClean="0">
                <a:solidFill>
                  <a:schemeClr val="tx1"/>
                </a:solidFill>
                <a:effectLst/>
                <a:ea typeface="+mn-ea"/>
                <a:cs typeface="+mn-cs"/>
              </a:rPr>
              <a:t>This chart shows Dow </a:t>
            </a:r>
            <a:r>
              <a:rPr lang="en-US" sz="1200" kern="1200" dirty="0">
                <a:solidFill>
                  <a:schemeClr val="tx1"/>
                </a:solidFill>
                <a:effectLst/>
                <a:ea typeface="+mn-ea"/>
                <a:cs typeface="+mn-cs"/>
              </a:rPr>
              <a:t>daily moves in the market, </a:t>
            </a:r>
            <a:r>
              <a:rPr lang="en-US" sz="1200" kern="1200" dirty="0" smtClean="0">
                <a:solidFill>
                  <a:schemeClr val="tx1"/>
                </a:solidFill>
                <a:effectLst/>
                <a:ea typeface="+mn-ea"/>
                <a:cs typeface="+mn-cs"/>
              </a:rPr>
              <a:t>February</a:t>
            </a:r>
            <a:r>
              <a:rPr lang="en-US" sz="1200" kern="1200" baseline="0" dirty="0" smtClean="0">
                <a:solidFill>
                  <a:schemeClr val="tx1"/>
                </a:solidFill>
                <a:effectLst/>
                <a:ea typeface="+mn-ea"/>
                <a:cs typeface="+mn-cs"/>
              </a:rPr>
              <a:t> 20th</a:t>
            </a:r>
            <a:r>
              <a:rPr lang="en-US" sz="1200" kern="1200" dirty="0" smtClean="0">
                <a:solidFill>
                  <a:schemeClr val="tx1"/>
                </a:solidFill>
                <a:effectLst/>
                <a:ea typeface="+mn-ea"/>
                <a:cs typeface="+mn-cs"/>
              </a:rPr>
              <a:t> </a:t>
            </a:r>
            <a:r>
              <a:rPr lang="en-US" sz="1200" kern="1200" dirty="0">
                <a:solidFill>
                  <a:schemeClr val="tx1"/>
                </a:solidFill>
                <a:effectLst/>
                <a:ea typeface="+mn-ea"/>
                <a:cs typeface="+mn-cs"/>
              </a:rPr>
              <a:t>to </a:t>
            </a:r>
            <a:r>
              <a:rPr lang="en-US" sz="1200" kern="1200" dirty="0" smtClean="0">
                <a:solidFill>
                  <a:schemeClr val="tx1"/>
                </a:solidFill>
                <a:effectLst/>
                <a:ea typeface="+mn-ea"/>
                <a:cs typeface="+mn-cs"/>
              </a:rPr>
              <a:t>April 7th, </a:t>
            </a:r>
            <a:r>
              <a:rPr lang="en-US" sz="1200" kern="1200" dirty="0">
                <a:solidFill>
                  <a:schemeClr val="tx1"/>
                </a:solidFill>
                <a:effectLst/>
                <a:ea typeface="+mn-ea"/>
                <a:cs typeface="+mn-cs"/>
              </a:rPr>
              <a:t>a snapshot of time. </a:t>
            </a:r>
            <a:r>
              <a:rPr lang="en-US" dirty="0" smtClean="0"/>
              <a:t>It’s </a:t>
            </a:r>
            <a:r>
              <a:rPr lang="en-US" dirty="0"/>
              <a:t>amazing how few days were less than 1% </a:t>
            </a:r>
            <a:r>
              <a:rPr lang="en-US" dirty="0" smtClean="0"/>
              <a:t>swings; </a:t>
            </a:r>
            <a:r>
              <a:rPr lang="en-US" dirty="0"/>
              <a:t>almost every day for over a month has been more than a 1% </a:t>
            </a:r>
            <a:r>
              <a:rPr lang="en-US" dirty="0" smtClean="0"/>
              <a:t>swing!</a:t>
            </a:r>
            <a:r>
              <a:rPr lang="en-US" baseline="0" dirty="0"/>
              <a:t> </a:t>
            </a:r>
            <a:r>
              <a:rPr lang="en-US" baseline="0" dirty="0" smtClean="0"/>
              <a:t> This is a great visual showing the i</a:t>
            </a:r>
            <a:r>
              <a:rPr lang="en-US" sz="1200" kern="1200" dirty="0" smtClean="0">
                <a:solidFill>
                  <a:schemeClr val="tx1"/>
                </a:solidFill>
                <a:effectLst/>
                <a:ea typeface="+mn-ea"/>
                <a:cs typeface="+mn-cs"/>
              </a:rPr>
              <a:t>ncreased </a:t>
            </a:r>
            <a:r>
              <a:rPr lang="en-US" sz="1200" kern="1200" dirty="0">
                <a:solidFill>
                  <a:schemeClr val="tx1"/>
                </a:solidFill>
                <a:effectLst/>
                <a:ea typeface="+mn-ea"/>
                <a:cs typeface="+mn-cs"/>
              </a:rPr>
              <a:t>volatility right now – both up and down </a:t>
            </a:r>
            <a:r>
              <a:rPr lang="en-US" sz="1200" kern="1200" dirty="0" smtClean="0">
                <a:solidFill>
                  <a:schemeClr val="tx1"/>
                </a:solidFill>
                <a:effectLst/>
                <a:ea typeface="+mn-ea"/>
                <a:cs typeface="+mn-cs"/>
              </a:rPr>
              <a:t>-- as </a:t>
            </a:r>
            <a:r>
              <a:rPr lang="en-US" sz="1200" kern="1200" dirty="0">
                <a:solidFill>
                  <a:schemeClr val="tx1"/>
                </a:solidFill>
                <a:effectLst/>
                <a:ea typeface="+mn-ea"/>
                <a:cs typeface="+mn-cs"/>
              </a:rPr>
              <a:t>the market reacts to </a:t>
            </a:r>
            <a:r>
              <a:rPr lang="en-US" dirty="0"/>
              <a:t>new information. </a:t>
            </a:r>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5</a:t>
            </a:fld>
            <a:endParaRPr lang="en-US" dirty="0"/>
          </a:p>
        </p:txBody>
      </p:sp>
    </p:spTree>
    <p:extLst>
      <p:ext uri="{BB962C8B-B14F-4D97-AF65-F5344CB8AC3E}">
        <p14:creationId xmlns:p14="http://schemas.microsoft.com/office/powerpoint/2010/main" val="344576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Often people say </a:t>
            </a:r>
            <a:r>
              <a:rPr lang="en-US" dirty="0" smtClean="0"/>
              <a:t>“lets </a:t>
            </a:r>
            <a:r>
              <a:rPr lang="en-US" dirty="0"/>
              <a:t>take the emotions out of </a:t>
            </a:r>
            <a:r>
              <a:rPr lang="en-US" dirty="0" smtClean="0"/>
              <a:t>investing”; but that </a:t>
            </a:r>
            <a:r>
              <a:rPr lang="en-US" dirty="0"/>
              <a:t>is only partially true. The reality is we are human, we have emotions, and they are important. Emotions actually help us make decisions. Fear, uncertainty, and loss all help us make decisions in life. Fear can drive our decisions, uncertainty can create hesitation, and loss is painful so we tend to want to avoid it. </a:t>
            </a:r>
          </a:p>
          <a:p>
            <a:pPr marL="0" indent="0">
              <a:buNone/>
            </a:pPr>
            <a:endParaRPr lang="en-US" dirty="0"/>
          </a:p>
          <a:p>
            <a:pPr marL="0" indent="0">
              <a:buNone/>
            </a:pPr>
            <a:r>
              <a:rPr lang="en-US" dirty="0"/>
              <a:t>In general, people are loss averse. This means we feel more pain from loss than we do pleasure from an equal amount of gain. For instance, for the average person, if you lose one dollar it is 2.5 times more painful than the pleasure you get from one dollar of gain. This behavioral bias is known as loss aversion, and it often causes people to react in a way to attempt to avoid loss. But if we only look at loss in a short term perspective, we might actually be increasing our overall losses. So It is important to understand loss, fear, and uncertainty, what is driving them, and what we can do long-term to best put us and our family in a place to succeed. </a:t>
            </a:r>
            <a:endParaRPr lang="en-US" dirty="0" smtClean="0"/>
          </a:p>
          <a:p>
            <a:pPr marL="0" indent="0">
              <a:buNone/>
            </a:pPr>
            <a:endParaRPr lang="en-US" dirty="0" smtClean="0"/>
          </a:p>
          <a:p>
            <a:pPr marL="0" indent="0">
              <a:buNone/>
            </a:pPr>
            <a:r>
              <a:rPr lang="en-US" dirty="0" smtClean="0"/>
              <a:t>Source: </a:t>
            </a:r>
            <a:r>
              <a:rPr lang="en-US" dirty="0" smtClean="0">
                <a:hlinkClick r:id="rId3"/>
              </a:rPr>
              <a:t>http://www.shlomobenartzi.com/behavioral-finance-tools</a:t>
            </a:r>
            <a:r>
              <a:rPr lang="en-US" dirty="0" smtClean="0"/>
              <a:t> </a:t>
            </a:r>
            <a:endParaRPr lang="en-US"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6</a:t>
            </a:fld>
            <a:endParaRPr lang="en-US" dirty="0"/>
          </a:p>
        </p:txBody>
      </p:sp>
    </p:spTree>
    <p:extLst>
      <p:ext uri="{BB962C8B-B14F-4D97-AF65-F5344CB8AC3E}">
        <p14:creationId xmlns:p14="http://schemas.microsoft.com/office/powerpoint/2010/main" val="40175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kern="1200" dirty="0" smtClean="0">
                <a:solidFill>
                  <a:schemeClr val="tx1"/>
                </a:solidFill>
                <a:effectLst/>
                <a:ea typeface="+mn-ea"/>
                <a:cs typeface="+mn-cs"/>
              </a:rPr>
              <a:t>In</a:t>
            </a:r>
            <a:r>
              <a:rPr lang="en-US" sz="1200" kern="1200" baseline="0" dirty="0" smtClean="0">
                <a:solidFill>
                  <a:schemeClr val="tx1"/>
                </a:solidFill>
                <a:effectLst/>
                <a:ea typeface="+mn-ea"/>
                <a:cs typeface="+mn-cs"/>
              </a:rPr>
              <a:t> life, it’s</a:t>
            </a:r>
            <a:r>
              <a:rPr lang="en-US" sz="1200" kern="1200" dirty="0" smtClean="0">
                <a:solidFill>
                  <a:schemeClr val="tx1"/>
                </a:solidFill>
                <a:effectLst/>
                <a:ea typeface="+mn-ea"/>
                <a:cs typeface="+mn-cs"/>
              </a:rPr>
              <a:t> important to keep </a:t>
            </a:r>
            <a:r>
              <a:rPr lang="en-US" sz="1200" kern="1200" dirty="0">
                <a:solidFill>
                  <a:schemeClr val="tx1"/>
                </a:solidFill>
                <a:effectLst/>
                <a:ea typeface="+mn-ea"/>
                <a:cs typeface="+mn-cs"/>
              </a:rPr>
              <a:t>the long run in </a:t>
            </a:r>
            <a:r>
              <a:rPr lang="en-US" sz="1200" kern="1200" dirty="0" smtClean="0">
                <a:solidFill>
                  <a:schemeClr val="tx1"/>
                </a:solidFill>
                <a:effectLst/>
                <a:ea typeface="+mn-ea"/>
                <a:cs typeface="+mn-cs"/>
              </a:rPr>
              <a:t>mind.</a:t>
            </a:r>
            <a:r>
              <a:rPr lang="en-US" sz="1200" kern="1200" baseline="0" dirty="0" smtClean="0">
                <a:solidFill>
                  <a:schemeClr val="tx1"/>
                </a:solidFill>
                <a:effectLst/>
                <a:ea typeface="+mn-ea"/>
                <a:cs typeface="+mn-cs"/>
              </a:rPr>
              <a:t>  We don’t make “short term” or “long-term” decisions; w</a:t>
            </a:r>
            <a:r>
              <a:rPr lang="en-US" sz="1200" kern="1200" dirty="0" smtClean="0">
                <a:solidFill>
                  <a:schemeClr val="tx1"/>
                </a:solidFill>
                <a:effectLst/>
                <a:ea typeface="+mn-ea"/>
                <a:cs typeface="+mn-cs"/>
              </a:rPr>
              <a:t>e </a:t>
            </a:r>
            <a:r>
              <a:rPr lang="en-US" dirty="0" smtClean="0"/>
              <a:t>make short-term decisions toward a long-term goal. </a:t>
            </a:r>
            <a:r>
              <a:rPr lang="en-US" sz="1200" kern="1200" baseline="0" dirty="0" smtClean="0">
                <a:solidFill>
                  <a:schemeClr val="tx1"/>
                </a:solidFill>
                <a:effectLst/>
                <a:ea typeface="+mn-ea"/>
                <a:cs typeface="+mn-cs"/>
              </a:rPr>
              <a:t>It’s not that we need to completely remove emotions, we just need to keep them it</a:t>
            </a:r>
            <a:r>
              <a:rPr lang="en-US" dirty="0" smtClean="0"/>
              <a:t> </a:t>
            </a:r>
            <a:r>
              <a:rPr lang="en-US" dirty="0"/>
              <a:t>from dominating our decision-making. We need to recognize our emotions, and give ourselves and others permission to feel them right now. </a:t>
            </a:r>
            <a:r>
              <a:rPr lang="en-US" dirty="0" smtClean="0"/>
              <a:t>We </a:t>
            </a:r>
            <a:r>
              <a:rPr lang="en-US" dirty="0"/>
              <a:t>don’t want to let our emotions dominate our short-term so that our long-term are lost to them. </a:t>
            </a:r>
            <a:r>
              <a:rPr lang="en-US" sz="1200" kern="1200" dirty="0" smtClean="0">
                <a:solidFill>
                  <a:schemeClr val="tx1"/>
                </a:solidFill>
                <a:effectLst/>
                <a:ea typeface="+mn-ea"/>
                <a:cs typeface="+mn-cs"/>
              </a:rPr>
              <a:t>So </a:t>
            </a:r>
            <a:r>
              <a:rPr lang="en-US" sz="1200" kern="1200" dirty="0">
                <a:solidFill>
                  <a:schemeClr val="tx1"/>
                </a:solidFill>
                <a:effectLst/>
                <a:ea typeface="+mn-ea"/>
                <a:cs typeface="+mn-cs"/>
              </a:rPr>
              <a:t>keep our long-term goals in sight. </a:t>
            </a:r>
          </a:p>
        </p:txBody>
      </p:sp>
      <p:sp>
        <p:nvSpPr>
          <p:cNvPr id="4" name="Slide Number Placeholder 3"/>
          <p:cNvSpPr>
            <a:spLocks noGrp="1"/>
          </p:cNvSpPr>
          <p:nvPr>
            <p:ph type="sldNum" sz="quarter" idx="5"/>
          </p:nvPr>
        </p:nvSpPr>
        <p:spPr/>
        <p:txBody>
          <a:bodyPr/>
          <a:lstStyle/>
          <a:p>
            <a:fld id="{6C015D19-1A19-3940-AD3C-B0D2E6166548}" type="slidenum">
              <a:rPr lang="en-US" smtClean="0"/>
              <a:pPr/>
              <a:t>7</a:t>
            </a:fld>
            <a:endParaRPr lang="en-US" dirty="0"/>
          </a:p>
        </p:txBody>
      </p:sp>
    </p:spTree>
    <p:extLst>
      <p:ext uri="{BB962C8B-B14F-4D97-AF65-F5344CB8AC3E}">
        <p14:creationId xmlns:p14="http://schemas.microsoft.com/office/powerpoint/2010/main" val="1013217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cs typeface="Arial"/>
              </a:rPr>
              <a:t>To</a:t>
            </a:r>
            <a:r>
              <a:rPr lang="en-US" baseline="0" dirty="0" smtClean="0">
                <a:cs typeface="Arial"/>
              </a:rPr>
              <a:t> touch a bit more on the importance of k</a:t>
            </a:r>
            <a:r>
              <a:rPr lang="en-US" dirty="0" smtClean="0">
                <a:cs typeface="Arial"/>
              </a:rPr>
              <a:t>eeping </a:t>
            </a:r>
            <a:r>
              <a:rPr lang="en-US" dirty="0">
                <a:cs typeface="Arial"/>
              </a:rPr>
              <a:t>the long-term in </a:t>
            </a:r>
            <a:r>
              <a:rPr lang="en-US" dirty="0" smtClean="0">
                <a:cs typeface="Arial"/>
              </a:rPr>
              <a:t>sight,</a:t>
            </a:r>
            <a:r>
              <a:rPr lang="en-US" baseline="0" dirty="0" smtClean="0">
                <a:cs typeface="Arial"/>
              </a:rPr>
              <a:t> here’s a historical example. </a:t>
            </a:r>
            <a:endParaRPr lang="en-US" dirty="0">
              <a:cs typeface="Arial"/>
            </a:endParaRPr>
          </a:p>
          <a:p>
            <a:pPr marL="0" indent="0">
              <a:buFontTx/>
              <a:buNone/>
            </a:pPr>
            <a:r>
              <a:rPr lang="en-US" dirty="0" smtClean="0">
                <a:cs typeface="Arial"/>
              </a:rPr>
              <a:t>Let’s look at the value of $10,000 invested </a:t>
            </a:r>
            <a:r>
              <a:rPr lang="en-US" dirty="0">
                <a:cs typeface="Arial"/>
              </a:rPr>
              <a:t>in S&amp;P from 1999 to 2018, if left it there, you would have done </a:t>
            </a:r>
            <a:r>
              <a:rPr lang="en-US" dirty="0" smtClean="0">
                <a:cs typeface="Arial"/>
              </a:rPr>
              <a:t>okay.</a:t>
            </a:r>
            <a:r>
              <a:rPr lang="en-US" baseline="0" dirty="0" smtClean="0">
                <a:cs typeface="Arial"/>
              </a:rPr>
              <a:t>  </a:t>
            </a:r>
            <a:r>
              <a:rPr lang="en-US" dirty="0" smtClean="0">
                <a:cs typeface="Arial"/>
              </a:rPr>
              <a:t>If </a:t>
            </a:r>
            <a:r>
              <a:rPr lang="en-US" dirty="0">
                <a:cs typeface="Arial"/>
              </a:rPr>
              <a:t>you tried to “market time,” and you missed some of the best days, it’s very hard to recovery. If you missed the ten best investment days over this 20 years period, your returns would be cut almost in </a:t>
            </a:r>
            <a:r>
              <a:rPr lang="en-US" dirty="0" smtClean="0">
                <a:cs typeface="Arial"/>
              </a:rPr>
              <a:t>half.</a:t>
            </a:r>
            <a:r>
              <a:rPr lang="en-US" baseline="0" dirty="0" smtClean="0">
                <a:cs typeface="Arial"/>
              </a:rPr>
              <a:t> </a:t>
            </a:r>
            <a:r>
              <a:rPr lang="en-US" baseline="0" dirty="0">
                <a:cs typeface="Arial"/>
              </a:rPr>
              <a:t> </a:t>
            </a:r>
            <a:r>
              <a:rPr lang="en-US" baseline="0" dirty="0" smtClean="0">
                <a:cs typeface="Arial"/>
              </a:rPr>
              <a:t> The bottom line is, w</a:t>
            </a:r>
            <a:r>
              <a:rPr lang="en-US" dirty="0" smtClean="0">
                <a:cs typeface="Arial"/>
              </a:rPr>
              <a:t>e </a:t>
            </a:r>
            <a:r>
              <a:rPr lang="en-US" dirty="0">
                <a:cs typeface="Arial"/>
              </a:rPr>
              <a:t>don’t get average return days, we get ups and downs. </a:t>
            </a:r>
            <a:r>
              <a:rPr lang="en-US" dirty="0" smtClean="0">
                <a:cs typeface="Arial"/>
              </a:rPr>
              <a:t>There </a:t>
            </a:r>
            <a:r>
              <a:rPr lang="en-US" dirty="0">
                <a:cs typeface="Arial"/>
              </a:rPr>
              <a:t>is always volatility. </a:t>
            </a:r>
          </a:p>
        </p:txBody>
      </p:sp>
      <p:sp>
        <p:nvSpPr>
          <p:cNvPr id="4" name="Slide Number Placeholder 3"/>
          <p:cNvSpPr>
            <a:spLocks noGrp="1"/>
          </p:cNvSpPr>
          <p:nvPr>
            <p:ph type="sldNum" sz="quarter" idx="5"/>
          </p:nvPr>
        </p:nvSpPr>
        <p:spPr/>
        <p:txBody>
          <a:bodyPr/>
          <a:lstStyle/>
          <a:p>
            <a:fld id="{6C015D19-1A19-3940-AD3C-B0D2E6166548}" type="slidenum">
              <a:rPr lang="en-US" smtClean="0"/>
              <a:pPr/>
              <a:t>8</a:t>
            </a:fld>
            <a:endParaRPr lang="en-US" dirty="0"/>
          </a:p>
        </p:txBody>
      </p:sp>
    </p:spTree>
    <p:extLst>
      <p:ext uri="{BB962C8B-B14F-4D97-AF65-F5344CB8AC3E}">
        <p14:creationId xmlns:p14="http://schemas.microsoft.com/office/powerpoint/2010/main" val="1609221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Arial"/>
              </a:rPr>
              <a:t>Now</a:t>
            </a:r>
            <a:r>
              <a:rPr lang="en-US" baseline="0" dirty="0" smtClean="0">
                <a:cs typeface="Arial"/>
              </a:rPr>
              <a:t> lets talk about the CARES Act – a </a:t>
            </a:r>
            <a:r>
              <a:rPr lang="en-US" dirty="0" smtClean="0">
                <a:cs typeface="Arial"/>
              </a:rPr>
              <a:t>$2.2 </a:t>
            </a:r>
            <a:r>
              <a:rPr lang="en-US" dirty="0">
                <a:cs typeface="Arial"/>
              </a:rPr>
              <a:t>trillion relief effort passed by </a:t>
            </a:r>
            <a:r>
              <a:rPr lang="en-US" dirty="0" smtClean="0">
                <a:cs typeface="Arial"/>
              </a:rPr>
              <a:t>government. </a:t>
            </a:r>
            <a:endParaRPr lang="en-US" dirty="0">
              <a:cs typeface="Arial"/>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9</a:t>
            </a:fld>
            <a:endParaRPr lang="en-US" dirty="0"/>
          </a:p>
        </p:txBody>
      </p:sp>
    </p:spTree>
    <p:extLst>
      <p:ext uri="{BB962C8B-B14F-4D97-AF65-F5344CB8AC3E}">
        <p14:creationId xmlns:p14="http://schemas.microsoft.com/office/powerpoint/2010/main" val="195265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option 3 (1 column)">
    <p:spTree>
      <p:nvGrpSpPr>
        <p:cNvPr id="1" name=""/>
        <p:cNvGrpSpPr/>
        <p:nvPr/>
      </p:nvGrpSpPr>
      <p:grpSpPr>
        <a:xfrm>
          <a:off x="0" y="0"/>
          <a:ext cx="0" cy="0"/>
          <a:chOff x="0" y="0"/>
          <a:chExt cx="0" cy="0"/>
        </a:xfrm>
      </p:grpSpPr>
      <p:sp>
        <p:nvSpPr>
          <p:cNvPr id="8" name="Text Placeholder 13">
            <a:extLst>
              <a:ext uri="{FF2B5EF4-FFF2-40B4-BE49-F238E27FC236}">
                <a16:creationId xmlns:a16="http://schemas.microsoft.com/office/drawing/2014/main" xmlns="" id="{50EACB54-89A1-EA47-9DE2-5849D9FD633F}"/>
              </a:ext>
            </a:extLst>
          </p:cNvPr>
          <p:cNvSpPr>
            <a:spLocks noGrp="1"/>
          </p:cNvSpPr>
          <p:nvPr>
            <p:ph type="body" sz="quarter" idx="10"/>
          </p:nvPr>
        </p:nvSpPr>
        <p:spPr>
          <a:xfrm>
            <a:off x="1139825" y="1014413"/>
            <a:ext cx="9890125" cy="1135062"/>
          </a:xfrm>
          <a:prstGeom prst="rect">
            <a:avLst/>
          </a:prstGeom>
          <a:effectLst/>
        </p:spPr>
        <p:txBody>
          <a:bodyPr lIns="0" tIns="0" rIns="0" bIns="0"/>
          <a:lstStyle>
            <a:lvl1pPr marL="0" indent="0">
              <a:lnSpc>
                <a:spcPct val="85000"/>
              </a:lnSpc>
              <a:spcBef>
                <a:spcPts val="0"/>
              </a:spcBef>
              <a:buNone/>
              <a:defRPr sz="48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13">
            <a:extLst>
              <a:ext uri="{FF2B5EF4-FFF2-40B4-BE49-F238E27FC236}">
                <a16:creationId xmlns:a16="http://schemas.microsoft.com/office/drawing/2014/main" xmlns="" id="{8BAE8541-10BE-0D41-B203-B39CC3F6809A}"/>
              </a:ext>
            </a:extLst>
          </p:cNvPr>
          <p:cNvSpPr>
            <a:spLocks noGrp="1"/>
          </p:cNvSpPr>
          <p:nvPr>
            <p:ph type="body" sz="quarter" idx="11"/>
          </p:nvPr>
        </p:nvSpPr>
        <p:spPr>
          <a:xfrm>
            <a:off x="1139825" y="2379076"/>
            <a:ext cx="9890125" cy="3199399"/>
          </a:xfrm>
          <a:prstGeom prst="rect">
            <a:avLst/>
          </a:prstGeom>
        </p:spPr>
        <p:txBody>
          <a:bodyPr lIns="0" tIns="0" rIns="0" bIns="0" numCol="1" spcCol="45720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9">
            <a:extLst>
              <a:ext uri="{FF2B5EF4-FFF2-40B4-BE49-F238E27FC236}">
                <a16:creationId xmlns:a16="http://schemas.microsoft.com/office/drawing/2014/main" xmlns="" id="{7049D9BD-229F-A449-804E-6CAAD43B1DE8}"/>
              </a:ext>
            </a:extLst>
          </p:cNvPr>
          <p:cNvSpPr/>
          <p:nvPr userDrawn="1"/>
        </p:nvSpPr>
        <p:spPr>
          <a:xfrm>
            <a:off x="-3175" y="832521"/>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ight Triangle 12">
            <a:extLst>
              <a:ext uri="{FF2B5EF4-FFF2-40B4-BE49-F238E27FC236}">
                <a16:creationId xmlns:a16="http://schemas.microsoft.com/office/drawing/2014/main" xmlns="" id="{94209D8E-F457-8F40-9FC1-6B84B0BF5051}"/>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12" name="disclosure statment">
            <a:extLst>
              <a:ext uri="{FF2B5EF4-FFF2-40B4-BE49-F238E27FC236}">
                <a16:creationId xmlns:a16="http://schemas.microsoft.com/office/drawing/2014/main" xmlns="" id="{7FE00430-0344-DE40-A976-91D9660A454F}"/>
              </a:ext>
            </a:extLst>
          </p:cNvPr>
          <p:cNvSpPr txBox="1">
            <a:spLocks/>
          </p:cNvSpPr>
          <p:nvPr userDrawn="1"/>
        </p:nvSpPr>
        <p:spPr>
          <a:xfrm>
            <a:off x="1139824" y="6269199"/>
            <a:ext cx="7145339" cy="110800"/>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smtClean="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smtClean="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3746367387"/>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287D88DD-9CC9-DD46-9E7A-27E79DA4DB5F}"/>
              </a:ext>
            </a:extLst>
          </p:cNvPr>
          <p:cNvSpPr>
            <a:spLocks noGrp="1"/>
          </p:cNvSpPr>
          <p:nvPr>
            <p:ph type="body" sz="quarter" idx="10"/>
          </p:nvPr>
        </p:nvSpPr>
        <p:spPr>
          <a:xfrm>
            <a:off x="1150938" y="1014413"/>
            <a:ext cx="9890125" cy="4819650"/>
          </a:xfrm>
          <a:prstGeom prst="rect">
            <a:avLst/>
          </a:prstGeom>
          <a:solidFill>
            <a:schemeClr val="tx2"/>
          </a:solidFill>
          <a:effectLst>
            <a:innerShdw blurRad="101600">
              <a:schemeClr val="accent1">
                <a:alpha val="50000"/>
              </a:schemeClr>
            </a:innerShdw>
          </a:effectLst>
        </p:spPr>
        <p:txBody>
          <a:bodyPr lIns="914400" tIns="182880" rIns="914400" bIns="0" anchor="ctr"/>
          <a:lstStyle>
            <a:lvl1pPr marL="0" indent="0" algn="ctr">
              <a:lnSpc>
                <a:spcPct val="85000"/>
              </a:lnSpc>
              <a:spcBef>
                <a:spcPts val="0"/>
              </a:spcBef>
              <a:buNone/>
              <a:defRPr sz="7200" b="1" i="0">
                <a:solidFill>
                  <a:schemeClr val="bg1"/>
                </a:solidFill>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16" name="Triangle 15">
            <a:extLst>
              <a:ext uri="{FF2B5EF4-FFF2-40B4-BE49-F238E27FC236}">
                <a16:creationId xmlns:a16="http://schemas.microsoft.com/office/drawing/2014/main" xmlns="" id="{4F23E7AF-0E55-234D-8B03-28294E8B93E7}"/>
              </a:ext>
            </a:extLst>
          </p:cNvPr>
          <p:cNvSpPr>
            <a:spLocks noChangeAspect="1"/>
          </p:cNvSpPr>
          <p:nvPr userDrawn="1"/>
        </p:nvSpPr>
        <p:spPr>
          <a:xfrm rot="5400000">
            <a:off x="-104331" y="2867818"/>
            <a:ext cx="1321497" cy="1112840"/>
          </a:xfrm>
          <a:prstGeom prst="triangle">
            <a:avLst/>
          </a:prstGeom>
          <a:solidFill>
            <a:schemeClr val="tx1"/>
          </a:solidFill>
          <a:ln>
            <a:noFill/>
          </a:ln>
          <a:effectLst>
            <a:outerShdw blurRad="1143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7" name="Freeform 16">
            <a:extLst>
              <a:ext uri="{FF2B5EF4-FFF2-40B4-BE49-F238E27FC236}">
                <a16:creationId xmlns:a16="http://schemas.microsoft.com/office/drawing/2014/main" xmlns="" id="{BF6C2A6B-0431-334B-8C12-5CC99F292EAC}"/>
              </a:ext>
            </a:extLst>
          </p:cNvPr>
          <p:cNvSpPr/>
          <p:nvPr userDrawn="1"/>
        </p:nvSpPr>
        <p:spPr>
          <a:xfrm>
            <a:off x="-1888" y="3002765"/>
            <a:ext cx="704115" cy="840689"/>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bg1">
              <a:lumMod val="95000"/>
            </a:schemeClr>
          </a:solidFill>
          <a:ln>
            <a:noFill/>
          </a:ln>
          <a:effectLst>
            <a:innerShdw blurRad="889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8" name="Triangle 17">
            <a:extLst>
              <a:ext uri="{FF2B5EF4-FFF2-40B4-BE49-F238E27FC236}">
                <a16:creationId xmlns:a16="http://schemas.microsoft.com/office/drawing/2014/main" xmlns="" id="{B5128D96-7D0E-AC4A-BD14-E5CFB347A1E1}"/>
              </a:ext>
            </a:extLst>
          </p:cNvPr>
          <p:cNvSpPr>
            <a:spLocks noChangeAspect="1"/>
          </p:cNvSpPr>
          <p:nvPr userDrawn="1"/>
        </p:nvSpPr>
        <p:spPr>
          <a:xfrm rot="16200000" flipH="1">
            <a:off x="10975562" y="2867818"/>
            <a:ext cx="1321497" cy="1112840"/>
          </a:xfrm>
          <a:prstGeom prst="triangle">
            <a:avLst/>
          </a:prstGeom>
          <a:solidFill>
            <a:schemeClr val="tx1"/>
          </a:solidFill>
          <a:ln>
            <a:noFill/>
          </a:ln>
          <a:effectLst>
            <a:outerShdw blurRad="1143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Freeform 18">
            <a:extLst>
              <a:ext uri="{FF2B5EF4-FFF2-40B4-BE49-F238E27FC236}">
                <a16:creationId xmlns:a16="http://schemas.microsoft.com/office/drawing/2014/main" xmlns="" id="{2174BA86-38D7-644A-9432-80EDF90152C2}"/>
              </a:ext>
            </a:extLst>
          </p:cNvPr>
          <p:cNvSpPr/>
          <p:nvPr userDrawn="1"/>
        </p:nvSpPr>
        <p:spPr>
          <a:xfrm flipH="1">
            <a:off x="11490501" y="3002765"/>
            <a:ext cx="704115" cy="840689"/>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bg1">
              <a:lumMod val="95000"/>
            </a:schemeClr>
          </a:solidFill>
          <a:ln>
            <a:noFill/>
          </a:ln>
          <a:effectLst>
            <a:innerShdw blurRad="889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26553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xmlns="" id="{017099AB-03AB-A542-8C2A-BBC97537F78C}"/>
              </a:ext>
            </a:extLst>
          </p:cNvPr>
          <p:cNvSpPr/>
          <p:nvPr userDrawn="1"/>
        </p:nvSpPr>
        <p:spPr>
          <a:xfrm flipH="1" flipV="1">
            <a:off x="3323762" y="3416228"/>
            <a:ext cx="8876477" cy="3449543"/>
          </a:xfrm>
          <a:custGeom>
            <a:avLst/>
            <a:gdLst>
              <a:gd name="connsiteX0" fmla="*/ 1113183 w 7665057"/>
              <a:gd name="connsiteY0" fmla="*/ 4428877 h 4436828"/>
              <a:gd name="connsiteX1" fmla="*/ 1113183 w 7665057"/>
              <a:gd name="connsiteY1" fmla="*/ 1017767 h 4436828"/>
              <a:gd name="connsiteX2" fmla="*/ 5876014 w 7665057"/>
              <a:gd name="connsiteY2" fmla="*/ 1017767 h 4436828"/>
              <a:gd name="connsiteX3" fmla="*/ 7665057 w 7665057"/>
              <a:gd name="connsiteY3" fmla="*/ 0 h 4436828"/>
              <a:gd name="connsiteX4" fmla="*/ 0 w 7665057"/>
              <a:gd name="connsiteY4" fmla="*/ 0 h 4436828"/>
              <a:gd name="connsiteX5" fmla="*/ 0 w 7665057"/>
              <a:gd name="connsiteY5" fmla="*/ 4436828 h 4436828"/>
              <a:gd name="connsiteX6" fmla="*/ 1113183 w 7665057"/>
              <a:gd name="connsiteY6" fmla="*/ 4428877 h 4436828"/>
              <a:gd name="connsiteX0" fmla="*/ 1113183 w 7354956"/>
              <a:gd name="connsiteY0" fmla="*/ 4428877 h 4436828"/>
              <a:gd name="connsiteX1" fmla="*/ 1113183 w 7354956"/>
              <a:gd name="connsiteY1" fmla="*/ 1017767 h 4436828"/>
              <a:gd name="connsiteX2" fmla="*/ 5876014 w 7354956"/>
              <a:gd name="connsiteY2" fmla="*/ 1017767 h 4436828"/>
              <a:gd name="connsiteX3" fmla="*/ 7354956 w 7354956"/>
              <a:gd name="connsiteY3" fmla="*/ 7952 h 4436828"/>
              <a:gd name="connsiteX4" fmla="*/ 0 w 7354956"/>
              <a:gd name="connsiteY4" fmla="*/ 0 h 4436828"/>
              <a:gd name="connsiteX5" fmla="*/ 0 w 7354956"/>
              <a:gd name="connsiteY5" fmla="*/ 4436828 h 4436828"/>
              <a:gd name="connsiteX6" fmla="*/ 1113183 w 7354956"/>
              <a:gd name="connsiteY6" fmla="*/ 4428877 h 4436828"/>
              <a:gd name="connsiteX0" fmla="*/ 1113183 w 7641203"/>
              <a:gd name="connsiteY0" fmla="*/ 4436827 h 4444778"/>
              <a:gd name="connsiteX1" fmla="*/ 1113183 w 7641203"/>
              <a:gd name="connsiteY1" fmla="*/ 1025717 h 4444778"/>
              <a:gd name="connsiteX2" fmla="*/ 5876014 w 7641203"/>
              <a:gd name="connsiteY2" fmla="*/ 1025717 h 4444778"/>
              <a:gd name="connsiteX3" fmla="*/ 7641203 w 7641203"/>
              <a:gd name="connsiteY3" fmla="*/ 0 h 4444778"/>
              <a:gd name="connsiteX4" fmla="*/ 0 w 7641203"/>
              <a:gd name="connsiteY4" fmla="*/ 7950 h 4444778"/>
              <a:gd name="connsiteX5" fmla="*/ 0 w 7641203"/>
              <a:gd name="connsiteY5" fmla="*/ 4444778 h 4444778"/>
              <a:gd name="connsiteX6" fmla="*/ 1113183 w 7641203"/>
              <a:gd name="connsiteY6" fmla="*/ 4436827 h 4444778"/>
              <a:gd name="connsiteX0" fmla="*/ 1113183 w 7641203"/>
              <a:gd name="connsiteY0" fmla="*/ 4436827 h 4444778"/>
              <a:gd name="connsiteX1" fmla="*/ 1113183 w 7641203"/>
              <a:gd name="connsiteY1" fmla="*/ 1025717 h 4444778"/>
              <a:gd name="connsiteX2" fmla="*/ 7055885 w 7641203"/>
              <a:gd name="connsiteY2" fmla="*/ 1015884 h 4444778"/>
              <a:gd name="connsiteX3" fmla="*/ 7641203 w 7641203"/>
              <a:gd name="connsiteY3" fmla="*/ 0 h 4444778"/>
              <a:gd name="connsiteX4" fmla="*/ 0 w 7641203"/>
              <a:gd name="connsiteY4" fmla="*/ 7950 h 4444778"/>
              <a:gd name="connsiteX5" fmla="*/ 0 w 7641203"/>
              <a:gd name="connsiteY5" fmla="*/ 4444778 h 4444778"/>
              <a:gd name="connsiteX6" fmla="*/ 1113183 w 7641203"/>
              <a:gd name="connsiteY6" fmla="*/ 4436827 h 4444778"/>
              <a:gd name="connsiteX0" fmla="*/ 1113183 w 8840738"/>
              <a:gd name="connsiteY0" fmla="*/ 4446660 h 4454611"/>
              <a:gd name="connsiteX1" fmla="*/ 1113183 w 8840738"/>
              <a:gd name="connsiteY1" fmla="*/ 1035550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4446660 h 4454611"/>
              <a:gd name="connsiteX0" fmla="*/ 1113183 w 8840738"/>
              <a:gd name="connsiteY0" fmla="*/ 4446660 h 4454611"/>
              <a:gd name="connsiteX1" fmla="*/ 788719 w 8840738"/>
              <a:gd name="connsiteY1" fmla="*/ 760247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4446660 h 4454611"/>
              <a:gd name="connsiteX0" fmla="*/ 1113183 w 8840738"/>
              <a:gd name="connsiteY0" fmla="*/ 4446660 h 4454611"/>
              <a:gd name="connsiteX1" fmla="*/ 1113183 w 8840738"/>
              <a:gd name="connsiteY1" fmla="*/ 1015886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4446660 h 4454611"/>
              <a:gd name="connsiteX0" fmla="*/ 1113183 w 8840738"/>
              <a:gd name="connsiteY0" fmla="*/ 2431047 h 4454611"/>
              <a:gd name="connsiteX1" fmla="*/ 1113183 w 8840738"/>
              <a:gd name="connsiteY1" fmla="*/ 1015886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2431047 h 4454611"/>
              <a:gd name="connsiteX0" fmla="*/ 1113183 w 8840738"/>
              <a:gd name="connsiteY0" fmla="*/ 2431047 h 2431047"/>
              <a:gd name="connsiteX1" fmla="*/ 1113183 w 8840738"/>
              <a:gd name="connsiteY1" fmla="*/ 1015886 h 2431047"/>
              <a:gd name="connsiteX2" fmla="*/ 7055885 w 8840738"/>
              <a:gd name="connsiteY2" fmla="*/ 1025717 h 2431047"/>
              <a:gd name="connsiteX3" fmla="*/ 8840738 w 8840738"/>
              <a:gd name="connsiteY3" fmla="*/ 0 h 2431047"/>
              <a:gd name="connsiteX4" fmla="*/ 0 w 8840738"/>
              <a:gd name="connsiteY4" fmla="*/ 17783 h 2431047"/>
              <a:gd name="connsiteX5" fmla="*/ 0 w 8840738"/>
              <a:gd name="connsiteY5" fmla="*/ 2429166 h 2431047"/>
              <a:gd name="connsiteX6" fmla="*/ 1113183 w 8840738"/>
              <a:gd name="connsiteY6" fmla="*/ 2431047 h 2431047"/>
              <a:gd name="connsiteX0" fmla="*/ 1106308 w 8840738"/>
              <a:gd name="connsiteY0" fmla="*/ 3427949 h 3427949"/>
              <a:gd name="connsiteX1" fmla="*/ 1113183 w 8840738"/>
              <a:gd name="connsiteY1" fmla="*/ 1015886 h 3427949"/>
              <a:gd name="connsiteX2" fmla="*/ 7055885 w 8840738"/>
              <a:gd name="connsiteY2" fmla="*/ 1025717 h 3427949"/>
              <a:gd name="connsiteX3" fmla="*/ 8840738 w 8840738"/>
              <a:gd name="connsiteY3" fmla="*/ 0 h 3427949"/>
              <a:gd name="connsiteX4" fmla="*/ 0 w 8840738"/>
              <a:gd name="connsiteY4" fmla="*/ 17783 h 3427949"/>
              <a:gd name="connsiteX5" fmla="*/ 0 w 8840738"/>
              <a:gd name="connsiteY5" fmla="*/ 2429166 h 3427949"/>
              <a:gd name="connsiteX6" fmla="*/ 1106308 w 8840738"/>
              <a:gd name="connsiteY6" fmla="*/ 3427949 h 3427949"/>
              <a:gd name="connsiteX0" fmla="*/ 1106308 w 8840738"/>
              <a:gd name="connsiteY0" fmla="*/ 3427949 h 3427949"/>
              <a:gd name="connsiteX1" fmla="*/ 1113183 w 8840738"/>
              <a:gd name="connsiteY1" fmla="*/ 1015886 h 3427949"/>
              <a:gd name="connsiteX2" fmla="*/ 7055885 w 8840738"/>
              <a:gd name="connsiteY2" fmla="*/ 1025717 h 3427949"/>
              <a:gd name="connsiteX3" fmla="*/ 8840738 w 8840738"/>
              <a:gd name="connsiteY3" fmla="*/ 0 h 3427949"/>
              <a:gd name="connsiteX4" fmla="*/ 0 w 8840738"/>
              <a:gd name="connsiteY4" fmla="*/ 17783 h 3427949"/>
              <a:gd name="connsiteX5" fmla="*/ 0 w 8840738"/>
              <a:gd name="connsiteY5" fmla="*/ 3419193 h 3427949"/>
              <a:gd name="connsiteX6" fmla="*/ 1106308 w 8840738"/>
              <a:gd name="connsiteY6" fmla="*/ 3427949 h 3427949"/>
              <a:gd name="connsiteX0" fmla="*/ 1106308 w 8840738"/>
              <a:gd name="connsiteY0" fmla="*/ 3427949 h 3432943"/>
              <a:gd name="connsiteX1" fmla="*/ 1113183 w 8840738"/>
              <a:gd name="connsiteY1" fmla="*/ 1015886 h 3432943"/>
              <a:gd name="connsiteX2" fmla="*/ 7055885 w 8840738"/>
              <a:gd name="connsiteY2" fmla="*/ 1025717 h 3432943"/>
              <a:gd name="connsiteX3" fmla="*/ 8840738 w 8840738"/>
              <a:gd name="connsiteY3" fmla="*/ 0 h 3432943"/>
              <a:gd name="connsiteX4" fmla="*/ 0 w 8840738"/>
              <a:gd name="connsiteY4" fmla="*/ 17783 h 3432943"/>
              <a:gd name="connsiteX5" fmla="*/ 0 w 8840738"/>
              <a:gd name="connsiteY5" fmla="*/ 3432943 h 3432943"/>
              <a:gd name="connsiteX6" fmla="*/ 1106308 w 8840738"/>
              <a:gd name="connsiteY6" fmla="*/ 3427949 h 3432943"/>
              <a:gd name="connsiteX0" fmla="*/ 1106308 w 8840738"/>
              <a:gd name="connsiteY0" fmla="*/ 3427949 h 3432943"/>
              <a:gd name="connsiteX1" fmla="*/ 1113183 w 8840738"/>
              <a:gd name="connsiteY1" fmla="*/ 1015886 h 3432943"/>
              <a:gd name="connsiteX2" fmla="*/ 7055885 w 8840738"/>
              <a:gd name="connsiteY2" fmla="*/ 1025717 h 3432943"/>
              <a:gd name="connsiteX3" fmla="*/ 8840738 w 8840738"/>
              <a:gd name="connsiteY3" fmla="*/ 0 h 3432943"/>
              <a:gd name="connsiteX4" fmla="*/ 0 w 8840738"/>
              <a:gd name="connsiteY4" fmla="*/ 4032 h 3432943"/>
              <a:gd name="connsiteX5" fmla="*/ 0 w 8840738"/>
              <a:gd name="connsiteY5" fmla="*/ 3432943 h 3432943"/>
              <a:gd name="connsiteX6" fmla="*/ 1106308 w 8840738"/>
              <a:gd name="connsiteY6" fmla="*/ 3427949 h 3432943"/>
              <a:gd name="connsiteX0" fmla="*/ 1133809 w 8868239"/>
              <a:gd name="connsiteY0" fmla="*/ 3427949 h 3427949"/>
              <a:gd name="connsiteX1" fmla="*/ 1140684 w 8868239"/>
              <a:gd name="connsiteY1" fmla="*/ 1015886 h 3427949"/>
              <a:gd name="connsiteX2" fmla="*/ 7083386 w 8868239"/>
              <a:gd name="connsiteY2" fmla="*/ 1025717 h 3427949"/>
              <a:gd name="connsiteX3" fmla="*/ 8868239 w 8868239"/>
              <a:gd name="connsiteY3" fmla="*/ 0 h 3427949"/>
              <a:gd name="connsiteX4" fmla="*/ 27501 w 8868239"/>
              <a:gd name="connsiteY4" fmla="*/ 4032 h 3427949"/>
              <a:gd name="connsiteX5" fmla="*/ 0 w 8868239"/>
              <a:gd name="connsiteY5" fmla="*/ 3426067 h 3427949"/>
              <a:gd name="connsiteX6" fmla="*/ 1133809 w 8868239"/>
              <a:gd name="connsiteY6" fmla="*/ 3427949 h 3427949"/>
              <a:gd name="connsiteX0" fmla="*/ 1133809 w 8868239"/>
              <a:gd name="connsiteY0" fmla="*/ 3437667 h 3437667"/>
              <a:gd name="connsiteX1" fmla="*/ 1140684 w 8868239"/>
              <a:gd name="connsiteY1" fmla="*/ 1025604 h 3437667"/>
              <a:gd name="connsiteX2" fmla="*/ 7083386 w 8868239"/>
              <a:gd name="connsiteY2" fmla="*/ 1035435 h 3437667"/>
              <a:gd name="connsiteX3" fmla="*/ 8868239 w 8868239"/>
              <a:gd name="connsiteY3" fmla="*/ 9718 h 3437667"/>
              <a:gd name="connsiteX4" fmla="*/ 6876 w 8868239"/>
              <a:gd name="connsiteY4" fmla="*/ 0 h 3437667"/>
              <a:gd name="connsiteX5" fmla="*/ 0 w 8868239"/>
              <a:gd name="connsiteY5" fmla="*/ 3435785 h 3437667"/>
              <a:gd name="connsiteX6" fmla="*/ 1133809 w 8868239"/>
              <a:gd name="connsiteY6" fmla="*/ 3437667 h 3437667"/>
              <a:gd name="connsiteX0" fmla="*/ 1142047 w 8876477"/>
              <a:gd name="connsiteY0" fmla="*/ 3437667 h 3437667"/>
              <a:gd name="connsiteX1" fmla="*/ 1148922 w 8876477"/>
              <a:gd name="connsiteY1" fmla="*/ 1025604 h 3437667"/>
              <a:gd name="connsiteX2" fmla="*/ 7091624 w 8876477"/>
              <a:gd name="connsiteY2" fmla="*/ 1035435 h 3437667"/>
              <a:gd name="connsiteX3" fmla="*/ 8876477 w 8876477"/>
              <a:gd name="connsiteY3" fmla="*/ 9718 h 3437667"/>
              <a:gd name="connsiteX4" fmla="*/ 15114 w 8876477"/>
              <a:gd name="connsiteY4" fmla="*/ 0 h 3437667"/>
              <a:gd name="connsiteX5" fmla="*/ 0 w 8876477"/>
              <a:gd name="connsiteY5" fmla="*/ 2760282 h 3437667"/>
              <a:gd name="connsiteX6" fmla="*/ 1142047 w 8876477"/>
              <a:gd name="connsiteY6" fmla="*/ 3437667 h 3437667"/>
              <a:gd name="connsiteX0" fmla="*/ 1153922 w 8876477"/>
              <a:gd name="connsiteY0" fmla="*/ 3449543 h 3449543"/>
              <a:gd name="connsiteX1" fmla="*/ 1148922 w 8876477"/>
              <a:gd name="connsiteY1" fmla="*/ 1025604 h 3449543"/>
              <a:gd name="connsiteX2" fmla="*/ 7091624 w 8876477"/>
              <a:gd name="connsiteY2" fmla="*/ 1035435 h 3449543"/>
              <a:gd name="connsiteX3" fmla="*/ 8876477 w 8876477"/>
              <a:gd name="connsiteY3" fmla="*/ 9718 h 3449543"/>
              <a:gd name="connsiteX4" fmla="*/ 15114 w 8876477"/>
              <a:gd name="connsiteY4" fmla="*/ 0 h 3449543"/>
              <a:gd name="connsiteX5" fmla="*/ 0 w 8876477"/>
              <a:gd name="connsiteY5" fmla="*/ 2760282 h 3449543"/>
              <a:gd name="connsiteX6" fmla="*/ 1153922 w 8876477"/>
              <a:gd name="connsiteY6" fmla="*/ 3449543 h 344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6477" h="3449543">
                <a:moveTo>
                  <a:pt x="1153922" y="3449543"/>
                </a:moveTo>
                <a:cubicBezTo>
                  <a:pt x="1156214" y="2645522"/>
                  <a:pt x="1146630" y="1829625"/>
                  <a:pt x="1148922" y="1025604"/>
                </a:cubicBezTo>
                <a:lnTo>
                  <a:pt x="7091624" y="1035435"/>
                </a:lnTo>
                <a:lnTo>
                  <a:pt x="8876477" y="9718"/>
                </a:lnTo>
                <a:lnTo>
                  <a:pt x="15114" y="0"/>
                </a:lnTo>
                <a:lnTo>
                  <a:pt x="0" y="2760282"/>
                </a:lnTo>
                <a:lnTo>
                  <a:pt x="1153922" y="3449543"/>
                </a:lnTo>
                <a:close/>
              </a:path>
            </a:pathLst>
          </a:custGeom>
          <a:solidFill>
            <a:schemeClr val="tx2"/>
          </a:solidFill>
          <a:ln>
            <a:noFill/>
          </a:ln>
          <a:effectLst>
            <a:innerShdw blurRad="1016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v</a:t>
            </a:r>
          </a:p>
        </p:txBody>
      </p:sp>
      <p:sp>
        <p:nvSpPr>
          <p:cNvPr id="4" name="Text Placeholder 3">
            <a:extLst>
              <a:ext uri="{FF2B5EF4-FFF2-40B4-BE49-F238E27FC236}">
                <a16:creationId xmlns:a16="http://schemas.microsoft.com/office/drawing/2014/main" xmlns="" id="{287D88DD-9CC9-DD46-9E7A-27E79DA4DB5F}"/>
              </a:ext>
            </a:extLst>
          </p:cNvPr>
          <p:cNvSpPr>
            <a:spLocks noGrp="1"/>
          </p:cNvSpPr>
          <p:nvPr>
            <p:ph type="body" sz="quarter" idx="10"/>
          </p:nvPr>
        </p:nvSpPr>
        <p:spPr>
          <a:xfrm>
            <a:off x="1145649" y="1014413"/>
            <a:ext cx="9884302" cy="4819650"/>
          </a:xfrm>
          <a:prstGeom prst="rect">
            <a:avLst/>
          </a:prstGeom>
          <a:solidFill>
            <a:schemeClr val="bg1"/>
          </a:solidFill>
          <a:effectLst>
            <a:outerShdw blurRad="88900" dist="12700" algn="ctr" rotWithShape="0">
              <a:schemeClr val="tx1">
                <a:alpha val="50000"/>
              </a:schemeClr>
            </a:outerShdw>
          </a:effectLst>
        </p:spPr>
        <p:txBody>
          <a:bodyPr lIns="914400" tIns="182880" rIns="914400" bIns="0" anchor="ctr"/>
          <a:lstStyle>
            <a:lvl1pPr marL="0" indent="0" algn="ctr">
              <a:lnSpc>
                <a:spcPct val="85000"/>
              </a:lnSpc>
              <a:spcBef>
                <a:spcPts val="0"/>
              </a:spcBef>
              <a:buNone/>
              <a:defRPr sz="7200"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13" name="Triangle 12">
            <a:extLst>
              <a:ext uri="{FF2B5EF4-FFF2-40B4-BE49-F238E27FC236}">
                <a16:creationId xmlns:a16="http://schemas.microsoft.com/office/drawing/2014/main" xmlns="" id="{81542C5C-35E5-7D49-ABC8-F360FA1274AD}"/>
              </a:ext>
            </a:extLst>
          </p:cNvPr>
          <p:cNvSpPr>
            <a:spLocks noChangeAspect="1"/>
          </p:cNvSpPr>
          <p:nvPr userDrawn="1"/>
        </p:nvSpPr>
        <p:spPr>
          <a:xfrm rot="16200000">
            <a:off x="10938303" y="2845038"/>
            <a:ext cx="1368624" cy="1152526"/>
          </a:xfrm>
          <a:prstGeom prst="triangle">
            <a:avLst/>
          </a:prstGeom>
          <a:solidFill>
            <a:schemeClr val="tx1"/>
          </a:solidFill>
          <a:ln>
            <a:noFill/>
          </a:ln>
          <a:effectLst>
            <a:innerShdw blurRad="101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riangle 7">
            <a:extLst>
              <a:ext uri="{FF2B5EF4-FFF2-40B4-BE49-F238E27FC236}">
                <a16:creationId xmlns:a16="http://schemas.microsoft.com/office/drawing/2014/main" xmlns="" id="{455695B4-E536-4241-9DE6-576134923587}"/>
              </a:ext>
            </a:extLst>
          </p:cNvPr>
          <p:cNvSpPr>
            <a:spLocks noChangeAspect="1"/>
          </p:cNvSpPr>
          <p:nvPr userDrawn="1"/>
        </p:nvSpPr>
        <p:spPr>
          <a:xfrm rot="5400000">
            <a:off x="-114927" y="2868207"/>
            <a:ext cx="1368624" cy="1152526"/>
          </a:xfrm>
          <a:prstGeom prst="triangle">
            <a:avLst/>
          </a:prstGeom>
          <a:solidFill>
            <a:schemeClr val="tx1"/>
          </a:solidFill>
          <a:ln>
            <a:noFill/>
          </a:ln>
          <a:effectLst>
            <a:innerShdw blurRad="101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Freeform 6">
            <a:extLst>
              <a:ext uri="{FF2B5EF4-FFF2-40B4-BE49-F238E27FC236}">
                <a16:creationId xmlns:a16="http://schemas.microsoft.com/office/drawing/2014/main" xmlns="" id="{FFA601DD-65C7-9840-AA51-C52AAAB1A92C}"/>
              </a:ext>
            </a:extLst>
          </p:cNvPr>
          <p:cNvSpPr/>
          <p:nvPr userDrawn="1"/>
        </p:nvSpPr>
        <p:spPr>
          <a:xfrm rot="10800000" flipH="1" flipV="1">
            <a:off x="-8239" y="0"/>
            <a:ext cx="8876477" cy="3449543"/>
          </a:xfrm>
          <a:custGeom>
            <a:avLst/>
            <a:gdLst>
              <a:gd name="connsiteX0" fmla="*/ 1113183 w 7665057"/>
              <a:gd name="connsiteY0" fmla="*/ 4428877 h 4436828"/>
              <a:gd name="connsiteX1" fmla="*/ 1113183 w 7665057"/>
              <a:gd name="connsiteY1" fmla="*/ 1017767 h 4436828"/>
              <a:gd name="connsiteX2" fmla="*/ 5876014 w 7665057"/>
              <a:gd name="connsiteY2" fmla="*/ 1017767 h 4436828"/>
              <a:gd name="connsiteX3" fmla="*/ 7665057 w 7665057"/>
              <a:gd name="connsiteY3" fmla="*/ 0 h 4436828"/>
              <a:gd name="connsiteX4" fmla="*/ 0 w 7665057"/>
              <a:gd name="connsiteY4" fmla="*/ 0 h 4436828"/>
              <a:gd name="connsiteX5" fmla="*/ 0 w 7665057"/>
              <a:gd name="connsiteY5" fmla="*/ 4436828 h 4436828"/>
              <a:gd name="connsiteX6" fmla="*/ 1113183 w 7665057"/>
              <a:gd name="connsiteY6" fmla="*/ 4428877 h 4436828"/>
              <a:gd name="connsiteX0" fmla="*/ 1113183 w 7354956"/>
              <a:gd name="connsiteY0" fmla="*/ 4428877 h 4436828"/>
              <a:gd name="connsiteX1" fmla="*/ 1113183 w 7354956"/>
              <a:gd name="connsiteY1" fmla="*/ 1017767 h 4436828"/>
              <a:gd name="connsiteX2" fmla="*/ 5876014 w 7354956"/>
              <a:gd name="connsiteY2" fmla="*/ 1017767 h 4436828"/>
              <a:gd name="connsiteX3" fmla="*/ 7354956 w 7354956"/>
              <a:gd name="connsiteY3" fmla="*/ 7952 h 4436828"/>
              <a:gd name="connsiteX4" fmla="*/ 0 w 7354956"/>
              <a:gd name="connsiteY4" fmla="*/ 0 h 4436828"/>
              <a:gd name="connsiteX5" fmla="*/ 0 w 7354956"/>
              <a:gd name="connsiteY5" fmla="*/ 4436828 h 4436828"/>
              <a:gd name="connsiteX6" fmla="*/ 1113183 w 7354956"/>
              <a:gd name="connsiteY6" fmla="*/ 4428877 h 4436828"/>
              <a:gd name="connsiteX0" fmla="*/ 1113183 w 7641203"/>
              <a:gd name="connsiteY0" fmla="*/ 4436827 h 4444778"/>
              <a:gd name="connsiteX1" fmla="*/ 1113183 w 7641203"/>
              <a:gd name="connsiteY1" fmla="*/ 1025717 h 4444778"/>
              <a:gd name="connsiteX2" fmla="*/ 5876014 w 7641203"/>
              <a:gd name="connsiteY2" fmla="*/ 1025717 h 4444778"/>
              <a:gd name="connsiteX3" fmla="*/ 7641203 w 7641203"/>
              <a:gd name="connsiteY3" fmla="*/ 0 h 4444778"/>
              <a:gd name="connsiteX4" fmla="*/ 0 w 7641203"/>
              <a:gd name="connsiteY4" fmla="*/ 7950 h 4444778"/>
              <a:gd name="connsiteX5" fmla="*/ 0 w 7641203"/>
              <a:gd name="connsiteY5" fmla="*/ 4444778 h 4444778"/>
              <a:gd name="connsiteX6" fmla="*/ 1113183 w 7641203"/>
              <a:gd name="connsiteY6" fmla="*/ 4436827 h 4444778"/>
              <a:gd name="connsiteX0" fmla="*/ 1113183 w 7641203"/>
              <a:gd name="connsiteY0" fmla="*/ 4436827 h 4444778"/>
              <a:gd name="connsiteX1" fmla="*/ 1113183 w 7641203"/>
              <a:gd name="connsiteY1" fmla="*/ 1025717 h 4444778"/>
              <a:gd name="connsiteX2" fmla="*/ 7055885 w 7641203"/>
              <a:gd name="connsiteY2" fmla="*/ 1015884 h 4444778"/>
              <a:gd name="connsiteX3" fmla="*/ 7641203 w 7641203"/>
              <a:gd name="connsiteY3" fmla="*/ 0 h 4444778"/>
              <a:gd name="connsiteX4" fmla="*/ 0 w 7641203"/>
              <a:gd name="connsiteY4" fmla="*/ 7950 h 4444778"/>
              <a:gd name="connsiteX5" fmla="*/ 0 w 7641203"/>
              <a:gd name="connsiteY5" fmla="*/ 4444778 h 4444778"/>
              <a:gd name="connsiteX6" fmla="*/ 1113183 w 7641203"/>
              <a:gd name="connsiteY6" fmla="*/ 4436827 h 4444778"/>
              <a:gd name="connsiteX0" fmla="*/ 1113183 w 8840738"/>
              <a:gd name="connsiteY0" fmla="*/ 4446660 h 4454611"/>
              <a:gd name="connsiteX1" fmla="*/ 1113183 w 8840738"/>
              <a:gd name="connsiteY1" fmla="*/ 1035550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4446660 h 4454611"/>
              <a:gd name="connsiteX0" fmla="*/ 1113183 w 8840738"/>
              <a:gd name="connsiteY0" fmla="*/ 4446660 h 4454611"/>
              <a:gd name="connsiteX1" fmla="*/ 788719 w 8840738"/>
              <a:gd name="connsiteY1" fmla="*/ 760247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4446660 h 4454611"/>
              <a:gd name="connsiteX0" fmla="*/ 1113183 w 8840738"/>
              <a:gd name="connsiteY0" fmla="*/ 4446660 h 4454611"/>
              <a:gd name="connsiteX1" fmla="*/ 1113183 w 8840738"/>
              <a:gd name="connsiteY1" fmla="*/ 1015886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4446660 h 4454611"/>
              <a:gd name="connsiteX0" fmla="*/ 1113183 w 8840738"/>
              <a:gd name="connsiteY0" fmla="*/ 2431047 h 4454611"/>
              <a:gd name="connsiteX1" fmla="*/ 1113183 w 8840738"/>
              <a:gd name="connsiteY1" fmla="*/ 1015886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2431047 h 4454611"/>
              <a:gd name="connsiteX0" fmla="*/ 1113183 w 8840738"/>
              <a:gd name="connsiteY0" fmla="*/ 2431047 h 2431047"/>
              <a:gd name="connsiteX1" fmla="*/ 1113183 w 8840738"/>
              <a:gd name="connsiteY1" fmla="*/ 1015886 h 2431047"/>
              <a:gd name="connsiteX2" fmla="*/ 7055885 w 8840738"/>
              <a:gd name="connsiteY2" fmla="*/ 1025717 h 2431047"/>
              <a:gd name="connsiteX3" fmla="*/ 8840738 w 8840738"/>
              <a:gd name="connsiteY3" fmla="*/ 0 h 2431047"/>
              <a:gd name="connsiteX4" fmla="*/ 0 w 8840738"/>
              <a:gd name="connsiteY4" fmla="*/ 17783 h 2431047"/>
              <a:gd name="connsiteX5" fmla="*/ 0 w 8840738"/>
              <a:gd name="connsiteY5" fmla="*/ 2429166 h 2431047"/>
              <a:gd name="connsiteX6" fmla="*/ 1113183 w 8840738"/>
              <a:gd name="connsiteY6" fmla="*/ 2431047 h 2431047"/>
              <a:gd name="connsiteX0" fmla="*/ 1106308 w 8840738"/>
              <a:gd name="connsiteY0" fmla="*/ 3427949 h 3427949"/>
              <a:gd name="connsiteX1" fmla="*/ 1113183 w 8840738"/>
              <a:gd name="connsiteY1" fmla="*/ 1015886 h 3427949"/>
              <a:gd name="connsiteX2" fmla="*/ 7055885 w 8840738"/>
              <a:gd name="connsiteY2" fmla="*/ 1025717 h 3427949"/>
              <a:gd name="connsiteX3" fmla="*/ 8840738 w 8840738"/>
              <a:gd name="connsiteY3" fmla="*/ 0 h 3427949"/>
              <a:gd name="connsiteX4" fmla="*/ 0 w 8840738"/>
              <a:gd name="connsiteY4" fmla="*/ 17783 h 3427949"/>
              <a:gd name="connsiteX5" fmla="*/ 0 w 8840738"/>
              <a:gd name="connsiteY5" fmla="*/ 2429166 h 3427949"/>
              <a:gd name="connsiteX6" fmla="*/ 1106308 w 8840738"/>
              <a:gd name="connsiteY6" fmla="*/ 3427949 h 3427949"/>
              <a:gd name="connsiteX0" fmla="*/ 1106308 w 8840738"/>
              <a:gd name="connsiteY0" fmla="*/ 3427949 h 3427949"/>
              <a:gd name="connsiteX1" fmla="*/ 1113183 w 8840738"/>
              <a:gd name="connsiteY1" fmla="*/ 1015886 h 3427949"/>
              <a:gd name="connsiteX2" fmla="*/ 7055885 w 8840738"/>
              <a:gd name="connsiteY2" fmla="*/ 1025717 h 3427949"/>
              <a:gd name="connsiteX3" fmla="*/ 8840738 w 8840738"/>
              <a:gd name="connsiteY3" fmla="*/ 0 h 3427949"/>
              <a:gd name="connsiteX4" fmla="*/ 0 w 8840738"/>
              <a:gd name="connsiteY4" fmla="*/ 17783 h 3427949"/>
              <a:gd name="connsiteX5" fmla="*/ 0 w 8840738"/>
              <a:gd name="connsiteY5" fmla="*/ 3419193 h 3427949"/>
              <a:gd name="connsiteX6" fmla="*/ 1106308 w 8840738"/>
              <a:gd name="connsiteY6" fmla="*/ 3427949 h 3427949"/>
              <a:gd name="connsiteX0" fmla="*/ 1106308 w 8840738"/>
              <a:gd name="connsiteY0" fmla="*/ 3427949 h 3432943"/>
              <a:gd name="connsiteX1" fmla="*/ 1113183 w 8840738"/>
              <a:gd name="connsiteY1" fmla="*/ 1015886 h 3432943"/>
              <a:gd name="connsiteX2" fmla="*/ 7055885 w 8840738"/>
              <a:gd name="connsiteY2" fmla="*/ 1025717 h 3432943"/>
              <a:gd name="connsiteX3" fmla="*/ 8840738 w 8840738"/>
              <a:gd name="connsiteY3" fmla="*/ 0 h 3432943"/>
              <a:gd name="connsiteX4" fmla="*/ 0 w 8840738"/>
              <a:gd name="connsiteY4" fmla="*/ 17783 h 3432943"/>
              <a:gd name="connsiteX5" fmla="*/ 0 w 8840738"/>
              <a:gd name="connsiteY5" fmla="*/ 3432943 h 3432943"/>
              <a:gd name="connsiteX6" fmla="*/ 1106308 w 8840738"/>
              <a:gd name="connsiteY6" fmla="*/ 3427949 h 3432943"/>
              <a:gd name="connsiteX0" fmla="*/ 1106308 w 8840738"/>
              <a:gd name="connsiteY0" fmla="*/ 3427949 h 3432943"/>
              <a:gd name="connsiteX1" fmla="*/ 1113183 w 8840738"/>
              <a:gd name="connsiteY1" fmla="*/ 1015886 h 3432943"/>
              <a:gd name="connsiteX2" fmla="*/ 7055885 w 8840738"/>
              <a:gd name="connsiteY2" fmla="*/ 1025717 h 3432943"/>
              <a:gd name="connsiteX3" fmla="*/ 8840738 w 8840738"/>
              <a:gd name="connsiteY3" fmla="*/ 0 h 3432943"/>
              <a:gd name="connsiteX4" fmla="*/ 0 w 8840738"/>
              <a:gd name="connsiteY4" fmla="*/ 4032 h 3432943"/>
              <a:gd name="connsiteX5" fmla="*/ 0 w 8840738"/>
              <a:gd name="connsiteY5" fmla="*/ 3432943 h 3432943"/>
              <a:gd name="connsiteX6" fmla="*/ 1106308 w 8840738"/>
              <a:gd name="connsiteY6" fmla="*/ 3427949 h 3432943"/>
              <a:gd name="connsiteX0" fmla="*/ 1133809 w 8868239"/>
              <a:gd name="connsiteY0" fmla="*/ 3427949 h 3427949"/>
              <a:gd name="connsiteX1" fmla="*/ 1140684 w 8868239"/>
              <a:gd name="connsiteY1" fmla="*/ 1015886 h 3427949"/>
              <a:gd name="connsiteX2" fmla="*/ 7083386 w 8868239"/>
              <a:gd name="connsiteY2" fmla="*/ 1025717 h 3427949"/>
              <a:gd name="connsiteX3" fmla="*/ 8868239 w 8868239"/>
              <a:gd name="connsiteY3" fmla="*/ 0 h 3427949"/>
              <a:gd name="connsiteX4" fmla="*/ 27501 w 8868239"/>
              <a:gd name="connsiteY4" fmla="*/ 4032 h 3427949"/>
              <a:gd name="connsiteX5" fmla="*/ 0 w 8868239"/>
              <a:gd name="connsiteY5" fmla="*/ 3426067 h 3427949"/>
              <a:gd name="connsiteX6" fmla="*/ 1133809 w 8868239"/>
              <a:gd name="connsiteY6" fmla="*/ 3427949 h 3427949"/>
              <a:gd name="connsiteX0" fmla="*/ 1133809 w 8868239"/>
              <a:gd name="connsiteY0" fmla="*/ 3437667 h 3437667"/>
              <a:gd name="connsiteX1" fmla="*/ 1140684 w 8868239"/>
              <a:gd name="connsiteY1" fmla="*/ 1025604 h 3437667"/>
              <a:gd name="connsiteX2" fmla="*/ 7083386 w 8868239"/>
              <a:gd name="connsiteY2" fmla="*/ 1035435 h 3437667"/>
              <a:gd name="connsiteX3" fmla="*/ 8868239 w 8868239"/>
              <a:gd name="connsiteY3" fmla="*/ 9718 h 3437667"/>
              <a:gd name="connsiteX4" fmla="*/ 6876 w 8868239"/>
              <a:gd name="connsiteY4" fmla="*/ 0 h 3437667"/>
              <a:gd name="connsiteX5" fmla="*/ 0 w 8868239"/>
              <a:gd name="connsiteY5" fmla="*/ 3435785 h 3437667"/>
              <a:gd name="connsiteX6" fmla="*/ 1133809 w 8868239"/>
              <a:gd name="connsiteY6" fmla="*/ 3437667 h 3437667"/>
              <a:gd name="connsiteX0" fmla="*/ 1142047 w 8876477"/>
              <a:gd name="connsiteY0" fmla="*/ 3437667 h 3437667"/>
              <a:gd name="connsiteX1" fmla="*/ 1148922 w 8876477"/>
              <a:gd name="connsiteY1" fmla="*/ 1025604 h 3437667"/>
              <a:gd name="connsiteX2" fmla="*/ 7091624 w 8876477"/>
              <a:gd name="connsiteY2" fmla="*/ 1035435 h 3437667"/>
              <a:gd name="connsiteX3" fmla="*/ 8876477 w 8876477"/>
              <a:gd name="connsiteY3" fmla="*/ 9718 h 3437667"/>
              <a:gd name="connsiteX4" fmla="*/ 15114 w 8876477"/>
              <a:gd name="connsiteY4" fmla="*/ 0 h 3437667"/>
              <a:gd name="connsiteX5" fmla="*/ 0 w 8876477"/>
              <a:gd name="connsiteY5" fmla="*/ 2760282 h 3437667"/>
              <a:gd name="connsiteX6" fmla="*/ 1142047 w 8876477"/>
              <a:gd name="connsiteY6" fmla="*/ 3437667 h 3437667"/>
              <a:gd name="connsiteX0" fmla="*/ 1153922 w 8876477"/>
              <a:gd name="connsiteY0" fmla="*/ 3449543 h 3449543"/>
              <a:gd name="connsiteX1" fmla="*/ 1148922 w 8876477"/>
              <a:gd name="connsiteY1" fmla="*/ 1025604 h 3449543"/>
              <a:gd name="connsiteX2" fmla="*/ 7091624 w 8876477"/>
              <a:gd name="connsiteY2" fmla="*/ 1035435 h 3449543"/>
              <a:gd name="connsiteX3" fmla="*/ 8876477 w 8876477"/>
              <a:gd name="connsiteY3" fmla="*/ 9718 h 3449543"/>
              <a:gd name="connsiteX4" fmla="*/ 15114 w 8876477"/>
              <a:gd name="connsiteY4" fmla="*/ 0 h 3449543"/>
              <a:gd name="connsiteX5" fmla="*/ 0 w 8876477"/>
              <a:gd name="connsiteY5" fmla="*/ 2760282 h 3449543"/>
              <a:gd name="connsiteX6" fmla="*/ 1153922 w 8876477"/>
              <a:gd name="connsiteY6" fmla="*/ 3449543 h 344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6477" h="3449543">
                <a:moveTo>
                  <a:pt x="1153922" y="3449543"/>
                </a:moveTo>
                <a:cubicBezTo>
                  <a:pt x="1156214" y="2645522"/>
                  <a:pt x="1146630" y="1829625"/>
                  <a:pt x="1148922" y="1025604"/>
                </a:cubicBezTo>
                <a:lnTo>
                  <a:pt x="7091624" y="1035435"/>
                </a:lnTo>
                <a:lnTo>
                  <a:pt x="8876477" y="9718"/>
                </a:lnTo>
                <a:lnTo>
                  <a:pt x="15114" y="0"/>
                </a:lnTo>
                <a:lnTo>
                  <a:pt x="0" y="2760282"/>
                </a:lnTo>
                <a:lnTo>
                  <a:pt x="1153922" y="3449543"/>
                </a:lnTo>
                <a:close/>
              </a:path>
            </a:pathLst>
          </a:custGeom>
          <a:solidFill>
            <a:schemeClr val="tx2"/>
          </a:solidFill>
          <a:ln>
            <a:noFill/>
          </a:ln>
          <a:effectLst>
            <a:innerShdw blurRad="1016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v</a:t>
            </a:r>
          </a:p>
        </p:txBody>
      </p:sp>
    </p:spTree>
    <p:extLst>
      <p:ext uri="{BB962C8B-B14F-4D97-AF65-F5344CB8AC3E}">
        <p14:creationId xmlns:p14="http://schemas.microsoft.com/office/powerpoint/2010/main" val="64468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op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D428CFC-7289-3C45-B767-31ED6A9CF0B9}"/>
              </a:ext>
            </a:extLst>
          </p:cNvPr>
          <p:cNvSpPr/>
          <p:nvPr userDrawn="1"/>
        </p:nvSpPr>
        <p:spPr>
          <a:xfrm>
            <a:off x="3119438" y="0"/>
            <a:ext cx="907256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 Placeholder 13">
            <a:extLst>
              <a:ext uri="{FF2B5EF4-FFF2-40B4-BE49-F238E27FC236}">
                <a16:creationId xmlns:a16="http://schemas.microsoft.com/office/drawing/2014/main" xmlns="" id="{221090C8-4E25-AD49-A1CE-2D302451961C}"/>
              </a:ext>
            </a:extLst>
          </p:cNvPr>
          <p:cNvSpPr>
            <a:spLocks noGrp="1"/>
          </p:cNvSpPr>
          <p:nvPr>
            <p:ph type="body" sz="quarter" idx="10"/>
          </p:nvPr>
        </p:nvSpPr>
        <p:spPr>
          <a:xfrm>
            <a:off x="4333875" y="1891380"/>
            <a:ext cx="6696075" cy="3065717"/>
          </a:xfrm>
          <a:prstGeom prst="rect">
            <a:avLst/>
          </a:prstGeom>
        </p:spPr>
        <p:txBody>
          <a:bodyPr lIns="0" tIns="0" rIns="0" bIns="0" anchor="ctr"/>
          <a:lstStyle>
            <a:lvl1pPr marL="0" indent="0">
              <a:lnSpc>
                <a:spcPct val="85000"/>
              </a:lnSpc>
              <a:spcBef>
                <a:spcPts val="0"/>
              </a:spcBef>
              <a:buNone/>
              <a:defRPr sz="4400" b="1" i="0">
                <a:solidFill>
                  <a:schemeClr val="bg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xmlns="" id="{55362FC4-C546-2547-AC09-BE3C103EC1CB}"/>
              </a:ext>
            </a:extLst>
          </p:cNvPr>
          <p:cNvSpPr>
            <a:spLocks noGrp="1"/>
          </p:cNvSpPr>
          <p:nvPr>
            <p:ph type="body" sz="quarter" idx="11"/>
          </p:nvPr>
        </p:nvSpPr>
        <p:spPr>
          <a:xfrm>
            <a:off x="4333875" y="5376528"/>
            <a:ext cx="6696074" cy="244476"/>
          </a:xfrm>
          <a:prstGeom prst="rect">
            <a:avLst/>
          </a:prstGeom>
        </p:spPr>
        <p:txBody>
          <a:bodyPr lIns="0" tIns="0" rIns="0" bIns="0" anchor="ctr"/>
          <a:lstStyle>
            <a:lvl1pPr marL="0" indent="0">
              <a:lnSpc>
                <a:spcPct val="100000"/>
              </a:lnSpc>
              <a:spcBef>
                <a:spcPts val="0"/>
              </a:spcBef>
              <a:spcAft>
                <a:spcPts val="1800"/>
              </a:spcAft>
              <a:buNone/>
              <a:defRPr sz="2400" b="0" i="0">
                <a:solidFill>
                  <a:schemeClr val="bg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grpSp>
        <p:nvGrpSpPr>
          <p:cNvPr id="25" name="Group 24">
            <a:extLst>
              <a:ext uri="{FF2B5EF4-FFF2-40B4-BE49-F238E27FC236}">
                <a16:creationId xmlns:a16="http://schemas.microsoft.com/office/drawing/2014/main" xmlns="" id="{6A5DCD7D-DCFB-BD4A-8F04-0428CC1A93F6}"/>
              </a:ext>
            </a:extLst>
          </p:cNvPr>
          <p:cNvGrpSpPr/>
          <p:nvPr userDrawn="1"/>
        </p:nvGrpSpPr>
        <p:grpSpPr>
          <a:xfrm>
            <a:off x="974967" y="1857151"/>
            <a:ext cx="1374533" cy="1095824"/>
            <a:chOff x="4197558" y="1493957"/>
            <a:chExt cx="1673017" cy="1333786"/>
          </a:xfrm>
        </p:grpSpPr>
        <p:sp>
          <p:nvSpPr>
            <p:cNvPr id="16" name="Freeform 15">
              <a:extLst>
                <a:ext uri="{FF2B5EF4-FFF2-40B4-BE49-F238E27FC236}">
                  <a16:creationId xmlns:a16="http://schemas.microsoft.com/office/drawing/2014/main" xmlns="" id="{93522912-3933-BB45-AD01-844A670B9A44}"/>
                </a:ext>
              </a:extLst>
            </p:cNvPr>
            <p:cNvSpPr/>
            <p:nvPr userDrawn="1"/>
          </p:nvSpPr>
          <p:spPr>
            <a:xfrm>
              <a:off x="4197558" y="1493957"/>
              <a:ext cx="1155032" cy="1333786"/>
            </a:xfrm>
            <a:custGeom>
              <a:avLst/>
              <a:gdLst>
                <a:gd name="connsiteX0" fmla="*/ 0 w 1155032"/>
                <a:gd name="connsiteY0" fmla="*/ 0 h 1333786"/>
                <a:gd name="connsiteX1" fmla="*/ 1155032 w 1155032"/>
                <a:gd name="connsiteY1" fmla="*/ 666893 h 1333786"/>
                <a:gd name="connsiteX2" fmla="*/ 1155032 w 1155032"/>
                <a:gd name="connsiteY2" fmla="*/ 1333786 h 1333786"/>
                <a:gd name="connsiteX3" fmla="*/ 0 w 1155032"/>
                <a:gd name="connsiteY3" fmla="*/ 666893 h 1333786"/>
                <a:gd name="connsiteX4" fmla="*/ 0 w 1155032"/>
                <a:gd name="connsiteY4" fmla="*/ 0 h 1333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032" h="1333786">
                  <a:moveTo>
                    <a:pt x="0" y="0"/>
                  </a:moveTo>
                  <a:lnTo>
                    <a:pt x="1155032" y="666893"/>
                  </a:lnTo>
                  <a:lnTo>
                    <a:pt x="1155032" y="1333786"/>
                  </a:lnTo>
                  <a:lnTo>
                    <a:pt x="0" y="6668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Freeform 18">
              <a:extLst>
                <a:ext uri="{FF2B5EF4-FFF2-40B4-BE49-F238E27FC236}">
                  <a16:creationId xmlns:a16="http://schemas.microsoft.com/office/drawing/2014/main" xmlns="" id="{D844FF29-7477-3542-AED2-218C914B02E5}"/>
                </a:ext>
              </a:extLst>
            </p:cNvPr>
            <p:cNvSpPr/>
            <p:nvPr userDrawn="1"/>
          </p:nvSpPr>
          <p:spPr>
            <a:xfrm>
              <a:off x="4715543" y="1493957"/>
              <a:ext cx="1155032" cy="1333786"/>
            </a:xfrm>
            <a:custGeom>
              <a:avLst/>
              <a:gdLst>
                <a:gd name="connsiteX0" fmla="*/ 0 w 1155032"/>
                <a:gd name="connsiteY0" fmla="*/ 0 h 1333786"/>
                <a:gd name="connsiteX1" fmla="*/ 1155032 w 1155032"/>
                <a:gd name="connsiteY1" fmla="*/ 666893 h 1333786"/>
                <a:gd name="connsiteX2" fmla="*/ 1155032 w 1155032"/>
                <a:gd name="connsiteY2" fmla="*/ 1333786 h 1333786"/>
                <a:gd name="connsiteX3" fmla="*/ 0 w 1155032"/>
                <a:gd name="connsiteY3" fmla="*/ 666893 h 1333786"/>
                <a:gd name="connsiteX4" fmla="*/ 0 w 1155032"/>
                <a:gd name="connsiteY4" fmla="*/ 0 h 1333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032" h="1333786">
                  <a:moveTo>
                    <a:pt x="0" y="0"/>
                  </a:moveTo>
                  <a:lnTo>
                    <a:pt x="1155032" y="666893"/>
                  </a:lnTo>
                  <a:lnTo>
                    <a:pt x="1155032" y="1333786"/>
                  </a:lnTo>
                  <a:lnTo>
                    <a:pt x="0" y="6668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Freeform 2">
              <a:extLst>
                <a:ext uri="{FF2B5EF4-FFF2-40B4-BE49-F238E27FC236}">
                  <a16:creationId xmlns:a16="http://schemas.microsoft.com/office/drawing/2014/main" xmlns="" id="{54CD61E3-B4F0-5E4B-8663-51500AA51716}"/>
                </a:ext>
              </a:extLst>
            </p:cNvPr>
            <p:cNvSpPr/>
            <p:nvPr userDrawn="1"/>
          </p:nvSpPr>
          <p:spPr>
            <a:xfrm>
              <a:off x="4715542" y="1794075"/>
              <a:ext cx="637047" cy="741055"/>
            </a:xfrm>
            <a:custGeom>
              <a:avLst/>
              <a:gdLst>
                <a:gd name="connsiteX0" fmla="*/ 0 w 581891"/>
                <a:gd name="connsiteY0" fmla="*/ 0 h 676893"/>
                <a:gd name="connsiteX1" fmla="*/ 0 w 581891"/>
                <a:gd name="connsiteY1" fmla="*/ 338447 h 676893"/>
                <a:gd name="connsiteX2" fmla="*/ 581891 w 581891"/>
                <a:gd name="connsiteY2" fmla="*/ 676893 h 676893"/>
                <a:gd name="connsiteX3" fmla="*/ 581891 w 581891"/>
                <a:gd name="connsiteY3" fmla="*/ 338447 h 676893"/>
                <a:gd name="connsiteX4" fmla="*/ 0 w 581891"/>
                <a:gd name="connsiteY4" fmla="*/ 0 h 676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91" h="676893">
                  <a:moveTo>
                    <a:pt x="0" y="0"/>
                  </a:moveTo>
                  <a:lnTo>
                    <a:pt x="0" y="338447"/>
                  </a:lnTo>
                  <a:lnTo>
                    <a:pt x="581891" y="676893"/>
                  </a:lnTo>
                  <a:lnTo>
                    <a:pt x="581891" y="338447"/>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12" name="disclosure statment">
            <a:extLst>
              <a:ext uri="{FF2B5EF4-FFF2-40B4-BE49-F238E27FC236}">
                <a16:creationId xmlns:a16="http://schemas.microsoft.com/office/drawing/2014/main" xmlns="" id="{2419D375-8CCF-074F-982F-2A969E76F7DA}"/>
              </a:ext>
            </a:extLst>
          </p:cNvPr>
          <p:cNvSpPr txBox="1">
            <a:spLocks/>
          </p:cNvSpPr>
          <p:nvPr userDrawn="1"/>
        </p:nvSpPr>
        <p:spPr>
          <a:xfrm>
            <a:off x="4341813" y="6235186"/>
            <a:ext cx="6696075" cy="221599"/>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smtClean="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smtClean="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3519391070"/>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 Slide option 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73CE132F-75B1-2448-9550-11DF2B1D192C}"/>
              </a:ext>
            </a:extLst>
          </p:cNvPr>
          <p:cNvSpPr/>
          <p:nvPr userDrawn="1"/>
        </p:nvSpPr>
        <p:spPr>
          <a:xfrm>
            <a:off x="6350" y="833106"/>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ight Triangle 11">
            <a:extLst>
              <a:ext uri="{FF2B5EF4-FFF2-40B4-BE49-F238E27FC236}">
                <a16:creationId xmlns:a16="http://schemas.microsoft.com/office/drawing/2014/main" xmlns="" id="{AB7D45B8-3BBA-7A48-B972-94AE96B4BCA3}"/>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9" name="Text Placeholder 13">
            <a:extLst>
              <a:ext uri="{FF2B5EF4-FFF2-40B4-BE49-F238E27FC236}">
                <a16:creationId xmlns:a16="http://schemas.microsoft.com/office/drawing/2014/main" xmlns="" id="{221090C8-4E25-AD49-A1CE-2D302451961C}"/>
              </a:ext>
            </a:extLst>
          </p:cNvPr>
          <p:cNvSpPr>
            <a:spLocks noGrp="1"/>
          </p:cNvSpPr>
          <p:nvPr>
            <p:ph type="body" sz="quarter" idx="10"/>
          </p:nvPr>
        </p:nvSpPr>
        <p:spPr>
          <a:xfrm>
            <a:off x="1139824" y="1014413"/>
            <a:ext cx="3943351" cy="1135062"/>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xmlns="" id="{55362FC4-C546-2547-AC09-BE3C103EC1CB}"/>
              </a:ext>
            </a:extLst>
          </p:cNvPr>
          <p:cNvSpPr>
            <a:spLocks noGrp="1"/>
          </p:cNvSpPr>
          <p:nvPr>
            <p:ph type="body" sz="quarter" idx="11"/>
          </p:nvPr>
        </p:nvSpPr>
        <p:spPr>
          <a:xfrm>
            <a:off x="1139825" y="2379076"/>
            <a:ext cx="3943350" cy="3199399"/>
          </a:xfrm>
          <a:prstGeom prst="rect">
            <a:avLst/>
          </a:prstGeom>
        </p:spPr>
        <p:txBody>
          <a:bodyPr lIns="0" tIns="0" rIns="0" bIns="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disclosure statment">
            <a:extLst>
              <a:ext uri="{FF2B5EF4-FFF2-40B4-BE49-F238E27FC236}">
                <a16:creationId xmlns:a16="http://schemas.microsoft.com/office/drawing/2014/main" xmlns="" id="{85D2DE45-8555-0944-80BE-C59D35A4061A}"/>
              </a:ext>
            </a:extLst>
          </p:cNvPr>
          <p:cNvSpPr txBox="1">
            <a:spLocks/>
          </p:cNvSpPr>
          <p:nvPr userDrawn="1"/>
        </p:nvSpPr>
        <p:spPr>
          <a:xfrm>
            <a:off x="1139825" y="6213799"/>
            <a:ext cx="6705600" cy="221599"/>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smtClean="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smtClean="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594352335"/>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Slide option 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73CE132F-75B1-2448-9550-11DF2B1D192C}"/>
              </a:ext>
            </a:extLst>
          </p:cNvPr>
          <p:cNvSpPr/>
          <p:nvPr userDrawn="1"/>
        </p:nvSpPr>
        <p:spPr>
          <a:xfrm>
            <a:off x="6350" y="833106"/>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ight Triangle 11">
            <a:extLst>
              <a:ext uri="{FF2B5EF4-FFF2-40B4-BE49-F238E27FC236}">
                <a16:creationId xmlns:a16="http://schemas.microsoft.com/office/drawing/2014/main" xmlns="" id="{AB7D45B8-3BBA-7A48-B972-94AE96B4BCA3}"/>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9" name="Text Placeholder 13">
            <a:extLst>
              <a:ext uri="{FF2B5EF4-FFF2-40B4-BE49-F238E27FC236}">
                <a16:creationId xmlns:a16="http://schemas.microsoft.com/office/drawing/2014/main" xmlns="" id="{221090C8-4E25-AD49-A1CE-2D302451961C}"/>
              </a:ext>
            </a:extLst>
          </p:cNvPr>
          <p:cNvSpPr>
            <a:spLocks noGrp="1"/>
          </p:cNvSpPr>
          <p:nvPr>
            <p:ph type="body" sz="quarter" idx="10"/>
          </p:nvPr>
        </p:nvSpPr>
        <p:spPr>
          <a:xfrm>
            <a:off x="1139824" y="1014413"/>
            <a:ext cx="3943351" cy="1135062"/>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disclosure statment">
            <a:extLst>
              <a:ext uri="{FF2B5EF4-FFF2-40B4-BE49-F238E27FC236}">
                <a16:creationId xmlns:a16="http://schemas.microsoft.com/office/drawing/2014/main" xmlns="" id="{6400EF2C-6B94-5249-B3A1-A9F27C3C8DCB}"/>
              </a:ext>
            </a:extLst>
          </p:cNvPr>
          <p:cNvSpPr txBox="1">
            <a:spLocks/>
          </p:cNvSpPr>
          <p:nvPr userDrawn="1"/>
        </p:nvSpPr>
        <p:spPr>
          <a:xfrm>
            <a:off x="1139825" y="6213799"/>
            <a:ext cx="6705600" cy="221599"/>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smtClean="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smtClean="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1565764411"/>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option 3 (2 column)">
    <p:spTree>
      <p:nvGrpSpPr>
        <p:cNvPr id="1" name=""/>
        <p:cNvGrpSpPr/>
        <p:nvPr/>
      </p:nvGrpSpPr>
      <p:grpSpPr>
        <a:xfrm>
          <a:off x="0" y="0"/>
          <a:ext cx="0" cy="0"/>
          <a:chOff x="0" y="0"/>
          <a:chExt cx="0" cy="0"/>
        </a:xfrm>
      </p:grpSpPr>
      <p:sp>
        <p:nvSpPr>
          <p:cNvPr id="8" name="Text Placeholder 13">
            <a:extLst>
              <a:ext uri="{FF2B5EF4-FFF2-40B4-BE49-F238E27FC236}">
                <a16:creationId xmlns:a16="http://schemas.microsoft.com/office/drawing/2014/main" xmlns="" id="{50EACB54-89A1-EA47-9DE2-5849D9FD633F}"/>
              </a:ext>
            </a:extLst>
          </p:cNvPr>
          <p:cNvSpPr>
            <a:spLocks noGrp="1"/>
          </p:cNvSpPr>
          <p:nvPr>
            <p:ph type="body" sz="quarter" idx="10"/>
          </p:nvPr>
        </p:nvSpPr>
        <p:spPr>
          <a:xfrm>
            <a:off x="1139825" y="1014413"/>
            <a:ext cx="9890125" cy="1135062"/>
          </a:xfrm>
          <a:prstGeom prst="rect">
            <a:avLst/>
          </a:prstGeom>
          <a:effectLst/>
        </p:spPr>
        <p:txBody>
          <a:bodyPr lIns="0" tIns="0" rIns="0" bIns="0"/>
          <a:lstStyle>
            <a:lvl1pPr marL="0" indent="0">
              <a:lnSpc>
                <a:spcPct val="85000"/>
              </a:lnSpc>
              <a:spcBef>
                <a:spcPts val="0"/>
              </a:spcBef>
              <a:buNone/>
              <a:defRPr sz="48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13">
            <a:extLst>
              <a:ext uri="{FF2B5EF4-FFF2-40B4-BE49-F238E27FC236}">
                <a16:creationId xmlns:a16="http://schemas.microsoft.com/office/drawing/2014/main" xmlns="" id="{8BAE8541-10BE-0D41-B203-B39CC3F6809A}"/>
              </a:ext>
            </a:extLst>
          </p:cNvPr>
          <p:cNvSpPr>
            <a:spLocks noGrp="1"/>
          </p:cNvSpPr>
          <p:nvPr>
            <p:ph type="body" sz="quarter" idx="11"/>
          </p:nvPr>
        </p:nvSpPr>
        <p:spPr>
          <a:xfrm>
            <a:off x="1139825" y="2379076"/>
            <a:ext cx="9890125" cy="3199399"/>
          </a:xfrm>
          <a:prstGeom prst="rect">
            <a:avLst/>
          </a:prstGeom>
        </p:spPr>
        <p:txBody>
          <a:bodyPr lIns="0" tIns="0" rIns="0" bIns="0" numCol="2" spcCol="45720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9">
            <a:extLst>
              <a:ext uri="{FF2B5EF4-FFF2-40B4-BE49-F238E27FC236}">
                <a16:creationId xmlns:a16="http://schemas.microsoft.com/office/drawing/2014/main" xmlns="" id="{7049D9BD-229F-A449-804E-6CAAD43B1DE8}"/>
              </a:ext>
            </a:extLst>
          </p:cNvPr>
          <p:cNvSpPr/>
          <p:nvPr userDrawn="1"/>
        </p:nvSpPr>
        <p:spPr>
          <a:xfrm>
            <a:off x="-3175" y="832521"/>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ight Triangle 12">
            <a:extLst>
              <a:ext uri="{FF2B5EF4-FFF2-40B4-BE49-F238E27FC236}">
                <a16:creationId xmlns:a16="http://schemas.microsoft.com/office/drawing/2014/main" xmlns="" id="{94209D8E-F457-8F40-9FC1-6B84B0BF5051}"/>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12" name="disclosure statment">
            <a:extLst>
              <a:ext uri="{FF2B5EF4-FFF2-40B4-BE49-F238E27FC236}">
                <a16:creationId xmlns:a16="http://schemas.microsoft.com/office/drawing/2014/main" xmlns="" id="{65AF5A33-D32E-9A48-A101-ED1267DCBC9B}"/>
              </a:ext>
            </a:extLst>
          </p:cNvPr>
          <p:cNvSpPr txBox="1">
            <a:spLocks/>
          </p:cNvSpPr>
          <p:nvPr userDrawn="1"/>
        </p:nvSpPr>
        <p:spPr>
          <a:xfrm>
            <a:off x="1139824" y="6269199"/>
            <a:ext cx="7145339" cy="110800"/>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smtClean="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smtClean="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34985706"/>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xmlns="" id="{E666C5ED-90CA-764B-BD55-20A8E4EED026}"/>
              </a:ext>
            </a:extLst>
          </p:cNvPr>
          <p:cNvSpPr/>
          <p:nvPr userDrawn="1"/>
        </p:nvSpPr>
        <p:spPr>
          <a:xfrm>
            <a:off x="0" y="6875"/>
            <a:ext cx="4145738" cy="1705047"/>
          </a:xfrm>
          <a:custGeom>
            <a:avLst/>
            <a:gdLst>
              <a:gd name="connsiteX0" fmla="*/ 1120656 w 4145738"/>
              <a:gd name="connsiteY0" fmla="*/ 1705047 h 1705047"/>
              <a:gd name="connsiteX1" fmla="*/ 0 w 4145738"/>
              <a:gd name="connsiteY1" fmla="*/ 1031278 h 1705047"/>
              <a:gd name="connsiteX2" fmla="*/ 0 w 4145738"/>
              <a:gd name="connsiteY2" fmla="*/ 0 h 1705047"/>
              <a:gd name="connsiteX3" fmla="*/ 4145738 w 4145738"/>
              <a:gd name="connsiteY3" fmla="*/ 0 h 1705047"/>
              <a:gd name="connsiteX4" fmla="*/ 1120656 w 4145738"/>
              <a:gd name="connsiteY4" fmla="*/ 1705047 h 1705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738" h="1705047">
                <a:moveTo>
                  <a:pt x="1120656" y="1705047"/>
                </a:moveTo>
                <a:lnTo>
                  <a:pt x="0" y="1031278"/>
                </a:lnTo>
                <a:lnTo>
                  <a:pt x="0" y="0"/>
                </a:lnTo>
                <a:lnTo>
                  <a:pt x="4145738" y="0"/>
                </a:lnTo>
                <a:lnTo>
                  <a:pt x="1120656" y="1705047"/>
                </a:lnTo>
                <a:close/>
              </a:path>
            </a:pathLst>
          </a:custGeom>
          <a:solidFill>
            <a:schemeClr val="bg2"/>
          </a:solidFill>
          <a:ln>
            <a:noFill/>
          </a:ln>
          <a:effectLst>
            <a:innerShdw blurRad="127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Triangle 11">
            <a:extLst>
              <a:ext uri="{FF2B5EF4-FFF2-40B4-BE49-F238E27FC236}">
                <a16:creationId xmlns:a16="http://schemas.microsoft.com/office/drawing/2014/main" xmlns="" id="{DFCBE695-6FC8-504B-ABE7-4B33BEA0584D}"/>
              </a:ext>
            </a:extLst>
          </p:cNvPr>
          <p:cNvSpPr>
            <a:spLocks noChangeAspect="1"/>
          </p:cNvSpPr>
          <p:nvPr userDrawn="1"/>
        </p:nvSpPr>
        <p:spPr>
          <a:xfrm rot="5400000">
            <a:off x="-86163" y="1397960"/>
            <a:ext cx="1064165" cy="896139"/>
          </a:xfrm>
          <a:prstGeom prst="triangle">
            <a:avLst/>
          </a:prstGeom>
          <a:solidFill>
            <a:schemeClr val="tx1"/>
          </a:solidFill>
          <a:ln>
            <a:noFill/>
          </a:ln>
          <a:effectLst>
            <a:outerShdw blurRad="101600" dist="254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Freeform 15">
            <a:extLst>
              <a:ext uri="{FF2B5EF4-FFF2-40B4-BE49-F238E27FC236}">
                <a16:creationId xmlns:a16="http://schemas.microsoft.com/office/drawing/2014/main" xmlns="" id="{9305C226-D2EB-D841-86F5-436DBF98EC95}"/>
              </a:ext>
            </a:extLst>
          </p:cNvPr>
          <p:cNvSpPr/>
          <p:nvPr userDrawn="1"/>
        </p:nvSpPr>
        <p:spPr>
          <a:xfrm>
            <a:off x="-6875" y="1980054"/>
            <a:ext cx="9639013" cy="4888259"/>
          </a:xfrm>
          <a:custGeom>
            <a:avLst/>
            <a:gdLst>
              <a:gd name="connsiteX0" fmla="*/ 0 w 9639013"/>
              <a:gd name="connsiteY0" fmla="*/ 4867633 h 4888259"/>
              <a:gd name="connsiteX1" fmla="*/ 0 w 9639013"/>
              <a:gd name="connsiteY1" fmla="*/ 660018 h 4888259"/>
              <a:gd name="connsiteX2" fmla="*/ 1120655 w 9639013"/>
              <a:gd name="connsiteY2" fmla="*/ 0 h 4888259"/>
              <a:gd name="connsiteX3" fmla="*/ 9639013 w 9639013"/>
              <a:gd name="connsiteY3" fmla="*/ 4888259 h 4888259"/>
              <a:gd name="connsiteX4" fmla="*/ 0 w 9639013"/>
              <a:gd name="connsiteY4" fmla="*/ 4867633 h 4888259"/>
              <a:gd name="connsiteX0" fmla="*/ 0 w 9639013"/>
              <a:gd name="connsiteY0" fmla="*/ 4881383 h 4888259"/>
              <a:gd name="connsiteX1" fmla="*/ 0 w 9639013"/>
              <a:gd name="connsiteY1" fmla="*/ 660018 h 4888259"/>
              <a:gd name="connsiteX2" fmla="*/ 1120655 w 9639013"/>
              <a:gd name="connsiteY2" fmla="*/ 0 h 4888259"/>
              <a:gd name="connsiteX3" fmla="*/ 9639013 w 9639013"/>
              <a:gd name="connsiteY3" fmla="*/ 4888259 h 4888259"/>
              <a:gd name="connsiteX4" fmla="*/ 0 w 9639013"/>
              <a:gd name="connsiteY4" fmla="*/ 4881383 h 488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013" h="4888259">
                <a:moveTo>
                  <a:pt x="0" y="4881383"/>
                </a:moveTo>
                <a:lnTo>
                  <a:pt x="0" y="660018"/>
                </a:lnTo>
                <a:lnTo>
                  <a:pt x="1120655" y="0"/>
                </a:lnTo>
                <a:lnTo>
                  <a:pt x="9639013" y="4888259"/>
                </a:lnTo>
                <a:lnTo>
                  <a:pt x="0" y="4881383"/>
                </a:lnTo>
                <a:close/>
              </a:path>
            </a:pathLst>
          </a:custGeom>
          <a:solidFill>
            <a:schemeClr val="tx2"/>
          </a:solidFill>
          <a:ln>
            <a:noFill/>
          </a:ln>
          <a:effectLst>
            <a:innerShdw blurRad="127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 Placeholder 13">
            <a:extLst>
              <a:ext uri="{FF2B5EF4-FFF2-40B4-BE49-F238E27FC236}">
                <a16:creationId xmlns:a16="http://schemas.microsoft.com/office/drawing/2014/main" xmlns="" id="{B5CA2CA0-2BA2-634A-B34D-C3CDD75A0237}"/>
              </a:ext>
            </a:extLst>
          </p:cNvPr>
          <p:cNvSpPr>
            <a:spLocks noGrp="1"/>
          </p:cNvSpPr>
          <p:nvPr>
            <p:ph type="body" sz="quarter" idx="10"/>
          </p:nvPr>
        </p:nvSpPr>
        <p:spPr>
          <a:xfrm>
            <a:off x="3886201" y="383441"/>
            <a:ext cx="7143749" cy="2952977"/>
          </a:xfrm>
          <a:prstGeom prst="rect">
            <a:avLst/>
          </a:prstGeom>
        </p:spPr>
        <p:txBody>
          <a:bodyPr lIns="0" tIns="274320" rIns="0" bIns="0" anchor="ctr"/>
          <a:lstStyle>
            <a:lvl1pPr marL="0" indent="0" algn="r">
              <a:lnSpc>
                <a:spcPct val="85000"/>
              </a:lnSpc>
              <a:spcBef>
                <a:spcPts val="0"/>
              </a:spcBef>
              <a:buNone/>
              <a:defRPr sz="6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13">
            <a:extLst>
              <a:ext uri="{FF2B5EF4-FFF2-40B4-BE49-F238E27FC236}">
                <a16:creationId xmlns:a16="http://schemas.microsoft.com/office/drawing/2014/main" xmlns="" id="{B5D9F3C4-AD19-244F-BB69-8D1786B35945}"/>
              </a:ext>
            </a:extLst>
          </p:cNvPr>
          <p:cNvSpPr>
            <a:spLocks noGrp="1"/>
          </p:cNvSpPr>
          <p:nvPr>
            <p:ph type="body" sz="quarter" idx="11"/>
          </p:nvPr>
        </p:nvSpPr>
        <p:spPr>
          <a:xfrm>
            <a:off x="5870575" y="3548064"/>
            <a:ext cx="5159375" cy="887412"/>
          </a:xfrm>
          <a:prstGeom prst="rect">
            <a:avLst/>
          </a:prstGeom>
        </p:spPr>
        <p:txBody>
          <a:bodyPr lIns="0" tIns="0" rIns="0" bIns="0" anchor="ctr"/>
          <a:lstStyle>
            <a:lvl1pPr marL="0" indent="0" algn="r">
              <a:lnSpc>
                <a:spcPct val="85000"/>
              </a:lnSpc>
              <a:spcBef>
                <a:spcPts val="0"/>
              </a:spcBef>
              <a:spcAft>
                <a:spcPts val="12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extBox 7">
            <a:extLst>
              <a:ext uri="{FF2B5EF4-FFF2-40B4-BE49-F238E27FC236}">
                <a16:creationId xmlns:a16="http://schemas.microsoft.com/office/drawing/2014/main" xmlns="" id="{0F2EA365-C19E-9442-9BA4-1A32A218BA4B}"/>
              </a:ext>
            </a:extLst>
          </p:cNvPr>
          <p:cNvSpPr txBox="1"/>
          <p:nvPr userDrawn="1"/>
        </p:nvSpPr>
        <p:spPr>
          <a:xfrm>
            <a:off x="9055442" y="5003235"/>
            <a:ext cx="1610463" cy="276999"/>
          </a:xfrm>
          <a:prstGeom prst="rect">
            <a:avLst/>
          </a:prstGeom>
          <a:solidFill>
            <a:srgbClr val="FF0000"/>
          </a:solidFill>
        </p:spPr>
        <p:txBody>
          <a:bodyPr wrap="square" rtlCol="0">
            <a:spAutoFit/>
          </a:bodyPr>
          <a:lstStyle/>
          <a:p>
            <a:r>
              <a:rPr lang="en-US" sz="1200" dirty="0">
                <a:solidFill>
                  <a:schemeClr val="bg1"/>
                </a:solidFill>
                <a:latin typeface="+mj-lt"/>
              </a:rPr>
              <a:t>Replace With Logo</a:t>
            </a:r>
          </a:p>
        </p:txBody>
      </p:sp>
    </p:spTree>
    <p:extLst>
      <p:ext uri="{BB962C8B-B14F-4D97-AF65-F5344CB8AC3E}">
        <p14:creationId xmlns:p14="http://schemas.microsoft.com/office/powerpoint/2010/main" val="130724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6">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xmlns="" id="{1337487B-1986-F445-959B-4784A550B23D}"/>
              </a:ext>
            </a:extLst>
          </p:cNvPr>
          <p:cNvSpPr/>
          <p:nvPr userDrawn="1"/>
        </p:nvSpPr>
        <p:spPr>
          <a:xfrm>
            <a:off x="1" y="-7749"/>
            <a:ext cx="10270260" cy="6865749"/>
          </a:xfrm>
          <a:custGeom>
            <a:avLst/>
            <a:gdLst>
              <a:gd name="connsiteX0" fmla="*/ 10267627 w 10267627"/>
              <a:gd name="connsiteY0" fmla="*/ 2146515 h 6865749"/>
              <a:gd name="connsiteX1" fmla="*/ 6486041 w 10267627"/>
              <a:gd name="connsiteY1" fmla="*/ 0 h 6865749"/>
              <a:gd name="connsiteX2" fmla="*/ 0 w 10267627"/>
              <a:gd name="connsiteY2" fmla="*/ 0 h 6865749"/>
              <a:gd name="connsiteX3" fmla="*/ 0 w 10267627"/>
              <a:gd name="connsiteY3" fmla="*/ 6865749 h 6865749"/>
              <a:gd name="connsiteX4" fmla="*/ 5873858 w 10267627"/>
              <a:gd name="connsiteY4" fmla="*/ 6865749 h 6865749"/>
              <a:gd name="connsiteX5" fmla="*/ 10267627 w 10267627"/>
              <a:gd name="connsiteY5" fmla="*/ 2146515 h 6865749"/>
              <a:gd name="connsiteX0" fmla="*/ 10267627 w 10267627"/>
              <a:gd name="connsiteY0" fmla="*/ 2146515 h 6865749"/>
              <a:gd name="connsiteX1" fmla="*/ 6486041 w 10267627"/>
              <a:gd name="connsiteY1" fmla="*/ 0 h 6865749"/>
              <a:gd name="connsiteX2" fmla="*/ 0 w 10267627"/>
              <a:gd name="connsiteY2" fmla="*/ 0 h 6865749"/>
              <a:gd name="connsiteX3" fmla="*/ 0 w 10267627"/>
              <a:gd name="connsiteY3" fmla="*/ 6865749 h 6865749"/>
              <a:gd name="connsiteX4" fmla="*/ 2131018 w 10267627"/>
              <a:gd name="connsiteY4" fmla="*/ 6865749 h 6865749"/>
              <a:gd name="connsiteX5" fmla="*/ 10267627 w 10267627"/>
              <a:gd name="connsiteY5" fmla="*/ 2146515 h 6865749"/>
              <a:gd name="connsiteX0" fmla="*/ 10213383 w 10213383"/>
              <a:gd name="connsiteY0" fmla="*/ 2580467 h 6865749"/>
              <a:gd name="connsiteX1" fmla="*/ 6486041 w 10213383"/>
              <a:gd name="connsiteY1" fmla="*/ 0 h 6865749"/>
              <a:gd name="connsiteX2" fmla="*/ 0 w 10213383"/>
              <a:gd name="connsiteY2" fmla="*/ 0 h 6865749"/>
              <a:gd name="connsiteX3" fmla="*/ 0 w 10213383"/>
              <a:gd name="connsiteY3" fmla="*/ 6865749 h 6865749"/>
              <a:gd name="connsiteX4" fmla="*/ 2131018 w 10213383"/>
              <a:gd name="connsiteY4" fmla="*/ 6865749 h 6865749"/>
              <a:gd name="connsiteX5" fmla="*/ 10213383 w 10213383"/>
              <a:gd name="connsiteY5" fmla="*/ 2580467 h 6865749"/>
              <a:gd name="connsiteX0" fmla="*/ 10244380 w 10244380"/>
              <a:gd name="connsiteY0" fmla="*/ 2162013 h 6865749"/>
              <a:gd name="connsiteX1" fmla="*/ 6486041 w 10244380"/>
              <a:gd name="connsiteY1" fmla="*/ 0 h 6865749"/>
              <a:gd name="connsiteX2" fmla="*/ 0 w 10244380"/>
              <a:gd name="connsiteY2" fmla="*/ 0 h 6865749"/>
              <a:gd name="connsiteX3" fmla="*/ 0 w 10244380"/>
              <a:gd name="connsiteY3" fmla="*/ 6865749 h 6865749"/>
              <a:gd name="connsiteX4" fmla="*/ 2131018 w 10244380"/>
              <a:gd name="connsiteY4" fmla="*/ 6865749 h 6865749"/>
              <a:gd name="connsiteX5" fmla="*/ 10244380 w 10244380"/>
              <a:gd name="connsiteY5" fmla="*/ 2162013 h 6865749"/>
              <a:gd name="connsiteX0" fmla="*/ 10244380 w 10244380"/>
              <a:gd name="connsiteY0" fmla="*/ 2167037 h 6870773"/>
              <a:gd name="connsiteX1" fmla="*/ 6023817 w 10244380"/>
              <a:gd name="connsiteY1" fmla="*/ 0 h 6870773"/>
              <a:gd name="connsiteX2" fmla="*/ 0 w 10244380"/>
              <a:gd name="connsiteY2" fmla="*/ 5024 h 6870773"/>
              <a:gd name="connsiteX3" fmla="*/ 0 w 10244380"/>
              <a:gd name="connsiteY3" fmla="*/ 6870773 h 6870773"/>
              <a:gd name="connsiteX4" fmla="*/ 2131018 w 10244380"/>
              <a:gd name="connsiteY4" fmla="*/ 6870773 h 6870773"/>
              <a:gd name="connsiteX5" fmla="*/ 10244380 w 10244380"/>
              <a:gd name="connsiteY5" fmla="*/ 2167037 h 6870773"/>
              <a:gd name="connsiteX0" fmla="*/ 10244380 w 10244380"/>
              <a:gd name="connsiteY0" fmla="*/ 2162013 h 6865749"/>
              <a:gd name="connsiteX1" fmla="*/ 6536283 w 10244380"/>
              <a:gd name="connsiteY1" fmla="*/ 10049 h 6865749"/>
              <a:gd name="connsiteX2" fmla="*/ 0 w 10244380"/>
              <a:gd name="connsiteY2" fmla="*/ 0 h 6865749"/>
              <a:gd name="connsiteX3" fmla="*/ 0 w 10244380"/>
              <a:gd name="connsiteY3" fmla="*/ 6865749 h 6865749"/>
              <a:gd name="connsiteX4" fmla="*/ 2131018 w 10244380"/>
              <a:gd name="connsiteY4" fmla="*/ 6865749 h 6865749"/>
              <a:gd name="connsiteX5" fmla="*/ 10244380 w 10244380"/>
              <a:gd name="connsiteY5" fmla="*/ 2162013 h 6865749"/>
              <a:gd name="connsiteX0" fmla="*/ 9843252 w 9843252"/>
              <a:gd name="connsiteY0" fmla="*/ 2136134 h 6865749"/>
              <a:gd name="connsiteX1" fmla="*/ 6536283 w 9843252"/>
              <a:gd name="connsiteY1" fmla="*/ 10049 h 6865749"/>
              <a:gd name="connsiteX2" fmla="*/ 0 w 9843252"/>
              <a:gd name="connsiteY2" fmla="*/ 0 h 6865749"/>
              <a:gd name="connsiteX3" fmla="*/ 0 w 9843252"/>
              <a:gd name="connsiteY3" fmla="*/ 6865749 h 6865749"/>
              <a:gd name="connsiteX4" fmla="*/ 2131018 w 9843252"/>
              <a:gd name="connsiteY4" fmla="*/ 6865749 h 6865749"/>
              <a:gd name="connsiteX5" fmla="*/ 9843252 w 9843252"/>
              <a:gd name="connsiteY5" fmla="*/ 2136134 h 6865749"/>
              <a:gd name="connsiteX0" fmla="*/ 10257320 w 10257320"/>
              <a:gd name="connsiteY0" fmla="*/ 2162013 h 6865749"/>
              <a:gd name="connsiteX1" fmla="*/ 6536283 w 10257320"/>
              <a:gd name="connsiteY1" fmla="*/ 10049 h 6865749"/>
              <a:gd name="connsiteX2" fmla="*/ 0 w 10257320"/>
              <a:gd name="connsiteY2" fmla="*/ 0 h 6865749"/>
              <a:gd name="connsiteX3" fmla="*/ 0 w 10257320"/>
              <a:gd name="connsiteY3" fmla="*/ 6865749 h 6865749"/>
              <a:gd name="connsiteX4" fmla="*/ 2131018 w 10257320"/>
              <a:gd name="connsiteY4" fmla="*/ 6865749 h 6865749"/>
              <a:gd name="connsiteX5" fmla="*/ 10257320 w 10257320"/>
              <a:gd name="connsiteY5" fmla="*/ 2162013 h 6865749"/>
              <a:gd name="connsiteX0" fmla="*/ 10071852 w 10071852"/>
              <a:gd name="connsiteY0" fmla="*/ 2157700 h 6865749"/>
              <a:gd name="connsiteX1" fmla="*/ 6536283 w 10071852"/>
              <a:gd name="connsiteY1" fmla="*/ 10049 h 6865749"/>
              <a:gd name="connsiteX2" fmla="*/ 0 w 10071852"/>
              <a:gd name="connsiteY2" fmla="*/ 0 h 6865749"/>
              <a:gd name="connsiteX3" fmla="*/ 0 w 10071852"/>
              <a:gd name="connsiteY3" fmla="*/ 6865749 h 6865749"/>
              <a:gd name="connsiteX4" fmla="*/ 2131018 w 10071852"/>
              <a:gd name="connsiteY4" fmla="*/ 6865749 h 6865749"/>
              <a:gd name="connsiteX5" fmla="*/ 10071852 w 10071852"/>
              <a:gd name="connsiteY5" fmla="*/ 2157700 h 6865749"/>
              <a:gd name="connsiteX0" fmla="*/ 10257320 w 10257320"/>
              <a:gd name="connsiteY0" fmla="*/ 2153387 h 6865749"/>
              <a:gd name="connsiteX1" fmla="*/ 6536283 w 10257320"/>
              <a:gd name="connsiteY1" fmla="*/ 10049 h 6865749"/>
              <a:gd name="connsiteX2" fmla="*/ 0 w 10257320"/>
              <a:gd name="connsiteY2" fmla="*/ 0 h 6865749"/>
              <a:gd name="connsiteX3" fmla="*/ 0 w 10257320"/>
              <a:gd name="connsiteY3" fmla="*/ 6865749 h 6865749"/>
              <a:gd name="connsiteX4" fmla="*/ 2131018 w 10257320"/>
              <a:gd name="connsiteY4" fmla="*/ 6865749 h 6865749"/>
              <a:gd name="connsiteX5" fmla="*/ 10257320 w 10257320"/>
              <a:gd name="connsiteY5" fmla="*/ 2153387 h 6865749"/>
              <a:gd name="connsiteX0" fmla="*/ 10270260 w 10270260"/>
              <a:gd name="connsiteY0" fmla="*/ 2157700 h 6865749"/>
              <a:gd name="connsiteX1" fmla="*/ 6536283 w 10270260"/>
              <a:gd name="connsiteY1" fmla="*/ 10049 h 6865749"/>
              <a:gd name="connsiteX2" fmla="*/ 0 w 10270260"/>
              <a:gd name="connsiteY2" fmla="*/ 0 h 6865749"/>
              <a:gd name="connsiteX3" fmla="*/ 0 w 10270260"/>
              <a:gd name="connsiteY3" fmla="*/ 6865749 h 6865749"/>
              <a:gd name="connsiteX4" fmla="*/ 2131018 w 10270260"/>
              <a:gd name="connsiteY4" fmla="*/ 6865749 h 6865749"/>
              <a:gd name="connsiteX5" fmla="*/ 10270260 w 10270260"/>
              <a:gd name="connsiteY5" fmla="*/ 2157700 h 68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70260" h="6865749">
                <a:moveTo>
                  <a:pt x="10270260" y="2157700"/>
                </a:moveTo>
                <a:lnTo>
                  <a:pt x="6536283" y="10049"/>
                </a:lnTo>
                <a:lnTo>
                  <a:pt x="0" y="0"/>
                </a:lnTo>
                <a:lnTo>
                  <a:pt x="0" y="6865749"/>
                </a:lnTo>
                <a:lnTo>
                  <a:pt x="2131018" y="6865749"/>
                </a:lnTo>
                <a:lnTo>
                  <a:pt x="10270260" y="2157700"/>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Freeform 5">
            <a:extLst>
              <a:ext uri="{FF2B5EF4-FFF2-40B4-BE49-F238E27FC236}">
                <a16:creationId xmlns:a16="http://schemas.microsoft.com/office/drawing/2014/main" xmlns="" id="{F9D40074-E42F-6E43-8FB1-A17C5A9CBA0F}"/>
              </a:ext>
            </a:extLst>
          </p:cNvPr>
          <p:cNvSpPr/>
          <p:nvPr userDrawn="1"/>
        </p:nvSpPr>
        <p:spPr>
          <a:xfrm>
            <a:off x="2123268" y="2147913"/>
            <a:ext cx="10071173" cy="4711486"/>
          </a:xfrm>
          <a:custGeom>
            <a:avLst/>
            <a:gdLst>
              <a:gd name="connsiteX0" fmla="*/ 0 w 10066149"/>
              <a:gd name="connsiteY0" fmla="*/ 4711485 h 4711485"/>
              <a:gd name="connsiteX1" fmla="*/ 8136610 w 10066149"/>
              <a:gd name="connsiteY1" fmla="*/ 0 h 4711485"/>
              <a:gd name="connsiteX2" fmla="*/ 10066149 w 10066149"/>
              <a:gd name="connsiteY2" fmla="*/ 1123628 h 4711485"/>
              <a:gd name="connsiteX3" fmla="*/ 10066149 w 10066149"/>
              <a:gd name="connsiteY3" fmla="*/ 4695987 h 4711485"/>
              <a:gd name="connsiteX4" fmla="*/ 0 w 10066149"/>
              <a:gd name="connsiteY4" fmla="*/ 4711485 h 4711485"/>
              <a:gd name="connsiteX0" fmla="*/ 0 w 10066149"/>
              <a:gd name="connsiteY0" fmla="*/ 4711485 h 4711485"/>
              <a:gd name="connsiteX1" fmla="*/ 8136610 w 10066149"/>
              <a:gd name="connsiteY1" fmla="*/ 0 h 4711485"/>
              <a:gd name="connsiteX2" fmla="*/ 10066149 w 10066149"/>
              <a:gd name="connsiteY2" fmla="*/ 1339668 h 4711485"/>
              <a:gd name="connsiteX3" fmla="*/ 10066149 w 10066149"/>
              <a:gd name="connsiteY3" fmla="*/ 4695987 h 4711485"/>
              <a:gd name="connsiteX4" fmla="*/ 0 w 10066149"/>
              <a:gd name="connsiteY4" fmla="*/ 4711485 h 4711485"/>
              <a:gd name="connsiteX0" fmla="*/ 0 w 10071173"/>
              <a:gd name="connsiteY0" fmla="*/ 4711485 h 4711485"/>
              <a:gd name="connsiteX1" fmla="*/ 8136610 w 10071173"/>
              <a:gd name="connsiteY1" fmla="*/ 0 h 4711485"/>
              <a:gd name="connsiteX2" fmla="*/ 10071173 w 10071173"/>
              <a:gd name="connsiteY2" fmla="*/ 1113580 h 4711485"/>
              <a:gd name="connsiteX3" fmla="*/ 10066149 w 10071173"/>
              <a:gd name="connsiteY3" fmla="*/ 4695987 h 4711485"/>
              <a:gd name="connsiteX4" fmla="*/ 0 w 10071173"/>
              <a:gd name="connsiteY4" fmla="*/ 4711485 h 4711485"/>
              <a:gd name="connsiteX0" fmla="*/ 0 w 10071173"/>
              <a:gd name="connsiteY0" fmla="*/ 4560523 h 4560523"/>
              <a:gd name="connsiteX1" fmla="*/ 8270320 w 10071173"/>
              <a:gd name="connsiteY1" fmla="*/ 0 h 4560523"/>
              <a:gd name="connsiteX2" fmla="*/ 10071173 w 10071173"/>
              <a:gd name="connsiteY2" fmla="*/ 962618 h 4560523"/>
              <a:gd name="connsiteX3" fmla="*/ 10066149 w 10071173"/>
              <a:gd name="connsiteY3" fmla="*/ 4545025 h 4560523"/>
              <a:gd name="connsiteX4" fmla="*/ 0 w 10071173"/>
              <a:gd name="connsiteY4" fmla="*/ 4560523 h 4560523"/>
              <a:gd name="connsiteX0" fmla="*/ 0 w 10071173"/>
              <a:gd name="connsiteY0" fmla="*/ 4711486 h 4711486"/>
              <a:gd name="connsiteX1" fmla="*/ 8123671 w 10071173"/>
              <a:gd name="connsiteY1" fmla="*/ 0 h 4711486"/>
              <a:gd name="connsiteX2" fmla="*/ 10071173 w 10071173"/>
              <a:gd name="connsiteY2" fmla="*/ 1113581 h 4711486"/>
              <a:gd name="connsiteX3" fmla="*/ 10066149 w 10071173"/>
              <a:gd name="connsiteY3" fmla="*/ 4695988 h 4711486"/>
              <a:gd name="connsiteX4" fmla="*/ 0 w 10071173"/>
              <a:gd name="connsiteY4" fmla="*/ 4711486 h 4711486"/>
              <a:gd name="connsiteX0" fmla="*/ 0 w 10071173"/>
              <a:gd name="connsiteY0" fmla="*/ 4543271 h 4543271"/>
              <a:gd name="connsiteX1" fmla="*/ 8343645 w 10071173"/>
              <a:gd name="connsiteY1" fmla="*/ 0 h 4543271"/>
              <a:gd name="connsiteX2" fmla="*/ 10071173 w 10071173"/>
              <a:gd name="connsiteY2" fmla="*/ 945366 h 4543271"/>
              <a:gd name="connsiteX3" fmla="*/ 10066149 w 10071173"/>
              <a:gd name="connsiteY3" fmla="*/ 4527773 h 4543271"/>
              <a:gd name="connsiteX4" fmla="*/ 0 w 10071173"/>
              <a:gd name="connsiteY4" fmla="*/ 4543271 h 4543271"/>
              <a:gd name="connsiteX0" fmla="*/ 0 w 10071173"/>
              <a:gd name="connsiteY0" fmla="*/ 4711486 h 4711486"/>
              <a:gd name="connsiteX1" fmla="*/ 8140924 w 10071173"/>
              <a:gd name="connsiteY1" fmla="*/ 0 h 4711486"/>
              <a:gd name="connsiteX2" fmla="*/ 10071173 w 10071173"/>
              <a:gd name="connsiteY2" fmla="*/ 1113581 h 4711486"/>
              <a:gd name="connsiteX3" fmla="*/ 10066149 w 10071173"/>
              <a:gd name="connsiteY3" fmla="*/ 4695988 h 4711486"/>
              <a:gd name="connsiteX4" fmla="*/ 0 w 10071173"/>
              <a:gd name="connsiteY4" fmla="*/ 4711486 h 4711486"/>
              <a:gd name="connsiteX0" fmla="*/ 0 w 10071173"/>
              <a:gd name="connsiteY0" fmla="*/ 4711486 h 4711486"/>
              <a:gd name="connsiteX1" fmla="*/ 8140924 w 10071173"/>
              <a:gd name="connsiteY1" fmla="*/ 0 h 4711486"/>
              <a:gd name="connsiteX2" fmla="*/ 10071173 w 10071173"/>
              <a:gd name="connsiteY2" fmla="*/ 1113581 h 4711486"/>
              <a:gd name="connsiteX3" fmla="*/ 10061836 w 10071173"/>
              <a:gd name="connsiteY3" fmla="*/ 4708927 h 4711486"/>
              <a:gd name="connsiteX4" fmla="*/ 0 w 10071173"/>
              <a:gd name="connsiteY4" fmla="*/ 4711486 h 4711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1173" h="4711486">
                <a:moveTo>
                  <a:pt x="0" y="4711486"/>
                </a:moveTo>
                <a:lnTo>
                  <a:pt x="8140924" y="0"/>
                </a:lnTo>
                <a:lnTo>
                  <a:pt x="10071173" y="1113581"/>
                </a:lnTo>
                <a:cubicBezTo>
                  <a:pt x="10069498" y="2307717"/>
                  <a:pt x="10063511" y="3514791"/>
                  <a:pt x="10061836" y="4708927"/>
                </a:cubicBezTo>
                <a:lnTo>
                  <a:pt x="0" y="4711486"/>
                </a:lnTo>
                <a:close/>
              </a:path>
            </a:pathLst>
          </a:custGeom>
          <a:solidFill>
            <a:schemeClr val="tx1"/>
          </a:solidFill>
          <a:ln>
            <a:noFill/>
          </a:ln>
          <a:effectLst>
            <a:outerShdw blurRad="101600" dist="25400" dir="108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 Placeholder 13">
            <a:extLst>
              <a:ext uri="{FF2B5EF4-FFF2-40B4-BE49-F238E27FC236}">
                <a16:creationId xmlns:a16="http://schemas.microsoft.com/office/drawing/2014/main" xmlns="" id="{DA2B65CA-B245-8148-936A-2926AFDE458D}"/>
              </a:ext>
            </a:extLst>
          </p:cNvPr>
          <p:cNvSpPr>
            <a:spLocks noGrp="1"/>
          </p:cNvSpPr>
          <p:nvPr>
            <p:ph type="body" sz="quarter" idx="11"/>
          </p:nvPr>
        </p:nvSpPr>
        <p:spPr>
          <a:xfrm>
            <a:off x="1139825" y="4208921"/>
            <a:ext cx="4730750" cy="887412"/>
          </a:xfrm>
          <a:prstGeom prst="rect">
            <a:avLst/>
          </a:prstGeom>
        </p:spPr>
        <p:txBody>
          <a:bodyPr lIns="0" tIns="0" rIns="0" bIns="0" anchor="t" anchorCtr="0"/>
          <a:lstStyle>
            <a:lvl1pPr marL="0" indent="0" algn="l">
              <a:lnSpc>
                <a:spcPct val="85000"/>
              </a:lnSpc>
              <a:spcBef>
                <a:spcPts val="0"/>
              </a:spcBef>
              <a:spcAft>
                <a:spcPts val="1200"/>
              </a:spcAft>
              <a:buNone/>
              <a:defRPr sz="2400" b="0" i="0">
                <a:solidFill>
                  <a:schemeClr val="bg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xmlns="" id="{1D95F83F-543B-864D-A25E-3841A5AB624F}"/>
              </a:ext>
            </a:extLst>
          </p:cNvPr>
          <p:cNvSpPr>
            <a:spLocks noGrp="1"/>
          </p:cNvSpPr>
          <p:nvPr>
            <p:ph type="body" sz="quarter" idx="10"/>
          </p:nvPr>
        </p:nvSpPr>
        <p:spPr>
          <a:xfrm>
            <a:off x="1139825" y="816356"/>
            <a:ext cx="7145338" cy="3174320"/>
          </a:xfrm>
          <a:prstGeom prst="rect">
            <a:avLst/>
          </a:prstGeom>
        </p:spPr>
        <p:txBody>
          <a:bodyPr lIns="0" tIns="0" rIns="0" bIns="0" anchor="ctr" anchorCtr="0"/>
          <a:lstStyle>
            <a:lvl1pPr marL="0" indent="0" algn="l">
              <a:lnSpc>
                <a:spcPct val="85000"/>
              </a:lnSpc>
              <a:spcBef>
                <a:spcPts val="0"/>
              </a:spcBef>
              <a:buNone/>
              <a:defRPr sz="6600" b="1" i="0">
                <a:solidFill>
                  <a:schemeClr val="bg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extBox 7">
            <a:extLst>
              <a:ext uri="{FF2B5EF4-FFF2-40B4-BE49-F238E27FC236}">
                <a16:creationId xmlns:a16="http://schemas.microsoft.com/office/drawing/2014/main" xmlns="" id="{C046162E-4F19-E44B-96B4-22A3CA494B50}"/>
              </a:ext>
            </a:extLst>
          </p:cNvPr>
          <p:cNvSpPr txBox="1"/>
          <p:nvPr userDrawn="1"/>
        </p:nvSpPr>
        <p:spPr>
          <a:xfrm>
            <a:off x="9055442" y="5003235"/>
            <a:ext cx="1610463" cy="276999"/>
          </a:xfrm>
          <a:prstGeom prst="rect">
            <a:avLst/>
          </a:prstGeom>
          <a:solidFill>
            <a:srgbClr val="FF0000"/>
          </a:solidFill>
        </p:spPr>
        <p:txBody>
          <a:bodyPr wrap="square" rtlCol="0">
            <a:spAutoFit/>
          </a:bodyPr>
          <a:lstStyle/>
          <a:p>
            <a:r>
              <a:rPr lang="en-US" sz="1200" dirty="0">
                <a:solidFill>
                  <a:schemeClr val="bg1"/>
                </a:solidFill>
                <a:latin typeface="+mj-lt"/>
              </a:rPr>
              <a:t>Replace With Logo</a:t>
            </a:r>
          </a:p>
        </p:txBody>
      </p:sp>
    </p:spTree>
    <p:extLst>
      <p:ext uri="{BB962C8B-B14F-4D97-AF65-F5344CB8AC3E}">
        <p14:creationId xmlns:p14="http://schemas.microsoft.com/office/powerpoint/2010/main" val="506977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Pic Slide option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D14B7405-72E2-1148-9AD9-50C771D9CEE8}"/>
              </a:ext>
            </a:extLst>
          </p:cNvPr>
          <p:cNvSpPr>
            <a:spLocks noGrp="1"/>
          </p:cNvSpPr>
          <p:nvPr>
            <p:ph type="pic" sz="quarter" idx="12" hasCustomPrompt="1"/>
          </p:nvPr>
        </p:nvSpPr>
        <p:spPr>
          <a:xfrm>
            <a:off x="6308726" y="1"/>
            <a:ext cx="5891226" cy="6873902"/>
          </a:xfrm>
          <a:custGeom>
            <a:avLst/>
            <a:gdLst>
              <a:gd name="connsiteX0" fmla="*/ 0 w 5883275"/>
              <a:gd name="connsiteY0" fmla="*/ 0 h 6858000"/>
              <a:gd name="connsiteX1" fmla="*/ 5883275 w 5883275"/>
              <a:gd name="connsiteY1" fmla="*/ 0 h 6858000"/>
              <a:gd name="connsiteX2" fmla="*/ 5883275 w 5883275"/>
              <a:gd name="connsiteY2" fmla="*/ 6858000 h 6858000"/>
              <a:gd name="connsiteX3" fmla="*/ 0 w 5883275"/>
              <a:gd name="connsiteY3" fmla="*/ 6858000 h 6858000"/>
              <a:gd name="connsiteX4" fmla="*/ 0 w 5883275"/>
              <a:gd name="connsiteY4" fmla="*/ 0 h 6858000"/>
              <a:gd name="connsiteX0" fmla="*/ 0 w 5891024"/>
              <a:gd name="connsiteY0" fmla="*/ 0 h 6858000"/>
              <a:gd name="connsiteX1" fmla="*/ 5883275 w 5891024"/>
              <a:gd name="connsiteY1" fmla="*/ 0 h 6858000"/>
              <a:gd name="connsiteX2" fmla="*/ 5891024 w 5891024"/>
              <a:gd name="connsiteY2" fmla="*/ 4463512 h 6858000"/>
              <a:gd name="connsiteX3" fmla="*/ 0 w 5891024"/>
              <a:gd name="connsiteY3" fmla="*/ 6858000 h 6858000"/>
              <a:gd name="connsiteX4" fmla="*/ 0 w 5891024"/>
              <a:gd name="connsiteY4" fmla="*/ 0 h 6858000"/>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37052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1 h 6865749"/>
              <a:gd name="connsiteX3" fmla="*/ 1765891 w 5891024"/>
              <a:gd name="connsiteY3" fmla="*/ 6865749 h 6865749"/>
              <a:gd name="connsiteX4" fmla="*/ 0 w 5891024"/>
              <a:gd name="connsiteY4" fmla="*/ 6858000 h 6865749"/>
              <a:gd name="connsiteX5" fmla="*/ 0 w 5891024"/>
              <a:gd name="connsiteY5" fmla="*/ 0 h 6865749"/>
              <a:gd name="connsiteX0" fmla="*/ 0 w 5883275"/>
              <a:gd name="connsiteY0" fmla="*/ 0 h 6865749"/>
              <a:gd name="connsiteX1" fmla="*/ 5883275 w 5883275"/>
              <a:gd name="connsiteY1" fmla="*/ 0 h 6865749"/>
              <a:gd name="connsiteX2" fmla="*/ 5883275 w 5883275"/>
              <a:gd name="connsiteY2" fmla="*/ 4401517 h 6865749"/>
              <a:gd name="connsiteX3" fmla="*/ 1765891 w 5883275"/>
              <a:gd name="connsiteY3" fmla="*/ 6865749 h 6865749"/>
              <a:gd name="connsiteX4" fmla="*/ 0 w 5883275"/>
              <a:gd name="connsiteY4" fmla="*/ 6858000 h 6865749"/>
              <a:gd name="connsiteX5" fmla="*/ 0 w 5883275"/>
              <a:gd name="connsiteY5" fmla="*/ 0 h 6865749"/>
              <a:gd name="connsiteX0" fmla="*/ 0 w 5883275"/>
              <a:gd name="connsiteY0" fmla="*/ 0 h 6873498"/>
              <a:gd name="connsiteX1" fmla="*/ 5883275 w 5883275"/>
              <a:gd name="connsiteY1" fmla="*/ 0 h 6873498"/>
              <a:gd name="connsiteX2" fmla="*/ 5883275 w 5883275"/>
              <a:gd name="connsiteY2" fmla="*/ 4401517 h 6873498"/>
              <a:gd name="connsiteX3" fmla="*/ 1657403 w 5883275"/>
              <a:gd name="connsiteY3" fmla="*/ 6873498 h 6873498"/>
              <a:gd name="connsiteX4" fmla="*/ 0 w 5883275"/>
              <a:gd name="connsiteY4" fmla="*/ 6858000 h 6873498"/>
              <a:gd name="connsiteX5" fmla="*/ 0 w 5883275"/>
              <a:gd name="connsiteY5" fmla="*/ 0 h 6873498"/>
              <a:gd name="connsiteX0" fmla="*/ 0 w 5883275"/>
              <a:gd name="connsiteY0" fmla="*/ 0 h 6873498"/>
              <a:gd name="connsiteX1" fmla="*/ 5883275 w 5883275"/>
              <a:gd name="connsiteY1" fmla="*/ 0 h 6873498"/>
              <a:gd name="connsiteX2" fmla="*/ 5883275 w 5883275"/>
              <a:gd name="connsiteY2" fmla="*/ 4401517 h 6873498"/>
              <a:gd name="connsiteX3" fmla="*/ 1657403 w 5883275"/>
              <a:gd name="connsiteY3" fmla="*/ 6873498 h 6873498"/>
              <a:gd name="connsiteX4" fmla="*/ 0 w 5883275"/>
              <a:gd name="connsiteY4" fmla="*/ 6858000 h 6873498"/>
              <a:gd name="connsiteX5" fmla="*/ 0 w 5883275"/>
              <a:gd name="connsiteY5" fmla="*/ 0 h 6873498"/>
              <a:gd name="connsiteX0" fmla="*/ 0 w 5883275"/>
              <a:gd name="connsiteY0" fmla="*/ 0 h 6873902"/>
              <a:gd name="connsiteX1" fmla="*/ 5883275 w 5883275"/>
              <a:gd name="connsiteY1" fmla="*/ 0 h 6873902"/>
              <a:gd name="connsiteX2" fmla="*/ 5883275 w 5883275"/>
              <a:gd name="connsiteY2" fmla="*/ 4401517 h 6873902"/>
              <a:gd name="connsiteX3" fmla="*/ 1657403 w 5883275"/>
              <a:gd name="connsiteY3" fmla="*/ 6873498 h 6873902"/>
              <a:gd name="connsiteX4" fmla="*/ 0 w 5883275"/>
              <a:gd name="connsiteY4" fmla="*/ 6873902 h 6873902"/>
              <a:gd name="connsiteX5" fmla="*/ 0 w 5883275"/>
              <a:gd name="connsiteY5" fmla="*/ 0 h 6873902"/>
              <a:gd name="connsiteX0" fmla="*/ 0 w 5891226"/>
              <a:gd name="connsiteY0" fmla="*/ 0 h 6873902"/>
              <a:gd name="connsiteX1" fmla="*/ 5883275 w 5891226"/>
              <a:gd name="connsiteY1" fmla="*/ 0 h 6873902"/>
              <a:gd name="connsiteX2" fmla="*/ 5891226 w 5891226"/>
              <a:gd name="connsiteY2" fmla="*/ 4401517 h 6873902"/>
              <a:gd name="connsiteX3" fmla="*/ 1657403 w 5891226"/>
              <a:gd name="connsiteY3" fmla="*/ 6873498 h 6873902"/>
              <a:gd name="connsiteX4" fmla="*/ 0 w 5891226"/>
              <a:gd name="connsiteY4" fmla="*/ 6873902 h 6873902"/>
              <a:gd name="connsiteX5" fmla="*/ 0 w 5891226"/>
              <a:gd name="connsiteY5" fmla="*/ 0 h 687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1226" h="6873902">
                <a:moveTo>
                  <a:pt x="0" y="0"/>
                </a:moveTo>
                <a:lnTo>
                  <a:pt x="5883275" y="0"/>
                </a:lnTo>
                <a:cubicBezTo>
                  <a:pt x="5885925" y="1467172"/>
                  <a:pt x="5888576" y="2934345"/>
                  <a:pt x="5891226" y="4401517"/>
                </a:cubicBezTo>
                <a:lnTo>
                  <a:pt x="1657403" y="6873498"/>
                </a:lnTo>
                <a:lnTo>
                  <a:pt x="0" y="6873902"/>
                </a:lnTo>
                <a:lnTo>
                  <a:pt x="0" y="0"/>
                </a:lnTo>
                <a:close/>
              </a:path>
            </a:pathLst>
          </a:custGeom>
          <a:solidFill>
            <a:schemeClr val="accent2">
              <a:lumMod val="20000"/>
              <a:lumOff val="80000"/>
            </a:schemeClr>
          </a:solidFill>
        </p:spPr>
        <p:txBody>
          <a:bodyPr lIns="0" tIns="0" rIns="0" bIns="0" anchor="ctr" anchorCtr="0"/>
          <a:lstStyle>
            <a:lvl1pPr marL="0" indent="0" algn="ctr">
              <a:buNone/>
              <a:defRPr sz="2400">
                <a:solidFill>
                  <a:schemeClr val="bg1"/>
                </a:solidFill>
              </a:defRPr>
            </a:lvl1pPr>
          </a:lstStyle>
          <a:p>
            <a:r>
              <a:rPr lang="en-US" dirty="0"/>
              <a:t>Add Picture</a:t>
            </a:r>
          </a:p>
        </p:txBody>
      </p:sp>
      <p:sp>
        <p:nvSpPr>
          <p:cNvPr id="10" name="Freeform 9">
            <a:extLst>
              <a:ext uri="{FF2B5EF4-FFF2-40B4-BE49-F238E27FC236}">
                <a16:creationId xmlns:a16="http://schemas.microsoft.com/office/drawing/2014/main" xmlns="" id="{73CE132F-75B1-2448-9550-11DF2B1D192C}"/>
              </a:ext>
            </a:extLst>
          </p:cNvPr>
          <p:cNvSpPr/>
          <p:nvPr userDrawn="1"/>
        </p:nvSpPr>
        <p:spPr>
          <a:xfrm>
            <a:off x="-738" y="833106"/>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ight Triangle 11">
            <a:extLst>
              <a:ext uri="{FF2B5EF4-FFF2-40B4-BE49-F238E27FC236}">
                <a16:creationId xmlns:a16="http://schemas.microsoft.com/office/drawing/2014/main" xmlns="" id="{AB7D45B8-3BBA-7A48-B972-94AE96B4BCA3}"/>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9" name="Text Placeholder 13">
            <a:extLst>
              <a:ext uri="{FF2B5EF4-FFF2-40B4-BE49-F238E27FC236}">
                <a16:creationId xmlns:a16="http://schemas.microsoft.com/office/drawing/2014/main" xmlns="" id="{221090C8-4E25-AD49-A1CE-2D302451961C}"/>
              </a:ext>
            </a:extLst>
          </p:cNvPr>
          <p:cNvSpPr>
            <a:spLocks noGrp="1"/>
          </p:cNvSpPr>
          <p:nvPr>
            <p:ph type="body" sz="quarter" idx="10"/>
          </p:nvPr>
        </p:nvSpPr>
        <p:spPr>
          <a:xfrm>
            <a:off x="1139824" y="1014413"/>
            <a:ext cx="3943351" cy="1135062"/>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xmlns="" id="{55362FC4-C546-2547-AC09-BE3C103EC1CB}"/>
              </a:ext>
            </a:extLst>
          </p:cNvPr>
          <p:cNvSpPr>
            <a:spLocks noGrp="1"/>
          </p:cNvSpPr>
          <p:nvPr>
            <p:ph type="body" sz="quarter" idx="11"/>
          </p:nvPr>
        </p:nvSpPr>
        <p:spPr>
          <a:xfrm>
            <a:off x="1139825" y="2379076"/>
            <a:ext cx="4730750" cy="3199399"/>
          </a:xfrm>
          <a:prstGeom prst="rect">
            <a:avLst/>
          </a:prstGeom>
        </p:spPr>
        <p:txBody>
          <a:bodyPr lIns="0" tIns="0" rIns="0" bIns="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disclosure statment">
            <a:extLst>
              <a:ext uri="{FF2B5EF4-FFF2-40B4-BE49-F238E27FC236}">
                <a16:creationId xmlns:a16="http://schemas.microsoft.com/office/drawing/2014/main" xmlns="" id="{A5A69E52-6D7C-ED44-9221-77452363F140}"/>
              </a:ext>
            </a:extLst>
          </p:cNvPr>
          <p:cNvSpPr txBox="1">
            <a:spLocks/>
          </p:cNvSpPr>
          <p:nvPr userDrawn="1"/>
        </p:nvSpPr>
        <p:spPr>
          <a:xfrm>
            <a:off x="1139825" y="6213415"/>
            <a:ext cx="4730750" cy="221599"/>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a:solidFill>
                  <a:schemeClr val="accent2"/>
                </a:solidFill>
                <a:latin typeface="Arial" panose="020B0604020202020204" pitchFamily="34" charset="0"/>
              </a:rPr>
              <a:t>A diversified portfolio does not assure a profit or protect against loss in a declining market. The information included herein is for informational </a:t>
            </a:r>
            <a:r>
              <a:rPr lang="en-US" sz="800" b="0" i="0" dirty="0" smtClean="0">
                <a:solidFill>
                  <a:schemeClr val="accent2"/>
                </a:solidFill>
                <a:latin typeface="Arial" panose="020B0604020202020204" pitchFamily="34" charset="0"/>
              </a:rPr>
              <a:t>purposes</a:t>
            </a:r>
            <a:r>
              <a:rPr lang="en-US" sz="800" b="0" i="0" baseline="0" dirty="0" smtClean="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1733395669"/>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Pic Slide option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D14B7405-72E2-1148-9AD9-50C771D9CEE8}"/>
              </a:ext>
            </a:extLst>
          </p:cNvPr>
          <p:cNvSpPr>
            <a:spLocks noGrp="1"/>
          </p:cNvSpPr>
          <p:nvPr>
            <p:ph type="pic" sz="quarter" idx="12" hasCustomPrompt="1"/>
          </p:nvPr>
        </p:nvSpPr>
        <p:spPr>
          <a:xfrm>
            <a:off x="6308725" y="3291841"/>
            <a:ext cx="5889371" cy="3581658"/>
          </a:xfrm>
          <a:custGeom>
            <a:avLst/>
            <a:gdLst>
              <a:gd name="connsiteX0" fmla="*/ 0 w 5883275"/>
              <a:gd name="connsiteY0" fmla="*/ 0 h 6858000"/>
              <a:gd name="connsiteX1" fmla="*/ 5883275 w 5883275"/>
              <a:gd name="connsiteY1" fmla="*/ 0 h 6858000"/>
              <a:gd name="connsiteX2" fmla="*/ 5883275 w 5883275"/>
              <a:gd name="connsiteY2" fmla="*/ 6858000 h 6858000"/>
              <a:gd name="connsiteX3" fmla="*/ 0 w 5883275"/>
              <a:gd name="connsiteY3" fmla="*/ 6858000 h 6858000"/>
              <a:gd name="connsiteX4" fmla="*/ 0 w 5883275"/>
              <a:gd name="connsiteY4" fmla="*/ 0 h 6858000"/>
              <a:gd name="connsiteX0" fmla="*/ 0 w 5891024"/>
              <a:gd name="connsiteY0" fmla="*/ 0 h 6858000"/>
              <a:gd name="connsiteX1" fmla="*/ 5883275 w 5891024"/>
              <a:gd name="connsiteY1" fmla="*/ 0 h 6858000"/>
              <a:gd name="connsiteX2" fmla="*/ 5891024 w 5891024"/>
              <a:gd name="connsiteY2" fmla="*/ 4463512 h 6858000"/>
              <a:gd name="connsiteX3" fmla="*/ 0 w 5891024"/>
              <a:gd name="connsiteY3" fmla="*/ 6858000 h 6858000"/>
              <a:gd name="connsiteX4" fmla="*/ 0 w 5891024"/>
              <a:gd name="connsiteY4" fmla="*/ 0 h 6858000"/>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37052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1 h 6865749"/>
              <a:gd name="connsiteX3" fmla="*/ 1765891 w 5891024"/>
              <a:gd name="connsiteY3" fmla="*/ 6865749 h 6865749"/>
              <a:gd name="connsiteX4" fmla="*/ 0 w 5891024"/>
              <a:gd name="connsiteY4" fmla="*/ 6858000 h 6865749"/>
              <a:gd name="connsiteX5" fmla="*/ 0 w 5891024"/>
              <a:gd name="connsiteY5" fmla="*/ 0 h 6865749"/>
              <a:gd name="connsiteX0" fmla="*/ 0 w 5883275"/>
              <a:gd name="connsiteY0" fmla="*/ 0 h 6865749"/>
              <a:gd name="connsiteX1" fmla="*/ 5883275 w 5883275"/>
              <a:gd name="connsiteY1" fmla="*/ 0 h 6865749"/>
              <a:gd name="connsiteX2" fmla="*/ 5883275 w 5883275"/>
              <a:gd name="connsiteY2" fmla="*/ 4401517 h 6865749"/>
              <a:gd name="connsiteX3" fmla="*/ 1765891 w 5883275"/>
              <a:gd name="connsiteY3" fmla="*/ 6865749 h 6865749"/>
              <a:gd name="connsiteX4" fmla="*/ 0 w 5883275"/>
              <a:gd name="connsiteY4" fmla="*/ 6858000 h 6865749"/>
              <a:gd name="connsiteX5" fmla="*/ 0 w 5883275"/>
              <a:gd name="connsiteY5" fmla="*/ 0 h 6865749"/>
              <a:gd name="connsiteX0" fmla="*/ 0 w 5883275"/>
              <a:gd name="connsiteY0" fmla="*/ 0 h 6873498"/>
              <a:gd name="connsiteX1" fmla="*/ 5883275 w 5883275"/>
              <a:gd name="connsiteY1" fmla="*/ 0 h 6873498"/>
              <a:gd name="connsiteX2" fmla="*/ 5883275 w 5883275"/>
              <a:gd name="connsiteY2" fmla="*/ 4401517 h 6873498"/>
              <a:gd name="connsiteX3" fmla="*/ 1657403 w 5883275"/>
              <a:gd name="connsiteY3" fmla="*/ 6873498 h 6873498"/>
              <a:gd name="connsiteX4" fmla="*/ 0 w 5883275"/>
              <a:gd name="connsiteY4" fmla="*/ 6858000 h 6873498"/>
              <a:gd name="connsiteX5" fmla="*/ 0 w 5883275"/>
              <a:gd name="connsiteY5" fmla="*/ 0 h 6873498"/>
              <a:gd name="connsiteX0" fmla="*/ 0 w 5889371"/>
              <a:gd name="connsiteY0" fmla="*/ 3297936 h 6873498"/>
              <a:gd name="connsiteX1" fmla="*/ 5889371 w 5889371"/>
              <a:gd name="connsiteY1" fmla="*/ 0 h 6873498"/>
              <a:gd name="connsiteX2" fmla="*/ 5889371 w 5889371"/>
              <a:gd name="connsiteY2" fmla="*/ 4401517 h 6873498"/>
              <a:gd name="connsiteX3" fmla="*/ 1663499 w 5889371"/>
              <a:gd name="connsiteY3" fmla="*/ 6873498 h 6873498"/>
              <a:gd name="connsiteX4" fmla="*/ 6096 w 5889371"/>
              <a:gd name="connsiteY4" fmla="*/ 6858000 h 6873498"/>
              <a:gd name="connsiteX5" fmla="*/ 0 w 5889371"/>
              <a:gd name="connsiteY5" fmla="*/ 3297936 h 6873498"/>
              <a:gd name="connsiteX0" fmla="*/ 115824 w 5883275"/>
              <a:gd name="connsiteY0" fmla="*/ 3291840 h 6873498"/>
              <a:gd name="connsiteX1" fmla="*/ 5883275 w 5883275"/>
              <a:gd name="connsiteY1" fmla="*/ 0 h 6873498"/>
              <a:gd name="connsiteX2" fmla="*/ 5883275 w 5883275"/>
              <a:gd name="connsiteY2" fmla="*/ 4401517 h 6873498"/>
              <a:gd name="connsiteX3" fmla="*/ 1657403 w 5883275"/>
              <a:gd name="connsiteY3" fmla="*/ 6873498 h 6873498"/>
              <a:gd name="connsiteX4" fmla="*/ 0 w 5883275"/>
              <a:gd name="connsiteY4" fmla="*/ 6858000 h 6873498"/>
              <a:gd name="connsiteX5" fmla="*/ 115824 w 5883275"/>
              <a:gd name="connsiteY5" fmla="*/ 3291840 h 6873498"/>
              <a:gd name="connsiteX0" fmla="*/ 6096 w 5883275"/>
              <a:gd name="connsiteY0" fmla="*/ 3297936 h 6873498"/>
              <a:gd name="connsiteX1" fmla="*/ 5883275 w 5883275"/>
              <a:gd name="connsiteY1" fmla="*/ 0 h 6873498"/>
              <a:gd name="connsiteX2" fmla="*/ 5883275 w 5883275"/>
              <a:gd name="connsiteY2" fmla="*/ 4401517 h 6873498"/>
              <a:gd name="connsiteX3" fmla="*/ 1657403 w 5883275"/>
              <a:gd name="connsiteY3" fmla="*/ 6873498 h 6873498"/>
              <a:gd name="connsiteX4" fmla="*/ 0 w 5883275"/>
              <a:gd name="connsiteY4" fmla="*/ 6858000 h 6873498"/>
              <a:gd name="connsiteX5" fmla="*/ 6096 w 5883275"/>
              <a:gd name="connsiteY5" fmla="*/ 3297936 h 6873498"/>
              <a:gd name="connsiteX0" fmla="*/ 6096 w 5889371"/>
              <a:gd name="connsiteY0" fmla="*/ 6096 h 3581658"/>
              <a:gd name="connsiteX1" fmla="*/ 5889371 w 5889371"/>
              <a:gd name="connsiteY1" fmla="*/ 0 h 3581658"/>
              <a:gd name="connsiteX2" fmla="*/ 5883275 w 5889371"/>
              <a:gd name="connsiteY2" fmla="*/ 1109677 h 3581658"/>
              <a:gd name="connsiteX3" fmla="*/ 1657403 w 5889371"/>
              <a:gd name="connsiteY3" fmla="*/ 3581658 h 3581658"/>
              <a:gd name="connsiteX4" fmla="*/ 0 w 5889371"/>
              <a:gd name="connsiteY4" fmla="*/ 3566160 h 3581658"/>
              <a:gd name="connsiteX5" fmla="*/ 6096 w 5889371"/>
              <a:gd name="connsiteY5" fmla="*/ 6096 h 3581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9371" h="3581658">
                <a:moveTo>
                  <a:pt x="6096" y="6096"/>
                </a:moveTo>
                <a:lnTo>
                  <a:pt x="5889371" y="0"/>
                </a:lnTo>
                <a:lnTo>
                  <a:pt x="5883275" y="1109677"/>
                </a:lnTo>
                <a:lnTo>
                  <a:pt x="1657403" y="3581658"/>
                </a:lnTo>
                <a:lnTo>
                  <a:pt x="0" y="3566160"/>
                </a:lnTo>
                <a:lnTo>
                  <a:pt x="6096" y="6096"/>
                </a:lnTo>
                <a:close/>
              </a:path>
            </a:pathLst>
          </a:custGeom>
          <a:solidFill>
            <a:schemeClr val="accent2">
              <a:lumMod val="20000"/>
              <a:lumOff val="80000"/>
            </a:schemeClr>
          </a:solidFill>
        </p:spPr>
        <p:txBody>
          <a:bodyPr lIns="0" tIns="0" rIns="0" bIns="0" anchor="ctr" anchorCtr="0"/>
          <a:lstStyle>
            <a:lvl1pPr marL="0" indent="0" algn="ctr">
              <a:buNone/>
              <a:defRPr sz="2400">
                <a:solidFill>
                  <a:schemeClr val="bg1"/>
                </a:solidFill>
              </a:defRPr>
            </a:lvl1pPr>
          </a:lstStyle>
          <a:p>
            <a:r>
              <a:rPr lang="en-US" dirty="0"/>
              <a:t>Add Picture</a:t>
            </a:r>
          </a:p>
        </p:txBody>
      </p:sp>
      <p:sp>
        <p:nvSpPr>
          <p:cNvPr id="3" name="Picture Placeholder 2">
            <a:extLst>
              <a:ext uri="{FF2B5EF4-FFF2-40B4-BE49-F238E27FC236}">
                <a16:creationId xmlns:a16="http://schemas.microsoft.com/office/drawing/2014/main" xmlns="" id="{C2D0A863-31E7-E642-A197-120410659985}"/>
              </a:ext>
            </a:extLst>
          </p:cNvPr>
          <p:cNvSpPr>
            <a:spLocks noGrp="1"/>
          </p:cNvSpPr>
          <p:nvPr>
            <p:ph type="pic" sz="quarter" idx="13" hasCustomPrompt="1"/>
          </p:nvPr>
        </p:nvSpPr>
        <p:spPr>
          <a:xfrm>
            <a:off x="6308725" y="0"/>
            <a:ext cx="2945003" cy="3267456"/>
          </a:xfrm>
          <a:prstGeom prst="rect">
            <a:avLst/>
          </a:prstGeom>
          <a:solidFill>
            <a:schemeClr val="accent2">
              <a:lumMod val="60000"/>
              <a:lumOff val="40000"/>
            </a:schemeClr>
          </a:solidFill>
        </p:spPr>
        <p:txBody>
          <a:bodyPr anchor="ctr"/>
          <a:lstStyle>
            <a:lvl1pPr marL="0" indent="0" algn="ctr">
              <a:buNone/>
              <a:defRPr sz="2000">
                <a:solidFill>
                  <a:schemeClr val="bg1"/>
                </a:solidFill>
              </a:defRPr>
            </a:lvl1pPr>
          </a:lstStyle>
          <a:p>
            <a:r>
              <a:rPr lang="en-US" dirty="0"/>
              <a:t>Add Picture</a:t>
            </a:r>
          </a:p>
        </p:txBody>
      </p:sp>
      <p:sp>
        <p:nvSpPr>
          <p:cNvPr id="12" name="Picture Placeholder 2">
            <a:extLst>
              <a:ext uri="{FF2B5EF4-FFF2-40B4-BE49-F238E27FC236}">
                <a16:creationId xmlns:a16="http://schemas.microsoft.com/office/drawing/2014/main" xmlns="" id="{BE4358ED-14DA-0B41-9B52-0A95CCB24D49}"/>
              </a:ext>
            </a:extLst>
          </p:cNvPr>
          <p:cNvSpPr>
            <a:spLocks noGrp="1"/>
          </p:cNvSpPr>
          <p:nvPr>
            <p:ph type="pic" sz="quarter" idx="14" hasCustomPrompt="1"/>
          </p:nvPr>
        </p:nvSpPr>
        <p:spPr>
          <a:xfrm>
            <a:off x="9284208" y="0"/>
            <a:ext cx="2907792" cy="3267456"/>
          </a:xfrm>
          <a:prstGeom prst="rect">
            <a:avLst/>
          </a:prstGeom>
          <a:solidFill>
            <a:schemeClr val="accent2">
              <a:lumMod val="40000"/>
              <a:lumOff val="60000"/>
            </a:schemeClr>
          </a:solidFill>
        </p:spPr>
        <p:txBody>
          <a:bodyPr anchor="ctr"/>
          <a:lstStyle>
            <a:lvl1pPr marL="0" indent="0" algn="ctr">
              <a:buNone/>
              <a:defRPr sz="2000">
                <a:solidFill>
                  <a:schemeClr val="bg1"/>
                </a:solidFill>
              </a:defRPr>
            </a:lvl1pPr>
          </a:lstStyle>
          <a:p>
            <a:r>
              <a:rPr lang="en-US" dirty="0"/>
              <a:t>Add Picture</a:t>
            </a:r>
          </a:p>
        </p:txBody>
      </p:sp>
      <p:sp>
        <p:nvSpPr>
          <p:cNvPr id="16" name="Right Triangle 15">
            <a:extLst>
              <a:ext uri="{FF2B5EF4-FFF2-40B4-BE49-F238E27FC236}">
                <a16:creationId xmlns:a16="http://schemas.microsoft.com/office/drawing/2014/main" xmlns="" id="{3C4CF836-DF6C-B541-B78A-EE3706BA729E}"/>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11" name="Text Placeholder 13">
            <a:extLst>
              <a:ext uri="{FF2B5EF4-FFF2-40B4-BE49-F238E27FC236}">
                <a16:creationId xmlns:a16="http://schemas.microsoft.com/office/drawing/2014/main" xmlns="" id="{4E6BC227-7A91-B74C-8820-7ED6D3F96B1B}"/>
              </a:ext>
            </a:extLst>
          </p:cNvPr>
          <p:cNvSpPr>
            <a:spLocks noGrp="1"/>
          </p:cNvSpPr>
          <p:nvPr>
            <p:ph type="body" sz="quarter" idx="10"/>
          </p:nvPr>
        </p:nvSpPr>
        <p:spPr>
          <a:xfrm>
            <a:off x="1139824" y="1014413"/>
            <a:ext cx="3943351" cy="1135062"/>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Text Placeholder 13">
            <a:extLst>
              <a:ext uri="{FF2B5EF4-FFF2-40B4-BE49-F238E27FC236}">
                <a16:creationId xmlns:a16="http://schemas.microsoft.com/office/drawing/2014/main" xmlns="" id="{708B5F7C-9321-CA42-A4A6-75DDACAFBFBA}"/>
              </a:ext>
            </a:extLst>
          </p:cNvPr>
          <p:cNvSpPr>
            <a:spLocks noGrp="1"/>
          </p:cNvSpPr>
          <p:nvPr>
            <p:ph type="body" sz="quarter" idx="11"/>
          </p:nvPr>
        </p:nvSpPr>
        <p:spPr>
          <a:xfrm>
            <a:off x="1139825" y="2379076"/>
            <a:ext cx="4730750" cy="3199399"/>
          </a:xfrm>
          <a:prstGeom prst="rect">
            <a:avLst/>
          </a:prstGeom>
        </p:spPr>
        <p:txBody>
          <a:bodyPr lIns="0" tIns="0" rIns="0" bIns="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Freeform 14">
            <a:extLst>
              <a:ext uri="{FF2B5EF4-FFF2-40B4-BE49-F238E27FC236}">
                <a16:creationId xmlns:a16="http://schemas.microsoft.com/office/drawing/2014/main" xmlns="" id="{6DAFE6A3-BBDA-CF4C-BC68-158DEB004A09}"/>
              </a:ext>
            </a:extLst>
          </p:cNvPr>
          <p:cNvSpPr/>
          <p:nvPr userDrawn="1"/>
        </p:nvSpPr>
        <p:spPr>
          <a:xfrm>
            <a:off x="-738" y="833106"/>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8" name="disclosure statment">
            <a:extLst>
              <a:ext uri="{FF2B5EF4-FFF2-40B4-BE49-F238E27FC236}">
                <a16:creationId xmlns:a16="http://schemas.microsoft.com/office/drawing/2014/main" xmlns="" id="{BCB6B914-359A-3346-9D1F-B8C89D7172E2}"/>
              </a:ext>
            </a:extLst>
          </p:cNvPr>
          <p:cNvSpPr txBox="1">
            <a:spLocks/>
          </p:cNvSpPr>
          <p:nvPr userDrawn="1"/>
        </p:nvSpPr>
        <p:spPr>
          <a:xfrm>
            <a:off x="1139825" y="6213415"/>
            <a:ext cx="4730750" cy="221599"/>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smtClean="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smtClean="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1736848568"/>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slide option 11 (3 member)">
    <p:spTree>
      <p:nvGrpSpPr>
        <p:cNvPr id="1" name=""/>
        <p:cNvGrpSpPr/>
        <p:nvPr/>
      </p:nvGrpSpPr>
      <p:grpSpPr>
        <a:xfrm>
          <a:off x="0" y="0"/>
          <a:ext cx="0" cy="0"/>
          <a:chOff x="0" y="0"/>
          <a:chExt cx="0" cy="0"/>
        </a:xfrm>
      </p:grpSpPr>
      <p:sp>
        <p:nvSpPr>
          <p:cNvPr id="40" name="Text Placeholder 13">
            <a:extLst>
              <a:ext uri="{FF2B5EF4-FFF2-40B4-BE49-F238E27FC236}">
                <a16:creationId xmlns:a16="http://schemas.microsoft.com/office/drawing/2014/main" xmlns="" id="{D9E564CC-6175-5345-B507-E9AB0C486554}"/>
              </a:ext>
            </a:extLst>
          </p:cNvPr>
          <p:cNvSpPr>
            <a:spLocks noGrp="1"/>
          </p:cNvSpPr>
          <p:nvPr>
            <p:ph type="body" sz="quarter" idx="10"/>
          </p:nvPr>
        </p:nvSpPr>
        <p:spPr>
          <a:xfrm>
            <a:off x="1139825" y="1014413"/>
            <a:ext cx="9890125" cy="588919"/>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5" name="Text Placeholder 13">
            <a:extLst>
              <a:ext uri="{FF2B5EF4-FFF2-40B4-BE49-F238E27FC236}">
                <a16:creationId xmlns:a16="http://schemas.microsoft.com/office/drawing/2014/main" xmlns="" id="{030901E1-C51C-C84B-8849-4E60A323CE8B}"/>
              </a:ext>
            </a:extLst>
          </p:cNvPr>
          <p:cNvSpPr>
            <a:spLocks noGrp="1"/>
          </p:cNvSpPr>
          <p:nvPr>
            <p:ph type="body" sz="quarter" idx="18"/>
          </p:nvPr>
        </p:nvSpPr>
        <p:spPr>
          <a:xfrm>
            <a:off x="1143466" y="4691064"/>
            <a:ext cx="2739093" cy="1143000"/>
          </a:xfrm>
          <a:prstGeom prst="rect">
            <a:avLst/>
          </a:prstGeom>
        </p:spPr>
        <p:txBody>
          <a:bodyPr lIns="0" tIns="0" rIns="0" bIns="0" anchor="t" anchorCtr="0"/>
          <a:lstStyle>
            <a:lvl1pPr marL="0" indent="0" algn="ctr">
              <a:lnSpc>
                <a:spcPct val="90000"/>
              </a:lnSpc>
              <a:spcBef>
                <a:spcPts val="0"/>
              </a:spcBef>
              <a:spcAft>
                <a:spcPts val="600"/>
              </a:spcAft>
              <a:buNone/>
              <a:defRPr sz="16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1" name="Picture Placeholder 4">
            <a:extLst>
              <a:ext uri="{FF2B5EF4-FFF2-40B4-BE49-F238E27FC236}">
                <a16:creationId xmlns:a16="http://schemas.microsoft.com/office/drawing/2014/main" xmlns="" id="{469D11EF-7735-6640-AF18-D768D00BA79C}"/>
              </a:ext>
            </a:extLst>
          </p:cNvPr>
          <p:cNvSpPr>
            <a:spLocks noGrp="1"/>
          </p:cNvSpPr>
          <p:nvPr>
            <p:ph type="pic" sz="quarter" idx="32"/>
          </p:nvPr>
        </p:nvSpPr>
        <p:spPr>
          <a:xfrm>
            <a:off x="1143466" y="2149476"/>
            <a:ext cx="2739093" cy="2286000"/>
          </a:xfrm>
          <a:prstGeom prst="rect">
            <a:avLst/>
          </a:prstGeom>
          <a:solidFill>
            <a:schemeClr val="bg1">
              <a:lumMod val="95000"/>
            </a:schemeClr>
          </a:solidFill>
          <a:effectLst>
            <a:outerShdw blurRad="63500" algn="ctr" rotWithShape="0">
              <a:prstClr val="black">
                <a:alpha val="40000"/>
              </a:prstClr>
            </a:outerShdw>
          </a:effectLst>
        </p:spPr>
        <p:txBody>
          <a:bodyPr anchor="ctr"/>
          <a:lstStyle>
            <a:lvl1pPr marL="0" indent="0" algn="ctr">
              <a:buFont typeface="Arial" panose="020B0604020202020204" pitchFamily="34" charset="0"/>
              <a:buNone/>
              <a:defRPr sz="1400"/>
            </a:lvl1pPr>
          </a:lstStyle>
          <a:p>
            <a:endParaRPr lang="en-US" dirty="0"/>
          </a:p>
        </p:txBody>
      </p:sp>
      <p:sp>
        <p:nvSpPr>
          <p:cNvPr id="59" name="Right Triangle 58">
            <a:extLst>
              <a:ext uri="{FF2B5EF4-FFF2-40B4-BE49-F238E27FC236}">
                <a16:creationId xmlns:a16="http://schemas.microsoft.com/office/drawing/2014/main" xmlns="" id="{B4773F50-95E6-F547-AF15-32A8B2416198}"/>
              </a:ext>
            </a:extLst>
          </p:cNvPr>
          <p:cNvSpPr/>
          <p:nvPr userDrawn="1"/>
        </p:nvSpPr>
        <p:spPr>
          <a:xfrm flipH="1">
            <a:off x="10892889" y="6100184"/>
            <a:ext cx="1299111" cy="757815"/>
          </a:xfrm>
          <a:prstGeom prst="rtTriangle">
            <a:avLst/>
          </a:prstGeom>
          <a:solidFill>
            <a:schemeClr val="tx2"/>
          </a:solidFill>
          <a:ln>
            <a:noFill/>
          </a:ln>
          <a:effectLst>
            <a:outerShdw blurRad="1016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26" name="Text Placeholder 13">
            <a:extLst>
              <a:ext uri="{FF2B5EF4-FFF2-40B4-BE49-F238E27FC236}">
                <a16:creationId xmlns:a16="http://schemas.microsoft.com/office/drawing/2014/main" xmlns="" id="{A75E0DB8-5F2A-D443-9CC8-3FBCFE1CC952}"/>
              </a:ext>
            </a:extLst>
          </p:cNvPr>
          <p:cNvSpPr>
            <a:spLocks noGrp="1"/>
          </p:cNvSpPr>
          <p:nvPr>
            <p:ph type="body" sz="quarter" idx="33"/>
          </p:nvPr>
        </p:nvSpPr>
        <p:spPr>
          <a:xfrm>
            <a:off x="4715340" y="4691064"/>
            <a:ext cx="2739093" cy="1143000"/>
          </a:xfrm>
          <a:prstGeom prst="rect">
            <a:avLst/>
          </a:prstGeom>
        </p:spPr>
        <p:txBody>
          <a:bodyPr lIns="0" tIns="0" rIns="0" bIns="0" anchor="t" anchorCtr="0"/>
          <a:lstStyle>
            <a:lvl1pPr marL="0" indent="0" algn="ctr">
              <a:lnSpc>
                <a:spcPct val="90000"/>
              </a:lnSpc>
              <a:spcBef>
                <a:spcPts val="0"/>
              </a:spcBef>
              <a:spcAft>
                <a:spcPts val="600"/>
              </a:spcAft>
              <a:buNone/>
              <a:defRPr sz="16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8" name="Picture Placeholder 4">
            <a:extLst>
              <a:ext uri="{FF2B5EF4-FFF2-40B4-BE49-F238E27FC236}">
                <a16:creationId xmlns:a16="http://schemas.microsoft.com/office/drawing/2014/main" xmlns="" id="{C570E22A-DD69-BF44-BB48-43DD6BFE3DF7}"/>
              </a:ext>
            </a:extLst>
          </p:cNvPr>
          <p:cNvSpPr>
            <a:spLocks noGrp="1"/>
          </p:cNvSpPr>
          <p:nvPr>
            <p:ph type="pic" sz="quarter" idx="34"/>
          </p:nvPr>
        </p:nvSpPr>
        <p:spPr>
          <a:xfrm>
            <a:off x="4719647" y="2149476"/>
            <a:ext cx="2739093" cy="2286000"/>
          </a:xfrm>
          <a:prstGeom prst="rect">
            <a:avLst/>
          </a:prstGeom>
          <a:solidFill>
            <a:schemeClr val="bg1">
              <a:lumMod val="95000"/>
            </a:schemeClr>
          </a:solidFill>
          <a:effectLst>
            <a:outerShdw blurRad="63500" algn="ctr" rotWithShape="0">
              <a:prstClr val="black">
                <a:alpha val="40000"/>
              </a:prstClr>
            </a:outerShdw>
          </a:effectLst>
        </p:spPr>
        <p:txBody>
          <a:bodyPr anchor="ctr"/>
          <a:lstStyle>
            <a:lvl1pPr marL="0" indent="0" algn="ctr">
              <a:buFont typeface="Arial" panose="020B0604020202020204" pitchFamily="34" charset="0"/>
              <a:buNone/>
              <a:defRPr sz="1400"/>
            </a:lvl1pPr>
          </a:lstStyle>
          <a:p>
            <a:endParaRPr lang="en-US" dirty="0"/>
          </a:p>
        </p:txBody>
      </p:sp>
      <p:sp>
        <p:nvSpPr>
          <p:cNvPr id="29" name="Text Placeholder 13">
            <a:extLst>
              <a:ext uri="{FF2B5EF4-FFF2-40B4-BE49-F238E27FC236}">
                <a16:creationId xmlns:a16="http://schemas.microsoft.com/office/drawing/2014/main" xmlns="" id="{4BD093D0-238E-F149-A3B9-A49C6CBB53B8}"/>
              </a:ext>
            </a:extLst>
          </p:cNvPr>
          <p:cNvSpPr>
            <a:spLocks noGrp="1"/>
          </p:cNvSpPr>
          <p:nvPr>
            <p:ph type="body" sz="quarter" idx="35"/>
          </p:nvPr>
        </p:nvSpPr>
        <p:spPr>
          <a:xfrm>
            <a:off x="8295828" y="4691064"/>
            <a:ext cx="2739093" cy="1143000"/>
          </a:xfrm>
          <a:prstGeom prst="rect">
            <a:avLst/>
          </a:prstGeom>
        </p:spPr>
        <p:txBody>
          <a:bodyPr lIns="0" tIns="0" rIns="0" bIns="0" anchor="t" anchorCtr="0"/>
          <a:lstStyle>
            <a:lvl1pPr marL="0" indent="0" algn="ctr">
              <a:lnSpc>
                <a:spcPct val="90000"/>
              </a:lnSpc>
              <a:spcBef>
                <a:spcPts val="0"/>
              </a:spcBef>
              <a:spcAft>
                <a:spcPts val="600"/>
              </a:spcAft>
              <a:buNone/>
              <a:defRPr sz="16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0" name="Picture Placeholder 4">
            <a:extLst>
              <a:ext uri="{FF2B5EF4-FFF2-40B4-BE49-F238E27FC236}">
                <a16:creationId xmlns:a16="http://schemas.microsoft.com/office/drawing/2014/main" xmlns="" id="{380B0AB3-2307-A440-AE2D-B3C3EF1A3F33}"/>
              </a:ext>
            </a:extLst>
          </p:cNvPr>
          <p:cNvSpPr>
            <a:spLocks noGrp="1"/>
          </p:cNvSpPr>
          <p:nvPr>
            <p:ph type="pic" sz="quarter" idx="36"/>
          </p:nvPr>
        </p:nvSpPr>
        <p:spPr>
          <a:xfrm>
            <a:off x="8295828" y="2149476"/>
            <a:ext cx="2739093" cy="2286000"/>
          </a:xfrm>
          <a:prstGeom prst="rect">
            <a:avLst/>
          </a:prstGeom>
          <a:solidFill>
            <a:schemeClr val="bg1">
              <a:lumMod val="95000"/>
            </a:schemeClr>
          </a:solidFill>
          <a:effectLst>
            <a:outerShdw blurRad="63500" algn="ctr" rotWithShape="0">
              <a:prstClr val="black">
                <a:alpha val="40000"/>
              </a:prstClr>
            </a:outerShdw>
          </a:effectLst>
        </p:spPr>
        <p:txBody>
          <a:bodyPr anchor="ctr"/>
          <a:lstStyle>
            <a:lvl1pPr marL="0" indent="0" algn="ctr">
              <a:buFont typeface="Arial" panose="020B0604020202020204" pitchFamily="34" charset="0"/>
              <a:buNone/>
              <a:defRPr sz="1400"/>
            </a:lvl1pPr>
          </a:lstStyle>
          <a:p>
            <a:endParaRPr lang="en-US" dirty="0"/>
          </a:p>
        </p:txBody>
      </p:sp>
      <p:sp>
        <p:nvSpPr>
          <p:cNvPr id="14" name="Freeform 13">
            <a:extLst>
              <a:ext uri="{FF2B5EF4-FFF2-40B4-BE49-F238E27FC236}">
                <a16:creationId xmlns:a16="http://schemas.microsoft.com/office/drawing/2014/main" xmlns="" id="{BAF0C56C-67FB-5242-9BF2-3870824CCA78}"/>
              </a:ext>
            </a:extLst>
          </p:cNvPr>
          <p:cNvSpPr/>
          <p:nvPr userDrawn="1"/>
        </p:nvSpPr>
        <p:spPr>
          <a:xfrm>
            <a:off x="-738" y="833106"/>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disclosure statment">
            <a:extLst>
              <a:ext uri="{FF2B5EF4-FFF2-40B4-BE49-F238E27FC236}">
                <a16:creationId xmlns:a16="http://schemas.microsoft.com/office/drawing/2014/main" xmlns="" id="{F9F89745-9658-2F46-A17B-CC6054095456}"/>
              </a:ext>
            </a:extLst>
          </p:cNvPr>
          <p:cNvSpPr txBox="1">
            <a:spLocks/>
          </p:cNvSpPr>
          <p:nvPr userDrawn="1"/>
        </p:nvSpPr>
        <p:spPr>
          <a:xfrm>
            <a:off x="3138488" y="6290585"/>
            <a:ext cx="7891109" cy="110800"/>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smtClean="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smtClean="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
        <p:nvSpPr>
          <p:cNvPr id="16" name="TextBox 15">
            <a:extLst>
              <a:ext uri="{FF2B5EF4-FFF2-40B4-BE49-F238E27FC236}">
                <a16:creationId xmlns:a16="http://schemas.microsoft.com/office/drawing/2014/main" xmlns="" id="{FBF10EE1-66F6-A64B-A1B2-E37B1D87A657}"/>
              </a:ext>
            </a:extLst>
          </p:cNvPr>
          <p:cNvSpPr txBox="1"/>
          <p:nvPr userDrawn="1"/>
        </p:nvSpPr>
        <p:spPr>
          <a:xfrm>
            <a:off x="1139825" y="6194949"/>
            <a:ext cx="1610463" cy="276999"/>
          </a:xfrm>
          <a:prstGeom prst="rect">
            <a:avLst/>
          </a:prstGeom>
          <a:solidFill>
            <a:srgbClr val="FF0000"/>
          </a:solidFill>
        </p:spPr>
        <p:txBody>
          <a:bodyPr wrap="square" rtlCol="0">
            <a:spAutoFit/>
          </a:bodyPr>
          <a:lstStyle/>
          <a:p>
            <a:r>
              <a:rPr lang="en-US" sz="1200" dirty="0">
                <a:solidFill>
                  <a:schemeClr val="bg1"/>
                </a:solidFill>
                <a:latin typeface="+mj-lt"/>
              </a:rPr>
              <a:t>Replace With Logo</a:t>
            </a:r>
          </a:p>
        </p:txBody>
      </p:sp>
    </p:spTree>
    <p:extLst>
      <p:ext uri="{BB962C8B-B14F-4D97-AF65-F5344CB8AC3E}">
        <p14:creationId xmlns:p14="http://schemas.microsoft.com/office/powerpoint/2010/main" val="3525480538"/>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 Slide option 12 (title,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AE977C14-DF39-6443-8E68-778C7AA12358}"/>
              </a:ext>
            </a:extLst>
          </p:cNvPr>
          <p:cNvSpPr>
            <a:spLocks noGrp="1"/>
          </p:cNvSpPr>
          <p:nvPr>
            <p:ph type="pic" sz="quarter" idx="12"/>
          </p:nvPr>
        </p:nvSpPr>
        <p:spPr>
          <a:xfrm>
            <a:off x="0" y="0"/>
            <a:ext cx="5097463" cy="6858000"/>
          </a:xfrm>
          <a:prstGeom prst="rect">
            <a:avLst/>
          </a:prstGeom>
          <a:solidFill>
            <a:schemeClr val="bg1">
              <a:lumMod val="95000"/>
            </a:schemeClr>
          </a:solidFill>
        </p:spPr>
        <p:txBody>
          <a:bodyPr anchor="ctr"/>
          <a:lstStyle>
            <a:lvl1pPr marL="0" indent="0" algn="ctr">
              <a:buNone/>
              <a:defRPr/>
            </a:lvl1pPr>
          </a:lstStyle>
          <a:p>
            <a:endParaRPr lang="en-US"/>
          </a:p>
        </p:txBody>
      </p:sp>
      <p:pic>
        <p:nvPicPr>
          <p:cNvPr id="13" name="Picture 12">
            <a:extLst>
              <a:ext uri="{FF2B5EF4-FFF2-40B4-BE49-F238E27FC236}">
                <a16:creationId xmlns:a16="http://schemas.microsoft.com/office/drawing/2014/main" xmlns="" id="{E233F040-ED49-1B49-AE8A-B189C130795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617326" y="6011907"/>
            <a:ext cx="1839368" cy="625385"/>
          </a:xfrm>
          <a:prstGeom prst="rect">
            <a:avLst/>
          </a:prstGeom>
          <a:effectLst/>
        </p:spPr>
      </p:pic>
      <p:sp>
        <p:nvSpPr>
          <p:cNvPr id="9" name="Text Placeholder 13">
            <a:extLst>
              <a:ext uri="{FF2B5EF4-FFF2-40B4-BE49-F238E27FC236}">
                <a16:creationId xmlns:a16="http://schemas.microsoft.com/office/drawing/2014/main" xmlns="" id="{221090C8-4E25-AD49-A1CE-2D302451961C}"/>
              </a:ext>
            </a:extLst>
          </p:cNvPr>
          <p:cNvSpPr>
            <a:spLocks noGrp="1"/>
          </p:cNvSpPr>
          <p:nvPr>
            <p:ph type="body" sz="quarter" idx="10"/>
          </p:nvPr>
        </p:nvSpPr>
        <p:spPr>
          <a:xfrm>
            <a:off x="5870574" y="1014413"/>
            <a:ext cx="5159376" cy="836158"/>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xmlns="" id="{55362FC4-C546-2547-AC09-BE3C103EC1CB}"/>
              </a:ext>
            </a:extLst>
          </p:cNvPr>
          <p:cNvSpPr>
            <a:spLocks noGrp="1"/>
          </p:cNvSpPr>
          <p:nvPr>
            <p:ph type="body" sz="quarter" idx="11"/>
          </p:nvPr>
        </p:nvSpPr>
        <p:spPr>
          <a:xfrm>
            <a:off x="5870574" y="2149475"/>
            <a:ext cx="5159375" cy="270555"/>
          </a:xfrm>
          <a:prstGeom prst="rect">
            <a:avLst/>
          </a:prstGeom>
        </p:spPr>
        <p:txBody>
          <a:bodyPr lIns="0" tIns="0" rIns="0" bIns="0"/>
          <a:lstStyle>
            <a:lvl1pPr marL="0" indent="0">
              <a:lnSpc>
                <a:spcPct val="90000"/>
              </a:lnSpc>
              <a:spcBef>
                <a:spcPts val="0"/>
              </a:spcBef>
              <a:spcAft>
                <a:spcPts val="6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xmlns="" id="{5482B8AA-3E73-2D4B-969A-2C6CC991E7B5}"/>
              </a:ext>
            </a:extLst>
          </p:cNvPr>
          <p:cNvSpPr>
            <a:spLocks noGrp="1"/>
          </p:cNvSpPr>
          <p:nvPr>
            <p:ph type="body" sz="quarter" idx="13"/>
          </p:nvPr>
        </p:nvSpPr>
        <p:spPr>
          <a:xfrm>
            <a:off x="5870574" y="2685143"/>
            <a:ext cx="5159375" cy="270555"/>
          </a:xfrm>
          <a:prstGeom prst="rect">
            <a:avLst/>
          </a:prstGeom>
        </p:spPr>
        <p:txBody>
          <a:bodyPr lIns="0" tIns="0" rIns="0" bIns="0"/>
          <a:lstStyle>
            <a:lvl1pPr marL="0" indent="0">
              <a:lnSpc>
                <a:spcPct val="90000"/>
              </a:lnSpc>
              <a:spcBef>
                <a:spcPts val="0"/>
              </a:spcBef>
              <a:spcAft>
                <a:spcPts val="6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3">
            <a:extLst>
              <a:ext uri="{FF2B5EF4-FFF2-40B4-BE49-F238E27FC236}">
                <a16:creationId xmlns:a16="http://schemas.microsoft.com/office/drawing/2014/main" xmlns="" id="{B7EF99CD-A98C-DB4F-A830-2F42E1167DE5}"/>
              </a:ext>
            </a:extLst>
          </p:cNvPr>
          <p:cNvSpPr>
            <a:spLocks noGrp="1"/>
          </p:cNvSpPr>
          <p:nvPr>
            <p:ph type="body" sz="quarter" idx="14"/>
          </p:nvPr>
        </p:nvSpPr>
        <p:spPr>
          <a:xfrm>
            <a:off x="5870574" y="3292474"/>
            <a:ext cx="5159375" cy="2286001"/>
          </a:xfrm>
          <a:prstGeom prst="rect">
            <a:avLst/>
          </a:prstGeom>
        </p:spPr>
        <p:txBody>
          <a:bodyPr lIns="0" tIns="0" rIns="0" bIns="0"/>
          <a:lstStyle>
            <a:lvl1pPr marL="342900" indent="-342900">
              <a:lnSpc>
                <a:spcPct val="100000"/>
              </a:lnSpc>
              <a:spcBef>
                <a:spcPts val="0"/>
              </a:spcBef>
              <a:spcAft>
                <a:spcPts val="1200"/>
              </a:spcAft>
              <a:buClr>
                <a:schemeClr val="tx2"/>
              </a:buClr>
              <a:buFont typeface="Arial" panose="020B0604020202020204" pitchFamily="34" charset="0"/>
              <a:buChar char="•"/>
              <a:defRPr sz="20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disclosure statment">
            <a:extLst>
              <a:ext uri="{FF2B5EF4-FFF2-40B4-BE49-F238E27FC236}">
                <a16:creationId xmlns:a16="http://schemas.microsoft.com/office/drawing/2014/main" xmlns="" id="{236CE8B6-8ADA-5244-8294-B73988CD8048}"/>
              </a:ext>
            </a:extLst>
          </p:cNvPr>
          <p:cNvSpPr txBox="1">
            <a:spLocks/>
          </p:cNvSpPr>
          <p:nvPr userDrawn="1"/>
        </p:nvSpPr>
        <p:spPr>
          <a:xfrm>
            <a:off x="5870575" y="6158400"/>
            <a:ext cx="3182938" cy="332399"/>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smtClean="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smtClean="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
        <p:nvSpPr>
          <p:cNvPr id="16" name="TextBox 15">
            <a:extLst>
              <a:ext uri="{FF2B5EF4-FFF2-40B4-BE49-F238E27FC236}">
                <a16:creationId xmlns:a16="http://schemas.microsoft.com/office/drawing/2014/main" xmlns="" id="{686A5DAE-276E-8847-873E-64DE67B1B9C2}"/>
              </a:ext>
            </a:extLst>
          </p:cNvPr>
          <p:cNvSpPr txBox="1"/>
          <p:nvPr userDrawn="1"/>
        </p:nvSpPr>
        <p:spPr>
          <a:xfrm>
            <a:off x="9419487" y="6194949"/>
            <a:ext cx="1610463" cy="276999"/>
          </a:xfrm>
          <a:prstGeom prst="rect">
            <a:avLst/>
          </a:prstGeom>
          <a:solidFill>
            <a:srgbClr val="FF0000"/>
          </a:solidFill>
        </p:spPr>
        <p:txBody>
          <a:bodyPr wrap="square" rtlCol="0">
            <a:spAutoFit/>
          </a:bodyPr>
          <a:lstStyle/>
          <a:p>
            <a:r>
              <a:rPr lang="en-US" sz="1200" dirty="0">
                <a:solidFill>
                  <a:schemeClr val="bg1"/>
                </a:solidFill>
                <a:latin typeface="+mj-lt"/>
              </a:rPr>
              <a:t>Replace With Logo</a:t>
            </a:r>
          </a:p>
        </p:txBody>
      </p:sp>
    </p:spTree>
    <p:extLst>
      <p:ext uri="{BB962C8B-B14F-4D97-AF65-F5344CB8AC3E}">
        <p14:creationId xmlns:p14="http://schemas.microsoft.com/office/powerpoint/2010/main" val="948259749"/>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Slide option 13 (contact inf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AE977C14-DF39-6443-8E68-778C7AA12358}"/>
              </a:ext>
            </a:extLst>
          </p:cNvPr>
          <p:cNvSpPr>
            <a:spLocks noGrp="1"/>
          </p:cNvSpPr>
          <p:nvPr>
            <p:ph type="pic" sz="quarter" idx="12"/>
          </p:nvPr>
        </p:nvSpPr>
        <p:spPr>
          <a:xfrm>
            <a:off x="0" y="0"/>
            <a:ext cx="5097463" cy="6858000"/>
          </a:xfrm>
          <a:prstGeom prst="rect">
            <a:avLst/>
          </a:prstGeom>
          <a:solidFill>
            <a:schemeClr val="bg1">
              <a:lumMod val="95000"/>
            </a:schemeClr>
          </a:solidFill>
        </p:spPr>
        <p:txBody>
          <a:bodyPr anchor="ctr"/>
          <a:lstStyle>
            <a:lvl1pPr marL="0" indent="0" algn="ctr">
              <a:buNone/>
              <a:defRPr/>
            </a:lvl1pPr>
          </a:lstStyle>
          <a:p>
            <a:endParaRPr lang="en-US"/>
          </a:p>
        </p:txBody>
      </p:sp>
      <p:pic>
        <p:nvPicPr>
          <p:cNvPr id="13" name="Picture 12">
            <a:extLst>
              <a:ext uri="{FF2B5EF4-FFF2-40B4-BE49-F238E27FC236}">
                <a16:creationId xmlns:a16="http://schemas.microsoft.com/office/drawing/2014/main" xmlns="" id="{E233F040-ED49-1B49-AE8A-B189C130795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617326" y="6011907"/>
            <a:ext cx="1839368" cy="625385"/>
          </a:xfrm>
          <a:prstGeom prst="rect">
            <a:avLst/>
          </a:prstGeom>
          <a:effectLst/>
        </p:spPr>
      </p:pic>
      <p:sp>
        <p:nvSpPr>
          <p:cNvPr id="9" name="Text Placeholder 13">
            <a:extLst>
              <a:ext uri="{FF2B5EF4-FFF2-40B4-BE49-F238E27FC236}">
                <a16:creationId xmlns:a16="http://schemas.microsoft.com/office/drawing/2014/main" xmlns="" id="{221090C8-4E25-AD49-A1CE-2D302451961C}"/>
              </a:ext>
            </a:extLst>
          </p:cNvPr>
          <p:cNvSpPr>
            <a:spLocks noGrp="1"/>
          </p:cNvSpPr>
          <p:nvPr>
            <p:ph type="body" sz="quarter" idx="10"/>
          </p:nvPr>
        </p:nvSpPr>
        <p:spPr>
          <a:xfrm>
            <a:off x="5870574" y="1014413"/>
            <a:ext cx="5159376" cy="836158"/>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xmlns="" id="{55362FC4-C546-2547-AC09-BE3C103EC1CB}"/>
              </a:ext>
            </a:extLst>
          </p:cNvPr>
          <p:cNvSpPr>
            <a:spLocks noGrp="1"/>
          </p:cNvSpPr>
          <p:nvPr>
            <p:ph type="body" sz="quarter" idx="11"/>
          </p:nvPr>
        </p:nvSpPr>
        <p:spPr>
          <a:xfrm>
            <a:off x="5870574" y="2149475"/>
            <a:ext cx="5159375" cy="270555"/>
          </a:xfrm>
          <a:prstGeom prst="rect">
            <a:avLst/>
          </a:prstGeom>
        </p:spPr>
        <p:txBody>
          <a:bodyPr lIns="0" tIns="0" rIns="0" bIns="0"/>
          <a:lstStyle>
            <a:lvl1pPr marL="0" indent="0">
              <a:lnSpc>
                <a:spcPct val="90000"/>
              </a:lnSpc>
              <a:spcBef>
                <a:spcPts val="0"/>
              </a:spcBef>
              <a:spcAft>
                <a:spcPts val="6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xmlns="" id="{5482B8AA-3E73-2D4B-969A-2C6CC991E7B5}"/>
              </a:ext>
            </a:extLst>
          </p:cNvPr>
          <p:cNvSpPr>
            <a:spLocks noGrp="1"/>
          </p:cNvSpPr>
          <p:nvPr>
            <p:ph type="body" sz="quarter" idx="13"/>
          </p:nvPr>
        </p:nvSpPr>
        <p:spPr>
          <a:xfrm>
            <a:off x="5870574" y="3019826"/>
            <a:ext cx="5159375" cy="270555"/>
          </a:xfrm>
          <a:prstGeom prst="rect">
            <a:avLst/>
          </a:prstGeom>
        </p:spPr>
        <p:txBody>
          <a:bodyPr lIns="0" tIns="0" rIns="0" bIns="0"/>
          <a:lstStyle>
            <a:lvl1pPr marL="0" indent="0">
              <a:lnSpc>
                <a:spcPct val="90000"/>
              </a:lnSpc>
              <a:spcBef>
                <a:spcPts val="0"/>
              </a:spcBef>
              <a:spcAft>
                <a:spcPts val="6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3">
            <a:extLst>
              <a:ext uri="{FF2B5EF4-FFF2-40B4-BE49-F238E27FC236}">
                <a16:creationId xmlns:a16="http://schemas.microsoft.com/office/drawing/2014/main" xmlns="" id="{B7EF99CD-A98C-DB4F-A830-2F42E1167DE5}"/>
              </a:ext>
            </a:extLst>
          </p:cNvPr>
          <p:cNvSpPr>
            <a:spLocks noGrp="1"/>
          </p:cNvSpPr>
          <p:nvPr>
            <p:ph type="body" sz="quarter" idx="14"/>
          </p:nvPr>
        </p:nvSpPr>
        <p:spPr>
          <a:xfrm>
            <a:off x="5870574" y="4435475"/>
            <a:ext cx="5159375" cy="1143000"/>
          </a:xfrm>
          <a:prstGeom prst="rect">
            <a:avLst/>
          </a:prstGeom>
        </p:spPr>
        <p:txBody>
          <a:bodyPr lIns="0" tIns="0" rIns="0" bIns="0"/>
          <a:lstStyle>
            <a:lvl1pPr marL="0" indent="0">
              <a:lnSpc>
                <a:spcPct val="100000"/>
              </a:lnSpc>
              <a:spcBef>
                <a:spcPts val="0"/>
              </a:spcBef>
              <a:spcAft>
                <a:spcPts val="600"/>
              </a:spcAft>
              <a:buClr>
                <a:schemeClr val="tx2"/>
              </a:buClr>
              <a:buFont typeface="Arial" panose="020B0604020202020204" pitchFamily="34" charset="0"/>
              <a:buNone/>
              <a:defRPr sz="18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13">
            <a:extLst>
              <a:ext uri="{FF2B5EF4-FFF2-40B4-BE49-F238E27FC236}">
                <a16:creationId xmlns:a16="http://schemas.microsoft.com/office/drawing/2014/main" xmlns="" id="{29DFF07A-874D-DA43-AFC2-3C34E352018E}"/>
              </a:ext>
            </a:extLst>
          </p:cNvPr>
          <p:cNvSpPr>
            <a:spLocks noGrp="1"/>
          </p:cNvSpPr>
          <p:nvPr>
            <p:ph type="body" sz="quarter" idx="15" hasCustomPrompt="1"/>
          </p:nvPr>
        </p:nvSpPr>
        <p:spPr>
          <a:xfrm>
            <a:off x="5870574" y="451703"/>
            <a:ext cx="5159376" cy="205923"/>
          </a:xfrm>
          <a:prstGeom prst="rect">
            <a:avLst/>
          </a:prstGeom>
        </p:spPr>
        <p:txBody>
          <a:bodyPr lIns="0" tIns="0" rIns="0" bIns="0" anchor="t"/>
          <a:lstStyle>
            <a:lvl1pPr marL="0" indent="0">
              <a:lnSpc>
                <a:spcPts val="2000"/>
              </a:lnSpc>
              <a:spcBef>
                <a:spcPts val="0"/>
              </a:spcBef>
              <a:buNone/>
              <a:defRPr sz="2000" b="0"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Contact</a:t>
            </a:r>
          </a:p>
        </p:txBody>
      </p:sp>
      <p:sp>
        <p:nvSpPr>
          <p:cNvPr id="18" name="Text Placeholder 13">
            <a:extLst>
              <a:ext uri="{FF2B5EF4-FFF2-40B4-BE49-F238E27FC236}">
                <a16:creationId xmlns:a16="http://schemas.microsoft.com/office/drawing/2014/main" xmlns="" id="{88F8500C-5B41-B247-A6E9-CC5EFA848DA6}"/>
              </a:ext>
            </a:extLst>
          </p:cNvPr>
          <p:cNvSpPr>
            <a:spLocks noGrp="1"/>
          </p:cNvSpPr>
          <p:nvPr>
            <p:ph type="body" sz="quarter" idx="17" hasCustomPrompt="1"/>
          </p:nvPr>
        </p:nvSpPr>
        <p:spPr>
          <a:xfrm>
            <a:off x="5870574" y="2694159"/>
            <a:ext cx="1974851" cy="205923"/>
          </a:xfrm>
          <a:prstGeom prst="rect">
            <a:avLst/>
          </a:prstGeom>
        </p:spPr>
        <p:txBody>
          <a:bodyPr lIns="0" tIns="0" rIns="0" bIns="0" anchor="t"/>
          <a:lstStyle>
            <a:lvl1pPr marL="0" indent="0">
              <a:lnSpc>
                <a:spcPts val="2000"/>
              </a:lnSpc>
              <a:spcBef>
                <a:spcPts val="0"/>
              </a:spcBef>
              <a:buNone/>
              <a:defRPr sz="1200" b="0" i="0" spc="300">
                <a:solidFill>
                  <a:schemeClr val="bg2"/>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20" name="Text Placeholder 13">
            <a:extLst>
              <a:ext uri="{FF2B5EF4-FFF2-40B4-BE49-F238E27FC236}">
                <a16:creationId xmlns:a16="http://schemas.microsoft.com/office/drawing/2014/main" xmlns="" id="{A72803B1-2228-1144-BDA7-F2383E32099A}"/>
              </a:ext>
            </a:extLst>
          </p:cNvPr>
          <p:cNvSpPr>
            <a:spLocks noGrp="1"/>
          </p:cNvSpPr>
          <p:nvPr>
            <p:ph type="body" sz="quarter" idx="18"/>
          </p:nvPr>
        </p:nvSpPr>
        <p:spPr>
          <a:xfrm>
            <a:off x="5870574" y="3810854"/>
            <a:ext cx="5159375" cy="270555"/>
          </a:xfrm>
          <a:prstGeom prst="rect">
            <a:avLst/>
          </a:prstGeom>
        </p:spPr>
        <p:txBody>
          <a:bodyPr lIns="0" tIns="0" rIns="0" bIns="0"/>
          <a:lstStyle>
            <a:lvl1pPr marL="0" indent="0">
              <a:lnSpc>
                <a:spcPct val="90000"/>
              </a:lnSpc>
              <a:spcBef>
                <a:spcPts val="0"/>
              </a:spcBef>
              <a:spcAft>
                <a:spcPts val="6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1" name="Text Placeholder 13">
            <a:extLst>
              <a:ext uri="{FF2B5EF4-FFF2-40B4-BE49-F238E27FC236}">
                <a16:creationId xmlns:a16="http://schemas.microsoft.com/office/drawing/2014/main" xmlns="" id="{03CC59A4-A05B-3148-80CD-AF637E2E6390}"/>
              </a:ext>
            </a:extLst>
          </p:cNvPr>
          <p:cNvSpPr>
            <a:spLocks noGrp="1"/>
          </p:cNvSpPr>
          <p:nvPr>
            <p:ph type="body" sz="quarter" idx="19" hasCustomPrompt="1"/>
          </p:nvPr>
        </p:nvSpPr>
        <p:spPr>
          <a:xfrm>
            <a:off x="5870574" y="3485187"/>
            <a:ext cx="1974851" cy="205923"/>
          </a:xfrm>
          <a:prstGeom prst="rect">
            <a:avLst/>
          </a:prstGeom>
        </p:spPr>
        <p:txBody>
          <a:bodyPr lIns="0" tIns="0" rIns="0" bIns="0" anchor="t"/>
          <a:lstStyle>
            <a:lvl1pPr marL="0" indent="0">
              <a:lnSpc>
                <a:spcPts val="2000"/>
              </a:lnSpc>
              <a:spcBef>
                <a:spcPts val="0"/>
              </a:spcBef>
              <a:buNone/>
              <a:defRPr sz="1200" b="0" i="0" spc="300">
                <a:solidFill>
                  <a:schemeClr val="bg2"/>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PHONE</a:t>
            </a:r>
          </a:p>
        </p:txBody>
      </p:sp>
      <p:sp>
        <p:nvSpPr>
          <p:cNvPr id="19" name="disclosure statment">
            <a:extLst>
              <a:ext uri="{FF2B5EF4-FFF2-40B4-BE49-F238E27FC236}">
                <a16:creationId xmlns:a16="http://schemas.microsoft.com/office/drawing/2014/main" xmlns="" id="{4ED106F2-0518-054B-86DB-605E23C044BF}"/>
              </a:ext>
            </a:extLst>
          </p:cNvPr>
          <p:cNvSpPr txBox="1">
            <a:spLocks/>
          </p:cNvSpPr>
          <p:nvPr userDrawn="1"/>
        </p:nvSpPr>
        <p:spPr>
          <a:xfrm>
            <a:off x="5870575" y="6158399"/>
            <a:ext cx="3182938" cy="332399"/>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smtClean="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smtClean="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
        <p:nvSpPr>
          <p:cNvPr id="23" name="TextBox 22">
            <a:extLst>
              <a:ext uri="{FF2B5EF4-FFF2-40B4-BE49-F238E27FC236}">
                <a16:creationId xmlns:a16="http://schemas.microsoft.com/office/drawing/2014/main" xmlns="" id="{C278EEFE-E4ED-EE49-9CEE-B0E45F470C59}"/>
              </a:ext>
            </a:extLst>
          </p:cNvPr>
          <p:cNvSpPr txBox="1"/>
          <p:nvPr userDrawn="1"/>
        </p:nvSpPr>
        <p:spPr>
          <a:xfrm>
            <a:off x="9419487" y="6194949"/>
            <a:ext cx="1610463" cy="276999"/>
          </a:xfrm>
          <a:prstGeom prst="rect">
            <a:avLst/>
          </a:prstGeom>
          <a:solidFill>
            <a:srgbClr val="FF0000"/>
          </a:solidFill>
        </p:spPr>
        <p:txBody>
          <a:bodyPr wrap="square" rtlCol="0">
            <a:spAutoFit/>
          </a:bodyPr>
          <a:lstStyle/>
          <a:p>
            <a:r>
              <a:rPr lang="en-US" sz="1200" dirty="0">
                <a:solidFill>
                  <a:schemeClr val="bg1"/>
                </a:solidFill>
                <a:latin typeface="+mj-lt"/>
              </a:rPr>
              <a:t>Replace With Logo</a:t>
            </a:r>
          </a:p>
        </p:txBody>
      </p:sp>
    </p:spTree>
    <p:extLst>
      <p:ext uri="{BB962C8B-B14F-4D97-AF65-F5344CB8AC3E}">
        <p14:creationId xmlns:p14="http://schemas.microsoft.com/office/powerpoint/2010/main" val="1246556174"/>
      </p:ext>
    </p:extLst>
  </p:cSld>
  <p:clrMapOvr>
    <a:masterClrMapping/>
  </p:clrMapOvr>
  <p:transition spd="slow">
    <p:push dir="u"/>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Original Grid (Hide when not used" hidden="1">
            <a:extLst>
              <a:ext uri="{FF2B5EF4-FFF2-40B4-BE49-F238E27FC236}">
                <a16:creationId xmlns:a16="http://schemas.microsoft.com/office/drawing/2014/main" xmlns="" id="{6F645227-A7EA-1142-8017-D3505BB868FA}"/>
              </a:ext>
            </a:extLst>
          </p:cNvPr>
          <p:cNvPicPr>
            <a:picLocks noChangeAspect="1"/>
          </p:cNvPicPr>
          <p:nvPr userDrawn="1"/>
        </p:nvPicPr>
        <p:blipFill>
          <a:blip r:embed="rId16">
            <a:alphaModFix amt="5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7879885"/>
      </p:ext>
    </p:extLst>
  </p:cSld>
  <p:clrMap bg1="lt1" tx1="dk1" bg2="lt2" tx2="dk2" accent1="accent1" accent2="accent2" accent3="accent3" accent4="accent4" accent5="accent5" accent6="accent6" hlink="hlink" folHlink="folHlink"/>
  <p:sldLayoutIdLst>
    <p:sldLayoutId id="2147483728" r:id="rId1"/>
    <p:sldLayoutId id="2147483655" r:id="rId2"/>
    <p:sldLayoutId id="2147483661" r:id="rId3"/>
    <p:sldLayoutId id="2147483659" r:id="rId4"/>
    <p:sldLayoutId id="2147483658" r:id="rId5"/>
    <p:sldLayoutId id="2147483663" r:id="rId6"/>
    <p:sldLayoutId id="2147483706" r:id="rId7"/>
    <p:sldLayoutId id="2147483707" r:id="rId8"/>
    <p:sldLayoutId id="2147483711" r:id="rId9"/>
    <p:sldLayoutId id="2147483665" r:id="rId10"/>
    <p:sldLayoutId id="2147483666" r:id="rId11"/>
    <p:sldLayoutId id="2147483713" r:id="rId12"/>
    <p:sldLayoutId id="2147483730" r:id="rId13"/>
    <p:sldLayoutId id="2147483737" r:id="rId14"/>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074">
          <p15:clr>
            <a:srgbClr val="F26B43"/>
          </p15:clr>
        </p15:guide>
        <p15:guide id="4" orient="horz" pos="1515">
          <p15:clr>
            <a:srgbClr val="F26B43"/>
          </p15:clr>
        </p15:guide>
        <p15:guide id="6" orient="horz" pos="1354">
          <p15:clr>
            <a:srgbClr val="F26B43"/>
          </p15:clr>
        </p15:guide>
        <p15:guide id="7" orient="horz" pos="801">
          <p15:clr>
            <a:srgbClr val="F26B43"/>
          </p15:clr>
        </p15:guide>
        <p15:guide id="9" orient="horz" pos="639">
          <p15:clr>
            <a:srgbClr val="F26B43"/>
          </p15:clr>
        </p15:guide>
        <p15:guide id="12" pos="1204">
          <p15:clr>
            <a:srgbClr val="F26B43"/>
          </p15:clr>
        </p15:guide>
        <p15:guide id="14" pos="1480">
          <p15:clr>
            <a:srgbClr val="F26B43"/>
          </p15:clr>
        </p15:guide>
        <p15:guide id="15" pos="2448">
          <p15:clr>
            <a:srgbClr val="F26B43"/>
          </p15:clr>
        </p15:guide>
        <p15:guide id="17" pos="2730">
          <p15:clr>
            <a:srgbClr val="F26B43"/>
          </p15:clr>
        </p15:guide>
        <p15:guide id="19" pos="7436">
          <p15:clr>
            <a:srgbClr val="F26B43"/>
          </p15:clr>
        </p15:guide>
        <p15:guide id="20" pos="6463">
          <p15:clr>
            <a:srgbClr val="F26B43"/>
          </p15:clr>
        </p15:guide>
        <p15:guide id="22" pos="6192">
          <p15:clr>
            <a:srgbClr val="F26B43"/>
          </p15:clr>
        </p15:guide>
        <p15:guide id="23" pos="5219">
          <p15:clr>
            <a:srgbClr val="F26B43"/>
          </p15:clr>
        </p15:guide>
        <p15:guide id="25" pos="4942">
          <p15:clr>
            <a:srgbClr val="F26B43"/>
          </p15:clr>
        </p15:guide>
        <p15:guide id="26" pos="3698">
          <p15:clr>
            <a:srgbClr val="F26B43"/>
          </p15:clr>
        </p15:guide>
        <p15:guide id="27" pos="3974">
          <p15:clr>
            <a:srgbClr val="F26B43"/>
          </p15:clr>
        </p15:guide>
        <p15:guide id="29" orient="horz" pos="2794">
          <p15:clr>
            <a:srgbClr val="F26B43"/>
          </p15:clr>
        </p15:guide>
        <p15:guide id="31" orient="horz" pos="2955">
          <p15:clr>
            <a:srgbClr val="F26B43"/>
          </p15:clr>
        </p15:guide>
        <p15:guide id="32" orient="horz" pos="3514">
          <p15:clr>
            <a:srgbClr val="F26B43"/>
          </p15:clr>
        </p15:guide>
        <p15:guide id="34" orient="horz" pos="3675">
          <p15:clr>
            <a:srgbClr val="F26B43"/>
          </p15:clr>
        </p15:guide>
        <p15:guide id="35" orient="horz" pos="2235">
          <p15:clr>
            <a:srgbClr val="F26B43"/>
          </p15:clr>
        </p15:guide>
        <p15:guide id="38" pos="718" userDrawn="1">
          <p15:clr>
            <a:srgbClr val="F26B43"/>
          </p15:clr>
        </p15:guide>
        <p15:guide id="39" pos="6948" userDrawn="1">
          <p15:clr>
            <a:srgbClr val="F26B43"/>
          </p15:clr>
        </p15:guide>
        <p15:guide id="41" orient="horz" pos="3984" userDrawn="1">
          <p15:clr>
            <a:srgbClr val="F26B43"/>
          </p15:clr>
        </p15:guide>
        <p15:guide id="42" pos="1965" userDrawn="1">
          <p15:clr>
            <a:srgbClr val="F26B43"/>
          </p15:clr>
        </p15:guide>
        <p15:guide id="43" pos="3211" userDrawn="1">
          <p15:clr>
            <a:srgbClr val="F26B43"/>
          </p15:clr>
        </p15:guide>
        <p15:guide id="45" pos="5703" userDrawn="1">
          <p15:clr>
            <a:srgbClr val="F26B43"/>
          </p15:clr>
        </p15:guide>
        <p15:guide id="46" pos="236" userDrawn="1">
          <p15:clr>
            <a:srgbClr val="F26B43"/>
          </p15:clr>
        </p15:guide>
        <p15:guide id="47" pos="44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www.investing.com/indices/us-30-historical-dat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69128FDA-211F-AF4F-93BB-46F7AC0A2B98}"/>
              </a:ext>
            </a:extLst>
          </p:cNvPr>
          <p:cNvSpPr>
            <a:spLocks noGrp="1"/>
          </p:cNvSpPr>
          <p:nvPr>
            <p:ph type="body" sz="quarter" idx="10"/>
          </p:nvPr>
        </p:nvSpPr>
        <p:spPr>
          <a:xfrm>
            <a:off x="3119439" y="383441"/>
            <a:ext cx="7910512" cy="2952977"/>
          </a:xfrm>
        </p:spPr>
        <p:txBody>
          <a:bodyPr/>
          <a:lstStyle/>
          <a:p>
            <a:r>
              <a:rPr lang="en-US" sz="7200" dirty="0"/>
              <a:t>Planning for Business Owners</a:t>
            </a:r>
          </a:p>
        </p:txBody>
      </p:sp>
      <p:sp>
        <p:nvSpPr>
          <p:cNvPr id="5" name="Text Placeholder 4">
            <a:extLst>
              <a:ext uri="{FF2B5EF4-FFF2-40B4-BE49-F238E27FC236}">
                <a16:creationId xmlns:a16="http://schemas.microsoft.com/office/drawing/2014/main" xmlns="" id="{776C8D61-5649-6C41-B4EB-E7FB46617D21}"/>
              </a:ext>
            </a:extLst>
          </p:cNvPr>
          <p:cNvSpPr>
            <a:spLocks noGrp="1"/>
          </p:cNvSpPr>
          <p:nvPr>
            <p:ph type="body" sz="quarter" idx="11"/>
          </p:nvPr>
        </p:nvSpPr>
        <p:spPr>
          <a:xfrm>
            <a:off x="6096000" y="3548064"/>
            <a:ext cx="4933950" cy="887412"/>
          </a:xfrm>
        </p:spPr>
        <p:txBody>
          <a:bodyPr/>
          <a:lstStyle/>
          <a:p>
            <a:r>
              <a:rPr lang="en-US" sz="2800" dirty="0"/>
              <a:t>Coronavirus &amp; Relief Package: </a:t>
            </a:r>
            <a:r>
              <a:rPr lang="en-US" sz="2800" b="1" dirty="0"/>
              <a:t>What It All Means</a:t>
            </a:r>
          </a:p>
        </p:txBody>
      </p:sp>
      <p:sp>
        <p:nvSpPr>
          <p:cNvPr id="6" name="Text Placeholder 3">
            <a:extLst>
              <a:ext uri="{FF2B5EF4-FFF2-40B4-BE49-F238E27FC236}">
                <a16:creationId xmlns:a16="http://schemas.microsoft.com/office/drawing/2014/main" xmlns="" id="{C1370D8C-652A-D648-A028-532C13E40D8D}"/>
              </a:ext>
            </a:extLst>
          </p:cNvPr>
          <p:cNvSpPr txBox="1">
            <a:spLocks/>
          </p:cNvSpPr>
          <p:nvPr/>
        </p:nvSpPr>
        <p:spPr>
          <a:xfrm>
            <a:off x="1140446" y="4691064"/>
            <a:ext cx="2745755" cy="887412"/>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solidFill>
                  <a:schemeClr val="bg1"/>
                </a:solidFill>
              </a:rPr>
              <a:t>Address 1</a:t>
            </a:r>
          </a:p>
          <a:p>
            <a:pPr marL="0" indent="0">
              <a:lnSpc>
                <a:spcPct val="100000"/>
              </a:lnSpc>
              <a:spcBef>
                <a:spcPts val="0"/>
              </a:spcBef>
              <a:buNone/>
            </a:pPr>
            <a:r>
              <a:rPr lang="en-US" sz="1600" dirty="0">
                <a:solidFill>
                  <a:schemeClr val="bg1"/>
                </a:solidFill>
              </a:rPr>
              <a:t>Address 2</a:t>
            </a:r>
          </a:p>
          <a:p>
            <a:pPr marL="0" indent="0">
              <a:lnSpc>
                <a:spcPct val="100000"/>
              </a:lnSpc>
              <a:spcBef>
                <a:spcPts val="0"/>
              </a:spcBef>
              <a:buNone/>
            </a:pPr>
            <a:r>
              <a:rPr lang="en-US" sz="1600" dirty="0">
                <a:solidFill>
                  <a:schemeClr val="bg1"/>
                </a:solidFill>
              </a:rPr>
              <a:t>Address 3</a:t>
            </a:r>
          </a:p>
        </p:txBody>
      </p:sp>
    </p:spTree>
    <p:extLst>
      <p:ext uri="{BB962C8B-B14F-4D97-AF65-F5344CB8AC3E}">
        <p14:creationId xmlns:p14="http://schemas.microsoft.com/office/powerpoint/2010/main" val="237805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xmlns="" id="{F5858D6E-B430-A54B-B680-6865858B35D2}"/>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a:xfrm>
            <a:off x="1139824" y="1014413"/>
            <a:ext cx="4730750" cy="1135062"/>
          </a:xfrm>
        </p:spPr>
        <p:txBody>
          <a:bodyPr/>
          <a:lstStyle/>
          <a:p>
            <a:r>
              <a:rPr lang="en-US" dirty="0"/>
              <a:t>Four Main Business Owner Relief</a:t>
            </a:r>
          </a:p>
        </p:txBody>
      </p:sp>
      <p:sp>
        <p:nvSpPr>
          <p:cNvPr id="2" name="Text Placeholder 1">
            <a:extLst>
              <a:ext uri="{FF2B5EF4-FFF2-40B4-BE49-F238E27FC236}">
                <a16:creationId xmlns:a16="http://schemas.microsoft.com/office/drawing/2014/main" xmlns="" id="{30D1CFC1-9E77-864F-BC48-8AE5CE9E294C}"/>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Paycheck Protection Program</a:t>
            </a:r>
          </a:p>
          <a:p>
            <a:pPr marL="342900" indent="-342900">
              <a:buFont typeface="Arial" panose="020B0604020202020204" pitchFamily="34" charset="0"/>
              <a:buChar char="•"/>
            </a:pPr>
            <a:r>
              <a:rPr lang="en-US" dirty="0"/>
              <a:t>Economic Injury Disaster Loan</a:t>
            </a:r>
          </a:p>
          <a:p>
            <a:pPr marL="342900" indent="-342900">
              <a:buFont typeface="Arial" panose="020B0604020202020204" pitchFamily="34" charset="0"/>
              <a:buChar char="•"/>
            </a:pPr>
            <a:r>
              <a:rPr lang="en-US" dirty="0"/>
              <a:t>Employee Retention Credit</a:t>
            </a:r>
          </a:p>
          <a:p>
            <a:pPr marL="342900" indent="-342900">
              <a:buFont typeface="Arial" panose="020B0604020202020204" pitchFamily="34" charset="0"/>
              <a:buChar char="•"/>
            </a:pPr>
            <a:r>
              <a:rPr lang="en-US" dirty="0"/>
              <a:t>Delay of Payment for Employer Payroll Tax</a:t>
            </a:r>
          </a:p>
        </p:txBody>
      </p:sp>
    </p:spTree>
    <p:extLst>
      <p:ext uri="{BB962C8B-B14F-4D97-AF65-F5344CB8AC3E}">
        <p14:creationId xmlns:p14="http://schemas.microsoft.com/office/powerpoint/2010/main" val="379942080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p:txBody>
          <a:bodyPr/>
          <a:lstStyle/>
          <a:p>
            <a:r>
              <a:rPr lang="en-US" sz="4000" dirty="0"/>
              <a:t>Paycheck Protection Program Overview</a:t>
            </a:r>
          </a:p>
        </p:txBody>
      </p:sp>
      <p:sp>
        <p:nvSpPr>
          <p:cNvPr id="2" name="Text Placeholder 1">
            <a:extLst>
              <a:ext uri="{FF2B5EF4-FFF2-40B4-BE49-F238E27FC236}">
                <a16:creationId xmlns:a16="http://schemas.microsoft.com/office/drawing/2014/main" xmlns="" id="{30D1CFC1-9E77-864F-BC48-8AE5CE9E294C}"/>
              </a:ext>
            </a:extLst>
          </p:cNvPr>
          <p:cNvSpPr>
            <a:spLocks noGrp="1"/>
          </p:cNvSpPr>
          <p:nvPr>
            <p:ph type="body" sz="quarter" idx="11"/>
          </p:nvPr>
        </p:nvSpPr>
        <p:spPr>
          <a:xfrm>
            <a:off x="1139825" y="2149475"/>
            <a:ext cx="9890125" cy="3684587"/>
          </a:xfrm>
        </p:spPr>
        <p:txBody>
          <a:bodyPr/>
          <a:lstStyle/>
          <a:p>
            <a:pPr marL="342900" indent="-342900">
              <a:spcAft>
                <a:spcPts val="1200"/>
              </a:spcAft>
              <a:buFont typeface="Arial" panose="020B0604020202020204" pitchFamily="34" charset="0"/>
              <a:buChar char="•"/>
            </a:pPr>
            <a:r>
              <a:rPr lang="en-US" sz="1800" dirty="0"/>
              <a:t>$349 Billion to protect businesses </a:t>
            </a:r>
          </a:p>
          <a:p>
            <a:pPr marL="342900" indent="-342900">
              <a:spcAft>
                <a:spcPts val="1200"/>
              </a:spcAft>
              <a:buFont typeface="Arial" panose="020B0604020202020204" pitchFamily="34" charset="0"/>
              <a:buChar char="•"/>
            </a:pPr>
            <a:r>
              <a:rPr lang="en-US" sz="1800" dirty="0"/>
              <a:t>Loan Amount: 2.5x Average Monthly Payroll up to $10m (salary capped </a:t>
            </a:r>
            <a:br>
              <a:rPr lang="en-US" sz="1800" dirty="0"/>
            </a:br>
            <a:r>
              <a:rPr lang="en-US" sz="1800" dirty="0"/>
              <a:t>at $100k)</a:t>
            </a:r>
          </a:p>
          <a:p>
            <a:pPr marL="342900" indent="-342900">
              <a:spcAft>
                <a:spcPts val="1200"/>
              </a:spcAft>
              <a:buFont typeface="Arial" panose="020B0604020202020204" pitchFamily="34" charset="0"/>
              <a:buChar char="•"/>
            </a:pPr>
            <a:r>
              <a:rPr lang="en-US" sz="1800" dirty="0"/>
              <a:t>500 or less 501(c)(3), LLC, Partnership, S &amp; C Corp, Self-employed, Sole Prop, </a:t>
            </a:r>
            <a:br>
              <a:rPr lang="en-US" sz="1800" dirty="0"/>
            </a:br>
            <a:r>
              <a:rPr lang="en-US" sz="1800" dirty="0"/>
              <a:t>1099 Terms:</a:t>
            </a:r>
          </a:p>
          <a:p>
            <a:pPr marL="800100" lvl="1" indent="-342900">
              <a:lnSpc>
                <a:spcPct val="100000"/>
              </a:lnSpc>
              <a:spcBef>
                <a:spcPts val="0"/>
              </a:spcBef>
              <a:spcAft>
                <a:spcPts val="1200"/>
              </a:spcAft>
              <a:buFont typeface="Courier New" panose="02070309020205020404" pitchFamily="49" charset="0"/>
              <a:buChar char="o"/>
            </a:pPr>
            <a:r>
              <a:rPr lang="en-US" sz="1800" dirty="0">
                <a:solidFill>
                  <a:schemeClr val="accent1"/>
                </a:solidFill>
              </a:rPr>
              <a:t>Forgivable (8 weeks after loan period)</a:t>
            </a:r>
          </a:p>
          <a:p>
            <a:pPr marL="800100" lvl="1" indent="-342900">
              <a:lnSpc>
                <a:spcPct val="100000"/>
              </a:lnSpc>
              <a:spcBef>
                <a:spcPts val="0"/>
              </a:spcBef>
              <a:spcAft>
                <a:spcPts val="1200"/>
              </a:spcAft>
              <a:buFont typeface="Courier New" panose="02070309020205020404" pitchFamily="49" charset="0"/>
              <a:buChar char="o"/>
            </a:pPr>
            <a:r>
              <a:rPr lang="en-US" sz="1800" dirty="0">
                <a:solidFill>
                  <a:schemeClr val="accent1"/>
                </a:solidFill>
              </a:rPr>
              <a:t>1% interest</a:t>
            </a:r>
          </a:p>
          <a:p>
            <a:pPr marL="800100" lvl="1" indent="-342900">
              <a:lnSpc>
                <a:spcPct val="100000"/>
              </a:lnSpc>
              <a:spcBef>
                <a:spcPts val="0"/>
              </a:spcBef>
              <a:spcAft>
                <a:spcPts val="1200"/>
              </a:spcAft>
              <a:buFont typeface="Courier New" panose="02070309020205020404" pitchFamily="49" charset="0"/>
              <a:buChar char="o"/>
            </a:pPr>
            <a:r>
              <a:rPr lang="en-US" sz="1800" dirty="0">
                <a:solidFill>
                  <a:schemeClr val="accent1"/>
                </a:solidFill>
              </a:rPr>
              <a:t>6 months no payments</a:t>
            </a:r>
          </a:p>
          <a:p>
            <a:pPr marL="800100" lvl="1" indent="-342900">
              <a:lnSpc>
                <a:spcPct val="100000"/>
              </a:lnSpc>
              <a:spcBef>
                <a:spcPts val="0"/>
              </a:spcBef>
              <a:spcAft>
                <a:spcPts val="1200"/>
              </a:spcAft>
              <a:buFont typeface="Courier New" panose="02070309020205020404" pitchFamily="49" charset="0"/>
              <a:buChar char="o"/>
            </a:pPr>
            <a:r>
              <a:rPr lang="en-US" sz="1800" dirty="0">
                <a:solidFill>
                  <a:schemeClr val="accent1"/>
                </a:solidFill>
              </a:rPr>
              <a:t>2-year term</a:t>
            </a:r>
          </a:p>
          <a:p>
            <a:pPr marL="800100" lvl="1" indent="-342900">
              <a:lnSpc>
                <a:spcPct val="100000"/>
              </a:lnSpc>
              <a:spcBef>
                <a:spcPts val="0"/>
              </a:spcBef>
              <a:spcAft>
                <a:spcPts val="1200"/>
              </a:spcAft>
              <a:buFont typeface="Courier New" panose="02070309020205020404" pitchFamily="49" charset="0"/>
              <a:buChar char="o"/>
            </a:pPr>
            <a:r>
              <a:rPr lang="en-US" sz="1800" dirty="0">
                <a:solidFill>
                  <a:schemeClr val="accent1"/>
                </a:solidFill>
              </a:rPr>
              <a:t>No borrower or lender fees (Banks paid by SBA for origination)</a:t>
            </a:r>
          </a:p>
          <a:p>
            <a:pPr marL="342900" indent="-342900">
              <a:spcAft>
                <a:spcPts val="1200"/>
              </a:spcAft>
              <a:buFont typeface="Arial" panose="020B0604020202020204" pitchFamily="34" charset="0"/>
              <a:buChar char="•"/>
            </a:pPr>
            <a:r>
              <a:rPr lang="en-US" sz="1800" b="1" dirty="0"/>
              <a:t>Forgiveness:</a:t>
            </a:r>
          </a:p>
          <a:p>
            <a:pPr marL="800100" lvl="1" indent="-342900">
              <a:lnSpc>
                <a:spcPct val="100000"/>
              </a:lnSpc>
              <a:spcBef>
                <a:spcPts val="0"/>
              </a:spcBef>
              <a:spcAft>
                <a:spcPts val="1200"/>
              </a:spcAft>
              <a:buFont typeface="Courier New" panose="02070309020205020404" pitchFamily="49" charset="0"/>
              <a:buChar char="o"/>
            </a:pPr>
            <a:r>
              <a:rPr lang="en-US" sz="1800" dirty="0">
                <a:solidFill>
                  <a:schemeClr val="accent1"/>
                </a:solidFill>
              </a:rPr>
              <a:t>8 weeks after loan to payroll</a:t>
            </a:r>
          </a:p>
          <a:p>
            <a:pPr marL="800100" lvl="1" indent="-342900">
              <a:lnSpc>
                <a:spcPct val="100000"/>
              </a:lnSpc>
              <a:spcBef>
                <a:spcPts val="0"/>
              </a:spcBef>
              <a:spcAft>
                <a:spcPts val="1200"/>
              </a:spcAft>
              <a:buFont typeface="Courier New" panose="02070309020205020404" pitchFamily="49" charset="0"/>
              <a:buChar char="o"/>
            </a:pPr>
            <a:r>
              <a:rPr lang="en-US" sz="1800" dirty="0">
                <a:solidFill>
                  <a:schemeClr val="accent1"/>
                </a:solidFill>
              </a:rPr>
              <a:t>Maintain payroll and employees</a:t>
            </a:r>
          </a:p>
          <a:p>
            <a:pPr marL="800100" lvl="1" indent="-342900">
              <a:lnSpc>
                <a:spcPct val="100000"/>
              </a:lnSpc>
              <a:spcBef>
                <a:spcPts val="0"/>
              </a:spcBef>
              <a:spcAft>
                <a:spcPts val="1200"/>
              </a:spcAft>
              <a:buFont typeface="Courier New" panose="02070309020205020404" pitchFamily="49" charset="0"/>
              <a:buChar char="o"/>
            </a:pPr>
            <a:r>
              <a:rPr lang="en-US" sz="1800" dirty="0">
                <a:solidFill>
                  <a:schemeClr val="accent1"/>
                </a:solidFill>
              </a:rPr>
              <a:t>Rehire laid off workers by June 30</a:t>
            </a:r>
          </a:p>
          <a:p>
            <a:pPr marL="800100" lvl="1" indent="-342900">
              <a:lnSpc>
                <a:spcPct val="100000"/>
              </a:lnSpc>
              <a:spcBef>
                <a:spcPts val="0"/>
              </a:spcBef>
              <a:spcAft>
                <a:spcPts val="1200"/>
              </a:spcAft>
              <a:buFont typeface="Courier New" panose="02070309020205020404" pitchFamily="49" charset="0"/>
              <a:buChar char="o"/>
            </a:pPr>
            <a:r>
              <a:rPr lang="en-US" sz="1800" dirty="0">
                <a:solidFill>
                  <a:schemeClr val="accent1"/>
                </a:solidFill>
              </a:rPr>
              <a:t>Cancelation of debt not income </a:t>
            </a:r>
            <a:br>
              <a:rPr lang="en-US" sz="1800" dirty="0">
                <a:solidFill>
                  <a:schemeClr val="accent1"/>
                </a:solidFill>
              </a:rPr>
            </a:br>
            <a:r>
              <a:rPr lang="en-US" sz="1800" dirty="0">
                <a:solidFill>
                  <a:schemeClr val="accent1"/>
                </a:solidFill>
              </a:rPr>
              <a:t>for taxes</a:t>
            </a:r>
          </a:p>
        </p:txBody>
      </p:sp>
    </p:spTree>
    <p:extLst>
      <p:ext uri="{BB962C8B-B14F-4D97-AF65-F5344CB8AC3E}">
        <p14:creationId xmlns:p14="http://schemas.microsoft.com/office/powerpoint/2010/main" val="89184643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p:txBody>
          <a:bodyPr/>
          <a:lstStyle/>
          <a:p>
            <a:r>
              <a:rPr lang="en-US" sz="4000" dirty="0"/>
              <a:t>Paycheck Protection Program Planning</a:t>
            </a:r>
            <a:endParaRPr lang="en-US" dirty="0"/>
          </a:p>
        </p:txBody>
      </p:sp>
      <p:sp>
        <p:nvSpPr>
          <p:cNvPr id="2" name="Text Placeholder 1">
            <a:extLst>
              <a:ext uri="{FF2B5EF4-FFF2-40B4-BE49-F238E27FC236}">
                <a16:creationId xmlns:a16="http://schemas.microsoft.com/office/drawing/2014/main" xmlns="" id="{30D1CFC1-9E77-864F-BC48-8AE5CE9E294C}"/>
              </a:ext>
            </a:extLst>
          </p:cNvPr>
          <p:cNvSpPr>
            <a:spLocks noGrp="1"/>
          </p:cNvSpPr>
          <p:nvPr>
            <p:ph type="body" sz="quarter" idx="11"/>
          </p:nvPr>
        </p:nvSpPr>
        <p:spPr>
          <a:xfrm>
            <a:off x="1139825" y="1927054"/>
            <a:ext cx="9890125" cy="4012427"/>
          </a:xfrm>
        </p:spPr>
        <p:txBody>
          <a:bodyPr/>
          <a:lstStyle/>
          <a:p>
            <a:pPr marL="342900" indent="-342900">
              <a:spcAft>
                <a:spcPts val="1200"/>
              </a:spcAft>
              <a:buFont typeface="Arial" panose="020B0604020202020204" pitchFamily="34" charset="0"/>
              <a:buChar char="•"/>
            </a:pPr>
            <a:r>
              <a:rPr lang="en-US" sz="1800" b="1" dirty="0">
                <a:cs typeface="Arial" panose="020B0604020202020204" pitchFamily="34" charset="0"/>
              </a:rPr>
              <a:t>When to apply</a:t>
            </a:r>
            <a:r>
              <a:rPr lang="en-US" sz="1800" dirty="0">
                <a:cs typeface="Arial" panose="020B0604020202020204" pitchFamily="34" charset="0"/>
              </a:rPr>
              <a:t>: April 3 companies April 10 self employed</a:t>
            </a:r>
          </a:p>
          <a:p>
            <a:pPr marL="800100" lvl="1" indent="-342900">
              <a:spcBef>
                <a:spcPts val="0"/>
              </a:spcBef>
              <a:spcAft>
                <a:spcPts val="1200"/>
              </a:spcAft>
              <a:buFont typeface="Courier New" panose="02070309020205020404" pitchFamily="49" charset="0"/>
              <a:buChar char="o"/>
            </a:pPr>
            <a:r>
              <a:rPr lang="en-US" sz="1800" dirty="0">
                <a:solidFill>
                  <a:schemeClr val="accent1"/>
                </a:solidFill>
                <a:cs typeface="Arial" panose="020B0604020202020204" pitchFamily="34" charset="0"/>
              </a:rPr>
              <a:t>Program runes through June 30 (first come first serve basis)</a:t>
            </a:r>
          </a:p>
          <a:p>
            <a:pPr marL="342900" indent="-342900">
              <a:spcAft>
                <a:spcPts val="1200"/>
              </a:spcAft>
              <a:buFont typeface="Arial" panose="020B0604020202020204" pitchFamily="34" charset="0"/>
              <a:buChar char="•"/>
            </a:pPr>
            <a:r>
              <a:rPr lang="en-US" sz="1800" b="1" dirty="0">
                <a:cs typeface="Arial" panose="020B0604020202020204" pitchFamily="34" charset="0"/>
              </a:rPr>
              <a:t>How to apply</a:t>
            </a:r>
            <a:r>
              <a:rPr lang="en-US" sz="1800" dirty="0">
                <a:cs typeface="Arial" panose="020B0604020202020204" pitchFamily="34" charset="0"/>
              </a:rPr>
              <a:t>: Local bank or SBA approved Lender</a:t>
            </a:r>
          </a:p>
          <a:p>
            <a:pPr marL="800100" lvl="1" indent="-342900">
              <a:spcBef>
                <a:spcPts val="0"/>
              </a:spcBef>
              <a:spcAft>
                <a:spcPts val="1200"/>
              </a:spcAft>
              <a:buFont typeface="Courier New" panose="02070309020205020404" pitchFamily="49" charset="0"/>
              <a:buChar char="o"/>
            </a:pPr>
            <a:r>
              <a:rPr lang="en-US" sz="1800" dirty="0">
                <a:solidFill>
                  <a:schemeClr val="accent1"/>
                </a:solidFill>
                <a:cs typeface="Arial" panose="020B0604020202020204" pitchFamily="34" charset="0"/>
              </a:rPr>
              <a:t>Documents needed: Fill out the PPP Govt Form, find a lender fill out their application, show business in existence Feb 15, EIN or TIN #, 2017 and 2018 taxes (2019 if have)</a:t>
            </a:r>
          </a:p>
          <a:p>
            <a:pPr marL="800100" lvl="1" indent="-342900">
              <a:spcBef>
                <a:spcPts val="0"/>
              </a:spcBef>
              <a:spcAft>
                <a:spcPts val="1200"/>
              </a:spcAft>
              <a:buFont typeface="Courier New" panose="02070309020205020404" pitchFamily="49" charset="0"/>
              <a:buChar char="o"/>
            </a:pPr>
            <a:r>
              <a:rPr lang="en-US" sz="1800" dirty="0">
                <a:solidFill>
                  <a:schemeClr val="accent1"/>
                </a:solidFill>
                <a:cs typeface="Arial" panose="020B0604020202020204" pitchFamily="34" charset="0"/>
              </a:rPr>
              <a:t>Verify: # of employees, payroll costs, mortgage, rent, utility</a:t>
            </a:r>
          </a:p>
          <a:p>
            <a:pPr marL="800100" lvl="1" indent="-342900">
              <a:spcBef>
                <a:spcPts val="0"/>
              </a:spcBef>
              <a:spcAft>
                <a:spcPts val="1200"/>
              </a:spcAft>
              <a:buFont typeface="Courier New" panose="02070309020205020404" pitchFamily="49" charset="0"/>
              <a:buChar char="o"/>
            </a:pPr>
            <a:r>
              <a:rPr lang="en-US" sz="1800" dirty="0">
                <a:solidFill>
                  <a:schemeClr val="accent1"/>
                </a:solidFill>
                <a:cs typeface="Arial" panose="020B0604020202020204" pitchFamily="34" charset="0"/>
              </a:rPr>
              <a:t>Track your payments over 8-week period (consider weekly payroll)</a:t>
            </a:r>
          </a:p>
          <a:p>
            <a:pPr marL="342900" indent="-342900">
              <a:spcAft>
                <a:spcPts val="1200"/>
              </a:spcAft>
              <a:buFont typeface="Arial" panose="020B0604020202020204" pitchFamily="34" charset="0"/>
              <a:buChar char="•"/>
            </a:pPr>
            <a:r>
              <a:rPr lang="en-US" sz="1800" b="1" dirty="0">
                <a:cs typeface="Arial" panose="020B0604020202020204" pitchFamily="34" charset="0"/>
              </a:rPr>
              <a:t>Allowable Uses</a:t>
            </a:r>
            <a:r>
              <a:rPr lang="en-US" sz="1800" dirty="0">
                <a:cs typeface="Arial" panose="020B0604020202020204" pitchFamily="34" charset="0"/>
              </a:rPr>
              <a:t>:</a:t>
            </a:r>
          </a:p>
          <a:p>
            <a:pPr marL="800100" lvl="1" indent="-342900">
              <a:spcBef>
                <a:spcPts val="0"/>
              </a:spcBef>
              <a:spcAft>
                <a:spcPts val="1200"/>
              </a:spcAft>
              <a:buFont typeface="Courier New" panose="02070309020205020404" pitchFamily="49" charset="0"/>
              <a:buChar char="o"/>
            </a:pPr>
            <a:r>
              <a:rPr lang="en-US" sz="1800" dirty="0">
                <a:solidFill>
                  <a:schemeClr val="accent1"/>
                </a:solidFill>
                <a:cs typeface="Arial" panose="020B0604020202020204" pitchFamily="34" charset="0"/>
              </a:rPr>
              <a:t>Payroll (reinstate employees)</a:t>
            </a:r>
          </a:p>
          <a:p>
            <a:pPr marL="800100" lvl="1" indent="-342900">
              <a:spcBef>
                <a:spcPts val="0"/>
              </a:spcBef>
              <a:spcAft>
                <a:spcPts val="1200"/>
              </a:spcAft>
              <a:buFont typeface="Courier New" panose="02070309020205020404" pitchFamily="49" charset="0"/>
              <a:buChar char="o"/>
            </a:pPr>
            <a:r>
              <a:rPr lang="en-US" sz="1800" dirty="0">
                <a:solidFill>
                  <a:schemeClr val="accent1"/>
                </a:solidFill>
                <a:cs typeface="Arial" panose="020B0604020202020204" pitchFamily="34" charset="0"/>
              </a:rPr>
              <a:t>Health care benefits, sick or medical leave, and insurance premiums</a:t>
            </a:r>
          </a:p>
          <a:p>
            <a:pPr marL="800100" lvl="1" indent="-342900">
              <a:spcBef>
                <a:spcPts val="0"/>
              </a:spcBef>
              <a:spcAft>
                <a:spcPts val="1200"/>
              </a:spcAft>
              <a:buFont typeface="Courier New" panose="02070309020205020404" pitchFamily="49" charset="0"/>
              <a:buChar char="o"/>
            </a:pPr>
            <a:r>
              <a:rPr lang="en-US" sz="1800" dirty="0">
                <a:solidFill>
                  <a:schemeClr val="accent1"/>
                </a:solidFill>
                <a:cs typeface="Arial" panose="020B0604020202020204" pitchFamily="34" charset="0"/>
              </a:rPr>
              <a:t>Mortgage interest obligations</a:t>
            </a:r>
          </a:p>
          <a:p>
            <a:pPr marL="800100" lvl="1" indent="-342900">
              <a:spcBef>
                <a:spcPts val="0"/>
              </a:spcBef>
              <a:spcAft>
                <a:spcPts val="1200"/>
              </a:spcAft>
              <a:buFont typeface="Courier New" panose="02070309020205020404" pitchFamily="49" charset="0"/>
              <a:buChar char="o"/>
            </a:pPr>
            <a:r>
              <a:rPr lang="en-US" sz="1800" dirty="0">
                <a:solidFill>
                  <a:schemeClr val="accent1"/>
                </a:solidFill>
                <a:cs typeface="Arial" panose="020B0604020202020204" pitchFamily="34" charset="0"/>
              </a:rPr>
              <a:t>Rent obligations</a:t>
            </a:r>
          </a:p>
          <a:p>
            <a:pPr marL="800100" lvl="1" indent="-342900">
              <a:spcBef>
                <a:spcPts val="0"/>
              </a:spcBef>
              <a:spcAft>
                <a:spcPts val="1200"/>
              </a:spcAft>
              <a:buFont typeface="Courier New" panose="02070309020205020404" pitchFamily="49" charset="0"/>
              <a:buChar char="o"/>
            </a:pPr>
            <a:r>
              <a:rPr lang="en-US" sz="1800" dirty="0">
                <a:solidFill>
                  <a:schemeClr val="accent1"/>
                </a:solidFill>
                <a:cs typeface="Arial" panose="020B0604020202020204" pitchFamily="34" charset="0"/>
              </a:rPr>
              <a:t>Utility payments</a:t>
            </a:r>
          </a:p>
        </p:txBody>
      </p:sp>
    </p:spTree>
    <p:extLst>
      <p:ext uri="{BB962C8B-B14F-4D97-AF65-F5344CB8AC3E}">
        <p14:creationId xmlns:p14="http://schemas.microsoft.com/office/powerpoint/2010/main" val="22699535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a:xfrm>
            <a:off x="1139825" y="1014413"/>
            <a:ext cx="10664825" cy="1135062"/>
          </a:xfrm>
        </p:spPr>
        <p:txBody>
          <a:bodyPr/>
          <a:lstStyle/>
          <a:p>
            <a:r>
              <a:rPr lang="en-US" sz="4000" dirty="0"/>
              <a:t>Economic Injury Disaster Loan Overview</a:t>
            </a:r>
          </a:p>
        </p:txBody>
      </p:sp>
      <p:sp>
        <p:nvSpPr>
          <p:cNvPr id="2" name="Text Placeholder 1">
            <a:extLst>
              <a:ext uri="{FF2B5EF4-FFF2-40B4-BE49-F238E27FC236}">
                <a16:creationId xmlns:a16="http://schemas.microsoft.com/office/drawing/2014/main" xmlns="" id="{30D1CFC1-9E77-864F-BC48-8AE5CE9E294C}"/>
              </a:ext>
            </a:extLst>
          </p:cNvPr>
          <p:cNvSpPr>
            <a:spLocks noGrp="1"/>
          </p:cNvSpPr>
          <p:nvPr>
            <p:ph type="body" sz="quarter" idx="11"/>
          </p:nvPr>
        </p:nvSpPr>
        <p:spPr/>
        <p:txBody>
          <a:bodyPr/>
          <a:lstStyle/>
          <a:p>
            <a:pPr marL="342900" indent="-342900">
              <a:buFont typeface="Arial" panose="020B0604020202020204" pitchFamily="34" charset="0"/>
              <a:buChar char="•"/>
            </a:pPr>
            <a:r>
              <a:rPr lang="en-US" sz="2000" dirty="0"/>
              <a:t>SBA Program outside of just Covid-19 Relief (apply with SBA)</a:t>
            </a:r>
          </a:p>
          <a:p>
            <a:pPr marL="342900" indent="-342900">
              <a:buFont typeface="Arial" panose="020B0604020202020204" pitchFamily="34" charset="0"/>
              <a:buChar char="•"/>
            </a:pPr>
            <a:r>
              <a:rPr lang="en-US" sz="2000" dirty="0"/>
              <a:t>Up to $2 million in loan</a:t>
            </a:r>
          </a:p>
          <a:p>
            <a:pPr marL="342900" indent="-342900">
              <a:buFont typeface="Arial" panose="020B0604020202020204" pitchFamily="34" charset="0"/>
              <a:buChar char="•"/>
            </a:pPr>
            <a:r>
              <a:rPr lang="en-US" sz="2000" dirty="0"/>
              <a:t>Up to 30 years, 3.75% interest</a:t>
            </a:r>
          </a:p>
          <a:p>
            <a:pPr marL="342900" indent="-342900">
              <a:buFont typeface="Arial" panose="020B0604020202020204" pitchFamily="34" charset="0"/>
              <a:buChar char="•"/>
            </a:pPr>
            <a:r>
              <a:rPr lang="en-US" sz="2000" dirty="0"/>
              <a:t>$10,000 in emergency relief </a:t>
            </a:r>
            <a:br>
              <a:rPr lang="en-US" sz="2000" dirty="0"/>
            </a:br>
            <a:r>
              <a:rPr lang="en-US" sz="2000" dirty="0"/>
              <a:t>(3-day process)</a:t>
            </a:r>
          </a:p>
          <a:p>
            <a:pPr marL="342900" indent="-342900">
              <a:buFont typeface="Arial" panose="020B0604020202020204" pitchFamily="34" charset="0"/>
              <a:buChar char="•"/>
            </a:pPr>
            <a:r>
              <a:rPr lang="en-US" sz="2000" dirty="0"/>
              <a:t>Generally, non-forgivable loan</a:t>
            </a:r>
          </a:p>
          <a:p>
            <a:pPr marL="342900" indent="-342900">
              <a:buFont typeface="Arial" panose="020B0604020202020204" pitchFamily="34" charset="0"/>
              <a:buChar char="•"/>
            </a:pPr>
            <a:r>
              <a:rPr lang="en-US" sz="2000" dirty="0"/>
              <a:t>Loan can be rolled into the PPP program (still waiting on further guidance)</a:t>
            </a:r>
          </a:p>
          <a:p>
            <a:pPr marL="342900" indent="-342900">
              <a:buFont typeface="Arial" panose="020B0604020202020204" pitchFamily="34" charset="0"/>
              <a:buChar char="•"/>
            </a:pPr>
            <a:r>
              <a:rPr lang="en-US" sz="2000" dirty="0"/>
              <a:t>Fund uses a bit broader than the PPP program, can be used for other repaying other obligation and </a:t>
            </a:r>
            <a:br>
              <a:rPr lang="en-US" sz="2000" dirty="0"/>
            </a:br>
            <a:r>
              <a:rPr lang="en-US" sz="2000" dirty="0"/>
              <a:t>increase material costs</a:t>
            </a:r>
          </a:p>
        </p:txBody>
      </p:sp>
      <p:sp>
        <p:nvSpPr>
          <p:cNvPr id="7" name="Rectangle 6">
            <a:extLst>
              <a:ext uri="{FF2B5EF4-FFF2-40B4-BE49-F238E27FC236}">
                <a16:creationId xmlns:a16="http://schemas.microsoft.com/office/drawing/2014/main" xmlns="" id="{9CCD0B08-E1B3-8541-B844-8DCA95E4D5FC}"/>
              </a:ext>
            </a:extLst>
          </p:cNvPr>
          <p:cNvSpPr/>
          <p:nvPr/>
        </p:nvSpPr>
        <p:spPr>
          <a:xfrm>
            <a:off x="1139825" y="5658313"/>
            <a:ext cx="6560418" cy="123111"/>
          </a:xfrm>
          <a:prstGeom prst="rect">
            <a:avLst/>
          </a:prstGeom>
        </p:spPr>
        <p:txBody>
          <a:bodyPr wrap="square" lIns="0" tIns="0" rIns="0" bIns="0">
            <a:spAutoFit/>
          </a:bodyPr>
          <a:lstStyle/>
          <a:p>
            <a:r>
              <a:rPr lang="en-US" sz="800" dirty="0">
                <a:solidFill>
                  <a:schemeClr val="accent1"/>
                </a:solidFill>
                <a:latin typeface="Arial" panose="020B0604020202020204" pitchFamily="34" charset="0"/>
              </a:rPr>
              <a:t>Source: https://</a:t>
            </a:r>
            <a:r>
              <a:rPr lang="en-US" sz="800" dirty="0" err="1">
                <a:solidFill>
                  <a:schemeClr val="accent1"/>
                </a:solidFill>
                <a:latin typeface="Arial" panose="020B0604020202020204" pitchFamily="34" charset="0"/>
              </a:rPr>
              <a:t>www.sba.gov</a:t>
            </a:r>
            <a:r>
              <a:rPr lang="en-US" sz="800" dirty="0">
                <a:solidFill>
                  <a:schemeClr val="accent1"/>
                </a:solidFill>
                <a:latin typeface="Arial" panose="020B0604020202020204" pitchFamily="34" charset="0"/>
              </a:rPr>
              <a:t>/disaster-assistance/coronavirus-covid-19</a:t>
            </a:r>
          </a:p>
        </p:txBody>
      </p:sp>
    </p:spTree>
    <p:extLst>
      <p:ext uri="{BB962C8B-B14F-4D97-AF65-F5344CB8AC3E}">
        <p14:creationId xmlns:p14="http://schemas.microsoft.com/office/powerpoint/2010/main" val="261201026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a:xfrm>
            <a:off x="1139825" y="1014413"/>
            <a:ext cx="9890125" cy="1135062"/>
          </a:xfrm>
        </p:spPr>
        <p:txBody>
          <a:bodyPr/>
          <a:lstStyle/>
          <a:p>
            <a:r>
              <a:rPr lang="en-US" sz="4400" dirty="0"/>
              <a:t>Economic Injury Disaster </a:t>
            </a:r>
            <a:br>
              <a:rPr lang="en-US" sz="4400" dirty="0"/>
            </a:br>
            <a:r>
              <a:rPr lang="en-US" sz="4400" dirty="0"/>
              <a:t>Loan Planning</a:t>
            </a:r>
          </a:p>
        </p:txBody>
      </p:sp>
      <p:sp>
        <p:nvSpPr>
          <p:cNvPr id="2" name="Text Placeholder 1">
            <a:extLst>
              <a:ext uri="{FF2B5EF4-FFF2-40B4-BE49-F238E27FC236}">
                <a16:creationId xmlns:a16="http://schemas.microsoft.com/office/drawing/2014/main" xmlns="" id="{30D1CFC1-9E77-864F-BC48-8AE5CE9E294C}"/>
              </a:ext>
            </a:extLst>
          </p:cNvPr>
          <p:cNvSpPr>
            <a:spLocks noGrp="1"/>
          </p:cNvSpPr>
          <p:nvPr>
            <p:ph type="body" sz="quarter" idx="11"/>
          </p:nvPr>
        </p:nvSpPr>
        <p:spPr>
          <a:xfrm>
            <a:off x="1139825" y="2677297"/>
            <a:ext cx="9890125" cy="2901178"/>
          </a:xfrm>
        </p:spPr>
        <p:txBody>
          <a:bodyPr/>
          <a:lstStyle/>
          <a:p>
            <a:pPr marL="342900" indent="-342900">
              <a:buFont typeface="Arial" panose="020B0604020202020204" pitchFamily="34" charset="0"/>
              <a:buChar char="•"/>
            </a:pPr>
            <a:r>
              <a:rPr lang="en-US" dirty="0"/>
              <a:t>EIDL – can provide $10,000 to help meet payroll quickly</a:t>
            </a:r>
          </a:p>
          <a:p>
            <a:pPr marL="342900" indent="-342900">
              <a:buFont typeface="Arial" panose="020B0604020202020204" pitchFamily="34" charset="0"/>
              <a:buChar char="•"/>
            </a:pPr>
            <a:r>
              <a:rPr lang="en-US" dirty="0"/>
              <a:t>Consider refinancing and rolling into the PPP</a:t>
            </a:r>
          </a:p>
          <a:p>
            <a:pPr marL="342900" indent="-342900">
              <a:buFont typeface="Arial" panose="020B0604020202020204" pitchFamily="34" charset="0"/>
              <a:buChar char="•"/>
            </a:pPr>
            <a:r>
              <a:rPr lang="en-US" dirty="0"/>
              <a:t>Could be a longer-term solution past June 30th</a:t>
            </a:r>
          </a:p>
          <a:p>
            <a:pPr marL="342900" indent="-342900">
              <a:buFont typeface="Arial" panose="020B0604020202020204" pitchFamily="34" charset="0"/>
              <a:buChar char="•"/>
            </a:pPr>
            <a:r>
              <a:rPr lang="en-US" dirty="0"/>
              <a:t>Understand off-set provisions and refinance with PPP</a:t>
            </a:r>
          </a:p>
          <a:p>
            <a:pPr marL="342900" indent="-342900">
              <a:buFont typeface="Arial" panose="020B0604020202020204" pitchFamily="34" charset="0"/>
              <a:buChar char="•"/>
            </a:pPr>
            <a:r>
              <a:rPr lang="en-US" dirty="0"/>
              <a:t>Over $25,000 does require collateral </a:t>
            </a:r>
          </a:p>
        </p:txBody>
      </p:sp>
    </p:spTree>
    <p:extLst>
      <p:ext uri="{BB962C8B-B14F-4D97-AF65-F5344CB8AC3E}">
        <p14:creationId xmlns:p14="http://schemas.microsoft.com/office/powerpoint/2010/main" val="336365003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p:txBody>
          <a:bodyPr/>
          <a:lstStyle/>
          <a:p>
            <a:r>
              <a:rPr lang="en-US" sz="4400" dirty="0"/>
              <a:t>Employee Retention Credit Overview</a:t>
            </a:r>
          </a:p>
        </p:txBody>
      </p:sp>
      <p:sp>
        <p:nvSpPr>
          <p:cNvPr id="2" name="Text Placeholder 1">
            <a:extLst>
              <a:ext uri="{FF2B5EF4-FFF2-40B4-BE49-F238E27FC236}">
                <a16:creationId xmlns:a16="http://schemas.microsoft.com/office/drawing/2014/main" xmlns="" id="{30D1CFC1-9E77-864F-BC48-8AE5CE9E294C}"/>
              </a:ext>
            </a:extLst>
          </p:cNvPr>
          <p:cNvSpPr>
            <a:spLocks noGrp="1"/>
          </p:cNvSpPr>
          <p:nvPr>
            <p:ph type="body" sz="quarter" idx="11"/>
          </p:nvPr>
        </p:nvSpPr>
        <p:spPr>
          <a:xfrm>
            <a:off x="1139825" y="2149475"/>
            <a:ext cx="9890125" cy="3199399"/>
          </a:xfrm>
        </p:spPr>
        <p:txBody>
          <a:bodyPr/>
          <a:lstStyle/>
          <a:p>
            <a:pPr marL="342900" indent="-342900">
              <a:buFont typeface="Arial" panose="020B0604020202020204" pitchFamily="34" charset="0"/>
              <a:buChar char="•"/>
            </a:pPr>
            <a:r>
              <a:rPr lang="en-US" sz="2000" dirty="0"/>
              <a:t>Fully refundable tax credit to carry on a business in 2020</a:t>
            </a:r>
          </a:p>
          <a:p>
            <a:pPr marL="342900" indent="-342900">
              <a:buFont typeface="Arial" panose="020B0604020202020204" pitchFamily="34" charset="0"/>
              <a:buChar char="•"/>
            </a:pPr>
            <a:r>
              <a:rPr lang="en-US" sz="2000" dirty="0"/>
              <a:t>Up to 50 percent of qualified wages for all quarters capped at $10,000</a:t>
            </a:r>
          </a:p>
          <a:p>
            <a:pPr marL="342900" indent="-342900">
              <a:buFont typeface="Arial" panose="020B0604020202020204" pitchFamily="34" charset="0"/>
              <a:buChar char="•"/>
            </a:pPr>
            <a:r>
              <a:rPr lang="en-US" sz="2000" dirty="0"/>
              <a:t>As such, $5,000 is the maximum credit per employee</a:t>
            </a:r>
          </a:p>
          <a:p>
            <a:pPr marL="342900" indent="-342900">
              <a:buFont typeface="Arial" panose="020B0604020202020204" pitchFamily="34" charset="0"/>
              <a:buChar char="•"/>
            </a:pPr>
            <a:r>
              <a:rPr lang="en-US" sz="2000" dirty="0"/>
              <a:t>Credit is applied against employer share of social security taxes for that employee – any excess is refundable</a:t>
            </a:r>
          </a:p>
          <a:p>
            <a:pPr marL="342900" indent="-342900">
              <a:buFont typeface="Arial" panose="020B0604020202020204" pitchFamily="34" charset="0"/>
              <a:buChar char="•"/>
            </a:pPr>
            <a:r>
              <a:rPr lang="en-US" sz="2000" dirty="0"/>
              <a:t>Must have been forced to suspend or stop work due to Gov’t order or your gross REVENUE declined by 50% for same quarter (not profit)</a:t>
            </a:r>
          </a:p>
          <a:p>
            <a:pPr marL="342900" indent="-342900">
              <a:buFont typeface="Arial" panose="020B0604020202020204" pitchFamily="34" charset="0"/>
              <a:buChar char="•"/>
            </a:pPr>
            <a:r>
              <a:rPr lang="en-US" sz="2000" dirty="0"/>
              <a:t>Business with 100 or fewer its up </a:t>
            </a:r>
            <a:br>
              <a:rPr lang="en-US" sz="2000" dirty="0"/>
            </a:br>
            <a:r>
              <a:rPr lang="en-US" sz="2000" dirty="0"/>
              <a:t>to $10,000</a:t>
            </a:r>
          </a:p>
          <a:p>
            <a:pPr marL="342900" indent="-342900">
              <a:buFont typeface="Arial" panose="020B0604020202020204" pitchFamily="34" charset="0"/>
              <a:buChar char="•"/>
            </a:pPr>
            <a:r>
              <a:rPr lang="en-US" sz="2000" dirty="0"/>
              <a:t>For those over 100 employees its only wages paid to individuals not working</a:t>
            </a:r>
          </a:p>
        </p:txBody>
      </p:sp>
    </p:spTree>
    <p:extLst>
      <p:ext uri="{BB962C8B-B14F-4D97-AF65-F5344CB8AC3E}">
        <p14:creationId xmlns:p14="http://schemas.microsoft.com/office/powerpoint/2010/main" val="194089741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p:txBody>
          <a:bodyPr/>
          <a:lstStyle/>
          <a:p>
            <a:r>
              <a:rPr lang="en-US" sz="4400" dirty="0"/>
              <a:t>Employee Retention Credit Planning</a:t>
            </a:r>
          </a:p>
        </p:txBody>
      </p:sp>
      <p:sp>
        <p:nvSpPr>
          <p:cNvPr id="2" name="Text Placeholder 1">
            <a:extLst>
              <a:ext uri="{FF2B5EF4-FFF2-40B4-BE49-F238E27FC236}">
                <a16:creationId xmlns:a16="http://schemas.microsoft.com/office/drawing/2014/main" xmlns="" id="{30D1CFC1-9E77-864F-BC48-8AE5CE9E294C}"/>
              </a:ext>
            </a:extLst>
          </p:cNvPr>
          <p:cNvSpPr>
            <a:spLocks noGrp="1"/>
          </p:cNvSpPr>
          <p:nvPr>
            <p:ph type="body" sz="quarter" idx="11"/>
          </p:nvPr>
        </p:nvSpPr>
        <p:spPr/>
        <p:txBody>
          <a:bodyPr/>
          <a:lstStyle/>
          <a:p>
            <a:pPr marL="342900" indent="-342900">
              <a:buFont typeface="Arial" panose="020B0604020202020204" pitchFamily="34" charset="0"/>
              <a:buChar char="•"/>
            </a:pPr>
            <a:r>
              <a:rPr lang="en-US" sz="2000" b="1" dirty="0"/>
              <a:t>In general think of this as a $5,000 credit per employee in 2020 </a:t>
            </a:r>
          </a:p>
          <a:p>
            <a:pPr marL="342900" indent="-342900">
              <a:buFont typeface="Arial" panose="020B0604020202020204" pitchFamily="34" charset="0"/>
              <a:buChar char="•"/>
            </a:pPr>
            <a:r>
              <a:rPr lang="en-US" sz="2000" dirty="0"/>
              <a:t>Let’s say you owe $8,000 in federal employment taxes for wage payments made – you could offset the $8,000 by the $5,000 credit based on $10,000 in qualified wages that quarter and only pay $3,000</a:t>
            </a:r>
          </a:p>
          <a:p>
            <a:pPr marL="342900" indent="-342900">
              <a:buFont typeface="Arial" panose="020B0604020202020204" pitchFamily="34" charset="0"/>
              <a:buChar char="•"/>
            </a:pPr>
            <a:r>
              <a:rPr lang="en-US" sz="2000" dirty="0"/>
              <a:t>You cannot get both the Employee Retention credit and the PPP loan </a:t>
            </a:r>
          </a:p>
          <a:p>
            <a:pPr marL="342900" indent="-342900">
              <a:buFont typeface="Arial" panose="020B0604020202020204" pitchFamily="34" charset="0"/>
              <a:buChar char="•"/>
            </a:pPr>
            <a:r>
              <a:rPr lang="en-US" sz="2000" dirty="0"/>
              <a:t>So, if you apply for the PPP loan you will not get a credit for the $5,000 per employee of wages paid </a:t>
            </a:r>
          </a:p>
        </p:txBody>
      </p:sp>
    </p:spTree>
    <p:extLst>
      <p:ext uri="{BB962C8B-B14F-4D97-AF65-F5344CB8AC3E}">
        <p14:creationId xmlns:p14="http://schemas.microsoft.com/office/powerpoint/2010/main" val="82404165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p:txBody>
          <a:bodyPr/>
          <a:lstStyle/>
          <a:p>
            <a:r>
              <a:rPr lang="en-US" sz="4400" dirty="0"/>
              <a:t>Delay Payment of Employer Payroll Tax </a:t>
            </a:r>
            <a:r>
              <a:rPr lang="en-US" sz="4400" dirty="0">
                <a:solidFill>
                  <a:schemeClr val="tx2"/>
                </a:solidFill>
              </a:rPr>
              <a:t>Overview</a:t>
            </a:r>
          </a:p>
        </p:txBody>
      </p:sp>
      <p:sp>
        <p:nvSpPr>
          <p:cNvPr id="2" name="Text Placeholder 1">
            <a:extLst>
              <a:ext uri="{FF2B5EF4-FFF2-40B4-BE49-F238E27FC236}">
                <a16:creationId xmlns:a16="http://schemas.microsoft.com/office/drawing/2014/main" xmlns="" id="{30D1CFC1-9E77-864F-BC48-8AE5CE9E294C}"/>
              </a:ext>
            </a:extLst>
          </p:cNvPr>
          <p:cNvSpPr>
            <a:spLocks noGrp="1"/>
          </p:cNvSpPr>
          <p:nvPr>
            <p:ph type="body" sz="quarter" idx="11"/>
          </p:nvPr>
        </p:nvSpPr>
        <p:spPr/>
        <p:txBody>
          <a:bodyPr anchor="ctr"/>
          <a:lstStyle/>
          <a:p>
            <a:pPr marL="342900" indent="-342900">
              <a:buFont typeface="Arial" panose="020B0604020202020204" pitchFamily="34" charset="0"/>
              <a:buChar char="•"/>
            </a:pPr>
            <a:r>
              <a:rPr lang="en-US" dirty="0"/>
              <a:t>Sec. 2302 allows for employers to push off payroll taxes (FICA) from enactment through end of year until 50% by end of 2020 and 50 percent by end of 2022</a:t>
            </a:r>
          </a:p>
          <a:p>
            <a:pPr marL="342900" indent="-342900">
              <a:buFont typeface="Arial" panose="020B0604020202020204" pitchFamily="34" charset="0"/>
              <a:buChar char="•"/>
            </a:pPr>
            <a:r>
              <a:rPr lang="en-US" dirty="0"/>
              <a:t>Applies to self-employed too (SECA) but only half – the employer side</a:t>
            </a:r>
          </a:p>
          <a:p>
            <a:pPr marL="342900" indent="-342900">
              <a:buFont typeface="Arial" panose="020B0604020202020204" pitchFamily="34" charset="0"/>
              <a:buChar char="•"/>
            </a:pPr>
            <a:r>
              <a:rPr lang="en-US" dirty="0"/>
              <a:t>These payroll taxes go to fund Medicare and Social Security – but can be 6.2% to Social Security – that’s a big payroll and cash flow lift</a:t>
            </a:r>
          </a:p>
        </p:txBody>
      </p:sp>
    </p:spTree>
    <p:extLst>
      <p:ext uri="{BB962C8B-B14F-4D97-AF65-F5344CB8AC3E}">
        <p14:creationId xmlns:p14="http://schemas.microsoft.com/office/powerpoint/2010/main" val="233022648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BD8C9326-0946-D148-A54E-8BF34A3C9BCE}"/>
              </a:ext>
            </a:extLst>
          </p:cNvPr>
          <p:cNvSpPr>
            <a:spLocks noGrp="1"/>
          </p:cNvSpPr>
          <p:nvPr>
            <p:ph type="body" sz="quarter" idx="10"/>
          </p:nvPr>
        </p:nvSpPr>
        <p:spPr/>
        <p:txBody>
          <a:bodyPr/>
          <a:lstStyle/>
          <a:p>
            <a:r>
              <a:rPr lang="en-US" sz="4400" dirty="0"/>
              <a:t>Delay Payment of Employer Payroll Tax </a:t>
            </a:r>
            <a:r>
              <a:rPr lang="en-US" sz="4400" dirty="0">
                <a:solidFill>
                  <a:schemeClr val="tx2"/>
                </a:solidFill>
              </a:rPr>
              <a:t>Planning</a:t>
            </a:r>
          </a:p>
        </p:txBody>
      </p:sp>
      <p:sp>
        <p:nvSpPr>
          <p:cNvPr id="2" name="Text Placeholder 1">
            <a:extLst>
              <a:ext uri="{FF2B5EF4-FFF2-40B4-BE49-F238E27FC236}">
                <a16:creationId xmlns:a16="http://schemas.microsoft.com/office/drawing/2014/main" xmlns="" id="{30D1CFC1-9E77-864F-BC48-8AE5CE9E294C}"/>
              </a:ext>
            </a:extLst>
          </p:cNvPr>
          <p:cNvSpPr>
            <a:spLocks noGrp="1"/>
          </p:cNvSpPr>
          <p:nvPr>
            <p:ph type="body" sz="quarter" idx="11"/>
          </p:nvPr>
        </p:nvSpPr>
        <p:spPr>
          <a:xfrm>
            <a:off x="1139825" y="2405063"/>
            <a:ext cx="9890125" cy="3173412"/>
          </a:xfrm>
        </p:spPr>
        <p:txBody>
          <a:bodyPr anchor="ctr"/>
          <a:lstStyle/>
          <a:p>
            <a:pPr marL="342900" indent="-342900">
              <a:buFont typeface="Arial" panose="020B0604020202020204" pitchFamily="34" charset="0"/>
              <a:buChar char="•"/>
            </a:pPr>
            <a:r>
              <a:rPr lang="en-US" sz="2000" dirty="0"/>
              <a:t>Nothing in the CAREs Act that limits the push of employer side payroll liabilities</a:t>
            </a:r>
          </a:p>
          <a:p>
            <a:pPr marL="342900" indent="-342900">
              <a:buFont typeface="Arial" panose="020B0604020202020204" pitchFamily="34" charset="0"/>
              <a:buChar char="•"/>
            </a:pPr>
            <a:r>
              <a:rPr lang="en-US" sz="2000" dirty="0"/>
              <a:t>However, it might make sense there is a tie or coordination with the PPP or the retention credit</a:t>
            </a:r>
          </a:p>
          <a:p>
            <a:pPr marL="342900" indent="-342900">
              <a:buFont typeface="Arial" panose="020B0604020202020204" pitchFamily="34" charset="0"/>
              <a:buChar char="•"/>
            </a:pPr>
            <a:r>
              <a:rPr lang="en-US" sz="2000" dirty="0"/>
              <a:t>Expectation is the Gov’t might provide some guidance later on this year</a:t>
            </a:r>
          </a:p>
          <a:p>
            <a:pPr marL="342900" indent="-342900">
              <a:buFont typeface="Arial" panose="020B0604020202020204" pitchFamily="34" charset="0"/>
              <a:buChar char="•"/>
            </a:pPr>
            <a:r>
              <a:rPr lang="en-US" sz="2000" dirty="0"/>
              <a:t>But for now, appears you can push out FICA – hard to see how you get the credit and push off though – but nothing forbidding it directly in the CARES Act</a:t>
            </a:r>
          </a:p>
        </p:txBody>
      </p:sp>
    </p:spTree>
    <p:extLst>
      <p:ext uri="{BB962C8B-B14F-4D97-AF65-F5344CB8AC3E}">
        <p14:creationId xmlns:p14="http://schemas.microsoft.com/office/powerpoint/2010/main" val="222679982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p:txBody>
          <a:bodyPr/>
          <a:lstStyle/>
          <a:p>
            <a:r>
              <a:rPr lang="en-US" dirty="0"/>
              <a:t>Individual Payments</a:t>
            </a:r>
          </a:p>
        </p:txBody>
      </p:sp>
      <p:sp>
        <p:nvSpPr>
          <p:cNvPr id="3" name="Text Placeholder 2">
            <a:extLst>
              <a:ext uri="{FF2B5EF4-FFF2-40B4-BE49-F238E27FC236}">
                <a16:creationId xmlns:a16="http://schemas.microsoft.com/office/drawing/2014/main" xmlns="" id="{19FF5114-A4C4-5E4A-A11D-62E584DAE270}"/>
              </a:ext>
            </a:extLst>
          </p:cNvPr>
          <p:cNvSpPr>
            <a:spLocks noGrp="1"/>
          </p:cNvSpPr>
          <p:nvPr>
            <p:ph type="body" sz="quarter" idx="11"/>
          </p:nvPr>
        </p:nvSpPr>
        <p:spPr>
          <a:xfrm>
            <a:off x="1139825" y="2158328"/>
            <a:ext cx="9890125" cy="3279237"/>
          </a:xfrm>
        </p:spPr>
        <p:txBody>
          <a:bodyPr/>
          <a:lstStyle/>
          <a:p>
            <a:pPr>
              <a:spcAft>
                <a:spcPts val="1200"/>
              </a:spcAft>
            </a:pPr>
            <a:r>
              <a:rPr lang="en-US" sz="2000" b="1" dirty="0"/>
              <a:t>Individuals under $75,000 in AGI</a:t>
            </a:r>
          </a:p>
          <a:p>
            <a:pPr marL="342900" indent="-342900">
              <a:spcAft>
                <a:spcPts val="1200"/>
              </a:spcAft>
              <a:buFont typeface="Arial" panose="020B0604020202020204" pitchFamily="34" charset="0"/>
              <a:buChar char="•"/>
            </a:pPr>
            <a:r>
              <a:rPr lang="en-US" sz="2000" dirty="0"/>
              <a:t>$1,200 payment</a:t>
            </a:r>
          </a:p>
          <a:p>
            <a:pPr marL="342900" indent="-342900">
              <a:spcAft>
                <a:spcPts val="1200"/>
              </a:spcAft>
              <a:buFont typeface="Arial" panose="020B0604020202020204" pitchFamily="34" charset="0"/>
              <a:buChar char="•"/>
            </a:pPr>
            <a:r>
              <a:rPr lang="en-US" sz="2000" dirty="0"/>
              <a:t>Phase-out at $99,000 without children</a:t>
            </a:r>
          </a:p>
          <a:p>
            <a:pPr>
              <a:spcAft>
                <a:spcPts val="1200"/>
              </a:spcAft>
            </a:pPr>
            <a:r>
              <a:rPr lang="en-US" sz="2000" b="1" dirty="0"/>
              <a:t>Married Filing Jointly – under </a:t>
            </a:r>
            <a:br>
              <a:rPr lang="en-US" sz="2000" b="1" dirty="0"/>
            </a:br>
            <a:r>
              <a:rPr lang="en-US" sz="2000" b="1" dirty="0"/>
              <a:t>$150,000 AGI</a:t>
            </a:r>
          </a:p>
          <a:p>
            <a:pPr marL="342900" indent="-342900">
              <a:spcAft>
                <a:spcPts val="1200"/>
              </a:spcAft>
              <a:buFont typeface="Arial" panose="020B0604020202020204" pitchFamily="34" charset="0"/>
              <a:buChar char="•"/>
            </a:pPr>
            <a:r>
              <a:rPr lang="en-US" sz="2000" dirty="0"/>
              <a:t>$2,400 payment</a:t>
            </a:r>
          </a:p>
          <a:p>
            <a:pPr marL="342900" indent="-342900">
              <a:spcAft>
                <a:spcPts val="1200"/>
              </a:spcAft>
              <a:buFont typeface="Arial" panose="020B0604020202020204" pitchFamily="34" charset="0"/>
              <a:buChar char="•"/>
            </a:pPr>
            <a:r>
              <a:rPr lang="en-US" sz="2000" dirty="0"/>
              <a:t>$500 per each child (not attained </a:t>
            </a:r>
            <a:br>
              <a:rPr lang="en-US" sz="2000" dirty="0"/>
            </a:br>
            <a:r>
              <a:rPr lang="en-US" sz="2000" dirty="0"/>
              <a:t>age 17)</a:t>
            </a:r>
          </a:p>
          <a:p>
            <a:pPr marL="342900" indent="-342900">
              <a:spcAft>
                <a:spcPts val="1200"/>
              </a:spcAft>
              <a:buFont typeface="Arial" panose="020B0604020202020204" pitchFamily="34" charset="0"/>
              <a:buChar char="•"/>
            </a:pPr>
            <a:r>
              <a:rPr lang="en-US" sz="2000" dirty="0"/>
              <a:t>Phase-out at $198,000 without children ($5 per $100 of income)</a:t>
            </a:r>
          </a:p>
          <a:p>
            <a:pPr marL="342900" indent="-342900">
              <a:spcAft>
                <a:spcPts val="1200"/>
              </a:spcAft>
              <a:buFont typeface="Arial" panose="020B0604020202020204" pitchFamily="34" charset="0"/>
              <a:buChar char="•"/>
            </a:pPr>
            <a:r>
              <a:rPr lang="en-US" sz="2000" dirty="0"/>
              <a:t>(looks like will be based on 2020 income but Treasury will have to send checks or direct deposit based on 2018/2019 income - can reconcile at tax time for 2020)</a:t>
            </a:r>
          </a:p>
        </p:txBody>
      </p:sp>
      <p:sp>
        <p:nvSpPr>
          <p:cNvPr id="10" name="Rectangle 9">
            <a:extLst>
              <a:ext uri="{FF2B5EF4-FFF2-40B4-BE49-F238E27FC236}">
                <a16:creationId xmlns:a16="http://schemas.microsoft.com/office/drawing/2014/main" xmlns="" id="{A0D7A4BB-0DCE-FC4C-A160-AFC89466759E}"/>
              </a:ext>
            </a:extLst>
          </p:cNvPr>
          <p:cNvSpPr/>
          <p:nvPr/>
        </p:nvSpPr>
        <p:spPr>
          <a:xfrm>
            <a:off x="1139825" y="5658313"/>
            <a:ext cx="6560418" cy="123111"/>
          </a:xfrm>
          <a:prstGeom prst="rect">
            <a:avLst/>
          </a:prstGeom>
        </p:spPr>
        <p:txBody>
          <a:bodyPr wrap="square" lIns="0" tIns="0" rIns="0" bIns="0">
            <a:spAutoFit/>
          </a:bodyPr>
          <a:lstStyle/>
          <a:p>
            <a:r>
              <a:rPr lang="en-US" sz="800" dirty="0">
                <a:solidFill>
                  <a:schemeClr val="accent1"/>
                </a:solidFill>
                <a:latin typeface="Arial" panose="020B0604020202020204" pitchFamily="34" charset="0"/>
              </a:rPr>
              <a:t>Source: https://</a:t>
            </a:r>
            <a:r>
              <a:rPr lang="en-US" sz="800" dirty="0" err="1">
                <a:solidFill>
                  <a:schemeClr val="accent1"/>
                </a:solidFill>
                <a:latin typeface="Arial" panose="020B0604020202020204" pitchFamily="34" charset="0"/>
              </a:rPr>
              <a:t>www.cnn.com</a:t>
            </a:r>
            <a:r>
              <a:rPr lang="en-US" sz="800" dirty="0">
                <a:solidFill>
                  <a:schemeClr val="accent1"/>
                </a:solidFill>
                <a:latin typeface="Arial" panose="020B0604020202020204" pitchFamily="34" charset="0"/>
              </a:rPr>
              <a:t>/2020/03/25/politics/stimulus-senate-action-coronavirus/</a:t>
            </a:r>
            <a:r>
              <a:rPr lang="en-US" sz="800" dirty="0" err="1">
                <a:solidFill>
                  <a:schemeClr val="accent1"/>
                </a:solidFill>
                <a:latin typeface="Arial" panose="020B0604020202020204" pitchFamily="34" charset="0"/>
              </a:rPr>
              <a:t>index.html</a:t>
            </a:r>
            <a:endParaRPr lang="en-US" sz="8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69948814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18BD688-DCC9-E749-A7E8-C4D19211AB3B}"/>
              </a:ext>
            </a:extLst>
          </p:cNvPr>
          <p:cNvSpPr>
            <a:spLocks noGrp="1"/>
          </p:cNvSpPr>
          <p:nvPr>
            <p:ph type="body" sz="quarter" idx="10"/>
          </p:nvPr>
        </p:nvSpPr>
        <p:spPr/>
        <p:txBody>
          <a:bodyPr/>
          <a:lstStyle/>
          <a:p>
            <a:r>
              <a:rPr lang="en-US" dirty="0"/>
              <a:t>Planning For Business Owners</a:t>
            </a:r>
          </a:p>
        </p:txBody>
      </p:sp>
      <p:sp>
        <p:nvSpPr>
          <p:cNvPr id="3" name="Text Placeholder 2">
            <a:extLst>
              <a:ext uri="{FF2B5EF4-FFF2-40B4-BE49-F238E27FC236}">
                <a16:creationId xmlns:a16="http://schemas.microsoft.com/office/drawing/2014/main" xmlns="" id="{D836B034-39D6-5D40-A14F-691834A3AC9E}"/>
              </a:ext>
            </a:extLst>
          </p:cNvPr>
          <p:cNvSpPr>
            <a:spLocks noGrp="1"/>
          </p:cNvSpPr>
          <p:nvPr>
            <p:ph type="body" sz="quarter" idx="11"/>
          </p:nvPr>
        </p:nvSpPr>
        <p:spPr/>
        <p:txBody>
          <a:bodyPr/>
          <a:lstStyle/>
          <a:p>
            <a:pPr marL="742950" indent="-742950">
              <a:buFont typeface="+mj-lt"/>
              <a:buAutoNum type="arabicPeriod"/>
            </a:pPr>
            <a:r>
              <a:rPr lang="en-US" sz="3200" dirty="0"/>
              <a:t>Market and Update</a:t>
            </a:r>
          </a:p>
          <a:p>
            <a:pPr marL="742950" indent="-742950">
              <a:buFont typeface="+mj-lt"/>
              <a:buAutoNum type="arabicPeriod"/>
            </a:pPr>
            <a:r>
              <a:rPr lang="en-US" sz="3200" dirty="0"/>
              <a:t>CARES Act Update</a:t>
            </a:r>
          </a:p>
          <a:p>
            <a:pPr marL="742950" indent="-742950">
              <a:buFont typeface="+mj-lt"/>
              <a:buAutoNum type="arabicPeriod"/>
            </a:pPr>
            <a:r>
              <a:rPr lang="en-US" sz="3200" dirty="0"/>
              <a:t>Business Planning</a:t>
            </a:r>
          </a:p>
        </p:txBody>
      </p:sp>
      <p:pic>
        <p:nvPicPr>
          <p:cNvPr id="9" name="Picture Placeholder 8">
            <a:extLst>
              <a:ext uri="{FF2B5EF4-FFF2-40B4-BE49-F238E27FC236}">
                <a16:creationId xmlns:a16="http://schemas.microsoft.com/office/drawing/2014/main" xmlns="" id="{4AB9EDD6-B22E-7144-8006-59E1ECD79E04}"/>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a:xfrm>
            <a:off x="6308725" y="1"/>
            <a:ext cx="5883275" cy="6873498"/>
          </a:xfrm>
        </p:spPr>
      </p:pic>
    </p:spTree>
    <p:extLst>
      <p:ext uri="{BB962C8B-B14F-4D97-AF65-F5344CB8AC3E}">
        <p14:creationId xmlns:p14="http://schemas.microsoft.com/office/powerpoint/2010/main" val="375532267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A0056D6-023F-7546-B63E-CE828E6B5A72}"/>
              </a:ext>
            </a:extLst>
          </p:cNvPr>
          <p:cNvSpPr>
            <a:spLocks noGrp="1"/>
          </p:cNvSpPr>
          <p:nvPr>
            <p:ph type="body" sz="quarter" idx="10"/>
          </p:nvPr>
        </p:nvSpPr>
        <p:spPr/>
        <p:txBody>
          <a:bodyPr/>
          <a:lstStyle/>
          <a:p>
            <a:r>
              <a:rPr lang="en-US" dirty="0"/>
              <a:t>What to Do</a:t>
            </a:r>
          </a:p>
        </p:txBody>
      </p:sp>
    </p:spTree>
    <p:extLst>
      <p:ext uri="{BB962C8B-B14F-4D97-AF65-F5344CB8AC3E}">
        <p14:creationId xmlns:p14="http://schemas.microsoft.com/office/powerpoint/2010/main" val="91241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p:txBody>
          <a:bodyPr/>
          <a:lstStyle/>
          <a:p>
            <a:r>
              <a:rPr lang="en-US" dirty="0"/>
              <a:t>Crisis Creates Opportunity</a:t>
            </a:r>
          </a:p>
        </p:txBody>
      </p:sp>
      <p:sp>
        <p:nvSpPr>
          <p:cNvPr id="6" name="Text Placeholder 5">
            <a:extLst>
              <a:ext uri="{FF2B5EF4-FFF2-40B4-BE49-F238E27FC236}">
                <a16:creationId xmlns:a16="http://schemas.microsoft.com/office/drawing/2014/main" xmlns="" id="{7F4E7F23-5817-FF42-8801-1C75CCB88792}"/>
              </a:ext>
            </a:extLst>
          </p:cNvPr>
          <p:cNvSpPr>
            <a:spLocks noGrp="1"/>
          </p:cNvSpPr>
          <p:nvPr>
            <p:ph type="body" sz="quarter" idx="11"/>
          </p:nvPr>
        </p:nvSpPr>
        <p:spPr>
          <a:xfrm>
            <a:off x="1139825" y="1905831"/>
            <a:ext cx="4956175" cy="3199399"/>
          </a:xfrm>
        </p:spPr>
        <p:txBody>
          <a:bodyPr/>
          <a:lstStyle/>
          <a:p>
            <a:pPr>
              <a:spcAft>
                <a:spcPts val="1200"/>
              </a:spcAft>
            </a:pPr>
            <a:r>
              <a:rPr lang="en-US" sz="2000" b="1" dirty="0">
                <a:solidFill>
                  <a:schemeClr val="tx2"/>
                </a:solidFill>
              </a:rPr>
              <a:t>Personal Planning</a:t>
            </a:r>
          </a:p>
          <a:p>
            <a:pPr marL="342900" indent="-342900">
              <a:spcAft>
                <a:spcPts val="1200"/>
              </a:spcAft>
              <a:buFont typeface="Arial" panose="020B0604020202020204" pitchFamily="34" charset="0"/>
              <a:buChar char="•"/>
            </a:pPr>
            <a:r>
              <a:rPr lang="en-US" sz="2000" dirty="0"/>
              <a:t>Tax Loss Harvesting</a:t>
            </a:r>
          </a:p>
          <a:p>
            <a:pPr marL="342900" indent="-342900">
              <a:spcAft>
                <a:spcPts val="1200"/>
              </a:spcAft>
              <a:buFont typeface="Arial" panose="020B0604020202020204" pitchFamily="34" charset="0"/>
              <a:buChar char="•"/>
            </a:pPr>
            <a:r>
              <a:rPr lang="en-US" sz="2000" dirty="0"/>
              <a:t>Health Care Power of Attorney (HOPA)</a:t>
            </a:r>
          </a:p>
          <a:p>
            <a:pPr marL="342900" indent="-342900">
              <a:spcAft>
                <a:spcPts val="1200"/>
              </a:spcAft>
              <a:buFont typeface="Arial" panose="020B0604020202020204" pitchFamily="34" charset="0"/>
              <a:buChar char="•"/>
            </a:pPr>
            <a:r>
              <a:rPr lang="en-US" sz="2000" dirty="0"/>
              <a:t>Estate Document Review</a:t>
            </a:r>
          </a:p>
          <a:p>
            <a:pPr marL="342900" indent="-342900">
              <a:spcAft>
                <a:spcPts val="1200"/>
              </a:spcAft>
              <a:buFont typeface="Arial" panose="020B0604020202020204" pitchFamily="34" charset="0"/>
              <a:buChar char="•"/>
            </a:pPr>
            <a:r>
              <a:rPr lang="en-US" sz="2000" dirty="0"/>
              <a:t>Roth IRA Conversion </a:t>
            </a:r>
          </a:p>
          <a:p>
            <a:pPr marL="342900" indent="-342900">
              <a:spcAft>
                <a:spcPts val="1200"/>
              </a:spcAft>
              <a:buFont typeface="Arial" panose="020B0604020202020204" pitchFamily="34" charset="0"/>
              <a:buChar char="•"/>
            </a:pPr>
            <a:r>
              <a:rPr lang="en-US" sz="2000" dirty="0"/>
              <a:t>Dollar Cost Averaging</a:t>
            </a:r>
          </a:p>
          <a:p>
            <a:pPr marL="342900" indent="-342900">
              <a:spcAft>
                <a:spcPts val="1200"/>
              </a:spcAft>
              <a:buFont typeface="Arial" panose="020B0604020202020204" pitchFamily="34" charset="0"/>
              <a:buChar char="•"/>
            </a:pPr>
            <a:r>
              <a:rPr lang="en-US" sz="2000" dirty="0"/>
              <a:t>Gifts to Family Members</a:t>
            </a:r>
          </a:p>
          <a:p>
            <a:pPr marL="342900" indent="-342900">
              <a:spcAft>
                <a:spcPts val="1200"/>
              </a:spcAft>
              <a:buFont typeface="Arial" panose="020B0604020202020204" pitchFamily="34" charset="0"/>
              <a:buChar char="•"/>
            </a:pPr>
            <a:r>
              <a:rPr lang="en-US" sz="2000" dirty="0"/>
              <a:t>Charitable Giving </a:t>
            </a:r>
          </a:p>
          <a:p>
            <a:pPr marL="342900" indent="-342900">
              <a:spcAft>
                <a:spcPts val="1200"/>
              </a:spcAft>
              <a:buFont typeface="Arial" panose="020B0604020202020204" pitchFamily="34" charset="0"/>
              <a:buChar char="•"/>
            </a:pPr>
            <a:r>
              <a:rPr lang="en-US" sz="2000" dirty="0"/>
              <a:t>Stop RMD for 2020</a:t>
            </a:r>
          </a:p>
        </p:txBody>
      </p:sp>
      <p:sp>
        <p:nvSpPr>
          <p:cNvPr id="8" name="Text Placeholder 5">
            <a:extLst>
              <a:ext uri="{FF2B5EF4-FFF2-40B4-BE49-F238E27FC236}">
                <a16:creationId xmlns:a16="http://schemas.microsoft.com/office/drawing/2014/main" xmlns="" id="{2668A07C-B5A1-F746-9A66-12C558212745}"/>
              </a:ext>
            </a:extLst>
          </p:cNvPr>
          <p:cNvSpPr txBox="1">
            <a:spLocks/>
          </p:cNvSpPr>
          <p:nvPr/>
        </p:nvSpPr>
        <p:spPr>
          <a:xfrm>
            <a:off x="6307248" y="1905831"/>
            <a:ext cx="4956175" cy="3199399"/>
          </a:xfrm>
          <a:prstGeom prst="rect">
            <a:avLst/>
          </a:prstGeom>
        </p:spPr>
        <p:txBody>
          <a:bodyPr lIns="0" tIns="0" rIns="0" bIns="0" numCol="1" spcCol="457200"/>
          <a:lstStyle>
            <a:lvl1pPr marL="0" indent="0" algn="l" defTabSz="914400" rtl="0" eaLnBrk="1" latinLnBrk="0" hangingPunct="1">
              <a:lnSpc>
                <a:spcPct val="100000"/>
              </a:lnSpc>
              <a:spcBef>
                <a:spcPts val="0"/>
              </a:spcBef>
              <a:spcAft>
                <a:spcPts val="1800"/>
              </a:spcAft>
              <a:buFont typeface="Arial" panose="020B0604020202020204" pitchFamily="34" charset="0"/>
              <a:buNone/>
              <a:defRPr sz="2400" b="0" i="0" kern="120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000" b="1" dirty="0">
                <a:solidFill>
                  <a:schemeClr val="tx2"/>
                </a:solidFill>
              </a:rPr>
              <a:t>Business Planning </a:t>
            </a:r>
          </a:p>
          <a:p>
            <a:pPr marL="342900" indent="-342900">
              <a:spcAft>
                <a:spcPts val="1200"/>
              </a:spcAft>
              <a:buFont typeface="Arial" panose="020B0604020202020204" pitchFamily="34" charset="0"/>
              <a:buChar char="•"/>
            </a:pPr>
            <a:r>
              <a:rPr lang="en-US" sz="2000" dirty="0"/>
              <a:t>FICA Tax Deferral</a:t>
            </a:r>
          </a:p>
          <a:p>
            <a:pPr marL="342900" indent="-342900">
              <a:spcAft>
                <a:spcPts val="1200"/>
              </a:spcAft>
              <a:buFont typeface="Arial" panose="020B0604020202020204" pitchFamily="34" charset="0"/>
              <a:buChar char="•"/>
            </a:pPr>
            <a:r>
              <a:rPr lang="en-US" sz="2000" dirty="0"/>
              <a:t>CARES Loan</a:t>
            </a:r>
          </a:p>
          <a:p>
            <a:pPr marL="342900" indent="-342900">
              <a:spcAft>
                <a:spcPts val="1200"/>
              </a:spcAft>
              <a:buFont typeface="Arial" panose="020B0604020202020204" pitchFamily="34" charset="0"/>
              <a:buChar char="•"/>
            </a:pPr>
            <a:r>
              <a:rPr lang="en-US" sz="2000" dirty="0"/>
              <a:t>Prior Tax Return NOL</a:t>
            </a:r>
          </a:p>
          <a:p>
            <a:pPr marL="342900" indent="-342900">
              <a:spcAft>
                <a:spcPts val="1200"/>
              </a:spcAft>
              <a:buFont typeface="Arial" panose="020B0604020202020204" pitchFamily="34" charset="0"/>
              <a:buChar char="•"/>
            </a:pPr>
            <a:r>
              <a:rPr lang="en-US" sz="2000" dirty="0"/>
              <a:t>Business Interest Deduction</a:t>
            </a:r>
          </a:p>
          <a:p>
            <a:pPr marL="342900" indent="-342900">
              <a:spcAft>
                <a:spcPts val="1200"/>
              </a:spcAft>
              <a:buFont typeface="Arial" panose="020B0604020202020204" pitchFamily="34" charset="0"/>
              <a:buChar char="•"/>
            </a:pPr>
            <a:r>
              <a:rPr lang="en-US" sz="2000" dirty="0"/>
              <a:t>Depreciation Recapture </a:t>
            </a:r>
          </a:p>
          <a:p>
            <a:pPr marL="342900" indent="-342900">
              <a:spcAft>
                <a:spcPts val="1200"/>
              </a:spcAft>
              <a:buFont typeface="Arial" panose="020B0604020202020204" pitchFamily="34" charset="0"/>
              <a:buChar char="•"/>
            </a:pPr>
            <a:r>
              <a:rPr lang="en-US" sz="2000" dirty="0"/>
              <a:t>Succession Plan</a:t>
            </a:r>
          </a:p>
          <a:p>
            <a:pPr marL="342900" indent="-342900">
              <a:spcAft>
                <a:spcPts val="1200"/>
              </a:spcAft>
              <a:buFont typeface="Arial" panose="020B0604020202020204" pitchFamily="34" charset="0"/>
              <a:buChar char="•"/>
            </a:pPr>
            <a:r>
              <a:rPr lang="en-US" sz="2000" dirty="0"/>
              <a:t>Redo 2020 Budgets</a:t>
            </a:r>
          </a:p>
        </p:txBody>
      </p:sp>
    </p:spTree>
    <p:extLst>
      <p:ext uri="{BB962C8B-B14F-4D97-AF65-F5344CB8AC3E}">
        <p14:creationId xmlns:p14="http://schemas.microsoft.com/office/powerpoint/2010/main" val="253910627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xmlns="" id="{01973A9B-7E4D-E241-BA76-E90F1CD114DF}"/>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a:xfrm>
            <a:off x="1139824" y="1014413"/>
            <a:ext cx="4730750" cy="1135062"/>
          </a:xfrm>
        </p:spPr>
        <p:txBody>
          <a:bodyPr/>
          <a:lstStyle/>
          <a:p>
            <a:r>
              <a:rPr lang="en-US" sz="3200" dirty="0"/>
              <a:t>Your Business, Family, Life &amp; Community </a:t>
            </a:r>
          </a:p>
        </p:txBody>
      </p:sp>
      <p:sp>
        <p:nvSpPr>
          <p:cNvPr id="3" name="Text Placeholder 2">
            <a:extLst>
              <a:ext uri="{FF2B5EF4-FFF2-40B4-BE49-F238E27FC236}">
                <a16:creationId xmlns:a16="http://schemas.microsoft.com/office/drawing/2014/main" xmlns="" id="{6D623CF8-F796-1446-BB3B-4778D83B1373}"/>
              </a:ext>
            </a:extLst>
          </p:cNvPr>
          <p:cNvSpPr>
            <a:spLocks noGrp="1"/>
          </p:cNvSpPr>
          <p:nvPr>
            <p:ph type="body" sz="quarter" idx="11"/>
          </p:nvPr>
        </p:nvSpPr>
        <p:spPr>
          <a:xfrm>
            <a:off x="1139825" y="2149476"/>
            <a:ext cx="4730750" cy="3429000"/>
          </a:xfrm>
        </p:spPr>
        <p:txBody>
          <a:bodyPr/>
          <a:lstStyle/>
          <a:p>
            <a:pPr marL="342900" indent="-342900">
              <a:spcAft>
                <a:spcPts val="1200"/>
              </a:spcAft>
              <a:buFont typeface="Arial" panose="020B0604020202020204" pitchFamily="34" charset="0"/>
              <a:buChar char="•"/>
            </a:pPr>
            <a:r>
              <a:rPr lang="en-US" sz="1800" dirty="0"/>
              <a:t>Keep the long-term in sight</a:t>
            </a:r>
          </a:p>
          <a:p>
            <a:pPr marL="342900" indent="-342900">
              <a:spcAft>
                <a:spcPts val="1200"/>
              </a:spcAft>
              <a:buFont typeface="Arial" panose="020B0604020202020204" pitchFamily="34" charset="0"/>
              <a:buChar char="•"/>
            </a:pPr>
            <a:r>
              <a:rPr lang="en-US" sz="1800" dirty="0"/>
              <a:t>Cut expenses where needed</a:t>
            </a:r>
          </a:p>
          <a:p>
            <a:pPr marL="342900" indent="-342900">
              <a:spcAft>
                <a:spcPts val="1200"/>
              </a:spcAft>
              <a:buFont typeface="Arial" panose="020B0604020202020204" pitchFamily="34" charset="0"/>
              <a:buChar char="•"/>
            </a:pPr>
            <a:r>
              <a:rPr lang="en-US" sz="1800" dirty="0"/>
              <a:t>Examine furlough v. layoffs</a:t>
            </a:r>
          </a:p>
          <a:p>
            <a:pPr marL="342900" indent="-342900">
              <a:spcAft>
                <a:spcPts val="1200"/>
              </a:spcAft>
              <a:buFont typeface="Arial" panose="020B0604020202020204" pitchFamily="34" charset="0"/>
              <a:buChar char="•"/>
            </a:pPr>
            <a:r>
              <a:rPr lang="en-US" sz="1800" dirty="0"/>
              <a:t>Should you stop 401(k) contributions</a:t>
            </a:r>
          </a:p>
          <a:p>
            <a:pPr marL="342900" indent="-342900">
              <a:spcAft>
                <a:spcPts val="1200"/>
              </a:spcAft>
              <a:buFont typeface="Arial" panose="020B0604020202020204" pitchFamily="34" charset="0"/>
              <a:buChar char="•"/>
            </a:pPr>
            <a:r>
              <a:rPr lang="en-US" sz="1800" dirty="0"/>
              <a:t>Where can you scale back</a:t>
            </a:r>
          </a:p>
          <a:p>
            <a:pPr marL="342900" indent="-342900">
              <a:spcAft>
                <a:spcPts val="1200"/>
              </a:spcAft>
              <a:buFont typeface="Arial" panose="020B0604020202020204" pitchFamily="34" charset="0"/>
              <a:buChar char="•"/>
            </a:pPr>
            <a:r>
              <a:rPr lang="en-US" sz="1800" dirty="0"/>
              <a:t>Can you leverage the new relief programs for short &amp; longer-term relief</a:t>
            </a:r>
          </a:p>
          <a:p>
            <a:pPr marL="342900" indent="-342900">
              <a:spcAft>
                <a:spcPts val="1200"/>
              </a:spcAft>
              <a:buFont typeface="Arial" panose="020B0604020202020204" pitchFamily="34" charset="0"/>
              <a:buChar char="•"/>
            </a:pPr>
            <a:r>
              <a:rPr lang="en-US" sz="1800" dirty="0"/>
              <a:t>Is your family protected if the worst </a:t>
            </a:r>
            <a:br>
              <a:rPr lang="en-US" sz="1800" dirty="0"/>
            </a:br>
            <a:r>
              <a:rPr lang="en-US" sz="1800" dirty="0"/>
              <a:t>case happens?</a:t>
            </a:r>
          </a:p>
        </p:txBody>
      </p:sp>
    </p:spTree>
    <p:extLst>
      <p:ext uri="{BB962C8B-B14F-4D97-AF65-F5344CB8AC3E}">
        <p14:creationId xmlns:p14="http://schemas.microsoft.com/office/powerpoint/2010/main" val="297082875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445EEEAB-FB76-2A48-A2F3-4D3631A00FD0}"/>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a:xfrm>
            <a:off x="1139824" y="1014413"/>
            <a:ext cx="4743452" cy="1135062"/>
          </a:xfrm>
        </p:spPr>
        <p:txBody>
          <a:bodyPr/>
          <a:lstStyle/>
          <a:p>
            <a:r>
              <a:rPr lang="en-US" dirty="0"/>
              <a:t>Staying In Business</a:t>
            </a:r>
          </a:p>
        </p:txBody>
      </p:sp>
      <p:sp>
        <p:nvSpPr>
          <p:cNvPr id="3" name="Text Placeholder 2">
            <a:extLst>
              <a:ext uri="{FF2B5EF4-FFF2-40B4-BE49-F238E27FC236}">
                <a16:creationId xmlns:a16="http://schemas.microsoft.com/office/drawing/2014/main" xmlns="" id="{6D623CF8-F796-1446-BB3B-4778D83B1373}"/>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Goal for many now</a:t>
            </a:r>
          </a:p>
          <a:p>
            <a:pPr marL="342900" indent="-342900">
              <a:buFont typeface="Arial" panose="020B0604020202020204" pitchFamily="34" charset="0"/>
              <a:buChar char="•"/>
            </a:pPr>
            <a:r>
              <a:rPr lang="en-US" dirty="0"/>
              <a:t>Just stay in business</a:t>
            </a:r>
          </a:p>
          <a:p>
            <a:pPr marL="342900" indent="-342900">
              <a:buFont typeface="Arial" panose="020B0604020202020204" pitchFamily="34" charset="0"/>
              <a:buChar char="•"/>
            </a:pPr>
            <a:r>
              <a:rPr lang="en-US" dirty="0"/>
              <a:t>Uncertainty on when going back</a:t>
            </a:r>
          </a:p>
          <a:p>
            <a:pPr marL="342900" indent="-342900">
              <a:buFont typeface="Arial" panose="020B0604020202020204" pitchFamily="34" charset="0"/>
              <a:buChar char="•"/>
            </a:pPr>
            <a:r>
              <a:rPr lang="en-US" dirty="0"/>
              <a:t>Crisis is a risk now</a:t>
            </a:r>
          </a:p>
          <a:p>
            <a:pPr marL="342900" indent="-342900">
              <a:buFont typeface="Arial" panose="020B0604020202020204" pitchFamily="34" charset="0"/>
              <a:buChar char="•"/>
            </a:pPr>
            <a:r>
              <a:rPr lang="en-US" dirty="0"/>
              <a:t>Forest Gump and Bubba </a:t>
            </a:r>
            <a:br>
              <a:rPr lang="en-US" dirty="0"/>
            </a:br>
            <a:r>
              <a:rPr lang="en-US" dirty="0"/>
              <a:t>Gump Shrimp</a:t>
            </a:r>
          </a:p>
        </p:txBody>
      </p:sp>
    </p:spTree>
    <p:extLst>
      <p:ext uri="{BB962C8B-B14F-4D97-AF65-F5344CB8AC3E}">
        <p14:creationId xmlns:p14="http://schemas.microsoft.com/office/powerpoint/2010/main" val="347858358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a:xfrm>
            <a:off x="1139825" y="1014413"/>
            <a:ext cx="10664825" cy="1135062"/>
          </a:xfrm>
        </p:spPr>
        <p:txBody>
          <a:bodyPr/>
          <a:lstStyle/>
          <a:p>
            <a:r>
              <a:rPr lang="en-US" sz="4400" dirty="0"/>
              <a:t>Take A Step Back </a:t>
            </a:r>
            <a:br>
              <a:rPr lang="en-US" sz="4400" dirty="0"/>
            </a:br>
            <a:r>
              <a:rPr lang="en-US" sz="4400" dirty="0"/>
              <a:t>(Focus on Foundation)</a:t>
            </a:r>
          </a:p>
        </p:txBody>
      </p:sp>
      <p:sp>
        <p:nvSpPr>
          <p:cNvPr id="3" name="Text Placeholder 2">
            <a:extLst>
              <a:ext uri="{FF2B5EF4-FFF2-40B4-BE49-F238E27FC236}">
                <a16:creationId xmlns:a16="http://schemas.microsoft.com/office/drawing/2014/main" xmlns="" id="{6D623CF8-F796-1446-BB3B-4778D83B1373}"/>
              </a:ext>
            </a:extLst>
          </p:cNvPr>
          <p:cNvSpPr>
            <a:spLocks noGrp="1"/>
          </p:cNvSpPr>
          <p:nvPr>
            <p:ph type="body" sz="quarter" idx="11"/>
          </p:nvPr>
        </p:nvSpPr>
        <p:spPr>
          <a:xfrm>
            <a:off x="1139825" y="2636108"/>
            <a:ext cx="9890125" cy="2942367"/>
          </a:xfrm>
        </p:spPr>
        <p:txBody>
          <a:bodyPr/>
          <a:lstStyle/>
          <a:p>
            <a:pPr marL="342900" indent="-342900">
              <a:buFont typeface="Arial" panose="020B0604020202020204" pitchFamily="34" charset="0"/>
              <a:buChar char="•"/>
            </a:pPr>
            <a:r>
              <a:rPr lang="en-US" dirty="0"/>
              <a:t>What is your big picture goal?</a:t>
            </a:r>
          </a:p>
          <a:p>
            <a:pPr marL="342900" indent="-342900">
              <a:buFont typeface="Arial" panose="020B0604020202020204" pitchFamily="34" charset="0"/>
              <a:buChar char="•"/>
            </a:pPr>
            <a:r>
              <a:rPr lang="en-US" dirty="0"/>
              <a:t>Reset realistic goals for 2020</a:t>
            </a:r>
          </a:p>
          <a:p>
            <a:pPr marL="342900" indent="-342900">
              <a:buFont typeface="Arial" panose="020B0604020202020204" pitchFamily="34" charset="0"/>
              <a:buChar char="•"/>
            </a:pPr>
            <a:r>
              <a:rPr lang="en-US" dirty="0"/>
              <a:t>Evaluate financial standing today</a:t>
            </a:r>
          </a:p>
          <a:p>
            <a:pPr marL="342900" indent="-342900">
              <a:buFont typeface="Arial" panose="020B0604020202020204" pitchFamily="34" charset="0"/>
              <a:buChar char="•"/>
            </a:pPr>
            <a:r>
              <a:rPr lang="en-US" dirty="0"/>
              <a:t>Test for next few months </a:t>
            </a:r>
            <a:br>
              <a:rPr lang="en-US" dirty="0"/>
            </a:br>
            <a:r>
              <a:rPr lang="en-US" dirty="0"/>
              <a:t>worst case</a:t>
            </a:r>
          </a:p>
          <a:p>
            <a:pPr marL="342900" indent="-342900">
              <a:buFont typeface="Arial" panose="020B0604020202020204" pitchFamily="34" charset="0"/>
              <a:buChar char="•"/>
            </a:pPr>
            <a:r>
              <a:rPr lang="en-US" dirty="0"/>
              <a:t>What is success?</a:t>
            </a:r>
          </a:p>
          <a:p>
            <a:pPr marL="342900" indent="-342900">
              <a:buFont typeface="Arial" panose="020B0604020202020204" pitchFamily="34" charset="0"/>
              <a:buChar char="•"/>
            </a:pPr>
            <a:r>
              <a:rPr lang="en-US" dirty="0"/>
              <a:t>How will you know or test progress?</a:t>
            </a:r>
          </a:p>
          <a:p>
            <a:pPr marL="342900" indent="-342900">
              <a:buFont typeface="Arial" panose="020B0604020202020204" pitchFamily="34" charset="0"/>
              <a:buChar char="•"/>
            </a:pPr>
            <a:r>
              <a:rPr lang="en-US" dirty="0"/>
              <a:t>What are the implementation or proactive steps? </a:t>
            </a:r>
          </a:p>
        </p:txBody>
      </p:sp>
      <p:sp>
        <p:nvSpPr>
          <p:cNvPr id="11" name="Text Placeholder 8">
            <a:extLst>
              <a:ext uri="{FF2B5EF4-FFF2-40B4-BE49-F238E27FC236}">
                <a16:creationId xmlns:a16="http://schemas.microsoft.com/office/drawing/2014/main" xmlns="" id="{96A068FA-8531-1048-B3CB-67AA3F593852}"/>
              </a:ext>
            </a:extLst>
          </p:cNvPr>
          <p:cNvSpPr txBox="1">
            <a:spLocks/>
          </p:cNvSpPr>
          <p:nvPr/>
        </p:nvSpPr>
        <p:spPr>
          <a:xfrm>
            <a:off x="6516160" y="6034205"/>
            <a:ext cx="1495310" cy="182243"/>
          </a:xfrm>
          <a:prstGeom prst="rect">
            <a:avLst/>
          </a:prstGeom>
        </p:spPr>
        <p:txBody>
          <a:bodyPr lIns="0" tIns="0" rIns="0" bIns="0"/>
          <a:lstStyle>
            <a:lvl1pPr marL="0" indent="0" algn="l" defTabSz="914400" rtl="0" eaLnBrk="1" latinLnBrk="0" hangingPunct="1">
              <a:lnSpc>
                <a:spcPct val="100000"/>
              </a:lnSpc>
              <a:spcBef>
                <a:spcPts val="0"/>
              </a:spcBef>
              <a:spcAft>
                <a:spcPts val="1800"/>
              </a:spcAft>
              <a:buFont typeface="Arial" panose="020B0604020202020204" pitchFamily="34" charset="0"/>
              <a:buNone/>
              <a:defRPr sz="2400" b="0" i="0" kern="1200">
                <a:solidFill>
                  <a:schemeClr val="accent1"/>
                </a:solidFill>
                <a:latin typeface="Helvetica Neue LT Pro 45 Light" panose="020B0403020202020204" pitchFamily="34" charset="77"/>
                <a:ea typeface="Helvetica Neue Light" panose="020004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dirty="0">
                <a:solidFill>
                  <a:schemeClr val="bg1"/>
                </a:solidFill>
                <a:latin typeface="Arial" panose="020B0604020202020204" pitchFamily="34" charset="0"/>
              </a:rPr>
              <a:t>Source: Photo by Patrick Hendry on </a:t>
            </a:r>
            <a:r>
              <a:rPr lang="en-US" sz="800" dirty="0" err="1">
                <a:solidFill>
                  <a:schemeClr val="bg1"/>
                </a:solidFill>
                <a:latin typeface="Arial" panose="020B0604020202020204" pitchFamily="34" charset="0"/>
              </a:rPr>
              <a:t>Unsplash</a:t>
            </a:r>
            <a:endParaRPr lang="en-US" sz="800" dirty="0">
              <a:solidFill>
                <a:schemeClr val="bg1"/>
              </a:solidFill>
              <a:latin typeface="Arial" panose="020B0604020202020204" pitchFamily="34" charset="0"/>
            </a:endParaRPr>
          </a:p>
        </p:txBody>
      </p:sp>
    </p:spTree>
    <p:extLst>
      <p:ext uri="{BB962C8B-B14F-4D97-AF65-F5344CB8AC3E}">
        <p14:creationId xmlns:p14="http://schemas.microsoft.com/office/powerpoint/2010/main" val="134908399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p:txBody>
          <a:bodyPr/>
          <a:lstStyle/>
          <a:p>
            <a:r>
              <a:rPr lang="en-US" dirty="0"/>
              <a:t>Emergency Funds and Cash </a:t>
            </a:r>
          </a:p>
        </p:txBody>
      </p:sp>
      <p:sp>
        <p:nvSpPr>
          <p:cNvPr id="3" name="Text Placeholder 2">
            <a:extLst>
              <a:ext uri="{FF2B5EF4-FFF2-40B4-BE49-F238E27FC236}">
                <a16:creationId xmlns:a16="http://schemas.microsoft.com/office/drawing/2014/main" xmlns="" id="{6D623CF8-F796-1446-BB3B-4778D83B1373}"/>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Do you have liquidity?</a:t>
            </a:r>
          </a:p>
          <a:p>
            <a:pPr marL="342900" indent="-342900">
              <a:buFont typeface="Arial" panose="020B0604020202020204" pitchFamily="34" charset="0"/>
              <a:buChar char="•"/>
            </a:pPr>
            <a:r>
              <a:rPr lang="en-US" dirty="0"/>
              <a:t>Should your business have an emergency fund?</a:t>
            </a:r>
          </a:p>
          <a:p>
            <a:pPr marL="342900" indent="-342900">
              <a:buFont typeface="Arial" panose="020B0604020202020204" pitchFamily="34" charset="0"/>
              <a:buChar char="•"/>
            </a:pPr>
            <a:r>
              <a:rPr lang="en-US" dirty="0"/>
              <a:t>Should it have a line of credit?</a:t>
            </a:r>
          </a:p>
          <a:p>
            <a:pPr marL="342900" indent="-342900">
              <a:buFont typeface="Arial" panose="020B0604020202020204" pitchFamily="34" charset="0"/>
              <a:buChar char="•"/>
            </a:pPr>
            <a:r>
              <a:rPr lang="en-US" dirty="0"/>
              <a:t>Can you refinance anything now?</a:t>
            </a:r>
          </a:p>
          <a:p>
            <a:pPr marL="342900" indent="-342900">
              <a:buFont typeface="Arial" panose="020B0604020202020204" pitchFamily="34" charset="0"/>
              <a:buChar char="•"/>
            </a:pPr>
            <a:r>
              <a:rPr lang="en-US" dirty="0"/>
              <a:t>Are you putting your own financial security at risk?</a:t>
            </a:r>
          </a:p>
        </p:txBody>
      </p:sp>
      <p:sp>
        <p:nvSpPr>
          <p:cNvPr id="11" name="Text Placeholder 8">
            <a:extLst>
              <a:ext uri="{FF2B5EF4-FFF2-40B4-BE49-F238E27FC236}">
                <a16:creationId xmlns:a16="http://schemas.microsoft.com/office/drawing/2014/main" xmlns="" id="{96A068FA-8531-1048-B3CB-67AA3F593852}"/>
              </a:ext>
            </a:extLst>
          </p:cNvPr>
          <p:cNvSpPr txBox="1">
            <a:spLocks/>
          </p:cNvSpPr>
          <p:nvPr/>
        </p:nvSpPr>
        <p:spPr>
          <a:xfrm>
            <a:off x="6516160" y="6034205"/>
            <a:ext cx="1495310" cy="182243"/>
          </a:xfrm>
          <a:prstGeom prst="rect">
            <a:avLst/>
          </a:prstGeom>
        </p:spPr>
        <p:txBody>
          <a:bodyPr lIns="0" tIns="0" rIns="0" bIns="0"/>
          <a:lstStyle>
            <a:lvl1pPr marL="0" indent="0" algn="l" defTabSz="914400" rtl="0" eaLnBrk="1" latinLnBrk="0" hangingPunct="1">
              <a:lnSpc>
                <a:spcPct val="100000"/>
              </a:lnSpc>
              <a:spcBef>
                <a:spcPts val="0"/>
              </a:spcBef>
              <a:spcAft>
                <a:spcPts val="1800"/>
              </a:spcAft>
              <a:buFont typeface="Arial" panose="020B0604020202020204" pitchFamily="34" charset="0"/>
              <a:buNone/>
              <a:defRPr sz="2400" b="0" i="0" kern="1200">
                <a:solidFill>
                  <a:schemeClr val="accent1"/>
                </a:solidFill>
                <a:latin typeface="Helvetica Neue LT Pro 45 Light" panose="020B0403020202020204" pitchFamily="34" charset="77"/>
                <a:ea typeface="Helvetica Neue Light" panose="020004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dirty="0">
                <a:solidFill>
                  <a:schemeClr val="bg1"/>
                </a:solidFill>
                <a:latin typeface="Arial" panose="020B0604020202020204" pitchFamily="34" charset="0"/>
              </a:rPr>
              <a:t>Source: Photo by Patrick Hendry on </a:t>
            </a:r>
            <a:r>
              <a:rPr lang="en-US" sz="800" dirty="0" err="1">
                <a:solidFill>
                  <a:schemeClr val="bg1"/>
                </a:solidFill>
                <a:latin typeface="Arial" panose="020B0604020202020204" pitchFamily="34" charset="0"/>
              </a:rPr>
              <a:t>Unsplash</a:t>
            </a:r>
            <a:endParaRPr lang="en-US" sz="800" dirty="0">
              <a:solidFill>
                <a:schemeClr val="bg1"/>
              </a:solidFill>
              <a:latin typeface="Arial" panose="020B0604020202020204" pitchFamily="34" charset="0"/>
            </a:endParaRPr>
          </a:p>
        </p:txBody>
      </p:sp>
    </p:spTree>
    <p:extLst>
      <p:ext uri="{BB962C8B-B14F-4D97-AF65-F5344CB8AC3E}">
        <p14:creationId xmlns:p14="http://schemas.microsoft.com/office/powerpoint/2010/main" val="177845016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p:txBody>
          <a:bodyPr/>
          <a:lstStyle/>
          <a:p>
            <a:r>
              <a:rPr lang="en-US" dirty="0"/>
              <a:t>Emergency Funds and Cash </a:t>
            </a:r>
          </a:p>
        </p:txBody>
      </p:sp>
      <p:sp>
        <p:nvSpPr>
          <p:cNvPr id="3" name="Text Placeholder 2">
            <a:extLst>
              <a:ext uri="{FF2B5EF4-FFF2-40B4-BE49-F238E27FC236}">
                <a16:creationId xmlns:a16="http://schemas.microsoft.com/office/drawing/2014/main" xmlns="" id="{6D623CF8-F796-1446-BB3B-4778D83B1373}"/>
              </a:ext>
            </a:extLst>
          </p:cNvPr>
          <p:cNvSpPr>
            <a:spLocks noGrp="1"/>
          </p:cNvSpPr>
          <p:nvPr>
            <p:ph type="body" sz="quarter" idx="11"/>
          </p:nvPr>
        </p:nvSpPr>
        <p:spPr>
          <a:xfrm>
            <a:off x="1139825" y="2379077"/>
            <a:ext cx="9890125" cy="2802524"/>
          </a:xfrm>
        </p:spPr>
        <p:txBody>
          <a:bodyPr/>
          <a:lstStyle/>
          <a:p>
            <a:pPr marL="342900" indent="-342900">
              <a:buFont typeface="Arial" panose="020B0604020202020204" pitchFamily="34" charset="0"/>
              <a:buChar char="•"/>
            </a:pPr>
            <a:r>
              <a:rPr lang="en-US" dirty="0"/>
              <a:t>Do you have liquidity?</a:t>
            </a:r>
          </a:p>
          <a:p>
            <a:pPr marL="342900" indent="-342900">
              <a:buFont typeface="Arial" panose="020B0604020202020204" pitchFamily="34" charset="0"/>
              <a:buChar char="•"/>
            </a:pPr>
            <a:r>
              <a:rPr lang="en-US" dirty="0"/>
              <a:t>Should your business have an emergency fund?</a:t>
            </a:r>
          </a:p>
          <a:p>
            <a:pPr marL="342900" indent="-342900">
              <a:buFont typeface="Arial" panose="020B0604020202020204" pitchFamily="34" charset="0"/>
              <a:buChar char="•"/>
            </a:pPr>
            <a:r>
              <a:rPr lang="en-US" dirty="0"/>
              <a:t>Debt Management:</a:t>
            </a:r>
          </a:p>
          <a:p>
            <a:pPr marL="342900" indent="-342900">
              <a:buFont typeface="Arial" panose="020B0604020202020204" pitchFamily="34" charset="0"/>
              <a:buChar char="•"/>
            </a:pPr>
            <a:r>
              <a:rPr lang="en-US" dirty="0"/>
              <a:t>Should it have a line of credit?</a:t>
            </a:r>
          </a:p>
          <a:p>
            <a:pPr marL="342900" indent="-342900">
              <a:buFont typeface="Arial" panose="020B0604020202020204" pitchFamily="34" charset="0"/>
              <a:buChar char="•"/>
            </a:pPr>
            <a:r>
              <a:rPr lang="en-US" dirty="0"/>
              <a:t>Can you refinance </a:t>
            </a:r>
            <a:br>
              <a:rPr lang="en-US" dirty="0"/>
            </a:br>
            <a:r>
              <a:rPr lang="en-US" dirty="0"/>
              <a:t>anything now?</a:t>
            </a:r>
          </a:p>
          <a:p>
            <a:pPr marL="342900" indent="-342900">
              <a:buFont typeface="Arial" panose="020B0604020202020204" pitchFamily="34" charset="0"/>
              <a:buChar char="•"/>
            </a:pPr>
            <a:r>
              <a:rPr lang="en-US" dirty="0"/>
              <a:t>Are you putting your own financial security at risk?</a:t>
            </a:r>
          </a:p>
          <a:p>
            <a:pPr marL="342900" indent="-342900">
              <a:buFont typeface="Arial" panose="020B0604020202020204" pitchFamily="34" charset="0"/>
              <a:buChar char="•"/>
            </a:pPr>
            <a:r>
              <a:rPr lang="en-US" dirty="0"/>
              <a:t>Do you have the right </a:t>
            </a:r>
            <a:br>
              <a:rPr lang="en-US" dirty="0"/>
            </a:br>
            <a:r>
              <a:rPr lang="en-US" dirty="0"/>
              <a:t>business entity?</a:t>
            </a:r>
          </a:p>
        </p:txBody>
      </p:sp>
      <p:sp>
        <p:nvSpPr>
          <p:cNvPr id="11" name="Text Placeholder 8">
            <a:extLst>
              <a:ext uri="{FF2B5EF4-FFF2-40B4-BE49-F238E27FC236}">
                <a16:creationId xmlns:a16="http://schemas.microsoft.com/office/drawing/2014/main" xmlns="" id="{96A068FA-8531-1048-B3CB-67AA3F593852}"/>
              </a:ext>
            </a:extLst>
          </p:cNvPr>
          <p:cNvSpPr txBox="1">
            <a:spLocks/>
          </p:cNvSpPr>
          <p:nvPr/>
        </p:nvSpPr>
        <p:spPr>
          <a:xfrm>
            <a:off x="6516160" y="6034205"/>
            <a:ext cx="1495310" cy="182243"/>
          </a:xfrm>
          <a:prstGeom prst="rect">
            <a:avLst/>
          </a:prstGeom>
        </p:spPr>
        <p:txBody>
          <a:bodyPr lIns="0" tIns="0" rIns="0" bIns="0"/>
          <a:lstStyle>
            <a:lvl1pPr marL="0" indent="0" algn="l" defTabSz="914400" rtl="0" eaLnBrk="1" latinLnBrk="0" hangingPunct="1">
              <a:lnSpc>
                <a:spcPct val="100000"/>
              </a:lnSpc>
              <a:spcBef>
                <a:spcPts val="0"/>
              </a:spcBef>
              <a:spcAft>
                <a:spcPts val="1800"/>
              </a:spcAft>
              <a:buFont typeface="Arial" panose="020B0604020202020204" pitchFamily="34" charset="0"/>
              <a:buNone/>
              <a:defRPr sz="2400" b="0" i="0" kern="1200">
                <a:solidFill>
                  <a:schemeClr val="accent1"/>
                </a:solidFill>
                <a:latin typeface="Helvetica Neue LT Pro 45 Light" panose="020B0403020202020204" pitchFamily="34" charset="77"/>
                <a:ea typeface="Helvetica Neue Light" panose="020004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dirty="0">
                <a:solidFill>
                  <a:schemeClr val="bg1"/>
                </a:solidFill>
                <a:latin typeface="Arial" panose="020B0604020202020204" pitchFamily="34" charset="0"/>
              </a:rPr>
              <a:t>Source: Photo by Patrick Hendry on </a:t>
            </a:r>
            <a:r>
              <a:rPr lang="en-US" sz="800" dirty="0" err="1">
                <a:solidFill>
                  <a:schemeClr val="bg1"/>
                </a:solidFill>
                <a:latin typeface="Arial" panose="020B0604020202020204" pitchFamily="34" charset="0"/>
              </a:rPr>
              <a:t>Unsplash</a:t>
            </a:r>
            <a:endParaRPr lang="en-US" sz="800" dirty="0">
              <a:solidFill>
                <a:schemeClr val="bg1"/>
              </a:solidFill>
              <a:latin typeface="Arial" panose="020B0604020202020204" pitchFamily="34" charset="0"/>
            </a:endParaRPr>
          </a:p>
        </p:txBody>
      </p:sp>
    </p:spTree>
    <p:extLst>
      <p:ext uri="{BB962C8B-B14F-4D97-AF65-F5344CB8AC3E}">
        <p14:creationId xmlns:p14="http://schemas.microsoft.com/office/powerpoint/2010/main" val="226212887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FB021FB3-FAB3-744A-8CF5-BF6345F081C0}"/>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a:xfrm>
            <a:off x="6308725" y="1"/>
            <a:ext cx="5883275" cy="6873498"/>
          </a:xfrm>
        </p:spPr>
      </p:pic>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p:txBody>
          <a:bodyPr/>
          <a:lstStyle/>
          <a:p>
            <a:r>
              <a:rPr lang="en-US" dirty="0"/>
              <a:t>Business Tax Planning</a:t>
            </a:r>
          </a:p>
        </p:txBody>
      </p:sp>
      <p:sp>
        <p:nvSpPr>
          <p:cNvPr id="3" name="Text Placeholder 2">
            <a:extLst>
              <a:ext uri="{FF2B5EF4-FFF2-40B4-BE49-F238E27FC236}">
                <a16:creationId xmlns:a16="http://schemas.microsoft.com/office/drawing/2014/main" xmlns="" id="{6D623CF8-F796-1446-BB3B-4778D83B1373}"/>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Outsource</a:t>
            </a:r>
          </a:p>
          <a:p>
            <a:pPr marL="342900" indent="-342900">
              <a:buFont typeface="Arial" panose="020B0604020202020204" pitchFamily="34" charset="0"/>
              <a:buChar char="•"/>
            </a:pPr>
            <a:r>
              <a:rPr lang="en-US" dirty="0"/>
              <a:t>Hire a Professional </a:t>
            </a:r>
          </a:p>
          <a:p>
            <a:pPr marL="342900" indent="-342900">
              <a:buFont typeface="Arial" panose="020B0604020202020204" pitchFamily="34" charset="0"/>
              <a:buChar char="•"/>
            </a:pPr>
            <a:r>
              <a:rPr lang="en-US" dirty="0"/>
              <a:t>Review best tax set up and new laws like CARES Act</a:t>
            </a:r>
          </a:p>
          <a:p>
            <a:pPr marL="342900" indent="-342900">
              <a:buFont typeface="Arial" panose="020B0604020202020204" pitchFamily="34" charset="0"/>
              <a:buChar char="•"/>
            </a:pPr>
            <a:r>
              <a:rPr lang="en-US" dirty="0"/>
              <a:t>1099A Planning</a:t>
            </a:r>
          </a:p>
          <a:p>
            <a:pPr marL="342900" indent="-342900">
              <a:buFont typeface="Arial" panose="020B0604020202020204" pitchFamily="34" charset="0"/>
              <a:buChar char="•"/>
            </a:pPr>
            <a:r>
              <a:rPr lang="en-US" dirty="0"/>
              <a:t>NOL and Recapture provisions changed, new credits to review</a:t>
            </a:r>
          </a:p>
        </p:txBody>
      </p:sp>
    </p:spTree>
    <p:extLst>
      <p:ext uri="{BB962C8B-B14F-4D97-AF65-F5344CB8AC3E}">
        <p14:creationId xmlns:p14="http://schemas.microsoft.com/office/powerpoint/2010/main" val="199395658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p:txBody>
          <a:bodyPr/>
          <a:lstStyle/>
          <a:p>
            <a:r>
              <a:rPr lang="en-US" dirty="0"/>
              <a:t>Business Insurance Planning</a:t>
            </a:r>
          </a:p>
        </p:txBody>
      </p:sp>
      <p:sp>
        <p:nvSpPr>
          <p:cNvPr id="3" name="Text Placeholder 2">
            <a:extLst>
              <a:ext uri="{FF2B5EF4-FFF2-40B4-BE49-F238E27FC236}">
                <a16:creationId xmlns:a16="http://schemas.microsoft.com/office/drawing/2014/main" xmlns="" id="{6D623CF8-F796-1446-BB3B-4778D83B1373}"/>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Keep up health insurance</a:t>
            </a:r>
          </a:p>
          <a:p>
            <a:pPr marL="342900" indent="-342900">
              <a:buFont typeface="Arial" panose="020B0604020202020204" pitchFamily="34" charset="0"/>
              <a:buChar char="•"/>
            </a:pPr>
            <a:r>
              <a:rPr lang="en-US" dirty="0"/>
              <a:t>Property and liability insurance </a:t>
            </a:r>
          </a:p>
          <a:p>
            <a:pPr marL="342900" indent="-342900">
              <a:buFont typeface="Arial" panose="020B0604020202020204" pitchFamily="34" charset="0"/>
              <a:buChar char="•"/>
            </a:pPr>
            <a:r>
              <a:rPr lang="en-US" dirty="0"/>
              <a:t>Consider calling insurance company – if you have a fleet of trucks and they are grounded – call for a rebate or discount</a:t>
            </a:r>
          </a:p>
          <a:p>
            <a:pPr marL="342900" indent="-342900">
              <a:buFont typeface="Arial" panose="020B0604020202020204" pitchFamily="34" charset="0"/>
              <a:buChar char="•"/>
            </a:pPr>
            <a:r>
              <a:rPr lang="en-US" dirty="0"/>
              <a:t>If you have property that isn’t being used –can you get liability discount</a:t>
            </a:r>
          </a:p>
          <a:p>
            <a:pPr marL="342900" indent="-342900">
              <a:buFont typeface="Arial" panose="020B0604020202020204" pitchFamily="34" charset="0"/>
              <a:buChar char="•"/>
            </a:pPr>
            <a:r>
              <a:rPr lang="en-US" dirty="0"/>
              <a:t>Be proactive – but make sure you are keeping the right about of insurance coverage</a:t>
            </a:r>
          </a:p>
        </p:txBody>
      </p:sp>
      <p:sp>
        <p:nvSpPr>
          <p:cNvPr id="11" name="Text Placeholder 8">
            <a:extLst>
              <a:ext uri="{FF2B5EF4-FFF2-40B4-BE49-F238E27FC236}">
                <a16:creationId xmlns:a16="http://schemas.microsoft.com/office/drawing/2014/main" xmlns="" id="{96A068FA-8531-1048-B3CB-67AA3F593852}"/>
              </a:ext>
            </a:extLst>
          </p:cNvPr>
          <p:cNvSpPr txBox="1">
            <a:spLocks/>
          </p:cNvSpPr>
          <p:nvPr/>
        </p:nvSpPr>
        <p:spPr>
          <a:xfrm>
            <a:off x="6516160" y="6034205"/>
            <a:ext cx="1495310" cy="182243"/>
          </a:xfrm>
          <a:prstGeom prst="rect">
            <a:avLst/>
          </a:prstGeom>
        </p:spPr>
        <p:txBody>
          <a:bodyPr lIns="0" tIns="0" rIns="0" bIns="0"/>
          <a:lstStyle>
            <a:lvl1pPr marL="0" indent="0" algn="l" defTabSz="914400" rtl="0" eaLnBrk="1" latinLnBrk="0" hangingPunct="1">
              <a:lnSpc>
                <a:spcPct val="100000"/>
              </a:lnSpc>
              <a:spcBef>
                <a:spcPts val="0"/>
              </a:spcBef>
              <a:spcAft>
                <a:spcPts val="1800"/>
              </a:spcAft>
              <a:buFont typeface="Arial" panose="020B0604020202020204" pitchFamily="34" charset="0"/>
              <a:buNone/>
              <a:defRPr sz="2400" b="0" i="0" kern="1200">
                <a:solidFill>
                  <a:schemeClr val="accent1"/>
                </a:solidFill>
                <a:latin typeface="Helvetica Neue LT Pro 45 Light" panose="020B0403020202020204" pitchFamily="34" charset="77"/>
                <a:ea typeface="Helvetica Neue Light" panose="020004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dirty="0">
                <a:solidFill>
                  <a:schemeClr val="bg1"/>
                </a:solidFill>
                <a:latin typeface="Arial" panose="020B0604020202020204" pitchFamily="34" charset="0"/>
              </a:rPr>
              <a:t>Source: Photo by Patrick Hendry on </a:t>
            </a:r>
            <a:r>
              <a:rPr lang="en-US" sz="800" dirty="0" err="1">
                <a:solidFill>
                  <a:schemeClr val="bg1"/>
                </a:solidFill>
                <a:latin typeface="Arial" panose="020B0604020202020204" pitchFamily="34" charset="0"/>
              </a:rPr>
              <a:t>Unsplash</a:t>
            </a:r>
            <a:endParaRPr lang="en-US" sz="800" dirty="0">
              <a:solidFill>
                <a:schemeClr val="bg1"/>
              </a:solidFill>
              <a:latin typeface="Arial" panose="020B0604020202020204" pitchFamily="34" charset="0"/>
            </a:endParaRPr>
          </a:p>
        </p:txBody>
      </p:sp>
    </p:spTree>
    <p:extLst>
      <p:ext uri="{BB962C8B-B14F-4D97-AF65-F5344CB8AC3E}">
        <p14:creationId xmlns:p14="http://schemas.microsoft.com/office/powerpoint/2010/main" val="122868550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p:txBody>
          <a:bodyPr/>
          <a:lstStyle/>
          <a:p>
            <a:r>
              <a:rPr lang="en-US" dirty="0"/>
              <a:t>Business Continuation Planning</a:t>
            </a:r>
          </a:p>
        </p:txBody>
      </p:sp>
      <p:sp>
        <p:nvSpPr>
          <p:cNvPr id="3" name="Text Placeholder 2">
            <a:extLst>
              <a:ext uri="{FF2B5EF4-FFF2-40B4-BE49-F238E27FC236}">
                <a16:creationId xmlns:a16="http://schemas.microsoft.com/office/drawing/2014/main" xmlns="" id="{6D623CF8-F796-1446-BB3B-4778D83B1373}"/>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Succession Planning</a:t>
            </a:r>
          </a:p>
          <a:p>
            <a:pPr marL="342900" indent="-342900">
              <a:buFont typeface="Arial" panose="020B0604020202020204" pitchFamily="34" charset="0"/>
              <a:buChar char="•"/>
            </a:pPr>
            <a:r>
              <a:rPr lang="en-US" dirty="0"/>
              <a:t>Legal documents (Will, trusts, POAs)</a:t>
            </a:r>
          </a:p>
          <a:p>
            <a:pPr marL="342900" indent="-342900">
              <a:buFont typeface="Arial" panose="020B0604020202020204" pitchFamily="34" charset="0"/>
              <a:buChar char="•"/>
            </a:pPr>
            <a:r>
              <a:rPr lang="en-US" dirty="0"/>
              <a:t>Digital Asset Access Language </a:t>
            </a:r>
          </a:p>
          <a:p>
            <a:pPr marL="342900" indent="-342900">
              <a:buFont typeface="Arial" panose="020B0604020202020204" pitchFamily="34" charset="0"/>
              <a:buChar char="•"/>
            </a:pPr>
            <a:r>
              <a:rPr lang="en-US" dirty="0"/>
              <a:t>Improper ownership of Assets</a:t>
            </a:r>
          </a:p>
          <a:p>
            <a:pPr marL="342900" indent="-342900">
              <a:buFont typeface="Arial" panose="020B0604020202020204" pitchFamily="34" charset="0"/>
              <a:buChar char="•"/>
            </a:pPr>
            <a:r>
              <a:rPr lang="en-US" dirty="0"/>
              <a:t>Valuation of business</a:t>
            </a:r>
          </a:p>
          <a:p>
            <a:pPr marL="342900" indent="-342900">
              <a:buFont typeface="Arial" panose="020B0604020202020204" pitchFamily="34" charset="0"/>
              <a:buChar char="•"/>
            </a:pPr>
            <a:r>
              <a:rPr lang="en-US" dirty="0"/>
              <a:t>Funding for business – benefits of life insurance now </a:t>
            </a:r>
          </a:p>
        </p:txBody>
      </p:sp>
      <p:sp>
        <p:nvSpPr>
          <p:cNvPr id="11" name="Text Placeholder 8">
            <a:extLst>
              <a:ext uri="{FF2B5EF4-FFF2-40B4-BE49-F238E27FC236}">
                <a16:creationId xmlns:a16="http://schemas.microsoft.com/office/drawing/2014/main" xmlns="" id="{96A068FA-8531-1048-B3CB-67AA3F593852}"/>
              </a:ext>
            </a:extLst>
          </p:cNvPr>
          <p:cNvSpPr txBox="1">
            <a:spLocks/>
          </p:cNvSpPr>
          <p:nvPr/>
        </p:nvSpPr>
        <p:spPr>
          <a:xfrm>
            <a:off x="6516160" y="6034205"/>
            <a:ext cx="1495310" cy="182243"/>
          </a:xfrm>
          <a:prstGeom prst="rect">
            <a:avLst/>
          </a:prstGeom>
        </p:spPr>
        <p:txBody>
          <a:bodyPr lIns="0" tIns="0" rIns="0" bIns="0"/>
          <a:lstStyle>
            <a:lvl1pPr marL="0" indent="0" algn="l" defTabSz="914400" rtl="0" eaLnBrk="1" latinLnBrk="0" hangingPunct="1">
              <a:lnSpc>
                <a:spcPct val="100000"/>
              </a:lnSpc>
              <a:spcBef>
                <a:spcPts val="0"/>
              </a:spcBef>
              <a:spcAft>
                <a:spcPts val="1800"/>
              </a:spcAft>
              <a:buFont typeface="Arial" panose="020B0604020202020204" pitchFamily="34" charset="0"/>
              <a:buNone/>
              <a:defRPr sz="2400" b="0" i="0" kern="1200">
                <a:solidFill>
                  <a:schemeClr val="accent1"/>
                </a:solidFill>
                <a:latin typeface="Helvetica Neue LT Pro 45 Light" panose="020B0403020202020204" pitchFamily="34" charset="77"/>
                <a:ea typeface="Helvetica Neue Light" panose="020004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dirty="0">
                <a:solidFill>
                  <a:schemeClr val="bg1"/>
                </a:solidFill>
                <a:latin typeface="Arial" panose="020B0604020202020204" pitchFamily="34" charset="0"/>
              </a:rPr>
              <a:t>Source: Photo by Patrick Hendry on </a:t>
            </a:r>
            <a:r>
              <a:rPr lang="en-US" sz="800" dirty="0" err="1">
                <a:solidFill>
                  <a:schemeClr val="bg1"/>
                </a:solidFill>
                <a:latin typeface="Arial" panose="020B0604020202020204" pitchFamily="34" charset="0"/>
              </a:rPr>
              <a:t>Unsplash</a:t>
            </a:r>
            <a:endParaRPr lang="en-US" sz="800" dirty="0">
              <a:solidFill>
                <a:schemeClr val="bg1"/>
              </a:solidFill>
              <a:latin typeface="Arial" panose="020B0604020202020204" pitchFamily="34" charset="0"/>
            </a:endParaRPr>
          </a:p>
        </p:txBody>
      </p:sp>
    </p:spTree>
    <p:extLst>
      <p:ext uri="{BB962C8B-B14F-4D97-AF65-F5344CB8AC3E}">
        <p14:creationId xmlns:p14="http://schemas.microsoft.com/office/powerpoint/2010/main" val="270015341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A0056D6-023F-7546-B63E-CE828E6B5A72}"/>
              </a:ext>
            </a:extLst>
          </p:cNvPr>
          <p:cNvSpPr>
            <a:spLocks noGrp="1"/>
          </p:cNvSpPr>
          <p:nvPr>
            <p:ph type="body" sz="quarter" idx="10"/>
          </p:nvPr>
        </p:nvSpPr>
        <p:spPr/>
        <p:txBody>
          <a:bodyPr/>
          <a:lstStyle/>
          <a:p>
            <a:r>
              <a:rPr lang="en-US" dirty="0"/>
              <a:t>Market Update</a:t>
            </a:r>
          </a:p>
        </p:txBody>
      </p:sp>
      <p:sp>
        <p:nvSpPr>
          <p:cNvPr id="4" name="Rectangle 3">
            <a:extLst>
              <a:ext uri="{FF2B5EF4-FFF2-40B4-BE49-F238E27FC236}">
                <a16:creationId xmlns:a16="http://schemas.microsoft.com/office/drawing/2014/main" xmlns="" id="{CA44B2C0-3306-CF4D-A3CD-179A4B5DC769}"/>
              </a:ext>
            </a:extLst>
          </p:cNvPr>
          <p:cNvSpPr/>
          <p:nvPr/>
        </p:nvSpPr>
        <p:spPr>
          <a:xfrm>
            <a:off x="5974813" y="3244334"/>
            <a:ext cx="377026" cy="369332"/>
          </a:xfrm>
          <a:prstGeom prst="rect">
            <a:avLst/>
          </a:prstGeom>
        </p:spPr>
        <p:txBody>
          <a:bodyPr wrap="none">
            <a:spAutoFit/>
          </a:bodyPr>
          <a:lstStyle/>
          <a:p>
            <a:r>
              <a:rPr lang="en-US" dirty="0">
                <a:solidFill>
                  <a:srgbClr val="000000"/>
                </a:solidFill>
                <a:latin typeface="Arial" panose="020B0604020202020204" pitchFamily="34" charset="0"/>
              </a:rPr>
              <a:t> </a:t>
            </a:r>
            <a:r>
              <a:rPr lang="en-US" dirty="0">
                <a:latin typeface="Arial" panose="020B0604020202020204" pitchFamily="34" charset="0"/>
              </a:rPr>
              <a:t>  </a:t>
            </a:r>
          </a:p>
        </p:txBody>
      </p:sp>
    </p:spTree>
    <p:extLst>
      <p:ext uri="{BB962C8B-B14F-4D97-AF65-F5344CB8AC3E}">
        <p14:creationId xmlns:p14="http://schemas.microsoft.com/office/powerpoint/2010/main" val="118618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p:txBody>
          <a:bodyPr/>
          <a:lstStyle/>
          <a:p>
            <a:r>
              <a:rPr lang="en-US" dirty="0"/>
              <a:t>Benefit and Cost Review </a:t>
            </a:r>
          </a:p>
        </p:txBody>
      </p:sp>
      <p:sp>
        <p:nvSpPr>
          <p:cNvPr id="3" name="Text Placeholder 2">
            <a:extLst>
              <a:ext uri="{FF2B5EF4-FFF2-40B4-BE49-F238E27FC236}">
                <a16:creationId xmlns:a16="http://schemas.microsoft.com/office/drawing/2014/main" xmlns="" id="{6D623CF8-F796-1446-BB3B-4778D83B1373}"/>
              </a:ext>
            </a:extLst>
          </p:cNvPr>
          <p:cNvSpPr>
            <a:spLocks noGrp="1"/>
          </p:cNvSpPr>
          <p:nvPr>
            <p:ph type="body" sz="quarter" idx="11"/>
          </p:nvPr>
        </p:nvSpPr>
        <p:spPr/>
        <p:txBody>
          <a:bodyPr/>
          <a:lstStyle/>
          <a:p>
            <a:pPr marL="342900" indent="-342900">
              <a:buFont typeface="Arial" panose="020B0604020202020204" pitchFamily="34" charset="0"/>
              <a:buChar char="•"/>
            </a:pPr>
            <a:r>
              <a:rPr lang="en-US" sz="3200" dirty="0"/>
              <a:t>Rent v. buy v. distance employees</a:t>
            </a:r>
          </a:p>
          <a:p>
            <a:pPr marL="342900" indent="-342900">
              <a:buFont typeface="Arial" panose="020B0604020202020204" pitchFamily="34" charset="0"/>
              <a:buChar char="•"/>
            </a:pPr>
            <a:r>
              <a:rPr lang="en-US" sz="3200" dirty="0"/>
              <a:t>Retirement benefits</a:t>
            </a:r>
          </a:p>
          <a:p>
            <a:pPr marL="342900" indent="-342900">
              <a:buFont typeface="Arial" panose="020B0604020202020204" pitchFamily="34" charset="0"/>
              <a:buChar char="•"/>
            </a:pPr>
            <a:r>
              <a:rPr lang="en-US" sz="3200" dirty="0"/>
              <a:t>Short term v. long-term cutbacks?</a:t>
            </a:r>
          </a:p>
        </p:txBody>
      </p:sp>
      <p:sp>
        <p:nvSpPr>
          <p:cNvPr id="11" name="Text Placeholder 8">
            <a:extLst>
              <a:ext uri="{FF2B5EF4-FFF2-40B4-BE49-F238E27FC236}">
                <a16:creationId xmlns:a16="http://schemas.microsoft.com/office/drawing/2014/main" xmlns="" id="{96A068FA-8531-1048-B3CB-67AA3F593852}"/>
              </a:ext>
            </a:extLst>
          </p:cNvPr>
          <p:cNvSpPr txBox="1">
            <a:spLocks/>
          </p:cNvSpPr>
          <p:nvPr/>
        </p:nvSpPr>
        <p:spPr>
          <a:xfrm>
            <a:off x="6516160" y="6034205"/>
            <a:ext cx="1495310" cy="182243"/>
          </a:xfrm>
          <a:prstGeom prst="rect">
            <a:avLst/>
          </a:prstGeom>
        </p:spPr>
        <p:txBody>
          <a:bodyPr lIns="0" tIns="0" rIns="0" bIns="0"/>
          <a:lstStyle>
            <a:lvl1pPr marL="0" indent="0" algn="l" defTabSz="914400" rtl="0" eaLnBrk="1" latinLnBrk="0" hangingPunct="1">
              <a:lnSpc>
                <a:spcPct val="100000"/>
              </a:lnSpc>
              <a:spcBef>
                <a:spcPts val="0"/>
              </a:spcBef>
              <a:spcAft>
                <a:spcPts val="1800"/>
              </a:spcAft>
              <a:buFont typeface="Arial" panose="020B0604020202020204" pitchFamily="34" charset="0"/>
              <a:buNone/>
              <a:defRPr sz="2400" b="0" i="0" kern="1200">
                <a:solidFill>
                  <a:schemeClr val="accent1"/>
                </a:solidFill>
                <a:latin typeface="Helvetica Neue LT Pro 45 Light" panose="020B0403020202020204" pitchFamily="34" charset="77"/>
                <a:ea typeface="Helvetica Neue Light" panose="020004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dirty="0">
                <a:solidFill>
                  <a:schemeClr val="bg1"/>
                </a:solidFill>
                <a:latin typeface="Arial" panose="020B0604020202020204" pitchFamily="34" charset="0"/>
              </a:rPr>
              <a:t>Source: Photo by Patrick Hendry on </a:t>
            </a:r>
            <a:r>
              <a:rPr lang="en-US" sz="800" dirty="0" err="1">
                <a:solidFill>
                  <a:schemeClr val="bg1"/>
                </a:solidFill>
                <a:latin typeface="Arial" panose="020B0604020202020204" pitchFamily="34" charset="0"/>
              </a:rPr>
              <a:t>Unsplash</a:t>
            </a:r>
            <a:endParaRPr lang="en-US" sz="800" dirty="0">
              <a:solidFill>
                <a:schemeClr val="bg1"/>
              </a:solidFill>
              <a:latin typeface="Arial" panose="020B0604020202020204" pitchFamily="34" charset="0"/>
            </a:endParaRPr>
          </a:p>
        </p:txBody>
      </p:sp>
    </p:spTree>
    <p:extLst>
      <p:ext uri="{BB962C8B-B14F-4D97-AF65-F5344CB8AC3E}">
        <p14:creationId xmlns:p14="http://schemas.microsoft.com/office/powerpoint/2010/main" val="255488469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p:txBody>
          <a:bodyPr/>
          <a:lstStyle/>
          <a:p>
            <a:r>
              <a:rPr lang="en-US" dirty="0"/>
              <a:t>7 Things To Focus On</a:t>
            </a:r>
          </a:p>
        </p:txBody>
      </p:sp>
      <p:sp>
        <p:nvSpPr>
          <p:cNvPr id="3" name="Text Placeholder 2">
            <a:extLst>
              <a:ext uri="{FF2B5EF4-FFF2-40B4-BE49-F238E27FC236}">
                <a16:creationId xmlns:a16="http://schemas.microsoft.com/office/drawing/2014/main" xmlns="" id="{6D623CF8-F796-1446-BB3B-4778D83B1373}"/>
              </a:ext>
            </a:extLst>
          </p:cNvPr>
          <p:cNvSpPr>
            <a:spLocks noGrp="1"/>
          </p:cNvSpPr>
          <p:nvPr>
            <p:ph type="body" sz="quarter" idx="11"/>
          </p:nvPr>
        </p:nvSpPr>
        <p:spPr>
          <a:xfrm>
            <a:off x="1139825" y="2379076"/>
            <a:ext cx="9890125" cy="3454987"/>
          </a:xfrm>
        </p:spPr>
        <p:txBody>
          <a:bodyPr/>
          <a:lstStyle/>
          <a:p>
            <a:pPr marL="457200" indent="-457200">
              <a:buFont typeface="+mj-lt"/>
              <a:buAutoNum type="arabicPeriod"/>
            </a:pPr>
            <a:r>
              <a:rPr lang="en-US" sz="2000" dirty="0"/>
              <a:t>Keep Employees Safe (follow guidance be on the safe not </a:t>
            </a:r>
            <a:br>
              <a:rPr lang="en-US" sz="2000" dirty="0"/>
            </a:br>
            <a:r>
              <a:rPr lang="en-US" sz="2000" dirty="0"/>
              <a:t>sorry side)</a:t>
            </a:r>
          </a:p>
          <a:p>
            <a:pPr marL="457200" indent="-457200">
              <a:buFont typeface="+mj-lt"/>
              <a:buAutoNum type="arabicPeriod"/>
            </a:pPr>
            <a:r>
              <a:rPr lang="en-US" sz="2000" dirty="0"/>
              <a:t>Overcommunicate now not under communicate</a:t>
            </a:r>
          </a:p>
          <a:p>
            <a:pPr marL="457200" indent="-457200">
              <a:buFont typeface="+mj-lt"/>
              <a:buAutoNum type="arabicPeriod"/>
            </a:pPr>
            <a:r>
              <a:rPr lang="en-US" sz="2000" dirty="0"/>
              <a:t>Stabilize your supply-chain (add clarity to your process)</a:t>
            </a:r>
          </a:p>
          <a:p>
            <a:pPr marL="457200" indent="-457200">
              <a:buFont typeface="+mj-lt"/>
              <a:buAutoNum type="arabicPeriod"/>
            </a:pPr>
            <a:r>
              <a:rPr lang="en-US" sz="2000" dirty="0"/>
              <a:t>Be there for your customers (transparent)</a:t>
            </a:r>
          </a:p>
          <a:p>
            <a:pPr marL="457200" indent="-457200">
              <a:buFont typeface="+mj-lt"/>
              <a:buAutoNum type="arabicPeriod"/>
            </a:pPr>
            <a:r>
              <a:rPr lang="en-US" sz="2000" dirty="0"/>
              <a:t>Lay out business and identify </a:t>
            </a:r>
            <a:br>
              <a:rPr lang="en-US" sz="2000" dirty="0"/>
            </a:br>
            <a:r>
              <a:rPr lang="en-US" sz="2000" dirty="0"/>
              <a:t>stress points </a:t>
            </a:r>
          </a:p>
          <a:p>
            <a:pPr marL="457200" indent="-457200">
              <a:buFont typeface="+mj-lt"/>
              <a:buAutoNum type="arabicPeriod"/>
            </a:pPr>
            <a:r>
              <a:rPr lang="en-US" sz="2000" dirty="0"/>
              <a:t>Team training and cross training opportunity </a:t>
            </a:r>
          </a:p>
          <a:p>
            <a:pPr marL="457200" indent="-457200">
              <a:buFont typeface="+mj-lt"/>
              <a:buAutoNum type="arabicPeriod"/>
            </a:pPr>
            <a:r>
              <a:rPr lang="en-US" sz="2000" dirty="0"/>
              <a:t>Focus on your core value </a:t>
            </a:r>
          </a:p>
          <a:p>
            <a:pPr marL="457200" indent="-457200">
              <a:buFont typeface="+mj-lt"/>
              <a:buAutoNum type="arabicPeriod"/>
            </a:pPr>
            <a:endParaRPr lang="en-US" sz="2000" dirty="0"/>
          </a:p>
        </p:txBody>
      </p:sp>
      <p:sp>
        <p:nvSpPr>
          <p:cNvPr id="11" name="Text Placeholder 8">
            <a:extLst>
              <a:ext uri="{FF2B5EF4-FFF2-40B4-BE49-F238E27FC236}">
                <a16:creationId xmlns:a16="http://schemas.microsoft.com/office/drawing/2014/main" xmlns="" id="{96A068FA-8531-1048-B3CB-67AA3F593852}"/>
              </a:ext>
            </a:extLst>
          </p:cNvPr>
          <p:cNvSpPr txBox="1">
            <a:spLocks/>
          </p:cNvSpPr>
          <p:nvPr/>
        </p:nvSpPr>
        <p:spPr>
          <a:xfrm>
            <a:off x="6516160" y="6034205"/>
            <a:ext cx="1495310" cy="182243"/>
          </a:xfrm>
          <a:prstGeom prst="rect">
            <a:avLst/>
          </a:prstGeom>
        </p:spPr>
        <p:txBody>
          <a:bodyPr lIns="0" tIns="0" rIns="0" bIns="0"/>
          <a:lstStyle>
            <a:lvl1pPr marL="0" indent="0" algn="l" defTabSz="914400" rtl="0" eaLnBrk="1" latinLnBrk="0" hangingPunct="1">
              <a:lnSpc>
                <a:spcPct val="100000"/>
              </a:lnSpc>
              <a:spcBef>
                <a:spcPts val="0"/>
              </a:spcBef>
              <a:spcAft>
                <a:spcPts val="1800"/>
              </a:spcAft>
              <a:buFont typeface="Arial" panose="020B0604020202020204" pitchFamily="34" charset="0"/>
              <a:buNone/>
              <a:defRPr sz="2400" b="0" i="0" kern="1200">
                <a:solidFill>
                  <a:schemeClr val="accent1"/>
                </a:solidFill>
                <a:latin typeface="Helvetica Neue LT Pro 45 Light" panose="020B0403020202020204" pitchFamily="34" charset="77"/>
                <a:ea typeface="Helvetica Neue Light" panose="020004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dirty="0">
                <a:solidFill>
                  <a:schemeClr val="bg1"/>
                </a:solidFill>
                <a:latin typeface="Arial" panose="020B0604020202020204" pitchFamily="34" charset="0"/>
              </a:rPr>
              <a:t>Source: Photo by Patrick Hendry on </a:t>
            </a:r>
            <a:r>
              <a:rPr lang="en-US" sz="800" dirty="0" err="1">
                <a:solidFill>
                  <a:schemeClr val="bg1"/>
                </a:solidFill>
                <a:latin typeface="Arial" panose="020B0604020202020204" pitchFamily="34" charset="0"/>
              </a:rPr>
              <a:t>Unsplash</a:t>
            </a:r>
            <a:endParaRPr lang="en-US" sz="800" dirty="0">
              <a:solidFill>
                <a:schemeClr val="bg1"/>
              </a:solidFill>
              <a:latin typeface="Arial" panose="020B0604020202020204" pitchFamily="34" charset="0"/>
            </a:endParaRPr>
          </a:p>
        </p:txBody>
      </p:sp>
    </p:spTree>
    <p:extLst>
      <p:ext uri="{BB962C8B-B14F-4D97-AF65-F5344CB8AC3E}">
        <p14:creationId xmlns:p14="http://schemas.microsoft.com/office/powerpoint/2010/main" val="1370935837"/>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xmlns="" id="{61DCF09D-A5CF-D747-9730-F8242EECBE1C}"/>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p:txBody>
          <a:bodyPr/>
          <a:lstStyle/>
          <a:p>
            <a:r>
              <a:rPr lang="en-US" dirty="0"/>
              <a:t>Create Focus</a:t>
            </a:r>
          </a:p>
        </p:txBody>
      </p:sp>
      <p:sp>
        <p:nvSpPr>
          <p:cNvPr id="5" name="Text Placeholder 4">
            <a:extLst>
              <a:ext uri="{FF2B5EF4-FFF2-40B4-BE49-F238E27FC236}">
                <a16:creationId xmlns:a16="http://schemas.microsoft.com/office/drawing/2014/main" xmlns="" id="{4C716112-C7A3-F444-8FED-0D688D99F2B9}"/>
              </a:ext>
            </a:extLst>
          </p:cNvPr>
          <p:cNvSpPr>
            <a:spLocks noGrp="1"/>
          </p:cNvSpPr>
          <p:nvPr>
            <p:ph type="body" sz="quarter" idx="11"/>
          </p:nvPr>
        </p:nvSpPr>
        <p:spPr>
          <a:xfrm>
            <a:off x="1139825" y="1911178"/>
            <a:ext cx="4730750" cy="3667297"/>
          </a:xfrm>
        </p:spPr>
        <p:txBody>
          <a:bodyPr/>
          <a:lstStyle/>
          <a:p>
            <a:pPr marL="342900" indent="-342900">
              <a:buFont typeface="Arial" panose="020B0604020202020204" pitchFamily="34" charset="0"/>
              <a:buChar char="•"/>
            </a:pPr>
            <a:r>
              <a:rPr lang="en-US" sz="2000" dirty="0"/>
              <a:t>Mental Health </a:t>
            </a:r>
          </a:p>
          <a:p>
            <a:pPr marL="342900" indent="-342900">
              <a:buFont typeface="Arial" panose="020B0604020202020204" pitchFamily="34" charset="0"/>
              <a:buChar char="•"/>
            </a:pPr>
            <a:r>
              <a:rPr lang="en-US" sz="2000" dirty="0"/>
              <a:t>Exercise/healthy lifestyle </a:t>
            </a:r>
          </a:p>
          <a:p>
            <a:pPr marL="342900" indent="-342900">
              <a:buFont typeface="Arial" panose="020B0604020202020204" pitchFamily="34" charset="0"/>
              <a:buChar char="•"/>
            </a:pPr>
            <a:r>
              <a:rPr lang="en-US" sz="2000" dirty="0"/>
              <a:t>Focus on positives</a:t>
            </a:r>
          </a:p>
          <a:p>
            <a:pPr marL="342900" indent="-342900">
              <a:buFont typeface="Arial" panose="020B0604020202020204" pitchFamily="34" charset="0"/>
              <a:buChar char="•"/>
            </a:pPr>
            <a:r>
              <a:rPr lang="en-US" sz="2000" dirty="0"/>
              <a:t>6 Most Planning </a:t>
            </a:r>
          </a:p>
          <a:p>
            <a:pPr marL="342900" indent="-342900">
              <a:buFont typeface="Arial" panose="020B0604020202020204" pitchFamily="34" charset="0"/>
              <a:buChar char="•"/>
            </a:pPr>
            <a:r>
              <a:rPr lang="en-US" sz="2000" dirty="0"/>
              <a:t>Set Time For Self Each Day</a:t>
            </a:r>
          </a:p>
          <a:p>
            <a:pPr marL="342900" indent="-342900">
              <a:buFont typeface="Arial" panose="020B0604020202020204" pitchFamily="34" charset="0"/>
              <a:buChar char="•"/>
            </a:pPr>
            <a:r>
              <a:rPr lang="en-US" sz="2000" dirty="0"/>
              <a:t>Connect with friends and loved ones (virtually!)</a:t>
            </a:r>
          </a:p>
          <a:p>
            <a:pPr marL="342900" indent="-342900">
              <a:buFont typeface="Arial" panose="020B0604020202020204" pitchFamily="34" charset="0"/>
              <a:buChar char="•"/>
            </a:pPr>
            <a:r>
              <a:rPr lang="en-US" sz="2000" dirty="0"/>
              <a:t>Routine and Structure </a:t>
            </a:r>
          </a:p>
        </p:txBody>
      </p:sp>
      <p:sp>
        <p:nvSpPr>
          <p:cNvPr id="20" name="Text Placeholder 8">
            <a:extLst>
              <a:ext uri="{FF2B5EF4-FFF2-40B4-BE49-F238E27FC236}">
                <a16:creationId xmlns:a16="http://schemas.microsoft.com/office/drawing/2014/main" xmlns="" id="{5E69871D-2374-CF43-957E-1E61A018DD54}"/>
              </a:ext>
            </a:extLst>
          </p:cNvPr>
          <p:cNvSpPr txBox="1">
            <a:spLocks/>
          </p:cNvSpPr>
          <p:nvPr/>
        </p:nvSpPr>
        <p:spPr>
          <a:xfrm>
            <a:off x="6516160" y="6034205"/>
            <a:ext cx="1495310" cy="182243"/>
          </a:xfrm>
          <a:prstGeom prst="rect">
            <a:avLst/>
          </a:prstGeom>
        </p:spPr>
        <p:txBody>
          <a:bodyPr lIns="0" tIns="0" rIns="0" bIns="0"/>
          <a:lstStyle>
            <a:lvl1pPr marL="0" indent="0" algn="l" defTabSz="914400" rtl="0" eaLnBrk="1" latinLnBrk="0" hangingPunct="1">
              <a:lnSpc>
                <a:spcPct val="100000"/>
              </a:lnSpc>
              <a:spcBef>
                <a:spcPts val="0"/>
              </a:spcBef>
              <a:spcAft>
                <a:spcPts val="1800"/>
              </a:spcAft>
              <a:buFont typeface="Arial" panose="020B0604020202020204" pitchFamily="34" charset="0"/>
              <a:buNone/>
              <a:defRPr sz="2400" b="0" i="0" kern="1200">
                <a:solidFill>
                  <a:schemeClr val="accent1"/>
                </a:solidFill>
                <a:latin typeface="Helvetica Neue LT Pro 45 Light" panose="020B0403020202020204" pitchFamily="34" charset="77"/>
                <a:ea typeface="Helvetica Neue Light" panose="020004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dirty="0">
                <a:solidFill>
                  <a:schemeClr val="bg1"/>
                </a:solidFill>
                <a:latin typeface="Arial" panose="020B0604020202020204" pitchFamily="34" charset="0"/>
              </a:rPr>
              <a:t>Source: Photo by </a:t>
            </a:r>
            <a:r>
              <a:rPr lang="en-US" sz="800" dirty="0" err="1">
                <a:solidFill>
                  <a:schemeClr val="bg1"/>
                </a:solidFill>
                <a:latin typeface="Arial" panose="020B0604020202020204" pitchFamily="34" charset="0"/>
              </a:rPr>
              <a:t>Arek</a:t>
            </a:r>
            <a:r>
              <a:rPr lang="en-US" sz="800" dirty="0">
                <a:solidFill>
                  <a:schemeClr val="bg1"/>
                </a:solidFill>
                <a:latin typeface="Arial" panose="020B0604020202020204" pitchFamily="34" charset="0"/>
              </a:rPr>
              <a:t> Adeoye on </a:t>
            </a:r>
            <a:r>
              <a:rPr lang="en-US" sz="800" dirty="0" err="1">
                <a:solidFill>
                  <a:schemeClr val="bg1"/>
                </a:solidFill>
                <a:latin typeface="Arial" panose="020B0604020202020204" pitchFamily="34" charset="0"/>
              </a:rPr>
              <a:t>Unsplash</a:t>
            </a:r>
            <a:endParaRPr lang="en-US" sz="800" dirty="0">
              <a:solidFill>
                <a:schemeClr val="bg1"/>
              </a:solidFill>
              <a:latin typeface="Arial" panose="020B0604020202020204" pitchFamily="34" charset="0"/>
            </a:endParaRPr>
          </a:p>
        </p:txBody>
      </p:sp>
    </p:spTree>
    <p:extLst>
      <p:ext uri="{BB962C8B-B14F-4D97-AF65-F5344CB8AC3E}">
        <p14:creationId xmlns:p14="http://schemas.microsoft.com/office/powerpoint/2010/main" val="3679983414"/>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A0056D6-023F-7546-B63E-CE828E6B5A72}"/>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2639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5D8CE1D-389D-1145-A668-DE2A0E9A1887}"/>
              </a:ext>
            </a:extLst>
          </p:cNvPr>
          <p:cNvSpPr>
            <a:spLocks noGrp="1"/>
          </p:cNvSpPr>
          <p:nvPr>
            <p:ph type="body" sz="quarter" idx="10"/>
          </p:nvPr>
        </p:nvSpPr>
        <p:spPr/>
        <p:txBody>
          <a:bodyPr/>
          <a:lstStyle/>
          <a:p>
            <a:r>
              <a:rPr lang="en-US" dirty="0"/>
              <a:t>Questions?</a:t>
            </a:r>
          </a:p>
        </p:txBody>
      </p:sp>
    </p:spTree>
    <p:extLst>
      <p:ext uri="{BB962C8B-B14F-4D97-AF65-F5344CB8AC3E}">
        <p14:creationId xmlns:p14="http://schemas.microsoft.com/office/powerpoint/2010/main" val="158085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FE0A7C9-A3D6-AE45-8730-E3D3FAE3FFA3}"/>
              </a:ext>
            </a:extLst>
          </p:cNvPr>
          <p:cNvSpPr>
            <a:spLocks noGrp="1"/>
          </p:cNvSpPr>
          <p:nvPr>
            <p:ph type="body" sz="quarter" idx="10"/>
          </p:nvPr>
        </p:nvSpPr>
        <p:spPr/>
        <p:txBody>
          <a:bodyPr/>
          <a:lstStyle/>
          <a:p>
            <a:r>
              <a:rPr lang="en-US" dirty="0"/>
              <a:t>Client Update</a:t>
            </a:r>
            <a:br>
              <a:rPr lang="en-US" dirty="0"/>
            </a:br>
            <a:r>
              <a:rPr lang="en-US" sz="3600" b="0" dirty="0">
                <a:solidFill>
                  <a:schemeClr val="tx2"/>
                </a:solidFill>
                <a:latin typeface="Arial" panose="020B0604020202020204" pitchFamily="34" charset="0"/>
              </a:rPr>
              <a:t>Coronavirus and the Effects on the Market</a:t>
            </a:r>
            <a:endParaRPr lang="en-US" b="0" dirty="0">
              <a:solidFill>
                <a:schemeClr val="tx2"/>
              </a:solidFill>
              <a:latin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xmlns="" id="{2E2F3441-42E7-0049-B9FD-69C4359CD679}"/>
              </a:ext>
            </a:extLst>
          </p:cNvPr>
          <p:cNvSpPr>
            <a:spLocks noGrp="1"/>
          </p:cNvSpPr>
          <p:nvPr>
            <p:ph type="body" sz="quarter" idx="11"/>
          </p:nvPr>
        </p:nvSpPr>
        <p:spPr/>
        <p:txBody>
          <a:bodyPr/>
          <a:lstStyle/>
          <a:p>
            <a:pPr>
              <a:spcAft>
                <a:spcPts val="1200"/>
              </a:spcAft>
            </a:pPr>
            <a:r>
              <a:rPr lang="en-US" sz="1200" dirty="0"/>
              <a:t>The content and opinions voiced in this material are for general information only and are not intended to provide specific advice, an endorsement, or recommendations for any individual. All performance referenced is historical and past performance is no guarantee of future results. All indices are unmanaged and cannot be invested into directly. To determine which investment(s) may be appropriate for you, consult your financial advisor prior to investing.</a:t>
            </a:r>
          </a:p>
          <a:p>
            <a:pPr>
              <a:spcAft>
                <a:spcPts val="1200"/>
              </a:spcAft>
            </a:pPr>
            <a:r>
              <a:rPr lang="en-US" sz="1200" u="sng" dirty="0"/>
              <a:t>Risk Considerations</a:t>
            </a:r>
            <a:r>
              <a:rPr lang="en-US" sz="1200" dirty="0"/>
              <a:t>: The economic forecasts set forth in this presentation may not develop as predicted and there can be no guarantee strategies promoted will be successful or protect against loss. Stock investing involves risk including loss of principal. Bonds are subject to market and interest rate risk if sold prior to maturity. Bond values will decline as interest rates rise and bonds are subject to availability and change in price. International and emerging market investing involves special risks such as currency fluctuation and political instability and may not be suitable for all investors.</a:t>
            </a:r>
          </a:p>
          <a:p>
            <a:pPr>
              <a:spcAft>
                <a:spcPts val="1200"/>
              </a:spcAft>
            </a:pPr>
            <a:r>
              <a:rPr lang="en-US" sz="1200" dirty="0"/>
              <a:t>The S&amp;P 500 is a capitalization-weighted index of 500 stocks designed to measure performance of the broad domestic economy through changes in the aggregate market value of 500 stocks representing all major industries.</a:t>
            </a:r>
          </a:p>
          <a:p>
            <a:pPr>
              <a:spcAft>
                <a:spcPts val="1200"/>
              </a:spcAft>
            </a:pPr>
            <a:r>
              <a:rPr lang="en-US" sz="1200" dirty="0"/>
              <a:t>The Dow Jones Industrial Average is a price-weighted average of 30 significant stocks traded on the New York Stock Exchange and the NASDAQ.</a:t>
            </a:r>
          </a:p>
          <a:p>
            <a:pPr>
              <a:spcAft>
                <a:spcPts val="1200"/>
              </a:spcAft>
            </a:pPr>
            <a:r>
              <a:rPr lang="en-US" sz="1200" dirty="0"/>
              <a:t>The NASDAQ Composite Index includes all domestic and international based common type stocks listed on The NASDAQ Stock Market. The NASDAQ Composite Index is a broad based index.</a:t>
            </a:r>
          </a:p>
          <a:p>
            <a:pPr>
              <a:spcAft>
                <a:spcPts val="1200"/>
              </a:spcAft>
            </a:pPr>
            <a:r>
              <a:rPr lang="en-US" sz="1200"/>
              <a:t>00696206 040820</a:t>
            </a:r>
          </a:p>
          <a:p>
            <a:pPr>
              <a:spcAft>
                <a:spcPts val="1200"/>
              </a:spcAft>
            </a:pPr>
            <a:endParaRPr lang="en-US" sz="1200" dirty="0"/>
          </a:p>
        </p:txBody>
      </p:sp>
    </p:spTree>
    <p:extLst>
      <p:ext uri="{BB962C8B-B14F-4D97-AF65-F5344CB8AC3E}">
        <p14:creationId xmlns:p14="http://schemas.microsoft.com/office/powerpoint/2010/main" val="319071982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76C8D61-5649-6C41-B4EB-E7FB46617D21}"/>
              </a:ext>
            </a:extLst>
          </p:cNvPr>
          <p:cNvSpPr>
            <a:spLocks noGrp="1"/>
          </p:cNvSpPr>
          <p:nvPr>
            <p:ph type="body" sz="quarter" idx="11"/>
          </p:nvPr>
        </p:nvSpPr>
        <p:spPr>
          <a:xfrm>
            <a:off x="1139825" y="4045287"/>
            <a:ext cx="4730750" cy="887412"/>
          </a:xfrm>
        </p:spPr>
        <p:txBody>
          <a:bodyPr/>
          <a:lstStyle/>
          <a:p>
            <a:r>
              <a:rPr lang="en-US" sz="3600" dirty="0"/>
              <a:t>Phone: </a:t>
            </a:r>
            <a:r>
              <a:rPr lang="en-US" sz="3600" dirty="0" smtClean="0"/>
              <a:t>XXX-XX-XXXX</a:t>
            </a:r>
            <a:endParaRPr lang="en-US" sz="3600" dirty="0"/>
          </a:p>
        </p:txBody>
      </p:sp>
      <p:sp>
        <p:nvSpPr>
          <p:cNvPr id="4" name="Text Placeholder 3">
            <a:extLst>
              <a:ext uri="{FF2B5EF4-FFF2-40B4-BE49-F238E27FC236}">
                <a16:creationId xmlns:a16="http://schemas.microsoft.com/office/drawing/2014/main" xmlns="" id="{69128FDA-211F-AF4F-93BB-46F7AC0A2B98}"/>
              </a:ext>
            </a:extLst>
          </p:cNvPr>
          <p:cNvSpPr>
            <a:spLocks noGrp="1"/>
          </p:cNvSpPr>
          <p:nvPr>
            <p:ph type="body" sz="quarter" idx="10"/>
          </p:nvPr>
        </p:nvSpPr>
        <p:spPr/>
        <p:txBody>
          <a:bodyPr/>
          <a:lstStyle/>
          <a:p>
            <a:r>
              <a:rPr lang="en-US" dirty="0"/>
              <a:t>Thank you For Joining Us!</a:t>
            </a:r>
          </a:p>
        </p:txBody>
      </p:sp>
    </p:spTree>
    <p:extLst>
      <p:ext uri="{BB962C8B-B14F-4D97-AF65-F5344CB8AC3E}">
        <p14:creationId xmlns:p14="http://schemas.microsoft.com/office/powerpoint/2010/main" val="180169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p:txBody>
          <a:bodyPr/>
          <a:lstStyle/>
          <a:p>
            <a:r>
              <a:rPr lang="en-US" sz="4400" dirty="0"/>
              <a:t>Markets are Reacting To Information</a:t>
            </a:r>
          </a:p>
        </p:txBody>
      </p:sp>
      <p:sp>
        <p:nvSpPr>
          <p:cNvPr id="2" name="Text Placeholder 1">
            <a:extLst>
              <a:ext uri="{FF2B5EF4-FFF2-40B4-BE49-F238E27FC236}">
                <a16:creationId xmlns:a16="http://schemas.microsoft.com/office/drawing/2014/main" xmlns="" id="{30D1CFC1-9E77-864F-BC48-8AE5CE9E294C}"/>
              </a:ext>
            </a:extLst>
          </p:cNvPr>
          <p:cNvSpPr>
            <a:spLocks noGrp="1"/>
          </p:cNvSpPr>
          <p:nvPr>
            <p:ph type="body" sz="quarter" idx="11"/>
          </p:nvPr>
        </p:nvSpPr>
        <p:spPr>
          <a:xfrm>
            <a:off x="1162050" y="2405063"/>
            <a:ext cx="9120188" cy="2943811"/>
          </a:xfrm>
        </p:spPr>
        <p:txBody>
          <a:bodyPr/>
          <a:lstStyle/>
          <a:p>
            <a:pPr marL="342900" indent="-342900">
              <a:buFont typeface="Arial" panose="020B0604020202020204" pitchFamily="34" charset="0"/>
              <a:buChar char="•"/>
            </a:pPr>
            <a:r>
              <a:rPr lang="en-US" b="1" dirty="0"/>
              <a:t>10th Bear Market for S&amp;P Since 1950</a:t>
            </a:r>
          </a:p>
          <a:p>
            <a:pPr marL="342900" indent="-342900">
              <a:buFont typeface="Arial" panose="020B0604020202020204" pitchFamily="34" charset="0"/>
              <a:buChar char="•"/>
            </a:pPr>
            <a:r>
              <a:rPr lang="en-US" dirty="0"/>
              <a:t>Markets react quickly to information </a:t>
            </a:r>
          </a:p>
          <a:p>
            <a:pPr marL="342900" indent="-342900">
              <a:buFont typeface="Arial" panose="020B0604020202020204" pitchFamily="34" charset="0"/>
              <a:buChar char="•"/>
            </a:pPr>
            <a:r>
              <a:rPr lang="en-US" dirty="0"/>
              <a:t>Right now, information is coming at a rapid speed</a:t>
            </a:r>
          </a:p>
          <a:p>
            <a:pPr marL="342900" indent="-342900">
              <a:buFont typeface="Arial" panose="020B0604020202020204" pitchFamily="34" charset="0"/>
              <a:buChar char="•"/>
            </a:pPr>
            <a:r>
              <a:rPr lang="en-US" dirty="0"/>
              <a:t>This has caused volatility both up and down (single biggest market movement days both UP and DOWN in past decade were in March 2020)</a:t>
            </a:r>
          </a:p>
        </p:txBody>
      </p:sp>
    </p:spTree>
    <p:extLst>
      <p:ext uri="{BB962C8B-B14F-4D97-AF65-F5344CB8AC3E}">
        <p14:creationId xmlns:p14="http://schemas.microsoft.com/office/powerpoint/2010/main" val="69867302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a:xfrm>
            <a:off x="1139824" y="1014413"/>
            <a:ext cx="5934076" cy="583728"/>
          </a:xfrm>
        </p:spPr>
        <p:txBody>
          <a:bodyPr/>
          <a:lstStyle/>
          <a:p>
            <a:r>
              <a:rPr lang="en-US" dirty="0"/>
              <a:t>Continued Volatility</a:t>
            </a:r>
          </a:p>
        </p:txBody>
      </p:sp>
      <p:graphicFrame>
        <p:nvGraphicFramePr>
          <p:cNvPr id="7" name="Chart 6">
            <a:extLst>
              <a:ext uri="{FF2B5EF4-FFF2-40B4-BE49-F238E27FC236}">
                <a16:creationId xmlns:a16="http://schemas.microsoft.com/office/drawing/2014/main" xmlns="" id="{E36478ED-E955-794A-AC8D-FB3324BD28FA}"/>
              </a:ext>
            </a:extLst>
          </p:cNvPr>
          <p:cNvGraphicFramePr>
            <a:graphicFrameLocks/>
          </p:cNvGraphicFramePr>
          <p:nvPr/>
        </p:nvGraphicFramePr>
        <p:xfrm>
          <a:off x="1139825" y="1746423"/>
          <a:ext cx="9890125" cy="383205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xmlns="" id="{1132C8DE-D35A-7247-B118-BBD1D1303C95}"/>
              </a:ext>
            </a:extLst>
          </p:cNvPr>
          <p:cNvSpPr txBox="1"/>
          <p:nvPr/>
        </p:nvSpPr>
        <p:spPr>
          <a:xfrm>
            <a:off x="1139825" y="5656963"/>
            <a:ext cx="4573176" cy="123111"/>
          </a:xfrm>
          <a:prstGeom prst="rect">
            <a:avLst/>
          </a:prstGeom>
          <a:noFill/>
        </p:spPr>
        <p:txBody>
          <a:bodyPr wrap="square" lIns="0" tIns="0" rIns="0" bIns="0" rtlCol="0">
            <a:spAutoFit/>
          </a:bodyPr>
          <a:lstStyle/>
          <a:p>
            <a:r>
              <a:rPr lang="en-US" sz="800" dirty="0">
                <a:latin typeface="Arial" panose="020B0604020202020204" pitchFamily="34" charset="0"/>
              </a:rPr>
              <a:t>Data: </a:t>
            </a:r>
            <a:r>
              <a:rPr lang="en-US" sz="800" dirty="0">
                <a:latin typeface="Arial" panose="020B0604020202020204" pitchFamily="34" charset="0"/>
                <a:hlinkClick r:id="rId4"/>
              </a:rPr>
              <a:t>https://www.investing.com/indices/us-30-historical-data</a:t>
            </a:r>
            <a:endParaRPr lang="en-US" sz="800" dirty="0">
              <a:latin typeface="Arial" panose="020B0604020202020204" pitchFamily="34" charset="0"/>
            </a:endParaRPr>
          </a:p>
        </p:txBody>
      </p:sp>
    </p:spTree>
    <p:extLst>
      <p:ext uri="{BB962C8B-B14F-4D97-AF65-F5344CB8AC3E}">
        <p14:creationId xmlns:p14="http://schemas.microsoft.com/office/powerpoint/2010/main" val="64378834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EE8BB67D-945C-CE47-B18A-3342B86FC46B}"/>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a:xfrm>
            <a:off x="6308725" y="1"/>
            <a:ext cx="5883275" cy="6873498"/>
          </a:xfrm>
        </p:spPr>
      </p:pic>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p:txBody>
          <a:bodyPr/>
          <a:lstStyle/>
          <a:p>
            <a:r>
              <a:rPr lang="en-US" dirty="0"/>
              <a:t>Human Behavior</a:t>
            </a:r>
          </a:p>
        </p:txBody>
      </p:sp>
      <p:sp>
        <p:nvSpPr>
          <p:cNvPr id="2" name="Text Placeholder 1">
            <a:extLst>
              <a:ext uri="{FF2B5EF4-FFF2-40B4-BE49-F238E27FC236}">
                <a16:creationId xmlns:a16="http://schemas.microsoft.com/office/drawing/2014/main" xmlns="" id="{139FE051-A610-6746-B138-76DB165B3482}"/>
              </a:ext>
            </a:extLst>
          </p:cNvPr>
          <p:cNvSpPr>
            <a:spLocks noGrp="1"/>
          </p:cNvSpPr>
          <p:nvPr>
            <p:ph type="body" sz="quarter" idx="11"/>
          </p:nvPr>
        </p:nvSpPr>
        <p:spPr/>
        <p:txBody>
          <a:bodyPr/>
          <a:lstStyle/>
          <a:p>
            <a:pPr marL="342900" indent="-342900">
              <a:buFont typeface="Arial" panose="020B0604020202020204" pitchFamily="34" charset="0"/>
              <a:buChar char="•"/>
            </a:pPr>
            <a:r>
              <a:rPr lang="en-US" sz="2800" b="1" dirty="0"/>
              <a:t>Fear</a:t>
            </a:r>
            <a:r>
              <a:rPr lang="en-US" sz="2800" dirty="0"/>
              <a:t> </a:t>
            </a:r>
            <a:br>
              <a:rPr lang="en-US" sz="2800" dirty="0"/>
            </a:br>
            <a:r>
              <a:rPr lang="en-US" sz="2800" dirty="0"/>
              <a:t>(can drive our decisions)</a:t>
            </a:r>
          </a:p>
          <a:p>
            <a:pPr marL="342900" indent="-342900">
              <a:buFont typeface="Arial" panose="020B0604020202020204" pitchFamily="34" charset="0"/>
              <a:buChar char="•"/>
            </a:pPr>
            <a:r>
              <a:rPr lang="en-US" sz="2800" b="1" dirty="0"/>
              <a:t>Uncertainty</a:t>
            </a:r>
            <a:r>
              <a:rPr lang="en-US" sz="2800" dirty="0"/>
              <a:t> </a:t>
            </a:r>
            <a:br>
              <a:rPr lang="en-US" sz="2800" dirty="0"/>
            </a:br>
            <a:r>
              <a:rPr lang="en-US" sz="2800" dirty="0"/>
              <a:t>(can create hesitation)</a:t>
            </a:r>
          </a:p>
          <a:p>
            <a:pPr marL="342900" indent="-342900">
              <a:buFont typeface="Arial" panose="020B0604020202020204" pitchFamily="34" charset="0"/>
              <a:buChar char="•"/>
            </a:pPr>
            <a:r>
              <a:rPr lang="en-US" sz="2800" b="1" dirty="0"/>
              <a:t>Pain and Loss </a:t>
            </a:r>
            <a:br>
              <a:rPr lang="en-US" sz="2800" b="1" dirty="0"/>
            </a:br>
            <a:r>
              <a:rPr lang="en-US" sz="2800" dirty="0"/>
              <a:t>(we tend to want to avoid)</a:t>
            </a:r>
          </a:p>
        </p:txBody>
      </p:sp>
      <p:sp>
        <p:nvSpPr>
          <p:cNvPr id="11" name="Text Placeholder 8">
            <a:extLst>
              <a:ext uri="{FF2B5EF4-FFF2-40B4-BE49-F238E27FC236}">
                <a16:creationId xmlns:a16="http://schemas.microsoft.com/office/drawing/2014/main" xmlns="" id="{0E9E5A1F-3B99-5840-9636-D0CB72D6FFB4}"/>
              </a:ext>
            </a:extLst>
          </p:cNvPr>
          <p:cNvSpPr txBox="1">
            <a:spLocks/>
          </p:cNvSpPr>
          <p:nvPr/>
        </p:nvSpPr>
        <p:spPr>
          <a:xfrm>
            <a:off x="6516160" y="6034205"/>
            <a:ext cx="1495310" cy="182243"/>
          </a:xfrm>
          <a:prstGeom prst="rect">
            <a:avLst/>
          </a:prstGeom>
        </p:spPr>
        <p:txBody>
          <a:bodyPr lIns="0" tIns="0" rIns="0" bIns="0"/>
          <a:lstStyle>
            <a:lvl1pPr marL="0" indent="0" algn="l" defTabSz="914400" rtl="0" eaLnBrk="1" latinLnBrk="0" hangingPunct="1">
              <a:lnSpc>
                <a:spcPct val="100000"/>
              </a:lnSpc>
              <a:spcBef>
                <a:spcPts val="0"/>
              </a:spcBef>
              <a:spcAft>
                <a:spcPts val="1800"/>
              </a:spcAft>
              <a:buFont typeface="Arial" panose="020B0604020202020204" pitchFamily="34" charset="0"/>
              <a:buNone/>
              <a:defRPr sz="2400" b="0" i="0" kern="1200">
                <a:solidFill>
                  <a:schemeClr val="accent1"/>
                </a:solidFill>
                <a:latin typeface="Helvetica Neue LT Pro 45 Light" panose="020B0403020202020204" pitchFamily="34" charset="77"/>
                <a:ea typeface="Helvetica Neue Light" panose="020004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dirty="0">
                <a:solidFill>
                  <a:schemeClr val="bg1"/>
                </a:solidFill>
                <a:latin typeface="Arial" panose="020B0604020202020204" pitchFamily="34" charset="0"/>
              </a:rPr>
              <a:t>Source: katie-moum-5FHv5nS7yGg-unsplash</a:t>
            </a:r>
          </a:p>
        </p:txBody>
      </p:sp>
    </p:spTree>
    <p:extLst>
      <p:ext uri="{BB962C8B-B14F-4D97-AF65-F5344CB8AC3E}">
        <p14:creationId xmlns:p14="http://schemas.microsoft.com/office/powerpoint/2010/main" val="297797376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40F76091-F213-FA43-9818-672F9F6FEF82}"/>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a:xfrm>
            <a:off x="6308725" y="1"/>
            <a:ext cx="5883275" cy="6873498"/>
          </a:xfrm>
        </p:spPr>
      </p:pic>
      <p:sp>
        <p:nvSpPr>
          <p:cNvPr id="4" name="Text Placeholder 1">
            <a:extLst>
              <a:ext uri="{FF2B5EF4-FFF2-40B4-BE49-F238E27FC236}">
                <a16:creationId xmlns:a16="http://schemas.microsoft.com/office/drawing/2014/main" xmlns="" id="{90494C1F-5BFB-054C-A075-6AE9B217A2FA}"/>
              </a:ext>
            </a:extLst>
          </p:cNvPr>
          <p:cNvSpPr>
            <a:spLocks noGrp="1"/>
          </p:cNvSpPr>
          <p:nvPr>
            <p:ph type="body" sz="quarter" idx="10"/>
          </p:nvPr>
        </p:nvSpPr>
        <p:spPr/>
        <p:txBody>
          <a:bodyPr/>
          <a:lstStyle/>
          <a:p>
            <a:r>
              <a:rPr lang="en-US" dirty="0"/>
              <a:t>Keep The Long Term In Mind</a:t>
            </a:r>
          </a:p>
        </p:txBody>
      </p:sp>
      <p:sp>
        <p:nvSpPr>
          <p:cNvPr id="2" name="Text Placeholder 1">
            <a:extLst>
              <a:ext uri="{FF2B5EF4-FFF2-40B4-BE49-F238E27FC236}">
                <a16:creationId xmlns:a16="http://schemas.microsoft.com/office/drawing/2014/main" xmlns="" id="{30D1CFC1-9E77-864F-BC48-8AE5CE9E294C}"/>
              </a:ext>
            </a:extLst>
          </p:cNvPr>
          <p:cNvSpPr>
            <a:spLocks noGrp="1"/>
          </p:cNvSpPr>
          <p:nvPr>
            <p:ph type="body" sz="quarter" idx="11"/>
          </p:nvPr>
        </p:nvSpPr>
        <p:spPr/>
        <p:txBody>
          <a:bodyPr/>
          <a:lstStyle/>
          <a:p>
            <a:pPr marL="342900" indent="-342900">
              <a:buFont typeface="Arial" panose="020B0604020202020204" pitchFamily="34" charset="0"/>
              <a:buChar char="•"/>
            </a:pPr>
            <a:r>
              <a:rPr lang="en-US" u="sng" dirty="0"/>
              <a:t>We make short term</a:t>
            </a:r>
            <a:r>
              <a:rPr lang="en-US" dirty="0"/>
              <a:t> decisions </a:t>
            </a:r>
          </a:p>
          <a:p>
            <a:pPr marL="342900" indent="-342900">
              <a:buFont typeface="Arial" panose="020B0604020202020204" pitchFamily="34" charset="0"/>
              <a:buChar char="•"/>
            </a:pPr>
            <a:r>
              <a:rPr lang="en-US" u="sng" dirty="0"/>
              <a:t>With long-term goals</a:t>
            </a:r>
            <a:r>
              <a:rPr lang="en-US" dirty="0"/>
              <a:t> in mind</a:t>
            </a:r>
          </a:p>
          <a:p>
            <a:pPr marL="342900" indent="-342900">
              <a:buFont typeface="Arial" panose="020B0604020202020204" pitchFamily="34" charset="0"/>
              <a:buChar char="•"/>
            </a:pPr>
            <a:r>
              <a:rPr lang="en-US" dirty="0"/>
              <a:t>What is the issue?</a:t>
            </a:r>
          </a:p>
          <a:p>
            <a:pPr marL="342900" indent="-342900">
              <a:buFont typeface="Arial" panose="020B0604020202020204" pitchFamily="34" charset="0"/>
              <a:buChar char="•"/>
            </a:pPr>
            <a:r>
              <a:rPr lang="en-US" dirty="0"/>
              <a:t>When emotions dominate reason and long-term goals are lost to short-term decisions </a:t>
            </a:r>
          </a:p>
        </p:txBody>
      </p:sp>
    </p:spTree>
    <p:extLst>
      <p:ext uri="{BB962C8B-B14F-4D97-AF65-F5344CB8AC3E}">
        <p14:creationId xmlns:p14="http://schemas.microsoft.com/office/powerpoint/2010/main" val="218834892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333875" y="1422355"/>
            <a:ext cx="6696076" cy="4013290"/>
          </a:xfrm>
          <a:prstGeom prst="rect">
            <a:avLst/>
          </a:prstGeom>
          <a:effectLst>
            <a:outerShdw blurRad="63500" algn="ctr" rotWithShape="0">
              <a:prstClr val="black">
                <a:alpha val="40000"/>
              </a:prstClr>
            </a:outerShdw>
          </a:effectLst>
        </p:spPr>
      </p:pic>
      <p:sp>
        <p:nvSpPr>
          <p:cNvPr id="6" name="Text Placeholder 5">
            <a:extLst>
              <a:ext uri="{FF2B5EF4-FFF2-40B4-BE49-F238E27FC236}">
                <a16:creationId xmlns:a16="http://schemas.microsoft.com/office/drawing/2014/main" xmlns="" id="{913FCCA2-C274-954E-BE38-4FC83C3AF54E}"/>
              </a:ext>
            </a:extLst>
          </p:cNvPr>
          <p:cNvSpPr>
            <a:spLocks noGrp="1"/>
          </p:cNvSpPr>
          <p:nvPr>
            <p:ph type="body" sz="quarter" idx="11"/>
          </p:nvPr>
        </p:nvSpPr>
        <p:spPr>
          <a:xfrm>
            <a:off x="1139825" y="1422356"/>
            <a:ext cx="2746375" cy="4013289"/>
          </a:xfrm>
        </p:spPr>
        <p:txBody>
          <a:bodyPr anchor="ctr"/>
          <a:lstStyle/>
          <a:p>
            <a:r>
              <a:rPr lang="en-US" sz="2000" dirty="0"/>
              <a:t>Chart shows how $10,000 invested in the S&amp;P 500 Index, for the 20-year period of 1999 through 2018, would have performed under various scenarios.</a:t>
            </a:r>
          </a:p>
          <a:p>
            <a:r>
              <a:rPr lang="en-US" sz="2000" b="1" dirty="0">
                <a:solidFill>
                  <a:schemeClr val="tx2"/>
                </a:solidFill>
              </a:rPr>
              <a:t>Time in the market versus timing the market. </a:t>
            </a:r>
          </a:p>
        </p:txBody>
      </p:sp>
      <p:sp>
        <p:nvSpPr>
          <p:cNvPr id="8" name="Text Placeholder 8">
            <a:extLst>
              <a:ext uri="{FF2B5EF4-FFF2-40B4-BE49-F238E27FC236}">
                <a16:creationId xmlns:a16="http://schemas.microsoft.com/office/drawing/2014/main" xmlns="" id="{3FBF4DDA-6BB9-E442-8906-7F98331B9799}"/>
              </a:ext>
            </a:extLst>
          </p:cNvPr>
          <p:cNvSpPr txBox="1">
            <a:spLocks/>
          </p:cNvSpPr>
          <p:nvPr/>
        </p:nvSpPr>
        <p:spPr>
          <a:xfrm>
            <a:off x="9242206" y="5505303"/>
            <a:ext cx="914400" cy="139400"/>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 dirty="0">
                <a:solidFill>
                  <a:schemeClr val="accent1"/>
                </a:solidFill>
              </a:rPr>
              <a:t>Source: JP Morgan</a:t>
            </a:r>
          </a:p>
        </p:txBody>
      </p:sp>
      <p:sp>
        <p:nvSpPr>
          <p:cNvPr id="9" name="TextBox 8">
            <a:extLst>
              <a:ext uri="{FF2B5EF4-FFF2-40B4-BE49-F238E27FC236}">
                <a16:creationId xmlns:a16="http://schemas.microsoft.com/office/drawing/2014/main" xmlns="" id="{40ABADBD-6632-6E41-BE53-3CA49FC8A773}"/>
              </a:ext>
            </a:extLst>
          </p:cNvPr>
          <p:cNvSpPr txBox="1"/>
          <p:nvPr/>
        </p:nvSpPr>
        <p:spPr>
          <a:xfrm>
            <a:off x="1063624" y="5575003"/>
            <a:ext cx="103401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smtClean="0">
                <a:solidFill>
                  <a:schemeClr val="accent2"/>
                </a:solidFill>
                <a:ea typeface="+mn-lt"/>
                <a:cs typeface="+mn-lt"/>
              </a:rPr>
              <a:t>This content is for general information only and is not intended to provide specific advice, an endorsement, or recommendations for any individual. Past performance is no guarantee of future results. All indices are unmanaged and may not be invested into directly. Investing involves risk, including possible loss of principal. No strategy assures success or protects against loss. To determine what is appropriate for you, consult a qualified professional. The hypothetical example assumes an investment that tracks the returns of the S&amp;P 500 Index and includes the dividend reinvestment but does not reflect the impact of taxes or fees, which would lower these figures. “Best days” were determined by ranking the one-day total returns for the S&amp;P </a:t>
            </a:r>
            <a:r>
              <a:rPr lang="en-US" sz="900" dirty="0">
                <a:solidFill>
                  <a:schemeClr val="accent2"/>
                </a:solidFill>
                <a:ea typeface="+mn-lt"/>
                <a:cs typeface="+mn-lt"/>
              </a:rPr>
              <a:t>I</a:t>
            </a:r>
            <a:r>
              <a:rPr lang="en-US" sz="900" dirty="0" smtClean="0">
                <a:solidFill>
                  <a:schemeClr val="accent2"/>
                </a:solidFill>
                <a:ea typeface="+mn-lt"/>
                <a:cs typeface="+mn-lt"/>
              </a:rPr>
              <a:t>ndex within this time period and ranking them from highest to lowest. </a:t>
            </a:r>
            <a:endParaRPr lang="en-US" sz="2000" dirty="0">
              <a:solidFill>
                <a:schemeClr val="accent2"/>
              </a:solidFill>
            </a:endParaRPr>
          </a:p>
        </p:txBody>
      </p:sp>
    </p:spTree>
    <p:extLst>
      <p:ext uri="{BB962C8B-B14F-4D97-AF65-F5344CB8AC3E}">
        <p14:creationId xmlns:p14="http://schemas.microsoft.com/office/powerpoint/2010/main" val="18772278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A0056D6-023F-7546-B63E-CE828E6B5A72}"/>
              </a:ext>
            </a:extLst>
          </p:cNvPr>
          <p:cNvSpPr>
            <a:spLocks noGrp="1"/>
          </p:cNvSpPr>
          <p:nvPr>
            <p:ph type="body" sz="quarter" idx="10"/>
          </p:nvPr>
        </p:nvSpPr>
        <p:spPr/>
        <p:txBody>
          <a:bodyPr/>
          <a:lstStyle/>
          <a:p>
            <a:r>
              <a:rPr lang="en-US" dirty="0"/>
              <a:t>CARES Act and Business Owners</a:t>
            </a:r>
          </a:p>
        </p:txBody>
      </p:sp>
    </p:spTree>
    <p:extLst>
      <p:ext uri="{BB962C8B-B14F-4D97-AF65-F5344CB8AC3E}">
        <p14:creationId xmlns:p14="http://schemas.microsoft.com/office/powerpoint/2010/main" val="71243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Grayed">
      <a:dk1>
        <a:srgbClr val="1C1B1C"/>
      </a:dk1>
      <a:lt1>
        <a:srgbClr val="FFFFFF"/>
      </a:lt1>
      <a:dk2>
        <a:srgbClr val="646464"/>
      </a:dk2>
      <a:lt2>
        <a:srgbClr val="969696"/>
      </a:lt2>
      <a:accent1>
        <a:srgbClr val="282828"/>
      </a:accent1>
      <a:accent2>
        <a:srgbClr val="AFBDC7"/>
      </a:accent2>
      <a:accent3>
        <a:srgbClr val="08A0FF"/>
      </a:accent3>
      <a:accent4>
        <a:srgbClr val="73C9FF"/>
      </a:accent4>
      <a:accent5>
        <a:srgbClr val="D6B556"/>
      </a:accent5>
      <a:accent6>
        <a:srgbClr val="EBD38D"/>
      </a:accent6>
      <a:hlink>
        <a:srgbClr val="34DB86"/>
      </a:hlink>
      <a:folHlink>
        <a:srgbClr val="24AB7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3025</TotalTime>
  <Words>3620</Words>
  <Application>Microsoft Office PowerPoint</Application>
  <PresentationFormat>Widescreen</PresentationFormat>
  <Paragraphs>394</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Narrow</vt:lpstr>
      <vt:lpstr>Courier New</vt:lpstr>
      <vt:lpstr>Helvetica Neue</vt:lpstr>
      <vt:lpstr>Helvetica Neue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McIntyre</dc:creator>
  <cp:lastModifiedBy>Sarah Cain</cp:lastModifiedBy>
  <cp:revision>669</cp:revision>
  <cp:lastPrinted>2020-02-26T17:01:08Z</cp:lastPrinted>
  <dcterms:created xsi:type="dcterms:W3CDTF">2019-11-01T17:53:31Z</dcterms:created>
  <dcterms:modified xsi:type="dcterms:W3CDTF">2020-04-16T21:38:01Z</dcterms:modified>
</cp:coreProperties>
</file>