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1796" r:id="rId2"/>
    <p:sldId id="1984" r:id="rId3"/>
    <p:sldId id="882" r:id="rId4"/>
    <p:sldId id="570" r:id="rId5"/>
    <p:sldId id="2023" r:id="rId6"/>
    <p:sldId id="975" r:id="rId7"/>
    <p:sldId id="2024" r:id="rId8"/>
    <p:sldId id="1948" r:id="rId9"/>
    <p:sldId id="2025" r:id="rId10"/>
    <p:sldId id="2026" r:id="rId11"/>
    <p:sldId id="2027" r:id="rId12"/>
    <p:sldId id="1810" r:id="rId13"/>
    <p:sldId id="1985" r:id="rId14"/>
    <p:sldId id="2028" r:id="rId15"/>
    <p:sldId id="2029" r:id="rId16"/>
    <p:sldId id="2044" r:id="rId17"/>
    <p:sldId id="2030" r:id="rId18"/>
    <p:sldId id="2031" r:id="rId19"/>
    <p:sldId id="2032" r:id="rId20"/>
    <p:sldId id="1828" r:id="rId21"/>
    <p:sldId id="2033" r:id="rId22"/>
    <p:sldId id="2034" r:id="rId23"/>
    <p:sldId id="2037" r:id="rId24"/>
    <p:sldId id="1993" r:id="rId25"/>
    <p:sldId id="2040" r:id="rId26"/>
    <p:sldId id="1874" r:id="rId27"/>
    <p:sldId id="1893" r:id="rId28"/>
    <p:sldId id="1815" r:id="rId29"/>
    <p:sldId id="2012" r:id="rId30"/>
    <p:sldId id="2013" r:id="rId31"/>
    <p:sldId id="2014" r:id="rId32"/>
    <p:sldId id="2039" r:id="rId33"/>
    <p:sldId id="2015" r:id="rId34"/>
    <p:sldId id="1886" r:id="rId35"/>
    <p:sldId id="1892" r:id="rId36"/>
    <p:sldId id="1888" r:id="rId37"/>
    <p:sldId id="2017" r:id="rId38"/>
    <p:sldId id="2045" r:id="rId39"/>
    <p:sldId id="2038" r:id="rId40"/>
    <p:sldId id="1855" r:id="rId41"/>
    <p:sldId id="1856" r:id="rId42"/>
    <p:sldId id="1900" r:id="rId43"/>
    <p:sldId id="803" r:id="rId44"/>
    <p:sldId id="1857" r:id="rId45"/>
    <p:sldId id="1859" r:id="rId4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 Mackrill" initials="JM" lastIdx="12" clrIdx="0">
    <p:extLst>
      <p:ext uri="{19B8F6BF-5375-455C-9EA6-DF929625EA0E}">
        <p15:presenceInfo xmlns:p15="http://schemas.microsoft.com/office/powerpoint/2012/main" userId="S::jmackrill@carsongroup.com::8cd62ddf-9baf-4535-b54b-b038ef67424e" providerId="AD"/>
      </p:ext>
    </p:extLst>
  </p:cmAuthor>
  <p:cmAuthor id="2" name="Scott McIntyre" initials="SM" lastIdx="16" clrIdx="1">
    <p:extLst>
      <p:ext uri="{19B8F6BF-5375-455C-9EA6-DF929625EA0E}">
        <p15:presenceInfo xmlns:p15="http://schemas.microsoft.com/office/powerpoint/2012/main" userId="S::smcintyre@carsongroup.com::04999e38-680f-423c-aa7e-e5f3b7ef4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78140" autoAdjust="0"/>
  </p:normalViewPr>
  <p:slideViewPr>
    <p:cSldViewPr snapToGrid="0" snapToObjects="1">
      <p:cViewPr varScale="1">
        <p:scale>
          <a:sx n="86" d="100"/>
          <a:sy n="86" d="100"/>
        </p:scale>
        <p:origin x="1290" y="90"/>
      </p:cViewPr>
      <p:guideLst/>
    </p:cSldViewPr>
  </p:slideViewPr>
  <p:outlineViewPr>
    <p:cViewPr>
      <p:scale>
        <a:sx n="33" d="100"/>
        <a:sy n="33" d="100"/>
      </p:scale>
      <p:origin x="0" y="-33272"/>
    </p:cViewPr>
  </p:outlineViewPr>
  <p:notesTextViewPr>
    <p:cViewPr>
      <p:scale>
        <a:sx n="1" d="1"/>
        <a:sy n="1" d="1"/>
      </p:scale>
      <p:origin x="0" y="0"/>
    </p:cViewPr>
  </p:notesTextViewPr>
  <p:notesViewPr>
    <p:cSldViewPr snapToGrid="0" snapToObjects="1" showGuides="1">
      <p:cViewPr varScale="1">
        <p:scale>
          <a:sx n="143" d="100"/>
          <a:sy n="143" d="100"/>
        </p:scale>
        <p:origin x="3192"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0F7053-13D0-9D49-B19D-45207D518922}"/>
              </a:ext>
            </a:extLst>
          </p:cNvPr>
          <p:cNvSpPr>
            <a:spLocks noGrp="1"/>
          </p:cNvSpPr>
          <p:nvPr>
            <p:ph type="hdr" sz="quarter"/>
          </p:nvPr>
        </p:nvSpPr>
        <p:spPr>
          <a:xfrm>
            <a:off x="0" y="0"/>
            <a:ext cx="3169920" cy="482283"/>
          </a:xfrm>
          <a:prstGeom prst="rect">
            <a:avLst/>
          </a:prstGeom>
        </p:spPr>
        <p:txBody>
          <a:bodyPr vert="horz" lIns="96661" tIns="48331" rIns="96661" bIns="48331" rtlCol="0"/>
          <a:lstStyle>
            <a:lvl1pPr algn="l">
              <a:defRPr sz="13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DB22CB10-6833-E044-B6B1-2D6530675FA8}"/>
              </a:ext>
            </a:extLst>
          </p:cNvPr>
          <p:cNvSpPr>
            <a:spLocks noGrp="1"/>
          </p:cNvSpPr>
          <p:nvPr>
            <p:ph type="dt" sz="quarter" idx="1"/>
          </p:nvPr>
        </p:nvSpPr>
        <p:spPr>
          <a:xfrm>
            <a:off x="4144011" y="0"/>
            <a:ext cx="3169920" cy="482283"/>
          </a:xfrm>
          <a:prstGeom prst="rect">
            <a:avLst/>
          </a:prstGeom>
        </p:spPr>
        <p:txBody>
          <a:bodyPr vert="horz" lIns="96661" tIns="48331" rIns="96661" bIns="48331" rtlCol="0"/>
          <a:lstStyle>
            <a:lvl1pPr algn="r">
              <a:defRPr sz="1300"/>
            </a:lvl1pPr>
          </a:lstStyle>
          <a:p>
            <a:fld id="{7F3FED85-615D-4340-A51F-606476F1067C}" type="datetimeFigureOut">
              <a:rPr lang="en-US" smtClean="0">
                <a:latin typeface="Arial" panose="020B0604020202020204" pitchFamily="34" charset="0"/>
              </a:rPr>
              <a:t>7/23/2020</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0717E777-872C-954C-AC00-3D19CC5CDFAF}"/>
              </a:ext>
            </a:extLst>
          </p:cNvPr>
          <p:cNvSpPr>
            <a:spLocks noGrp="1"/>
          </p:cNvSpPr>
          <p:nvPr>
            <p:ph type="ftr" sz="quarter" idx="2"/>
          </p:nvPr>
        </p:nvSpPr>
        <p:spPr>
          <a:xfrm>
            <a:off x="0" y="9118920"/>
            <a:ext cx="3169920" cy="482282"/>
          </a:xfrm>
          <a:prstGeom prst="rect">
            <a:avLst/>
          </a:prstGeom>
        </p:spPr>
        <p:txBody>
          <a:bodyPr vert="horz" lIns="96661" tIns="48331" rIns="96661" bIns="48331" rtlCol="0" anchor="b"/>
          <a:lstStyle>
            <a:lvl1pPr algn="l">
              <a:defRPr sz="13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A909B505-9B4D-DE4C-9869-C9FF1B1F71CD}"/>
              </a:ext>
            </a:extLst>
          </p:cNvPr>
          <p:cNvSpPr>
            <a:spLocks noGrp="1"/>
          </p:cNvSpPr>
          <p:nvPr>
            <p:ph type="sldNum" sz="quarter" idx="3"/>
          </p:nvPr>
        </p:nvSpPr>
        <p:spPr>
          <a:xfrm>
            <a:off x="4144011" y="9118920"/>
            <a:ext cx="3169920" cy="482282"/>
          </a:xfrm>
          <a:prstGeom prst="rect">
            <a:avLst/>
          </a:prstGeom>
        </p:spPr>
        <p:txBody>
          <a:bodyPr vert="horz" lIns="96661" tIns="48331" rIns="96661" bIns="48331" rtlCol="0" anchor="b"/>
          <a:lstStyle>
            <a:lvl1pPr algn="r">
              <a:defRPr sz="1300"/>
            </a:lvl1pPr>
          </a:lstStyle>
          <a:p>
            <a:fld id="{487B80BC-433A-2E4F-A25F-9F8CF4B0A56F}"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065999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2283"/>
          </a:xfrm>
          <a:prstGeom prst="rect">
            <a:avLst/>
          </a:prstGeom>
        </p:spPr>
        <p:txBody>
          <a:bodyPr vert="horz" lIns="96661" tIns="48331" rIns="96661" bIns="48331" rtlCol="0"/>
          <a:lstStyle>
            <a:lvl1pPr algn="l">
              <a:defRPr sz="13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144011" y="0"/>
            <a:ext cx="3169920" cy="482283"/>
          </a:xfrm>
          <a:prstGeom prst="rect">
            <a:avLst/>
          </a:prstGeom>
        </p:spPr>
        <p:txBody>
          <a:bodyPr vert="horz" lIns="96661" tIns="48331" rIns="96661" bIns="48331" rtlCol="0"/>
          <a:lstStyle>
            <a:lvl1pPr algn="r">
              <a:defRPr sz="1300" b="0" i="0">
                <a:latin typeface="Arial" panose="020B0604020202020204" pitchFamily="34" charset="0"/>
              </a:defRPr>
            </a:lvl1pPr>
          </a:lstStyle>
          <a:p>
            <a:fld id="{E2B35CFB-FE90-5D49-B719-B70F41887AE7}" type="datetimeFigureOut">
              <a:rPr lang="en-US" smtClean="0"/>
              <a:pPr/>
              <a:t>7/23/2020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80"/>
            <a:ext cx="5852160" cy="3780471"/>
          </a:xfrm>
          <a:prstGeom prst="rect">
            <a:avLst/>
          </a:prstGeom>
        </p:spPr>
        <p:txBody>
          <a:bodyPr vert="horz" lIns="96661" tIns="48331" rIns="96661" bIns="4833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8920"/>
            <a:ext cx="3169920" cy="482282"/>
          </a:xfrm>
          <a:prstGeom prst="rect">
            <a:avLst/>
          </a:prstGeom>
        </p:spPr>
        <p:txBody>
          <a:bodyPr vert="horz" lIns="96661" tIns="48331" rIns="96661" bIns="48331" rtlCol="0" anchor="b"/>
          <a:lstStyle>
            <a:lvl1pPr algn="l">
              <a:defRPr sz="13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144011" y="9118920"/>
            <a:ext cx="3169920" cy="482282"/>
          </a:xfrm>
          <a:prstGeom prst="rect">
            <a:avLst/>
          </a:prstGeom>
        </p:spPr>
        <p:txBody>
          <a:bodyPr vert="horz" lIns="96661" tIns="48331" rIns="96661" bIns="48331" rtlCol="0" anchor="b"/>
          <a:lstStyle>
            <a:lvl1pPr algn="r">
              <a:defRPr sz="1300" b="0" i="0">
                <a:latin typeface="Arial" panose="020B0604020202020204" pitchFamily="34" charset="0"/>
              </a:defRPr>
            </a:lvl1pPr>
          </a:lstStyle>
          <a:p>
            <a:fld id="{DB19FA42-5024-7C4A-A1E9-2BADC9AB4546}" type="slidenum">
              <a:rPr lang="en-US" smtClean="0"/>
              <a:pPr/>
              <a:t>‹#›</a:t>
            </a:fld>
            <a:endParaRPr lang="en-US" dirty="0"/>
          </a:p>
        </p:txBody>
      </p:sp>
    </p:spTree>
    <p:extLst>
      <p:ext uri="{BB962C8B-B14F-4D97-AF65-F5344CB8AC3E}">
        <p14:creationId xmlns:p14="http://schemas.microsoft.com/office/powerpoint/2010/main" val="235433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Hello and welcome to this client update on RMD planning in 2020 after the CARES and SECURE Acts. We are </a:t>
            </a:r>
            <a:r>
              <a:rPr lang="en-US" dirty="0" smtClean="0"/>
              <a:t>thankful </a:t>
            </a:r>
            <a:r>
              <a:rPr lang="en-US" dirty="0"/>
              <a:t>you could take the time to join us today. </a:t>
            </a:r>
          </a:p>
          <a:p>
            <a:pPr defTabSz="966612">
              <a:defRPr/>
            </a:pPr>
            <a:endParaRPr lang="en-US" dirty="0"/>
          </a:p>
          <a:p>
            <a:pPr defTabSz="966612">
              <a:defRPr/>
            </a:pPr>
            <a:r>
              <a:rPr lang="en-US" dirty="0"/>
              <a:t>Today we are going to go over the basics of the changes and why it is so important </a:t>
            </a:r>
            <a:r>
              <a:rPr lang="en-US" dirty="0" smtClean="0"/>
              <a:t>we </a:t>
            </a:r>
            <a:r>
              <a:rPr lang="en-US" dirty="0"/>
              <a:t>engage in proactive planning in 2020.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a:t>
            </a:fld>
            <a:endParaRPr lang="en-US" dirty="0"/>
          </a:p>
        </p:txBody>
      </p:sp>
    </p:spTree>
    <p:extLst>
      <p:ext uri="{BB962C8B-B14F-4D97-AF65-F5344CB8AC3E}">
        <p14:creationId xmlns:p14="http://schemas.microsoft.com/office/powerpoint/2010/main" val="1000721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when the RMDs </a:t>
            </a:r>
            <a:r>
              <a:rPr lang="en-US" dirty="0" smtClean="0"/>
              <a:t>start.</a:t>
            </a:r>
          </a:p>
          <a:p>
            <a:pPr marL="171450" indent="-171450">
              <a:buFontTx/>
              <a:buChar char="-"/>
            </a:pPr>
            <a:r>
              <a:rPr lang="en-US" dirty="0" smtClean="0"/>
              <a:t>If </a:t>
            </a:r>
            <a:r>
              <a:rPr lang="en-US" dirty="0"/>
              <a:t>you turn 72 in 2021, the first RMD is due April 1, </a:t>
            </a:r>
            <a:r>
              <a:rPr lang="en-US" dirty="0" smtClean="0"/>
              <a:t>2022 </a:t>
            </a:r>
            <a:r>
              <a:rPr lang="en-US" dirty="0"/>
              <a:t>and it will be calculated based on the ending balance </a:t>
            </a:r>
            <a:r>
              <a:rPr lang="en-US" dirty="0" smtClean="0"/>
              <a:t>as of December </a:t>
            </a:r>
            <a:r>
              <a:rPr lang="en-US" dirty="0"/>
              <a:t>31, </a:t>
            </a:r>
            <a:r>
              <a:rPr lang="en-US" dirty="0" smtClean="0"/>
              <a:t>2020.</a:t>
            </a:r>
          </a:p>
          <a:p>
            <a:pPr marL="171450" indent="-171450">
              <a:buFontTx/>
              <a:buChar char="-"/>
            </a:pPr>
            <a:r>
              <a:rPr lang="en-US" dirty="0" smtClean="0"/>
              <a:t>While </a:t>
            </a:r>
            <a:r>
              <a:rPr lang="en-US" dirty="0"/>
              <a:t>you can wait until 2022, note </a:t>
            </a:r>
            <a:r>
              <a:rPr lang="en-US" dirty="0" smtClean="0"/>
              <a:t>you </a:t>
            </a:r>
            <a:r>
              <a:rPr lang="en-US" dirty="0"/>
              <a:t>will still owe another RMD </a:t>
            </a:r>
            <a:r>
              <a:rPr lang="en-US" dirty="0" smtClean="0"/>
              <a:t>for </a:t>
            </a:r>
            <a:r>
              <a:rPr lang="en-US" dirty="0"/>
              <a:t>that following year. </a:t>
            </a:r>
          </a:p>
          <a:p>
            <a:endParaRPr lang="en-US" dirty="0"/>
          </a:p>
          <a:p>
            <a:r>
              <a:rPr lang="en-US" dirty="0"/>
              <a:t>It’s not always best to push </a:t>
            </a:r>
            <a:r>
              <a:rPr lang="en-US" dirty="0" smtClean="0"/>
              <a:t>the </a:t>
            </a:r>
            <a:r>
              <a:rPr lang="en-US" dirty="0"/>
              <a:t>RMD out to the latest possible </a:t>
            </a:r>
            <a:r>
              <a:rPr lang="en-US" dirty="0" smtClean="0"/>
              <a:t>date.</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10</a:t>
            </a:fld>
            <a:endParaRPr lang="en-US" dirty="0"/>
          </a:p>
        </p:txBody>
      </p:sp>
    </p:spTree>
    <p:extLst>
      <p:ext uri="{BB962C8B-B14F-4D97-AF65-F5344CB8AC3E}">
        <p14:creationId xmlns:p14="http://schemas.microsoft.com/office/powerpoint/2010/main" val="535967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Most people </a:t>
            </a:r>
            <a:r>
              <a:rPr lang="en-US" dirty="0" smtClean="0"/>
              <a:t>have RMDs taxed </a:t>
            </a:r>
            <a:r>
              <a:rPr lang="en-US" dirty="0"/>
              <a:t>as ordinary </a:t>
            </a:r>
            <a:r>
              <a:rPr lang="en-US" dirty="0" smtClean="0"/>
              <a:t>income.</a:t>
            </a:r>
            <a:endParaRPr lang="en-US" dirty="0"/>
          </a:p>
          <a:p>
            <a:pPr marL="0" indent="0">
              <a:buFontTx/>
              <a:buNone/>
            </a:pPr>
            <a:endParaRPr lang="en-US" dirty="0"/>
          </a:p>
          <a:p>
            <a:pPr marL="0" indent="0">
              <a:buFontTx/>
              <a:buNone/>
            </a:pPr>
            <a:r>
              <a:rPr lang="en-US" dirty="0" smtClean="0"/>
              <a:t>Two </a:t>
            </a:r>
            <a:r>
              <a:rPr lang="en-US" dirty="0"/>
              <a:t>RMDs in the same year can raise those taxes unnecessarily because it creates two ordinary income events in one year. </a:t>
            </a:r>
          </a:p>
          <a:p>
            <a:pPr marL="0" indent="0">
              <a:buFontTx/>
              <a:buNone/>
            </a:pPr>
            <a:endParaRPr lang="en-US" dirty="0" smtClean="0"/>
          </a:p>
          <a:p>
            <a:pPr marL="0" indent="0">
              <a:buFontTx/>
              <a:buNone/>
            </a:pPr>
            <a:r>
              <a:rPr lang="en-US" dirty="0" smtClean="0"/>
              <a:t>Additional </a:t>
            </a:r>
            <a:r>
              <a:rPr lang="en-US" dirty="0"/>
              <a:t>50% penalty </a:t>
            </a:r>
            <a:r>
              <a:rPr lang="en-US" dirty="0" smtClean="0"/>
              <a:t>tax is applied </a:t>
            </a:r>
            <a:r>
              <a:rPr lang="en-US" dirty="0"/>
              <a:t>for a missed RMD. Penalty tax is severe, so you do not want to miss an RMD. There is a process to walk through to fix missed RMDs, if that is a situation you are </a:t>
            </a:r>
            <a:r>
              <a:rPr lang="en-US" dirty="0" smtClean="0"/>
              <a:t>in. So, </a:t>
            </a:r>
            <a:r>
              <a:rPr lang="en-US" dirty="0"/>
              <a:t>be sure to reach out to </a:t>
            </a:r>
            <a:r>
              <a:rPr lang="en-US" dirty="0" smtClean="0"/>
              <a:t>us </a:t>
            </a:r>
            <a:r>
              <a:rPr lang="en-US" dirty="0"/>
              <a:t>to see how we might be able to assist you</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11</a:t>
            </a:fld>
            <a:endParaRPr lang="en-US" dirty="0"/>
          </a:p>
        </p:txBody>
      </p:sp>
    </p:spTree>
    <p:extLst>
      <p:ext uri="{BB962C8B-B14F-4D97-AF65-F5344CB8AC3E}">
        <p14:creationId xmlns:p14="http://schemas.microsoft.com/office/powerpoint/2010/main" val="2051902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now shift our focus </a:t>
            </a:r>
            <a:r>
              <a:rPr lang="en-US" dirty="0"/>
              <a:t>to </a:t>
            </a:r>
            <a:r>
              <a:rPr lang="en-US" dirty="0" smtClean="0"/>
              <a:t>the SECURE </a:t>
            </a:r>
            <a:r>
              <a:rPr lang="en-US" dirty="0"/>
              <a:t>Act </a:t>
            </a:r>
            <a:r>
              <a:rPr lang="en-US" dirty="0" smtClean="0"/>
              <a:t>and RMDs.</a:t>
            </a:r>
            <a:endParaRPr lang="en-US" dirty="0"/>
          </a:p>
          <a:p>
            <a:endParaRPr lang="en-US" dirty="0"/>
          </a:p>
          <a:p>
            <a:r>
              <a:rPr lang="en-US" dirty="0"/>
              <a:t>It is very important to be proactive, not reactive. </a:t>
            </a:r>
          </a:p>
        </p:txBody>
      </p:sp>
      <p:sp>
        <p:nvSpPr>
          <p:cNvPr id="4" name="Slide Number Placeholder 3"/>
          <p:cNvSpPr>
            <a:spLocks noGrp="1"/>
          </p:cNvSpPr>
          <p:nvPr>
            <p:ph type="sldNum" sz="quarter" idx="5"/>
          </p:nvPr>
        </p:nvSpPr>
        <p:spPr/>
        <p:txBody>
          <a:bodyPr/>
          <a:lstStyle/>
          <a:p>
            <a:fld id="{DB19FA42-5024-7C4A-A1E9-2BADC9AB4546}" type="slidenum">
              <a:rPr lang="en-US" smtClean="0"/>
              <a:pPr/>
              <a:t>12</a:t>
            </a:fld>
            <a:endParaRPr lang="en-US" dirty="0"/>
          </a:p>
        </p:txBody>
      </p:sp>
    </p:spTree>
    <p:extLst>
      <p:ext uri="{BB962C8B-B14F-4D97-AF65-F5344CB8AC3E}">
        <p14:creationId xmlns:p14="http://schemas.microsoft.com/office/powerpoint/2010/main" val="1919773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look at how this all led up to today.</a:t>
            </a:r>
          </a:p>
          <a:p>
            <a:endParaRPr lang="en-US" dirty="0"/>
          </a:p>
          <a:p>
            <a:r>
              <a:rPr lang="en-US" dirty="0" smtClean="0"/>
              <a:t>[Read slide]</a:t>
            </a:r>
            <a:endParaRPr lang="en-US" dirty="0"/>
          </a:p>
          <a:p>
            <a:endParaRPr lang="en-US" dirty="0"/>
          </a:p>
          <a:p>
            <a:r>
              <a:rPr lang="en-US" dirty="0"/>
              <a:t>This is biggest piece of financial planning legislation since 2006.</a:t>
            </a:r>
          </a:p>
          <a:p>
            <a:endParaRPr lang="en-US" dirty="0"/>
          </a:p>
          <a:p>
            <a:r>
              <a:rPr lang="en-US" dirty="0"/>
              <a:t>At the end of </a:t>
            </a:r>
            <a:r>
              <a:rPr lang="en-US" dirty="0" smtClean="0"/>
              <a:t>2019 </a:t>
            </a:r>
            <a:r>
              <a:rPr lang="en-US" dirty="0"/>
              <a:t>we had a new </a:t>
            </a:r>
            <a:r>
              <a:rPr lang="en-US" dirty="0" smtClean="0"/>
              <a:t>law </a:t>
            </a:r>
            <a:r>
              <a:rPr lang="en-US" dirty="0"/>
              <a:t>and we were all left to adjust in very little time.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13</a:t>
            </a:fld>
            <a:endParaRPr lang="en-US" dirty="0"/>
          </a:p>
        </p:txBody>
      </p:sp>
    </p:spTree>
    <p:extLst>
      <p:ext uri="{BB962C8B-B14F-4D97-AF65-F5344CB8AC3E}">
        <p14:creationId xmlns:p14="http://schemas.microsoft.com/office/powerpoint/2010/main" val="2975257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The SECURE Act pushed back the RMD </a:t>
            </a:r>
            <a:r>
              <a:rPr lang="en-US" dirty="0"/>
              <a:t>beginning </a:t>
            </a:r>
            <a:r>
              <a:rPr lang="en-US" dirty="0" smtClean="0"/>
              <a:t>dates.</a:t>
            </a:r>
          </a:p>
          <a:p>
            <a:pPr marL="0" indent="0">
              <a:buFontTx/>
              <a:buNone/>
            </a:pPr>
            <a:endParaRPr lang="en-US" dirty="0" smtClean="0"/>
          </a:p>
          <a:p>
            <a:pPr marL="0" indent="0">
              <a:buFontTx/>
              <a:buNone/>
            </a:pPr>
            <a:r>
              <a:rPr lang="en-US" dirty="0" smtClean="0"/>
              <a:t>Again</a:t>
            </a:r>
            <a:r>
              <a:rPr lang="en-US" dirty="0"/>
              <a:t>, if you reached 70.5 in 2019, you are </a:t>
            </a:r>
            <a:r>
              <a:rPr lang="en-US" dirty="0" smtClean="0"/>
              <a:t>still under </a:t>
            </a:r>
            <a:r>
              <a:rPr lang="en-US" dirty="0"/>
              <a:t>the old </a:t>
            </a:r>
            <a:r>
              <a:rPr lang="en-US" dirty="0" smtClean="0"/>
              <a:t>rules.</a:t>
            </a:r>
          </a:p>
          <a:p>
            <a:pPr marL="0" indent="0">
              <a:buFontTx/>
              <a:buNone/>
            </a:pPr>
            <a:endParaRPr lang="en-US" dirty="0" smtClean="0"/>
          </a:p>
          <a:p>
            <a:pPr marL="0" indent="0">
              <a:buFontTx/>
              <a:buNone/>
            </a:pPr>
            <a:r>
              <a:rPr lang="en-US" dirty="0" smtClean="0"/>
              <a:t>The next, </a:t>
            </a:r>
            <a:r>
              <a:rPr lang="en-US" dirty="0"/>
              <a:t>and really the </a:t>
            </a:r>
            <a:r>
              <a:rPr lang="en-US" dirty="0" smtClean="0"/>
              <a:t>biggest, </a:t>
            </a:r>
            <a:r>
              <a:rPr lang="en-US" dirty="0"/>
              <a:t>piece of the </a:t>
            </a:r>
            <a:r>
              <a:rPr lang="en-US" dirty="0" smtClean="0"/>
              <a:t>SECURE </a:t>
            </a:r>
            <a:r>
              <a:rPr lang="en-US" dirty="0"/>
              <a:t>A</a:t>
            </a:r>
            <a:r>
              <a:rPr lang="en-US" dirty="0" smtClean="0"/>
              <a:t>ct </a:t>
            </a:r>
            <a:r>
              <a:rPr lang="en-US" dirty="0"/>
              <a:t>is the removal of </a:t>
            </a:r>
            <a:r>
              <a:rPr lang="en-US" dirty="0" smtClean="0"/>
              <a:t>“Stretch RMDs,” </a:t>
            </a:r>
            <a:r>
              <a:rPr lang="en-US" dirty="0"/>
              <a:t>which were a common strategy for inherited retirement accounts. In the past if you left an IRA to your child, they could take </a:t>
            </a:r>
            <a:r>
              <a:rPr lang="en-US" dirty="0" smtClean="0"/>
              <a:t>distributions </a:t>
            </a:r>
            <a:r>
              <a:rPr lang="en-US" dirty="0"/>
              <a:t>on their own life expectancy when they inherited the account, giving a </a:t>
            </a:r>
            <a:r>
              <a:rPr lang="en-US" dirty="0" smtClean="0"/>
              <a:t>30-year-old </a:t>
            </a:r>
            <a:r>
              <a:rPr lang="en-US" dirty="0"/>
              <a:t>30-40 years to take distributions.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14</a:t>
            </a:fld>
            <a:endParaRPr lang="en-US" dirty="0"/>
          </a:p>
        </p:txBody>
      </p:sp>
    </p:spTree>
    <p:extLst>
      <p:ext uri="{BB962C8B-B14F-4D97-AF65-F5344CB8AC3E}">
        <p14:creationId xmlns:p14="http://schemas.microsoft.com/office/powerpoint/2010/main" val="2865384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Read slide]</a:t>
            </a:r>
          </a:p>
          <a:p>
            <a:endParaRPr lang="en-US" dirty="0"/>
          </a:p>
          <a:p>
            <a:pPr defTabSz="966612">
              <a:defRPr/>
            </a:pPr>
            <a:r>
              <a:rPr lang="en-US" dirty="0" smtClean="0"/>
              <a:t>This part of the SECURE Act essentially generates tax revenue by eliminating the stretch provision and requiring the entire amount to be distributed in a shorter time frame.</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15</a:t>
            </a:fld>
            <a:endParaRPr lang="en-US" dirty="0"/>
          </a:p>
        </p:txBody>
      </p:sp>
    </p:spTree>
    <p:extLst>
      <p:ext uri="{BB962C8B-B14F-4D97-AF65-F5344CB8AC3E}">
        <p14:creationId xmlns:p14="http://schemas.microsoft.com/office/powerpoint/2010/main" val="4076768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nice graphic to show the changes from the SECURE </a:t>
            </a:r>
            <a:r>
              <a:rPr lang="en-US" dirty="0" smtClean="0"/>
              <a:t>Act:</a:t>
            </a:r>
            <a:endParaRPr lang="en-US" dirty="0"/>
          </a:p>
          <a:p>
            <a:pPr marL="181240" indent="-181240">
              <a:buFontTx/>
              <a:buChar char="-"/>
            </a:pPr>
            <a:r>
              <a:rPr lang="en-US" dirty="0"/>
              <a:t>The middle column covers most </a:t>
            </a:r>
            <a:r>
              <a:rPr lang="en-US" dirty="0" smtClean="0"/>
              <a:t>non-spouse beneficiaries. </a:t>
            </a:r>
            <a:endParaRPr lang="en-US" dirty="0"/>
          </a:p>
          <a:p>
            <a:pPr marL="181240" indent="-181240">
              <a:buFontTx/>
              <a:buChar char="-"/>
            </a:pPr>
            <a:r>
              <a:rPr lang="en-US" dirty="0" smtClean="0"/>
              <a:t>The left column </a:t>
            </a:r>
            <a:r>
              <a:rPr lang="en-US" dirty="0"/>
              <a:t>shows </a:t>
            </a:r>
            <a:r>
              <a:rPr lang="en-US" dirty="0" smtClean="0"/>
              <a:t>exceptions</a:t>
            </a:r>
            <a:r>
              <a:rPr lang="en-US" baseline="0" dirty="0" smtClean="0"/>
              <a:t> – </a:t>
            </a:r>
            <a:r>
              <a:rPr lang="en-US" dirty="0" smtClean="0"/>
              <a:t>note </a:t>
            </a:r>
            <a:r>
              <a:rPr lang="en-US" dirty="0"/>
              <a:t>the spousal </a:t>
            </a:r>
            <a:r>
              <a:rPr lang="en-US" dirty="0" smtClean="0"/>
              <a:t>exception.</a:t>
            </a:r>
            <a:endParaRPr lang="en-US" dirty="0"/>
          </a:p>
          <a:p>
            <a:pPr marL="664546" lvl="1" indent="-181240">
              <a:buFontTx/>
              <a:buChar char="-"/>
            </a:pPr>
            <a:r>
              <a:rPr lang="en-US" dirty="0"/>
              <a:t>Minor children are excluded, but not minor grandchildren, </a:t>
            </a:r>
            <a:r>
              <a:rPr lang="en-US" dirty="0" smtClean="0"/>
              <a:t>nieces, </a:t>
            </a:r>
            <a:r>
              <a:rPr lang="en-US" dirty="0"/>
              <a:t>and nephews, etc. </a:t>
            </a:r>
          </a:p>
          <a:p>
            <a:pPr marL="181240" indent="-181240">
              <a:buFontTx/>
              <a:buChar char="-"/>
            </a:pPr>
            <a:r>
              <a:rPr lang="en-US" dirty="0" smtClean="0"/>
              <a:t>The right column </a:t>
            </a:r>
            <a:r>
              <a:rPr lang="en-US" dirty="0"/>
              <a:t>designates other exceptions.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16</a:t>
            </a:fld>
            <a:endParaRPr lang="en-US" dirty="0"/>
          </a:p>
        </p:txBody>
      </p:sp>
    </p:spTree>
    <p:extLst>
      <p:ext uri="{BB962C8B-B14F-4D97-AF65-F5344CB8AC3E}">
        <p14:creationId xmlns:p14="http://schemas.microsoft.com/office/powerpoint/2010/main" val="3004002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exceptions to the 10-year distribution requirement.</a:t>
            </a:r>
          </a:p>
          <a:p>
            <a:endParaRPr lang="en-US" dirty="0"/>
          </a:p>
          <a:p>
            <a:r>
              <a:rPr lang="en-US" dirty="0" smtClean="0"/>
              <a:t>[Summarize slide]</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17</a:t>
            </a:fld>
            <a:endParaRPr lang="en-US" dirty="0"/>
          </a:p>
        </p:txBody>
      </p:sp>
    </p:spTree>
    <p:extLst>
      <p:ext uri="{BB962C8B-B14F-4D97-AF65-F5344CB8AC3E}">
        <p14:creationId xmlns:p14="http://schemas.microsoft.com/office/powerpoint/2010/main" val="2785030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interesting. </a:t>
            </a:r>
            <a:r>
              <a:rPr lang="en-US" dirty="0" smtClean="0"/>
              <a:t>Unfortunately</a:t>
            </a:r>
            <a:r>
              <a:rPr lang="en-US" dirty="0"/>
              <a:t>, grandchildren don’t seem to be exempt no matter </a:t>
            </a:r>
            <a:r>
              <a:rPr lang="en-US" dirty="0" smtClean="0"/>
              <a:t>their </a:t>
            </a:r>
            <a:r>
              <a:rPr lang="en-US" dirty="0"/>
              <a:t>age</a:t>
            </a:r>
            <a:r>
              <a:rPr lang="en-US" dirty="0" smtClean="0"/>
              <a:t>.</a:t>
            </a:r>
          </a:p>
          <a:p>
            <a:endParaRPr lang="en-US" dirty="0"/>
          </a:p>
          <a:p>
            <a:r>
              <a:rPr lang="en-US" dirty="0" smtClean="0"/>
              <a:t>[Read slide]</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18</a:t>
            </a:fld>
            <a:endParaRPr lang="en-US" dirty="0"/>
          </a:p>
        </p:txBody>
      </p:sp>
    </p:spTree>
    <p:extLst>
      <p:ext uri="{BB962C8B-B14F-4D97-AF65-F5344CB8AC3E}">
        <p14:creationId xmlns:p14="http://schemas.microsoft.com/office/powerpoint/2010/main" val="3450420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an </a:t>
            </a:r>
            <a:r>
              <a:rPr lang="en-US" dirty="0" smtClean="0"/>
              <a:t>example. While it is accurate, </a:t>
            </a:r>
            <a:r>
              <a:rPr lang="en-US" dirty="0"/>
              <a:t>we are making a lot of assumptions</a:t>
            </a:r>
            <a:r>
              <a:rPr lang="en-US" dirty="0" smtClean="0"/>
              <a:t>.</a:t>
            </a:r>
          </a:p>
          <a:p>
            <a:endParaRPr lang="en-US" dirty="0"/>
          </a:p>
          <a:p>
            <a:r>
              <a:rPr lang="en-US" dirty="0" smtClean="0"/>
              <a:t>In </a:t>
            </a:r>
            <a:r>
              <a:rPr lang="en-US" dirty="0"/>
              <a:t>this example, you can see that Year 1 alone is about a $74,000 difference with the </a:t>
            </a:r>
            <a:r>
              <a:rPr lang="en-US" dirty="0" smtClean="0"/>
              <a:t>changes</a:t>
            </a:r>
            <a:r>
              <a:rPr lang="en-US" baseline="0" dirty="0" smtClean="0"/>
              <a:t> and n</a:t>
            </a:r>
            <a:r>
              <a:rPr lang="en-US" dirty="0" smtClean="0"/>
              <a:t>o annual RMDs are required</a:t>
            </a:r>
            <a:r>
              <a:rPr lang="en-US" baseline="0" dirty="0" smtClean="0"/>
              <a:t> as it is assuming $100,000 was chosen as the Year 1 distribution amount for the 10 years.</a:t>
            </a:r>
            <a:endParaRPr lang="en-US" dirty="0" smtClean="0"/>
          </a:p>
          <a:p>
            <a:endParaRPr lang="en-US" dirty="0"/>
          </a:p>
          <a:p>
            <a:r>
              <a:rPr lang="en-US" dirty="0" smtClean="0"/>
              <a:t>This </a:t>
            </a:r>
            <a:r>
              <a:rPr lang="en-US" dirty="0"/>
              <a:t>can alter an individual's tax situation pretty rapidly.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19</a:t>
            </a:fld>
            <a:endParaRPr lang="en-US" dirty="0"/>
          </a:p>
        </p:txBody>
      </p:sp>
    </p:spTree>
    <p:extLst>
      <p:ext uri="{BB962C8B-B14F-4D97-AF65-F5344CB8AC3E}">
        <p14:creationId xmlns:p14="http://schemas.microsoft.com/office/powerpoint/2010/main" val="3398903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spcAft>
                <a:spcPts val="0"/>
              </a:spcAft>
              <a:buClr>
                <a:schemeClr val="tx2">
                  <a:lumMod val="60000"/>
                  <a:lumOff val="40000"/>
                </a:schemeClr>
              </a:buClr>
              <a:buSzPct val="100000"/>
              <a:defRPr/>
            </a:pPr>
            <a:r>
              <a:rPr lang="en-US" dirty="0"/>
              <a:t>We will go through </a:t>
            </a:r>
            <a:r>
              <a:rPr lang="en-US" dirty="0" smtClean="0"/>
              <a:t>some </a:t>
            </a:r>
            <a:r>
              <a:rPr lang="en-US" dirty="0"/>
              <a:t>baseline pieces of </a:t>
            </a:r>
            <a:r>
              <a:rPr lang="en-US" dirty="0" smtClean="0"/>
              <a:t>RMDs.</a:t>
            </a:r>
          </a:p>
          <a:p>
            <a:pPr defTabSz="966612">
              <a:spcAft>
                <a:spcPts val="0"/>
              </a:spcAft>
              <a:buClr>
                <a:schemeClr val="tx2">
                  <a:lumMod val="60000"/>
                  <a:lumOff val="40000"/>
                </a:schemeClr>
              </a:buClr>
              <a:buSzPct val="100000"/>
              <a:defRPr/>
            </a:pPr>
            <a:endParaRPr lang="en-US" dirty="0" smtClean="0"/>
          </a:p>
          <a:p>
            <a:pPr defTabSz="966612">
              <a:spcAft>
                <a:spcPts val="0"/>
              </a:spcAft>
              <a:buClr>
                <a:schemeClr val="tx2">
                  <a:lumMod val="60000"/>
                  <a:lumOff val="40000"/>
                </a:schemeClr>
              </a:buClr>
              <a:buSzPct val="100000"/>
              <a:defRPr/>
            </a:pPr>
            <a:r>
              <a:rPr lang="en-US" dirty="0" smtClean="0"/>
              <a:t>Then, we will go into the areas of changes with the SECURE Act</a:t>
            </a:r>
            <a:r>
              <a:rPr lang="en-US" baseline="0" dirty="0" smtClean="0"/>
              <a:t> RMD Changes. We’ll talk about options on how to help adjust financial plans to these new rules.</a:t>
            </a:r>
            <a:endParaRPr lang="en-US" dirty="0" smtClean="0"/>
          </a:p>
        </p:txBody>
      </p:sp>
      <p:sp>
        <p:nvSpPr>
          <p:cNvPr id="4" name="Slide Number Placeholder 3"/>
          <p:cNvSpPr>
            <a:spLocks noGrp="1"/>
          </p:cNvSpPr>
          <p:nvPr>
            <p:ph type="sldNum" sz="quarter" idx="5"/>
          </p:nvPr>
        </p:nvSpPr>
        <p:spPr/>
        <p:txBody>
          <a:bodyPr/>
          <a:lstStyle/>
          <a:p>
            <a:fld id="{6C015D19-1A19-3940-AD3C-B0D2E6166548}" type="slidenum">
              <a:rPr lang="en-US" smtClean="0"/>
              <a:t>2</a:t>
            </a:fld>
            <a:endParaRPr lang="en-US"/>
          </a:p>
        </p:txBody>
      </p:sp>
    </p:spTree>
    <p:extLst>
      <p:ext uri="{BB962C8B-B14F-4D97-AF65-F5344CB8AC3E}">
        <p14:creationId xmlns:p14="http://schemas.microsoft.com/office/powerpoint/2010/main" val="2928216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This is the 2020 individual tax bracket. </a:t>
            </a:r>
          </a:p>
          <a:p>
            <a:pPr defTabSz="966612">
              <a:defRPr/>
            </a:pPr>
            <a:endParaRPr lang="en-US" dirty="0"/>
          </a:p>
          <a:p>
            <a:pPr defTabSz="966612">
              <a:defRPr/>
            </a:pPr>
            <a:r>
              <a:rPr lang="en-US" dirty="0" smtClean="0"/>
              <a:t>This visual </a:t>
            </a:r>
            <a:r>
              <a:rPr lang="en-US" dirty="0"/>
              <a:t>aid </a:t>
            </a:r>
            <a:r>
              <a:rPr lang="en-US" dirty="0" smtClean="0"/>
              <a:t>outlines</a:t>
            </a:r>
            <a:r>
              <a:rPr lang="en-US" baseline="0" dirty="0" smtClean="0"/>
              <a:t> the</a:t>
            </a:r>
            <a:r>
              <a:rPr lang="en-US" dirty="0" smtClean="0"/>
              <a:t> </a:t>
            </a:r>
            <a:r>
              <a:rPr lang="en-US" dirty="0"/>
              <a:t>income tax brackets and how the changes impact your tax bracket</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20</a:t>
            </a:fld>
            <a:endParaRPr lang="en-US" dirty="0"/>
          </a:p>
        </p:txBody>
      </p:sp>
    </p:spTree>
    <p:extLst>
      <p:ext uri="{BB962C8B-B14F-4D97-AF65-F5344CB8AC3E}">
        <p14:creationId xmlns:p14="http://schemas.microsoft.com/office/powerpoint/2010/main" val="1154083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use an example to illustrate how this plays our with the stretch rules. </a:t>
            </a:r>
          </a:p>
          <a:p>
            <a:endParaRPr lang="en-US" dirty="0" smtClean="0"/>
          </a:p>
          <a:p>
            <a:r>
              <a:rPr lang="en-US" dirty="0" smtClean="0"/>
              <a:t>[Read slide]</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21</a:t>
            </a:fld>
            <a:endParaRPr lang="en-US" dirty="0"/>
          </a:p>
        </p:txBody>
      </p:sp>
    </p:spTree>
    <p:extLst>
      <p:ext uri="{BB962C8B-B14F-4D97-AF65-F5344CB8AC3E}">
        <p14:creationId xmlns:p14="http://schemas.microsoft.com/office/powerpoint/2010/main" val="2184941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p>
          <a:p>
            <a:endParaRPr lang="en-US" dirty="0" smtClean="0"/>
          </a:p>
          <a:p>
            <a:r>
              <a:rPr lang="en-US" dirty="0" smtClean="0"/>
              <a:t>In this</a:t>
            </a:r>
            <a:r>
              <a:rPr lang="en-US" baseline="0" dirty="0" smtClean="0"/>
              <a:t> example, Penny chose to take $100,000 as her first distribution for this year as she has the option to choose how much and when she takes a distribution within that 10-year period.</a:t>
            </a:r>
          </a:p>
          <a:p>
            <a:endParaRPr lang="en-US" dirty="0"/>
          </a:p>
          <a:p>
            <a:r>
              <a:rPr lang="en-US" dirty="0"/>
              <a:t>[</a:t>
            </a:r>
            <a:r>
              <a:rPr lang="en-US" dirty="0" smtClean="0"/>
              <a:t>Call-out </a:t>
            </a:r>
            <a:r>
              <a:rPr lang="en-US" dirty="0"/>
              <a:t>the changes in </a:t>
            </a:r>
            <a:r>
              <a:rPr lang="en-US" dirty="0" smtClean="0"/>
              <a:t>taxes</a:t>
            </a:r>
            <a:r>
              <a:rPr lang="en-US" baseline="0" dirty="0" smtClean="0"/>
              <a:t> from Kathy to Penny’s example]</a:t>
            </a:r>
            <a:r>
              <a:rPr lang="en-US" dirty="0" smtClean="0"/>
              <a:t> </a:t>
            </a:r>
            <a:endParaRPr lang="en-US" dirty="0"/>
          </a:p>
          <a:p>
            <a:endParaRPr lang="en-US" dirty="0"/>
          </a:p>
          <a:p>
            <a:r>
              <a:rPr lang="en-US" dirty="0"/>
              <a:t>You can see in this example how the change can push people into higher tax brackets and end up costing the beneficiary a lot. </a:t>
            </a:r>
          </a:p>
          <a:p>
            <a:endParaRPr lang="en-US" dirty="0"/>
          </a:p>
          <a:p>
            <a:r>
              <a:rPr lang="en-US" dirty="0"/>
              <a:t>This is how the bill was designed to be a tax revenue generator</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22</a:t>
            </a:fld>
            <a:endParaRPr lang="en-US" dirty="0"/>
          </a:p>
        </p:txBody>
      </p:sp>
    </p:spTree>
    <p:extLst>
      <p:ext uri="{BB962C8B-B14F-4D97-AF65-F5344CB8AC3E}">
        <p14:creationId xmlns:p14="http://schemas.microsoft.com/office/powerpoint/2010/main" val="4120779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major but straight-forward hurdles that come with the end of the </a:t>
            </a:r>
            <a:r>
              <a:rPr lang="en-US" dirty="0" smtClean="0"/>
              <a:t>Stretch </a:t>
            </a:r>
            <a:r>
              <a:rPr lang="en-US" dirty="0"/>
              <a:t>IRA. You could lose Affordable Care Act subsidies or have higher Medicare premiums or other issues that arise from higher taxable income.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23</a:t>
            </a:fld>
            <a:endParaRPr lang="en-US" dirty="0"/>
          </a:p>
        </p:txBody>
      </p:sp>
    </p:spTree>
    <p:extLst>
      <p:ext uri="{BB962C8B-B14F-4D97-AF65-F5344CB8AC3E}">
        <p14:creationId xmlns:p14="http://schemas.microsoft.com/office/powerpoint/2010/main" val="594780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Ensure </a:t>
            </a:r>
            <a:r>
              <a:rPr lang="en-US" dirty="0"/>
              <a:t>you review your beneficiary designation and review how this changes the inheritance situation with your advisor. </a:t>
            </a:r>
          </a:p>
          <a:p>
            <a:endParaRPr lang="en-US" dirty="0"/>
          </a:p>
          <a:p>
            <a:r>
              <a:rPr lang="en-US" dirty="0"/>
              <a:t>Now, fast forward, we lost sight of planning </a:t>
            </a:r>
            <a:r>
              <a:rPr lang="en-US" dirty="0" smtClean="0"/>
              <a:t>because </a:t>
            </a:r>
            <a:r>
              <a:rPr lang="en-US" dirty="0"/>
              <a:t>our world has abruptly changed. The government comes out with the CARES Act to put money back in the economy. </a:t>
            </a:r>
          </a:p>
        </p:txBody>
      </p:sp>
      <p:sp>
        <p:nvSpPr>
          <p:cNvPr id="4" name="Slide Number Placeholder 3"/>
          <p:cNvSpPr>
            <a:spLocks noGrp="1"/>
          </p:cNvSpPr>
          <p:nvPr>
            <p:ph type="sldNum" sz="quarter" idx="5"/>
          </p:nvPr>
        </p:nvSpPr>
        <p:spPr/>
        <p:txBody>
          <a:bodyPr/>
          <a:lstStyle/>
          <a:p>
            <a:fld id="{DB19FA42-5024-7C4A-A1E9-2BADC9AB4546}" type="slidenum">
              <a:rPr lang="en-US" smtClean="0"/>
              <a:pPr/>
              <a:t>24</a:t>
            </a:fld>
            <a:endParaRPr lang="en-US" dirty="0"/>
          </a:p>
        </p:txBody>
      </p:sp>
    </p:spTree>
    <p:extLst>
      <p:ext uri="{BB962C8B-B14F-4D97-AF65-F5344CB8AC3E}">
        <p14:creationId xmlns:p14="http://schemas.microsoft.com/office/powerpoint/2010/main" val="1140143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new distribution option for 2020 called the </a:t>
            </a:r>
            <a:r>
              <a:rPr lang="en-US" dirty="0" smtClean="0"/>
              <a:t>Coronavirus-related </a:t>
            </a:r>
            <a:r>
              <a:rPr lang="en-US" dirty="0"/>
              <a:t>distribution. </a:t>
            </a:r>
          </a:p>
          <a:p>
            <a:endParaRPr lang="en-US" dirty="0"/>
          </a:p>
          <a:p>
            <a:r>
              <a:rPr lang="en-US" dirty="0"/>
              <a:t>Now, the most important thing, in most situations the RMDs for 2020 have been waived</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25</a:t>
            </a:fld>
            <a:endParaRPr lang="en-US" dirty="0"/>
          </a:p>
        </p:txBody>
      </p:sp>
    </p:spTree>
    <p:extLst>
      <p:ext uri="{BB962C8B-B14F-4D97-AF65-F5344CB8AC3E}">
        <p14:creationId xmlns:p14="http://schemas.microsoft.com/office/powerpoint/2010/main" val="2201106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a:t>
            </a:r>
            <a:r>
              <a:rPr lang="en-US" dirty="0"/>
              <a:t>shift focus a bit to some of the retirement related distribution changes in the CARES Act </a:t>
            </a:r>
            <a:r>
              <a:rPr lang="en-US" dirty="0" smtClean="0"/>
              <a:t>starting </a:t>
            </a:r>
            <a:r>
              <a:rPr lang="en-US" dirty="0"/>
              <a:t>with the </a:t>
            </a:r>
            <a:r>
              <a:rPr lang="en-US" dirty="0" smtClean="0"/>
              <a:t>Coronavirus-Related </a:t>
            </a:r>
            <a:r>
              <a:rPr lang="en-US" dirty="0"/>
              <a:t>D</a:t>
            </a:r>
            <a:r>
              <a:rPr lang="en-US" dirty="0" smtClean="0"/>
              <a:t>istribution (CRD) exception</a:t>
            </a:r>
            <a:r>
              <a:rPr lang="en-US" dirty="0"/>
              <a:t>.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26</a:t>
            </a:fld>
            <a:endParaRPr lang="en-US" dirty="0"/>
          </a:p>
        </p:txBody>
      </p:sp>
    </p:spTree>
    <p:extLst>
      <p:ext uri="{BB962C8B-B14F-4D97-AF65-F5344CB8AC3E}">
        <p14:creationId xmlns:p14="http://schemas.microsoft.com/office/powerpoint/2010/main" val="684862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a:p>
            <a:endParaRPr lang="en-US" dirty="0"/>
          </a:p>
          <a:p>
            <a:r>
              <a:rPr lang="en-US" dirty="0"/>
              <a:t>The 72(t) Penalty Tax is an early withdrawal penalty tax that is levied onto pre-59.5 distributions from retirement accounts unless you have another exception.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27</a:t>
            </a:fld>
            <a:endParaRPr lang="en-US" dirty="0"/>
          </a:p>
        </p:txBody>
      </p:sp>
    </p:spTree>
    <p:extLst>
      <p:ext uri="{BB962C8B-B14F-4D97-AF65-F5344CB8AC3E}">
        <p14:creationId xmlns:p14="http://schemas.microsoft.com/office/powerpoint/2010/main" val="23880606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new exception </a:t>
            </a:r>
            <a:r>
              <a:rPr lang="en-US" dirty="0" smtClean="0"/>
              <a:t>was </a:t>
            </a:r>
            <a:r>
              <a:rPr lang="en-US" dirty="0"/>
              <a:t>created by the CARES Act – the 2020 </a:t>
            </a:r>
            <a:r>
              <a:rPr lang="en-US" dirty="0" smtClean="0"/>
              <a:t>Coronavirus-Related </a:t>
            </a:r>
            <a:r>
              <a:rPr lang="en-US" dirty="0"/>
              <a:t>D</a:t>
            </a:r>
            <a:r>
              <a:rPr lang="en-US" dirty="0" smtClean="0"/>
              <a:t>istribution </a:t>
            </a:r>
            <a:r>
              <a:rPr lang="en-US" dirty="0"/>
              <a:t>exception </a:t>
            </a:r>
            <a:r>
              <a:rPr lang="en-US" dirty="0" smtClean="0"/>
              <a:t>applies </a:t>
            </a:r>
            <a:r>
              <a:rPr lang="en-US" dirty="0"/>
              <a:t>to a number of retirement plans such </a:t>
            </a:r>
            <a:r>
              <a:rPr lang="en-US" dirty="0" smtClean="0"/>
              <a:t>as:</a:t>
            </a:r>
            <a:endParaRPr lang="en-US" dirty="0"/>
          </a:p>
          <a:p>
            <a:pPr marL="171450" indent="-171450">
              <a:buFontTx/>
              <a:buChar char="-"/>
            </a:pPr>
            <a:r>
              <a:rPr lang="en-US" dirty="0" smtClean="0"/>
              <a:t>401(a</a:t>
            </a:r>
            <a:r>
              <a:rPr lang="en-US" dirty="0"/>
              <a:t>) – defined contribution plans (401(k) </a:t>
            </a:r>
            <a:r>
              <a:rPr lang="en-US" dirty="0" smtClean="0"/>
              <a:t>included</a:t>
            </a:r>
            <a:endParaRPr lang="en-US" dirty="0"/>
          </a:p>
          <a:p>
            <a:pPr marL="171450" indent="-171450">
              <a:buFontTx/>
              <a:buChar char="-"/>
            </a:pPr>
            <a:r>
              <a:rPr lang="en-US" dirty="0" smtClean="0"/>
              <a:t>403(b</a:t>
            </a:r>
            <a:r>
              <a:rPr lang="en-US" dirty="0"/>
              <a:t>) </a:t>
            </a:r>
            <a:r>
              <a:rPr lang="en-US" dirty="0" smtClean="0"/>
              <a:t>plans</a:t>
            </a:r>
          </a:p>
          <a:p>
            <a:pPr marL="171450" indent="-171450">
              <a:buFontTx/>
              <a:buChar char="-"/>
            </a:pPr>
            <a:r>
              <a:rPr lang="en-US" dirty="0" smtClean="0"/>
              <a:t>457(b</a:t>
            </a:r>
            <a:r>
              <a:rPr lang="en-US" dirty="0"/>
              <a:t>) governmental </a:t>
            </a:r>
            <a:r>
              <a:rPr lang="en-US" dirty="0" smtClean="0"/>
              <a:t>plans</a:t>
            </a:r>
          </a:p>
          <a:p>
            <a:pPr marL="171450" indent="-171450">
              <a:buFontTx/>
              <a:buChar char="-"/>
            </a:pPr>
            <a:r>
              <a:rPr lang="en-US" dirty="0" smtClean="0"/>
              <a:t>408 </a:t>
            </a:r>
            <a:r>
              <a:rPr lang="en-US" dirty="0"/>
              <a:t>Individual Retirement Account or Annuity (IRA)</a:t>
            </a:r>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28</a:t>
            </a:fld>
            <a:endParaRPr lang="en-US" dirty="0"/>
          </a:p>
        </p:txBody>
      </p:sp>
    </p:spTree>
    <p:extLst>
      <p:ext uri="{BB962C8B-B14F-4D97-AF65-F5344CB8AC3E}">
        <p14:creationId xmlns:p14="http://schemas.microsoft.com/office/powerpoint/2010/main" val="19596571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To be eligible for the new </a:t>
            </a:r>
            <a:r>
              <a:rPr lang="en-US" sz="1200" dirty="0" smtClean="0"/>
              <a:t>exception, </a:t>
            </a:r>
            <a:r>
              <a:rPr lang="en-US" sz="1200" dirty="0"/>
              <a:t>an Individual or spouse or dependent must be diagnosed with SARS-CoV-2 or </a:t>
            </a:r>
            <a:r>
              <a:rPr lang="en-US" sz="1200" dirty="0" smtClean="0"/>
              <a:t>COVID-19,</a:t>
            </a:r>
            <a:r>
              <a:rPr lang="en-US" sz="1200" baseline="0" dirty="0"/>
              <a:t> </a:t>
            </a:r>
            <a:r>
              <a:rPr lang="en-US" sz="1200" baseline="0" dirty="0" smtClean="0"/>
              <a:t>o</a:t>
            </a:r>
            <a:r>
              <a:rPr lang="en-US" sz="1200" dirty="0" smtClean="0"/>
              <a:t>r an individual </a:t>
            </a:r>
            <a:r>
              <a:rPr lang="en-US" sz="1200" dirty="0"/>
              <a:t>must </a:t>
            </a:r>
            <a:r>
              <a:rPr lang="en-US" sz="1200" dirty="0" smtClean="0"/>
              <a:t>experience:</a:t>
            </a:r>
            <a:endParaRPr lang="en-US" sz="1200" dirty="0"/>
          </a:p>
          <a:p>
            <a:pPr marL="0" indent="0">
              <a:buFontTx/>
              <a:buNone/>
            </a:pPr>
            <a:endParaRPr lang="en-US" sz="1200" dirty="0" smtClean="0"/>
          </a:p>
          <a:p>
            <a:pPr marL="0" indent="0">
              <a:buFontTx/>
              <a:buNone/>
            </a:pPr>
            <a:r>
              <a:rPr lang="en-US" sz="1200" dirty="0" smtClean="0"/>
              <a:t>“…</a:t>
            </a:r>
            <a:r>
              <a:rPr lang="en-US" sz="1200" dirty="0"/>
              <a:t>adverse financial consequences from being quarantined, furloughed, laid off, or having work hours reduced, because </a:t>
            </a:r>
            <a:r>
              <a:rPr lang="en-US" sz="1200" dirty="0" smtClean="0"/>
              <a:t>of</a:t>
            </a:r>
            <a:r>
              <a:rPr lang="en-US" sz="1200" baseline="0" dirty="0" smtClean="0"/>
              <a:t> </a:t>
            </a:r>
            <a:r>
              <a:rPr lang="en-US" sz="1200" dirty="0" smtClean="0"/>
              <a:t>the </a:t>
            </a:r>
            <a:r>
              <a:rPr lang="en-US" sz="1200" dirty="0"/>
              <a:t>virus or </a:t>
            </a:r>
            <a:r>
              <a:rPr lang="en-US" sz="1200" dirty="0" smtClean="0"/>
              <a:t>disease; being </a:t>
            </a:r>
            <a:r>
              <a:rPr lang="en-US" sz="1200" dirty="0"/>
              <a:t>unable to work because of a lack of childcare because of the virus or disease; </a:t>
            </a:r>
            <a:r>
              <a:rPr lang="en-US" sz="1200" dirty="0" smtClean="0"/>
              <a:t>or closing </a:t>
            </a:r>
            <a:r>
              <a:rPr lang="en-US" sz="1200" dirty="0"/>
              <a:t>or reducing hours of, because of the virus or disease, a business the person owned or operated; </a:t>
            </a:r>
            <a:r>
              <a:rPr lang="en-US" sz="1200" dirty="0" smtClean="0"/>
              <a:t>or other </a:t>
            </a:r>
            <a:r>
              <a:rPr lang="en-US" sz="1200" dirty="0"/>
              <a:t>factors set by the Secretary of the Treasury."</a:t>
            </a:r>
          </a:p>
        </p:txBody>
      </p:sp>
      <p:sp>
        <p:nvSpPr>
          <p:cNvPr id="4" name="Slide Number Placeholder 3"/>
          <p:cNvSpPr>
            <a:spLocks noGrp="1"/>
          </p:cNvSpPr>
          <p:nvPr>
            <p:ph type="sldNum" sz="quarter" idx="5"/>
          </p:nvPr>
        </p:nvSpPr>
        <p:spPr/>
        <p:txBody>
          <a:bodyPr/>
          <a:lstStyle/>
          <a:p>
            <a:fld id="{6C015D19-1A19-3940-AD3C-B0D2E6166548}" type="slidenum">
              <a:rPr lang="en-US" smtClean="0"/>
              <a:pPr/>
              <a:t>29</a:t>
            </a:fld>
            <a:endParaRPr lang="en-US" dirty="0"/>
          </a:p>
        </p:txBody>
      </p:sp>
    </p:spTree>
    <p:extLst>
      <p:ext uri="{BB962C8B-B14F-4D97-AF65-F5344CB8AC3E}">
        <p14:creationId xmlns:p14="http://schemas.microsoft.com/office/powerpoint/2010/main" val="500287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first </a:t>
            </a:r>
            <a:r>
              <a:rPr lang="en-US" dirty="0"/>
              <a:t>dive into </a:t>
            </a:r>
            <a:r>
              <a:rPr lang="en-US" dirty="0" smtClean="0"/>
              <a:t>some </a:t>
            </a:r>
            <a:r>
              <a:rPr lang="en-US" dirty="0"/>
              <a:t>RMD basics. </a:t>
            </a:r>
          </a:p>
        </p:txBody>
      </p:sp>
      <p:sp>
        <p:nvSpPr>
          <p:cNvPr id="4" name="Slide Number Placeholder 3"/>
          <p:cNvSpPr>
            <a:spLocks noGrp="1"/>
          </p:cNvSpPr>
          <p:nvPr>
            <p:ph type="sldNum" sz="quarter" idx="5"/>
          </p:nvPr>
        </p:nvSpPr>
        <p:spPr/>
        <p:txBody>
          <a:bodyPr/>
          <a:lstStyle/>
          <a:p>
            <a:fld id="{DB19FA42-5024-7C4A-A1E9-2BADC9AB4546}" type="slidenum">
              <a:rPr lang="en-US" smtClean="0"/>
              <a:pPr/>
              <a:t>3</a:t>
            </a:fld>
            <a:endParaRPr lang="en-US" dirty="0"/>
          </a:p>
        </p:txBody>
      </p:sp>
    </p:spTree>
    <p:extLst>
      <p:ext uri="{BB962C8B-B14F-4D97-AF65-F5344CB8AC3E}">
        <p14:creationId xmlns:p14="http://schemas.microsoft.com/office/powerpoint/2010/main" val="27622099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Interestingly, the new CRD </a:t>
            </a:r>
            <a:r>
              <a:rPr lang="en-US" dirty="0" smtClean="0"/>
              <a:t>exception can </a:t>
            </a:r>
            <a:r>
              <a:rPr lang="en-US" dirty="0"/>
              <a:t>be eligible for rollover, </a:t>
            </a:r>
            <a:r>
              <a:rPr lang="en-US" dirty="0" smtClean="0"/>
              <a:t>and the </a:t>
            </a:r>
            <a:r>
              <a:rPr lang="en-US" dirty="0"/>
              <a:t>taxes can be spread out over three years or all included in 2020 taxes.</a:t>
            </a:r>
          </a:p>
        </p:txBody>
      </p:sp>
      <p:sp>
        <p:nvSpPr>
          <p:cNvPr id="4" name="Slide Number Placeholder 3"/>
          <p:cNvSpPr>
            <a:spLocks noGrp="1"/>
          </p:cNvSpPr>
          <p:nvPr>
            <p:ph type="sldNum" sz="quarter" idx="5"/>
          </p:nvPr>
        </p:nvSpPr>
        <p:spPr/>
        <p:txBody>
          <a:bodyPr/>
          <a:lstStyle/>
          <a:p>
            <a:fld id="{6C015D19-1A19-3940-AD3C-B0D2E6166548}" type="slidenum">
              <a:rPr lang="en-US" smtClean="0"/>
              <a:pPr/>
              <a:t>30</a:t>
            </a:fld>
            <a:endParaRPr lang="en-US" dirty="0"/>
          </a:p>
        </p:txBody>
      </p:sp>
    </p:spTree>
    <p:extLst>
      <p:ext uri="{BB962C8B-B14F-4D97-AF65-F5344CB8AC3E}">
        <p14:creationId xmlns:p14="http://schemas.microsoft.com/office/powerpoint/2010/main" val="3819054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Additionally, </a:t>
            </a:r>
            <a:r>
              <a:rPr lang="en-US" dirty="0"/>
              <a:t>the CARES </a:t>
            </a:r>
            <a:r>
              <a:rPr lang="en-US" dirty="0" smtClean="0"/>
              <a:t>Act </a:t>
            </a:r>
            <a:r>
              <a:rPr lang="en-US" dirty="0"/>
              <a:t>allows for the CRD to be repaid from three years after the date of </a:t>
            </a:r>
            <a:r>
              <a:rPr lang="en-US" dirty="0" smtClean="0"/>
              <a:t>distribution.</a:t>
            </a:r>
          </a:p>
          <a:p>
            <a:endParaRPr lang="en-US" dirty="0" smtClean="0"/>
          </a:p>
          <a:p>
            <a:r>
              <a:rPr lang="en-US" dirty="0" smtClean="0"/>
              <a:t>If </a:t>
            </a:r>
            <a:r>
              <a:rPr lang="en-US" dirty="0"/>
              <a:t>it is </a:t>
            </a:r>
            <a:r>
              <a:rPr lang="en-US" dirty="0" smtClean="0"/>
              <a:t>repaid, </a:t>
            </a:r>
            <a:r>
              <a:rPr lang="en-US" dirty="0"/>
              <a:t>it is treated as if it were a 60-day rollover in 2020 so </a:t>
            </a:r>
            <a:r>
              <a:rPr lang="en-US" dirty="0" smtClean="0"/>
              <a:t>it would be as </a:t>
            </a:r>
            <a:r>
              <a:rPr lang="en-US" dirty="0"/>
              <a:t>if there was no distribution at </a:t>
            </a:r>
            <a:r>
              <a:rPr lang="en-US" dirty="0" smtClean="0"/>
              <a:t>all.</a:t>
            </a:r>
            <a:br>
              <a:rPr lang="en-US" dirty="0" smtClean="0"/>
            </a:br>
            <a:endParaRPr lang="en-US" dirty="0" smtClean="0"/>
          </a:p>
          <a:p>
            <a:r>
              <a:rPr lang="en-US" dirty="0" smtClean="0"/>
              <a:t>If </a:t>
            </a:r>
            <a:r>
              <a:rPr lang="en-US" dirty="0"/>
              <a:t>you wait a few years to </a:t>
            </a:r>
            <a:r>
              <a:rPr lang="en-US" dirty="0" smtClean="0"/>
              <a:t>repay, </a:t>
            </a:r>
            <a:r>
              <a:rPr lang="en-US" dirty="0"/>
              <a:t>you would likely have to amend your 2020 tax returns to get the tax benefits back. </a:t>
            </a:r>
          </a:p>
        </p:txBody>
      </p:sp>
      <p:sp>
        <p:nvSpPr>
          <p:cNvPr id="4" name="Slide Number Placeholder 3"/>
          <p:cNvSpPr>
            <a:spLocks noGrp="1"/>
          </p:cNvSpPr>
          <p:nvPr>
            <p:ph type="sldNum" sz="quarter" idx="5"/>
          </p:nvPr>
        </p:nvSpPr>
        <p:spPr/>
        <p:txBody>
          <a:bodyPr/>
          <a:lstStyle/>
          <a:p>
            <a:fld id="{6C015D19-1A19-3940-AD3C-B0D2E6166548}" type="slidenum">
              <a:rPr lang="en-US" smtClean="0"/>
              <a:pPr/>
              <a:t>31</a:t>
            </a:fld>
            <a:endParaRPr lang="en-US" dirty="0"/>
          </a:p>
        </p:txBody>
      </p:sp>
    </p:spTree>
    <p:extLst>
      <p:ext uri="{BB962C8B-B14F-4D97-AF65-F5344CB8AC3E}">
        <p14:creationId xmlns:p14="http://schemas.microsoft.com/office/powerpoint/2010/main" val="22391802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what </a:t>
            </a:r>
            <a:r>
              <a:rPr lang="en-US" dirty="0" smtClean="0"/>
              <a:t>the</a:t>
            </a:r>
            <a:r>
              <a:rPr lang="en-US" baseline="0" dirty="0" smtClean="0"/>
              <a:t> repayment</a:t>
            </a:r>
            <a:r>
              <a:rPr lang="en-US" dirty="0" smtClean="0"/>
              <a:t> </a:t>
            </a:r>
            <a:r>
              <a:rPr lang="en-US" dirty="0"/>
              <a:t>might look </a:t>
            </a:r>
            <a:r>
              <a:rPr lang="en-US" dirty="0" smtClean="0"/>
              <a:t>like.</a:t>
            </a:r>
          </a:p>
          <a:p>
            <a:endParaRPr lang="en-US" dirty="0"/>
          </a:p>
          <a:p>
            <a:r>
              <a:rPr lang="en-US" dirty="0" smtClean="0"/>
              <a:t>[Read slide]</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32</a:t>
            </a:fld>
            <a:endParaRPr lang="en-US" dirty="0"/>
          </a:p>
        </p:txBody>
      </p:sp>
    </p:spTree>
    <p:extLst>
      <p:ext uri="{BB962C8B-B14F-4D97-AF65-F5344CB8AC3E}">
        <p14:creationId xmlns:p14="http://schemas.microsoft.com/office/powerpoint/2010/main" val="3581551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this is a very board </a:t>
            </a:r>
            <a:r>
              <a:rPr lang="en-US" dirty="0" smtClean="0"/>
              <a:t>exception, it is </a:t>
            </a:r>
            <a:r>
              <a:rPr lang="en-US" dirty="0"/>
              <a:t>likely </a:t>
            </a:r>
            <a:r>
              <a:rPr lang="en-US" dirty="0" smtClean="0"/>
              <a:t>many </a:t>
            </a:r>
            <a:r>
              <a:rPr lang="en-US" dirty="0"/>
              <a:t>2020 distributions would apply for the CRD exception and could be </a:t>
            </a:r>
            <a:r>
              <a:rPr lang="en-US" dirty="0" smtClean="0"/>
              <a:t>repaid.</a:t>
            </a:r>
          </a:p>
          <a:p>
            <a:endParaRPr lang="en-US" dirty="0" smtClean="0"/>
          </a:p>
          <a:p>
            <a:r>
              <a:rPr lang="en-US" dirty="0" smtClean="0"/>
              <a:t>This </a:t>
            </a:r>
            <a:r>
              <a:rPr lang="en-US" dirty="0"/>
              <a:t>means this provision </a:t>
            </a:r>
            <a:r>
              <a:rPr lang="en-US" dirty="0" smtClean="0"/>
              <a:t>may </a:t>
            </a:r>
            <a:r>
              <a:rPr lang="en-US" dirty="0"/>
              <a:t>have a lasting planning impact for anyone taking out money in </a:t>
            </a:r>
            <a:r>
              <a:rPr lang="en-US" dirty="0" smtClean="0"/>
              <a:t>2020.</a:t>
            </a:r>
          </a:p>
          <a:p>
            <a:endParaRPr lang="en-US" dirty="0" smtClean="0"/>
          </a:p>
          <a:p>
            <a:r>
              <a:rPr lang="en-US" dirty="0" smtClean="0"/>
              <a:t>For </a:t>
            </a:r>
            <a:r>
              <a:rPr lang="en-US" dirty="0"/>
              <a:t>retirees, it could be harder to qualify </a:t>
            </a:r>
            <a:r>
              <a:rPr lang="en-US" dirty="0" smtClean="0"/>
              <a:t>unless </a:t>
            </a:r>
            <a:r>
              <a:rPr lang="en-US" dirty="0"/>
              <a:t>you are still working, cut from work, or get diagnosed with the </a:t>
            </a:r>
            <a:r>
              <a:rPr lang="en-US" dirty="0" smtClean="0"/>
              <a:t>COVID-19 </a:t>
            </a:r>
            <a:r>
              <a:rPr lang="en-US" dirty="0"/>
              <a:t>virus.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33</a:t>
            </a:fld>
            <a:endParaRPr lang="en-US" dirty="0"/>
          </a:p>
        </p:txBody>
      </p:sp>
    </p:spTree>
    <p:extLst>
      <p:ext uri="{BB962C8B-B14F-4D97-AF65-F5344CB8AC3E}">
        <p14:creationId xmlns:p14="http://schemas.microsoft.com/office/powerpoint/2010/main" val="4051296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shift gears and look at the RMD changes in 2020.</a:t>
            </a:r>
          </a:p>
        </p:txBody>
      </p:sp>
      <p:sp>
        <p:nvSpPr>
          <p:cNvPr id="4" name="Slide Number Placeholder 3"/>
          <p:cNvSpPr>
            <a:spLocks noGrp="1"/>
          </p:cNvSpPr>
          <p:nvPr>
            <p:ph type="sldNum" sz="quarter" idx="5"/>
          </p:nvPr>
        </p:nvSpPr>
        <p:spPr/>
        <p:txBody>
          <a:bodyPr/>
          <a:lstStyle/>
          <a:p>
            <a:fld id="{6C015D19-1A19-3940-AD3C-B0D2E6166548}" type="slidenum">
              <a:rPr lang="en-US" smtClean="0"/>
              <a:pPr/>
              <a:t>34</a:t>
            </a:fld>
            <a:endParaRPr lang="en-US" dirty="0"/>
          </a:p>
        </p:txBody>
      </p:sp>
    </p:spTree>
    <p:extLst>
      <p:ext uri="{BB962C8B-B14F-4D97-AF65-F5344CB8AC3E}">
        <p14:creationId xmlns:p14="http://schemas.microsoft.com/office/powerpoint/2010/main" val="2669526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Simply put, RMDs for IRAs and 401(k)s were suspended in 2020, not a push off, just suspended.</a:t>
            </a:r>
          </a:p>
          <a:p>
            <a:endParaRPr lang="en-US" sz="1200" dirty="0"/>
          </a:p>
          <a:p>
            <a:r>
              <a:rPr lang="en-US" sz="1200" dirty="0"/>
              <a:t>Remember that defined benefit plans are still subject to RMDs in 2020.</a:t>
            </a:r>
          </a:p>
        </p:txBody>
      </p:sp>
      <p:sp>
        <p:nvSpPr>
          <p:cNvPr id="4" name="Slide Number Placeholder 3"/>
          <p:cNvSpPr>
            <a:spLocks noGrp="1"/>
          </p:cNvSpPr>
          <p:nvPr>
            <p:ph type="sldNum" sz="quarter" idx="5"/>
          </p:nvPr>
        </p:nvSpPr>
        <p:spPr/>
        <p:txBody>
          <a:bodyPr/>
          <a:lstStyle/>
          <a:p>
            <a:fld id="{6C015D19-1A19-3940-AD3C-B0D2E6166548}" type="slidenum">
              <a:rPr lang="en-US" smtClean="0"/>
              <a:pPr/>
              <a:t>35</a:t>
            </a:fld>
            <a:endParaRPr lang="en-US" dirty="0"/>
          </a:p>
        </p:txBody>
      </p:sp>
    </p:spTree>
    <p:extLst>
      <p:ext uri="{BB962C8B-B14F-4D97-AF65-F5344CB8AC3E}">
        <p14:creationId xmlns:p14="http://schemas.microsoft.com/office/powerpoint/2010/main" val="6254779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This is the most common question we are getting. What if I already took money out? It is possible a 2020 distribution can be repaid, if you meet the qualifications. </a:t>
            </a:r>
          </a:p>
          <a:p>
            <a:endParaRPr lang="en-US" sz="1200" dirty="0"/>
          </a:p>
          <a:p>
            <a:r>
              <a:rPr lang="en-US" sz="1200" dirty="0"/>
              <a:t>In addition to traditional accounts, the waiver also applied to inherited defined contribution plans and IRAs. But again, defined benefit plans are not exempt from RMDs in 2020.</a:t>
            </a:r>
            <a:endParaRPr lang="en-US" sz="1100"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36</a:t>
            </a:fld>
            <a:endParaRPr lang="en-US" dirty="0"/>
          </a:p>
        </p:txBody>
      </p:sp>
    </p:spTree>
    <p:extLst>
      <p:ext uri="{BB962C8B-B14F-4D97-AF65-F5344CB8AC3E}">
        <p14:creationId xmlns:p14="http://schemas.microsoft.com/office/powerpoint/2010/main" val="37594623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So, what do you do if you took an RMD already? There are a few strategies to consider.</a:t>
            </a:r>
          </a:p>
          <a:p>
            <a:endParaRPr lang="en-US" sz="1200" dirty="0"/>
          </a:p>
          <a:p>
            <a:r>
              <a:rPr lang="en-US" sz="1200" dirty="0"/>
              <a:t>First, stop automatic distributions from your accounts for 2020 if you don’t need the money.</a:t>
            </a:r>
          </a:p>
          <a:p>
            <a:endParaRPr lang="en-US" sz="1200" dirty="0"/>
          </a:p>
          <a:p>
            <a:r>
              <a:rPr lang="en-US" sz="1200" dirty="0"/>
              <a:t>Second, if within 60 days of the distribution, you can do a 60-day rollover and send it back. Now you only have one IRA-to-IRA 60-day rollover each year.</a:t>
            </a:r>
          </a:p>
          <a:p>
            <a:endParaRPr lang="en-US" sz="1200" dirty="0"/>
          </a:p>
          <a:p>
            <a:r>
              <a:rPr lang="en-US" sz="1200" dirty="0"/>
              <a:t>If you qualify for the CRD exception, it’s possible you could pay back in 2020 or up to three years from now. </a:t>
            </a:r>
            <a:endParaRPr lang="en-US" sz="1100"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37</a:t>
            </a:fld>
            <a:endParaRPr lang="en-US" dirty="0"/>
          </a:p>
        </p:txBody>
      </p:sp>
    </p:spTree>
    <p:extLst>
      <p:ext uri="{BB962C8B-B14F-4D97-AF65-F5344CB8AC3E}">
        <p14:creationId xmlns:p14="http://schemas.microsoft.com/office/powerpoint/2010/main" val="18612063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On April 9, 2020, new guidance came out from the IRS allowing an extension of the 60-day rollover rules going back to February 1. </a:t>
            </a:r>
          </a:p>
          <a:p>
            <a:endParaRPr lang="en-US" sz="1200" dirty="0"/>
          </a:p>
          <a:p>
            <a:r>
              <a:rPr lang="en-US" sz="1200" dirty="0"/>
              <a:t>If you took a distribution February 1 to April or May, you can roll this over within the 60-day rules until July 15 – the new tax return due date.</a:t>
            </a:r>
          </a:p>
          <a:p>
            <a:endParaRPr lang="en-US" sz="1200" dirty="0"/>
          </a:p>
          <a:p>
            <a:r>
              <a:rPr lang="en-US" sz="1200" dirty="0"/>
              <a:t>However, extension to file still remains at October 15, 2020, which there was some confusion about before. </a:t>
            </a:r>
            <a:endParaRPr lang="en-US" sz="1100"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38</a:t>
            </a:fld>
            <a:endParaRPr lang="en-US" dirty="0"/>
          </a:p>
        </p:txBody>
      </p:sp>
    </p:spTree>
    <p:extLst>
      <p:ext uri="{BB962C8B-B14F-4D97-AF65-F5344CB8AC3E}">
        <p14:creationId xmlns:p14="http://schemas.microsoft.com/office/powerpoint/2010/main" val="27139013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Many people take their RMDs in January and that makes this strategy trickier. </a:t>
            </a:r>
          </a:p>
          <a:p>
            <a:endParaRPr lang="en-US" sz="1200" dirty="0"/>
          </a:p>
          <a:p>
            <a:r>
              <a:rPr lang="en-US" sz="1200" dirty="0"/>
              <a:t>[Read slide]</a:t>
            </a:r>
          </a:p>
          <a:p>
            <a:endParaRPr lang="en-US" sz="1200" dirty="0"/>
          </a:p>
          <a:p>
            <a:r>
              <a:rPr lang="en-US" sz="1200" dirty="0"/>
              <a:t>Talk with us to dive into this to see if the CRD is an option for you. </a:t>
            </a:r>
          </a:p>
        </p:txBody>
      </p:sp>
      <p:sp>
        <p:nvSpPr>
          <p:cNvPr id="4" name="Slide Number Placeholder 3"/>
          <p:cNvSpPr>
            <a:spLocks noGrp="1"/>
          </p:cNvSpPr>
          <p:nvPr>
            <p:ph type="sldNum" sz="quarter" idx="5"/>
          </p:nvPr>
        </p:nvSpPr>
        <p:spPr/>
        <p:txBody>
          <a:bodyPr/>
          <a:lstStyle/>
          <a:p>
            <a:fld id="{6C015D19-1A19-3940-AD3C-B0D2E6166548}" type="slidenum">
              <a:rPr lang="en-US" smtClean="0"/>
              <a:pPr/>
              <a:t>39</a:t>
            </a:fld>
            <a:endParaRPr lang="en-US" dirty="0"/>
          </a:p>
        </p:txBody>
      </p:sp>
    </p:spTree>
    <p:extLst>
      <p:ext uri="{BB962C8B-B14F-4D97-AF65-F5344CB8AC3E}">
        <p14:creationId xmlns:p14="http://schemas.microsoft.com/office/powerpoint/2010/main" val="3538624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tx2"/>
              </a:buClr>
              <a:buFont typeface="Arial" panose="020B0604020202020204" pitchFamily="34" charset="0"/>
              <a:buNone/>
            </a:pPr>
            <a:r>
              <a:rPr lang="en-US" dirty="0"/>
              <a:t>RMD – Required Minimum Distributions or </a:t>
            </a:r>
            <a:r>
              <a:rPr lang="en-US" dirty="0" smtClean="0"/>
              <a:t>a.k.a. </a:t>
            </a:r>
            <a:r>
              <a:rPr lang="en-US" dirty="0"/>
              <a:t>MRDs </a:t>
            </a:r>
            <a:r>
              <a:rPr lang="en-US" dirty="0" smtClean="0"/>
              <a:t>– Minimum </a:t>
            </a:r>
            <a:r>
              <a:rPr lang="en-US" dirty="0"/>
              <a:t>Required Distributions. Throughout the presentation we will just refer to RMD. </a:t>
            </a:r>
          </a:p>
          <a:p>
            <a:pPr marL="0" indent="0">
              <a:buClr>
                <a:schemeClr val="tx2"/>
              </a:buClr>
              <a:buFont typeface="Arial" panose="020B0604020202020204" pitchFamily="34" charset="0"/>
              <a:buNone/>
            </a:pPr>
            <a:endParaRPr lang="en-US" dirty="0" smtClean="0"/>
          </a:p>
          <a:p>
            <a:pPr marL="0" indent="0">
              <a:buClr>
                <a:schemeClr val="tx2"/>
              </a:buClr>
              <a:buFont typeface="Arial" panose="020B0604020202020204" pitchFamily="34" charset="0"/>
              <a:buNone/>
            </a:pPr>
            <a:r>
              <a:rPr lang="en-US" dirty="0" smtClean="0"/>
              <a:t>What </a:t>
            </a:r>
            <a:r>
              <a:rPr lang="en-US" dirty="0"/>
              <a:t>are </a:t>
            </a:r>
            <a:r>
              <a:rPr lang="en-US" dirty="0" smtClean="0"/>
              <a:t>RMDs?</a:t>
            </a:r>
          </a:p>
          <a:p>
            <a:pPr marL="171450" indent="-171450">
              <a:buClr>
                <a:schemeClr val="tx2"/>
              </a:buClr>
              <a:buFontTx/>
              <a:buChar char="-"/>
            </a:pPr>
            <a:r>
              <a:rPr lang="en-US" dirty="0" smtClean="0"/>
              <a:t>Essentially your </a:t>
            </a:r>
            <a:r>
              <a:rPr lang="en-US" dirty="0"/>
              <a:t>retirement accounts </a:t>
            </a:r>
            <a:r>
              <a:rPr lang="en-US" dirty="0" smtClean="0"/>
              <a:t>are </a:t>
            </a:r>
            <a:r>
              <a:rPr lang="en-US" dirty="0"/>
              <a:t>required by law to have minimum </a:t>
            </a:r>
            <a:r>
              <a:rPr lang="en-US" dirty="0" smtClean="0"/>
              <a:t>distributions </a:t>
            </a:r>
            <a:r>
              <a:rPr lang="en-US" dirty="0"/>
              <a:t>once you reach a certain age. In the past, the RMD age was 70.5, it </a:t>
            </a:r>
            <a:r>
              <a:rPr lang="en-US" dirty="0" smtClean="0"/>
              <a:t>has changed to 72.</a:t>
            </a:r>
            <a:endParaRPr lang="en-US" dirty="0"/>
          </a:p>
          <a:p>
            <a:pPr marL="171450" indent="-171450">
              <a:buClr>
                <a:schemeClr val="tx2"/>
              </a:buClr>
              <a:buFontTx/>
              <a:buChar char="-"/>
            </a:pPr>
            <a:r>
              <a:rPr lang="en-US" dirty="0" smtClean="0"/>
              <a:t>When </a:t>
            </a:r>
            <a:r>
              <a:rPr lang="en-US" dirty="0"/>
              <a:t>you put money into an IRA or </a:t>
            </a:r>
            <a:r>
              <a:rPr lang="en-US" dirty="0" smtClean="0"/>
              <a:t>401(k), </a:t>
            </a:r>
            <a:r>
              <a:rPr lang="en-US" dirty="0"/>
              <a:t>the government gives you a tax </a:t>
            </a:r>
            <a:r>
              <a:rPr lang="en-US" dirty="0" smtClean="0"/>
              <a:t>benefit: </a:t>
            </a:r>
            <a:r>
              <a:rPr lang="en-US" dirty="0"/>
              <a:t>a </a:t>
            </a:r>
            <a:r>
              <a:rPr lang="en-US" dirty="0" smtClean="0"/>
              <a:t>tax-deductible </a:t>
            </a:r>
            <a:r>
              <a:rPr lang="en-US" dirty="0"/>
              <a:t>contribution. You put money in, deduct it from </a:t>
            </a:r>
            <a:r>
              <a:rPr lang="en-US" dirty="0" smtClean="0"/>
              <a:t>income, </a:t>
            </a:r>
            <a:r>
              <a:rPr lang="en-US" dirty="0"/>
              <a:t>and do not pay taxes until you take the money out. Because the government will need to collect the taxes at some </a:t>
            </a:r>
            <a:r>
              <a:rPr lang="en-US" dirty="0" smtClean="0"/>
              <a:t>point, </a:t>
            </a:r>
            <a:r>
              <a:rPr lang="en-US" dirty="0"/>
              <a:t>they have required distributions</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4</a:t>
            </a:fld>
            <a:endParaRPr lang="en-US" dirty="0"/>
          </a:p>
        </p:txBody>
      </p:sp>
    </p:spTree>
    <p:extLst>
      <p:ext uri="{BB962C8B-B14F-4D97-AF65-F5344CB8AC3E}">
        <p14:creationId xmlns:p14="http://schemas.microsoft.com/office/powerpoint/2010/main" val="9411306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lot of details here and the strategies have changed. </a:t>
            </a:r>
            <a:endParaRPr lang="en-US" dirty="0" smtClean="0"/>
          </a:p>
          <a:p>
            <a:endParaRPr lang="en-US" dirty="0"/>
          </a:p>
          <a:p>
            <a:r>
              <a:rPr lang="en-US" dirty="0" smtClean="0"/>
              <a:t>Because </a:t>
            </a:r>
            <a:r>
              <a:rPr lang="en-US" dirty="0"/>
              <a:t>the CARES Act is essentially eliminating RMDs for 2020, if you had them </a:t>
            </a:r>
            <a:r>
              <a:rPr lang="en-US" dirty="0" smtClean="0"/>
              <a:t>set-up, </a:t>
            </a:r>
            <a:r>
              <a:rPr lang="en-US" dirty="0"/>
              <a:t>contact us to inquire about stopping </a:t>
            </a:r>
            <a:r>
              <a:rPr lang="en-US" dirty="0" smtClean="0"/>
              <a:t>them.</a:t>
            </a:r>
          </a:p>
          <a:p>
            <a:endParaRPr lang="en-US" dirty="0" smtClean="0"/>
          </a:p>
          <a:p>
            <a:r>
              <a:rPr lang="en-US" dirty="0" smtClean="0"/>
              <a:t>For</a:t>
            </a:r>
            <a:r>
              <a:rPr lang="en-US" baseline="0" dirty="0" smtClean="0"/>
              <a:t> </a:t>
            </a:r>
            <a:r>
              <a:rPr lang="en-US" dirty="0" smtClean="0"/>
              <a:t>some people, they </a:t>
            </a:r>
            <a:r>
              <a:rPr lang="en-US" dirty="0"/>
              <a:t>may need them, which is fine.  </a:t>
            </a:r>
          </a:p>
          <a:p>
            <a:pPr marL="181240" indent="-181240">
              <a:buFontTx/>
              <a:buChar char="-"/>
            </a:pPr>
            <a:endParaRPr lang="en-US" dirty="0"/>
          </a:p>
          <a:p>
            <a:r>
              <a:rPr lang="en-US" dirty="0" smtClean="0"/>
              <a:t>Ensure </a:t>
            </a:r>
            <a:r>
              <a:rPr lang="en-US" dirty="0"/>
              <a:t>you do your research and talk with your advisor. </a:t>
            </a:r>
          </a:p>
        </p:txBody>
      </p:sp>
      <p:sp>
        <p:nvSpPr>
          <p:cNvPr id="4" name="Slide Number Placeholder 3"/>
          <p:cNvSpPr>
            <a:spLocks noGrp="1"/>
          </p:cNvSpPr>
          <p:nvPr>
            <p:ph type="sldNum" sz="quarter" idx="5"/>
          </p:nvPr>
        </p:nvSpPr>
        <p:spPr/>
        <p:txBody>
          <a:bodyPr/>
          <a:lstStyle/>
          <a:p>
            <a:fld id="{DB19FA42-5024-7C4A-A1E9-2BADC9AB4546}" type="slidenum">
              <a:rPr lang="en-US" smtClean="0"/>
              <a:pPr/>
              <a:t>40</a:t>
            </a:fld>
            <a:endParaRPr lang="en-US" dirty="0"/>
          </a:p>
        </p:txBody>
      </p:sp>
    </p:spTree>
    <p:extLst>
      <p:ext uri="{BB962C8B-B14F-4D97-AF65-F5344CB8AC3E}">
        <p14:creationId xmlns:p14="http://schemas.microsoft.com/office/powerpoint/2010/main" val="29722279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many things people need to consider under the SECURE Act</a:t>
            </a:r>
            <a:r>
              <a:rPr lang="en-US" dirty="0" smtClean="0"/>
              <a:t>.</a:t>
            </a:r>
          </a:p>
          <a:p>
            <a:endParaRPr lang="en-US" dirty="0" smtClean="0"/>
          </a:p>
          <a:p>
            <a:r>
              <a:rPr lang="en-US" dirty="0" smtClean="0"/>
              <a:t>[Read slide]</a:t>
            </a:r>
          </a:p>
          <a:p>
            <a:endParaRPr lang="en-US" dirty="0"/>
          </a:p>
          <a:p>
            <a:r>
              <a:rPr lang="en-US" dirty="0" smtClean="0"/>
              <a:t>Review </a:t>
            </a:r>
            <a:r>
              <a:rPr lang="en-US" dirty="0"/>
              <a:t>beneficiaries and strategies, especially in light of these recent changes and quarantine conditions.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41</a:t>
            </a:fld>
            <a:endParaRPr lang="en-US" dirty="0"/>
          </a:p>
        </p:txBody>
      </p:sp>
    </p:spTree>
    <p:extLst>
      <p:ext uri="{BB962C8B-B14F-4D97-AF65-F5344CB8AC3E}">
        <p14:creationId xmlns:p14="http://schemas.microsoft.com/office/powerpoint/2010/main" val="3860211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42</a:t>
            </a:fld>
            <a:endParaRPr lang="en-US" dirty="0"/>
          </a:p>
        </p:txBody>
      </p:sp>
    </p:spTree>
    <p:extLst>
      <p:ext uri="{BB962C8B-B14F-4D97-AF65-F5344CB8AC3E}">
        <p14:creationId xmlns:p14="http://schemas.microsoft.com/office/powerpoint/2010/main" val="29149777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6C015D19-1A19-3940-AD3C-B0D2E6166548}" type="slidenum">
              <a:rPr lang="en-US" smtClean="0"/>
              <a:t>43</a:t>
            </a:fld>
            <a:endParaRPr lang="en-US"/>
          </a:p>
        </p:txBody>
      </p:sp>
    </p:spTree>
    <p:extLst>
      <p:ext uri="{BB962C8B-B14F-4D97-AF65-F5344CB8AC3E}">
        <p14:creationId xmlns:p14="http://schemas.microsoft.com/office/powerpoint/2010/main" val="24548428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44</a:t>
            </a:fld>
            <a:endParaRPr lang="en-US" dirty="0"/>
          </a:p>
        </p:txBody>
      </p:sp>
    </p:spTree>
    <p:extLst>
      <p:ext uri="{BB962C8B-B14F-4D97-AF65-F5344CB8AC3E}">
        <p14:creationId xmlns:p14="http://schemas.microsoft.com/office/powerpoint/2010/main" val="29623944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Thank you for joining </a:t>
            </a:r>
            <a:r>
              <a:rPr lang="en-US" dirty="0" smtClean="0"/>
              <a:t>us!</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45</a:t>
            </a:fld>
            <a:endParaRPr lang="en-US" dirty="0"/>
          </a:p>
        </p:txBody>
      </p:sp>
    </p:spTree>
    <p:extLst>
      <p:ext uri="{BB962C8B-B14F-4D97-AF65-F5344CB8AC3E}">
        <p14:creationId xmlns:p14="http://schemas.microsoft.com/office/powerpoint/2010/main" val="4144587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When do RMDs start?</a:t>
            </a:r>
          </a:p>
          <a:p>
            <a:pPr marL="181240" indent="-181240">
              <a:buFontTx/>
              <a:buChar char="-"/>
            </a:pPr>
            <a:r>
              <a:rPr lang="en-US" dirty="0" smtClean="0"/>
              <a:t>Your</a:t>
            </a:r>
            <a:r>
              <a:rPr lang="en-US" baseline="0" dirty="0" smtClean="0"/>
              <a:t> first RMD from an IRA or retirement plan is required when you reach 72 (age 70-1/2 if you reached this age before January 1, 2020). However, if you are still working, you can delay taking your RMD from your current plan until the year you retire (if allowed by your plan and you own less than 5% of the company).</a:t>
            </a:r>
            <a:endParaRPr lang="en-US" dirty="0"/>
          </a:p>
          <a:p>
            <a:pPr marL="181240" indent="-181240">
              <a:buFontTx/>
              <a:buChar char="-"/>
            </a:pPr>
            <a:r>
              <a:rPr lang="en-US" dirty="0"/>
              <a:t>Another time when the RMD would start is with the inherited retirement </a:t>
            </a:r>
            <a:r>
              <a:rPr lang="en-US" dirty="0" smtClean="0"/>
              <a:t>accounts which </a:t>
            </a:r>
            <a:r>
              <a:rPr lang="en-US" dirty="0"/>
              <a:t>are more complex and the distribution rules change depending on situation</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5</a:t>
            </a:fld>
            <a:endParaRPr lang="en-US" dirty="0"/>
          </a:p>
        </p:txBody>
      </p:sp>
    </p:spTree>
    <p:extLst>
      <p:ext uri="{BB962C8B-B14F-4D97-AF65-F5344CB8AC3E}">
        <p14:creationId xmlns:p14="http://schemas.microsoft.com/office/powerpoint/2010/main" val="1218822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What accounts are subject to RMDs?</a:t>
            </a:r>
          </a:p>
          <a:p>
            <a:pPr marL="181240" indent="-181240" defTabSz="966612">
              <a:buFontTx/>
              <a:buChar char="-"/>
              <a:defRPr/>
            </a:pPr>
            <a:r>
              <a:rPr lang="en-US" dirty="0"/>
              <a:t>The usual traditional accounts, and then there are some accounts that have RMDs </a:t>
            </a:r>
            <a:r>
              <a:rPr lang="en-US" dirty="0" smtClean="0"/>
              <a:t>rules at the time of death. [Read </a:t>
            </a:r>
            <a:r>
              <a:rPr lang="en-US" dirty="0"/>
              <a:t>retirement accounts from </a:t>
            </a:r>
            <a:r>
              <a:rPr lang="en-US" dirty="0" smtClean="0"/>
              <a:t>slide]</a:t>
            </a:r>
            <a:endParaRPr lang="en-US" dirty="0"/>
          </a:p>
          <a:p>
            <a:pPr marL="181240" indent="-181240" defTabSz="966612">
              <a:buFontTx/>
              <a:buChar char="-"/>
              <a:defRPr/>
            </a:pPr>
            <a:r>
              <a:rPr lang="en-US" dirty="0"/>
              <a:t>There are other types of plans that </a:t>
            </a:r>
            <a:r>
              <a:rPr lang="en-US" dirty="0" smtClean="0"/>
              <a:t>are subject </a:t>
            </a:r>
            <a:r>
              <a:rPr lang="en-US" dirty="0"/>
              <a:t>to RMDs, but </a:t>
            </a:r>
            <a:r>
              <a:rPr lang="en-US" dirty="0" smtClean="0"/>
              <a:t>rules at time of death apply.</a:t>
            </a:r>
            <a:r>
              <a:rPr lang="en-US" baseline="0" dirty="0" smtClean="0"/>
              <a:t> [R</a:t>
            </a:r>
            <a:r>
              <a:rPr lang="en-US" dirty="0" smtClean="0"/>
              <a:t>ead slide] </a:t>
            </a:r>
            <a:endParaRPr lang="en-US" dirty="0"/>
          </a:p>
          <a:p>
            <a:pPr marL="181240" indent="-181240">
              <a:buFontTx/>
              <a:buChar char="-"/>
            </a:pPr>
            <a:r>
              <a:rPr lang="en-US" dirty="0"/>
              <a:t>Roth </a:t>
            </a:r>
            <a:r>
              <a:rPr lang="en-US" dirty="0" smtClean="0"/>
              <a:t>accounts are subject </a:t>
            </a:r>
            <a:r>
              <a:rPr lang="en-US" dirty="0"/>
              <a:t>to traditional RMD rules. </a:t>
            </a:r>
          </a:p>
        </p:txBody>
      </p:sp>
      <p:sp>
        <p:nvSpPr>
          <p:cNvPr id="4" name="Slide Number Placeholder 3"/>
          <p:cNvSpPr>
            <a:spLocks noGrp="1"/>
          </p:cNvSpPr>
          <p:nvPr>
            <p:ph type="sldNum" sz="quarter" idx="5"/>
          </p:nvPr>
        </p:nvSpPr>
        <p:spPr/>
        <p:txBody>
          <a:bodyPr/>
          <a:lstStyle/>
          <a:p>
            <a:fld id="{6C015D19-1A19-3940-AD3C-B0D2E6166548}" type="slidenum">
              <a:rPr lang="en-US" smtClean="0"/>
              <a:t>6</a:t>
            </a:fld>
            <a:endParaRPr lang="en-US" dirty="0"/>
          </a:p>
        </p:txBody>
      </p:sp>
    </p:spTree>
    <p:extLst>
      <p:ext uri="{BB962C8B-B14F-4D97-AF65-F5344CB8AC3E}">
        <p14:creationId xmlns:p14="http://schemas.microsoft.com/office/powerpoint/2010/main" val="46350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If you calculate one account at a time it makes it less complicated. </a:t>
            </a:r>
          </a:p>
          <a:p>
            <a:pPr marL="0" indent="0">
              <a:buFontTx/>
              <a:buNone/>
            </a:pPr>
            <a:endParaRPr lang="en-US" dirty="0" smtClean="0"/>
          </a:p>
          <a:p>
            <a:pPr marL="0" indent="0">
              <a:buFontTx/>
              <a:buNone/>
            </a:pPr>
            <a:r>
              <a:rPr lang="en-US" dirty="0" smtClean="0"/>
              <a:t>Account </a:t>
            </a:r>
            <a:r>
              <a:rPr lang="en-US" dirty="0"/>
              <a:t>balance of previous year determines this year’s RMD, then you divide that by the Life Expectancy Factor </a:t>
            </a:r>
            <a:r>
              <a:rPr lang="en-US" dirty="0" smtClean="0"/>
              <a:t>table </a:t>
            </a:r>
            <a:r>
              <a:rPr lang="en-US" dirty="0"/>
              <a:t>published by </a:t>
            </a:r>
            <a:r>
              <a:rPr lang="en-US" dirty="0" smtClean="0"/>
              <a:t>the IRS.</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7</a:t>
            </a:fld>
            <a:endParaRPr lang="en-US" dirty="0"/>
          </a:p>
        </p:txBody>
      </p:sp>
    </p:spTree>
    <p:extLst>
      <p:ext uri="{BB962C8B-B14F-4D97-AF65-F5344CB8AC3E}">
        <p14:creationId xmlns:p14="http://schemas.microsoft.com/office/powerpoint/2010/main" val="1331263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Life Factor Table </a:t>
            </a:r>
            <a:r>
              <a:rPr lang="en-US" dirty="0" smtClean="0"/>
              <a:t>(Table 3), which </a:t>
            </a:r>
            <a:r>
              <a:rPr lang="en-US" dirty="0"/>
              <a:t>helps to calculate RMD, </a:t>
            </a:r>
            <a:r>
              <a:rPr lang="en-US" dirty="0" smtClean="0"/>
              <a:t>is </a:t>
            </a:r>
            <a:r>
              <a:rPr lang="en-US" dirty="0"/>
              <a:t>more often used. There are two other </a:t>
            </a:r>
            <a:r>
              <a:rPr lang="en-US" dirty="0" smtClean="0"/>
              <a:t>tables: one for </a:t>
            </a:r>
            <a:r>
              <a:rPr lang="en-US" dirty="0"/>
              <a:t>inherited and </a:t>
            </a:r>
            <a:r>
              <a:rPr lang="en-US" dirty="0" smtClean="0"/>
              <a:t>the other if </a:t>
            </a:r>
            <a:r>
              <a:rPr lang="en-US" dirty="0"/>
              <a:t>one of the spouses is 10 years younger or older than the other</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8</a:t>
            </a:fld>
            <a:endParaRPr lang="en-US" dirty="0"/>
          </a:p>
        </p:txBody>
      </p:sp>
    </p:spTree>
    <p:extLst>
      <p:ext uri="{BB962C8B-B14F-4D97-AF65-F5344CB8AC3E}">
        <p14:creationId xmlns:p14="http://schemas.microsoft.com/office/powerpoint/2010/main" val="109100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use age 72 as an </a:t>
            </a:r>
            <a:r>
              <a:rPr lang="en-US" dirty="0" smtClean="0"/>
              <a:t>example. We have used </a:t>
            </a:r>
            <a:r>
              <a:rPr lang="en-US" dirty="0"/>
              <a:t>a round number for </a:t>
            </a:r>
            <a:r>
              <a:rPr lang="en-US" dirty="0" smtClean="0"/>
              <a:t>easier calculation purposes.</a:t>
            </a:r>
          </a:p>
          <a:p>
            <a:endParaRPr lang="en-US" dirty="0" smtClean="0"/>
          </a:p>
          <a:p>
            <a:r>
              <a:rPr lang="en-US" dirty="0" smtClean="0"/>
              <a:t>Take </a:t>
            </a:r>
            <a:r>
              <a:rPr lang="en-US" dirty="0"/>
              <a:t>the account </a:t>
            </a:r>
            <a:r>
              <a:rPr lang="en-US" dirty="0" smtClean="0"/>
              <a:t>balance as</a:t>
            </a:r>
            <a:r>
              <a:rPr lang="en-US" baseline="0" dirty="0" smtClean="0"/>
              <a:t> of December 31 of last year</a:t>
            </a:r>
            <a:r>
              <a:rPr lang="en-US" dirty="0" smtClean="0"/>
              <a:t>, </a:t>
            </a:r>
            <a:r>
              <a:rPr lang="en-US" dirty="0"/>
              <a:t>divide by </a:t>
            </a:r>
            <a:r>
              <a:rPr lang="en-US" dirty="0" smtClean="0"/>
              <a:t>25.6, </a:t>
            </a:r>
            <a:r>
              <a:rPr lang="en-US" dirty="0"/>
              <a:t>and </a:t>
            </a:r>
            <a:r>
              <a:rPr lang="en-US" dirty="0" smtClean="0"/>
              <a:t>this equals $19,531.25.</a:t>
            </a:r>
          </a:p>
          <a:p>
            <a:endParaRPr lang="en-US" dirty="0" smtClean="0"/>
          </a:p>
          <a:p>
            <a:r>
              <a:rPr lang="en-US" dirty="0" smtClean="0"/>
              <a:t>This is </a:t>
            </a:r>
            <a:r>
              <a:rPr lang="en-US" dirty="0"/>
              <a:t>the required </a:t>
            </a:r>
            <a:r>
              <a:rPr lang="en-US" dirty="0" smtClean="0"/>
              <a:t>amount you need to </a:t>
            </a:r>
            <a:r>
              <a:rPr lang="en-US" dirty="0"/>
              <a:t>take out for the year. If you miss </a:t>
            </a:r>
            <a:r>
              <a:rPr lang="en-US" dirty="0" smtClean="0"/>
              <a:t>taking out this distribution,</a:t>
            </a:r>
            <a:r>
              <a:rPr lang="en-US" baseline="0" dirty="0" smtClean="0"/>
              <a:t> </a:t>
            </a:r>
            <a:r>
              <a:rPr lang="en-US" dirty="0" smtClean="0"/>
              <a:t>there </a:t>
            </a:r>
            <a:r>
              <a:rPr lang="en-US" dirty="0"/>
              <a:t>is a plenty </a:t>
            </a:r>
            <a:r>
              <a:rPr lang="en-US" dirty="0" smtClean="0"/>
              <a:t>tax of </a:t>
            </a:r>
            <a:r>
              <a:rPr lang="en-US" dirty="0"/>
              <a:t>which we do not want to occur</a:t>
            </a:r>
            <a:r>
              <a:rPr lang="en-US" dirty="0" smtClean="0"/>
              <a:t>.</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9</a:t>
            </a:fld>
            <a:endParaRPr lang="en-US" dirty="0"/>
          </a:p>
        </p:txBody>
      </p:sp>
    </p:spTree>
    <p:extLst>
      <p:ext uri="{BB962C8B-B14F-4D97-AF65-F5344CB8AC3E}">
        <p14:creationId xmlns:p14="http://schemas.microsoft.com/office/powerpoint/2010/main" val="1511732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Option 1 (1 column) START">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7972557C-E549-B044-9AED-D961B3760540}"/>
              </a:ext>
            </a:extLst>
          </p:cNvPr>
          <p:cNvSpPr/>
          <p:nvPr userDrawn="1"/>
        </p:nvSpPr>
        <p:spPr>
          <a:xfrm>
            <a:off x="8095785" y="4928839"/>
            <a:ext cx="4103649" cy="1929161"/>
          </a:xfrm>
          <a:custGeom>
            <a:avLst/>
            <a:gdLst>
              <a:gd name="connsiteX0" fmla="*/ 0 w 4103649"/>
              <a:gd name="connsiteY0" fmla="*/ 1934737 h 1934737"/>
              <a:gd name="connsiteX1" fmla="*/ 3317488 w 4103649"/>
              <a:gd name="connsiteY1" fmla="*/ 0 h 1934737"/>
              <a:gd name="connsiteX2" fmla="*/ 4103649 w 4103649"/>
              <a:gd name="connsiteY2" fmla="*/ 468352 h 1934737"/>
              <a:gd name="connsiteX3" fmla="*/ 4103649 w 4103649"/>
              <a:gd name="connsiteY3" fmla="*/ 1934737 h 1934737"/>
              <a:gd name="connsiteX4" fmla="*/ 0 w 4103649"/>
              <a:gd name="connsiteY4" fmla="*/ 1934737 h 1934737"/>
              <a:gd name="connsiteX0" fmla="*/ 0 w 4103649"/>
              <a:gd name="connsiteY0" fmla="*/ 1929161 h 1929161"/>
              <a:gd name="connsiteX1" fmla="*/ 3306337 w 4103649"/>
              <a:gd name="connsiteY1" fmla="*/ 0 h 1929161"/>
              <a:gd name="connsiteX2" fmla="*/ 4103649 w 4103649"/>
              <a:gd name="connsiteY2" fmla="*/ 462776 h 1929161"/>
              <a:gd name="connsiteX3" fmla="*/ 4103649 w 4103649"/>
              <a:gd name="connsiteY3" fmla="*/ 1929161 h 1929161"/>
              <a:gd name="connsiteX4" fmla="*/ 0 w 4103649"/>
              <a:gd name="connsiteY4" fmla="*/ 1929161 h 1929161"/>
              <a:gd name="connsiteX0" fmla="*/ 0 w 4103649"/>
              <a:gd name="connsiteY0" fmla="*/ 1929161 h 1929161"/>
              <a:gd name="connsiteX1" fmla="*/ 3306337 w 4103649"/>
              <a:gd name="connsiteY1" fmla="*/ 0 h 1929161"/>
              <a:gd name="connsiteX2" fmla="*/ 4103649 w 4103649"/>
              <a:gd name="connsiteY2" fmla="*/ 950972 h 1929161"/>
              <a:gd name="connsiteX3" fmla="*/ 4103649 w 4103649"/>
              <a:gd name="connsiteY3" fmla="*/ 1929161 h 1929161"/>
              <a:gd name="connsiteX4" fmla="*/ 0 w 4103649"/>
              <a:gd name="connsiteY4" fmla="*/ 1929161 h 1929161"/>
              <a:gd name="connsiteX0" fmla="*/ 0 w 4103649"/>
              <a:gd name="connsiteY0" fmla="*/ 1929161 h 1929161"/>
              <a:gd name="connsiteX1" fmla="*/ 3306337 w 4103649"/>
              <a:gd name="connsiteY1" fmla="*/ 0 h 1929161"/>
              <a:gd name="connsiteX2" fmla="*/ 4095900 w 4103649"/>
              <a:gd name="connsiteY2" fmla="*/ 470524 h 1929161"/>
              <a:gd name="connsiteX3" fmla="*/ 4103649 w 4103649"/>
              <a:gd name="connsiteY3" fmla="*/ 1929161 h 1929161"/>
              <a:gd name="connsiteX4" fmla="*/ 0 w 4103649"/>
              <a:gd name="connsiteY4" fmla="*/ 1929161 h 192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3649" h="1929161">
                <a:moveTo>
                  <a:pt x="0" y="1929161"/>
                </a:moveTo>
                <a:lnTo>
                  <a:pt x="3306337" y="0"/>
                </a:lnTo>
                <a:lnTo>
                  <a:pt x="4095900" y="470524"/>
                </a:lnTo>
                <a:lnTo>
                  <a:pt x="4103649" y="1929161"/>
                </a:lnTo>
                <a:lnTo>
                  <a:pt x="0" y="1929161"/>
                </a:lnTo>
                <a:close/>
              </a:path>
            </a:pathLst>
          </a:custGeom>
          <a:solidFill>
            <a:schemeClr val="tx2"/>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iangle 15">
            <a:extLst>
              <a:ext uri="{FF2B5EF4-FFF2-40B4-BE49-F238E27FC236}">
                <a16:creationId xmlns:a16="http://schemas.microsoft.com/office/drawing/2014/main" id="{61A7FE2D-BA12-CD48-8B52-7E51D12E2D47}"/>
              </a:ext>
            </a:extLst>
          </p:cNvPr>
          <p:cNvSpPr>
            <a:spLocks/>
          </p:cNvSpPr>
          <p:nvPr userDrawn="1"/>
        </p:nvSpPr>
        <p:spPr>
          <a:xfrm rot="16200000">
            <a:off x="11529361" y="4517574"/>
            <a:ext cx="713500" cy="611776"/>
          </a:xfrm>
          <a:prstGeom prst="triangle">
            <a:avLst>
              <a:gd name="adj" fmla="val 50000"/>
            </a:avLst>
          </a:prstGeom>
          <a:solidFill>
            <a:schemeClr val="tx1"/>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13">
            <a:extLst>
              <a:ext uri="{FF2B5EF4-FFF2-40B4-BE49-F238E27FC236}">
                <a16:creationId xmlns:a16="http://schemas.microsoft.com/office/drawing/2014/main" id="{4BAEA600-B321-864B-A900-E3E84895D422}"/>
              </a:ext>
            </a:extLst>
          </p:cNvPr>
          <p:cNvSpPr>
            <a:spLocks noGrp="1"/>
          </p:cNvSpPr>
          <p:nvPr userDrawn="1">
            <p:ph type="body" sz="quarter" idx="10"/>
          </p:nvPr>
        </p:nvSpPr>
        <p:spPr>
          <a:xfrm>
            <a:off x="1139825" y="1014413"/>
            <a:ext cx="9890125" cy="1135062"/>
          </a:xfrm>
          <a:prstGeom prst="rect">
            <a:avLst/>
          </a:prstGeom>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9" name="Text Placeholder 13">
            <a:extLst>
              <a:ext uri="{FF2B5EF4-FFF2-40B4-BE49-F238E27FC236}">
                <a16:creationId xmlns:a16="http://schemas.microsoft.com/office/drawing/2014/main" id="{C73A4C9D-1533-934B-B743-441AD681A3AB}"/>
              </a:ext>
            </a:extLst>
          </p:cNvPr>
          <p:cNvSpPr>
            <a:spLocks noGrp="1"/>
          </p:cNvSpPr>
          <p:nvPr userDrawn="1">
            <p:ph type="body" sz="quarter" idx="11"/>
          </p:nvPr>
        </p:nvSpPr>
        <p:spPr>
          <a:xfrm>
            <a:off x="1139825" y="2379076"/>
            <a:ext cx="9890125" cy="3199399"/>
          </a:xfrm>
          <a:prstGeom prst="rect">
            <a:avLst/>
          </a:prstGeom>
        </p:spPr>
        <p:txBody>
          <a:bodyPr lIns="0" tIns="0" rIns="0" bIns="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Triangle 9">
            <a:extLst>
              <a:ext uri="{FF2B5EF4-FFF2-40B4-BE49-F238E27FC236}">
                <a16:creationId xmlns:a16="http://schemas.microsoft.com/office/drawing/2014/main" id="{28EBB35E-7B37-1D40-8842-D4057C4057D3}"/>
              </a:ext>
            </a:extLst>
          </p:cNvPr>
          <p:cNvSpPr>
            <a:spLocks noChangeAspect="1"/>
          </p:cNvSpPr>
          <p:nvPr userDrawn="1"/>
        </p:nvSpPr>
        <p:spPr>
          <a:xfrm rot="5400000">
            <a:off x="-68861" y="902970"/>
            <a:ext cx="872240" cy="734518"/>
          </a:xfrm>
          <a:prstGeom prst="triangle">
            <a:avLst/>
          </a:prstGeom>
          <a:solidFill>
            <a:schemeClr val="tx1"/>
          </a:solidFill>
          <a:ln>
            <a:noFill/>
          </a:ln>
          <a:effectLst>
            <a:outerShdw blurRad="101600" dist="254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0495548"/>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Slide option 1">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3CE132F-75B1-2448-9550-11DF2B1D192C}"/>
              </a:ext>
            </a:extLst>
          </p:cNvPr>
          <p:cNvSpPr/>
          <p:nvPr userDrawn="1"/>
        </p:nvSpPr>
        <p:spPr>
          <a:xfrm>
            <a:off x="6350" y="833106"/>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AB7D45B8-3BBA-7A48-B972-94AE96B4BCA3}"/>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9" name="Text Placeholder 13">
            <a:extLst>
              <a:ext uri="{FF2B5EF4-FFF2-40B4-BE49-F238E27FC236}">
                <a16:creationId xmlns:a16="http://schemas.microsoft.com/office/drawing/2014/main" id="{221090C8-4E25-AD49-A1CE-2D302451961C}"/>
              </a:ext>
            </a:extLst>
          </p:cNvPr>
          <p:cNvSpPr>
            <a:spLocks noGrp="1"/>
          </p:cNvSpPr>
          <p:nvPr>
            <p:ph type="body" sz="quarter" idx="10"/>
          </p:nvPr>
        </p:nvSpPr>
        <p:spPr>
          <a:xfrm>
            <a:off x="1139824" y="1014413"/>
            <a:ext cx="3943351" cy="1135062"/>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1565764411"/>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option 3 (1 column)">
    <p:spTree>
      <p:nvGrpSpPr>
        <p:cNvPr id="1" name=""/>
        <p:cNvGrpSpPr/>
        <p:nvPr/>
      </p:nvGrpSpPr>
      <p:grpSpPr>
        <a:xfrm>
          <a:off x="0" y="0"/>
          <a:ext cx="0" cy="0"/>
          <a:chOff x="0" y="0"/>
          <a:chExt cx="0" cy="0"/>
        </a:xfrm>
      </p:grpSpPr>
      <p:sp>
        <p:nvSpPr>
          <p:cNvPr id="8" name="Text Placeholder 13">
            <a:extLst>
              <a:ext uri="{FF2B5EF4-FFF2-40B4-BE49-F238E27FC236}">
                <a16:creationId xmlns:a16="http://schemas.microsoft.com/office/drawing/2014/main" id="{50EACB54-89A1-EA47-9DE2-5849D9FD633F}"/>
              </a:ext>
            </a:extLst>
          </p:cNvPr>
          <p:cNvSpPr>
            <a:spLocks noGrp="1"/>
          </p:cNvSpPr>
          <p:nvPr>
            <p:ph type="body" sz="quarter" idx="10"/>
          </p:nvPr>
        </p:nvSpPr>
        <p:spPr>
          <a:xfrm>
            <a:off x="1139825" y="1014413"/>
            <a:ext cx="9890125" cy="1135062"/>
          </a:xfrm>
          <a:prstGeom prst="rect">
            <a:avLst/>
          </a:prstGeom>
          <a:effectLst/>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a16="http://schemas.microsoft.com/office/drawing/2014/main" id="{8BAE8541-10BE-0D41-B203-B39CC3F6809A}"/>
              </a:ext>
            </a:extLst>
          </p:cNvPr>
          <p:cNvSpPr>
            <a:spLocks noGrp="1"/>
          </p:cNvSpPr>
          <p:nvPr>
            <p:ph type="body" sz="quarter" idx="11"/>
          </p:nvPr>
        </p:nvSpPr>
        <p:spPr>
          <a:xfrm>
            <a:off x="1139825" y="2379076"/>
            <a:ext cx="9890125" cy="3199399"/>
          </a:xfrm>
          <a:prstGeom prst="rect">
            <a:avLst/>
          </a:prstGeom>
        </p:spPr>
        <p:txBody>
          <a:bodyPr lIns="0" tIns="0" rIns="0" bIns="0" numCol="1" spcCol="45720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Freeform 9">
            <a:extLst>
              <a:ext uri="{FF2B5EF4-FFF2-40B4-BE49-F238E27FC236}">
                <a16:creationId xmlns:a16="http://schemas.microsoft.com/office/drawing/2014/main" id="{7049D9BD-229F-A449-804E-6CAAD43B1DE8}"/>
              </a:ext>
            </a:extLst>
          </p:cNvPr>
          <p:cNvSpPr/>
          <p:nvPr userDrawn="1"/>
        </p:nvSpPr>
        <p:spPr>
          <a:xfrm>
            <a:off x="-3175" y="832521"/>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94209D8E-F457-8F40-9FC1-6B84B0BF5051}"/>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3746367387"/>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option 3 (2 column)">
    <p:spTree>
      <p:nvGrpSpPr>
        <p:cNvPr id="1" name=""/>
        <p:cNvGrpSpPr/>
        <p:nvPr/>
      </p:nvGrpSpPr>
      <p:grpSpPr>
        <a:xfrm>
          <a:off x="0" y="0"/>
          <a:ext cx="0" cy="0"/>
          <a:chOff x="0" y="0"/>
          <a:chExt cx="0" cy="0"/>
        </a:xfrm>
      </p:grpSpPr>
      <p:sp>
        <p:nvSpPr>
          <p:cNvPr id="8" name="Text Placeholder 13">
            <a:extLst>
              <a:ext uri="{FF2B5EF4-FFF2-40B4-BE49-F238E27FC236}">
                <a16:creationId xmlns:a16="http://schemas.microsoft.com/office/drawing/2014/main" id="{50EACB54-89A1-EA47-9DE2-5849D9FD633F}"/>
              </a:ext>
            </a:extLst>
          </p:cNvPr>
          <p:cNvSpPr>
            <a:spLocks noGrp="1"/>
          </p:cNvSpPr>
          <p:nvPr>
            <p:ph type="body" sz="quarter" idx="10"/>
          </p:nvPr>
        </p:nvSpPr>
        <p:spPr>
          <a:xfrm>
            <a:off x="1139825" y="1014413"/>
            <a:ext cx="9890125" cy="1135062"/>
          </a:xfrm>
          <a:prstGeom prst="rect">
            <a:avLst/>
          </a:prstGeom>
          <a:effectLst/>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a16="http://schemas.microsoft.com/office/drawing/2014/main" id="{8BAE8541-10BE-0D41-B203-B39CC3F6809A}"/>
              </a:ext>
            </a:extLst>
          </p:cNvPr>
          <p:cNvSpPr>
            <a:spLocks noGrp="1"/>
          </p:cNvSpPr>
          <p:nvPr>
            <p:ph type="body" sz="quarter" idx="11"/>
          </p:nvPr>
        </p:nvSpPr>
        <p:spPr>
          <a:xfrm>
            <a:off x="1139825" y="2379076"/>
            <a:ext cx="9890125" cy="3199399"/>
          </a:xfrm>
          <a:prstGeom prst="rect">
            <a:avLst/>
          </a:prstGeom>
        </p:spPr>
        <p:txBody>
          <a:bodyPr lIns="0" tIns="0" rIns="0" bIns="0" numCol="2" spcCol="45720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Freeform 9">
            <a:extLst>
              <a:ext uri="{FF2B5EF4-FFF2-40B4-BE49-F238E27FC236}">
                <a16:creationId xmlns:a16="http://schemas.microsoft.com/office/drawing/2014/main" id="{7049D9BD-229F-A449-804E-6CAAD43B1DE8}"/>
              </a:ext>
            </a:extLst>
          </p:cNvPr>
          <p:cNvSpPr/>
          <p:nvPr userDrawn="1"/>
        </p:nvSpPr>
        <p:spPr>
          <a:xfrm>
            <a:off x="-3175" y="832521"/>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94209D8E-F457-8F40-9FC1-6B84B0BF5051}"/>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34985706"/>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C9859905-7520-A141-9D6C-1F971BDF3CB1}"/>
              </a:ext>
            </a:extLst>
          </p:cNvPr>
          <p:cNvSpPr/>
          <p:nvPr userDrawn="1"/>
        </p:nvSpPr>
        <p:spPr>
          <a:xfrm>
            <a:off x="0" y="6875"/>
            <a:ext cx="4145738" cy="1705047"/>
          </a:xfrm>
          <a:custGeom>
            <a:avLst/>
            <a:gdLst>
              <a:gd name="connsiteX0" fmla="*/ 1120656 w 4145738"/>
              <a:gd name="connsiteY0" fmla="*/ 1705047 h 1705047"/>
              <a:gd name="connsiteX1" fmla="*/ 0 w 4145738"/>
              <a:gd name="connsiteY1" fmla="*/ 1031278 h 1705047"/>
              <a:gd name="connsiteX2" fmla="*/ 0 w 4145738"/>
              <a:gd name="connsiteY2" fmla="*/ 0 h 1705047"/>
              <a:gd name="connsiteX3" fmla="*/ 4145738 w 4145738"/>
              <a:gd name="connsiteY3" fmla="*/ 0 h 1705047"/>
              <a:gd name="connsiteX4" fmla="*/ 1120656 w 4145738"/>
              <a:gd name="connsiteY4" fmla="*/ 1705047 h 1705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5738" h="1705047">
                <a:moveTo>
                  <a:pt x="1120656" y="1705047"/>
                </a:moveTo>
                <a:lnTo>
                  <a:pt x="0" y="1031278"/>
                </a:lnTo>
                <a:lnTo>
                  <a:pt x="0" y="0"/>
                </a:lnTo>
                <a:lnTo>
                  <a:pt x="4145738" y="0"/>
                </a:lnTo>
                <a:lnTo>
                  <a:pt x="1120656" y="1705047"/>
                </a:lnTo>
                <a:close/>
              </a:path>
            </a:pathLst>
          </a:custGeom>
          <a:solidFill>
            <a:schemeClr val="bg2"/>
          </a:solidFill>
          <a:ln>
            <a:noFill/>
          </a:ln>
          <a:effectLst>
            <a:innerShdw blurRad="1270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56CC90CE-2C8A-F847-AB51-6ABECAFC4C20}"/>
              </a:ext>
            </a:extLst>
          </p:cNvPr>
          <p:cNvSpPr/>
          <p:nvPr userDrawn="1"/>
        </p:nvSpPr>
        <p:spPr>
          <a:xfrm>
            <a:off x="-6875" y="1980054"/>
            <a:ext cx="9639013" cy="4888259"/>
          </a:xfrm>
          <a:custGeom>
            <a:avLst/>
            <a:gdLst>
              <a:gd name="connsiteX0" fmla="*/ 0 w 9639013"/>
              <a:gd name="connsiteY0" fmla="*/ 4867633 h 4888259"/>
              <a:gd name="connsiteX1" fmla="*/ 0 w 9639013"/>
              <a:gd name="connsiteY1" fmla="*/ 660018 h 4888259"/>
              <a:gd name="connsiteX2" fmla="*/ 1120655 w 9639013"/>
              <a:gd name="connsiteY2" fmla="*/ 0 h 4888259"/>
              <a:gd name="connsiteX3" fmla="*/ 9639013 w 9639013"/>
              <a:gd name="connsiteY3" fmla="*/ 4888259 h 4888259"/>
              <a:gd name="connsiteX4" fmla="*/ 0 w 9639013"/>
              <a:gd name="connsiteY4" fmla="*/ 4867633 h 4888259"/>
              <a:gd name="connsiteX0" fmla="*/ 0 w 9639013"/>
              <a:gd name="connsiteY0" fmla="*/ 4881383 h 4888259"/>
              <a:gd name="connsiteX1" fmla="*/ 0 w 9639013"/>
              <a:gd name="connsiteY1" fmla="*/ 660018 h 4888259"/>
              <a:gd name="connsiteX2" fmla="*/ 1120655 w 9639013"/>
              <a:gd name="connsiteY2" fmla="*/ 0 h 4888259"/>
              <a:gd name="connsiteX3" fmla="*/ 9639013 w 9639013"/>
              <a:gd name="connsiteY3" fmla="*/ 4888259 h 4888259"/>
              <a:gd name="connsiteX4" fmla="*/ 0 w 9639013"/>
              <a:gd name="connsiteY4" fmla="*/ 4881383 h 4888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39013" h="4888259">
                <a:moveTo>
                  <a:pt x="0" y="4881383"/>
                </a:moveTo>
                <a:lnTo>
                  <a:pt x="0" y="660018"/>
                </a:lnTo>
                <a:lnTo>
                  <a:pt x="1120655" y="0"/>
                </a:lnTo>
                <a:lnTo>
                  <a:pt x="9639013" y="4888259"/>
                </a:lnTo>
                <a:lnTo>
                  <a:pt x="0" y="4881383"/>
                </a:lnTo>
                <a:close/>
              </a:path>
            </a:pathLst>
          </a:custGeom>
          <a:solidFill>
            <a:schemeClr val="tx2"/>
          </a:solidFill>
          <a:ln>
            <a:noFill/>
          </a:ln>
          <a:effectLst>
            <a:innerShdw blurRad="1270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BB7FEAC6-F9DC-5246-8A01-A9FD6E34CEF9}"/>
              </a:ext>
            </a:extLst>
          </p:cNvPr>
          <p:cNvSpPr>
            <a:spLocks noGrp="1"/>
          </p:cNvSpPr>
          <p:nvPr>
            <p:ph type="body" sz="quarter" idx="10"/>
          </p:nvPr>
        </p:nvSpPr>
        <p:spPr>
          <a:xfrm>
            <a:off x="3886201" y="383441"/>
            <a:ext cx="7143749" cy="2952977"/>
          </a:xfrm>
          <a:prstGeom prst="rect">
            <a:avLst/>
          </a:prstGeom>
        </p:spPr>
        <p:txBody>
          <a:bodyPr lIns="0" tIns="274320" rIns="0" bIns="0" anchor="ctr"/>
          <a:lstStyle>
            <a:lvl1pPr marL="0" indent="0" algn="r">
              <a:lnSpc>
                <a:spcPct val="85000"/>
              </a:lnSpc>
              <a:spcBef>
                <a:spcPts val="0"/>
              </a:spcBef>
              <a:buNone/>
              <a:defRPr sz="6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a16="http://schemas.microsoft.com/office/drawing/2014/main" id="{928EEDF0-0C9D-C243-B58C-053D58219CDB}"/>
              </a:ext>
            </a:extLst>
          </p:cNvPr>
          <p:cNvSpPr>
            <a:spLocks noGrp="1"/>
          </p:cNvSpPr>
          <p:nvPr>
            <p:ph type="body" sz="quarter" idx="11"/>
          </p:nvPr>
        </p:nvSpPr>
        <p:spPr>
          <a:xfrm>
            <a:off x="5870575" y="3548064"/>
            <a:ext cx="5159375" cy="887412"/>
          </a:xfrm>
          <a:prstGeom prst="rect">
            <a:avLst/>
          </a:prstGeom>
        </p:spPr>
        <p:txBody>
          <a:bodyPr lIns="0" tIns="0" rIns="0" bIns="0" anchor="ctr"/>
          <a:lstStyle>
            <a:lvl1pPr marL="0" indent="0" algn="r">
              <a:lnSpc>
                <a:spcPct val="85000"/>
              </a:lnSpc>
              <a:spcBef>
                <a:spcPts val="0"/>
              </a:spcBef>
              <a:spcAft>
                <a:spcPts val="12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a16="http://schemas.microsoft.com/office/drawing/2014/main" id="{585938F3-E6E3-8B4B-AF72-83F58FC32876}"/>
              </a:ext>
            </a:extLst>
          </p:cNvPr>
          <p:cNvSpPr>
            <a:spLocks noGrp="1"/>
          </p:cNvSpPr>
          <p:nvPr>
            <p:ph type="body" sz="quarter" idx="12"/>
          </p:nvPr>
        </p:nvSpPr>
        <p:spPr>
          <a:xfrm>
            <a:off x="1140446" y="3824276"/>
            <a:ext cx="2745755" cy="2500324"/>
          </a:xfrm>
          <a:prstGeom prst="rect">
            <a:avLst/>
          </a:prstGeom>
        </p:spPr>
        <p:txBody>
          <a:bodyPr lIns="0" tIns="0" rIns="0" bIns="0" anchor="t"/>
          <a:lstStyle>
            <a:lvl1pPr marL="0" indent="0" algn="l">
              <a:lnSpc>
                <a:spcPct val="90000"/>
              </a:lnSpc>
              <a:spcBef>
                <a:spcPts val="0"/>
              </a:spcBef>
              <a:spcAft>
                <a:spcPts val="1200"/>
              </a:spcAft>
              <a:buNone/>
              <a:defRPr sz="2400" b="0" i="0">
                <a:solidFill>
                  <a:schemeClr val="bg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8" name="Triangle 17">
            <a:extLst>
              <a:ext uri="{FF2B5EF4-FFF2-40B4-BE49-F238E27FC236}">
                <a16:creationId xmlns:a16="http://schemas.microsoft.com/office/drawing/2014/main" id="{EDE86B37-BC04-4E4D-8E50-9E6A10A2D220}"/>
              </a:ext>
            </a:extLst>
          </p:cNvPr>
          <p:cNvSpPr>
            <a:spLocks noChangeAspect="1"/>
          </p:cNvSpPr>
          <p:nvPr userDrawn="1"/>
        </p:nvSpPr>
        <p:spPr>
          <a:xfrm rot="5400000">
            <a:off x="-86163" y="1397960"/>
            <a:ext cx="1064165" cy="896139"/>
          </a:xfrm>
          <a:prstGeom prst="triangle">
            <a:avLst/>
          </a:prstGeom>
          <a:solidFill>
            <a:schemeClr val="tx1"/>
          </a:solidFill>
          <a:ln>
            <a:noFill/>
          </a:ln>
          <a:effectLst>
            <a:outerShdw blurRad="101600" dist="25400" algn="ctr" rotWithShape="0">
              <a:schemeClr val="accent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417244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option 6">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1337487B-1986-F445-959B-4784A550B23D}"/>
              </a:ext>
            </a:extLst>
          </p:cNvPr>
          <p:cNvSpPr/>
          <p:nvPr userDrawn="1"/>
        </p:nvSpPr>
        <p:spPr>
          <a:xfrm>
            <a:off x="1" y="-7749"/>
            <a:ext cx="10270260" cy="6865749"/>
          </a:xfrm>
          <a:custGeom>
            <a:avLst/>
            <a:gdLst>
              <a:gd name="connsiteX0" fmla="*/ 10267627 w 10267627"/>
              <a:gd name="connsiteY0" fmla="*/ 2146515 h 6865749"/>
              <a:gd name="connsiteX1" fmla="*/ 6486041 w 10267627"/>
              <a:gd name="connsiteY1" fmla="*/ 0 h 6865749"/>
              <a:gd name="connsiteX2" fmla="*/ 0 w 10267627"/>
              <a:gd name="connsiteY2" fmla="*/ 0 h 6865749"/>
              <a:gd name="connsiteX3" fmla="*/ 0 w 10267627"/>
              <a:gd name="connsiteY3" fmla="*/ 6865749 h 6865749"/>
              <a:gd name="connsiteX4" fmla="*/ 5873858 w 10267627"/>
              <a:gd name="connsiteY4" fmla="*/ 6865749 h 6865749"/>
              <a:gd name="connsiteX5" fmla="*/ 10267627 w 10267627"/>
              <a:gd name="connsiteY5" fmla="*/ 2146515 h 6865749"/>
              <a:gd name="connsiteX0" fmla="*/ 10267627 w 10267627"/>
              <a:gd name="connsiteY0" fmla="*/ 2146515 h 6865749"/>
              <a:gd name="connsiteX1" fmla="*/ 6486041 w 10267627"/>
              <a:gd name="connsiteY1" fmla="*/ 0 h 6865749"/>
              <a:gd name="connsiteX2" fmla="*/ 0 w 10267627"/>
              <a:gd name="connsiteY2" fmla="*/ 0 h 6865749"/>
              <a:gd name="connsiteX3" fmla="*/ 0 w 10267627"/>
              <a:gd name="connsiteY3" fmla="*/ 6865749 h 6865749"/>
              <a:gd name="connsiteX4" fmla="*/ 2131018 w 10267627"/>
              <a:gd name="connsiteY4" fmla="*/ 6865749 h 6865749"/>
              <a:gd name="connsiteX5" fmla="*/ 10267627 w 10267627"/>
              <a:gd name="connsiteY5" fmla="*/ 2146515 h 6865749"/>
              <a:gd name="connsiteX0" fmla="*/ 10213383 w 10213383"/>
              <a:gd name="connsiteY0" fmla="*/ 2580467 h 6865749"/>
              <a:gd name="connsiteX1" fmla="*/ 6486041 w 10213383"/>
              <a:gd name="connsiteY1" fmla="*/ 0 h 6865749"/>
              <a:gd name="connsiteX2" fmla="*/ 0 w 10213383"/>
              <a:gd name="connsiteY2" fmla="*/ 0 h 6865749"/>
              <a:gd name="connsiteX3" fmla="*/ 0 w 10213383"/>
              <a:gd name="connsiteY3" fmla="*/ 6865749 h 6865749"/>
              <a:gd name="connsiteX4" fmla="*/ 2131018 w 10213383"/>
              <a:gd name="connsiteY4" fmla="*/ 6865749 h 6865749"/>
              <a:gd name="connsiteX5" fmla="*/ 10213383 w 10213383"/>
              <a:gd name="connsiteY5" fmla="*/ 2580467 h 6865749"/>
              <a:gd name="connsiteX0" fmla="*/ 10244380 w 10244380"/>
              <a:gd name="connsiteY0" fmla="*/ 2162013 h 6865749"/>
              <a:gd name="connsiteX1" fmla="*/ 6486041 w 10244380"/>
              <a:gd name="connsiteY1" fmla="*/ 0 h 6865749"/>
              <a:gd name="connsiteX2" fmla="*/ 0 w 10244380"/>
              <a:gd name="connsiteY2" fmla="*/ 0 h 6865749"/>
              <a:gd name="connsiteX3" fmla="*/ 0 w 10244380"/>
              <a:gd name="connsiteY3" fmla="*/ 6865749 h 6865749"/>
              <a:gd name="connsiteX4" fmla="*/ 2131018 w 10244380"/>
              <a:gd name="connsiteY4" fmla="*/ 6865749 h 6865749"/>
              <a:gd name="connsiteX5" fmla="*/ 10244380 w 10244380"/>
              <a:gd name="connsiteY5" fmla="*/ 2162013 h 6865749"/>
              <a:gd name="connsiteX0" fmla="*/ 10244380 w 10244380"/>
              <a:gd name="connsiteY0" fmla="*/ 2167037 h 6870773"/>
              <a:gd name="connsiteX1" fmla="*/ 6023817 w 10244380"/>
              <a:gd name="connsiteY1" fmla="*/ 0 h 6870773"/>
              <a:gd name="connsiteX2" fmla="*/ 0 w 10244380"/>
              <a:gd name="connsiteY2" fmla="*/ 5024 h 6870773"/>
              <a:gd name="connsiteX3" fmla="*/ 0 w 10244380"/>
              <a:gd name="connsiteY3" fmla="*/ 6870773 h 6870773"/>
              <a:gd name="connsiteX4" fmla="*/ 2131018 w 10244380"/>
              <a:gd name="connsiteY4" fmla="*/ 6870773 h 6870773"/>
              <a:gd name="connsiteX5" fmla="*/ 10244380 w 10244380"/>
              <a:gd name="connsiteY5" fmla="*/ 2167037 h 6870773"/>
              <a:gd name="connsiteX0" fmla="*/ 10244380 w 10244380"/>
              <a:gd name="connsiteY0" fmla="*/ 2162013 h 6865749"/>
              <a:gd name="connsiteX1" fmla="*/ 6536283 w 10244380"/>
              <a:gd name="connsiteY1" fmla="*/ 10049 h 6865749"/>
              <a:gd name="connsiteX2" fmla="*/ 0 w 10244380"/>
              <a:gd name="connsiteY2" fmla="*/ 0 h 6865749"/>
              <a:gd name="connsiteX3" fmla="*/ 0 w 10244380"/>
              <a:gd name="connsiteY3" fmla="*/ 6865749 h 6865749"/>
              <a:gd name="connsiteX4" fmla="*/ 2131018 w 10244380"/>
              <a:gd name="connsiteY4" fmla="*/ 6865749 h 6865749"/>
              <a:gd name="connsiteX5" fmla="*/ 10244380 w 10244380"/>
              <a:gd name="connsiteY5" fmla="*/ 2162013 h 6865749"/>
              <a:gd name="connsiteX0" fmla="*/ 9843252 w 9843252"/>
              <a:gd name="connsiteY0" fmla="*/ 2136134 h 6865749"/>
              <a:gd name="connsiteX1" fmla="*/ 6536283 w 9843252"/>
              <a:gd name="connsiteY1" fmla="*/ 10049 h 6865749"/>
              <a:gd name="connsiteX2" fmla="*/ 0 w 9843252"/>
              <a:gd name="connsiteY2" fmla="*/ 0 h 6865749"/>
              <a:gd name="connsiteX3" fmla="*/ 0 w 9843252"/>
              <a:gd name="connsiteY3" fmla="*/ 6865749 h 6865749"/>
              <a:gd name="connsiteX4" fmla="*/ 2131018 w 9843252"/>
              <a:gd name="connsiteY4" fmla="*/ 6865749 h 6865749"/>
              <a:gd name="connsiteX5" fmla="*/ 9843252 w 9843252"/>
              <a:gd name="connsiteY5" fmla="*/ 2136134 h 6865749"/>
              <a:gd name="connsiteX0" fmla="*/ 10257320 w 10257320"/>
              <a:gd name="connsiteY0" fmla="*/ 2162013 h 6865749"/>
              <a:gd name="connsiteX1" fmla="*/ 6536283 w 10257320"/>
              <a:gd name="connsiteY1" fmla="*/ 10049 h 6865749"/>
              <a:gd name="connsiteX2" fmla="*/ 0 w 10257320"/>
              <a:gd name="connsiteY2" fmla="*/ 0 h 6865749"/>
              <a:gd name="connsiteX3" fmla="*/ 0 w 10257320"/>
              <a:gd name="connsiteY3" fmla="*/ 6865749 h 6865749"/>
              <a:gd name="connsiteX4" fmla="*/ 2131018 w 10257320"/>
              <a:gd name="connsiteY4" fmla="*/ 6865749 h 6865749"/>
              <a:gd name="connsiteX5" fmla="*/ 10257320 w 10257320"/>
              <a:gd name="connsiteY5" fmla="*/ 2162013 h 6865749"/>
              <a:gd name="connsiteX0" fmla="*/ 10071852 w 10071852"/>
              <a:gd name="connsiteY0" fmla="*/ 2157700 h 6865749"/>
              <a:gd name="connsiteX1" fmla="*/ 6536283 w 10071852"/>
              <a:gd name="connsiteY1" fmla="*/ 10049 h 6865749"/>
              <a:gd name="connsiteX2" fmla="*/ 0 w 10071852"/>
              <a:gd name="connsiteY2" fmla="*/ 0 h 6865749"/>
              <a:gd name="connsiteX3" fmla="*/ 0 w 10071852"/>
              <a:gd name="connsiteY3" fmla="*/ 6865749 h 6865749"/>
              <a:gd name="connsiteX4" fmla="*/ 2131018 w 10071852"/>
              <a:gd name="connsiteY4" fmla="*/ 6865749 h 6865749"/>
              <a:gd name="connsiteX5" fmla="*/ 10071852 w 10071852"/>
              <a:gd name="connsiteY5" fmla="*/ 2157700 h 6865749"/>
              <a:gd name="connsiteX0" fmla="*/ 10257320 w 10257320"/>
              <a:gd name="connsiteY0" fmla="*/ 2153387 h 6865749"/>
              <a:gd name="connsiteX1" fmla="*/ 6536283 w 10257320"/>
              <a:gd name="connsiteY1" fmla="*/ 10049 h 6865749"/>
              <a:gd name="connsiteX2" fmla="*/ 0 w 10257320"/>
              <a:gd name="connsiteY2" fmla="*/ 0 h 6865749"/>
              <a:gd name="connsiteX3" fmla="*/ 0 w 10257320"/>
              <a:gd name="connsiteY3" fmla="*/ 6865749 h 6865749"/>
              <a:gd name="connsiteX4" fmla="*/ 2131018 w 10257320"/>
              <a:gd name="connsiteY4" fmla="*/ 6865749 h 6865749"/>
              <a:gd name="connsiteX5" fmla="*/ 10257320 w 10257320"/>
              <a:gd name="connsiteY5" fmla="*/ 2153387 h 6865749"/>
              <a:gd name="connsiteX0" fmla="*/ 10270260 w 10270260"/>
              <a:gd name="connsiteY0" fmla="*/ 2157700 h 6865749"/>
              <a:gd name="connsiteX1" fmla="*/ 6536283 w 10270260"/>
              <a:gd name="connsiteY1" fmla="*/ 10049 h 6865749"/>
              <a:gd name="connsiteX2" fmla="*/ 0 w 10270260"/>
              <a:gd name="connsiteY2" fmla="*/ 0 h 6865749"/>
              <a:gd name="connsiteX3" fmla="*/ 0 w 10270260"/>
              <a:gd name="connsiteY3" fmla="*/ 6865749 h 6865749"/>
              <a:gd name="connsiteX4" fmla="*/ 2131018 w 10270260"/>
              <a:gd name="connsiteY4" fmla="*/ 6865749 h 6865749"/>
              <a:gd name="connsiteX5" fmla="*/ 10270260 w 10270260"/>
              <a:gd name="connsiteY5" fmla="*/ 2157700 h 686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0260" h="6865749">
                <a:moveTo>
                  <a:pt x="10270260" y="2157700"/>
                </a:moveTo>
                <a:lnTo>
                  <a:pt x="6536283" y="10049"/>
                </a:lnTo>
                <a:lnTo>
                  <a:pt x="0" y="0"/>
                </a:lnTo>
                <a:lnTo>
                  <a:pt x="0" y="6865749"/>
                </a:lnTo>
                <a:lnTo>
                  <a:pt x="2131018" y="6865749"/>
                </a:lnTo>
                <a:lnTo>
                  <a:pt x="10270260" y="2157700"/>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F9D40074-E42F-6E43-8FB1-A17C5A9CBA0F}"/>
              </a:ext>
            </a:extLst>
          </p:cNvPr>
          <p:cNvSpPr/>
          <p:nvPr userDrawn="1"/>
        </p:nvSpPr>
        <p:spPr>
          <a:xfrm>
            <a:off x="2123268" y="2147913"/>
            <a:ext cx="10071173" cy="4711486"/>
          </a:xfrm>
          <a:custGeom>
            <a:avLst/>
            <a:gdLst>
              <a:gd name="connsiteX0" fmla="*/ 0 w 10066149"/>
              <a:gd name="connsiteY0" fmla="*/ 4711485 h 4711485"/>
              <a:gd name="connsiteX1" fmla="*/ 8136610 w 10066149"/>
              <a:gd name="connsiteY1" fmla="*/ 0 h 4711485"/>
              <a:gd name="connsiteX2" fmla="*/ 10066149 w 10066149"/>
              <a:gd name="connsiteY2" fmla="*/ 1123628 h 4711485"/>
              <a:gd name="connsiteX3" fmla="*/ 10066149 w 10066149"/>
              <a:gd name="connsiteY3" fmla="*/ 4695987 h 4711485"/>
              <a:gd name="connsiteX4" fmla="*/ 0 w 10066149"/>
              <a:gd name="connsiteY4" fmla="*/ 4711485 h 4711485"/>
              <a:gd name="connsiteX0" fmla="*/ 0 w 10066149"/>
              <a:gd name="connsiteY0" fmla="*/ 4711485 h 4711485"/>
              <a:gd name="connsiteX1" fmla="*/ 8136610 w 10066149"/>
              <a:gd name="connsiteY1" fmla="*/ 0 h 4711485"/>
              <a:gd name="connsiteX2" fmla="*/ 10066149 w 10066149"/>
              <a:gd name="connsiteY2" fmla="*/ 1339668 h 4711485"/>
              <a:gd name="connsiteX3" fmla="*/ 10066149 w 10066149"/>
              <a:gd name="connsiteY3" fmla="*/ 4695987 h 4711485"/>
              <a:gd name="connsiteX4" fmla="*/ 0 w 10066149"/>
              <a:gd name="connsiteY4" fmla="*/ 4711485 h 4711485"/>
              <a:gd name="connsiteX0" fmla="*/ 0 w 10071173"/>
              <a:gd name="connsiteY0" fmla="*/ 4711485 h 4711485"/>
              <a:gd name="connsiteX1" fmla="*/ 8136610 w 10071173"/>
              <a:gd name="connsiteY1" fmla="*/ 0 h 4711485"/>
              <a:gd name="connsiteX2" fmla="*/ 10071173 w 10071173"/>
              <a:gd name="connsiteY2" fmla="*/ 1113580 h 4711485"/>
              <a:gd name="connsiteX3" fmla="*/ 10066149 w 10071173"/>
              <a:gd name="connsiteY3" fmla="*/ 4695987 h 4711485"/>
              <a:gd name="connsiteX4" fmla="*/ 0 w 10071173"/>
              <a:gd name="connsiteY4" fmla="*/ 4711485 h 4711485"/>
              <a:gd name="connsiteX0" fmla="*/ 0 w 10071173"/>
              <a:gd name="connsiteY0" fmla="*/ 4560523 h 4560523"/>
              <a:gd name="connsiteX1" fmla="*/ 8270320 w 10071173"/>
              <a:gd name="connsiteY1" fmla="*/ 0 h 4560523"/>
              <a:gd name="connsiteX2" fmla="*/ 10071173 w 10071173"/>
              <a:gd name="connsiteY2" fmla="*/ 962618 h 4560523"/>
              <a:gd name="connsiteX3" fmla="*/ 10066149 w 10071173"/>
              <a:gd name="connsiteY3" fmla="*/ 4545025 h 4560523"/>
              <a:gd name="connsiteX4" fmla="*/ 0 w 10071173"/>
              <a:gd name="connsiteY4" fmla="*/ 4560523 h 4560523"/>
              <a:gd name="connsiteX0" fmla="*/ 0 w 10071173"/>
              <a:gd name="connsiteY0" fmla="*/ 4711486 h 4711486"/>
              <a:gd name="connsiteX1" fmla="*/ 8123671 w 10071173"/>
              <a:gd name="connsiteY1" fmla="*/ 0 h 4711486"/>
              <a:gd name="connsiteX2" fmla="*/ 10071173 w 10071173"/>
              <a:gd name="connsiteY2" fmla="*/ 1113581 h 4711486"/>
              <a:gd name="connsiteX3" fmla="*/ 10066149 w 10071173"/>
              <a:gd name="connsiteY3" fmla="*/ 4695988 h 4711486"/>
              <a:gd name="connsiteX4" fmla="*/ 0 w 10071173"/>
              <a:gd name="connsiteY4" fmla="*/ 4711486 h 4711486"/>
              <a:gd name="connsiteX0" fmla="*/ 0 w 10071173"/>
              <a:gd name="connsiteY0" fmla="*/ 4543271 h 4543271"/>
              <a:gd name="connsiteX1" fmla="*/ 8343645 w 10071173"/>
              <a:gd name="connsiteY1" fmla="*/ 0 h 4543271"/>
              <a:gd name="connsiteX2" fmla="*/ 10071173 w 10071173"/>
              <a:gd name="connsiteY2" fmla="*/ 945366 h 4543271"/>
              <a:gd name="connsiteX3" fmla="*/ 10066149 w 10071173"/>
              <a:gd name="connsiteY3" fmla="*/ 4527773 h 4543271"/>
              <a:gd name="connsiteX4" fmla="*/ 0 w 10071173"/>
              <a:gd name="connsiteY4" fmla="*/ 4543271 h 4543271"/>
              <a:gd name="connsiteX0" fmla="*/ 0 w 10071173"/>
              <a:gd name="connsiteY0" fmla="*/ 4711486 h 4711486"/>
              <a:gd name="connsiteX1" fmla="*/ 8140924 w 10071173"/>
              <a:gd name="connsiteY1" fmla="*/ 0 h 4711486"/>
              <a:gd name="connsiteX2" fmla="*/ 10071173 w 10071173"/>
              <a:gd name="connsiteY2" fmla="*/ 1113581 h 4711486"/>
              <a:gd name="connsiteX3" fmla="*/ 10066149 w 10071173"/>
              <a:gd name="connsiteY3" fmla="*/ 4695988 h 4711486"/>
              <a:gd name="connsiteX4" fmla="*/ 0 w 10071173"/>
              <a:gd name="connsiteY4" fmla="*/ 4711486 h 4711486"/>
              <a:gd name="connsiteX0" fmla="*/ 0 w 10071173"/>
              <a:gd name="connsiteY0" fmla="*/ 4711486 h 4711486"/>
              <a:gd name="connsiteX1" fmla="*/ 8140924 w 10071173"/>
              <a:gd name="connsiteY1" fmla="*/ 0 h 4711486"/>
              <a:gd name="connsiteX2" fmla="*/ 10071173 w 10071173"/>
              <a:gd name="connsiteY2" fmla="*/ 1113581 h 4711486"/>
              <a:gd name="connsiteX3" fmla="*/ 10061836 w 10071173"/>
              <a:gd name="connsiteY3" fmla="*/ 4708927 h 4711486"/>
              <a:gd name="connsiteX4" fmla="*/ 0 w 10071173"/>
              <a:gd name="connsiteY4" fmla="*/ 4711486 h 4711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1173" h="4711486">
                <a:moveTo>
                  <a:pt x="0" y="4711486"/>
                </a:moveTo>
                <a:lnTo>
                  <a:pt x="8140924" y="0"/>
                </a:lnTo>
                <a:lnTo>
                  <a:pt x="10071173" y="1113581"/>
                </a:lnTo>
                <a:cubicBezTo>
                  <a:pt x="10069498" y="2307717"/>
                  <a:pt x="10063511" y="3514791"/>
                  <a:pt x="10061836" y="4708927"/>
                </a:cubicBezTo>
                <a:lnTo>
                  <a:pt x="0" y="4711486"/>
                </a:lnTo>
                <a:close/>
              </a:path>
            </a:pathLst>
          </a:custGeom>
          <a:solidFill>
            <a:schemeClr val="tx1"/>
          </a:solidFill>
          <a:ln>
            <a:noFill/>
          </a:ln>
          <a:effectLst>
            <a:outerShdw blurRad="101600" dist="25400" dir="10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3">
            <a:extLst>
              <a:ext uri="{FF2B5EF4-FFF2-40B4-BE49-F238E27FC236}">
                <a16:creationId xmlns:a16="http://schemas.microsoft.com/office/drawing/2014/main" id="{DA2B65CA-B245-8148-936A-2926AFDE458D}"/>
              </a:ext>
            </a:extLst>
          </p:cNvPr>
          <p:cNvSpPr>
            <a:spLocks noGrp="1"/>
          </p:cNvSpPr>
          <p:nvPr>
            <p:ph type="body" sz="quarter" idx="11"/>
          </p:nvPr>
        </p:nvSpPr>
        <p:spPr>
          <a:xfrm>
            <a:off x="1139825" y="4208921"/>
            <a:ext cx="4730750" cy="887412"/>
          </a:xfrm>
          <a:prstGeom prst="rect">
            <a:avLst/>
          </a:prstGeom>
        </p:spPr>
        <p:txBody>
          <a:bodyPr lIns="0" tIns="0" rIns="0" bIns="0" anchor="t" anchorCtr="0"/>
          <a:lstStyle>
            <a:lvl1pPr marL="0" indent="0" algn="l">
              <a:lnSpc>
                <a:spcPct val="85000"/>
              </a:lnSpc>
              <a:spcBef>
                <a:spcPts val="0"/>
              </a:spcBef>
              <a:spcAft>
                <a:spcPts val="1200"/>
              </a:spcAft>
              <a:buNone/>
              <a:defRPr sz="2400" b="0" i="0">
                <a:solidFill>
                  <a:schemeClr val="bg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a16="http://schemas.microsoft.com/office/drawing/2014/main" id="{1D95F83F-543B-864D-A25E-3841A5AB624F}"/>
              </a:ext>
            </a:extLst>
          </p:cNvPr>
          <p:cNvSpPr>
            <a:spLocks noGrp="1"/>
          </p:cNvSpPr>
          <p:nvPr>
            <p:ph type="body" sz="quarter" idx="10"/>
          </p:nvPr>
        </p:nvSpPr>
        <p:spPr>
          <a:xfrm>
            <a:off x="1139825" y="816356"/>
            <a:ext cx="7145338" cy="3174320"/>
          </a:xfrm>
          <a:prstGeom prst="rect">
            <a:avLst/>
          </a:prstGeom>
        </p:spPr>
        <p:txBody>
          <a:bodyPr lIns="0" tIns="0" rIns="0" bIns="0" anchor="ctr" anchorCtr="0"/>
          <a:lstStyle>
            <a:lvl1pPr marL="0" indent="0" algn="l">
              <a:lnSpc>
                <a:spcPct val="85000"/>
              </a:lnSpc>
              <a:spcBef>
                <a:spcPts val="0"/>
              </a:spcBef>
              <a:buNone/>
              <a:defRPr sz="6600" b="1" i="0">
                <a:solidFill>
                  <a:schemeClr val="bg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50697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aker Slide option 12 (title, bullets)">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E977C14-DF39-6443-8E68-778C7AA12358}"/>
              </a:ext>
            </a:extLst>
          </p:cNvPr>
          <p:cNvSpPr>
            <a:spLocks noGrp="1"/>
          </p:cNvSpPr>
          <p:nvPr>
            <p:ph type="pic" sz="quarter" idx="12"/>
          </p:nvPr>
        </p:nvSpPr>
        <p:spPr>
          <a:xfrm>
            <a:off x="0" y="0"/>
            <a:ext cx="5097463" cy="6858000"/>
          </a:xfrm>
          <a:prstGeom prst="rect">
            <a:avLst/>
          </a:prstGeom>
          <a:solidFill>
            <a:schemeClr val="bg1">
              <a:lumMod val="95000"/>
            </a:schemeClr>
          </a:solidFill>
        </p:spPr>
        <p:txBody>
          <a:bodyPr anchor="ctr"/>
          <a:lstStyle>
            <a:lvl1pPr marL="0" indent="0" algn="ctr">
              <a:buNone/>
              <a:defRPr/>
            </a:lvl1pPr>
          </a:lstStyle>
          <a:p>
            <a:endParaRPr lang="en-US"/>
          </a:p>
        </p:txBody>
      </p:sp>
      <p:sp>
        <p:nvSpPr>
          <p:cNvPr id="9" name="Text Placeholder 13">
            <a:extLst>
              <a:ext uri="{FF2B5EF4-FFF2-40B4-BE49-F238E27FC236}">
                <a16:creationId xmlns:a16="http://schemas.microsoft.com/office/drawing/2014/main" id="{221090C8-4E25-AD49-A1CE-2D302451961C}"/>
              </a:ext>
            </a:extLst>
          </p:cNvPr>
          <p:cNvSpPr>
            <a:spLocks noGrp="1"/>
          </p:cNvSpPr>
          <p:nvPr>
            <p:ph type="body" sz="quarter" idx="10"/>
          </p:nvPr>
        </p:nvSpPr>
        <p:spPr>
          <a:xfrm>
            <a:off x="5870574" y="1014413"/>
            <a:ext cx="5159376" cy="836158"/>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a16="http://schemas.microsoft.com/office/drawing/2014/main" id="{55362FC4-C546-2547-AC09-BE3C103EC1CB}"/>
              </a:ext>
            </a:extLst>
          </p:cNvPr>
          <p:cNvSpPr>
            <a:spLocks noGrp="1"/>
          </p:cNvSpPr>
          <p:nvPr>
            <p:ph type="body" sz="quarter" idx="11"/>
          </p:nvPr>
        </p:nvSpPr>
        <p:spPr>
          <a:xfrm>
            <a:off x="5870574" y="2149475"/>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Text Placeholder 13">
            <a:extLst>
              <a:ext uri="{FF2B5EF4-FFF2-40B4-BE49-F238E27FC236}">
                <a16:creationId xmlns:a16="http://schemas.microsoft.com/office/drawing/2014/main" id="{5482B8AA-3E73-2D4B-969A-2C6CC991E7B5}"/>
              </a:ext>
            </a:extLst>
          </p:cNvPr>
          <p:cNvSpPr>
            <a:spLocks noGrp="1"/>
          </p:cNvSpPr>
          <p:nvPr>
            <p:ph type="body" sz="quarter" idx="13"/>
          </p:nvPr>
        </p:nvSpPr>
        <p:spPr>
          <a:xfrm>
            <a:off x="5870574" y="2685143"/>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a16="http://schemas.microsoft.com/office/drawing/2014/main" id="{B7EF99CD-A98C-DB4F-A830-2F42E1167DE5}"/>
              </a:ext>
            </a:extLst>
          </p:cNvPr>
          <p:cNvSpPr>
            <a:spLocks noGrp="1"/>
          </p:cNvSpPr>
          <p:nvPr>
            <p:ph type="body" sz="quarter" idx="14"/>
          </p:nvPr>
        </p:nvSpPr>
        <p:spPr>
          <a:xfrm>
            <a:off x="5870574" y="3292474"/>
            <a:ext cx="5159375" cy="2286001"/>
          </a:xfrm>
          <a:prstGeom prst="rect">
            <a:avLst/>
          </a:prstGeom>
        </p:spPr>
        <p:txBody>
          <a:bodyPr lIns="0" tIns="0" rIns="0" bIns="0"/>
          <a:lstStyle>
            <a:lvl1pPr marL="342900" indent="-342900">
              <a:lnSpc>
                <a:spcPct val="100000"/>
              </a:lnSpc>
              <a:spcBef>
                <a:spcPts val="0"/>
              </a:spcBef>
              <a:spcAft>
                <a:spcPts val="1200"/>
              </a:spcAft>
              <a:buClr>
                <a:schemeClr val="tx2"/>
              </a:buClr>
              <a:buFont typeface="Arial" panose="020B0604020202020204" pitchFamily="34" charset="0"/>
              <a:buChar char="•"/>
              <a:defRPr sz="20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948259749"/>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eaker Slide option 13 (contact inf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E977C14-DF39-6443-8E68-778C7AA12358}"/>
              </a:ext>
            </a:extLst>
          </p:cNvPr>
          <p:cNvSpPr>
            <a:spLocks noGrp="1"/>
          </p:cNvSpPr>
          <p:nvPr>
            <p:ph type="pic" sz="quarter" idx="12"/>
          </p:nvPr>
        </p:nvSpPr>
        <p:spPr>
          <a:xfrm>
            <a:off x="0" y="0"/>
            <a:ext cx="5097463" cy="6858000"/>
          </a:xfrm>
          <a:prstGeom prst="rect">
            <a:avLst/>
          </a:prstGeom>
          <a:solidFill>
            <a:schemeClr val="bg1">
              <a:lumMod val="95000"/>
            </a:schemeClr>
          </a:solidFill>
        </p:spPr>
        <p:txBody>
          <a:bodyPr anchor="ctr"/>
          <a:lstStyle>
            <a:lvl1pPr marL="0" indent="0" algn="ctr">
              <a:buNone/>
              <a:defRPr/>
            </a:lvl1pPr>
          </a:lstStyle>
          <a:p>
            <a:endParaRPr lang="en-US"/>
          </a:p>
        </p:txBody>
      </p:sp>
      <p:sp>
        <p:nvSpPr>
          <p:cNvPr id="9" name="Text Placeholder 13">
            <a:extLst>
              <a:ext uri="{FF2B5EF4-FFF2-40B4-BE49-F238E27FC236}">
                <a16:creationId xmlns:a16="http://schemas.microsoft.com/office/drawing/2014/main" id="{221090C8-4E25-AD49-A1CE-2D302451961C}"/>
              </a:ext>
            </a:extLst>
          </p:cNvPr>
          <p:cNvSpPr>
            <a:spLocks noGrp="1"/>
          </p:cNvSpPr>
          <p:nvPr>
            <p:ph type="body" sz="quarter" idx="10"/>
          </p:nvPr>
        </p:nvSpPr>
        <p:spPr>
          <a:xfrm>
            <a:off x="5870574" y="1014413"/>
            <a:ext cx="5159376" cy="836158"/>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a16="http://schemas.microsoft.com/office/drawing/2014/main" id="{55362FC4-C546-2547-AC09-BE3C103EC1CB}"/>
              </a:ext>
            </a:extLst>
          </p:cNvPr>
          <p:cNvSpPr>
            <a:spLocks noGrp="1"/>
          </p:cNvSpPr>
          <p:nvPr>
            <p:ph type="body" sz="quarter" idx="11"/>
          </p:nvPr>
        </p:nvSpPr>
        <p:spPr>
          <a:xfrm>
            <a:off x="5870574" y="2149475"/>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Text Placeholder 13">
            <a:extLst>
              <a:ext uri="{FF2B5EF4-FFF2-40B4-BE49-F238E27FC236}">
                <a16:creationId xmlns:a16="http://schemas.microsoft.com/office/drawing/2014/main" id="{5482B8AA-3E73-2D4B-969A-2C6CC991E7B5}"/>
              </a:ext>
            </a:extLst>
          </p:cNvPr>
          <p:cNvSpPr>
            <a:spLocks noGrp="1"/>
          </p:cNvSpPr>
          <p:nvPr>
            <p:ph type="body" sz="quarter" idx="13"/>
          </p:nvPr>
        </p:nvSpPr>
        <p:spPr>
          <a:xfrm>
            <a:off x="5870574" y="3019826"/>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a16="http://schemas.microsoft.com/office/drawing/2014/main" id="{B7EF99CD-A98C-DB4F-A830-2F42E1167DE5}"/>
              </a:ext>
            </a:extLst>
          </p:cNvPr>
          <p:cNvSpPr>
            <a:spLocks noGrp="1"/>
          </p:cNvSpPr>
          <p:nvPr>
            <p:ph type="body" sz="quarter" idx="14"/>
          </p:nvPr>
        </p:nvSpPr>
        <p:spPr>
          <a:xfrm>
            <a:off x="5870574" y="4435475"/>
            <a:ext cx="5159375" cy="1143000"/>
          </a:xfrm>
          <a:prstGeom prst="rect">
            <a:avLst/>
          </a:prstGeom>
        </p:spPr>
        <p:txBody>
          <a:bodyPr lIns="0" tIns="0" rIns="0" bIns="0"/>
          <a:lstStyle>
            <a:lvl1pPr marL="0" indent="0">
              <a:lnSpc>
                <a:spcPct val="100000"/>
              </a:lnSpc>
              <a:spcBef>
                <a:spcPts val="0"/>
              </a:spcBef>
              <a:spcAft>
                <a:spcPts val="600"/>
              </a:spcAft>
              <a:buClr>
                <a:schemeClr val="tx2"/>
              </a:buClr>
              <a:buFont typeface="Arial" panose="020B0604020202020204" pitchFamily="34" charset="0"/>
              <a:buNone/>
              <a:defRPr sz="18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Text Placeholder 13">
            <a:extLst>
              <a:ext uri="{FF2B5EF4-FFF2-40B4-BE49-F238E27FC236}">
                <a16:creationId xmlns:a16="http://schemas.microsoft.com/office/drawing/2014/main" id="{29DFF07A-874D-DA43-AFC2-3C34E352018E}"/>
              </a:ext>
            </a:extLst>
          </p:cNvPr>
          <p:cNvSpPr>
            <a:spLocks noGrp="1"/>
          </p:cNvSpPr>
          <p:nvPr>
            <p:ph type="body" sz="quarter" idx="15" hasCustomPrompt="1"/>
          </p:nvPr>
        </p:nvSpPr>
        <p:spPr>
          <a:xfrm>
            <a:off x="5870574" y="451703"/>
            <a:ext cx="5159376" cy="205923"/>
          </a:xfrm>
          <a:prstGeom prst="rect">
            <a:avLst/>
          </a:prstGeom>
        </p:spPr>
        <p:txBody>
          <a:bodyPr lIns="0" tIns="0" rIns="0" bIns="0" anchor="t"/>
          <a:lstStyle>
            <a:lvl1pPr marL="0" indent="0">
              <a:lnSpc>
                <a:spcPts val="2000"/>
              </a:lnSpc>
              <a:spcBef>
                <a:spcPts val="0"/>
              </a:spcBef>
              <a:buNone/>
              <a:defRPr sz="2000" b="0"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Your Contact</a:t>
            </a:r>
          </a:p>
        </p:txBody>
      </p:sp>
      <p:sp>
        <p:nvSpPr>
          <p:cNvPr id="18" name="Text Placeholder 13">
            <a:extLst>
              <a:ext uri="{FF2B5EF4-FFF2-40B4-BE49-F238E27FC236}">
                <a16:creationId xmlns:a16="http://schemas.microsoft.com/office/drawing/2014/main" id="{88F8500C-5B41-B247-A6E9-CC5EFA848DA6}"/>
              </a:ext>
            </a:extLst>
          </p:cNvPr>
          <p:cNvSpPr>
            <a:spLocks noGrp="1"/>
          </p:cNvSpPr>
          <p:nvPr>
            <p:ph type="body" sz="quarter" idx="17" hasCustomPrompt="1"/>
          </p:nvPr>
        </p:nvSpPr>
        <p:spPr>
          <a:xfrm>
            <a:off x="5870574" y="2694159"/>
            <a:ext cx="1974851" cy="205923"/>
          </a:xfrm>
          <a:prstGeom prst="rect">
            <a:avLst/>
          </a:prstGeom>
        </p:spPr>
        <p:txBody>
          <a:bodyPr lIns="0" tIns="0" rIns="0" bIns="0" anchor="t"/>
          <a:lstStyle>
            <a:lvl1pPr marL="0" indent="0">
              <a:lnSpc>
                <a:spcPts val="2000"/>
              </a:lnSpc>
              <a:spcBef>
                <a:spcPts val="0"/>
              </a:spcBef>
              <a:buNone/>
              <a:defRPr sz="1200" b="0" i="0" spc="300">
                <a:solidFill>
                  <a:schemeClr val="bg2"/>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
        <p:nvSpPr>
          <p:cNvPr id="20" name="Text Placeholder 13">
            <a:extLst>
              <a:ext uri="{FF2B5EF4-FFF2-40B4-BE49-F238E27FC236}">
                <a16:creationId xmlns:a16="http://schemas.microsoft.com/office/drawing/2014/main" id="{A72803B1-2228-1144-BDA7-F2383E32099A}"/>
              </a:ext>
            </a:extLst>
          </p:cNvPr>
          <p:cNvSpPr>
            <a:spLocks noGrp="1"/>
          </p:cNvSpPr>
          <p:nvPr>
            <p:ph type="body" sz="quarter" idx="18"/>
          </p:nvPr>
        </p:nvSpPr>
        <p:spPr>
          <a:xfrm>
            <a:off x="5870574" y="3810854"/>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1" name="Text Placeholder 13">
            <a:extLst>
              <a:ext uri="{FF2B5EF4-FFF2-40B4-BE49-F238E27FC236}">
                <a16:creationId xmlns:a16="http://schemas.microsoft.com/office/drawing/2014/main" id="{03CC59A4-A05B-3148-80CD-AF637E2E6390}"/>
              </a:ext>
            </a:extLst>
          </p:cNvPr>
          <p:cNvSpPr>
            <a:spLocks noGrp="1"/>
          </p:cNvSpPr>
          <p:nvPr>
            <p:ph type="body" sz="quarter" idx="19" hasCustomPrompt="1"/>
          </p:nvPr>
        </p:nvSpPr>
        <p:spPr>
          <a:xfrm>
            <a:off x="5870574" y="3485187"/>
            <a:ext cx="1974851" cy="205923"/>
          </a:xfrm>
          <a:prstGeom prst="rect">
            <a:avLst/>
          </a:prstGeom>
        </p:spPr>
        <p:txBody>
          <a:bodyPr lIns="0" tIns="0" rIns="0" bIns="0" anchor="t"/>
          <a:lstStyle>
            <a:lvl1pPr marL="0" indent="0">
              <a:lnSpc>
                <a:spcPts val="2000"/>
              </a:lnSpc>
              <a:spcBef>
                <a:spcPts val="0"/>
              </a:spcBef>
              <a:buNone/>
              <a:defRPr sz="1200" b="0" i="0" spc="300">
                <a:solidFill>
                  <a:schemeClr val="bg2"/>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PHONE</a:t>
            </a:r>
          </a:p>
        </p:txBody>
      </p:sp>
    </p:spTree>
    <p:extLst>
      <p:ext uri="{BB962C8B-B14F-4D97-AF65-F5344CB8AC3E}">
        <p14:creationId xmlns:p14="http://schemas.microsoft.com/office/powerpoint/2010/main" val="1246556174"/>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2">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87D88DD-9CC9-DD46-9E7A-27E79DA4DB5F}"/>
              </a:ext>
            </a:extLst>
          </p:cNvPr>
          <p:cNvSpPr>
            <a:spLocks noGrp="1"/>
          </p:cNvSpPr>
          <p:nvPr>
            <p:ph type="body" sz="quarter" idx="10"/>
          </p:nvPr>
        </p:nvSpPr>
        <p:spPr>
          <a:xfrm>
            <a:off x="1139868" y="1014413"/>
            <a:ext cx="9901195" cy="4822716"/>
          </a:xfrm>
          <a:custGeom>
            <a:avLst/>
            <a:gdLst>
              <a:gd name="connsiteX0" fmla="*/ 0 w 9890125"/>
              <a:gd name="connsiteY0" fmla="*/ 0 h 4819650"/>
              <a:gd name="connsiteX1" fmla="*/ 9890125 w 9890125"/>
              <a:gd name="connsiteY1" fmla="*/ 0 h 4819650"/>
              <a:gd name="connsiteX2" fmla="*/ 9890125 w 9890125"/>
              <a:gd name="connsiteY2" fmla="*/ 4819650 h 4819650"/>
              <a:gd name="connsiteX3" fmla="*/ 0 w 9890125"/>
              <a:gd name="connsiteY3" fmla="*/ 4819650 h 4819650"/>
              <a:gd name="connsiteX4" fmla="*/ 0 w 9890125"/>
              <a:gd name="connsiteY4" fmla="*/ 0 h 4819650"/>
              <a:gd name="connsiteX0" fmla="*/ 11070 w 9901195"/>
              <a:gd name="connsiteY0" fmla="*/ 0 h 4819650"/>
              <a:gd name="connsiteX1" fmla="*/ 9901195 w 9901195"/>
              <a:gd name="connsiteY1" fmla="*/ 0 h 4819650"/>
              <a:gd name="connsiteX2" fmla="*/ 9901195 w 9901195"/>
              <a:gd name="connsiteY2" fmla="*/ 4819650 h 4819650"/>
              <a:gd name="connsiteX3" fmla="*/ 11070 w 9901195"/>
              <a:gd name="connsiteY3" fmla="*/ 4819650 h 4819650"/>
              <a:gd name="connsiteX4" fmla="*/ 0 w 9901195"/>
              <a:gd name="connsiteY4" fmla="*/ 858228 h 4819650"/>
              <a:gd name="connsiteX5" fmla="*/ 11070 w 9901195"/>
              <a:gd name="connsiteY5" fmla="*/ 0 h 4819650"/>
              <a:gd name="connsiteX0" fmla="*/ 11070 w 9901195"/>
              <a:gd name="connsiteY0" fmla="*/ 0 h 4819650"/>
              <a:gd name="connsiteX1" fmla="*/ 1459283 w 9901195"/>
              <a:gd name="connsiteY1" fmla="*/ 195 h 4819650"/>
              <a:gd name="connsiteX2" fmla="*/ 9901195 w 9901195"/>
              <a:gd name="connsiteY2" fmla="*/ 0 h 4819650"/>
              <a:gd name="connsiteX3" fmla="*/ 9901195 w 9901195"/>
              <a:gd name="connsiteY3" fmla="*/ 4819650 h 4819650"/>
              <a:gd name="connsiteX4" fmla="*/ 11070 w 9901195"/>
              <a:gd name="connsiteY4" fmla="*/ 4819650 h 4819650"/>
              <a:gd name="connsiteX5" fmla="*/ 0 w 9901195"/>
              <a:gd name="connsiteY5" fmla="*/ 858228 h 4819650"/>
              <a:gd name="connsiteX6" fmla="*/ 11070 w 9901195"/>
              <a:gd name="connsiteY6" fmla="*/ 0 h 4819650"/>
              <a:gd name="connsiteX0" fmla="*/ 0 w 9901195"/>
              <a:gd name="connsiteY0" fmla="*/ 858228 h 4819650"/>
              <a:gd name="connsiteX1" fmla="*/ 1459283 w 9901195"/>
              <a:gd name="connsiteY1" fmla="*/ 195 h 4819650"/>
              <a:gd name="connsiteX2" fmla="*/ 9901195 w 9901195"/>
              <a:gd name="connsiteY2" fmla="*/ 0 h 4819650"/>
              <a:gd name="connsiteX3" fmla="*/ 9901195 w 9901195"/>
              <a:gd name="connsiteY3" fmla="*/ 4819650 h 4819650"/>
              <a:gd name="connsiteX4" fmla="*/ 11070 w 9901195"/>
              <a:gd name="connsiteY4" fmla="*/ 4819650 h 4819650"/>
              <a:gd name="connsiteX5" fmla="*/ 0 w 9901195"/>
              <a:gd name="connsiteY5" fmla="*/ 858228 h 4819650"/>
              <a:gd name="connsiteX0" fmla="*/ 0 w 9901195"/>
              <a:gd name="connsiteY0" fmla="*/ 858228 h 4819650"/>
              <a:gd name="connsiteX1" fmla="*/ 1459283 w 9901195"/>
              <a:gd name="connsiteY1" fmla="*/ 195 h 4819650"/>
              <a:gd name="connsiteX2" fmla="*/ 9901195 w 9901195"/>
              <a:gd name="connsiteY2" fmla="*/ 0 h 4819650"/>
              <a:gd name="connsiteX3" fmla="*/ 9895562 w 9901195"/>
              <a:gd name="connsiteY3" fmla="*/ 3989735 h 4819650"/>
              <a:gd name="connsiteX4" fmla="*/ 9901195 w 9901195"/>
              <a:gd name="connsiteY4" fmla="*/ 4819650 h 4819650"/>
              <a:gd name="connsiteX5" fmla="*/ 11070 w 9901195"/>
              <a:gd name="connsiteY5" fmla="*/ 4819650 h 4819650"/>
              <a:gd name="connsiteX6" fmla="*/ 0 w 9901195"/>
              <a:gd name="connsiteY6" fmla="*/ 858228 h 4819650"/>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9901195 w 9901195"/>
              <a:gd name="connsiteY4" fmla="*/ 4819650 h 4822716"/>
              <a:gd name="connsiteX5" fmla="*/ 8461332 w 9901195"/>
              <a:gd name="connsiteY5" fmla="*/ 4822716 h 4822716"/>
              <a:gd name="connsiteX6" fmla="*/ 11070 w 9901195"/>
              <a:gd name="connsiteY6" fmla="*/ 4819650 h 4822716"/>
              <a:gd name="connsiteX7" fmla="*/ 0 w 9901195"/>
              <a:gd name="connsiteY7" fmla="*/ 858228 h 4822716"/>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8461332 w 9901195"/>
              <a:gd name="connsiteY4" fmla="*/ 4822716 h 4822716"/>
              <a:gd name="connsiteX5" fmla="*/ 11070 w 9901195"/>
              <a:gd name="connsiteY5" fmla="*/ 4819650 h 4822716"/>
              <a:gd name="connsiteX6" fmla="*/ 0 w 9901195"/>
              <a:gd name="connsiteY6" fmla="*/ 858228 h 4822716"/>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8461332 w 9901195"/>
              <a:gd name="connsiteY4" fmla="*/ 4822716 h 4822716"/>
              <a:gd name="connsiteX5" fmla="*/ 11070 w 9901195"/>
              <a:gd name="connsiteY5" fmla="*/ 4819650 h 4822716"/>
              <a:gd name="connsiteX6" fmla="*/ 0 w 9901195"/>
              <a:gd name="connsiteY6" fmla="*/ 858228 h 4822716"/>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8461332 w 9901195"/>
              <a:gd name="connsiteY4" fmla="*/ 4822716 h 4822716"/>
              <a:gd name="connsiteX5" fmla="*/ 11070 w 9901195"/>
              <a:gd name="connsiteY5" fmla="*/ 4819650 h 4822716"/>
              <a:gd name="connsiteX6" fmla="*/ 0 w 9901195"/>
              <a:gd name="connsiteY6" fmla="*/ 858228 h 4822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1195" h="4822716">
                <a:moveTo>
                  <a:pt x="0" y="858228"/>
                </a:moveTo>
                <a:lnTo>
                  <a:pt x="1459283" y="195"/>
                </a:lnTo>
                <a:lnTo>
                  <a:pt x="9901195" y="0"/>
                </a:lnTo>
                <a:cubicBezTo>
                  <a:pt x="9899317" y="1329912"/>
                  <a:pt x="9897440" y="2659823"/>
                  <a:pt x="9895562" y="3989735"/>
                </a:cubicBezTo>
                <a:cubicBezTo>
                  <a:pt x="9599217" y="4154693"/>
                  <a:pt x="8799777" y="4621767"/>
                  <a:pt x="8461332" y="4822716"/>
                </a:cubicBezTo>
                <a:lnTo>
                  <a:pt x="11070" y="4819650"/>
                </a:lnTo>
                <a:lnTo>
                  <a:pt x="0" y="858228"/>
                </a:lnTo>
                <a:close/>
              </a:path>
            </a:pathLst>
          </a:custGeom>
          <a:solidFill>
            <a:schemeClr val="tx2"/>
          </a:solidFill>
          <a:effectLst>
            <a:innerShdw blurRad="101600">
              <a:schemeClr val="accent1">
                <a:alpha val="50000"/>
              </a:schemeClr>
            </a:innerShdw>
          </a:effectLst>
        </p:spPr>
        <p:txBody>
          <a:bodyPr lIns="914400" tIns="182880" rIns="914400" bIns="0" anchor="ctr"/>
          <a:lstStyle>
            <a:lvl1pPr marL="0" indent="0" algn="ctr">
              <a:lnSpc>
                <a:spcPct val="85000"/>
              </a:lnSpc>
              <a:spcBef>
                <a:spcPts val="0"/>
              </a:spcBef>
              <a:buNone/>
              <a:defRPr sz="7200" b="1" i="0">
                <a:solidFill>
                  <a:schemeClr val="bg1"/>
                </a:solidFill>
                <a:latin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sp>
        <p:nvSpPr>
          <p:cNvPr id="7" name="Right Triangle 6">
            <a:extLst>
              <a:ext uri="{FF2B5EF4-FFF2-40B4-BE49-F238E27FC236}">
                <a16:creationId xmlns:a16="http://schemas.microsoft.com/office/drawing/2014/main" id="{6B694F72-AC98-E347-8A97-EB62420AA75D}"/>
              </a:ext>
            </a:extLst>
          </p:cNvPr>
          <p:cNvSpPr/>
          <p:nvPr userDrawn="1"/>
        </p:nvSpPr>
        <p:spPr>
          <a:xfrm flipH="1">
            <a:off x="9179462" y="4822281"/>
            <a:ext cx="2161102" cy="1260643"/>
          </a:xfrm>
          <a:prstGeom prst="rtTriangle">
            <a:avLst/>
          </a:prstGeom>
          <a:solidFill>
            <a:schemeClr val="bg1">
              <a:lumMod val="95000"/>
            </a:schemeClr>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8" name="Right Triangle 7">
            <a:extLst>
              <a:ext uri="{FF2B5EF4-FFF2-40B4-BE49-F238E27FC236}">
                <a16:creationId xmlns:a16="http://schemas.microsoft.com/office/drawing/2014/main" id="{49C77369-608C-074F-9290-02AD596E87FC}"/>
              </a:ext>
            </a:extLst>
          </p:cNvPr>
          <p:cNvSpPr/>
          <p:nvPr userDrawn="1"/>
        </p:nvSpPr>
        <p:spPr>
          <a:xfrm rot="10800000" flipH="1">
            <a:off x="851437" y="775077"/>
            <a:ext cx="2161102" cy="1260643"/>
          </a:xfrm>
          <a:prstGeom prst="rtTriangle">
            <a:avLst/>
          </a:prstGeom>
          <a:solidFill>
            <a:schemeClr val="bg1">
              <a:lumMod val="95000"/>
            </a:schemeClr>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135199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Slide 3">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017099AB-03AB-A542-8C2A-BBC97537F78C}"/>
              </a:ext>
            </a:extLst>
          </p:cNvPr>
          <p:cNvSpPr/>
          <p:nvPr userDrawn="1"/>
        </p:nvSpPr>
        <p:spPr>
          <a:xfrm flipH="1" flipV="1">
            <a:off x="3323762" y="3416228"/>
            <a:ext cx="8876477" cy="3449543"/>
          </a:xfrm>
          <a:custGeom>
            <a:avLst/>
            <a:gdLst>
              <a:gd name="connsiteX0" fmla="*/ 1113183 w 7665057"/>
              <a:gd name="connsiteY0" fmla="*/ 4428877 h 4436828"/>
              <a:gd name="connsiteX1" fmla="*/ 1113183 w 7665057"/>
              <a:gd name="connsiteY1" fmla="*/ 1017767 h 4436828"/>
              <a:gd name="connsiteX2" fmla="*/ 5876014 w 7665057"/>
              <a:gd name="connsiteY2" fmla="*/ 1017767 h 4436828"/>
              <a:gd name="connsiteX3" fmla="*/ 7665057 w 7665057"/>
              <a:gd name="connsiteY3" fmla="*/ 0 h 4436828"/>
              <a:gd name="connsiteX4" fmla="*/ 0 w 7665057"/>
              <a:gd name="connsiteY4" fmla="*/ 0 h 4436828"/>
              <a:gd name="connsiteX5" fmla="*/ 0 w 7665057"/>
              <a:gd name="connsiteY5" fmla="*/ 4436828 h 4436828"/>
              <a:gd name="connsiteX6" fmla="*/ 1113183 w 7665057"/>
              <a:gd name="connsiteY6" fmla="*/ 4428877 h 4436828"/>
              <a:gd name="connsiteX0" fmla="*/ 1113183 w 7354956"/>
              <a:gd name="connsiteY0" fmla="*/ 4428877 h 4436828"/>
              <a:gd name="connsiteX1" fmla="*/ 1113183 w 7354956"/>
              <a:gd name="connsiteY1" fmla="*/ 1017767 h 4436828"/>
              <a:gd name="connsiteX2" fmla="*/ 5876014 w 7354956"/>
              <a:gd name="connsiteY2" fmla="*/ 1017767 h 4436828"/>
              <a:gd name="connsiteX3" fmla="*/ 7354956 w 7354956"/>
              <a:gd name="connsiteY3" fmla="*/ 7952 h 4436828"/>
              <a:gd name="connsiteX4" fmla="*/ 0 w 7354956"/>
              <a:gd name="connsiteY4" fmla="*/ 0 h 4436828"/>
              <a:gd name="connsiteX5" fmla="*/ 0 w 7354956"/>
              <a:gd name="connsiteY5" fmla="*/ 4436828 h 4436828"/>
              <a:gd name="connsiteX6" fmla="*/ 1113183 w 7354956"/>
              <a:gd name="connsiteY6" fmla="*/ 4428877 h 4436828"/>
              <a:gd name="connsiteX0" fmla="*/ 1113183 w 7641203"/>
              <a:gd name="connsiteY0" fmla="*/ 4436827 h 4444778"/>
              <a:gd name="connsiteX1" fmla="*/ 1113183 w 7641203"/>
              <a:gd name="connsiteY1" fmla="*/ 1025717 h 4444778"/>
              <a:gd name="connsiteX2" fmla="*/ 5876014 w 7641203"/>
              <a:gd name="connsiteY2" fmla="*/ 1025717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7641203"/>
              <a:gd name="connsiteY0" fmla="*/ 4436827 h 4444778"/>
              <a:gd name="connsiteX1" fmla="*/ 1113183 w 7641203"/>
              <a:gd name="connsiteY1" fmla="*/ 1025717 h 4444778"/>
              <a:gd name="connsiteX2" fmla="*/ 7055885 w 7641203"/>
              <a:gd name="connsiteY2" fmla="*/ 1015884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8840738"/>
              <a:gd name="connsiteY0" fmla="*/ 4446660 h 4454611"/>
              <a:gd name="connsiteX1" fmla="*/ 1113183 w 8840738"/>
              <a:gd name="connsiteY1" fmla="*/ 1035550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788719 w 8840738"/>
              <a:gd name="connsiteY1" fmla="*/ 760247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2431047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2431047 h 4454611"/>
              <a:gd name="connsiteX0" fmla="*/ 1113183 w 8840738"/>
              <a:gd name="connsiteY0" fmla="*/ 2431047 h 2431047"/>
              <a:gd name="connsiteX1" fmla="*/ 1113183 w 8840738"/>
              <a:gd name="connsiteY1" fmla="*/ 1015886 h 2431047"/>
              <a:gd name="connsiteX2" fmla="*/ 7055885 w 8840738"/>
              <a:gd name="connsiteY2" fmla="*/ 1025717 h 2431047"/>
              <a:gd name="connsiteX3" fmla="*/ 8840738 w 8840738"/>
              <a:gd name="connsiteY3" fmla="*/ 0 h 2431047"/>
              <a:gd name="connsiteX4" fmla="*/ 0 w 8840738"/>
              <a:gd name="connsiteY4" fmla="*/ 17783 h 2431047"/>
              <a:gd name="connsiteX5" fmla="*/ 0 w 8840738"/>
              <a:gd name="connsiteY5" fmla="*/ 2429166 h 2431047"/>
              <a:gd name="connsiteX6" fmla="*/ 1113183 w 8840738"/>
              <a:gd name="connsiteY6" fmla="*/ 2431047 h 2431047"/>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2429166 h 3427949"/>
              <a:gd name="connsiteX6" fmla="*/ 1106308 w 8840738"/>
              <a:gd name="connsiteY6" fmla="*/ 3427949 h 3427949"/>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3419193 h 3427949"/>
              <a:gd name="connsiteX6" fmla="*/ 1106308 w 8840738"/>
              <a:gd name="connsiteY6" fmla="*/ 3427949 h 3427949"/>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17783 h 3432943"/>
              <a:gd name="connsiteX5" fmla="*/ 0 w 8840738"/>
              <a:gd name="connsiteY5" fmla="*/ 3432943 h 3432943"/>
              <a:gd name="connsiteX6" fmla="*/ 1106308 w 8840738"/>
              <a:gd name="connsiteY6" fmla="*/ 3427949 h 3432943"/>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4032 h 3432943"/>
              <a:gd name="connsiteX5" fmla="*/ 0 w 8840738"/>
              <a:gd name="connsiteY5" fmla="*/ 3432943 h 3432943"/>
              <a:gd name="connsiteX6" fmla="*/ 1106308 w 8840738"/>
              <a:gd name="connsiteY6" fmla="*/ 3427949 h 3432943"/>
              <a:gd name="connsiteX0" fmla="*/ 1133809 w 8868239"/>
              <a:gd name="connsiteY0" fmla="*/ 3427949 h 3427949"/>
              <a:gd name="connsiteX1" fmla="*/ 1140684 w 8868239"/>
              <a:gd name="connsiteY1" fmla="*/ 1015886 h 3427949"/>
              <a:gd name="connsiteX2" fmla="*/ 7083386 w 8868239"/>
              <a:gd name="connsiteY2" fmla="*/ 1025717 h 3427949"/>
              <a:gd name="connsiteX3" fmla="*/ 8868239 w 8868239"/>
              <a:gd name="connsiteY3" fmla="*/ 0 h 3427949"/>
              <a:gd name="connsiteX4" fmla="*/ 27501 w 8868239"/>
              <a:gd name="connsiteY4" fmla="*/ 4032 h 3427949"/>
              <a:gd name="connsiteX5" fmla="*/ 0 w 8868239"/>
              <a:gd name="connsiteY5" fmla="*/ 3426067 h 3427949"/>
              <a:gd name="connsiteX6" fmla="*/ 1133809 w 8868239"/>
              <a:gd name="connsiteY6" fmla="*/ 3427949 h 3427949"/>
              <a:gd name="connsiteX0" fmla="*/ 1133809 w 8868239"/>
              <a:gd name="connsiteY0" fmla="*/ 3437667 h 3437667"/>
              <a:gd name="connsiteX1" fmla="*/ 1140684 w 8868239"/>
              <a:gd name="connsiteY1" fmla="*/ 1025604 h 3437667"/>
              <a:gd name="connsiteX2" fmla="*/ 7083386 w 8868239"/>
              <a:gd name="connsiteY2" fmla="*/ 1035435 h 3437667"/>
              <a:gd name="connsiteX3" fmla="*/ 8868239 w 8868239"/>
              <a:gd name="connsiteY3" fmla="*/ 9718 h 3437667"/>
              <a:gd name="connsiteX4" fmla="*/ 6876 w 8868239"/>
              <a:gd name="connsiteY4" fmla="*/ 0 h 3437667"/>
              <a:gd name="connsiteX5" fmla="*/ 0 w 8868239"/>
              <a:gd name="connsiteY5" fmla="*/ 3435785 h 3437667"/>
              <a:gd name="connsiteX6" fmla="*/ 1133809 w 8868239"/>
              <a:gd name="connsiteY6" fmla="*/ 3437667 h 3437667"/>
              <a:gd name="connsiteX0" fmla="*/ 1142047 w 8876477"/>
              <a:gd name="connsiteY0" fmla="*/ 3437667 h 3437667"/>
              <a:gd name="connsiteX1" fmla="*/ 1148922 w 8876477"/>
              <a:gd name="connsiteY1" fmla="*/ 1025604 h 3437667"/>
              <a:gd name="connsiteX2" fmla="*/ 7091624 w 8876477"/>
              <a:gd name="connsiteY2" fmla="*/ 1035435 h 3437667"/>
              <a:gd name="connsiteX3" fmla="*/ 8876477 w 8876477"/>
              <a:gd name="connsiteY3" fmla="*/ 9718 h 3437667"/>
              <a:gd name="connsiteX4" fmla="*/ 15114 w 8876477"/>
              <a:gd name="connsiteY4" fmla="*/ 0 h 3437667"/>
              <a:gd name="connsiteX5" fmla="*/ 0 w 8876477"/>
              <a:gd name="connsiteY5" fmla="*/ 2760282 h 3437667"/>
              <a:gd name="connsiteX6" fmla="*/ 1142047 w 8876477"/>
              <a:gd name="connsiteY6" fmla="*/ 3437667 h 3437667"/>
              <a:gd name="connsiteX0" fmla="*/ 1153922 w 8876477"/>
              <a:gd name="connsiteY0" fmla="*/ 3449543 h 3449543"/>
              <a:gd name="connsiteX1" fmla="*/ 1148922 w 8876477"/>
              <a:gd name="connsiteY1" fmla="*/ 1025604 h 3449543"/>
              <a:gd name="connsiteX2" fmla="*/ 7091624 w 8876477"/>
              <a:gd name="connsiteY2" fmla="*/ 1035435 h 3449543"/>
              <a:gd name="connsiteX3" fmla="*/ 8876477 w 8876477"/>
              <a:gd name="connsiteY3" fmla="*/ 9718 h 3449543"/>
              <a:gd name="connsiteX4" fmla="*/ 15114 w 8876477"/>
              <a:gd name="connsiteY4" fmla="*/ 0 h 3449543"/>
              <a:gd name="connsiteX5" fmla="*/ 0 w 8876477"/>
              <a:gd name="connsiteY5" fmla="*/ 2760282 h 3449543"/>
              <a:gd name="connsiteX6" fmla="*/ 1153922 w 8876477"/>
              <a:gd name="connsiteY6" fmla="*/ 3449543 h 344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76477" h="3449543">
                <a:moveTo>
                  <a:pt x="1153922" y="3449543"/>
                </a:moveTo>
                <a:cubicBezTo>
                  <a:pt x="1156214" y="2645522"/>
                  <a:pt x="1146630" y="1829625"/>
                  <a:pt x="1148922" y="1025604"/>
                </a:cubicBezTo>
                <a:lnTo>
                  <a:pt x="7091624" y="1035435"/>
                </a:lnTo>
                <a:lnTo>
                  <a:pt x="8876477" y="9718"/>
                </a:lnTo>
                <a:lnTo>
                  <a:pt x="15114" y="0"/>
                </a:lnTo>
                <a:lnTo>
                  <a:pt x="0" y="2760282"/>
                </a:lnTo>
                <a:lnTo>
                  <a:pt x="1153922" y="3449543"/>
                </a:lnTo>
                <a:close/>
              </a:path>
            </a:pathLst>
          </a:custGeom>
          <a:solidFill>
            <a:schemeClr val="tx2"/>
          </a:solidFill>
          <a:ln>
            <a:noFill/>
          </a:ln>
          <a:effectLst>
            <a:innerShdw blurRad="1016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Text Placeholder 3">
            <a:extLst>
              <a:ext uri="{FF2B5EF4-FFF2-40B4-BE49-F238E27FC236}">
                <a16:creationId xmlns:a16="http://schemas.microsoft.com/office/drawing/2014/main" id="{287D88DD-9CC9-DD46-9E7A-27E79DA4DB5F}"/>
              </a:ext>
            </a:extLst>
          </p:cNvPr>
          <p:cNvSpPr>
            <a:spLocks noGrp="1"/>
          </p:cNvSpPr>
          <p:nvPr>
            <p:ph type="body" sz="quarter" idx="10"/>
          </p:nvPr>
        </p:nvSpPr>
        <p:spPr>
          <a:xfrm>
            <a:off x="1145649" y="1014413"/>
            <a:ext cx="9884302" cy="4819650"/>
          </a:xfrm>
          <a:prstGeom prst="rect">
            <a:avLst/>
          </a:prstGeom>
          <a:solidFill>
            <a:schemeClr val="bg1"/>
          </a:solidFill>
          <a:effectLst>
            <a:outerShdw blurRad="88900" dist="12700" algn="ctr" rotWithShape="0">
              <a:schemeClr val="tx1">
                <a:alpha val="50000"/>
              </a:schemeClr>
            </a:outerShdw>
          </a:effectLst>
        </p:spPr>
        <p:txBody>
          <a:bodyPr lIns="914400" tIns="182880" rIns="914400" bIns="0" anchor="ctr"/>
          <a:lstStyle>
            <a:lvl1pPr marL="0" indent="0" algn="ctr">
              <a:lnSpc>
                <a:spcPct val="85000"/>
              </a:lnSpc>
              <a:spcBef>
                <a:spcPts val="0"/>
              </a:spcBef>
              <a:buNone/>
              <a:defRPr sz="7200" b="1" i="0">
                <a:latin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sp>
        <p:nvSpPr>
          <p:cNvPr id="13" name="Triangle 12">
            <a:extLst>
              <a:ext uri="{FF2B5EF4-FFF2-40B4-BE49-F238E27FC236}">
                <a16:creationId xmlns:a16="http://schemas.microsoft.com/office/drawing/2014/main" id="{81542C5C-35E5-7D49-ABC8-F360FA1274AD}"/>
              </a:ext>
            </a:extLst>
          </p:cNvPr>
          <p:cNvSpPr>
            <a:spLocks noChangeAspect="1"/>
          </p:cNvSpPr>
          <p:nvPr userDrawn="1"/>
        </p:nvSpPr>
        <p:spPr>
          <a:xfrm rot="16200000">
            <a:off x="10938303" y="2845038"/>
            <a:ext cx="1368624" cy="1152526"/>
          </a:xfrm>
          <a:prstGeom prst="triangle">
            <a:avLst/>
          </a:prstGeom>
          <a:solidFill>
            <a:schemeClr val="tx1"/>
          </a:solidFill>
          <a:ln>
            <a:noFill/>
          </a:ln>
          <a:effectLst>
            <a:innerShdw blurRad="101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iangle 7">
            <a:extLst>
              <a:ext uri="{FF2B5EF4-FFF2-40B4-BE49-F238E27FC236}">
                <a16:creationId xmlns:a16="http://schemas.microsoft.com/office/drawing/2014/main" id="{455695B4-E536-4241-9DE6-576134923587}"/>
              </a:ext>
            </a:extLst>
          </p:cNvPr>
          <p:cNvSpPr>
            <a:spLocks noChangeAspect="1"/>
          </p:cNvSpPr>
          <p:nvPr userDrawn="1"/>
        </p:nvSpPr>
        <p:spPr>
          <a:xfrm rot="5400000">
            <a:off x="-114927" y="2868207"/>
            <a:ext cx="1368624" cy="1152526"/>
          </a:xfrm>
          <a:prstGeom prst="triangle">
            <a:avLst/>
          </a:prstGeom>
          <a:solidFill>
            <a:schemeClr val="tx1"/>
          </a:solidFill>
          <a:ln>
            <a:noFill/>
          </a:ln>
          <a:effectLst>
            <a:innerShdw blurRad="101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FFA601DD-65C7-9840-AA51-C52AAAB1A92C}"/>
              </a:ext>
            </a:extLst>
          </p:cNvPr>
          <p:cNvSpPr/>
          <p:nvPr userDrawn="1"/>
        </p:nvSpPr>
        <p:spPr>
          <a:xfrm rot="10800000" flipH="1" flipV="1">
            <a:off x="-8239" y="0"/>
            <a:ext cx="8876477" cy="3449543"/>
          </a:xfrm>
          <a:custGeom>
            <a:avLst/>
            <a:gdLst>
              <a:gd name="connsiteX0" fmla="*/ 1113183 w 7665057"/>
              <a:gd name="connsiteY0" fmla="*/ 4428877 h 4436828"/>
              <a:gd name="connsiteX1" fmla="*/ 1113183 w 7665057"/>
              <a:gd name="connsiteY1" fmla="*/ 1017767 h 4436828"/>
              <a:gd name="connsiteX2" fmla="*/ 5876014 w 7665057"/>
              <a:gd name="connsiteY2" fmla="*/ 1017767 h 4436828"/>
              <a:gd name="connsiteX3" fmla="*/ 7665057 w 7665057"/>
              <a:gd name="connsiteY3" fmla="*/ 0 h 4436828"/>
              <a:gd name="connsiteX4" fmla="*/ 0 w 7665057"/>
              <a:gd name="connsiteY4" fmla="*/ 0 h 4436828"/>
              <a:gd name="connsiteX5" fmla="*/ 0 w 7665057"/>
              <a:gd name="connsiteY5" fmla="*/ 4436828 h 4436828"/>
              <a:gd name="connsiteX6" fmla="*/ 1113183 w 7665057"/>
              <a:gd name="connsiteY6" fmla="*/ 4428877 h 4436828"/>
              <a:gd name="connsiteX0" fmla="*/ 1113183 w 7354956"/>
              <a:gd name="connsiteY0" fmla="*/ 4428877 h 4436828"/>
              <a:gd name="connsiteX1" fmla="*/ 1113183 w 7354956"/>
              <a:gd name="connsiteY1" fmla="*/ 1017767 h 4436828"/>
              <a:gd name="connsiteX2" fmla="*/ 5876014 w 7354956"/>
              <a:gd name="connsiteY2" fmla="*/ 1017767 h 4436828"/>
              <a:gd name="connsiteX3" fmla="*/ 7354956 w 7354956"/>
              <a:gd name="connsiteY3" fmla="*/ 7952 h 4436828"/>
              <a:gd name="connsiteX4" fmla="*/ 0 w 7354956"/>
              <a:gd name="connsiteY4" fmla="*/ 0 h 4436828"/>
              <a:gd name="connsiteX5" fmla="*/ 0 w 7354956"/>
              <a:gd name="connsiteY5" fmla="*/ 4436828 h 4436828"/>
              <a:gd name="connsiteX6" fmla="*/ 1113183 w 7354956"/>
              <a:gd name="connsiteY6" fmla="*/ 4428877 h 4436828"/>
              <a:gd name="connsiteX0" fmla="*/ 1113183 w 7641203"/>
              <a:gd name="connsiteY0" fmla="*/ 4436827 h 4444778"/>
              <a:gd name="connsiteX1" fmla="*/ 1113183 w 7641203"/>
              <a:gd name="connsiteY1" fmla="*/ 1025717 h 4444778"/>
              <a:gd name="connsiteX2" fmla="*/ 5876014 w 7641203"/>
              <a:gd name="connsiteY2" fmla="*/ 1025717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7641203"/>
              <a:gd name="connsiteY0" fmla="*/ 4436827 h 4444778"/>
              <a:gd name="connsiteX1" fmla="*/ 1113183 w 7641203"/>
              <a:gd name="connsiteY1" fmla="*/ 1025717 h 4444778"/>
              <a:gd name="connsiteX2" fmla="*/ 7055885 w 7641203"/>
              <a:gd name="connsiteY2" fmla="*/ 1015884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8840738"/>
              <a:gd name="connsiteY0" fmla="*/ 4446660 h 4454611"/>
              <a:gd name="connsiteX1" fmla="*/ 1113183 w 8840738"/>
              <a:gd name="connsiteY1" fmla="*/ 1035550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788719 w 8840738"/>
              <a:gd name="connsiteY1" fmla="*/ 760247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2431047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2431047 h 4454611"/>
              <a:gd name="connsiteX0" fmla="*/ 1113183 w 8840738"/>
              <a:gd name="connsiteY0" fmla="*/ 2431047 h 2431047"/>
              <a:gd name="connsiteX1" fmla="*/ 1113183 w 8840738"/>
              <a:gd name="connsiteY1" fmla="*/ 1015886 h 2431047"/>
              <a:gd name="connsiteX2" fmla="*/ 7055885 w 8840738"/>
              <a:gd name="connsiteY2" fmla="*/ 1025717 h 2431047"/>
              <a:gd name="connsiteX3" fmla="*/ 8840738 w 8840738"/>
              <a:gd name="connsiteY3" fmla="*/ 0 h 2431047"/>
              <a:gd name="connsiteX4" fmla="*/ 0 w 8840738"/>
              <a:gd name="connsiteY4" fmla="*/ 17783 h 2431047"/>
              <a:gd name="connsiteX5" fmla="*/ 0 w 8840738"/>
              <a:gd name="connsiteY5" fmla="*/ 2429166 h 2431047"/>
              <a:gd name="connsiteX6" fmla="*/ 1113183 w 8840738"/>
              <a:gd name="connsiteY6" fmla="*/ 2431047 h 2431047"/>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2429166 h 3427949"/>
              <a:gd name="connsiteX6" fmla="*/ 1106308 w 8840738"/>
              <a:gd name="connsiteY6" fmla="*/ 3427949 h 3427949"/>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3419193 h 3427949"/>
              <a:gd name="connsiteX6" fmla="*/ 1106308 w 8840738"/>
              <a:gd name="connsiteY6" fmla="*/ 3427949 h 3427949"/>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17783 h 3432943"/>
              <a:gd name="connsiteX5" fmla="*/ 0 w 8840738"/>
              <a:gd name="connsiteY5" fmla="*/ 3432943 h 3432943"/>
              <a:gd name="connsiteX6" fmla="*/ 1106308 w 8840738"/>
              <a:gd name="connsiteY6" fmla="*/ 3427949 h 3432943"/>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4032 h 3432943"/>
              <a:gd name="connsiteX5" fmla="*/ 0 w 8840738"/>
              <a:gd name="connsiteY5" fmla="*/ 3432943 h 3432943"/>
              <a:gd name="connsiteX6" fmla="*/ 1106308 w 8840738"/>
              <a:gd name="connsiteY6" fmla="*/ 3427949 h 3432943"/>
              <a:gd name="connsiteX0" fmla="*/ 1133809 w 8868239"/>
              <a:gd name="connsiteY0" fmla="*/ 3427949 h 3427949"/>
              <a:gd name="connsiteX1" fmla="*/ 1140684 w 8868239"/>
              <a:gd name="connsiteY1" fmla="*/ 1015886 h 3427949"/>
              <a:gd name="connsiteX2" fmla="*/ 7083386 w 8868239"/>
              <a:gd name="connsiteY2" fmla="*/ 1025717 h 3427949"/>
              <a:gd name="connsiteX3" fmla="*/ 8868239 w 8868239"/>
              <a:gd name="connsiteY3" fmla="*/ 0 h 3427949"/>
              <a:gd name="connsiteX4" fmla="*/ 27501 w 8868239"/>
              <a:gd name="connsiteY4" fmla="*/ 4032 h 3427949"/>
              <a:gd name="connsiteX5" fmla="*/ 0 w 8868239"/>
              <a:gd name="connsiteY5" fmla="*/ 3426067 h 3427949"/>
              <a:gd name="connsiteX6" fmla="*/ 1133809 w 8868239"/>
              <a:gd name="connsiteY6" fmla="*/ 3427949 h 3427949"/>
              <a:gd name="connsiteX0" fmla="*/ 1133809 w 8868239"/>
              <a:gd name="connsiteY0" fmla="*/ 3437667 h 3437667"/>
              <a:gd name="connsiteX1" fmla="*/ 1140684 w 8868239"/>
              <a:gd name="connsiteY1" fmla="*/ 1025604 h 3437667"/>
              <a:gd name="connsiteX2" fmla="*/ 7083386 w 8868239"/>
              <a:gd name="connsiteY2" fmla="*/ 1035435 h 3437667"/>
              <a:gd name="connsiteX3" fmla="*/ 8868239 w 8868239"/>
              <a:gd name="connsiteY3" fmla="*/ 9718 h 3437667"/>
              <a:gd name="connsiteX4" fmla="*/ 6876 w 8868239"/>
              <a:gd name="connsiteY4" fmla="*/ 0 h 3437667"/>
              <a:gd name="connsiteX5" fmla="*/ 0 w 8868239"/>
              <a:gd name="connsiteY5" fmla="*/ 3435785 h 3437667"/>
              <a:gd name="connsiteX6" fmla="*/ 1133809 w 8868239"/>
              <a:gd name="connsiteY6" fmla="*/ 3437667 h 3437667"/>
              <a:gd name="connsiteX0" fmla="*/ 1142047 w 8876477"/>
              <a:gd name="connsiteY0" fmla="*/ 3437667 h 3437667"/>
              <a:gd name="connsiteX1" fmla="*/ 1148922 w 8876477"/>
              <a:gd name="connsiteY1" fmla="*/ 1025604 h 3437667"/>
              <a:gd name="connsiteX2" fmla="*/ 7091624 w 8876477"/>
              <a:gd name="connsiteY2" fmla="*/ 1035435 h 3437667"/>
              <a:gd name="connsiteX3" fmla="*/ 8876477 w 8876477"/>
              <a:gd name="connsiteY3" fmla="*/ 9718 h 3437667"/>
              <a:gd name="connsiteX4" fmla="*/ 15114 w 8876477"/>
              <a:gd name="connsiteY4" fmla="*/ 0 h 3437667"/>
              <a:gd name="connsiteX5" fmla="*/ 0 w 8876477"/>
              <a:gd name="connsiteY5" fmla="*/ 2760282 h 3437667"/>
              <a:gd name="connsiteX6" fmla="*/ 1142047 w 8876477"/>
              <a:gd name="connsiteY6" fmla="*/ 3437667 h 3437667"/>
              <a:gd name="connsiteX0" fmla="*/ 1153922 w 8876477"/>
              <a:gd name="connsiteY0" fmla="*/ 3449543 h 3449543"/>
              <a:gd name="connsiteX1" fmla="*/ 1148922 w 8876477"/>
              <a:gd name="connsiteY1" fmla="*/ 1025604 h 3449543"/>
              <a:gd name="connsiteX2" fmla="*/ 7091624 w 8876477"/>
              <a:gd name="connsiteY2" fmla="*/ 1035435 h 3449543"/>
              <a:gd name="connsiteX3" fmla="*/ 8876477 w 8876477"/>
              <a:gd name="connsiteY3" fmla="*/ 9718 h 3449543"/>
              <a:gd name="connsiteX4" fmla="*/ 15114 w 8876477"/>
              <a:gd name="connsiteY4" fmla="*/ 0 h 3449543"/>
              <a:gd name="connsiteX5" fmla="*/ 0 w 8876477"/>
              <a:gd name="connsiteY5" fmla="*/ 2760282 h 3449543"/>
              <a:gd name="connsiteX6" fmla="*/ 1153922 w 8876477"/>
              <a:gd name="connsiteY6" fmla="*/ 3449543 h 344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76477" h="3449543">
                <a:moveTo>
                  <a:pt x="1153922" y="3449543"/>
                </a:moveTo>
                <a:cubicBezTo>
                  <a:pt x="1156214" y="2645522"/>
                  <a:pt x="1146630" y="1829625"/>
                  <a:pt x="1148922" y="1025604"/>
                </a:cubicBezTo>
                <a:lnTo>
                  <a:pt x="7091624" y="1035435"/>
                </a:lnTo>
                <a:lnTo>
                  <a:pt x="8876477" y="9718"/>
                </a:lnTo>
                <a:lnTo>
                  <a:pt x="15114" y="0"/>
                </a:lnTo>
                <a:lnTo>
                  <a:pt x="0" y="2760282"/>
                </a:lnTo>
                <a:lnTo>
                  <a:pt x="1153922" y="3449543"/>
                </a:lnTo>
                <a:close/>
              </a:path>
            </a:pathLst>
          </a:custGeom>
          <a:solidFill>
            <a:schemeClr val="tx2"/>
          </a:solidFill>
          <a:ln>
            <a:noFill/>
          </a:ln>
          <a:effectLst>
            <a:innerShdw blurRad="1016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Tree>
    <p:extLst>
      <p:ext uri="{BB962C8B-B14F-4D97-AF65-F5344CB8AC3E}">
        <p14:creationId xmlns:p14="http://schemas.microsoft.com/office/powerpoint/2010/main" val="64468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riginal Grid (Hide when not used" hidden="1">
            <a:extLst>
              <a:ext uri="{FF2B5EF4-FFF2-40B4-BE49-F238E27FC236}">
                <a16:creationId xmlns:a16="http://schemas.microsoft.com/office/drawing/2014/main" id="{6F645227-A7EA-1142-8017-D3505BB868FA}"/>
              </a:ext>
            </a:extLst>
          </p:cNvPr>
          <p:cNvPicPr>
            <a:picLocks noChangeAspect="1"/>
          </p:cNvPicPr>
          <p:nvPr userDrawn="1"/>
        </p:nvPicPr>
        <p:blipFill>
          <a:blip r:embed="rId12">
            <a:alphaModFix amt="5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3767879885"/>
      </p:ext>
    </p:extLst>
  </p:cSld>
  <p:clrMap bg1="lt1" tx1="dk1" bg2="lt2" tx2="dk2" accent1="accent1" accent2="accent2" accent3="accent3" accent4="accent4" accent5="accent5" accent6="accent6" hlink="hlink" folHlink="folHlink"/>
  <p:sldLayoutIdLst>
    <p:sldLayoutId id="2147483656" r:id="rId1"/>
    <p:sldLayoutId id="2147483728" r:id="rId2"/>
    <p:sldLayoutId id="2147483655" r:id="rId3"/>
    <p:sldLayoutId id="2147483700" r:id="rId4"/>
    <p:sldLayoutId id="2147483659" r:id="rId5"/>
    <p:sldLayoutId id="2147483707" r:id="rId6"/>
    <p:sldLayoutId id="2147483711" r:id="rId7"/>
    <p:sldLayoutId id="2147483729" r:id="rId8"/>
    <p:sldLayoutId id="2147483666" r:id="rId9"/>
    <p:sldLayoutId id="2147483737" r:id="rId10"/>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074">
          <p15:clr>
            <a:srgbClr val="F26B43"/>
          </p15:clr>
        </p15:guide>
        <p15:guide id="4" orient="horz" pos="1515">
          <p15:clr>
            <a:srgbClr val="F26B43"/>
          </p15:clr>
        </p15:guide>
        <p15:guide id="6" orient="horz" pos="1354">
          <p15:clr>
            <a:srgbClr val="F26B43"/>
          </p15:clr>
        </p15:guide>
        <p15:guide id="7" orient="horz" pos="801">
          <p15:clr>
            <a:srgbClr val="F26B43"/>
          </p15:clr>
        </p15:guide>
        <p15:guide id="9" orient="horz" pos="639">
          <p15:clr>
            <a:srgbClr val="F26B43"/>
          </p15:clr>
        </p15:guide>
        <p15:guide id="12" pos="1204">
          <p15:clr>
            <a:srgbClr val="F26B43"/>
          </p15:clr>
        </p15:guide>
        <p15:guide id="14" pos="1480">
          <p15:clr>
            <a:srgbClr val="F26B43"/>
          </p15:clr>
        </p15:guide>
        <p15:guide id="15" pos="2448">
          <p15:clr>
            <a:srgbClr val="F26B43"/>
          </p15:clr>
        </p15:guide>
        <p15:guide id="17" pos="2730">
          <p15:clr>
            <a:srgbClr val="F26B43"/>
          </p15:clr>
        </p15:guide>
        <p15:guide id="19" pos="7436">
          <p15:clr>
            <a:srgbClr val="F26B43"/>
          </p15:clr>
        </p15:guide>
        <p15:guide id="20" pos="6463">
          <p15:clr>
            <a:srgbClr val="F26B43"/>
          </p15:clr>
        </p15:guide>
        <p15:guide id="22" pos="6192">
          <p15:clr>
            <a:srgbClr val="F26B43"/>
          </p15:clr>
        </p15:guide>
        <p15:guide id="23" pos="5219">
          <p15:clr>
            <a:srgbClr val="F26B43"/>
          </p15:clr>
        </p15:guide>
        <p15:guide id="25" pos="4942">
          <p15:clr>
            <a:srgbClr val="F26B43"/>
          </p15:clr>
        </p15:guide>
        <p15:guide id="26" pos="3698">
          <p15:clr>
            <a:srgbClr val="F26B43"/>
          </p15:clr>
        </p15:guide>
        <p15:guide id="27" pos="3974">
          <p15:clr>
            <a:srgbClr val="F26B43"/>
          </p15:clr>
        </p15:guide>
        <p15:guide id="29" orient="horz" pos="2794">
          <p15:clr>
            <a:srgbClr val="F26B43"/>
          </p15:clr>
        </p15:guide>
        <p15:guide id="31" orient="horz" pos="2955">
          <p15:clr>
            <a:srgbClr val="F26B43"/>
          </p15:clr>
        </p15:guide>
        <p15:guide id="32" orient="horz" pos="3514">
          <p15:clr>
            <a:srgbClr val="F26B43"/>
          </p15:clr>
        </p15:guide>
        <p15:guide id="34" orient="horz" pos="3675">
          <p15:clr>
            <a:srgbClr val="F26B43"/>
          </p15:clr>
        </p15:guide>
        <p15:guide id="35" orient="horz" pos="2235">
          <p15:clr>
            <a:srgbClr val="F26B43"/>
          </p15:clr>
        </p15:guide>
        <p15:guide id="38" pos="718" userDrawn="1">
          <p15:clr>
            <a:srgbClr val="F26B43"/>
          </p15:clr>
        </p15:guide>
        <p15:guide id="39" pos="6948" userDrawn="1">
          <p15:clr>
            <a:srgbClr val="F26B43"/>
          </p15:clr>
        </p15:guide>
        <p15:guide id="41" orient="horz" pos="3984" userDrawn="1">
          <p15:clr>
            <a:srgbClr val="F26B43"/>
          </p15:clr>
        </p15:guide>
        <p15:guide id="42" pos="1965" userDrawn="1">
          <p15:clr>
            <a:srgbClr val="F26B43"/>
          </p15:clr>
        </p15:guide>
        <p15:guide id="43" pos="3211" userDrawn="1">
          <p15:clr>
            <a:srgbClr val="F26B43"/>
          </p15:clr>
        </p15:guide>
        <p15:guide id="45" pos="5703" userDrawn="1">
          <p15:clr>
            <a:srgbClr val="F26B43"/>
          </p15:clr>
        </p15:guide>
        <p15:guide id="46" pos="236" userDrawn="1">
          <p15:clr>
            <a:srgbClr val="F26B43"/>
          </p15:clr>
        </p15:guide>
        <p15:guide id="47" pos="44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www.irs.gov/pub/irs-drop/n-20-23.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www.irs.gov/newsroom/irs-extends-more-tax-deadlines-to-cover-individuals-trusts-estates-corporations-and-others"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E9391CD1-C966-3945-BD13-888E4DE34BE1}"/>
              </a:ext>
            </a:extLst>
          </p:cNvPr>
          <p:cNvSpPr>
            <a:spLocks noGrp="1"/>
          </p:cNvSpPr>
          <p:nvPr>
            <p:ph type="body" sz="quarter" idx="10"/>
          </p:nvPr>
        </p:nvSpPr>
        <p:spPr>
          <a:xfrm>
            <a:off x="3119439" y="383441"/>
            <a:ext cx="7910512" cy="2952977"/>
          </a:xfrm>
        </p:spPr>
        <p:txBody>
          <a:bodyPr/>
          <a:lstStyle/>
          <a:p>
            <a:r>
              <a:rPr lang="en-US" sz="5400" dirty="0"/>
              <a:t>RMD Planning </a:t>
            </a:r>
            <a:r>
              <a:rPr lang="en-US" sz="5400" dirty="0" smtClean="0"/>
              <a:t>in </a:t>
            </a:r>
            <a:r>
              <a:rPr lang="en-US" sz="5400" dirty="0"/>
              <a:t/>
            </a:r>
            <a:br>
              <a:rPr lang="en-US" sz="5400" dirty="0"/>
            </a:br>
            <a:r>
              <a:rPr lang="en-US" sz="5400" dirty="0"/>
              <a:t>2020 After </a:t>
            </a:r>
            <a:r>
              <a:rPr lang="en-US" sz="5400" dirty="0" smtClean="0"/>
              <a:t>the </a:t>
            </a:r>
            <a:r>
              <a:rPr lang="en-US" sz="5400" dirty="0"/>
              <a:t>CARES &amp; SECURE Acts</a:t>
            </a:r>
          </a:p>
        </p:txBody>
      </p:sp>
      <p:sp>
        <p:nvSpPr>
          <p:cNvPr id="4" name="Text Placeholder 3">
            <a:extLst>
              <a:ext uri="{FF2B5EF4-FFF2-40B4-BE49-F238E27FC236}">
                <a16:creationId xmlns:a16="http://schemas.microsoft.com/office/drawing/2014/main" id="{9C5EC5E1-9D50-9A4F-AFC0-A1B50DEC126A}"/>
              </a:ext>
            </a:extLst>
          </p:cNvPr>
          <p:cNvSpPr>
            <a:spLocks noGrp="1"/>
          </p:cNvSpPr>
          <p:nvPr>
            <p:ph type="body" sz="quarter" idx="12"/>
          </p:nvPr>
        </p:nvSpPr>
        <p:spPr>
          <a:xfrm>
            <a:off x="1140446" y="4691062"/>
            <a:ext cx="2745755" cy="1633537"/>
          </a:xfrm>
        </p:spPr>
        <p:txBody>
          <a:bodyPr/>
          <a:lstStyle/>
          <a:p>
            <a:r>
              <a:rPr lang="en-US" dirty="0"/>
              <a:t>Address 1</a:t>
            </a:r>
          </a:p>
          <a:p>
            <a:r>
              <a:rPr lang="en-US" dirty="0"/>
              <a:t>Address 2</a:t>
            </a:r>
          </a:p>
          <a:p>
            <a:r>
              <a:rPr lang="en-US" dirty="0"/>
              <a:t>City, ST 00000</a:t>
            </a:r>
          </a:p>
        </p:txBody>
      </p:sp>
      <p:sp>
        <p:nvSpPr>
          <p:cNvPr id="2" name="TextBox 1">
            <a:extLst>
              <a:ext uri="{FF2B5EF4-FFF2-40B4-BE49-F238E27FC236}">
                <a16:creationId xmlns:a16="http://schemas.microsoft.com/office/drawing/2014/main" id="{9DA22CC5-8EAC-CA4D-B68F-C8406B375F33}"/>
              </a:ext>
            </a:extLst>
          </p:cNvPr>
          <p:cNvSpPr txBox="1"/>
          <p:nvPr/>
        </p:nvSpPr>
        <p:spPr>
          <a:xfrm>
            <a:off x="1006997" y="4143737"/>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7E045373-961C-974F-8407-A7F59A02347B}"/>
              </a:ext>
            </a:extLst>
          </p:cNvPr>
          <p:cNvSpPr txBox="1"/>
          <p:nvPr/>
        </p:nvSpPr>
        <p:spPr>
          <a:xfrm>
            <a:off x="9419487" y="5003235"/>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
        <p:nvSpPr>
          <p:cNvPr id="3" name="TextBox 2"/>
          <p:cNvSpPr txBox="1"/>
          <p:nvPr/>
        </p:nvSpPr>
        <p:spPr>
          <a:xfrm>
            <a:off x="65630" y="6485401"/>
            <a:ext cx="4895385" cy="276999"/>
          </a:xfrm>
          <a:prstGeom prst="rect">
            <a:avLst/>
          </a:prstGeom>
          <a:noFill/>
        </p:spPr>
        <p:txBody>
          <a:bodyPr wrap="square" rtlCol="0">
            <a:spAutoFit/>
          </a:bodyPr>
          <a:lstStyle/>
          <a:p>
            <a:r>
              <a:rPr lang="en-US" sz="1200" dirty="0" smtClean="0">
                <a:solidFill>
                  <a:schemeClr val="bg1"/>
                </a:solidFill>
              </a:rPr>
              <a:t>LPL Compliance Approval # 1-05023721</a:t>
            </a:r>
            <a:endParaRPr lang="en-US" sz="1200" dirty="0">
              <a:solidFill>
                <a:schemeClr val="bg1"/>
              </a:solidFill>
            </a:endParaRPr>
          </a:p>
        </p:txBody>
      </p:sp>
    </p:spTree>
    <p:extLst>
      <p:ext uri="{BB962C8B-B14F-4D97-AF65-F5344CB8AC3E}">
        <p14:creationId xmlns:p14="http://schemas.microsoft.com/office/powerpoint/2010/main" val="140316557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First RMD Due</a:t>
            </a:r>
          </a:p>
        </p:txBody>
      </p:sp>
      <p:sp>
        <p:nvSpPr>
          <p:cNvPr id="5" name="Text Placeholder 4">
            <a:extLst>
              <a:ext uri="{FF2B5EF4-FFF2-40B4-BE49-F238E27FC236}">
                <a16:creationId xmlns:a16="http://schemas.microsoft.com/office/drawing/2014/main" id="{C083CD27-01FD-CB4E-8D08-E947D34604E8}"/>
              </a:ext>
            </a:extLst>
          </p:cNvPr>
          <p:cNvSpPr>
            <a:spLocks noGrp="1"/>
          </p:cNvSpPr>
          <p:nvPr>
            <p:ph type="body" sz="quarter" idx="11"/>
          </p:nvPr>
        </p:nvSpPr>
        <p:spPr>
          <a:xfrm>
            <a:off x="1139826" y="2379076"/>
            <a:ext cx="9120188" cy="3199399"/>
          </a:xfrm>
        </p:spPr>
        <p:txBody>
          <a:bodyPr/>
          <a:lstStyle/>
          <a:p>
            <a:r>
              <a:rPr lang="en-US" sz="2800" dirty="0"/>
              <a:t>April 1 </a:t>
            </a:r>
            <a:r>
              <a:rPr lang="en-US" sz="2800" dirty="0" smtClean="0"/>
              <a:t>in the year </a:t>
            </a:r>
            <a:r>
              <a:rPr lang="en-US" sz="2800" dirty="0"/>
              <a:t>after you reach age </a:t>
            </a:r>
            <a:r>
              <a:rPr lang="en-US" sz="2800" dirty="0" smtClean="0"/>
              <a:t>72</a:t>
            </a:r>
            <a:endParaRPr lang="en-US" sz="2800" dirty="0"/>
          </a:p>
          <a:p>
            <a:r>
              <a:rPr lang="en-US" sz="2800" b="1" dirty="0" smtClean="0"/>
              <a:t>If you turn </a:t>
            </a:r>
            <a:r>
              <a:rPr lang="en-US" sz="2800" b="1" dirty="0"/>
              <a:t>age 72 in </a:t>
            </a:r>
            <a:r>
              <a:rPr lang="en-US" sz="2800" b="1" dirty="0" smtClean="0"/>
              <a:t>2021, your first </a:t>
            </a:r>
            <a:r>
              <a:rPr lang="en-US" sz="2800" b="1" dirty="0"/>
              <a:t>RMD is due by April 1, 2022</a:t>
            </a:r>
          </a:p>
          <a:p>
            <a:r>
              <a:rPr lang="en-US" sz="2800" dirty="0"/>
              <a:t>This RMD is for year 2021, so calculate it on </a:t>
            </a:r>
            <a:r>
              <a:rPr lang="en-US" sz="2800" dirty="0" smtClean="0"/>
              <a:t>the ending </a:t>
            </a:r>
            <a:r>
              <a:rPr lang="en-US" sz="2800" dirty="0"/>
              <a:t>balance </a:t>
            </a:r>
            <a:r>
              <a:rPr lang="en-US" sz="2800" dirty="0" smtClean="0"/>
              <a:t>as of December </a:t>
            </a:r>
            <a:r>
              <a:rPr lang="en-US" sz="2800" dirty="0"/>
              <a:t>31, 2020</a:t>
            </a:r>
          </a:p>
          <a:p>
            <a:r>
              <a:rPr lang="en-US" sz="2800" b="1" dirty="0"/>
              <a:t>Second RMD </a:t>
            </a:r>
            <a:r>
              <a:rPr lang="en-US" sz="2800" b="1" dirty="0" smtClean="0"/>
              <a:t>is still </a:t>
            </a:r>
            <a:r>
              <a:rPr lang="en-US" sz="2800" b="1" dirty="0"/>
              <a:t>due by </a:t>
            </a:r>
            <a:r>
              <a:rPr lang="en-US" sz="2800" b="1" dirty="0" smtClean="0"/>
              <a:t>the end </a:t>
            </a:r>
            <a:r>
              <a:rPr lang="en-US" sz="2800" b="1" dirty="0"/>
              <a:t>of 2022</a:t>
            </a:r>
          </a:p>
        </p:txBody>
      </p:sp>
    </p:spTree>
    <p:extLst>
      <p:ext uri="{BB962C8B-B14F-4D97-AF65-F5344CB8AC3E}">
        <p14:creationId xmlns:p14="http://schemas.microsoft.com/office/powerpoint/2010/main" val="406424602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Taxation of RMDs</a:t>
            </a:r>
          </a:p>
        </p:txBody>
      </p:sp>
      <p:sp>
        <p:nvSpPr>
          <p:cNvPr id="3" name="Text Placeholder 2">
            <a:extLst>
              <a:ext uri="{FF2B5EF4-FFF2-40B4-BE49-F238E27FC236}">
                <a16:creationId xmlns:a16="http://schemas.microsoft.com/office/drawing/2014/main" id="{F32285E6-DB94-B949-941C-4C9BAD043181}"/>
              </a:ext>
            </a:extLst>
          </p:cNvPr>
          <p:cNvSpPr>
            <a:spLocks noGrp="1"/>
          </p:cNvSpPr>
          <p:nvPr>
            <p:ph type="body" sz="quarter" idx="11"/>
          </p:nvPr>
        </p:nvSpPr>
        <p:spPr>
          <a:xfrm>
            <a:off x="1139825" y="2379076"/>
            <a:ext cx="8223983" cy="3199399"/>
          </a:xfrm>
        </p:spPr>
        <p:txBody>
          <a:bodyPr/>
          <a:lstStyle/>
          <a:p>
            <a:pPr marL="457200" indent="-457200">
              <a:buClr>
                <a:schemeClr val="tx2"/>
              </a:buClr>
              <a:buSzPct val="100000"/>
              <a:buFont typeface="Arial" panose="020B0604020202020204" pitchFamily="34" charset="0"/>
              <a:buChar char="•"/>
            </a:pPr>
            <a:r>
              <a:rPr lang="en-US" sz="2800" dirty="0"/>
              <a:t>Generally speaking, prorated taxation with basis</a:t>
            </a:r>
          </a:p>
          <a:p>
            <a:pPr marL="457200" indent="-457200">
              <a:buClr>
                <a:schemeClr val="tx2"/>
              </a:buClr>
              <a:buSzPct val="100000"/>
              <a:buFont typeface="Arial" panose="020B0604020202020204" pitchFamily="34" charset="0"/>
              <a:buChar char="•"/>
            </a:pPr>
            <a:r>
              <a:rPr lang="en-US" sz="2800" dirty="0"/>
              <a:t>Most accounts are fully tax-deferred with IRAs and 401ks</a:t>
            </a:r>
          </a:p>
          <a:p>
            <a:pPr marL="457200" indent="-457200">
              <a:buClr>
                <a:schemeClr val="tx2"/>
              </a:buClr>
              <a:buSzPct val="100000"/>
              <a:buFont typeface="Arial" panose="020B0604020202020204" pitchFamily="34" charset="0"/>
              <a:buChar char="•"/>
            </a:pPr>
            <a:r>
              <a:rPr lang="en-US" sz="2800" dirty="0"/>
              <a:t>This means, taxation of full distribution amount as ordinary income</a:t>
            </a:r>
          </a:p>
          <a:p>
            <a:pPr marL="457200" indent="-457200">
              <a:buClr>
                <a:schemeClr val="tx2"/>
              </a:buClr>
              <a:buSzPct val="100000"/>
              <a:buFont typeface="Arial" panose="020B0604020202020204" pitchFamily="34" charset="0"/>
              <a:buChar char="•"/>
            </a:pPr>
            <a:r>
              <a:rPr lang="en-US" sz="2800" dirty="0"/>
              <a:t>Missed RMDs are subject to 50% penalty tax</a:t>
            </a:r>
          </a:p>
        </p:txBody>
      </p:sp>
    </p:spTree>
    <p:extLst>
      <p:ext uri="{BB962C8B-B14F-4D97-AF65-F5344CB8AC3E}">
        <p14:creationId xmlns:p14="http://schemas.microsoft.com/office/powerpoint/2010/main" val="371426103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dirty="0"/>
              <a:t>SECURE Act</a:t>
            </a:r>
          </a:p>
          <a:p>
            <a:r>
              <a:rPr lang="en-US" dirty="0"/>
              <a:t>Impact on RMDs</a:t>
            </a:r>
          </a:p>
        </p:txBody>
      </p:sp>
    </p:spTree>
    <p:extLst>
      <p:ext uri="{BB962C8B-B14F-4D97-AF65-F5344CB8AC3E}">
        <p14:creationId xmlns:p14="http://schemas.microsoft.com/office/powerpoint/2010/main" val="295143831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SECURE Act – 2019</a:t>
            </a:r>
          </a:p>
        </p:txBody>
      </p:sp>
      <p:sp>
        <p:nvSpPr>
          <p:cNvPr id="4" name="Text Placeholder 3">
            <a:extLst>
              <a:ext uri="{FF2B5EF4-FFF2-40B4-BE49-F238E27FC236}">
                <a16:creationId xmlns:a16="http://schemas.microsoft.com/office/drawing/2014/main" id="{3BBBE0BA-0CF1-254E-8C8D-8EEEFADBAD50}"/>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SECURE Act – Setting Every Community Up For Retirement Enhancement Act (2019)</a:t>
            </a:r>
          </a:p>
          <a:p>
            <a:pPr marL="342900" indent="-342900">
              <a:buClr>
                <a:schemeClr val="tx2"/>
              </a:buClr>
              <a:buFont typeface="Arial" panose="020B0604020202020204" pitchFamily="34" charset="0"/>
              <a:buChar char="•"/>
            </a:pPr>
            <a:r>
              <a:rPr lang="en-US" dirty="0"/>
              <a:t>Passed House 417-3 in June 2019</a:t>
            </a:r>
          </a:p>
          <a:p>
            <a:pPr marL="342900" indent="-342900">
              <a:buClr>
                <a:schemeClr val="tx2"/>
              </a:buClr>
              <a:buFont typeface="Arial" panose="020B0604020202020204" pitchFamily="34" charset="0"/>
              <a:buChar char="•"/>
            </a:pPr>
            <a:r>
              <a:rPr lang="en-US" dirty="0"/>
              <a:t>Got derailed for months</a:t>
            </a:r>
          </a:p>
          <a:p>
            <a:pPr marL="342900" indent="-342900">
              <a:buClr>
                <a:schemeClr val="tx2"/>
              </a:buClr>
              <a:buFont typeface="Arial" panose="020B0604020202020204" pitchFamily="34" charset="0"/>
              <a:buChar char="•"/>
            </a:pPr>
            <a:r>
              <a:rPr lang="en-US" dirty="0"/>
              <a:t>Attached to Appropriations Bill in December 2019 – </a:t>
            </a:r>
            <a:br>
              <a:rPr lang="en-US" dirty="0"/>
            </a:br>
            <a:r>
              <a:rPr lang="en-US" dirty="0"/>
              <a:t>Passed House on Tuesday, </a:t>
            </a:r>
            <a:r>
              <a:rPr lang="en-US" dirty="0" smtClean="0"/>
              <a:t>December </a:t>
            </a:r>
            <a:r>
              <a:rPr lang="en-US" dirty="0"/>
              <a:t>17 </a:t>
            </a:r>
          </a:p>
        </p:txBody>
      </p:sp>
    </p:spTree>
    <p:extLst>
      <p:ext uri="{BB962C8B-B14F-4D97-AF65-F5344CB8AC3E}">
        <p14:creationId xmlns:p14="http://schemas.microsoft.com/office/powerpoint/2010/main" val="396840565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Two Major RMD Changes</a:t>
            </a:r>
          </a:p>
        </p:txBody>
      </p:sp>
      <p:sp>
        <p:nvSpPr>
          <p:cNvPr id="4" name="Text Placeholder 3">
            <a:extLst>
              <a:ext uri="{FF2B5EF4-FFF2-40B4-BE49-F238E27FC236}">
                <a16:creationId xmlns:a16="http://schemas.microsoft.com/office/drawing/2014/main" id="{3BBBE0BA-0CF1-254E-8C8D-8EEEFADBAD50}"/>
              </a:ext>
            </a:extLst>
          </p:cNvPr>
          <p:cNvSpPr>
            <a:spLocks noGrp="1"/>
          </p:cNvSpPr>
          <p:nvPr>
            <p:ph type="body" sz="quarter" idx="11"/>
          </p:nvPr>
        </p:nvSpPr>
        <p:spPr>
          <a:xfrm>
            <a:off x="1139826" y="2379076"/>
            <a:ext cx="7913688" cy="3199399"/>
          </a:xfrm>
        </p:spPr>
        <p:txBody>
          <a:bodyPr/>
          <a:lstStyle/>
          <a:p>
            <a:pPr marL="342900" indent="-342900">
              <a:spcAft>
                <a:spcPts val="2400"/>
              </a:spcAft>
              <a:buClr>
                <a:schemeClr val="tx2"/>
              </a:buClr>
              <a:buFont typeface="Arial" panose="020B0604020202020204" pitchFamily="34" charset="0"/>
              <a:buChar char="•"/>
            </a:pPr>
            <a:r>
              <a:rPr lang="en-US" sz="2800" dirty="0"/>
              <a:t>Age 72 instead of age 70.5 (starting in 2020)</a:t>
            </a:r>
          </a:p>
          <a:p>
            <a:pPr marL="342900" indent="-342900">
              <a:spcAft>
                <a:spcPts val="2400"/>
              </a:spcAft>
              <a:buClr>
                <a:schemeClr val="tx2"/>
              </a:buClr>
              <a:buFont typeface="Arial" panose="020B0604020202020204" pitchFamily="34" charset="0"/>
              <a:buChar char="•"/>
            </a:pPr>
            <a:r>
              <a:rPr lang="en-US" sz="2800" dirty="0"/>
              <a:t>Removal of Stretch RMDs for many inherited retirement accounts</a:t>
            </a:r>
          </a:p>
        </p:txBody>
      </p:sp>
    </p:spTree>
    <p:extLst>
      <p:ext uri="{BB962C8B-B14F-4D97-AF65-F5344CB8AC3E}">
        <p14:creationId xmlns:p14="http://schemas.microsoft.com/office/powerpoint/2010/main" val="3613111619"/>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smtClean="0"/>
              <a:t>10-Year Provision</a:t>
            </a:r>
            <a:endParaRPr lang="en-US" dirty="0"/>
          </a:p>
        </p:txBody>
      </p:sp>
      <p:sp>
        <p:nvSpPr>
          <p:cNvPr id="7" name="Text Placeholder 6">
            <a:extLst>
              <a:ext uri="{FF2B5EF4-FFF2-40B4-BE49-F238E27FC236}">
                <a16:creationId xmlns:a16="http://schemas.microsoft.com/office/drawing/2014/main" id="{D36F9ADC-8663-FD46-AB1B-2A893DEC1D84}"/>
              </a:ext>
            </a:extLst>
          </p:cNvPr>
          <p:cNvSpPr>
            <a:spLocks noGrp="1"/>
          </p:cNvSpPr>
          <p:nvPr>
            <p:ph type="body" sz="quarter" idx="11"/>
          </p:nvPr>
        </p:nvSpPr>
        <p:spPr/>
        <p:txBody>
          <a:bodyPr/>
          <a:lstStyle/>
          <a:p>
            <a:r>
              <a:rPr lang="en-US" sz="3200" dirty="0" smtClean="0"/>
              <a:t>Most non-spouse designated </a:t>
            </a:r>
            <a:r>
              <a:rPr lang="en-US" sz="3200" dirty="0"/>
              <a:t>beneficiaries must distribute the entire inherited IRA or DC account by the end of the 10th year following the year of death of the owner.</a:t>
            </a:r>
          </a:p>
          <a:p>
            <a:endParaRPr lang="en-US" sz="3200" dirty="0"/>
          </a:p>
        </p:txBody>
      </p:sp>
    </p:spTree>
    <p:extLst>
      <p:ext uri="{BB962C8B-B14F-4D97-AF65-F5344CB8AC3E}">
        <p14:creationId xmlns:p14="http://schemas.microsoft.com/office/powerpoint/2010/main" val="3440577661"/>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E76425FB-2A59-D440-839A-97C7E5A9AFC3}"/>
              </a:ext>
            </a:extLst>
          </p:cNvPr>
          <p:cNvPicPr>
            <a:picLocks noChangeAspect="1"/>
          </p:cNvPicPr>
          <p:nvPr/>
        </p:nvPicPr>
        <p:blipFill rotWithShape="1">
          <a:blip r:embed="rId3"/>
          <a:srcRect l="3459" t="17096" r="6680" b="6753"/>
          <a:stretch/>
        </p:blipFill>
        <p:spPr>
          <a:xfrm>
            <a:off x="2029913" y="1226634"/>
            <a:ext cx="8169344" cy="4839629"/>
          </a:xfrm>
          <a:prstGeom prst="rect">
            <a:avLst/>
          </a:prstGeom>
          <a:effectLst>
            <a:outerShdw blurRad="63500" algn="ctr" rotWithShape="0">
              <a:prstClr val="black">
                <a:alpha val="40000"/>
              </a:prstClr>
            </a:outerShdw>
          </a:effectLst>
        </p:spPr>
      </p:pic>
      <p:sp>
        <p:nvSpPr>
          <p:cNvPr id="3" name="Text Placeholder 2">
            <a:extLst>
              <a:ext uri="{FF2B5EF4-FFF2-40B4-BE49-F238E27FC236}">
                <a16:creationId xmlns:a16="http://schemas.microsoft.com/office/drawing/2014/main" id="{B59D3F9A-03F5-464F-8E5E-9407D5D7A164}"/>
              </a:ext>
            </a:extLst>
          </p:cNvPr>
          <p:cNvSpPr>
            <a:spLocks noGrp="1"/>
          </p:cNvSpPr>
          <p:nvPr>
            <p:ph type="body" sz="quarter" idx="10"/>
          </p:nvPr>
        </p:nvSpPr>
        <p:spPr>
          <a:xfrm>
            <a:off x="2139156" y="704057"/>
            <a:ext cx="7913689" cy="1135062"/>
          </a:xfrm>
        </p:spPr>
        <p:txBody>
          <a:bodyPr/>
          <a:lstStyle/>
          <a:p>
            <a:pPr algn="ctr"/>
            <a:r>
              <a:rPr lang="en-US" sz="3200" dirty="0"/>
              <a:t>IRA Beneficiaries After the SECURE Act</a:t>
            </a:r>
          </a:p>
        </p:txBody>
      </p:sp>
      <p:sp>
        <p:nvSpPr>
          <p:cNvPr id="2" name="TextBox 1"/>
          <p:cNvSpPr txBox="1"/>
          <p:nvPr/>
        </p:nvSpPr>
        <p:spPr>
          <a:xfrm>
            <a:off x="100361" y="6284155"/>
            <a:ext cx="7939668" cy="430887"/>
          </a:xfrm>
          <a:prstGeom prst="rect">
            <a:avLst/>
          </a:prstGeom>
          <a:noFill/>
        </p:spPr>
        <p:txBody>
          <a:bodyPr wrap="square" rtlCol="0">
            <a:spAutoFit/>
          </a:bodyPr>
          <a:lstStyle/>
          <a:p>
            <a:r>
              <a:rPr lang="en-US" sz="1100" dirty="0" smtClean="0">
                <a:solidFill>
                  <a:schemeClr val="bg1">
                    <a:lumMod val="50000"/>
                  </a:schemeClr>
                </a:solidFill>
              </a:rPr>
              <a:t>*Minor children are eligible to take distributions using the life expectancy rules until they reach the age of majority at which time the remaining balance must be distributed within the 10-year period.</a:t>
            </a:r>
            <a:endParaRPr lang="en-US" sz="1100" dirty="0">
              <a:solidFill>
                <a:schemeClr val="bg1">
                  <a:lumMod val="50000"/>
                </a:schemeClr>
              </a:solidFill>
            </a:endParaRPr>
          </a:p>
        </p:txBody>
      </p:sp>
    </p:spTree>
    <p:extLst>
      <p:ext uri="{BB962C8B-B14F-4D97-AF65-F5344CB8AC3E}">
        <p14:creationId xmlns:p14="http://schemas.microsoft.com/office/powerpoint/2010/main" val="338765484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Some Big Exceptions Still </a:t>
            </a:r>
          </a:p>
        </p:txBody>
      </p:sp>
      <p:sp>
        <p:nvSpPr>
          <p:cNvPr id="6" name="Text Placeholder 5">
            <a:extLst>
              <a:ext uri="{FF2B5EF4-FFF2-40B4-BE49-F238E27FC236}">
                <a16:creationId xmlns:a16="http://schemas.microsoft.com/office/drawing/2014/main" id="{74BAE26E-EE1A-B948-838F-8E2D7EC66193}"/>
              </a:ext>
            </a:extLst>
          </p:cNvPr>
          <p:cNvSpPr>
            <a:spLocks noGrp="1"/>
          </p:cNvSpPr>
          <p:nvPr>
            <p:ph type="body" sz="quarter" idx="11"/>
          </p:nvPr>
        </p:nvSpPr>
        <p:spPr>
          <a:xfrm>
            <a:off x="1139826" y="2149475"/>
            <a:ext cx="9120188" cy="3199399"/>
          </a:xfrm>
        </p:spPr>
        <p:txBody>
          <a:bodyPr/>
          <a:lstStyle/>
          <a:p>
            <a:pPr marL="342900" indent="-342900">
              <a:buClr>
                <a:schemeClr val="tx2"/>
              </a:buClr>
              <a:buFont typeface="Arial" panose="020B0604020202020204" pitchFamily="34" charset="0"/>
              <a:buChar char="•"/>
            </a:pPr>
            <a:r>
              <a:rPr lang="en-US" dirty="0"/>
              <a:t>The 10-year distribution requirement generally does not apply if the designated beneficiary is an eligible beneficiary.</a:t>
            </a:r>
          </a:p>
          <a:p>
            <a:pPr marL="342900" indent="-342900">
              <a:buClr>
                <a:schemeClr val="tx2"/>
              </a:buClr>
              <a:buFont typeface="Arial" panose="020B0604020202020204" pitchFamily="34" charset="0"/>
              <a:buChar char="•"/>
            </a:pPr>
            <a:r>
              <a:rPr lang="en-US" dirty="0"/>
              <a:t>Eligible beneficiary is defined as any beneficiary who, as of the date of death, is a surviving spouse, disabled, or chronically ill, or is an individual who is not more than 10 years younger than the employee (or IRA owner), or is a child of the employee (or IRA owner) who has not reached the age of majority.</a:t>
            </a:r>
          </a:p>
          <a:p>
            <a:pPr marL="342900" indent="-342900">
              <a:buClr>
                <a:schemeClr val="tx2"/>
              </a:buClr>
              <a:buFont typeface="Arial" panose="020B0604020202020204" pitchFamily="34" charset="0"/>
              <a:buChar char="•"/>
            </a:pPr>
            <a:r>
              <a:rPr lang="en-US" dirty="0"/>
              <a:t>Effective for those who die after </a:t>
            </a:r>
            <a:r>
              <a:rPr lang="en-US" dirty="0" smtClean="0"/>
              <a:t>December </a:t>
            </a:r>
            <a:r>
              <a:rPr lang="en-US" dirty="0"/>
              <a:t>31, 2019 and </a:t>
            </a:r>
            <a:br>
              <a:rPr lang="en-US" dirty="0"/>
            </a:br>
            <a:r>
              <a:rPr lang="en-US" dirty="0" smtClean="0"/>
              <a:t>December </a:t>
            </a:r>
            <a:r>
              <a:rPr lang="en-US" dirty="0"/>
              <a:t>31, 2021 for government </a:t>
            </a:r>
            <a:r>
              <a:rPr lang="en-US" dirty="0" smtClean="0"/>
              <a:t>plans.</a:t>
            </a:r>
            <a:endParaRPr lang="en-US" dirty="0"/>
          </a:p>
        </p:txBody>
      </p:sp>
    </p:spTree>
    <p:extLst>
      <p:ext uri="{BB962C8B-B14F-4D97-AF65-F5344CB8AC3E}">
        <p14:creationId xmlns:p14="http://schemas.microsoft.com/office/powerpoint/2010/main" val="45336435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Who </a:t>
            </a:r>
            <a:r>
              <a:rPr lang="en-US" dirty="0" smtClean="0"/>
              <a:t>Isn’t </a:t>
            </a:r>
            <a:r>
              <a:rPr lang="en-US" dirty="0"/>
              <a:t>E</a:t>
            </a:r>
            <a:r>
              <a:rPr lang="en-US" dirty="0" smtClean="0"/>
              <a:t>xempt</a:t>
            </a:r>
            <a:r>
              <a:rPr lang="en-US" dirty="0"/>
              <a:t>?</a:t>
            </a:r>
          </a:p>
        </p:txBody>
      </p:sp>
      <p:sp>
        <p:nvSpPr>
          <p:cNvPr id="6" name="Text Placeholder 5">
            <a:extLst>
              <a:ext uri="{FF2B5EF4-FFF2-40B4-BE49-F238E27FC236}">
                <a16:creationId xmlns:a16="http://schemas.microsoft.com/office/drawing/2014/main" id="{A44D4EA1-0322-0343-9663-FCA0E5988872}"/>
              </a:ext>
            </a:extLst>
          </p:cNvPr>
          <p:cNvSpPr>
            <a:spLocks noGrp="1"/>
          </p:cNvSpPr>
          <p:nvPr>
            <p:ph type="body" sz="quarter" idx="11"/>
          </p:nvPr>
        </p:nvSpPr>
        <p:spPr>
          <a:xfrm>
            <a:off x="1139826" y="2379076"/>
            <a:ext cx="9890124" cy="3199399"/>
          </a:xfrm>
        </p:spPr>
        <p:txBody>
          <a:bodyPr/>
          <a:lstStyle/>
          <a:p>
            <a:pPr marL="342900" indent="-342900">
              <a:buClr>
                <a:schemeClr val="tx2"/>
              </a:buClr>
              <a:buFont typeface="Arial" panose="020B0604020202020204" pitchFamily="34" charset="0"/>
              <a:buChar char="•"/>
            </a:pPr>
            <a:r>
              <a:rPr lang="en-US" sz="2800" dirty="0"/>
              <a:t>Grandchildren don’t appear to be exempt</a:t>
            </a:r>
          </a:p>
          <a:p>
            <a:pPr marL="342900" indent="-342900">
              <a:buClr>
                <a:schemeClr val="tx2"/>
              </a:buClr>
              <a:buFont typeface="Arial" panose="020B0604020202020204" pitchFamily="34" charset="0"/>
              <a:buChar char="•"/>
            </a:pPr>
            <a:r>
              <a:rPr lang="en-US" sz="2800" dirty="0" smtClean="0"/>
              <a:t>This </a:t>
            </a:r>
            <a:r>
              <a:rPr lang="en-US" sz="2800" dirty="0"/>
              <a:t>means a 10-year-old grandchild would have 10 years to deplete the account</a:t>
            </a:r>
          </a:p>
          <a:p>
            <a:pPr marL="342900" indent="-342900">
              <a:buClr>
                <a:schemeClr val="tx2"/>
              </a:buClr>
              <a:buFont typeface="Arial" panose="020B0604020202020204" pitchFamily="34" charset="0"/>
              <a:buChar char="•"/>
            </a:pPr>
            <a:r>
              <a:rPr lang="en-US" sz="2800" dirty="0" smtClean="0"/>
              <a:t>This </a:t>
            </a:r>
            <a:r>
              <a:rPr lang="en-US" sz="2800" dirty="0"/>
              <a:t>is not a good outcome!</a:t>
            </a:r>
          </a:p>
        </p:txBody>
      </p:sp>
    </p:spTree>
    <p:extLst>
      <p:ext uri="{BB962C8B-B14F-4D97-AF65-F5344CB8AC3E}">
        <p14:creationId xmlns:p14="http://schemas.microsoft.com/office/powerpoint/2010/main" val="313300088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Stretch vs. 10-Year Example</a:t>
            </a:r>
          </a:p>
        </p:txBody>
      </p:sp>
      <p:sp>
        <p:nvSpPr>
          <p:cNvPr id="6" name="Text Placeholder 5">
            <a:extLst>
              <a:ext uri="{FF2B5EF4-FFF2-40B4-BE49-F238E27FC236}">
                <a16:creationId xmlns:a16="http://schemas.microsoft.com/office/drawing/2014/main" id="{4572AFD2-2B6D-DC47-A6C9-12206D03E5FC}"/>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75-year-old parent passes away</a:t>
            </a:r>
          </a:p>
          <a:p>
            <a:pPr marL="342900" indent="-342900">
              <a:buClr>
                <a:schemeClr val="tx2"/>
              </a:buClr>
              <a:buFont typeface="Arial" panose="020B0604020202020204" pitchFamily="34" charset="0"/>
              <a:buChar char="•"/>
            </a:pPr>
            <a:r>
              <a:rPr lang="en-US" dirty="0"/>
              <a:t>Leaves IRA to 45-year-old child – 38.8 years for life factor </a:t>
            </a:r>
          </a:p>
          <a:p>
            <a:pPr marL="342900" indent="-342900">
              <a:buClr>
                <a:schemeClr val="tx2"/>
              </a:buClr>
              <a:buFont typeface="Arial" panose="020B0604020202020204" pitchFamily="34" charset="0"/>
              <a:buChar char="•"/>
            </a:pPr>
            <a:r>
              <a:rPr lang="en-US" dirty="0"/>
              <a:t>IRA worth $1,000,0000</a:t>
            </a:r>
          </a:p>
          <a:p>
            <a:pPr marL="342900" indent="-342900">
              <a:buClr>
                <a:schemeClr val="tx2"/>
              </a:buClr>
              <a:buFont typeface="Arial" panose="020B0604020202020204" pitchFamily="34" charset="0"/>
              <a:buChar char="•"/>
            </a:pPr>
            <a:r>
              <a:rPr lang="en-US" dirty="0"/>
              <a:t>RMD </a:t>
            </a:r>
            <a:r>
              <a:rPr lang="en-US" dirty="0" smtClean="0"/>
              <a:t>Year </a:t>
            </a:r>
            <a:r>
              <a:rPr lang="en-US" dirty="0"/>
              <a:t>1 – $100,000 after SECURE </a:t>
            </a:r>
            <a:r>
              <a:rPr lang="en-US" dirty="0" smtClean="0"/>
              <a:t>Act vs</a:t>
            </a:r>
            <a:r>
              <a:rPr lang="en-US" dirty="0"/>
              <a:t>. $25,773 under Stretch</a:t>
            </a:r>
          </a:p>
        </p:txBody>
      </p:sp>
    </p:spTree>
    <p:extLst>
      <p:ext uri="{BB962C8B-B14F-4D97-AF65-F5344CB8AC3E}">
        <p14:creationId xmlns:p14="http://schemas.microsoft.com/office/powerpoint/2010/main" val="244607942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B1886DD-0B84-5442-8197-5E6F8AC8A10B}"/>
              </a:ext>
            </a:extLst>
          </p:cNvPr>
          <p:cNvSpPr>
            <a:spLocks noGrp="1"/>
          </p:cNvSpPr>
          <p:nvPr>
            <p:ph type="body" sz="quarter" idx="10"/>
          </p:nvPr>
        </p:nvSpPr>
        <p:spPr/>
        <p:txBody>
          <a:bodyPr/>
          <a:lstStyle/>
          <a:p>
            <a:r>
              <a:rPr lang="en-US" dirty="0"/>
              <a:t>Overview</a:t>
            </a:r>
          </a:p>
        </p:txBody>
      </p:sp>
      <p:sp>
        <p:nvSpPr>
          <p:cNvPr id="2" name="Text Placeholder 1">
            <a:extLst>
              <a:ext uri="{FF2B5EF4-FFF2-40B4-BE49-F238E27FC236}">
                <a16:creationId xmlns:a16="http://schemas.microsoft.com/office/drawing/2014/main" id="{1C78718A-A175-8B40-A5E8-FED88C76C458}"/>
              </a:ext>
            </a:extLst>
          </p:cNvPr>
          <p:cNvSpPr>
            <a:spLocks noGrp="1"/>
          </p:cNvSpPr>
          <p:nvPr>
            <p:ph type="body" sz="quarter" idx="11"/>
          </p:nvPr>
        </p:nvSpPr>
        <p:spPr/>
        <p:txBody>
          <a:bodyPr/>
          <a:lstStyle/>
          <a:p>
            <a:pPr marL="457200" indent="-457200">
              <a:buClr>
                <a:schemeClr val="tx2"/>
              </a:buClr>
              <a:buFont typeface="+mj-lt"/>
              <a:buAutoNum type="arabicPeriod"/>
            </a:pPr>
            <a:r>
              <a:rPr lang="en-US" sz="2800" dirty="0"/>
              <a:t>RMD Overview</a:t>
            </a:r>
          </a:p>
          <a:p>
            <a:pPr marL="457200" indent="-457200">
              <a:buClr>
                <a:schemeClr val="tx2"/>
              </a:buClr>
              <a:buFont typeface="+mj-lt"/>
              <a:buAutoNum type="arabicPeriod"/>
            </a:pPr>
            <a:r>
              <a:rPr lang="en-US" sz="2800" dirty="0"/>
              <a:t>SECURE Act RMD Changes</a:t>
            </a:r>
          </a:p>
          <a:p>
            <a:pPr marL="457200" indent="-457200">
              <a:buClr>
                <a:schemeClr val="tx2"/>
              </a:buClr>
              <a:buFont typeface="+mj-lt"/>
              <a:buAutoNum type="arabicPeriod"/>
            </a:pPr>
            <a:r>
              <a:rPr lang="en-US" sz="2800" dirty="0"/>
              <a:t>2020 RMD Changes</a:t>
            </a:r>
          </a:p>
          <a:p>
            <a:pPr marL="457200" indent="-457200">
              <a:buClr>
                <a:schemeClr val="tx2"/>
              </a:buClr>
              <a:buFont typeface="+mj-lt"/>
              <a:buAutoNum type="arabicPeriod"/>
            </a:pPr>
            <a:r>
              <a:rPr lang="en-US" sz="2800" dirty="0"/>
              <a:t>2020 Planning Opportunities</a:t>
            </a:r>
          </a:p>
          <a:p>
            <a:pPr marL="457200" indent="-457200">
              <a:buClr>
                <a:schemeClr val="tx2"/>
              </a:buClr>
              <a:buFont typeface="+mj-lt"/>
              <a:buAutoNum type="arabicPeriod"/>
            </a:pPr>
            <a:r>
              <a:rPr lang="en-US" sz="2800" dirty="0"/>
              <a:t>Conclusion</a:t>
            </a:r>
          </a:p>
        </p:txBody>
      </p:sp>
    </p:spTree>
    <p:extLst>
      <p:ext uri="{BB962C8B-B14F-4D97-AF65-F5344CB8AC3E}">
        <p14:creationId xmlns:p14="http://schemas.microsoft.com/office/powerpoint/2010/main" val="406820251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CB839B3D-634B-6741-8656-208C500344ED}"/>
              </a:ext>
            </a:extLst>
          </p:cNvPr>
          <p:cNvSpPr>
            <a:spLocks noGrp="1"/>
          </p:cNvSpPr>
          <p:nvPr>
            <p:ph type="body" sz="quarter" idx="10"/>
          </p:nvPr>
        </p:nvSpPr>
        <p:spPr>
          <a:xfrm>
            <a:off x="1139824" y="1014413"/>
            <a:ext cx="7913689" cy="1135062"/>
          </a:xfrm>
        </p:spPr>
        <p:txBody>
          <a:bodyPr/>
          <a:lstStyle/>
          <a:p>
            <a:r>
              <a:rPr lang="en-US" dirty="0"/>
              <a:t>Your 2020 Individual Tax Brackets</a:t>
            </a:r>
          </a:p>
        </p:txBody>
      </p:sp>
      <p:sp>
        <p:nvSpPr>
          <p:cNvPr id="14" name="disclosure statment">
            <a:extLst>
              <a:ext uri="{FF2B5EF4-FFF2-40B4-BE49-F238E27FC236}">
                <a16:creationId xmlns:a16="http://schemas.microsoft.com/office/drawing/2014/main" id="{2CC6AE97-373D-E94F-98AF-E7169CE0540B}"/>
              </a:ext>
            </a:extLst>
          </p:cNvPr>
          <p:cNvSpPr txBox="1">
            <a:spLocks/>
          </p:cNvSpPr>
          <p:nvPr/>
        </p:nvSpPr>
        <p:spPr>
          <a:xfrm>
            <a:off x="403845" y="6334124"/>
            <a:ext cx="7079640" cy="152349"/>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100" u="sng" dirty="0">
                <a:solidFill>
                  <a:schemeClr val="accent2"/>
                </a:solidFill>
                <a:latin typeface="Arial" panose="020B0604020202020204" pitchFamily="34" charset="0"/>
              </a:rPr>
              <a:t>https://</a:t>
            </a:r>
            <a:r>
              <a:rPr lang="en-US" sz="1100" u="sng" dirty="0" err="1">
                <a:solidFill>
                  <a:schemeClr val="accent2"/>
                </a:solidFill>
                <a:latin typeface="Arial" panose="020B0604020202020204" pitchFamily="34" charset="0"/>
              </a:rPr>
              <a:t>taxfoundation.org</a:t>
            </a:r>
            <a:r>
              <a:rPr lang="en-US" sz="1100" u="sng" dirty="0">
                <a:solidFill>
                  <a:schemeClr val="accent2"/>
                </a:solidFill>
                <a:latin typeface="Arial" panose="020B0604020202020204" pitchFamily="34" charset="0"/>
              </a:rPr>
              <a:t>/2019-tax-brackets/</a:t>
            </a:r>
          </a:p>
        </p:txBody>
      </p:sp>
      <p:pic>
        <p:nvPicPr>
          <p:cNvPr id="2" name="Picture 1">
            <a:extLst>
              <a:ext uri="{FF2B5EF4-FFF2-40B4-BE49-F238E27FC236}">
                <a16:creationId xmlns:a16="http://schemas.microsoft.com/office/drawing/2014/main" id="{E160C289-D299-2544-BDE9-CE030D68BAD6}"/>
              </a:ext>
            </a:extLst>
          </p:cNvPr>
          <p:cNvPicPr>
            <a:picLocks noChangeAspect="1"/>
          </p:cNvPicPr>
          <p:nvPr/>
        </p:nvPicPr>
        <p:blipFill rotWithShape="1">
          <a:blip r:embed="rId3"/>
          <a:srcRect l="1130" t="7495" r="2973" b="2334"/>
          <a:stretch/>
        </p:blipFill>
        <p:spPr>
          <a:xfrm>
            <a:off x="1139824" y="1770062"/>
            <a:ext cx="8370624" cy="3808413"/>
          </a:xfrm>
          <a:prstGeom prst="rect">
            <a:avLst/>
          </a:prstGeom>
          <a:effectLst>
            <a:outerShdw blurRad="63500" algn="ctr" rotWithShape="0">
              <a:prstClr val="black">
                <a:alpha val="40000"/>
              </a:prstClr>
            </a:outerShdw>
          </a:effectLst>
        </p:spPr>
      </p:pic>
    </p:spTree>
    <p:extLst>
      <p:ext uri="{BB962C8B-B14F-4D97-AF65-F5344CB8AC3E}">
        <p14:creationId xmlns:p14="http://schemas.microsoft.com/office/powerpoint/2010/main" val="426934757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Stretch – Keep It </a:t>
            </a:r>
            <a:r>
              <a:rPr lang="en-US" dirty="0" smtClean="0"/>
              <a:t>Kathy</a:t>
            </a:r>
          </a:p>
          <a:p>
            <a:r>
              <a:rPr lang="en-US" sz="3600" b="0" dirty="0" smtClean="0"/>
              <a:t>(Example Illustration)</a:t>
            </a:r>
            <a:endParaRPr lang="en-US" sz="3600" b="0" dirty="0"/>
          </a:p>
        </p:txBody>
      </p:sp>
      <p:sp>
        <p:nvSpPr>
          <p:cNvPr id="4" name="Text Placeholder 3">
            <a:extLst>
              <a:ext uri="{FF2B5EF4-FFF2-40B4-BE49-F238E27FC236}">
                <a16:creationId xmlns:a16="http://schemas.microsoft.com/office/drawing/2014/main" id="{C04A092E-705D-004D-8EF4-41D71DC54F79}"/>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smtClean="0"/>
              <a:t>Kathy inherits a $1 </a:t>
            </a:r>
            <a:r>
              <a:rPr lang="en-US" dirty="0"/>
              <a:t>Million IRA </a:t>
            </a:r>
            <a:r>
              <a:rPr lang="en-US" dirty="0" smtClean="0"/>
              <a:t>under </a:t>
            </a:r>
            <a:r>
              <a:rPr lang="en-US" dirty="0"/>
              <a:t>stretch rules </a:t>
            </a:r>
          </a:p>
          <a:p>
            <a:pPr marL="342900" indent="-342900">
              <a:buClr>
                <a:schemeClr val="tx2"/>
              </a:buClr>
              <a:buFont typeface="Arial" panose="020B0604020202020204" pitchFamily="34" charset="0"/>
              <a:buChar char="•"/>
            </a:pPr>
            <a:r>
              <a:rPr lang="en-US" dirty="0" smtClean="0"/>
              <a:t>45 years old </a:t>
            </a:r>
            <a:r>
              <a:rPr lang="en-US" dirty="0"/>
              <a:t>– income of $130,000 a year</a:t>
            </a:r>
          </a:p>
          <a:p>
            <a:pPr marL="342900" indent="-342900">
              <a:buClr>
                <a:schemeClr val="tx2"/>
              </a:buClr>
              <a:buFont typeface="Arial" panose="020B0604020202020204" pitchFamily="34" charset="0"/>
              <a:buChar char="•"/>
            </a:pPr>
            <a:r>
              <a:rPr lang="en-US" dirty="0" smtClean="0"/>
              <a:t>24</a:t>
            </a:r>
            <a:r>
              <a:rPr lang="en-US" dirty="0"/>
              <a:t>% tax </a:t>
            </a:r>
            <a:r>
              <a:rPr lang="en-US" dirty="0" smtClean="0"/>
              <a:t>bracket Marginal</a:t>
            </a:r>
            <a:endParaRPr lang="en-US" dirty="0"/>
          </a:p>
          <a:p>
            <a:pPr marL="342900" indent="-342900">
              <a:buClr>
                <a:schemeClr val="tx2"/>
              </a:buClr>
              <a:buFont typeface="Arial" panose="020B0604020202020204" pitchFamily="34" charset="0"/>
              <a:buChar char="•"/>
            </a:pPr>
            <a:endParaRPr lang="en-US" dirty="0" smtClean="0"/>
          </a:p>
          <a:p>
            <a:pPr marL="342900" indent="-342900">
              <a:buClr>
                <a:schemeClr val="tx2"/>
              </a:buClr>
              <a:buFont typeface="Arial" panose="020B0604020202020204" pitchFamily="34" charset="0"/>
              <a:buChar char="•"/>
            </a:pPr>
            <a:r>
              <a:rPr lang="en-US" dirty="0" smtClean="0"/>
              <a:t>With </a:t>
            </a:r>
            <a:r>
              <a:rPr lang="en-US" dirty="0"/>
              <a:t>$25,773 of extra income, goes to $155,773, stays in 24%</a:t>
            </a:r>
          </a:p>
          <a:p>
            <a:pPr marL="342900" indent="-342900">
              <a:buClr>
                <a:schemeClr val="tx2"/>
              </a:buClr>
              <a:buFont typeface="Arial" panose="020B0604020202020204" pitchFamily="34" charset="0"/>
              <a:buChar char="•"/>
            </a:pPr>
            <a:r>
              <a:rPr lang="en-US" dirty="0"/>
              <a:t>Effective Rate in 18% range</a:t>
            </a:r>
          </a:p>
          <a:p>
            <a:pPr marL="342900" indent="-342900">
              <a:buClr>
                <a:schemeClr val="tx2"/>
              </a:buClr>
              <a:buFont typeface="Arial" panose="020B0604020202020204" pitchFamily="34" charset="0"/>
              <a:buChar char="•"/>
            </a:pPr>
            <a:r>
              <a:rPr lang="en-US" dirty="0"/>
              <a:t>Total income taxes at state level (PA assumption at 3%) </a:t>
            </a:r>
            <a:br>
              <a:rPr lang="en-US" dirty="0"/>
            </a:br>
            <a:r>
              <a:rPr lang="en-US" dirty="0"/>
              <a:t>roughly $43,000</a:t>
            </a:r>
          </a:p>
        </p:txBody>
      </p:sp>
      <p:sp>
        <p:nvSpPr>
          <p:cNvPr id="3" name="TextBox 2"/>
          <p:cNvSpPr txBox="1"/>
          <p:nvPr/>
        </p:nvSpPr>
        <p:spPr>
          <a:xfrm>
            <a:off x="457200" y="6126924"/>
            <a:ext cx="5586761" cy="338554"/>
          </a:xfrm>
          <a:prstGeom prst="rect">
            <a:avLst/>
          </a:prstGeom>
          <a:noFill/>
        </p:spPr>
        <p:txBody>
          <a:bodyPr wrap="square" rtlCol="0">
            <a:spAutoFit/>
          </a:bodyPr>
          <a:lstStyle/>
          <a:p>
            <a:r>
              <a:rPr lang="en-US" sz="1600" dirty="0"/>
              <a:t>PA = Pennsylvania is used in this </a:t>
            </a:r>
            <a:r>
              <a:rPr lang="en-US" sz="1600" dirty="0" smtClean="0"/>
              <a:t>example</a:t>
            </a:r>
            <a:endParaRPr lang="en-US" sz="1600" dirty="0"/>
          </a:p>
        </p:txBody>
      </p:sp>
    </p:spTree>
    <p:extLst>
      <p:ext uri="{BB962C8B-B14F-4D97-AF65-F5344CB8AC3E}">
        <p14:creationId xmlns:p14="http://schemas.microsoft.com/office/powerpoint/2010/main" val="70272919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smtClean="0"/>
              <a:t>10-Year </a:t>
            </a:r>
            <a:r>
              <a:rPr lang="en-US" dirty="0"/>
              <a:t>Payout – Pay Out </a:t>
            </a:r>
            <a:r>
              <a:rPr lang="en-US" dirty="0" smtClean="0"/>
              <a:t>Penny</a:t>
            </a:r>
          </a:p>
          <a:p>
            <a:r>
              <a:rPr lang="en-US" sz="3600" b="0" dirty="0"/>
              <a:t>(Example Illustration)</a:t>
            </a:r>
          </a:p>
          <a:p>
            <a:endParaRPr lang="en-US" dirty="0"/>
          </a:p>
        </p:txBody>
      </p:sp>
      <p:sp>
        <p:nvSpPr>
          <p:cNvPr id="4" name="Text Placeholder 3">
            <a:extLst>
              <a:ext uri="{FF2B5EF4-FFF2-40B4-BE49-F238E27FC236}">
                <a16:creationId xmlns:a16="http://schemas.microsoft.com/office/drawing/2014/main" id="{BFAFE47D-51CF-BD49-8E58-B947DD08020A}"/>
              </a:ext>
            </a:extLst>
          </p:cNvPr>
          <p:cNvSpPr>
            <a:spLocks noGrp="1"/>
          </p:cNvSpPr>
          <p:nvPr>
            <p:ph type="body" sz="quarter" idx="11"/>
          </p:nvPr>
        </p:nvSpPr>
        <p:spPr>
          <a:xfrm>
            <a:off x="1139825" y="2405062"/>
            <a:ext cx="9890125" cy="3173413"/>
          </a:xfrm>
        </p:spPr>
        <p:txBody>
          <a:bodyPr/>
          <a:lstStyle/>
          <a:p>
            <a:pPr marL="342900" indent="-342900">
              <a:buClr>
                <a:schemeClr val="tx2"/>
              </a:buClr>
              <a:buFont typeface="Arial" panose="020B0604020202020204" pitchFamily="34" charset="0"/>
              <a:buChar char="•"/>
            </a:pPr>
            <a:r>
              <a:rPr lang="en-US" sz="2000" dirty="0" smtClean="0"/>
              <a:t>Penny inherits a $1 </a:t>
            </a:r>
            <a:r>
              <a:rPr lang="en-US" sz="2000" dirty="0"/>
              <a:t>Million IRA </a:t>
            </a:r>
            <a:r>
              <a:rPr lang="en-US" sz="2000" dirty="0" smtClean="0"/>
              <a:t>under </a:t>
            </a:r>
            <a:r>
              <a:rPr lang="en-US" sz="2000" dirty="0"/>
              <a:t/>
            </a:r>
            <a:br>
              <a:rPr lang="en-US" sz="2000" dirty="0"/>
            </a:br>
            <a:r>
              <a:rPr lang="en-US" sz="2000" dirty="0" smtClean="0"/>
              <a:t>10-year </a:t>
            </a:r>
            <a:r>
              <a:rPr lang="en-US" sz="2000" dirty="0"/>
              <a:t>rule</a:t>
            </a:r>
          </a:p>
          <a:p>
            <a:pPr marL="342900" indent="-342900">
              <a:buClr>
                <a:schemeClr val="tx2"/>
              </a:buClr>
              <a:buFont typeface="Arial" panose="020B0604020202020204" pitchFamily="34" charset="0"/>
              <a:buChar char="•"/>
            </a:pPr>
            <a:r>
              <a:rPr lang="en-US" sz="2000" dirty="0" smtClean="0"/>
              <a:t>45 years old – </a:t>
            </a:r>
            <a:r>
              <a:rPr lang="en-US" sz="2000" dirty="0"/>
              <a:t>income of $130,000 a year</a:t>
            </a:r>
          </a:p>
          <a:p>
            <a:pPr marL="342900" indent="-342900">
              <a:buClr>
                <a:schemeClr val="tx2"/>
              </a:buClr>
              <a:buFont typeface="Arial" panose="020B0604020202020204" pitchFamily="34" charset="0"/>
              <a:buChar char="•"/>
            </a:pPr>
            <a:r>
              <a:rPr lang="en-US" sz="2000" dirty="0" smtClean="0"/>
              <a:t>24</a:t>
            </a:r>
            <a:r>
              <a:rPr lang="en-US" sz="2000" dirty="0"/>
              <a:t>% tax bracket Marginal</a:t>
            </a:r>
          </a:p>
          <a:p>
            <a:pPr marL="342900" indent="-342900">
              <a:buClr>
                <a:schemeClr val="tx2"/>
              </a:buClr>
              <a:buFont typeface="Arial" panose="020B0604020202020204" pitchFamily="34" charset="0"/>
              <a:buChar char="•"/>
            </a:pPr>
            <a:endParaRPr lang="en-US" sz="2000" dirty="0" smtClean="0"/>
          </a:p>
          <a:p>
            <a:pPr marL="342900" indent="-342900">
              <a:buClr>
                <a:schemeClr val="tx2"/>
              </a:buClr>
              <a:buFont typeface="Arial" panose="020B0604020202020204" pitchFamily="34" charset="0"/>
              <a:buChar char="•"/>
            </a:pPr>
            <a:endParaRPr lang="en-US" sz="2000" dirty="0"/>
          </a:p>
          <a:p>
            <a:pPr marL="342900" indent="-342900">
              <a:buClr>
                <a:schemeClr val="tx2"/>
              </a:buClr>
              <a:buFont typeface="Arial" panose="020B0604020202020204" pitchFamily="34" charset="0"/>
              <a:buChar char="•"/>
            </a:pPr>
            <a:r>
              <a:rPr lang="en-US" sz="2000" dirty="0" smtClean="0"/>
              <a:t>With </a:t>
            </a:r>
            <a:r>
              <a:rPr lang="en-US" sz="2000" dirty="0"/>
              <a:t>$100,000 of extra income, goes to $230,000, goes to </a:t>
            </a:r>
            <a:r>
              <a:rPr lang="en-US" sz="2000" b="1" dirty="0"/>
              <a:t>35% Marginal Rage up from 24%</a:t>
            </a:r>
            <a:endParaRPr lang="en-US" sz="2000" dirty="0"/>
          </a:p>
          <a:p>
            <a:pPr marL="342900" indent="-342900">
              <a:buClr>
                <a:schemeClr val="tx2"/>
              </a:buClr>
              <a:buFont typeface="Arial" panose="020B0604020202020204" pitchFamily="34" charset="0"/>
              <a:buChar char="•"/>
            </a:pPr>
            <a:r>
              <a:rPr lang="en-US" sz="2000" dirty="0"/>
              <a:t>Effective Rate </a:t>
            </a:r>
            <a:r>
              <a:rPr lang="en-US" sz="2000" b="1" dirty="0"/>
              <a:t>22.3% </a:t>
            </a:r>
            <a:r>
              <a:rPr lang="en-US" sz="2000" b="1" dirty="0" smtClean="0"/>
              <a:t>up </a:t>
            </a:r>
            <a:r>
              <a:rPr lang="en-US" sz="2000" b="1" dirty="0"/>
              <a:t>from 18%</a:t>
            </a:r>
            <a:endParaRPr lang="en-US" sz="2000" dirty="0"/>
          </a:p>
          <a:p>
            <a:pPr marL="342900" indent="-342900">
              <a:buClr>
                <a:schemeClr val="tx2"/>
              </a:buClr>
              <a:buFont typeface="Arial" panose="020B0604020202020204" pitchFamily="34" charset="0"/>
              <a:buChar char="•"/>
            </a:pPr>
            <a:r>
              <a:rPr lang="en-US" sz="2000" dirty="0"/>
              <a:t>Total income taxes at state level (PA assumption at 3%) roughly </a:t>
            </a:r>
            <a:r>
              <a:rPr lang="en-US" sz="2000" b="1" dirty="0"/>
              <a:t>$70,000 </a:t>
            </a:r>
            <a:br>
              <a:rPr lang="en-US" sz="2000" b="1" dirty="0"/>
            </a:br>
            <a:r>
              <a:rPr lang="en-US" sz="2000" b="1" dirty="0"/>
              <a:t>up from $43,000 = $27,000 more </a:t>
            </a:r>
            <a:br>
              <a:rPr lang="en-US" sz="2000" b="1" dirty="0"/>
            </a:br>
            <a:r>
              <a:rPr lang="en-US" sz="2000" b="1" dirty="0"/>
              <a:t>in taxes</a:t>
            </a:r>
          </a:p>
        </p:txBody>
      </p:sp>
      <p:sp>
        <p:nvSpPr>
          <p:cNvPr id="3" name="TextBox 2"/>
          <p:cNvSpPr txBox="1"/>
          <p:nvPr/>
        </p:nvSpPr>
        <p:spPr>
          <a:xfrm>
            <a:off x="444771" y="6134512"/>
            <a:ext cx="5640116" cy="338554"/>
          </a:xfrm>
          <a:prstGeom prst="rect">
            <a:avLst/>
          </a:prstGeom>
          <a:noFill/>
        </p:spPr>
        <p:txBody>
          <a:bodyPr wrap="square" rtlCol="0">
            <a:spAutoFit/>
          </a:bodyPr>
          <a:lstStyle/>
          <a:p>
            <a:r>
              <a:rPr lang="en-US" sz="1600" dirty="0" smtClean="0"/>
              <a:t>PA = Pennsylvania is used in this example</a:t>
            </a:r>
            <a:endParaRPr lang="en-US" sz="1600" dirty="0"/>
          </a:p>
        </p:txBody>
      </p:sp>
    </p:spTree>
    <p:extLst>
      <p:ext uri="{BB962C8B-B14F-4D97-AF65-F5344CB8AC3E}">
        <p14:creationId xmlns:p14="http://schemas.microsoft.com/office/powerpoint/2010/main" val="3150626661"/>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What End of Stretch Means</a:t>
            </a:r>
          </a:p>
        </p:txBody>
      </p:sp>
      <p:sp>
        <p:nvSpPr>
          <p:cNvPr id="4" name="Text Placeholder 3">
            <a:extLst>
              <a:ext uri="{FF2B5EF4-FFF2-40B4-BE49-F238E27FC236}">
                <a16:creationId xmlns:a16="http://schemas.microsoft.com/office/drawing/2014/main" id="{A839B019-C886-9640-AA46-E43AB6E101CA}"/>
              </a:ext>
            </a:extLst>
          </p:cNvPr>
          <p:cNvSpPr>
            <a:spLocks noGrp="1"/>
          </p:cNvSpPr>
          <p:nvPr>
            <p:ph type="body" sz="quarter" idx="11"/>
          </p:nvPr>
        </p:nvSpPr>
        <p:spPr>
          <a:xfrm>
            <a:off x="1139825" y="2379076"/>
            <a:ext cx="9041237" cy="3199399"/>
          </a:xfrm>
        </p:spPr>
        <p:txBody>
          <a:bodyPr/>
          <a:lstStyle/>
          <a:p>
            <a:r>
              <a:rPr lang="en-US" b="1" dirty="0"/>
              <a:t>End of Stretch IRA means three basics things:</a:t>
            </a:r>
          </a:p>
          <a:p>
            <a:pPr marL="342900" indent="-342900">
              <a:buClr>
                <a:schemeClr val="tx2"/>
              </a:buClr>
              <a:buFont typeface="Arial" panose="020B0604020202020204" pitchFamily="34" charset="0"/>
              <a:buChar char="•"/>
            </a:pPr>
            <a:r>
              <a:rPr lang="en-US" dirty="0"/>
              <a:t>Higher taxes for many people</a:t>
            </a:r>
          </a:p>
          <a:p>
            <a:pPr marL="342900" indent="-342900">
              <a:buClr>
                <a:schemeClr val="tx2"/>
              </a:buClr>
              <a:buFont typeface="Arial" panose="020B0604020202020204" pitchFamily="34" charset="0"/>
              <a:buChar char="•"/>
            </a:pPr>
            <a:r>
              <a:rPr lang="en-US" dirty="0"/>
              <a:t>Less tax-deferred growth of account</a:t>
            </a:r>
          </a:p>
          <a:p>
            <a:pPr marL="342900" indent="-342900">
              <a:buClr>
                <a:schemeClr val="tx2"/>
              </a:buClr>
              <a:buFont typeface="Arial" panose="020B0604020202020204" pitchFamily="34" charset="0"/>
              <a:buChar char="•"/>
            </a:pPr>
            <a:r>
              <a:rPr lang="en-US" dirty="0"/>
              <a:t>Higher MAGI and Taxable Income can cause loss of benefits or higher taxes in other areas</a:t>
            </a:r>
          </a:p>
        </p:txBody>
      </p:sp>
    </p:spTree>
    <p:extLst>
      <p:ext uri="{BB962C8B-B14F-4D97-AF65-F5344CB8AC3E}">
        <p14:creationId xmlns:p14="http://schemas.microsoft.com/office/powerpoint/2010/main" val="102638501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dirty="0"/>
              <a:t>CARES Act Impact on RMDs</a:t>
            </a:r>
          </a:p>
        </p:txBody>
      </p:sp>
    </p:spTree>
    <p:extLst>
      <p:ext uri="{BB962C8B-B14F-4D97-AF65-F5344CB8AC3E}">
        <p14:creationId xmlns:p14="http://schemas.microsoft.com/office/powerpoint/2010/main" val="385035109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CARES Act </a:t>
            </a:r>
            <a:r>
              <a:rPr lang="en-US" dirty="0" smtClean="0"/>
              <a:t>– Two </a:t>
            </a:r>
            <a:r>
              <a:rPr lang="en-US" dirty="0"/>
              <a:t>Main Impacts</a:t>
            </a:r>
          </a:p>
        </p:txBody>
      </p:sp>
      <p:sp>
        <p:nvSpPr>
          <p:cNvPr id="6" name="Text Placeholder 5">
            <a:extLst>
              <a:ext uri="{FF2B5EF4-FFF2-40B4-BE49-F238E27FC236}">
                <a16:creationId xmlns:a16="http://schemas.microsoft.com/office/drawing/2014/main" id="{819E47CF-FB63-0D4D-B289-654CD40426DB}"/>
              </a:ext>
            </a:extLst>
          </p:cNvPr>
          <p:cNvSpPr>
            <a:spLocks noGrp="1"/>
          </p:cNvSpPr>
          <p:nvPr>
            <p:ph type="body" sz="quarter" idx="11"/>
          </p:nvPr>
        </p:nvSpPr>
        <p:spPr>
          <a:xfrm>
            <a:off x="1139825" y="2379077"/>
            <a:ext cx="9890125" cy="2329450"/>
          </a:xfrm>
        </p:spPr>
        <p:txBody>
          <a:bodyPr/>
          <a:lstStyle/>
          <a:p>
            <a:pPr marL="457200" indent="-457200">
              <a:buFont typeface="+mj-lt"/>
              <a:buAutoNum type="arabicPeriod"/>
            </a:pPr>
            <a:r>
              <a:rPr lang="en-US" sz="3200" dirty="0"/>
              <a:t>New Distribution Option for 2020 </a:t>
            </a:r>
          </a:p>
          <a:p>
            <a:pPr marL="457200" indent="-457200">
              <a:buFont typeface="+mj-lt"/>
              <a:buAutoNum type="arabicPeriod"/>
            </a:pPr>
            <a:r>
              <a:rPr lang="en-US" sz="3200" dirty="0"/>
              <a:t>No RMDs for 2020</a:t>
            </a:r>
          </a:p>
        </p:txBody>
      </p:sp>
    </p:spTree>
    <p:extLst>
      <p:ext uri="{BB962C8B-B14F-4D97-AF65-F5344CB8AC3E}">
        <p14:creationId xmlns:p14="http://schemas.microsoft.com/office/powerpoint/2010/main" val="3128651857"/>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sz="6600" dirty="0" smtClean="0"/>
              <a:t>Coronavirus-Related </a:t>
            </a:r>
            <a:r>
              <a:rPr lang="en-US" sz="6600" dirty="0"/>
              <a:t>Distribution Exception</a:t>
            </a:r>
          </a:p>
        </p:txBody>
      </p:sp>
    </p:spTree>
    <p:extLst>
      <p:ext uri="{BB962C8B-B14F-4D97-AF65-F5344CB8AC3E}">
        <p14:creationId xmlns:p14="http://schemas.microsoft.com/office/powerpoint/2010/main" val="3204699272"/>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72(t) Penalty Tax</a:t>
            </a:r>
          </a:p>
        </p:txBody>
      </p:sp>
      <p:sp>
        <p:nvSpPr>
          <p:cNvPr id="6" name="Text Placeholder 5">
            <a:extLst>
              <a:ext uri="{FF2B5EF4-FFF2-40B4-BE49-F238E27FC236}">
                <a16:creationId xmlns:a16="http://schemas.microsoft.com/office/drawing/2014/main" id="{819E47CF-FB63-0D4D-B289-654CD40426DB}"/>
              </a:ext>
            </a:extLst>
          </p:cNvPr>
          <p:cNvSpPr>
            <a:spLocks noGrp="1"/>
          </p:cNvSpPr>
          <p:nvPr>
            <p:ph type="body" sz="quarter" idx="11"/>
          </p:nvPr>
        </p:nvSpPr>
        <p:spPr/>
        <p:txBody>
          <a:bodyPr/>
          <a:lstStyle/>
          <a:p>
            <a:pPr marL="457200" indent="-457200">
              <a:buFont typeface="+mj-lt"/>
              <a:buAutoNum type="arabicPeriod"/>
            </a:pPr>
            <a:r>
              <a:rPr lang="en-US" sz="3200" dirty="0"/>
              <a:t>10% penalty </a:t>
            </a:r>
          </a:p>
          <a:p>
            <a:pPr marL="457200" indent="-457200">
              <a:buFont typeface="+mj-lt"/>
              <a:buAutoNum type="arabicPeriod"/>
            </a:pPr>
            <a:r>
              <a:rPr lang="en-US" sz="3200" dirty="0"/>
              <a:t>Pre-59.5 taxable distributions </a:t>
            </a:r>
          </a:p>
          <a:p>
            <a:pPr marL="457200" indent="-457200">
              <a:buFont typeface="+mj-lt"/>
              <a:buAutoNum type="arabicPeriod"/>
            </a:pPr>
            <a:r>
              <a:rPr lang="en-US" sz="3200" dirty="0"/>
              <a:t>Unless there is an exception </a:t>
            </a:r>
          </a:p>
        </p:txBody>
      </p:sp>
    </p:spTree>
    <p:extLst>
      <p:ext uri="{BB962C8B-B14F-4D97-AF65-F5344CB8AC3E}">
        <p14:creationId xmlns:p14="http://schemas.microsoft.com/office/powerpoint/2010/main" val="270710290"/>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sz="4400" dirty="0"/>
              <a:t>2020 </a:t>
            </a:r>
            <a:r>
              <a:rPr lang="en-US" sz="4400" dirty="0" smtClean="0"/>
              <a:t>Coronavirus-Related </a:t>
            </a:r>
            <a:r>
              <a:rPr lang="en-US" sz="4400" dirty="0"/>
              <a:t>Distribution Exception </a:t>
            </a:r>
          </a:p>
        </p:txBody>
      </p:sp>
      <p:sp>
        <p:nvSpPr>
          <p:cNvPr id="8" name="Text Placeholder 7">
            <a:extLst>
              <a:ext uri="{FF2B5EF4-FFF2-40B4-BE49-F238E27FC236}">
                <a16:creationId xmlns:a16="http://schemas.microsoft.com/office/drawing/2014/main" id="{37E5063D-9199-CE48-9B14-47A468BDEF23}"/>
              </a:ext>
            </a:extLst>
          </p:cNvPr>
          <p:cNvSpPr>
            <a:spLocks noGrp="1"/>
          </p:cNvSpPr>
          <p:nvPr>
            <p:ph type="body" sz="quarter" idx="11"/>
          </p:nvPr>
        </p:nvSpPr>
        <p:spPr/>
        <p:txBody>
          <a:bodyPr/>
          <a:lstStyle/>
          <a:p>
            <a:pPr marL="342900" indent="-342900">
              <a:spcAft>
                <a:spcPts val="1200"/>
              </a:spcAft>
              <a:buClr>
                <a:schemeClr val="tx2"/>
              </a:buClr>
              <a:buFont typeface="Arial" panose="020B0604020202020204" pitchFamily="34" charset="0"/>
              <a:buChar char="•"/>
            </a:pPr>
            <a:r>
              <a:rPr lang="en-US" dirty="0"/>
              <a:t>Exception of 10% penalty for certain distributions in 2020 for up to $100,000 of distributions in 2020</a:t>
            </a:r>
          </a:p>
          <a:p>
            <a:pPr marL="342900" indent="-342900">
              <a:spcAft>
                <a:spcPts val="1200"/>
              </a:spcAft>
              <a:buClr>
                <a:schemeClr val="tx2"/>
              </a:buClr>
              <a:buFont typeface="Arial" panose="020B0604020202020204" pitchFamily="34" charset="0"/>
              <a:buChar char="•"/>
            </a:pPr>
            <a:r>
              <a:rPr lang="en-US" dirty="0"/>
              <a:t>What plans get relief?</a:t>
            </a:r>
          </a:p>
          <a:p>
            <a:pPr marL="800100" lvl="1" indent="-342900">
              <a:spcBef>
                <a:spcPts val="0"/>
              </a:spcBef>
              <a:spcAft>
                <a:spcPts val="1200"/>
              </a:spcAft>
              <a:buClr>
                <a:schemeClr val="tx2"/>
              </a:buClr>
              <a:buFont typeface="Courier New" panose="02070309020205020404" pitchFamily="49" charset="0"/>
              <a:buChar char="o"/>
            </a:pPr>
            <a:r>
              <a:rPr lang="en-US" dirty="0"/>
              <a:t>401(a) – defined contribution plans (401(k) </a:t>
            </a:r>
            <a:r>
              <a:rPr lang="en-US" dirty="0" smtClean="0"/>
              <a:t>included</a:t>
            </a:r>
            <a:endParaRPr lang="en-US" dirty="0"/>
          </a:p>
          <a:p>
            <a:pPr marL="800100" lvl="1" indent="-342900">
              <a:spcBef>
                <a:spcPts val="0"/>
              </a:spcBef>
              <a:spcAft>
                <a:spcPts val="1200"/>
              </a:spcAft>
              <a:buClr>
                <a:schemeClr val="tx2"/>
              </a:buClr>
              <a:buFont typeface="Courier New" panose="02070309020205020404" pitchFamily="49" charset="0"/>
              <a:buChar char="o"/>
            </a:pPr>
            <a:r>
              <a:rPr lang="en-US" dirty="0"/>
              <a:t>403(b) plans</a:t>
            </a:r>
          </a:p>
          <a:p>
            <a:pPr marL="800100" lvl="1" indent="-342900">
              <a:spcBef>
                <a:spcPts val="0"/>
              </a:spcBef>
              <a:spcAft>
                <a:spcPts val="1200"/>
              </a:spcAft>
              <a:buClr>
                <a:schemeClr val="tx2"/>
              </a:buClr>
              <a:buFont typeface="Courier New" panose="02070309020205020404" pitchFamily="49" charset="0"/>
              <a:buChar char="o"/>
            </a:pPr>
            <a:r>
              <a:rPr lang="en-US" dirty="0"/>
              <a:t>457(b) governmental plans</a:t>
            </a:r>
          </a:p>
          <a:p>
            <a:pPr marL="800100" lvl="1" indent="-342900">
              <a:spcBef>
                <a:spcPts val="0"/>
              </a:spcBef>
              <a:spcAft>
                <a:spcPts val="1200"/>
              </a:spcAft>
              <a:buClr>
                <a:schemeClr val="tx2"/>
              </a:buClr>
              <a:buFont typeface="Courier New" panose="02070309020205020404" pitchFamily="49" charset="0"/>
              <a:buChar char="o"/>
            </a:pPr>
            <a:r>
              <a:rPr lang="en-US" dirty="0"/>
              <a:t>408 Individual Retirement Account or Annuity (IRA)</a:t>
            </a:r>
          </a:p>
        </p:txBody>
      </p:sp>
    </p:spTree>
    <p:extLst>
      <p:ext uri="{BB962C8B-B14F-4D97-AF65-F5344CB8AC3E}">
        <p14:creationId xmlns:p14="http://schemas.microsoft.com/office/powerpoint/2010/main" val="200821792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Individual Qualifications </a:t>
            </a:r>
          </a:p>
        </p:txBody>
      </p:sp>
      <p:sp>
        <p:nvSpPr>
          <p:cNvPr id="5" name="Text Placeholder 4">
            <a:extLst>
              <a:ext uri="{FF2B5EF4-FFF2-40B4-BE49-F238E27FC236}">
                <a16:creationId xmlns:a16="http://schemas.microsoft.com/office/drawing/2014/main" id="{0EBBE161-23D7-9D4D-9C9D-86C90E9528E6}"/>
              </a:ext>
            </a:extLst>
          </p:cNvPr>
          <p:cNvSpPr>
            <a:spLocks noGrp="1"/>
          </p:cNvSpPr>
          <p:nvPr>
            <p:ph type="body" sz="quarter" idx="11"/>
          </p:nvPr>
        </p:nvSpPr>
        <p:spPr>
          <a:xfrm>
            <a:off x="1139825" y="2149476"/>
            <a:ext cx="9890125" cy="4050602"/>
          </a:xfrm>
        </p:spPr>
        <p:txBody>
          <a:bodyPr/>
          <a:lstStyle/>
          <a:p>
            <a:pPr marL="342900" indent="-342900">
              <a:spcAft>
                <a:spcPts val="1200"/>
              </a:spcAft>
              <a:buClr>
                <a:schemeClr val="tx2"/>
              </a:buClr>
              <a:buFont typeface="Arial" panose="020B0604020202020204" pitchFamily="34" charset="0"/>
              <a:buChar char="•"/>
            </a:pPr>
            <a:r>
              <a:rPr lang="en-US" sz="2000" dirty="0"/>
              <a:t>Individual or spouse or dependent must be diagnosed with SARS-CoV-2 or </a:t>
            </a:r>
            <a:r>
              <a:rPr lang="en-US" sz="2000" dirty="0" smtClean="0"/>
              <a:t>COVID-19,</a:t>
            </a:r>
            <a:endParaRPr lang="en-US" sz="2000" dirty="0"/>
          </a:p>
          <a:p>
            <a:pPr marL="342900" indent="-342900">
              <a:spcAft>
                <a:spcPts val="1200"/>
              </a:spcAft>
              <a:buClr>
                <a:schemeClr val="tx2"/>
              </a:buClr>
              <a:buFont typeface="Arial" panose="020B0604020202020204" pitchFamily="34" charset="0"/>
              <a:buChar char="•"/>
            </a:pPr>
            <a:r>
              <a:rPr lang="en-US" sz="2000" dirty="0"/>
              <a:t>Or </a:t>
            </a:r>
            <a:r>
              <a:rPr lang="en-US" sz="2000" dirty="0" smtClean="0"/>
              <a:t>an individual </a:t>
            </a:r>
            <a:r>
              <a:rPr lang="en-US" sz="2000" dirty="0"/>
              <a:t>must </a:t>
            </a:r>
            <a:r>
              <a:rPr lang="en-US" sz="2000" dirty="0" smtClean="0"/>
              <a:t>experience: </a:t>
            </a:r>
            <a:endParaRPr lang="en-US" sz="2000" dirty="0"/>
          </a:p>
          <a:p>
            <a:pPr marL="460375" lvl="2" indent="-114300">
              <a:lnSpc>
                <a:spcPct val="100000"/>
              </a:lnSpc>
              <a:spcBef>
                <a:spcPts val="0"/>
              </a:spcBef>
              <a:spcAft>
                <a:spcPts val="1200"/>
              </a:spcAft>
              <a:buClr>
                <a:schemeClr val="tx2"/>
              </a:buClr>
            </a:pPr>
            <a:r>
              <a:rPr lang="en-US" sz="1600" b="1" dirty="0" smtClean="0">
                <a:solidFill>
                  <a:schemeClr val="accent1"/>
                </a:solidFill>
              </a:rPr>
              <a:t>“…adverse </a:t>
            </a:r>
            <a:r>
              <a:rPr lang="en-US" sz="1600" b="1" dirty="0">
                <a:solidFill>
                  <a:schemeClr val="accent1"/>
                </a:solidFill>
              </a:rPr>
              <a:t>financial consequences from being quarantined, furloughed, laid off, or having work hours </a:t>
            </a:r>
            <a:r>
              <a:rPr lang="en-US" sz="1600" b="1" dirty="0" smtClean="0">
                <a:solidFill>
                  <a:schemeClr val="accent1"/>
                </a:solidFill>
              </a:rPr>
              <a:t>reduced </a:t>
            </a:r>
            <a:r>
              <a:rPr lang="en-US" sz="1600" b="1" dirty="0">
                <a:solidFill>
                  <a:schemeClr val="accent1"/>
                </a:solidFill>
              </a:rPr>
              <a:t>because of:</a:t>
            </a: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the virus or </a:t>
            </a:r>
            <a:r>
              <a:rPr lang="en-US" sz="1800" dirty="0" smtClean="0">
                <a:solidFill>
                  <a:schemeClr val="accent1"/>
                </a:solidFill>
              </a:rPr>
              <a:t>disease;</a:t>
            </a:r>
            <a:endParaRPr lang="en-US" sz="1800" dirty="0">
              <a:solidFill>
                <a:schemeClr val="accent1"/>
              </a:solidFill>
            </a:endParaRP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being unable to work because of a lack of childcare because of the virus or </a:t>
            </a:r>
            <a:r>
              <a:rPr lang="en-US" sz="1800" dirty="0" smtClean="0">
                <a:solidFill>
                  <a:schemeClr val="accent1"/>
                </a:solidFill>
              </a:rPr>
              <a:t>disease; </a:t>
            </a:r>
            <a:r>
              <a:rPr lang="en-US" sz="1800" dirty="0">
                <a:solidFill>
                  <a:schemeClr val="accent1"/>
                </a:solidFill>
              </a:rPr>
              <a:t>or</a:t>
            </a: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closing or reducing hours of, because of the virus or disease, a business the person owned or operated; or</a:t>
            </a: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other factors set by the Secretary of the Treasury."</a:t>
            </a:r>
          </a:p>
          <a:p>
            <a:pPr marL="342900" indent="-342900">
              <a:spcAft>
                <a:spcPts val="1200"/>
              </a:spcAft>
              <a:buClr>
                <a:schemeClr val="tx2"/>
              </a:buClr>
              <a:buFont typeface="Arial" panose="020B0604020202020204" pitchFamily="34" charset="0"/>
              <a:buChar char="•"/>
            </a:pPr>
            <a:r>
              <a:rPr lang="en-US" sz="2000" dirty="0"/>
              <a:t>Plan administrator may rely upon claimant’s written statement that he </a:t>
            </a:r>
            <a:br>
              <a:rPr lang="en-US" sz="2000" dirty="0"/>
            </a:br>
            <a:r>
              <a:rPr lang="en-US" sz="2000" dirty="0"/>
              <a:t>or she qualifies</a:t>
            </a:r>
          </a:p>
        </p:txBody>
      </p:sp>
    </p:spTree>
    <p:extLst>
      <p:ext uri="{BB962C8B-B14F-4D97-AF65-F5344CB8AC3E}">
        <p14:creationId xmlns:p14="http://schemas.microsoft.com/office/powerpoint/2010/main" val="377408260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74008A-2EEF-BE40-865F-44428A701CB8}"/>
              </a:ext>
            </a:extLst>
          </p:cNvPr>
          <p:cNvSpPr>
            <a:spLocks noGrp="1"/>
          </p:cNvSpPr>
          <p:nvPr>
            <p:ph type="body" sz="quarter" idx="10"/>
          </p:nvPr>
        </p:nvSpPr>
        <p:spPr/>
        <p:txBody>
          <a:bodyPr/>
          <a:lstStyle/>
          <a:p>
            <a:r>
              <a:rPr lang="en-US" dirty="0"/>
              <a:t>RMD Overview</a:t>
            </a:r>
          </a:p>
        </p:txBody>
      </p:sp>
    </p:spTree>
    <p:extLst>
      <p:ext uri="{BB962C8B-B14F-4D97-AF65-F5344CB8AC3E}">
        <p14:creationId xmlns:p14="http://schemas.microsoft.com/office/powerpoint/2010/main" val="189108406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sz="4400" dirty="0"/>
              <a:t>2020 </a:t>
            </a:r>
            <a:r>
              <a:rPr lang="en-US" sz="4400" dirty="0" smtClean="0"/>
              <a:t>Coronavirus-Related </a:t>
            </a:r>
            <a:r>
              <a:rPr lang="en-US" sz="4400" dirty="0"/>
              <a:t>Distribution Exception </a:t>
            </a:r>
          </a:p>
        </p:txBody>
      </p:sp>
      <p:sp>
        <p:nvSpPr>
          <p:cNvPr id="5" name="Text Placeholder 4">
            <a:extLst>
              <a:ext uri="{FF2B5EF4-FFF2-40B4-BE49-F238E27FC236}">
                <a16:creationId xmlns:a16="http://schemas.microsoft.com/office/drawing/2014/main" id="{63050754-CA40-0045-9DE6-6428F3E67735}"/>
              </a:ext>
            </a:extLst>
          </p:cNvPr>
          <p:cNvSpPr>
            <a:spLocks noGrp="1"/>
          </p:cNvSpPr>
          <p:nvPr>
            <p:ph type="body" sz="quarter" idx="11"/>
          </p:nvPr>
        </p:nvSpPr>
        <p:spPr>
          <a:xfrm>
            <a:off x="1139825" y="2617693"/>
            <a:ext cx="9890125" cy="2960781"/>
          </a:xfrm>
        </p:spPr>
        <p:txBody>
          <a:bodyPr/>
          <a:lstStyle/>
          <a:p>
            <a:pPr marL="342900" indent="-342900">
              <a:spcAft>
                <a:spcPts val="1200"/>
              </a:spcAft>
              <a:buClr>
                <a:schemeClr val="tx2"/>
              </a:buClr>
              <a:buFont typeface="Arial" panose="020B0604020202020204" pitchFamily="34" charset="0"/>
              <a:buChar char="•"/>
            </a:pPr>
            <a:r>
              <a:rPr lang="en-US" dirty="0" smtClean="0"/>
              <a:t>Coronavirus-related </a:t>
            </a:r>
            <a:r>
              <a:rPr lang="en-US" dirty="0"/>
              <a:t>distribution can be an eligible rollover distribution</a:t>
            </a:r>
          </a:p>
          <a:p>
            <a:pPr marL="342900" indent="-342900">
              <a:spcAft>
                <a:spcPts val="1200"/>
              </a:spcAft>
              <a:buClr>
                <a:schemeClr val="tx2"/>
              </a:buClr>
              <a:buFont typeface="Arial" panose="020B0604020202020204" pitchFamily="34" charset="0"/>
              <a:buChar char="•"/>
            </a:pPr>
            <a:r>
              <a:rPr lang="en-US" dirty="0"/>
              <a:t>Plan </a:t>
            </a:r>
            <a:r>
              <a:rPr lang="en-US" dirty="0" smtClean="0"/>
              <a:t>is not </a:t>
            </a:r>
            <a:r>
              <a:rPr lang="en-US" dirty="0"/>
              <a:t>required to give a rollover notice, need not provide for direct rollover, and need not withhold 20%</a:t>
            </a:r>
          </a:p>
          <a:p>
            <a:pPr marL="342900" indent="-342900">
              <a:spcAft>
                <a:spcPts val="1200"/>
              </a:spcAft>
              <a:buClr>
                <a:schemeClr val="tx2"/>
              </a:buClr>
              <a:buFont typeface="Arial" panose="020B0604020202020204" pitchFamily="34" charset="0"/>
              <a:buChar char="•"/>
            </a:pPr>
            <a:r>
              <a:rPr lang="en-US" b="1" dirty="0"/>
              <a:t>Taxation</a:t>
            </a:r>
            <a:r>
              <a:rPr lang="en-US" dirty="0"/>
              <a:t>:</a:t>
            </a:r>
          </a:p>
          <a:p>
            <a:pPr marL="800100" lvl="1" indent="-342900">
              <a:spcBef>
                <a:spcPts val="0"/>
              </a:spcBef>
              <a:spcAft>
                <a:spcPts val="1200"/>
              </a:spcAft>
              <a:buClr>
                <a:schemeClr val="tx2"/>
              </a:buClr>
              <a:buFont typeface="Courier New" panose="02070309020205020404" pitchFamily="49" charset="0"/>
              <a:buChar char="o"/>
            </a:pPr>
            <a:r>
              <a:rPr lang="en-US" dirty="0"/>
              <a:t>Income from distribution spread out over next three tax years (auto)</a:t>
            </a:r>
          </a:p>
          <a:p>
            <a:pPr marL="800100" lvl="1" indent="-342900">
              <a:spcBef>
                <a:spcPts val="0"/>
              </a:spcBef>
              <a:spcAft>
                <a:spcPts val="1200"/>
              </a:spcAft>
              <a:buClr>
                <a:schemeClr val="tx2"/>
              </a:buClr>
              <a:buFont typeface="Courier New" panose="02070309020205020404" pitchFamily="49" charset="0"/>
              <a:buChar char="o"/>
            </a:pPr>
            <a:r>
              <a:rPr lang="en-US" dirty="0"/>
              <a:t>Can opt to have all tax treated in 2020</a:t>
            </a:r>
          </a:p>
        </p:txBody>
      </p:sp>
    </p:spTree>
    <p:extLst>
      <p:ext uri="{BB962C8B-B14F-4D97-AF65-F5344CB8AC3E}">
        <p14:creationId xmlns:p14="http://schemas.microsoft.com/office/powerpoint/2010/main" val="148368334"/>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Can Be Repaid</a:t>
            </a:r>
          </a:p>
        </p:txBody>
      </p:sp>
      <p:sp>
        <p:nvSpPr>
          <p:cNvPr id="5" name="Text Placeholder 4">
            <a:extLst>
              <a:ext uri="{FF2B5EF4-FFF2-40B4-BE49-F238E27FC236}">
                <a16:creationId xmlns:a16="http://schemas.microsoft.com/office/drawing/2014/main" id="{3CC0D14A-1874-0048-A4D1-294ADE30B046}"/>
              </a:ext>
            </a:extLst>
          </p:cNvPr>
          <p:cNvSpPr>
            <a:spLocks noGrp="1"/>
          </p:cNvSpPr>
          <p:nvPr>
            <p:ph type="body" sz="quarter" idx="11"/>
          </p:nvPr>
        </p:nvSpPr>
        <p:spPr>
          <a:xfrm>
            <a:off x="1139825" y="2379076"/>
            <a:ext cx="8689975" cy="3199399"/>
          </a:xfrm>
        </p:spPr>
        <p:txBody>
          <a:bodyPr/>
          <a:lstStyle/>
          <a:p>
            <a:pPr marL="342900" indent="-342900">
              <a:buClr>
                <a:schemeClr val="tx2"/>
              </a:buClr>
              <a:buFont typeface="Arial" panose="020B0604020202020204" pitchFamily="34" charset="0"/>
              <a:buChar char="•"/>
            </a:pPr>
            <a:r>
              <a:rPr lang="en-US" dirty="0"/>
              <a:t>From date of distribution and then three </a:t>
            </a:r>
            <a:r>
              <a:rPr lang="en-US" dirty="0" smtClean="0"/>
              <a:t>years after the date of distribution</a:t>
            </a:r>
            <a:endParaRPr lang="en-US" dirty="0"/>
          </a:p>
          <a:p>
            <a:pPr marL="342900" indent="-342900">
              <a:buClr>
                <a:schemeClr val="tx2"/>
              </a:buClr>
              <a:buFont typeface="Arial" panose="020B0604020202020204" pitchFamily="34" charset="0"/>
              <a:buChar char="•"/>
            </a:pPr>
            <a:r>
              <a:rPr lang="en-US" dirty="0"/>
              <a:t>Distribution can be repaid</a:t>
            </a:r>
          </a:p>
          <a:p>
            <a:pPr marL="342900" indent="-342900">
              <a:buClr>
                <a:schemeClr val="tx2"/>
              </a:buClr>
              <a:buFont typeface="Arial" panose="020B0604020202020204" pitchFamily="34" charset="0"/>
              <a:buChar char="•"/>
            </a:pPr>
            <a:r>
              <a:rPr lang="en-US" dirty="0"/>
              <a:t>Treated as if repaid within 60 days in 2020</a:t>
            </a:r>
          </a:p>
          <a:p>
            <a:pPr marL="342900" indent="-342900">
              <a:buClr>
                <a:schemeClr val="tx2"/>
              </a:buClr>
              <a:buFont typeface="Arial" panose="020B0604020202020204" pitchFamily="34" charset="0"/>
              <a:buChar char="•"/>
            </a:pPr>
            <a:r>
              <a:rPr lang="en-US" dirty="0"/>
              <a:t>If you repay in 2022, you’d likely have to </a:t>
            </a:r>
            <a:r>
              <a:rPr lang="en-US" dirty="0" smtClean="0"/>
              <a:t>amend </a:t>
            </a:r>
            <a:r>
              <a:rPr lang="en-US" dirty="0"/>
              <a:t>2020 tax return to get </a:t>
            </a:r>
            <a:r>
              <a:rPr lang="en-US" dirty="0" smtClean="0"/>
              <a:t>benefits </a:t>
            </a:r>
            <a:r>
              <a:rPr lang="en-US" dirty="0"/>
              <a:t>back </a:t>
            </a:r>
          </a:p>
        </p:txBody>
      </p:sp>
    </p:spTree>
    <p:extLst>
      <p:ext uri="{BB962C8B-B14F-4D97-AF65-F5344CB8AC3E}">
        <p14:creationId xmlns:p14="http://schemas.microsoft.com/office/powerpoint/2010/main" val="2321357339"/>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CRD Example</a:t>
            </a:r>
          </a:p>
        </p:txBody>
      </p:sp>
      <p:sp>
        <p:nvSpPr>
          <p:cNvPr id="5" name="Text Placeholder 4">
            <a:extLst>
              <a:ext uri="{FF2B5EF4-FFF2-40B4-BE49-F238E27FC236}">
                <a16:creationId xmlns:a16="http://schemas.microsoft.com/office/drawing/2014/main" id="{F9062A1E-9E60-D646-BBB4-9992A831C62B}"/>
              </a:ext>
            </a:extLst>
          </p:cNvPr>
          <p:cNvSpPr>
            <a:spLocks noGrp="1"/>
          </p:cNvSpPr>
          <p:nvPr>
            <p:ph type="body" sz="quarter" idx="11"/>
          </p:nvPr>
        </p:nvSpPr>
        <p:spPr>
          <a:xfrm>
            <a:off x="1139825" y="2379076"/>
            <a:ext cx="9890125" cy="3631431"/>
          </a:xfrm>
        </p:spPr>
        <p:txBody>
          <a:bodyPr/>
          <a:lstStyle/>
          <a:p>
            <a:pPr marL="342900" indent="-342900">
              <a:buClr>
                <a:schemeClr val="tx2"/>
              </a:buClr>
              <a:buFont typeface="Arial" panose="020B0604020202020204" pitchFamily="34" charset="0"/>
              <a:buChar char="•"/>
            </a:pPr>
            <a:r>
              <a:rPr lang="en-US" dirty="0"/>
              <a:t>Take $90,000 out on May </a:t>
            </a:r>
            <a:r>
              <a:rPr lang="en-US" dirty="0" smtClean="0"/>
              <a:t>15 </a:t>
            </a:r>
            <a:r>
              <a:rPr lang="en-US" dirty="0"/>
              <a:t/>
            </a:r>
            <a:br>
              <a:rPr lang="en-US" dirty="0"/>
            </a:br>
            <a:r>
              <a:rPr lang="en-US" dirty="0"/>
              <a:t>of 2020</a:t>
            </a:r>
          </a:p>
          <a:p>
            <a:pPr marL="342900" indent="-342900">
              <a:buClr>
                <a:schemeClr val="tx2"/>
              </a:buClr>
              <a:buFont typeface="Arial" panose="020B0604020202020204" pitchFamily="34" charset="0"/>
              <a:buChar char="•"/>
            </a:pPr>
            <a:r>
              <a:rPr lang="en-US" dirty="0"/>
              <a:t>$30,000 taxable in 2020, $30,000 taxable in 2021, and $30,000 taxable in 2022</a:t>
            </a:r>
          </a:p>
          <a:p>
            <a:pPr marL="342900" indent="-342900">
              <a:buClr>
                <a:schemeClr val="tx2"/>
              </a:buClr>
              <a:buFont typeface="Arial" panose="020B0604020202020204" pitchFamily="34" charset="0"/>
              <a:buChar char="•"/>
            </a:pPr>
            <a:r>
              <a:rPr lang="en-US" dirty="0"/>
              <a:t>In 2022, you decide to repay all $90,000 on May </a:t>
            </a:r>
            <a:r>
              <a:rPr lang="en-US" dirty="0" smtClean="0"/>
              <a:t>10, </a:t>
            </a:r>
            <a:r>
              <a:rPr lang="en-US" dirty="0"/>
              <a:t>2022 (have 3 years to repay)</a:t>
            </a:r>
          </a:p>
          <a:p>
            <a:pPr marL="342900" indent="-342900">
              <a:buClr>
                <a:schemeClr val="tx2"/>
              </a:buClr>
              <a:buFont typeface="Arial" panose="020B0604020202020204" pitchFamily="34" charset="0"/>
              <a:buChar char="•"/>
            </a:pPr>
            <a:r>
              <a:rPr lang="en-US" dirty="0"/>
              <a:t>File amended returns for 2020 and 2021 showing $30,000 less income each year (get taxes paid back)</a:t>
            </a:r>
          </a:p>
          <a:p>
            <a:pPr marL="342900" indent="-342900">
              <a:buClr>
                <a:schemeClr val="tx2"/>
              </a:buClr>
              <a:buFont typeface="Arial" panose="020B0604020202020204" pitchFamily="34" charset="0"/>
              <a:buChar char="•"/>
            </a:pPr>
            <a:r>
              <a:rPr lang="en-US" dirty="0"/>
              <a:t>Treated as a rollover – can also be repaid in multiple payments/years</a:t>
            </a:r>
          </a:p>
        </p:txBody>
      </p:sp>
    </p:spTree>
    <p:extLst>
      <p:ext uri="{BB962C8B-B14F-4D97-AF65-F5344CB8AC3E}">
        <p14:creationId xmlns:p14="http://schemas.microsoft.com/office/powerpoint/2010/main" val="4231211297"/>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2020 Distributions</a:t>
            </a:r>
          </a:p>
        </p:txBody>
      </p:sp>
      <p:sp>
        <p:nvSpPr>
          <p:cNvPr id="5" name="Text Placeholder 4">
            <a:extLst>
              <a:ext uri="{FF2B5EF4-FFF2-40B4-BE49-F238E27FC236}">
                <a16:creationId xmlns:a16="http://schemas.microsoft.com/office/drawing/2014/main" id="{954C702B-DAE3-5641-BD66-EC7FB535DF90}"/>
              </a:ext>
            </a:extLst>
          </p:cNvPr>
          <p:cNvSpPr>
            <a:spLocks noGrp="1"/>
          </p:cNvSpPr>
          <p:nvPr>
            <p:ph type="body" sz="quarter" idx="11"/>
          </p:nvPr>
        </p:nvSpPr>
        <p:spPr>
          <a:xfrm>
            <a:off x="1139826" y="2379076"/>
            <a:ext cx="8855822" cy="3199399"/>
          </a:xfrm>
        </p:spPr>
        <p:txBody>
          <a:bodyPr/>
          <a:lstStyle/>
          <a:p>
            <a:pPr marL="342900" indent="-342900">
              <a:buClr>
                <a:schemeClr val="tx2"/>
              </a:buClr>
              <a:buFont typeface="Arial" panose="020B0604020202020204" pitchFamily="34" charset="0"/>
              <a:buChar char="•"/>
            </a:pPr>
            <a:r>
              <a:rPr lang="en-US" dirty="0"/>
              <a:t>Appears </a:t>
            </a:r>
            <a:r>
              <a:rPr lang="en-US" dirty="0" smtClean="0"/>
              <a:t>many </a:t>
            </a:r>
            <a:r>
              <a:rPr lang="en-US" dirty="0"/>
              <a:t>2020 distributions might fall into the relief</a:t>
            </a:r>
          </a:p>
          <a:p>
            <a:pPr marL="342900" indent="-342900">
              <a:buClr>
                <a:schemeClr val="tx2"/>
              </a:buClr>
              <a:buFont typeface="Arial" panose="020B0604020202020204" pitchFamily="34" charset="0"/>
              <a:buChar char="•"/>
            </a:pPr>
            <a:r>
              <a:rPr lang="en-US" dirty="0"/>
              <a:t>Expect the </a:t>
            </a:r>
            <a:r>
              <a:rPr lang="en-US" dirty="0" smtClean="0"/>
              <a:t>provision to </a:t>
            </a:r>
            <a:r>
              <a:rPr lang="en-US" dirty="0"/>
              <a:t>be read broadly </a:t>
            </a:r>
          </a:p>
          <a:p>
            <a:pPr marL="342900" indent="-342900">
              <a:buClr>
                <a:schemeClr val="tx2"/>
              </a:buClr>
              <a:buFont typeface="Arial" panose="020B0604020202020204" pitchFamily="34" charset="0"/>
              <a:buChar char="•"/>
            </a:pPr>
            <a:r>
              <a:rPr lang="en-US" dirty="0" smtClean="0"/>
              <a:t>But </a:t>
            </a:r>
            <a:r>
              <a:rPr lang="en-US" dirty="0"/>
              <a:t>must still qualify – working individuals it is </a:t>
            </a:r>
            <a:r>
              <a:rPr lang="en-US" dirty="0" smtClean="0"/>
              <a:t>clearer; </a:t>
            </a:r>
            <a:r>
              <a:rPr lang="en-US" dirty="0"/>
              <a:t>retirees might be harder to qualify</a:t>
            </a:r>
          </a:p>
          <a:p>
            <a:pPr marL="342900" indent="-342900">
              <a:buClr>
                <a:schemeClr val="tx2"/>
              </a:buClr>
              <a:buFont typeface="Arial" panose="020B0604020202020204" pitchFamily="34" charset="0"/>
              <a:buChar char="•"/>
            </a:pPr>
            <a:r>
              <a:rPr lang="en-US" dirty="0"/>
              <a:t>Many distributions can be repaid over the next 3 years</a:t>
            </a:r>
          </a:p>
        </p:txBody>
      </p:sp>
    </p:spTree>
    <p:extLst>
      <p:ext uri="{BB962C8B-B14F-4D97-AF65-F5344CB8AC3E}">
        <p14:creationId xmlns:p14="http://schemas.microsoft.com/office/powerpoint/2010/main" val="4008447507"/>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dirty="0"/>
              <a:t>2020 RMD Waiver</a:t>
            </a:r>
          </a:p>
        </p:txBody>
      </p:sp>
    </p:spTree>
    <p:extLst>
      <p:ext uri="{BB962C8B-B14F-4D97-AF65-F5344CB8AC3E}">
        <p14:creationId xmlns:p14="http://schemas.microsoft.com/office/powerpoint/2010/main" val="3959542204"/>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Skip RMDs for 2020 </a:t>
            </a:r>
          </a:p>
        </p:txBody>
      </p:sp>
      <p:sp>
        <p:nvSpPr>
          <p:cNvPr id="6" name="Text Placeholder 5">
            <a:extLst>
              <a:ext uri="{FF2B5EF4-FFF2-40B4-BE49-F238E27FC236}">
                <a16:creationId xmlns:a16="http://schemas.microsoft.com/office/drawing/2014/main" id="{58E25243-85DD-6340-9C94-E0852C0519F2}"/>
              </a:ext>
            </a:extLst>
          </p:cNvPr>
          <p:cNvSpPr>
            <a:spLocks noGrp="1"/>
          </p:cNvSpPr>
          <p:nvPr>
            <p:ph type="body" sz="quarter" idx="11"/>
          </p:nvPr>
        </p:nvSpPr>
        <p:spPr/>
        <p:txBody>
          <a:bodyPr/>
          <a:lstStyle/>
          <a:p>
            <a:pPr marL="577850" indent="-577850">
              <a:spcAft>
                <a:spcPts val="2400"/>
              </a:spcAft>
              <a:buFont typeface="+mj-lt"/>
              <a:buAutoNum type="arabicPeriod"/>
            </a:pPr>
            <a:r>
              <a:rPr lang="en-US" sz="3200" dirty="0"/>
              <a:t>RMDs essentially suspended for 2020</a:t>
            </a:r>
          </a:p>
          <a:p>
            <a:pPr marL="577850" indent="-577850">
              <a:spcAft>
                <a:spcPts val="2400"/>
              </a:spcAft>
              <a:buFont typeface="+mj-lt"/>
              <a:buAutoNum type="arabicPeriod"/>
            </a:pPr>
            <a:r>
              <a:rPr lang="en-US" sz="3200" dirty="0"/>
              <a:t>Applies to most plans</a:t>
            </a:r>
          </a:p>
          <a:p>
            <a:pPr marL="577850" indent="-577850">
              <a:spcAft>
                <a:spcPts val="2400"/>
              </a:spcAft>
              <a:buFont typeface="+mj-lt"/>
              <a:buAutoNum type="arabicPeriod"/>
            </a:pPr>
            <a:r>
              <a:rPr lang="en-US" sz="3200" dirty="0"/>
              <a:t>No need to make up in future year</a:t>
            </a:r>
          </a:p>
        </p:txBody>
      </p:sp>
    </p:spTree>
    <p:extLst>
      <p:ext uri="{BB962C8B-B14F-4D97-AF65-F5344CB8AC3E}">
        <p14:creationId xmlns:p14="http://schemas.microsoft.com/office/powerpoint/2010/main" val="279289162"/>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RMD Waiver for 2020 </a:t>
            </a:r>
          </a:p>
        </p:txBody>
      </p:sp>
      <p:sp>
        <p:nvSpPr>
          <p:cNvPr id="6" name="Text Placeholder 5">
            <a:extLst>
              <a:ext uri="{FF2B5EF4-FFF2-40B4-BE49-F238E27FC236}">
                <a16:creationId xmlns:a16="http://schemas.microsoft.com/office/drawing/2014/main" id="{4F4AD6E7-C633-5D4A-AA1D-EC260555D1D3}"/>
              </a:ext>
            </a:extLst>
          </p:cNvPr>
          <p:cNvSpPr>
            <a:spLocks noGrp="1"/>
          </p:cNvSpPr>
          <p:nvPr>
            <p:ph type="body" sz="quarter" idx="11"/>
          </p:nvPr>
        </p:nvSpPr>
        <p:spPr/>
        <p:txBody>
          <a:bodyPr/>
          <a:lstStyle/>
          <a:p>
            <a:r>
              <a:rPr lang="en-US" sz="2800" dirty="0"/>
              <a:t>Applies to most plans:</a:t>
            </a:r>
          </a:p>
          <a:p>
            <a:pPr marL="342900" indent="-342900">
              <a:buClr>
                <a:schemeClr val="tx2"/>
              </a:buClr>
              <a:buFont typeface="Arial" panose="020B0604020202020204" pitchFamily="34" charset="0"/>
              <a:buChar char="•"/>
            </a:pPr>
            <a:r>
              <a:rPr lang="en-US" sz="2800" dirty="0"/>
              <a:t>IRAs</a:t>
            </a:r>
          </a:p>
          <a:p>
            <a:pPr marL="342900" indent="-342900">
              <a:buClr>
                <a:schemeClr val="tx2"/>
              </a:buClr>
              <a:buFont typeface="Arial" panose="020B0604020202020204" pitchFamily="34" charset="0"/>
              <a:buChar char="•"/>
            </a:pPr>
            <a:r>
              <a:rPr lang="en-US" sz="2800" dirty="0"/>
              <a:t>Inherited retirement accounts</a:t>
            </a:r>
          </a:p>
          <a:p>
            <a:pPr marL="342900" indent="-342900">
              <a:buClr>
                <a:schemeClr val="tx2"/>
              </a:buClr>
              <a:buFont typeface="Arial" panose="020B0604020202020204" pitchFamily="34" charset="0"/>
              <a:buChar char="•"/>
            </a:pPr>
            <a:r>
              <a:rPr lang="en-US" sz="2800" dirty="0"/>
              <a:t>Defined contribution plans</a:t>
            </a:r>
          </a:p>
        </p:txBody>
      </p:sp>
    </p:spTree>
    <p:extLst>
      <p:ext uri="{BB962C8B-B14F-4D97-AF65-F5344CB8AC3E}">
        <p14:creationId xmlns:p14="http://schemas.microsoft.com/office/powerpoint/2010/main" val="4067698499"/>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RMD Already Out?</a:t>
            </a:r>
          </a:p>
        </p:txBody>
      </p:sp>
      <p:sp>
        <p:nvSpPr>
          <p:cNvPr id="7" name="Text Placeholder 6">
            <a:extLst>
              <a:ext uri="{FF2B5EF4-FFF2-40B4-BE49-F238E27FC236}">
                <a16:creationId xmlns:a16="http://schemas.microsoft.com/office/drawing/2014/main" id="{0E5B17DD-6732-844C-9799-9F0FF7D7D1EE}"/>
              </a:ext>
            </a:extLst>
          </p:cNvPr>
          <p:cNvSpPr>
            <a:spLocks noGrp="1"/>
          </p:cNvSpPr>
          <p:nvPr>
            <p:ph type="body" sz="quarter" idx="11"/>
          </p:nvPr>
        </p:nvSpPr>
        <p:spPr>
          <a:xfrm>
            <a:off x="1139825" y="2149475"/>
            <a:ext cx="9890125" cy="3684587"/>
          </a:xfrm>
        </p:spPr>
        <p:txBody>
          <a:bodyPr/>
          <a:lstStyle/>
          <a:p>
            <a:pPr marL="342900" indent="-342900">
              <a:spcAft>
                <a:spcPts val="1200"/>
              </a:spcAft>
              <a:buClr>
                <a:schemeClr val="tx2"/>
              </a:buClr>
              <a:buFont typeface="Arial" panose="020B0604020202020204" pitchFamily="34" charset="0"/>
              <a:buChar char="•"/>
            </a:pPr>
            <a:r>
              <a:rPr lang="en-US" dirty="0"/>
              <a:t>No direct relief to get RMDs already taken back into plan early in 2020</a:t>
            </a:r>
          </a:p>
          <a:p>
            <a:pPr marL="342900" indent="-342900">
              <a:spcAft>
                <a:spcPts val="1200"/>
              </a:spcAft>
              <a:buClr>
                <a:schemeClr val="tx2"/>
              </a:buClr>
              <a:buFont typeface="Arial" panose="020B0604020202020204" pitchFamily="34" charset="0"/>
              <a:buChar char="•"/>
            </a:pPr>
            <a:r>
              <a:rPr lang="en-US" dirty="0"/>
              <a:t>60-day rollover now applies</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Why? Distributions are not RMDs in 2020 so </a:t>
            </a:r>
            <a:r>
              <a:rPr lang="en-US" dirty="0" smtClean="0">
                <a:solidFill>
                  <a:schemeClr val="accent1"/>
                </a:solidFill>
              </a:rPr>
              <a:t>they can </a:t>
            </a:r>
            <a:r>
              <a:rPr lang="en-US" dirty="0">
                <a:solidFill>
                  <a:schemeClr val="accent1"/>
                </a:solidFill>
              </a:rPr>
              <a:t>be rolled over</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Past 60 days – issues remain</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Multiple accounts – only one 60-day rollover per 12 months</a:t>
            </a:r>
          </a:p>
          <a:p>
            <a:pPr marL="342900" indent="-342900">
              <a:spcAft>
                <a:spcPts val="1200"/>
              </a:spcAft>
              <a:buClr>
                <a:schemeClr val="tx2"/>
              </a:buClr>
              <a:buFont typeface="Arial" panose="020B0604020202020204" pitchFamily="34" charset="0"/>
              <a:buChar char="•"/>
            </a:pPr>
            <a:r>
              <a:rPr lang="en-US" dirty="0"/>
              <a:t>Consider </a:t>
            </a:r>
            <a:r>
              <a:rPr lang="en-US" dirty="0" smtClean="0"/>
              <a:t>Coronavirus-Related </a:t>
            </a:r>
            <a:r>
              <a:rPr lang="en-US" dirty="0"/>
              <a:t>Distribution:</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If you qualify – likely can rollover by paying back</a:t>
            </a:r>
          </a:p>
        </p:txBody>
      </p:sp>
    </p:spTree>
    <p:extLst>
      <p:ext uri="{BB962C8B-B14F-4D97-AF65-F5344CB8AC3E}">
        <p14:creationId xmlns:p14="http://schemas.microsoft.com/office/powerpoint/2010/main" val="2335841636"/>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April 9th Update on Rollovers</a:t>
            </a:r>
          </a:p>
        </p:txBody>
      </p:sp>
      <p:sp>
        <p:nvSpPr>
          <p:cNvPr id="8" name="Text Placeholder 7">
            <a:extLst>
              <a:ext uri="{FF2B5EF4-FFF2-40B4-BE49-F238E27FC236}">
                <a16:creationId xmlns:a16="http://schemas.microsoft.com/office/drawing/2014/main" id="{58E5459B-6311-A947-BA31-600763D6479C}"/>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Extended time-based tax actions until July 15, looking 60 days before (February 1, 2020)</a:t>
            </a:r>
          </a:p>
          <a:p>
            <a:pPr marL="342900" indent="-342900">
              <a:buClr>
                <a:schemeClr val="tx2"/>
              </a:buClr>
              <a:buFont typeface="Arial" panose="020B0604020202020204" pitchFamily="34" charset="0"/>
              <a:buChar char="•"/>
            </a:pPr>
            <a:r>
              <a:rPr lang="en-US" dirty="0"/>
              <a:t>Tax Day – July 15, extensions staying at October 15</a:t>
            </a:r>
          </a:p>
          <a:p>
            <a:pPr marL="342900" indent="-342900">
              <a:buClr>
                <a:schemeClr val="tx2"/>
              </a:buClr>
              <a:buFont typeface="Arial" panose="020B0604020202020204" pitchFamily="34" charset="0"/>
              <a:buChar char="•"/>
            </a:pPr>
            <a:r>
              <a:rPr lang="en-US" dirty="0"/>
              <a:t>If you took a February 1, 2020 IRA distribution of $</a:t>
            </a:r>
            <a:r>
              <a:rPr lang="en-US" dirty="0" smtClean="0"/>
              <a:t>100,000, </a:t>
            </a:r>
            <a:r>
              <a:rPr lang="en-US" dirty="0"/>
              <a:t>you could roll that over to an IRA without tax consequences until July 15, 2020.</a:t>
            </a:r>
          </a:p>
        </p:txBody>
      </p:sp>
      <p:sp>
        <p:nvSpPr>
          <p:cNvPr id="3" name="TextBox 2"/>
          <p:cNvSpPr txBox="1"/>
          <p:nvPr/>
        </p:nvSpPr>
        <p:spPr>
          <a:xfrm>
            <a:off x="301082" y="5873275"/>
            <a:ext cx="8831767" cy="400110"/>
          </a:xfrm>
          <a:prstGeom prst="rect">
            <a:avLst/>
          </a:prstGeom>
          <a:noFill/>
        </p:spPr>
        <p:txBody>
          <a:bodyPr wrap="square" rtlCol="0">
            <a:spAutoFit/>
          </a:bodyPr>
          <a:lstStyle/>
          <a:p>
            <a:r>
              <a:rPr lang="en-US" sz="1000" dirty="0" smtClean="0">
                <a:solidFill>
                  <a:schemeClr val="accent1"/>
                </a:solidFill>
              </a:rPr>
              <a:t>IRS: </a:t>
            </a:r>
            <a:r>
              <a:rPr lang="en-US" sz="1000" dirty="0">
                <a:solidFill>
                  <a:schemeClr val="accent1"/>
                </a:solidFill>
                <a:hlinkClick r:id="rId3">
                  <a:extLst>
                    <a:ext uri="{A12FA001-AC4F-418D-AE19-62706E023703}">
                      <ahyp:hlinkClr xmlns:lc="http://schemas.openxmlformats.org/drawingml/2006/lockedCanvas" xmlns:ahyp="http://schemas.microsoft.com/office/drawing/2018/hyperlinkcolor" xmlns="" val="tx"/>
                    </a:ext>
                  </a:extLst>
                </a:hlinkClick>
              </a:rPr>
              <a:t>https://www.irs.gov/pub/irs-drop/n-20-23.pdf</a:t>
            </a:r>
            <a:r>
              <a:rPr lang="en-US" sz="1000" dirty="0">
                <a:solidFill>
                  <a:schemeClr val="accent1"/>
                </a:solidFill>
              </a:rPr>
              <a:t> </a:t>
            </a:r>
          </a:p>
          <a:p>
            <a:r>
              <a:rPr lang="en-US" sz="1000" dirty="0" smtClean="0">
                <a:solidFill>
                  <a:schemeClr val="accent1"/>
                </a:solidFill>
              </a:rPr>
              <a:t>Final </a:t>
            </a:r>
            <a:r>
              <a:rPr lang="en-US" sz="1000" dirty="0">
                <a:solidFill>
                  <a:schemeClr val="accent1"/>
                </a:solidFill>
              </a:rPr>
              <a:t>notice on April </a:t>
            </a:r>
            <a:r>
              <a:rPr lang="en-US" sz="1000" dirty="0" smtClean="0">
                <a:solidFill>
                  <a:schemeClr val="accent1"/>
                </a:solidFill>
              </a:rPr>
              <a:t>9, 2020: </a:t>
            </a:r>
            <a:r>
              <a:rPr lang="en-US" sz="1000" dirty="0" smtClean="0">
                <a:solidFill>
                  <a:schemeClr val="accent1"/>
                </a:solidFill>
                <a:hlinkClick r:id="rId4">
                  <a:extLst>
                    <a:ext uri="{A12FA001-AC4F-418D-AE19-62706E023703}">
                      <ahyp:hlinkClr xmlns:lc="http://schemas.openxmlformats.org/drawingml/2006/lockedCanvas" xmlns:ahyp="http://schemas.microsoft.com/office/drawing/2018/hyperlinkcolor" xmlns="" val="tx"/>
                    </a:ext>
                  </a:extLst>
                </a:hlinkClick>
              </a:rPr>
              <a:t>https</a:t>
            </a:r>
            <a:r>
              <a:rPr lang="en-US" sz="1000" dirty="0">
                <a:solidFill>
                  <a:schemeClr val="accent1"/>
                </a:solidFill>
                <a:hlinkClick r:id="rId4">
                  <a:extLst>
                    <a:ext uri="{A12FA001-AC4F-418D-AE19-62706E023703}">
                      <ahyp:hlinkClr xmlns:lc="http://schemas.openxmlformats.org/drawingml/2006/lockedCanvas" xmlns:ahyp="http://schemas.microsoft.com/office/drawing/2018/hyperlinkcolor" xmlns="" val="tx"/>
                    </a:ext>
                  </a:extLst>
                </a:hlinkClick>
              </a:rPr>
              <a:t>://</a:t>
            </a:r>
            <a:r>
              <a:rPr lang="en-US" sz="1000" dirty="0" smtClean="0">
                <a:solidFill>
                  <a:schemeClr val="accent1"/>
                </a:solidFill>
                <a:hlinkClick r:id="rId4">
                  <a:extLst>
                    <a:ext uri="{A12FA001-AC4F-418D-AE19-62706E023703}">
                      <ahyp:hlinkClr xmlns:lc="http://schemas.openxmlformats.org/drawingml/2006/lockedCanvas" xmlns:ahyp="http://schemas.microsoft.com/office/drawing/2018/hyperlinkcolor" xmlns="" val="tx"/>
                    </a:ext>
                  </a:extLst>
                </a:hlinkClick>
              </a:rPr>
              <a:t>www.irs.gov/newsroom/irs-extends-more-tax-deadlines-to-cover-individuals-trusts-estates-corporations-and-others</a:t>
            </a:r>
            <a:endParaRPr lang="en-US" sz="1000" dirty="0">
              <a:solidFill>
                <a:schemeClr val="accent1"/>
              </a:solidFill>
            </a:endParaRPr>
          </a:p>
        </p:txBody>
      </p:sp>
    </p:spTree>
    <p:extLst>
      <p:ext uri="{BB962C8B-B14F-4D97-AF65-F5344CB8AC3E}">
        <p14:creationId xmlns:p14="http://schemas.microsoft.com/office/powerpoint/2010/main" val="2690610047"/>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January 2020 Distributions</a:t>
            </a:r>
          </a:p>
        </p:txBody>
      </p:sp>
      <p:sp>
        <p:nvSpPr>
          <p:cNvPr id="5" name="Text Placeholder 4">
            <a:extLst>
              <a:ext uri="{FF2B5EF4-FFF2-40B4-BE49-F238E27FC236}">
                <a16:creationId xmlns:a16="http://schemas.microsoft.com/office/drawing/2014/main" id="{0E65B953-D95F-2746-80E8-D3F209A8E17F}"/>
              </a:ext>
            </a:extLst>
          </p:cNvPr>
          <p:cNvSpPr>
            <a:spLocks noGrp="1"/>
          </p:cNvSpPr>
          <p:nvPr>
            <p:ph type="body" sz="quarter" idx="11"/>
          </p:nvPr>
        </p:nvSpPr>
        <p:spPr>
          <a:xfrm>
            <a:off x="1139825" y="2379076"/>
            <a:ext cx="8689975" cy="3199399"/>
          </a:xfrm>
        </p:spPr>
        <p:txBody>
          <a:bodyPr/>
          <a:lstStyle/>
          <a:p>
            <a:pPr marL="342900" indent="-342900">
              <a:buClr>
                <a:schemeClr val="tx2"/>
              </a:buClr>
              <a:buFont typeface="Arial" panose="020B0604020202020204" pitchFamily="34" charset="0"/>
              <a:buChar char="•"/>
            </a:pPr>
            <a:r>
              <a:rPr lang="en-US" sz="2800" dirty="0"/>
              <a:t>No longer RMDs</a:t>
            </a:r>
          </a:p>
          <a:p>
            <a:pPr marL="342900" indent="-342900">
              <a:buClr>
                <a:schemeClr val="tx2"/>
              </a:buClr>
              <a:buFont typeface="Arial" panose="020B0604020202020204" pitchFamily="34" charset="0"/>
              <a:buChar char="•"/>
            </a:pPr>
            <a:r>
              <a:rPr lang="en-US" sz="2800" dirty="0" smtClean="0"/>
              <a:t>But, </a:t>
            </a:r>
            <a:r>
              <a:rPr lang="en-US" sz="2800" dirty="0"/>
              <a:t>passed 60-day mark</a:t>
            </a:r>
          </a:p>
          <a:p>
            <a:pPr marL="342900" indent="-342900">
              <a:buClr>
                <a:schemeClr val="tx2"/>
              </a:buClr>
              <a:buFont typeface="Arial" panose="020B0604020202020204" pitchFamily="34" charset="0"/>
              <a:buChar char="•"/>
            </a:pPr>
            <a:r>
              <a:rPr lang="en-US" sz="2800" dirty="0"/>
              <a:t>New IRS ruling doesn’t help either</a:t>
            </a:r>
          </a:p>
          <a:p>
            <a:pPr marL="342900" indent="-342900">
              <a:buClr>
                <a:schemeClr val="tx2"/>
              </a:buClr>
              <a:buFont typeface="Arial" panose="020B0604020202020204" pitchFamily="34" charset="0"/>
              <a:buChar char="•"/>
            </a:pPr>
            <a:r>
              <a:rPr lang="en-US" sz="2800" dirty="0"/>
              <a:t>Only real option to payback and rollover would be the </a:t>
            </a:r>
            <a:r>
              <a:rPr lang="en-US" sz="2800" dirty="0" smtClean="0"/>
              <a:t>Coronavirus-Related </a:t>
            </a:r>
            <a:r>
              <a:rPr lang="en-US" sz="2800" dirty="0"/>
              <a:t>Distribution</a:t>
            </a:r>
          </a:p>
        </p:txBody>
      </p:sp>
    </p:spTree>
    <p:extLst>
      <p:ext uri="{BB962C8B-B14F-4D97-AF65-F5344CB8AC3E}">
        <p14:creationId xmlns:p14="http://schemas.microsoft.com/office/powerpoint/2010/main" val="405462753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49C43C3-FFB7-9447-B93E-9BD4CFABFFA9}"/>
              </a:ext>
            </a:extLst>
          </p:cNvPr>
          <p:cNvSpPr>
            <a:spLocks noGrp="1"/>
          </p:cNvSpPr>
          <p:nvPr>
            <p:ph type="body" sz="quarter" idx="10"/>
          </p:nvPr>
        </p:nvSpPr>
        <p:spPr/>
        <p:txBody>
          <a:bodyPr/>
          <a:lstStyle/>
          <a:p>
            <a:r>
              <a:rPr lang="en-US" dirty="0"/>
              <a:t>RMD Basics</a:t>
            </a:r>
          </a:p>
        </p:txBody>
      </p:sp>
      <p:sp>
        <p:nvSpPr>
          <p:cNvPr id="5" name="Text Placeholder 4">
            <a:extLst>
              <a:ext uri="{FF2B5EF4-FFF2-40B4-BE49-F238E27FC236}">
                <a16:creationId xmlns:a16="http://schemas.microsoft.com/office/drawing/2014/main" id="{FE801DB2-6AB4-2A4C-8674-42B48ABA9083}"/>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RMD – Required Minimum Distributions or </a:t>
            </a:r>
            <a:r>
              <a:rPr lang="en-US" dirty="0" smtClean="0"/>
              <a:t>a.k.a. </a:t>
            </a:r>
            <a:r>
              <a:rPr lang="en-US" dirty="0"/>
              <a:t>MRDs – Minimum Required Distributions</a:t>
            </a:r>
          </a:p>
          <a:p>
            <a:pPr marL="342900" indent="-342900">
              <a:buClr>
                <a:schemeClr val="tx2"/>
              </a:buClr>
              <a:buFont typeface="Arial" panose="020B0604020202020204" pitchFamily="34" charset="0"/>
              <a:buChar char="•"/>
            </a:pPr>
            <a:r>
              <a:rPr lang="en-US" dirty="0"/>
              <a:t>Govt gave tax benefits to tax-advantaged retirement accounts</a:t>
            </a:r>
          </a:p>
          <a:p>
            <a:pPr marL="342900" indent="-342900">
              <a:buClr>
                <a:schemeClr val="tx2"/>
              </a:buClr>
              <a:buFont typeface="Arial" panose="020B0604020202020204" pitchFamily="34" charset="0"/>
              <a:buChar char="•"/>
            </a:pPr>
            <a:r>
              <a:rPr lang="en-US" dirty="0"/>
              <a:t>But, wants its money at some point (TAXES)</a:t>
            </a:r>
          </a:p>
          <a:p>
            <a:pPr marL="342900" indent="-342900">
              <a:buClr>
                <a:schemeClr val="tx2"/>
              </a:buClr>
              <a:buFont typeface="Arial" panose="020B0604020202020204" pitchFamily="34" charset="0"/>
              <a:buChar char="•"/>
            </a:pPr>
            <a:r>
              <a:rPr lang="en-US" dirty="0"/>
              <a:t>RMDs either while alive </a:t>
            </a:r>
            <a:br>
              <a:rPr lang="en-US" dirty="0"/>
            </a:br>
            <a:r>
              <a:rPr lang="en-US" dirty="0"/>
              <a:t>or at death </a:t>
            </a:r>
          </a:p>
          <a:p>
            <a:pPr marL="342900" indent="-342900">
              <a:buClr>
                <a:schemeClr val="tx2"/>
              </a:buClr>
              <a:buFont typeface="Arial" panose="020B0604020202020204" pitchFamily="34" charset="0"/>
              <a:buChar char="•"/>
            </a:pPr>
            <a:r>
              <a:rPr lang="en-US" dirty="0"/>
              <a:t>Essentially just forced distributions</a:t>
            </a:r>
          </a:p>
          <a:p>
            <a:pPr marL="342900" indent="-342900">
              <a:buClr>
                <a:schemeClr val="tx2"/>
              </a:buClr>
              <a:buFont typeface="Arial" panose="020B0604020202020204" pitchFamily="34" charset="0"/>
              <a:buChar char="•"/>
            </a:pPr>
            <a:r>
              <a:rPr lang="en-US" dirty="0"/>
              <a:t>Complex rules</a:t>
            </a:r>
          </a:p>
        </p:txBody>
      </p:sp>
    </p:spTree>
    <p:extLst>
      <p:ext uri="{BB962C8B-B14F-4D97-AF65-F5344CB8AC3E}">
        <p14:creationId xmlns:p14="http://schemas.microsoft.com/office/powerpoint/2010/main" val="1407765376"/>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sz="6600" dirty="0"/>
              <a:t>Final Thoughts</a:t>
            </a:r>
            <a:br>
              <a:rPr lang="en-US" sz="6600" dirty="0"/>
            </a:br>
            <a:r>
              <a:rPr lang="en-US" sz="6600" dirty="0"/>
              <a:t>and Planning Opportunities </a:t>
            </a:r>
          </a:p>
        </p:txBody>
      </p:sp>
    </p:spTree>
    <p:extLst>
      <p:ext uri="{BB962C8B-B14F-4D97-AF65-F5344CB8AC3E}">
        <p14:creationId xmlns:p14="http://schemas.microsoft.com/office/powerpoint/2010/main" val="2140866118"/>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RMD Planning</a:t>
            </a:r>
          </a:p>
        </p:txBody>
      </p:sp>
      <p:sp>
        <p:nvSpPr>
          <p:cNvPr id="5" name="Text Placeholder 4">
            <a:extLst>
              <a:ext uri="{FF2B5EF4-FFF2-40B4-BE49-F238E27FC236}">
                <a16:creationId xmlns:a16="http://schemas.microsoft.com/office/drawing/2014/main" id="{A9759357-5BF0-A34D-BD52-47F0459E295F}"/>
              </a:ext>
            </a:extLst>
          </p:cNvPr>
          <p:cNvSpPr>
            <a:spLocks noGrp="1"/>
          </p:cNvSpPr>
          <p:nvPr>
            <p:ph type="body" sz="quarter" idx="11"/>
          </p:nvPr>
        </p:nvSpPr>
        <p:spPr>
          <a:xfrm>
            <a:off x="1139825" y="2149475"/>
            <a:ext cx="9890125" cy="3694111"/>
          </a:xfrm>
        </p:spPr>
        <p:txBody>
          <a:bodyPr/>
          <a:lstStyle/>
          <a:p>
            <a:pPr marL="342900" indent="-342900">
              <a:spcAft>
                <a:spcPts val="1200"/>
              </a:spcAft>
              <a:buClr>
                <a:schemeClr val="tx2"/>
              </a:buClr>
              <a:buFont typeface="Arial" panose="020B0604020202020204" pitchFamily="34" charset="0"/>
              <a:buChar char="•"/>
            </a:pPr>
            <a:r>
              <a:rPr lang="en-US" dirty="0"/>
              <a:t>Freeze distributions</a:t>
            </a:r>
          </a:p>
          <a:p>
            <a:pPr marL="342900" indent="-342900">
              <a:spcAft>
                <a:spcPts val="1200"/>
              </a:spcAft>
              <a:buClr>
                <a:schemeClr val="tx2"/>
              </a:buClr>
              <a:buFont typeface="Arial" panose="020B0604020202020204" pitchFamily="34" charset="0"/>
              <a:buChar char="•"/>
            </a:pPr>
            <a:r>
              <a:rPr lang="en-US" dirty="0"/>
              <a:t>“Undo RMDs” for 2020</a:t>
            </a:r>
          </a:p>
          <a:p>
            <a:pPr marL="342900" indent="-342900">
              <a:spcAft>
                <a:spcPts val="1200"/>
              </a:spcAft>
              <a:buClr>
                <a:schemeClr val="tx2"/>
              </a:buClr>
              <a:buFont typeface="Arial" panose="020B0604020202020204" pitchFamily="34" charset="0"/>
              <a:buChar char="•"/>
            </a:pPr>
            <a:r>
              <a:rPr lang="en-US" dirty="0"/>
              <a:t>Review beneficiaries</a:t>
            </a:r>
          </a:p>
          <a:p>
            <a:pPr marL="342900" indent="-342900">
              <a:spcAft>
                <a:spcPts val="1200"/>
              </a:spcAft>
              <a:buClr>
                <a:schemeClr val="tx2"/>
              </a:buClr>
              <a:buFont typeface="Arial" panose="020B0604020202020204" pitchFamily="34" charset="0"/>
              <a:buChar char="•"/>
            </a:pPr>
            <a:r>
              <a:rPr lang="en-US" dirty="0"/>
              <a:t>Consider life insurance needs </a:t>
            </a:r>
          </a:p>
          <a:p>
            <a:pPr marL="342900" indent="-342900">
              <a:spcAft>
                <a:spcPts val="1200"/>
              </a:spcAft>
              <a:buClr>
                <a:schemeClr val="tx2"/>
              </a:buClr>
              <a:buFont typeface="Arial" panose="020B0604020202020204" pitchFamily="34" charset="0"/>
              <a:buChar char="•"/>
            </a:pPr>
            <a:r>
              <a:rPr lang="en-US" dirty="0"/>
              <a:t>Review trust language</a:t>
            </a:r>
          </a:p>
          <a:p>
            <a:pPr marL="342900" indent="-342900">
              <a:spcAft>
                <a:spcPts val="1200"/>
              </a:spcAft>
              <a:buClr>
                <a:schemeClr val="tx2"/>
              </a:buClr>
              <a:buFont typeface="Arial" panose="020B0604020202020204" pitchFamily="34" charset="0"/>
              <a:buChar char="•"/>
            </a:pPr>
            <a:r>
              <a:rPr lang="en-US" dirty="0"/>
              <a:t>Understand children or spouses that have spending/bankruptcy risks</a:t>
            </a:r>
          </a:p>
          <a:p>
            <a:pPr marL="342900" indent="-342900">
              <a:spcAft>
                <a:spcPts val="1200"/>
              </a:spcAft>
              <a:buClr>
                <a:schemeClr val="tx2"/>
              </a:buClr>
              <a:buFont typeface="Arial" panose="020B0604020202020204" pitchFamily="34" charset="0"/>
              <a:buChar char="•"/>
            </a:pPr>
            <a:r>
              <a:rPr lang="en-US" dirty="0"/>
              <a:t>Charitable remainder trusts could have a bigger role</a:t>
            </a:r>
          </a:p>
          <a:p>
            <a:pPr marL="342900" indent="-342900">
              <a:spcAft>
                <a:spcPts val="1200"/>
              </a:spcAft>
              <a:buClr>
                <a:schemeClr val="tx2"/>
              </a:buClr>
              <a:buFont typeface="Arial" panose="020B0604020202020204" pitchFamily="34" charset="0"/>
              <a:buChar char="•"/>
            </a:pPr>
            <a:r>
              <a:rPr lang="en-US" dirty="0"/>
              <a:t>Roth planning is huge</a:t>
            </a:r>
          </a:p>
          <a:p>
            <a:pPr marL="342900" indent="-342900">
              <a:spcAft>
                <a:spcPts val="1200"/>
              </a:spcAft>
              <a:buClr>
                <a:schemeClr val="tx2"/>
              </a:buClr>
              <a:buFont typeface="Arial" panose="020B0604020202020204" pitchFamily="34" charset="0"/>
              <a:buChar char="•"/>
            </a:pPr>
            <a:r>
              <a:rPr lang="en-US" dirty="0"/>
              <a:t>Keep preparing for changes in income planning </a:t>
            </a:r>
          </a:p>
        </p:txBody>
      </p:sp>
    </p:spTree>
    <p:extLst>
      <p:ext uri="{BB962C8B-B14F-4D97-AF65-F5344CB8AC3E}">
        <p14:creationId xmlns:p14="http://schemas.microsoft.com/office/powerpoint/2010/main" val="2353706441"/>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a:xfrm>
            <a:off x="1139825" y="1014413"/>
            <a:ext cx="10664825" cy="1135062"/>
          </a:xfrm>
        </p:spPr>
        <p:txBody>
          <a:bodyPr/>
          <a:lstStyle/>
          <a:p>
            <a:r>
              <a:rPr lang="en-US" sz="4400" dirty="0"/>
              <a:t>Best Practices for Financial Planning </a:t>
            </a:r>
          </a:p>
        </p:txBody>
      </p:sp>
      <p:sp>
        <p:nvSpPr>
          <p:cNvPr id="5" name="Text Placeholder 4">
            <a:extLst>
              <a:ext uri="{FF2B5EF4-FFF2-40B4-BE49-F238E27FC236}">
                <a16:creationId xmlns:a16="http://schemas.microsoft.com/office/drawing/2014/main" id="{1CF71B56-B7F7-3746-8D07-307625EC4404}"/>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There isn’t always a “best” </a:t>
            </a:r>
          </a:p>
          <a:p>
            <a:pPr marL="342900" indent="-342900">
              <a:buClr>
                <a:schemeClr val="tx2"/>
              </a:buClr>
              <a:buFont typeface="Arial" panose="020B0604020202020204" pitchFamily="34" charset="0"/>
              <a:buChar char="•"/>
            </a:pPr>
            <a:r>
              <a:rPr lang="en-US" dirty="0"/>
              <a:t>There is, however, meaningful planning</a:t>
            </a:r>
          </a:p>
          <a:p>
            <a:pPr marL="342900" indent="-342900">
              <a:buClr>
                <a:schemeClr val="tx2"/>
              </a:buClr>
              <a:buFont typeface="Arial" panose="020B0604020202020204" pitchFamily="34" charset="0"/>
              <a:buChar char="•"/>
            </a:pPr>
            <a:r>
              <a:rPr lang="en-US" dirty="0"/>
              <a:t>Build a plan around your goals</a:t>
            </a:r>
          </a:p>
          <a:p>
            <a:pPr marL="342900" indent="-342900">
              <a:buClr>
                <a:schemeClr val="tx2"/>
              </a:buClr>
              <a:buFont typeface="Arial" panose="020B0604020202020204" pitchFamily="34" charset="0"/>
              <a:buChar char="•"/>
            </a:pPr>
            <a:r>
              <a:rPr lang="en-US" dirty="0"/>
              <a:t>Build flexibility in your plan for the future</a:t>
            </a:r>
          </a:p>
          <a:p>
            <a:pPr marL="342900" indent="-342900">
              <a:buClr>
                <a:schemeClr val="tx2"/>
              </a:buClr>
              <a:buFont typeface="Arial" panose="020B0604020202020204" pitchFamily="34" charset="0"/>
              <a:buChar char="•"/>
            </a:pPr>
            <a:r>
              <a:rPr lang="en-US" dirty="0"/>
              <a:t>Have someone looking out for the changes that are coming </a:t>
            </a:r>
          </a:p>
        </p:txBody>
      </p:sp>
    </p:spTree>
    <p:extLst>
      <p:ext uri="{BB962C8B-B14F-4D97-AF65-F5344CB8AC3E}">
        <p14:creationId xmlns:p14="http://schemas.microsoft.com/office/powerpoint/2010/main" val="2411075024"/>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B471E8A5-B287-DC4A-AC83-147E7CCC623D}"/>
              </a:ext>
            </a:extLst>
          </p:cNvPr>
          <p:cNvSpPr>
            <a:spLocks noGrp="1"/>
          </p:cNvSpPr>
          <p:nvPr>
            <p:ph type="body" sz="quarter" idx="10"/>
          </p:nvPr>
        </p:nvSpPr>
        <p:spPr/>
        <p:txBody>
          <a:bodyPr/>
          <a:lstStyle/>
          <a:p>
            <a:r>
              <a:rPr lang="en-US" dirty="0"/>
              <a:t>Additional Disclosures</a:t>
            </a:r>
          </a:p>
        </p:txBody>
      </p:sp>
      <p:sp>
        <p:nvSpPr>
          <p:cNvPr id="9" name="Text Placeholder 1">
            <a:extLst>
              <a:ext uri="{FF2B5EF4-FFF2-40B4-BE49-F238E27FC236}">
                <a16:creationId xmlns:a16="http://schemas.microsoft.com/office/drawing/2014/main" id="{23178CFB-F2A8-E440-B6C7-03C1336179AA}"/>
              </a:ext>
            </a:extLst>
          </p:cNvPr>
          <p:cNvSpPr>
            <a:spLocks noGrp="1"/>
          </p:cNvSpPr>
          <p:nvPr>
            <p:ph type="body" sz="quarter" idx="11"/>
          </p:nvPr>
        </p:nvSpPr>
        <p:spPr>
          <a:xfrm>
            <a:off x="791737" y="2009222"/>
            <a:ext cx="10571356" cy="3649160"/>
          </a:xfrm>
        </p:spPr>
        <p:txBody>
          <a:bodyPr numCol="2"/>
          <a:lstStyle/>
          <a:p>
            <a:pPr>
              <a:spcAft>
                <a:spcPts val="0"/>
              </a:spcAft>
            </a:pPr>
            <a:r>
              <a:rPr lang="en-US" sz="1200" dirty="0" smtClean="0"/>
              <a:t>This </a:t>
            </a:r>
            <a:r>
              <a:rPr lang="en-US" sz="1200" dirty="0"/>
              <a:t>material was prepared by Carson Coaching. Carson Coaching is not affiliated with </a:t>
            </a:r>
            <a:r>
              <a:rPr lang="en-US" sz="1200" dirty="0" smtClean="0"/>
              <a:t>any </a:t>
            </a:r>
            <a:r>
              <a:rPr lang="en-US" sz="1200" dirty="0"/>
              <a:t>broker/dealer or firm</a:t>
            </a:r>
            <a:r>
              <a:rPr lang="en-US" sz="1200" dirty="0" smtClean="0"/>
              <a:t>.</a:t>
            </a:r>
            <a:br>
              <a:rPr lang="en-US" sz="1200" dirty="0" smtClean="0"/>
            </a:br>
            <a:endParaRPr lang="en-US" sz="1200" dirty="0"/>
          </a:p>
          <a:p>
            <a:pPr>
              <a:spcAft>
                <a:spcPts val="0"/>
              </a:spcAft>
            </a:pPr>
            <a:r>
              <a:rPr lang="en-US" sz="1200" dirty="0" smtClean="0"/>
              <a:t>This </a:t>
            </a:r>
            <a:r>
              <a:rPr lang="en-US" sz="1200" dirty="0"/>
              <a:t>presentation is designed to provide accurate and authoritative information on the subjects covered. It is not, however, intended to provide specific legal, tax, or other professional advice. For specific professional assistance, the services of an appropriate professional should be sought</a:t>
            </a:r>
            <a:r>
              <a:rPr lang="en-US" sz="1200" dirty="0" smtClean="0"/>
              <a:t>.</a:t>
            </a:r>
          </a:p>
          <a:p>
            <a:pPr>
              <a:spcAft>
                <a:spcPts val="0"/>
              </a:spcAft>
            </a:pPr>
            <a:endParaRPr lang="en-US" sz="1200" dirty="0"/>
          </a:p>
          <a:p>
            <a:pPr>
              <a:spcAft>
                <a:spcPts val="0"/>
              </a:spcAft>
            </a:pPr>
            <a:r>
              <a:rPr lang="en-US" sz="1200" dirty="0" smtClean="0"/>
              <a:t>For a comprehensive review of your personal situation, always consult a tax or legal advisor.</a:t>
            </a:r>
            <a:br>
              <a:rPr lang="en-US" sz="1200" dirty="0" smtClean="0"/>
            </a:br>
            <a:endParaRPr lang="en-US" sz="1200" dirty="0"/>
          </a:p>
          <a:p>
            <a:pPr>
              <a:spcAft>
                <a:spcPts val="0"/>
              </a:spcAft>
            </a:pPr>
            <a:r>
              <a:rPr lang="en-US" sz="1200" dirty="0"/>
              <a:t>Some </a:t>
            </a:r>
            <a:r>
              <a:rPr lang="en-US" sz="1200" dirty="0" smtClean="0"/>
              <a:t>IRAs </a:t>
            </a:r>
            <a:r>
              <a:rPr lang="en-US" sz="1200" dirty="0"/>
              <a:t>have contribution limitations and tax consequences for early withdrawals. For complete details, consult your tax advisor or attorney. Distributions from traditional </a:t>
            </a:r>
            <a:r>
              <a:rPr lang="en-US" sz="1200" dirty="0" smtClean="0"/>
              <a:t>IRAs </a:t>
            </a:r>
            <a:r>
              <a:rPr lang="en-US" sz="1200" dirty="0"/>
              <a:t>and </a:t>
            </a:r>
            <a:r>
              <a:rPr lang="en-US" sz="1200" dirty="0" smtClean="0"/>
              <a:t>employer-sponsored </a:t>
            </a:r>
            <a:r>
              <a:rPr lang="en-US" sz="1200" dirty="0"/>
              <a:t>retirement plans are taxed as ordinary income and, if taken prior to reaching age </a:t>
            </a:r>
            <a:r>
              <a:rPr lang="en-US" sz="1200" dirty="0" smtClean="0"/>
              <a:t>59½, </a:t>
            </a:r>
            <a:r>
              <a:rPr lang="en-US" sz="1200" dirty="0"/>
              <a:t>may be subject to an additional 10% IRS tax penalty. Converting from a traditional IRA to a Roth IRA is a taxable event. A Roth IRA offers tax free withdrawals on taxable contributions. To qualify for the tax-free and penalty-free withdrawal or earnings, a Roth IRA must be in place for at least five tax years, and the distribution must take place after age </a:t>
            </a:r>
            <a:r>
              <a:rPr lang="en-US" sz="1200" dirty="0" smtClean="0"/>
              <a:t>59½ </a:t>
            </a:r>
            <a:r>
              <a:rPr lang="en-US" sz="1200" dirty="0"/>
              <a:t>or due to death, disability, or a </a:t>
            </a:r>
            <a:r>
              <a:rPr lang="en-US" sz="1200" dirty="0" smtClean="0"/>
              <a:t>first-time </a:t>
            </a:r>
            <a:r>
              <a:rPr lang="en-US" sz="1200" dirty="0"/>
              <a:t>home purchase (up to a $10,000 lifetime maximum). Depending on state law, Roth IRA distributions may be subject to state taxes. If you are purchasing an annuity to fund any tax-qualified retirement plan (IRA), you should be </a:t>
            </a:r>
            <a:r>
              <a:rPr lang="en-US" sz="1200" dirty="0" smtClean="0"/>
              <a:t>aware </a:t>
            </a:r>
            <a:r>
              <a:rPr lang="en-US" sz="1200" dirty="0"/>
              <a:t>this tax-deferral feature is available with any investment vehicle and is not unique to an annuity. Carefully consider the features and benefits of the annuity before making the decision to purchase</a:t>
            </a:r>
            <a:r>
              <a:rPr lang="en-US" sz="1200" dirty="0" smtClean="0"/>
              <a:t>.</a:t>
            </a:r>
            <a:br>
              <a:rPr lang="en-US" sz="1200" dirty="0" smtClean="0"/>
            </a:br>
            <a:endParaRPr lang="en-US" sz="1200" dirty="0"/>
          </a:p>
          <a:p>
            <a:pPr>
              <a:spcAft>
                <a:spcPts val="0"/>
              </a:spcAft>
            </a:pPr>
            <a:r>
              <a:rPr lang="en-US" sz="1200" dirty="0"/>
              <a:t>The S&amp;P 500 is a capitalization-weighted index of 500 stocks designed to measure performance of the broad domestic economy through changes in the aggregate market value of 500 stocks representing all major industries</a:t>
            </a:r>
            <a:r>
              <a:rPr lang="en-US" sz="1200" dirty="0" smtClean="0"/>
              <a:t>.</a:t>
            </a:r>
            <a:br>
              <a:rPr lang="en-US" sz="1200" dirty="0" smtClean="0"/>
            </a:br>
            <a:endParaRPr lang="en-US" sz="1200" dirty="0"/>
          </a:p>
          <a:p>
            <a:pPr>
              <a:spcAft>
                <a:spcPts val="0"/>
              </a:spcAft>
            </a:pPr>
            <a:r>
              <a:rPr lang="en-US" sz="1200" dirty="0"/>
              <a:t>The hypothetical investment </a:t>
            </a:r>
            <a:r>
              <a:rPr lang="en-US" sz="1200" dirty="0" smtClean="0"/>
              <a:t>results in this presentation </a:t>
            </a:r>
            <a:r>
              <a:rPr lang="en-US" sz="1200" dirty="0"/>
              <a:t>are for illustrative purposes only and should not be deemed a </a:t>
            </a:r>
            <a:r>
              <a:rPr lang="en-US" sz="1200" dirty="0" smtClean="0"/>
              <a:t>representation </a:t>
            </a:r>
            <a:r>
              <a:rPr lang="en-US" sz="1200" dirty="0"/>
              <a:t>of past or future results. Actual investment results may be more or less than those shown</a:t>
            </a:r>
            <a:r>
              <a:rPr lang="en-US" sz="1200" dirty="0" smtClean="0"/>
              <a:t>.</a:t>
            </a:r>
          </a:p>
          <a:p>
            <a:pPr>
              <a:spcAft>
                <a:spcPts val="0"/>
              </a:spcAft>
            </a:pPr>
            <a:endParaRPr lang="en-US" sz="1200" dirty="0"/>
          </a:p>
          <a:p>
            <a:pPr>
              <a:spcAft>
                <a:spcPts val="0"/>
              </a:spcAft>
            </a:pPr>
            <a:r>
              <a:rPr lang="en-US" sz="1200" dirty="0" smtClean="0"/>
              <a:t>This does not </a:t>
            </a:r>
            <a:r>
              <a:rPr lang="en-US" sz="1200" dirty="0"/>
              <a:t>represent any specific product </a:t>
            </a:r>
            <a:r>
              <a:rPr lang="en-US" sz="1200" dirty="0" smtClean="0"/>
              <a:t>and/or service.</a:t>
            </a:r>
            <a:endParaRPr lang="en-US" sz="1200" dirty="0"/>
          </a:p>
          <a:p>
            <a:pPr>
              <a:spcAft>
                <a:spcPts val="0"/>
              </a:spcAft>
            </a:pPr>
            <a:endParaRPr lang="en-US" sz="1200" dirty="0"/>
          </a:p>
        </p:txBody>
      </p:sp>
      <p:sp>
        <p:nvSpPr>
          <p:cNvPr id="6" name="Text Placeholder 4">
            <a:extLst>
              <a:ext uri="{FF2B5EF4-FFF2-40B4-BE49-F238E27FC236}">
                <a16:creationId xmlns:a16="http://schemas.microsoft.com/office/drawing/2014/main" id="{65CC3DEC-5D90-4AB7-B1F0-2C032FE870B3}"/>
              </a:ext>
            </a:extLst>
          </p:cNvPr>
          <p:cNvSpPr txBox="1">
            <a:spLocks/>
          </p:cNvSpPr>
          <p:nvPr/>
        </p:nvSpPr>
        <p:spPr>
          <a:xfrm>
            <a:off x="457200" y="1553713"/>
            <a:ext cx="5638800" cy="4555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Arial" panose="020B0604020202020204" pitchFamily="34" charset="0"/>
            </a:endParaRPr>
          </a:p>
        </p:txBody>
      </p:sp>
    </p:spTree>
    <p:extLst>
      <p:ext uri="{BB962C8B-B14F-4D97-AF65-F5344CB8AC3E}">
        <p14:creationId xmlns:p14="http://schemas.microsoft.com/office/powerpoint/2010/main" val="1511849699"/>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9A14567-B08B-3D48-BC54-9C9F30C74B93}"/>
              </a:ext>
            </a:extLst>
          </p:cNvPr>
          <p:cNvSpPr>
            <a:spLocks noGrp="1"/>
          </p:cNvSpPr>
          <p:nvPr>
            <p:ph type="pic" sz="quarter" idx="12"/>
          </p:nvPr>
        </p:nvSpPr>
        <p:spPr/>
      </p:sp>
      <p:sp>
        <p:nvSpPr>
          <p:cNvPr id="6" name="Text Placeholder 5">
            <a:extLst>
              <a:ext uri="{FF2B5EF4-FFF2-40B4-BE49-F238E27FC236}">
                <a16:creationId xmlns:a16="http://schemas.microsoft.com/office/drawing/2014/main" id="{10B14A00-1E0E-564A-93BB-99763DE9844B}"/>
              </a:ext>
            </a:extLst>
          </p:cNvPr>
          <p:cNvSpPr>
            <a:spLocks noGrp="1"/>
          </p:cNvSpPr>
          <p:nvPr>
            <p:ph type="body" sz="quarter" idx="10"/>
          </p:nvPr>
        </p:nvSpPr>
        <p:spPr/>
        <p:txBody>
          <a:bodyPr/>
          <a:lstStyle/>
          <a:p>
            <a:r>
              <a:rPr lang="en-US" dirty="0" smtClean="0"/>
              <a:t>Company Name</a:t>
            </a:r>
            <a:endParaRPr lang="en-US" dirty="0"/>
          </a:p>
        </p:txBody>
      </p:sp>
      <p:sp>
        <p:nvSpPr>
          <p:cNvPr id="7" name="Text Placeholder 6">
            <a:extLst>
              <a:ext uri="{FF2B5EF4-FFF2-40B4-BE49-F238E27FC236}">
                <a16:creationId xmlns:a16="http://schemas.microsoft.com/office/drawing/2014/main" id="{5480615C-678A-F04C-8575-81CABD4E2414}"/>
              </a:ext>
            </a:extLst>
          </p:cNvPr>
          <p:cNvSpPr>
            <a:spLocks noGrp="1"/>
          </p:cNvSpPr>
          <p:nvPr>
            <p:ph type="body" sz="quarter" idx="11"/>
          </p:nvPr>
        </p:nvSpPr>
        <p:spPr/>
        <p:txBody>
          <a:bodyPr/>
          <a:lstStyle/>
          <a:p>
            <a:r>
              <a:rPr lang="en-US" dirty="0" smtClean="0"/>
              <a:t>Company Address</a:t>
            </a:r>
            <a:endParaRPr lang="en-US" dirty="0"/>
          </a:p>
        </p:txBody>
      </p:sp>
      <p:sp>
        <p:nvSpPr>
          <p:cNvPr id="12" name="Text Placeholder 11">
            <a:extLst>
              <a:ext uri="{FF2B5EF4-FFF2-40B4-BE49-F238E27FC236}">
                <a16:creationId xmlns:a16="http://schemas.microsoft.com/office/drawing/2014/main" id="{8B0FB8A4-8DF0-9540-AB69-F51968131C25}"/>
              </a:ext>
            </a:extLst>
          </p:cNvPr>
          <p:cNvSpPr>
            <a:spLocks noGrp="1"/>
          </p:cNvSpPr>
          <p:nvPr>
            <p:ph type="body" sz="quarter" idx="13"/>
          </p:nvPr>
        </p:nvSpPr>
        <p:spPr/>
        <p:txBody>
          <a:bodyPr/>
          <a:lstStyle/>
          <a:p>
            <a:endParaRPr lang="en-US"/>
          </a:p>
        </p:txBody>
      </p:sp>
      <p:sp>
        <p:nvSpPr>
          <p:cNvPr id="16" name="Text Placeholder 15">
            <a:extLst>
              <a:ext uri="{FF2B5EF4-FFF2-40B4-BE49-F238E27FC236}">
                <a16:creationId xmlns:a16="http://schemas.microsoft.com/office/drawing/2014/main" id="{2818E28B-3DA7-0D4F-B091-615BDC70BC05}"/>
              </a:ext>
            </a:extLst>
          </p:cNvPr>
          <p:cNvSpPr>
            <a:spLocks noGrp="1"/>
          </p:cNvSpPr>
          <p:nvPr>
            <p:ph type="body" sz="quarter" idx="14"/>
          </p:nvPr>
        </p:nvSpPr>
        <p:spPr/>
        <p:txBody>
          <a:bodyPr/>
          <a:lstStyle/>
          <a:p>
            <a:r>
              <a:rPr lang="en-US" dirty="0" smtClean="0"/>
              <a:t>B/D Disclosure </a:t>
            </a:r>
            <a:endParaRPr lang="en-US" dirty="0"/>
          </a:p>
        </p:txBody>
      </p:sp>
      <p:sp>
        <p:nvSpPr>
          <p:cNvPr id="13" name="Text Placeholder 12">
            <a:extLst>
              <a:ext uri="{FF2B5EF4-FFF2-40B4-BE49-F238E27FC236}">
                <a16:creationId xmlns:a16="http://schemas.microsoft.com/office/drawing/2014/main" id="{ABF87D9A-5E00-0F43-8446-F68F981C0BA1}"/>
              </a:ext>
            </a:extLst>
          </p:cNvPr>
          <p:cNvSpPr>
            <a:spLocks noGrp="1"/>
          </p:cNvSpPr>
          <p:nvPr>
            <p:ph type="body" sz="quarter" idx="15"/>
          </p:nvPr>
        </p:nvSpPr>
        <p:spPr/>
        <p:txBody>
          <a:bodyPr/>
          <a:lstStyle/>
          <a:p>
            <a:r>
              <a:rPr lang="en-US" dirty="0" smtClean="0"/>
              <a:t>Advisor’s Name</a:t>
            </a:r>
            <a:endParaRPr lang="en-US" dirty="0"/>
          </a:p>
        </p:txBody>
      </p:sp>
      <p:sp>
        <p:nvSpPr>
          <p:cNvPr id="14" name="Text Placeholder 13">
            <a:extLst>
              <a:ext uri="{FF2B5EF4-FFF2-40B4-BE49-F238E27FC236}">
                <a16:creationId xmlns:a16="http://schemas.microsoft.com/office/drawing/2014/main" id="{212CDDDE-CBE2-294F-80C8-85D7D91AC939}"/>
              </a:ext>
            </a:extLst>
          </p:cNvPr>
          <p:cNvSpPr>
            <a:spLocks noGrp="1"/>
          </p:cNvSpPr>
          <p:nvPr>
            <p:ph type="body" sz="quarter" idx="17"/>
          </p:nvPr>
        </p:nvSpPr>
        <p:spPr/>
        <p:txBody>
          <a:bodyPr/>
          <a:lstStyle/>
          <a:p>
            <a:r>
              <a:rPr lang="en-US" dirty="0" smtClean="0"/>
              <a:t>EMAIL ADDRESS</a:t>
            </a:r>
            <a:endParaRPr lang="en-US" dirty="0"/>
          </a:p>
        </p:txBody>
      </p:sp>
      <p:sp>
        <p:nvSpPr>
          <p:cNvPr id="15" name="Text Placeholder 14">
            <a:extLst>
              <a:ext uri="{FF2B5EF4-FFF2-40B4-BE49-F238E27FC236}">
                <a16:creationId xmlns:a16="http://schemas.microsoft.com/office/drawing/2014/main" id="{6E2DCD76-C448-D74E-A5A5-34AEC869AF00}"/>
              </a:ext>
            </a:extLst>
          </p:cNvPr>
          <p:cNvSpPr>
            <a:spLocks noGrp="1"/>
          </p:cNvSpPr>
          <p:nvPr>
            <p:ph type="body" sz="quarter" idx="18"/>
          </p:nvPr>
        </p:nvSpPr>
        <p:spPr/>
        <p:txBody>
          <a:bodyPr/>
          <a:lstStyle/>
          <a:p>
            <a:endParaRPr lang="en-US" dirty="0"/>
          </a:p>
        </p:txBody>
      </p:sp>
      <p:sp>
        <p:nvSpPr>
          <p:cNvPr id="20" name="Text Placeholder 19">
            <a:extLst>
              <a:ext uri="{FF2B5EF4-FFF2-40B4-BE49-F238E27FC236}">
                <a16:creationId xmlns:a16="http://schemas.microsoft.com/office/drawing/2014/main" id="{6C910BCD-084A-4242-99D0-7F192740D6BF}"/>
              </a:ext>
            </a:extLst>
          </p:cNvPr>
          <p:cNvSpPr>
            <a:spLocks noGrp="1"/>
          </p:cNvSpPr>
          <p:nvPr>
            <p:ph type="body" sz="quarter" idx="19"/>
          </p:nvPr>
        </p:nvSpPr>
        <p:spPr/>
        <p:txBody>
          <a:bodyPr/>
          <a:lstStyle/>
          <a:p>
            <a:r>
              <a:rPr lang="en-US" dirty="0" smtClean="0"/>
              <a:t>WEBSITE URL</a:t>
            </a:r>
            <a:endParaRPr lang="en-US" dirty="0"/>
          </a:p>
        </p:txBody>
      </p:sp>
      <p:sp>
        <p:nvSpPr>
          <p:cNvPr id="22" name="TextBox 21">
            <a:extLst>
              <a:ext uri="{FF2B5EF4-FFF2-40B4-BE49-F238E27FC236}">
                <a16:creationId xmlns:a16="http://schemas.microsoft.com/office/drawing/2014/main" id="{2D8C3A6B-62E6-A04F-9AB3-D0EBA76527EC}"/>
              </a:ext>
            </a:extLst>
          </p:cNvPr>
          <p:cNvSpPr txBox="1"/>
          <p:nvPr/>
        </p:nvSpPr>
        <p:spPr>
          <a:xfrm>
            <a:off x="9419486" y="6186100"/>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77355367"/>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E9391CD1-C966-3945-BD13-888E4DE34BE1}"/>
              </a:ext>
            </a:extLst>
          </p:cNvPr>
          <p:cNvSpPr>
            <a:spLocks noGrp="1"/>
          </p:cNvSpPr>
          <p:nvPr>
            <p:ph type="body" sz="quarter" idx="10"/>
          </p:nvPr>
        </p:nvSpPr>
        <p:spPr>
          <a:xfrm>
            <a:off x="1139825" y="816356"/>
            <a:ext cx="6157790" cy="3174320"/>
          </a:xfrm>
        </p:spPr>
        <p:txBody>
          <a:bodyPr/>
          <a:lstStyle/>
          <a:p>
            <a:r>
              <a:rPr lang="en-US" dirty="0"/>
              <a:t>Thank You For Joining Us!</a:t>
            </a:r>
          </a:p>
        </p:txBody>
      </p:sp>
      <p:sp>
        <p:nvSpPr>
          <p:cNvPr id="3" name="TextBox 2">
            <a:extLst>
              <a:ext uri="{FF2B5EF4-FFF2-40B4-BE49-F238E27FC236}">
                <a16:creationId xmlns:a16="http://schemas.microsoft.com/office/drawing/2014/main" id="{570A05DF-0D6F-AD4D-AAA8-0E07D19F4715}"/>
              </a:ext>
            </a:extLst>
          </p:cNvPr>
          <p:cNvSpPr txBox="1"/>
          <p:nvPr/>
        </p:nvSpPr>
        <p:spPr>
          <a:xfrm>
            <a:off x="9055442" y="5003235"/>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97524196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49C43C3-FFB7-9447-B93E-9BD4CFABFFA9}"/>
              </a:ext>
            </a:extLst>
          </p:cNvPr>
          <p:cNvSpPr>
            <a:spLocks noGrp="1"/>
          </p:cNvSpPr>
          <p:nvPr>
            <p:ph type="body" sz="quarter" idx="10"/>
          </p:nvPr>
        </p:nvSpPr>
        <p:spPr/>
        <p:txBody>
          <a:bodyPr/>
          <a:lstStyle/>
          <a:p>
            <a:r>
              <a:rPr lang="en-US" dirty="0"/>
              <a:t>When do RMDs start?</a:t>
            </a:r>
          </a:p>
        </p:txBody>
      </p:sp>
      <p:sp>
        <p:nvSpPr>
          <p:cNvPr id="3" name="Text Placeholder 2">
            <a:extLst>
              <a:ext uri="{FF2B5EF4-FFF2-40B4-BE49-F238E27FC236}">
                <a16:creationId xmlns:a16="http://schemas.microsoft.com/office/drawing/2014/main" id="{178E4E0E-6499-BA4A-8E15-C902747D009E}"/>
              </a:ext>
            </a:extLst>
          </p:cNvPr>
          <p:cNvSpPr>
            <a:spLocks noGrp="1"/>
          </p:cNvSpPr>
          <p:nvPr>
            <p:ph type="body" sz="quarter" idx="11"/>
          </p:nvPr>
        </p:nvSpPr>
        <p:spPr/>
        <p:txBody>
          <a:bodyPr/>
          <a:lstStyle/>
          <a:p>
            <a:pPr marL="457200" indent="-457200">
              <a:buClr>
                <a:schemeClr val="tx2"/>
              </a:buClr>
              <a:buSzPct val="100000"/>
              <a:buFont typeface="Arial" panose="020B0604020202020204" pitchFamily="34" charset="0"/>
              <a:buChar char="•"/>
            </a:pPr>
            <a:r>
              <a:rPr lang="en-US" sz="2800" dirty="0"/>
              <a:t>Age 70.5 or retired by end of 2019 (not 5% </a:t>
            </a:r>
            <a:r>
              <a:rPr lang="en-US" sz="2800" dirty="0" smtClean="0"/>
              <a:t>owner</a:t>
            </a:r>
            <a:r>
              <a:rPr lang="en-US" sz="2800" dirty="0"/>
              <a:t>)</a:t>
            </a:r>
          </a:p>
          <a:p>
            <a:pPr marL="457200" indent="-457200">
              <a:buClr>
                <a:schemeClr val="tx2"/>
              </a:buClr>
              <a:buSzPct val="100000"/>
              <a:buFont typeface="Arial" panose="020B0604020202020204" pitchFamily="34" charset="0"/>
              <a:buChar char="•"/>
            </a:pPr>
            <a:r>
              <a:rPr lang="en-US" sz="2800" dirty="0"/>
              <a:t>2020 and onward </a:t>
            </a:r>
            <a:r>
              <a:rPr lang="en-US" sz="2800" dirty="0" smtClean="0"/>
              <a:t>at age </a:t>
            </a:r>
            <a:r>
              <a:rPr lang="en-US" sz="2800" dirty="0"/>
              <a:t>72 or retired (not 5% owner)</a:t>
            </a:r>
          </a:p>
          <a:p>
            <a:pPr marL="457200" indent="-457200">
              <a:buClr>
                <a:schemeClr val="tx2"/>
              </a:buClr>
              <a:buSzPct val="100000"/>
              <a:buFont typeface="Arial" panose="020B0604020202020204" pitchFamily="34" charset="0"/>
              <a:buChar char="•"/>
            </a:pPr>
            <a:r>
              <a:rPr lang="en-US" sz="2800" dirty="0"/>
              <a:t>After account owner dies</a:t>
            </a:r>
          </a:p>
        </p:txBody>
      </p:sp>
    </p:spTree>
    <p:extLst>
      <p:ext uri="{BB962C8B-B14F-4D97-AF65-F5344CB8AC3E}">
        <p14:creationId xmlns:p14="http://schemas.microsoft.com/office/powerpoint/2010/main" val="379053238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85B31D9-CF22-A440-9816-135B2BE500C0}"/>
              </a:ext>
            </a:extLst>
          </p:cNvPr>
          <p:cNvSpPr>
            <a:spLocks noGrp="1"/>
          </p:cNvSpPr>
          <p:nvPr>
            <p:ph type="body" sz="quarter" idx="10"/>
          </p:nvPr>
        </p:nvSpPr>
        <p:spPr/>
        <p:txBody>
          <a:bodyPr/>
          <a:lstStyle/>
          <a:p>
            <a:r>
              <a:rPr lang="en-US" dirty="0"/>
              <a:t>Accounts Subject to RMDs</a:t>
            </a:r>
          </a:p>
        </p:txBody>
      </p:sp>
      <p:sp>
        <p:nvSpPr>
          <p:cNvPr id="6" name="Text Placeholder 5">
            <a:extLst>
              <a:ext uri="{FF2B5EF4-FFF2-40B4-BE49-F238E27FC236}">
                <a16:creationId xmlns:a16="http://schemas.microsoft.com/office/drawing/2014/main" id="{8A78F78D-8AA4-3448-88EA-74D81FB12C3E}"/>
              </a:ext>
            </a:extLst>
          </p:cNvPr>
          <p:cNvSpPr>
            <a:spLocks noGrp="1"/>
          </p:cNvSpPr>
          <p:nvPr>
            <p:ph type="body" sz="quarter" idx="11"/>
          </p:nvPr>
        </p:nvSpPr>
        <p:spPr/>
        <p:txBody>
          <a:bodyPr/>
          <a:lstStyle/>
          <a:p>
            <a:pPr marL="457200" indent="-457200">
              <a:spcAft>
                <a:spcPts val="1200"/>
              </a:spcAft>
              <a:buClr>
                <a:schemeClr val="tx2"/>
              </a:buClr>
              <a:buSzPct val="100000"/>
              <a:buFont typeface="Arial" panose="020B0604020202020204" pitchFamily="34" charset="0"/>
              <a:buChar char="•"/>
            </a:pPr>
            <a:r>
              <a:rPr lang="en-US" sz="2000" dirty="0"/>
              <a:t>Retirement Accounts: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Traditional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SEP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SIMPLE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Inherited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401(k)s, 403(b)s, and 457(b)s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Inherited 401(k)s, 403(b)s, and 457(b)s</a:t>
            </a:r>
            <a:endParaRPr lang="en-US" sz="2000" dirty="0"/>
          </a:p>
          <a:p>
            <a:pPr marL="457200" indent="-457200">
              <a:spcAft>
                <a:spcPts val="1200"/>
              </a:spcAft>
              <a:buClr>
                <a:schemeClr val="tx2"/>
              </a:buClr>
              <a:buSzPct val="100000"/>
              <a:buFont typeface="Arial" panose="020B0604020202020204" pitchFamily="34" charset="0"/>
              <a:buChar char="•"/>
            </a:pPr>
            <a:r>
              <a:rPr lang="en-US" sz="2000" dirty="0"/>
              <a:t>Federal Thrift Savings Program subject to RMDs but slightly </a:t>
            </a:r>
            <a:br>
              <a:rPr lang="en-US" sz="2000" dirty="0"/>
            </a:br>
            <a:r>
              <a:rPr lang="en-US" sz="2000" dirty="0"/>
              <a:t>different rules</a:t>
            </a:r>
          </a:p>
          <a:p>
            <a:pPr marL="457200" indent="-457200">
              <a:spcAft>
                <a:spcPts val="1200"/>
              </a:spcAft>
              <a:buClr>
                <a:schemeClr val="tx2"/>
              </a:buClr>
              <a:buSzPct val="100000"/>
              <a:buFont typeface="Arial" panose="020B0604020202020204" pitchFamily="34" charset="0"/>
              <a:buChar char="•"/>
            </a:pPr>
            <a:r>
              <a:rPr lang="en-US" sz="2000" dirty="0"/>
              <a:t>HSAs/529s also subject to special </a:t>
            </a:r>
            <a:r>
              <a:rPr lang="en-US" sz="2000" dirty="0" smtClean="0"/>
              <a:t>at-death </a:t>
            </a:r>
            <a:r>
              <a:rPr lang="en-US" sz="2000" dirty="0"/>
              <a:t>rules</a:t>
            </a:r>
          </a:p>
          <a:p>
            <a:pPr marL="457200" indent="-457200">
              <a:spcAft>
                <a:spcPts val="1200"/>
              </a:spcAft>
              <a:buClr>
                <a:schemeClr val="tx2"/>
              </a:buClr>
              <a:buSzPct val="100000"/>
              <a:buFont typeface="Arial" panose="020B0604020202020204" pitchFamily="34" charset="0"/>
              <a:buChar char="•"/>
            </a:pPr>
            <a:r>
              <a:rPr lang="en-US" sz="2000" dirty="0"/>
              <a:t>Roth IRAs not subject to lifetime </a:t>
            </a:r>
            <a:r>
              <a:rPr lang="en-US" sz="2000" dirty="0" smtClean="0"/>
              <a:t>rules, </a:t>
            </a:r>
            <a:r>
              <a:rPr lang="en-US" sz="2000" dirty="0"/>
              <a:t>just </a:t>
            </a:r>
            <a:r>
              <a:rPr lang="en-US" sz="2000" dirty="0" smtClean="0"/>
              <a:t>at-death </a:t>
            </a:r>
            <a:r>
              <a:rPr lang="en-US" sz="2000" dirty="0"/>
              <a:t>RMDs</a:t>
            </a:r>
          </a:p>
          <a:p>
            <a:pPr marL="457200" indent="-457200">
              <a:spcAft>
                <a:spcPts val="1200"/>
              </a:spcAft>
              <a:buClr>
                <a:schemeClr val="tx2"/>
              </a:buClr>
              <a:buSzPct val="100000"/>
              <a:buFont typeface="Arial" panose="020B0604020202020204" pitchFamily="34" charset="0"/>
              <a:buChar char="•"/>
            </a:pPr>
            <a:r>
              <a:rPr lang="en-US" sz="2000" dirty="0"/>
              <a:t>Roth Accounts are subject to </a:t>
            </a:r>
            <a:br>
              <a:rPr lang="en-US" sz="2000" dirty="0"/>
            </a:br>
            <a:r>
              <a:rPr lang="en-US" sz="2000" dirty="0"/>
              <a:t>RMD rules</a:t>
            </a:r>
            <a:endParaRPr lang="en-US" sz="1800" dirty="0"/>
          </a:p>
        </p:txBody>
      </p:sp>
    </p:spTree>
    <p:extLst>
      <p:ext uri="{BB962C8B-B14F-4D97-AF65-F5344CB8AC3E}">
        <p14:creationId xmlns:p14="http://schemas.microsoft.com/office/powerpoint/2010/main" val="21167718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Simple Calculation for RMD</a:t>
            </a:r>
          </a:p>
        </p:txBody>
      </p:sp>
      <p:sp>
        <p:nvSpPr>
          <p:cNvPr id="5" name="Text Placeholder 4">
            <a:extLst>
              <a:ext uri="{FF2B5EF4-FFF2-40B4-BE49-F238E27FC236}">
                <a16:creationId xmlns:a16="http://schemas.microsoft.com/office/drawing/2014/main" id="{C083CD27-01FD-CB4E-8D08-E947D34604E8}"/>
              </a:ext>
            </a:extLst>
          </p:cNvPr>
          <p:cNvSpPr>
            <a:spLocks noGrp="1"/>
          </p:cNvSpPr>
          <p:nvPr>
            <p:ph type="body" sz="quarter" idx="11"/>
          </p:nvPr>
        </p:nvSpPr>
        <p:spPr>
          <a:xfrm>
            <a:off x="1139825" y="2379076"/>
            <a:ext cx="9437321" cy="3199399"/>
          </a:xfrm>
        </p:spPr>
        <p:txBody>
          <a:bodyPr/>
          <a:lstStyle/>
          <a:p>
            <a:pPr>
              <a:buClr>
                <a:schemeClr val="tx2"/>
              </a:buClr>
              <a:buSzPct val="80000"/>
            </a:pPr>
            <a:r>
              <a:rPr lang="en-US" dirty="0">
                <a:solidFill>
                  <a:schemeClr val="tx1"/>
                </a:solidFill>
              </a:rPr>
              <a:t>To calculate RMDs, use the following formula for each account: </a:t>
            </a:r>
          </a:p>
          <a:p>
            <a:pPr>
              <a:buClr>
                <a:schemeClr val="tx2"/>
              </a:buClr>
              <a:buSzPct val="80000"/>
            </a:pPr>
            <a:r>
              <a:rPr lang="en-US" dirty="0"/>
              <a:t>Account Balance as of December 31 last year </a:t>
            </a:r>
          </a:p>
          <a:p>
            <a:pPr>
              <a:buClr>
                <a:schemeClr val="tx2"/>
              </a:buClr>
              <a:buSzPct val="80000"/>
            </a:pPr>
            <a:r>
              <a:rPr lang="en-US" b="1" dirty="0"/>
              <a:t>÷ </a:t>
            </a:r>
          </a:p>
          <a:p>
            <a:pPr>
              <a:buClr>
                <a:schemeClr val="tx2"/>
              </a:buClr>
              <a:buSzPct val="80000"/>
            </a:pPr>
            <a:r>
              <a:rPr lang="en-US" dirty="0"/>
              <a:t>Life Expectancy Factor see the Uniform Lifetime Table </a:t>
            </a:r>
            <a:br>
              <a:rPr lang="en-US" dirty="0"/>
            </a:br>
            <a:r>
              <a:rPr lang="en-US" dirty="0"/>
              <a:t>for </a:t>
            </a:r>
            <a:r>
              <a:rPr lang="en-US" dirty="0" smtClean="0"/>
              <a:t>the age </a:t>
            </a:r>
            <a:r>
              <a:rPr lang="en-US" dirty="0"/>
              <a:t>you turn this year </a:t>
            </a:r>
          </a:p>
          <a:p>
            <a:pPr>
              <a:buClr>
                <a:schemeClr val="tx2"/>
              </a:buClr>
              <a:buSzPct val="80000"/>
            </a:pPr>
            <a:r>
              <a:rPr lang="en-US" b="1" dirty="0"/>
              <a:t>= Your RMD</a:t>
            </a:r>
          </a:p>
        </p:txBody>
      </p:sp>
    </p:spTree>
    <p:extLst>
      <p:ext uri="{BB962C8B-B14F-4D97-AF65-F5344CB8AC3E}">
        <p14:creationId xmlns:p14="http://schemas.microsoft.com/office/powerpoint/2010/main" val="170839768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BBE34F7-A503-6848-BABB-BC8BE8A4F41C}"/>
              </a:ext>
            </a:extLst>
          </p:cNvPr>
          <p:cNvSpPr>
            <a:spLocks noGrp="1"/>
          </p:cNvSpPr>
          <p:nvPr>
            <p:ph type="body" sz="quarter" idx="10"/>
          </p:nvPr>
        </p:nvSpPr>
        <p:spPr>
          <a:xfrm>
            <a:off x="1139825" y="1014413"/>
            <a:ext cx="1979614" cy="1135062"/>
          </a:xfrm>
        </p:spPr>
        <p:txBody>
          <a:bodyPr/>
          <a:lstStyle/>
          <a:p>
            <a:r>
              <a:rPr lang="en-US" dirty="0"/>
              <a:t>IRS Life Factor Tables</a:t>
            </a:r>
          </a:p>
        </p:txBody>
      </p:sp>
      <p:pic>
        <p:nvPicPr>
          <p:cNvPr id="10" name="Picture 9">
            <a:extLst>
              <a:ext uri="{FF2B5EF4-FFF2-40B4-BE49-F238E27FC236}">
                <a16:creationId xmlns:a16="http://schemas.microsoft.com/office/drawing/2014/main" id="{B260C89C-71B3-494C-B3B7-C31031B4BB4F}"/>
              </a:ext>
            </a:extLst>
          </p:cNvPr>
          <p:cNvPicPr>
            <a:picLocks noChangeAspect="1"/>
          </p:cNvPicPr>
          <p:nvPr/>
        </p:nvPicPr>
        <p:blipFill rotWithShape="1">
          <a:blip r:embed="rId3">
            <a:extLst>
              <a:ext uri="{28A0092B-C50C-407E-A947-70E740481C1C}">
                <a14:useLocalDpi xmlns:a14="http://schemas.microsoft.com/office/drawing/2010/main"/>
              </a:ext>
            </a:extLst>
          </a:blip>
          <a:srcRect l="1856" t="9099" r="806" b="1064"/>
          <a:stretch/>
        </p:blipFill>
        <p:spPr>
          <a:xfrm>
            <a:off x="3119440" y="394898"/>
            <a:ext cx="5953124" cy="5448689"/>
          </a:xfrm>
          <a:prstGeom prst="rect">
            <a:avLst/>
          </a:prstGeom>
          <a:effectLst>
            <a:outerShdw blurRad="63500" algn="ctr" rotWithShape="0">
              <a:prstClr val="black">
                <a:alpha val="40000"/>
              </a:prstClr>
            </a:outerShdw>
          </a:effectLst>
        </p:spPr>
      </p:pic>
    </p:spTree>
    <p:extLst>
      <p:ext uri="{BB962C8B-B14F-4D97-AF65-F5344CB8AC3E}">
        <p14:creationId xmlns:p14="http://schemas.microsoft.com/office/powerpoint/2010/main" val="58257645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RMD Calculation Example</a:t>
            </a:r>
          </a:p>
        </p:txBody>
      </p:sp>
      <p:sp>
        <p:nvSpPr>
          <p:cNvPr id="5" name="Text Placeholder 4">
            <a:extLst>
              <a:ext uri="{FF2B5EF4-FFF2-40B4-BE49-F238E27FC236}">
                <a16:creationId xmlns:a16="http://schemas.microsoft.com/office/drawing/2014/main" id="{C083CD27-01FD-CB4E-8D08-E947D34604E8}"/>
              </a:ext>
            </a:extLst>
          </p:cNvPr>
          <p:cNvSpPr>
            <a:spLocks noGrp="1"/>
          </p:cNvSpPr>
          <p:nvPr>
            <p:ph type="body" sz="quarter" idx="11"/>
          </p:nvPr>
        </p:nvSpPr>
        <p:spPr/>
        <p:txBody>
          <a:bodyPr/>
          <a:lstStyle/>
          <a:p>
            <a:r>
              <a:rPr lang="en-US" sz="2800" dirty="0" smtClean="0"/>
              <a:t>Age </a:t>
            </a:r>
            <a:r>
              <a:rPr lang="en-US" sz="2800" dirty="0"/>
              <a:t>72 </a:t>
            </a:r>
            <a:r>
              <a:rPr lang="en-US" sz="2800" dirty="0" smtClean="0"/>
              <a:t>(according to the table, use Distribution Period 25.6)</a:t>
            </a:r>
            <a:endParaRPr lang="en-US" sz="2800" dirty="0"/>
          </a:p>
          <a:p>
            <a:r>
              <a:rPr lang="en-US" sz="2800" dirty="0"/>
              <a:t>Account Balance as of December 31 last year was $500,000</a:t>
            </a:r>
          </a:p>
          <a:p>
            <a:r>
              <a:rPr lang="en-US" sz="2800" b="1" dirty="0"/>
              <a:t>$</a:t>
            </a:r>
            <a:r>
              <a:rPr lang="en-US" sz="2800" b="1" dirty="0" smtClean="0"/>
              <a:t>500,000 </a:t>
            </a:r>
            <a:r>
              <a:rPr lang="en-US" sz="2800" b="1" dirty="0" smtClean="0">
                <a:latin typeface="Arial Black" panose="020B0A04020102020204" pitchFamily="34" charset="0"/>
                <a:cs typeface="Arial" panose="020B0604020202020204" pitchFamily="34" charset="0"/>
              </a:rPr>
              <a:t>÷</a:t>
            </a:r>
            <a:r>
              <a:rPr lang="en-US" sz="2800" b="1" dirty="0" smtClean="0">
                <a:cs typeface="Arial" panose="020B0604020202020204" pitchFamily="34" charset="0"/>
              </a:rPr>
              <a:t> </a:t>
            </a:r>
            <a:r>
              <a:rPr lang="en-US" sz="2800" b="1" dirty="0" smtClean="0"/>
              <a:t>25.6 </a:t>
            </a:r>
            <a:r>
              <a:rPr lang="en-US" sz="2800" b="1" dirty="0"/>
              <a:t>= $19,531.25 </a:t>
            </a:r>
            <a:r>
              <a:rPr lang="en-US" sz="2800" b="1" dirty="0" smtClean="0"/>
              <a:t>(RMD </a:t>
            </a:r>
            <a:r>
              <a:rPr lang="en-US" sz="2800" b="1" dirty="0"/>
              <a:t>due </a:t>
            </a:r>
            <a:r>
              <a:rPr lang="en-US" sz="2800" b="1" dirty="0" smtClean="0"/>
              <a:t>for this year)</a:t>
            </a:r>
            <a:endParaRPr lang="en-US" sz="2800" b="1" dirty="0"/>
          </a:p>
        </p:txBody>
      </p:sp>
      <p:sp>
        <p:nvSpPr>
          <p:cNvPr id="2" name="TextBox 1"/>
          <p:cNvSpPr txBox="1"/>
          <p:nvPr/>
        </p:nvSpPr>
        <p:spPr>
          <a:xfrm>
            <a:off x="245327" y="6345044"/>
            <a:ext cx="6802244" cy="307777"/>
          </a:xfrm>
          <a:prstGeom prst="rect">
            <a:avLst/>
          </a:prstGeom>
          <a:noFill/>
        </p:spPr>
        <p:txBody>
          <a:bodyPr wrap="square" rtlCol="0">
            <a:spAutoFit/>
          </a:bodyPr>
          <a:lstStyle/>
          <a:p>
            <a:r>
              <a:rPr lang="en-US" sz="1400" dirty="0" smtClean="0">
                <a:solidFill>
                  <a:schemeClr val="bg1">
                    <a:lumMod val="50000"/>
                  </a:schemeClr>
                </a:solidFill>
              </a:rPr>
              <a:t>This example is for illustrative purposes only.</a:t>
            </a:r>
            <a:endParaRPr lang="en-US" sz="1400" dirty="0">
              <a:solidFill>
                <a:schemeClr val="bg1">
                  <a:lumMod val="50000"/>
                </a:schemeClr>
              </a:solidFill>
            </a:endParaRPr>
          </a:p>
        </p:txBody>
      </p:sp>
    </p:spTree>
    <p:extLst>
      <p:ext uri="{BB962C8B-B14F-4D97-AF65-F5344CB8AC3E}">
        <p14:creationId xmlns:p14="http://schemas.microsoft.com/office/powerpoint/2010/main" val="359641489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Grayed">
      <a:dk1>
        <a:srgbClr val="1C1B1C"/>
      </a:dk1>
      <a:lt1>
        <a:srgbClr val="FFFFFF"/>
      </a:lt1>
      <a:dk2>
        <a:srgbClr val="646464"/>
      </a:dk2>
      <a:lt2>
        <a:srgbClr val="969696"/>
      </a:lt2>
      <a:accent1>
        <a:srgbClr val="282828"/>
      </a:accent1>
      <a:accent2>
        <a:srgbClr val="AFBDC7"/>
      </a:accent2>
      <a:accent3>
        <a:srgbClr val="08A0FF"/>
      </a:accent3>
      <a:accent4>
        <a:srgbClr val="73C9FF"/>
      </a:accent4>
      <a:accent5>
        <a:srgbClr val="D6B556"/>
      </a:accent5>
      <a:accent6>
        <a:srgbClr val="EBD38D"/>
      </a:accent6>
      <a:hlink>
        <a:srgbClr val="34DB86"/>
      </a:hlink>
      <a:folHlink>
        <a:srgbClr val="24AB7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3183</TotalTime>
  <Words>4333</Words>
  <Application>Microsoft Office PowerPoint</Application>
  <PresentationFormat>Widescreen</PresentationFormat>
  <Paragraphs>427</Paragraphs>
  <Slides>45</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Arial Black</vt:lpstr>
      <vt:lpstr>Courier New</vt:lpstr>
      <vt:lpstr>Helvetica Neue</vt:lpstr>
      <vt:lpstr>Helvetica Neue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McIntyre</dc:creator>
  <cp:lastModifiedBy>Pam Burwell</cp:lastModifiedBy>
  <cp:revision>639</cp:revision>
  <cp:lastPrinted>2020-02-26T17:01:08Z</cp:lastPrinted>
  <dcterms:created xsi:type="dcterms:W3CDTF">2019-11-01T17:53:31Z</dcterms:created>
  <dcterms:modified xsi:type="dcterms:W3CDTF">2020-07-23T15:57:47Z</dcterms:modified>
</cp:coreProperties>
</file>