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notesMasterIdLst>
    <p:notesMasterId r:id="rId42"/>
  </p:notesMasterIdLst>
  <p:handoutMasterIdLst>
    <p:handoutMasterId r:id="rId43"/>
  </p:handoutMasterIdLst>
  <p:sldIdLst>
    <p:sldId id="810" r:id="rId5"/>
    <p:sldId id="765" r:id="rId6"/>
    <p:sldId id="709" r:id="rId7"/>
    <p:sldId id="941" r:id="rId8"/>
    <p:sldId id="771" r:id="rId9"/>
    <p:sldId id="813" r:id="rId10"/>
    <p:sldId id="2055" r:id="rId11"/>
    <p:sldId id="2056" r:id="rId12"/>
    <p:sldId id="817" r:id="rId13"/>
    <p:sldId id="818" r:id="rId14"/>
    <p:sldId id="819" r:id="rId15"/>
    <p:sldId id="942" r:id="rId16"/>
    <p:sldId id="943" r:id="rId17"/>
    <p:sldId id="820" r:id="rId18"/>
    <p:sldId id="944" r:id="rId19"/>
    <p:sldId id="822" r:id="rId20"/>
    <p:sldId id="946" r:id="rId21"/>
    <p:sldId id="2015" r:id="rId22"/>
    <p:sldId id="2051" r:id="rId23"/>
    <p:sldId id="2037" r:id="rId24"/>
    <p:sldId id="812" r:id="rId25"/>
    <p:sldId id="2052" r:id="rId26"/>
    <p:sldId id="947" r:id="rId27"/>
    <p:sldId id="948" r:id="rId28"/>
    <p:sldId id="949" r:id="rId29"/>
    <p:sldId id="823" r:id="rId30"/>
    <p:sldId id="824" r:id="rId31"/>
    <p:sldId id="825" r:id="rId32"/>
    <p:sldId id="826" r:id="rId33"/>
    <p:sldId id="827" r:id="rId34"/>
    <p:sldId id="828" r:id="rId35"/>
    <p:sldId id="829" r:id="rId36"/>
    <p:sldId id="849" r:id="rId37"/>
    <p:sldId id="2053" r:id="rId38"/>
    <p:sldId id="850" r:id="rId39"/>
    <p:sldId id="2054" r:id="rId40"/>
    <p:sldId id="18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 Mackrill" initials="JM" lastIdx="12" clrIdx="0">
    <p:extLst>
      <p:ext uri="{19B8F6BF-5375-455C-9EA6-DF929625EA0E}">
        <p15:presenceInfo xmlns:p15="http://schemas.microsoft.com/office/powerpoint/2012/main" userId="S::jmackrill@carsongroup.com::8cd62ddf-9baf-4535-b54b-b038ef67424e" providerId="AD"/>
      </p:ext>
    </p:extLst>
  </p:cmAuthor>
  <p:cmAuthor id="2" name="Scott McIntyre" initials="SM" lastIdx="16" clrIdx="1">
    <p:extLst>
      <p:ext uri="{19B8F6BF-5375-455C-9EA6-DF929625EA0E}">
        <p15:presenceInfo xmlns:p15="http://schemas.microsoft.com/office/powerpoint/2012/main" userId="S::smcintyre@carsongroup.com::04999e38-680f-423c-aa7e-e5f3b7ef4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9651" autoAdjust="0"/>
  </p:normalViewPr>
  <p:slideViewPr>
    <p:cSldViewPr snapToGrid="0" snapToObjects="1">
      <p:cViewPr varScale="1">
        <p:scale>
          <a:sx n="76" d="100"/>
          <a:sy n="76" d="100"/>
        </p:scale>
        <p:origin x="1794" y="96"/>
      </p:cViewPr>
      <p:guideLst/>
    </p:cSldViewPr>
  </p:slideViewPr>
  <p:outlineViewPr>
    <p:cViewPr>
      <p:scale>
        <a:sx n="33" d="100"/>
        <a:sy n="33" d="100"/>
      </p:scale>
      <p:origin x="0" y="-33272"/>
    </p:cViewPr>
  </p:outlineViewPr>
  <p:notesTextViewPr>
    <p:cViewPr>
      <p:scale>
        <a:sx n="1" d="1"/>
        <a:sy n="1" d="1"/>
      </p:scale>
      <p:origin x="0" y="0"/>
    </p:cViewPr>
  </p:notesTextViewPr>
  <p:notesViewPr>
    <p:cSldViewPr snapToGrid="0" snapToObjects="1" showGuides="1">
      <p:cViewPr varScale="1">
        <p:scale>
          <a:sx n="112" d="100"/>
          <a:sy n="112" d="100"/>
        </p:scale>
        <p:origin x="24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0F7053-13D0-9D49-B19D-45207D518922}"/>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22CB10-6833-E044-B6B1-2D6530675FA8}"/>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7F3FED85-615D-4340-A51F-606476F1067C}" type="datetimeFigureOut">
              <a:rPr lang="en-US" smtClean="0"/>
              <a:t>12/29/2020</a:t>
            </a:fld>
            <a:endParaRPr lang="en-US"/>
          </a:p>
        </p:txBody>
      </p:sp>
      <p:sp>
        <p:nvSpPr>
          <p:cNvPr id="4" name="Footer Placeholder 3">
            <a:extLst>
              <a:ext uri="{FF2B5EF4-FFF2-40B4-BE49-F238E27FC236}">
                <a16:creationId xmlns:a16="http://schemas.microsoft.com/office/drawing/2014/main" id="{0717E777-872C-954C-AC00-3D19CC5CDFAF}"/>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9B505-9B4D-DE4C-9869-C9FF1B1F71CD}"/>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487B80BC-433A-2E4F-A25F-9F8CF4B0A56F}" type="slidenum">
              <a:rPr lang="en-US" smtClean="0"/>
              <a:t>‹#›</a:t>
            </a:fld>
            <a:endParaRPr lang="en-US"/>
          </a:p>
        </p:txBody>
      </p:sp>
    </p:spTree>
    <p:extLst>
      <p:ext uri="{BB962C8B-B14F-4D97-AF65-F5344CB8AC3E}">
        <p14:creationId xmlns:p14="http://schemas.microsoft.com/office/powerpoint/2010/main" val="406599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E2B35CFB-FE90-5D49-B719-B70F41887AE7}"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DB19FA42-5024-7C4A-A1E9-2BADC9AB4546}" type="slidenum">
              <a:rPr lang="en-US" smtClean="0"/>
              <a:t>‹#›</a:t>
            </a:fld>
            <a:endParaRPr lang="en-US"/>
          </a:p>
        </p:txBody>
      </p:sp>
    </p:spTree>
    <p:extLst>
      <p:ext uri="{BB962C8B-B14F-4D97-AF65-F5344CB8AC3E}">
        <p14:creationId xmlns:p14="http://schemas.microsoft.com/office/powerpoint/2010/main" val="23543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Hello and welcome everyone to this webinar, Estate Planning for Today.</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Many</a:t>
            </a:r>
            <a:r>
              <a:rPr lang="en-US" sz="1100" b="0" i="0" kern="1200" baseline="0" dirty="0" smtClean="0">
                <a:solidFill>
                  <a:schemeClr val="tx1"/>
                </a:solidFill>
                <a:effectLst/>
                <a:latin typeface="+mn-lt"/>
                <a:ea typeface="+mn-ea"/>
                <a:cs typeface="+mn-cs"/>
              </a:rPr>
              <a:t> of us know there are </a:t>
            </a:r>
            <a:r>
              <a:rPr lang="en-US" sz="1100" b="0" i="0" kern="1200" dirty="0" smtClean="0">
                <a:solidFill>
                  <a:schemeClr val="tx1"/>
                </a:solidFill>
                <a:effectLst/>
                <a:latin typeface="+mn-lt"/>
                <a:ea typeface="+mn-ea"/>
                <a:cs typeface="+mn-cs"/>
              </a:rPr>
              <a:t>challenges in</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trying to move forward right after the loss of a loved one, and, to a large extent, that's what estate planning is about. It's about preparation for your family, preparation for your loved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And, I know estate planning can</a:t>
            </a:r>
            <a:r>
              <a:rPr lang="en-US" sz="1100" b="0" i="0" kern="1200" baseline="0" dirty="0" smtClean="0">
                <a:solidFill>
                  <a:schemeClr val="tx1"/>
                </a:solidFill>
                <a:effectLst/>
                <a:latin typeface="+mn-lt"/>
                <a:ea typeface="+mn-ea"/>
                <a:cs typeface="+mn-cs"/>
              </a:rPr>
              <a:t> sound like a “down” subject. </a:t>
            </a:r>
            <a:r>
              <a:rPr lang="en-US" sz="1100" b="0" i="0" kern="1200" dirty="0" smtClean="0">
                <a:solidFill>
                  <a:schemeClr val="tx1"/>
                </a:solidFill>
                <a:effectLst/>
                <a:latin typeface="+mn-lt"/>
                <a:ea typeface="+mn-ea"/>
                <a:cs typeface="+mn-cs"/>
              </a:rPr>
              <a:t>That is really why we struggle, often, with this conversation when talking about estate planning.</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It’s because of the challenges we don't like to think about</a:t>
            </a:r>
            <a:r>
              <a:rPr lang="en-US" sz="1100" b="0" i="0" kern="1200" baseline="0" dirty="0" smtClean="0">
                <a:solidFill>
                  <a:schemeClr val="tx1"/>
                </a:solidFill>
                <a:effectLst/>
                <a:latin typeface="+mn-lt"/>
                <a:ea typeface="+mn-ea"/>
                <a:cs typeface="+mn-cs"/>
              </a:rPr>
              <a:t> – </a:t>
            </a:r>
            <a:r>
              <a:rPr lang="en-US" sz="1100" b="0" i="0" kern="1200" dirty="0" smtClean="0">
                <a:solidFill>
                  <a:schemeClr val="tx1"/>
                </a:solidFill>
                <a:effectLst/>
                <a:latin typeface="+mn-lt"/>
                <a:ea typeface="+mn-ea"/>
                <a:cs typeface="+mn-cs"/>
              </a:rPr>
              <a:t>the down things in life. We like to plan for the good things: the vacations, buying a new home, weddings</a:t>
            </a:r>
            <a:r>
              <a:rPr lang="en-US" sz="1100" b="0" i="0" kern="1200" baseline="0" dirty="0" smtClean="0">
                <a:solidFill>
                  <a:schemeClr val="tx1"/>
                </a:solidFill>
                <a:effectLst/>
                <a:latin typeface="+mn-lt"/>
                <a:ea typeface="+mn-ea"/>
                <a:cs typeface="+mn-cs"/>
              </a:rPr>
              <a:t> – </a:t>
            </a:r>
            <a:r>
              <a:rPr lang="en-US" sz="1100" b="0" i="0" kern="1200" dirty="0" smtClean="0">
                <a:solidFill>
                  <a:schemeClr val="tx1"/>
                </a:solidFill>
                <a:effectLst/>
                <a:latin typeface="+mn-lt"/>
                <a:ea typeface="+mn-ea"/>
                <a:cs typeface="+mn-cs"/>
              </a:rPr>
              <a:t>that stuff's fun. Planning for end-of-life care, long-term care – not as fun. It doesn't excite us as much, but it is very, very important. But, don’t worry – it won’t be a total “downer” experience today.  We will discuss more positive things, too.</a:t>
            </a:r>
            <a:endParaRPr lang="en-US" sz="1100" b="0" dirty="0" smtClean="0"/>
          </a:p>
        </p:txBody>
      </p:sp>
      <p:sp>
        <p:nvSpPr>
          <p:cNvPr id="4" name="Slide Number Placeholder 3"/>
          <p:cNvSpPr>
            <a:spLocks noGrp="1"/>
          </p:cNvSpPr>
          <p:nvPr>
            <p:ph type="sldNum" sz="quarter" idx="5"/>
          </p:nvPr>
        </p:nvSpPr>
        <p:spPr/>
        <p:txBody>
          <a:bodyPr/>
          <a:lstStyle/>
          <a:p>
            <a:fld id="{DB19FA42-5024-7C4A-A1E9-2BADC9AB4546}" type="slidenum">
              <a:rPr lang="en-US" smtClean="0"/>
              <a:t>1</a:t>
            </a:fld>
            <a:endParaRPr lang="en-US"/>
          </a:p>
        </p:txBody>
      </p:sp>
    </p:spTree>
    <p:extLst>
      <p:ext uri="{BB962C8B-B14F-4D97-AF65-F5344CB8AC3E}">
        <p14:creationId xmlns:p14="http://schemas.microsoft.com/office/powerpoint/2010/main" val="403490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 </a:t>
            </a:r>
            <a:r>
              <a:rPr lang="en-US" sz="1100" dirty="0"/>
              <a:t>use 10 steps </a:t>
            </a:r>
            <a:r>
              <a:rPr lang="en-US" sz="1100" dirty="0" smtClean="0"/>
              <a:t>in my checklist</a:t>
            </a:r>
            <a:r>
              <a:rPr lang="en-US" sz="1100" baseline="0" dirty="0" smtClean="0"/>
              <a:t> </a:t>
            </a:r>
            <a:r>
              <a:rPr lang="en-US" sz="1100" dirty="0" smtClean="0"/>
              <a:t>and </a:t>
            </a:r>
            <a:r>
              <a:rPr lang="en-US" sz="1100" dirty="0"/>
              <a:t>you could combine some of these. </a:t>
            </a:r>
            <a:r>
              <a:rPr lang="en-US" sz="1100" dirty="0" smtClean="0"/>
              <a:t>This </a:t>
            </a:r>
            <a:r>
              <a:rPr lang="en-US" sz="1100" dirty="0"/>
              <a:t>is a starting point, not an </a:t>
            </a:r>
            <a:r>
              <a:rPr lang="en-US" sz="1100" dirty="0" smtClean="0"/>
              <a:t>end point</a:t>
            </a:r>
            <a:r>
              <a:rPr lang="en-US" sz="1100" dirty="0"/>
              <a:t>. </a:t>
            </a:r>
            <a:endParaRPr lang="en-US" sz="1100" dirty="0" smtClean="0"/>
          </a:p>
          <a:p>
            <a:endParaRPr lang="en-US" sz="1100" dirty="0" smtClean="0"/>
          </a:p>
          <a:p>
            <a:r>
              <a:rPr lang="en-US" sz="1100" dirty="0" smtClean="0"/>
              <a:t>We’re </a:t>
            </a:r>
            <a:r>
              <a:rPr lang="en-US" sz="1100" dirty="0"/>
              <a:t>planning ahead for the </a:t>
            </a:r>
            <a:r>
              <a:rPr lang="en-US" sz="1100" dirty="0" smtClean="0"/>
              <a:t>end,</a:t>
            </a:r>
            <a:r>
              <a:rPr lang="en-US" sz="1100" baseline="0" dirty="0" smtClean="0"/>
              <a:t> b</a:t>
            </a:r>
            <a:r>
              <a:rPr lang="en-US" sz="1100" dirty="0" smtClean="0"/>
              <a:t>ut </a:t>
            </a:r>
            <a:r>
              <a:rPr lang="en-US" sz="1100" dirty="0"/>
              <a:t>I start with </a:t>
            </a:r>
            <a:r>
              <a:rPr lang="en-US" sz="1100" dirty="0" smtClean="0"/>
              <a:t>“Identify </a:t>
            </a:r>
            <a:r>
              <a:rPr lang="en-US" sz="1100" dirty="0"/>
              <a:t>and Prioritize </a:t>
            </a:r>
            <a:r>
              <a:rPr lang="en-US" sz="1100" dirty="0" smtClean="0"/>
              <a:t>Goals.” Step 2 is thinking </a:t>
            </a:r>
            <a:r>
              <a:rPr lang="en-US" sz="1100" dirty="0"/>
              <a:t>about where family should be </a:t>
            </a:r>
            <a:r>
              <a:rPr lang="en-US" sz="1100" dirty="0" smtClean="0"/>
              <a:t>involved</a:t>
            </a:r>
            <a:r>
              <a:rPr lang="en-US" sz="1100" baseline="0" dirty="0" smtClean="0"/>
              <a:t> </a:t>
            </a:r>
            <a:r>
              <a:rPr lang="en-US" sz="1100" dirty="0" smtClean="0"/>
              <a:t>very early in the process. </a:t>
            </a:r>
            <a:r>
              <a:rPr lang="en-US" sz="1100" dirty="0"/>
              <a:t>Some attorneys and </a:t>
            </a:r>
            <a:r>
              <a:rPr lang="en-US" sz="1100" dirty="0" smtClean="0"/>
              <a:t>professionals </a:t>
            </a:r>
            <a:r>
              <a:rPr lang="en-US" sz="1100" dirty="0"/>
              <a:t>have a completely different view on this. I've seen the argument that you should keep them completely </a:t>
            </a:r>
            <a:r>
              <a:rPr lang="en-US" sz="1100" dirty="0" smtClean="0"/>
              <a:t>separate,</a:t>
            </a:r>
            <a:r>
              <a:rPr lang="en-US" sz="1100" baseline="0" dirty="0" smtClean="0"/>
              <a:t> t</a:t>
            </a:r>
            <a:r>
              <a:rPr lang="en-US" sz="1100" dirty="0" smtClean="0"/>
              <a:t>hat </a:t>
            </a:r>
            <a:r>
              <a:rPr lang="en-US" sz="1100" dirty="0"/>
              <a:t>they're not really involved. </a:t>
            </a:r>
            <a:r>
              <a:rPr lang="en-US" sz="1100" dirty="0" smtClean="0"/>
              <a:t>The reality </a:t>
            </a:r>
            <a:r>
              <a:rPr lang="en-US" sz="1100" dirty="0"/>
              <a:t>is, when </a:t>
            </a:r>
            <a:r>
              <a:rPr lang="en-US" sz="1100" dirty="0" smtClean="0"/>
              <a:t>you </a:t>
            </a:r>
            <a:r>
              <a:rPr lang="en-US" sz="1100" dirty="0"/>
              <a:t>look at what really happens, the family becomes </a:t>
            </a:r>
            <a:r>
              <a:rPr lang="en-US" sz="1100" dirty="0" smtClean="0"/>
              <a:t>involved</a:t>
            </a:r>
            <a:r>
              <a:rPr lang="en-US" sz="1100" baseline="0" dirty="0" smtClean="0"/>
              <a:t> in that final stage.</a:t>
            </a:r>
            <a:r>
              <a:rPr lang="en-US" sz="1100" dirty="0" smtClean="0"/>
              <a:t> So</a:t>
            </a:r>
            <a:r>
              <a:rPr lang="en-US" sz="1100" dirty="0"/>
              <a:t>, </a:t>
            </a:r>
            <a:r>
              <a:rPr lang="en-US" sz="1100" dirty="0" smtClean="0"/>
              <a:t>you </a:t>
            </a:r>
            <a:r>
              <a:rPr lang="en-US" sz="1100" dirty="0"/>
              <a:t>should plan out how you want it to look. That's very important. </a:t>
            </a:r>
            <a:endParaRPr lang="en-US" sz="1100" dirty="0" smtClean="0"/>
          </a:p>
          <a:p>
            <a:endParaRPr lang="en-US" sz="1100" dirty="0" smtClean="0"/>
          </a:p>
          <a:p>
            <a:r>
              <a:rPr lang="en-US" sz="1100" dirty="0" smtClean="0"/>
              <a:t>Step</a:t>
            </a:r>
            <a:r>
              <a:rPr lang="en-US" sz="1100" baseline="0" dirty="0" smtClean="0"/>
              <a:t> 3 is a</a:t>
            </a:r>
            <a:r>
              <a:rPr lang="en-US" sz="1100" dirty="0" smtClean="0"/>
              <a:t> </a:t>
            </a:r>
            <a:r>
              <a:rPr lang="en-US" sz="1100" dirty="0"/>
              <a:t>financial </a:t>
            </a:r>
            <a:r>
              <a:rPr lang="en-US" sz="1100" dirty="0" smtClean="0"/>
              <a:t>assessment. </a:t>
            </a:r>
          </a:p>
          <a:p>
            <a:endParaRPr lang="en-US" sz="1100" dirty="0" smtClean="0"/>
          </a:p>
          <a:p>
            <a:r>
              <a:rPr lang="en-US" sz="1100" dirty="0" smtClean="0"/>
              <a:t>Then, we need to look at housing </a:t>
            </a:r>
            <a:r>
              <a:rPr lang="en-US" sz="1100" dirty="0"/>
              <a:t>and care alternatives. </a:t>
            </a:r>
            <a:r>
              <a:rPr lang="en-US" sz="1100" dirty="0" smtClean="0"/>
              <a:t>When thinking </a:t>
            </a:r>
            <a:r>
              <a:rPr lang="en-US" sz="1100" dirty="0"/>
              <a:t>about planning ahead for the end, housing is one of the biggest decisions we have to make. Where we want to get </a:t>
            </a:r>
            <a:r>
              <a:rPr lang="en-US" sz="1100" dirty="0" smtClean="0"/>
              <a:t>care</a:t>
            </a:r>
            <a:r>
              <a:rPr lang="en-US" sz="1100" baseline="0" dirty="0" smtClean="0"/>
              <a:t>,</a:t>
            </a:r>
            <a:r>
              <a:rPr lang="en-US" sz="1100" dirty="0" smtClean="0"/>
              <a:t> </a:t>
            </a:r>
            <a:r>
              <a:rPr lang="en-US" sz="1100" dirty="0"/>
              <a:t>where we want to </a:t>
            </a:r>
            <a:r>
              <a:rPr lang="en-US" sz="1100" dirty="0" smtClean="0"/>
              <a:t>live, and where</a:t>
            </a:r>
            <a:r>
              <a:rPr lang="en-US" sz="1100" baseline="0" dirty="0" smtClean="0"/>
              <a:t> d</a:t>
            </a:r>
            <a:r>
              <a:rPr lang="en-US" sz="1100" dirty="0" smtClean="0"/>
              <a:t>o </a:t>
            </a:r>
            <a:r>
              <a:rPr lang="en-US" sz="1100" dirty="0"/>
              <a:t>we want to </a:t>
            </a:r>
            <a:r>
              <a:rPr lang="en-US" sz="1100" dirty="0" smtClean="0"/>
              <a:t>age.</a:t>
            </a:r>
            <a:r>
              <a:rPr lang="en-US" sz="1100" baseline="0" dirty="0" smtClean="0"/>
              <a:t> This needs </a:t>
            </a:r>
            <a:r>
              <a:rPr lang="en-US" sz="1100" dirty="0" smtClean="0"/>
              <a:t>to </a:t>
            </a:r>
            <a:r>
              <a:rPr lang="en-US" sz="1100" dirty="0"/>
              <a:t>be part </a:t>
            </a:r>
            <a:r>
              <a:rPr lang="en-US" sz="1100" dirty="0" smtClean="0"/>
              <a:t>of</a:t>
            </a:r>
            <a:r>
              <a:rPr lang="en-US" sz="1100" baseline="0" dirty="0" smtClean="0"/>
              <a:t> your</a:t>
            </a:r>
            <a:r>
              <a:rPr lang="en-US" sz="1100" dirty="0" smtClean="0"/>
              <a:t> </a:t>
            </a:r>
            <a:r>
              <a:rPr lang="en-US" sz="1100" dirty="0"/>
              <a:t>plan. </a:t>
            </a:r>
            <a:r>
              <a:rPr lang="en-US" sz="1100" dirty="0" smtClean="0"/>
              <a:t>A lot </a:t>
            </a:r>
            <a:r>
              <a:rPr lang="en-US" sz="1100" dirty="0"/>
              <a:t>of people </a:t>
            </a:r>
            <a:r>
              <a:rPr lang="en-US" sz="1100" dirty="0" smtClean="0"/>
              <a:t>may </a:t>
            </a:r>
            <a:r>
              <a:rPr lang="en-US" sz="1100" dirty="0"/>
              <a:t>argue that as part of the financial plan, </a:t>
            </a:r>
            <a:r>
              <a:rPr lang="en-US" sz="1100" dirty="0" smtClean="0"/>
              <a:t>this</a:t>
            </a:r>
            <a:r>
              <a:rPr lang="en-US" sz="1100" baseline="0" dirty="0" smtClean="0"/>
              <a:t> is </a:t>
            </a:r>
            <a:r>
              <a:rPr lang="en-US" sz="1100" dirty="0" smtClean="0"/>
              <a:t>a </a:t>
            </a:r>
            <a:r>
              <a:rPr lang="en-US" sz="1100" dirty="0"/>
              <a:t>huge part of our estate and it's a huge part of our </a:t>
            </a:r>
            <a:r>
              <a:rPr lang="en-US" sz="1100" dirty="0" smtClean="0"/>
              <a:t>end-of-life </a:t>
            </a:r>
            <a:r>
              <a:rPr lang="en-US" sz="1100" dirty="0"/>
              <a:t>planning</a:t>
            </a:r>
            <a:r>
              <a:rPr lang="en-US" sz="1100" dirty="0" smtClean="0"/>
              <a:t>. </a:t>
            </a:r>
          </a:p>
          <a:p>
            <a:endParaRPr lang="en-US" sz="1100" dirty="0" smtClean="0"/>
          </a:p>
          <a:p>
            <a:r>
              <a:rPr lang="en-US" sz="1100" dirty="0" smtClean="0"/>
              <a:t>Next,</a:t>
            </a:r>
            <a:r>
              <a:rPr lang="en-US" sz="1100" baseline="0" dirty="0" smtClean="0"/>
              <a:t> </a:t>
            </a:r>
            <a:r>
              <a:rPr lang="en-US" sz="1100" dirty="0" smtClean="0"/>
              <a:t>review </a:t>
            </a:r>
            <a:r>
              <a:rPr lang="en-US" sz="1100" dirty="0"/>
              <a:t>the current plan. </a:t>
            </a:r>
            <a:r>
              <a:rPr lang="en-US" sz="1100" dirty="0" smtClean="0"/>
              <a:t>We did </a:t>
            </a:r>
            <a:r>
              <a:rPr lang="en-US" sz="1100" dirty="0"/>
              <a:t>a little bit of upfront </a:t>
            </a:r>
            <a:r>
              <a:rPr lang="en-US" sz="1100" dirty="0" smtClean="0"/>
              <a:t>work and goal-setting with steps </a:t>
            </a:r>
            <a:r>
              <a:rPr lang="en-US" sz="1100" dirty="0"/>
              <a:t>one through </a:t>
            </a:r>
            <a:r>
              <a:rPr lang="en-US" sz="1100" dirty="0" smtClean="0"/>
              <a:t>four. Step 5 </a:t>
            </a:r>
            <a:r>
              <a:rPr lang="en-US" sz="1100" dirty="0"/>
              <a:t>is really </a:t>
            </a:r>
            <a:r>
              <a:rPr lang="en-US" sz="1100" dirty="0" smtClean="0"/>
              <a:t>about evaluating where </a:t>
            </a:r>
            <a:r>
              <a:rPr lang="en-US" sz="1100" dirty="0"/>
              <a:t>are we today. </a:t>
            </a:r>
            <a:r>
              <a:rPr lang="en-US" sz="1100" dirty="0" smtClean="0"/>
              <a:t>It</a:t>
            </a:r>
            <a:r>
              <a:rPr lang="en-US" sz="1100" baseline="0" dirty="0" smtClean="0"/>
              <a:t> helps us get clear on</a:t>
            </a:r>
            <a:r>
              <a:rPr lang="en-US" sz="1100" dirty="0" smtClean="0"/>
              <a:t> </a:t>
            </a:r>
            <a:r>
              <a:rPr lang="en-US" sz="1100" dirty="0"/>
              <a:t>what </a:t>
            </a:r>
            <a:r>
              <a:rPr lang="en-US" sz="1100" dirty="0" smtClean="0"/>
              <a:t>we need to change based </a:t>
            </a:r>
            <a:r>
              <a:rPr lang="en-US" sz="1100" dirty="0"/>
              <a:t>on the goals and information we have now gathered. </a:t>
            </a:r>
            <a:r>
              <a:rPr lang="en-US" sz="1100" dirty="0" smtClean="0"/>
              <a:t>And, </a:t>
            </a:r>
            <a:r>
              <a:rPr lang="en-US" sz="1100" dirty="0"/>
              <a:t>the reality is, everybody has a current </a:t>
            </a:r>
            <a:r>
              <a:rPr lang="en-US" sz="1100" dirty="0" smtClean="0"/>
              <a:t>plan</a:t>
            </a:r>
            <a:r>
              <a:rPr lang="en-US" sz="1100" baseline="0" dirty="0" smtClean="0"/>
              <a:t>, but some </a:t>
            </a:r>
            <a:r>
              <a:rPr lang="en-US" sz="1100" dirty="0" smtClean="0"/>
              <a:t>people's </a:t>
            </a:r>
            <a:r>
              <a:rPr lang="en-US" sz="1100" dirty="0"/>
              <a:t>plans </a:t>
            </a:r>
            <a:r>
              <a:rPr lang="en-US" sz="1100" dirty="0" smtClean="0"/>
              <a:t>may not be intentional plans</a:t>
            </a:r>
            <a:r>
              <a:rPr lang="en-US" sz="1100" dirty="0"/>
              <a:t>. </a:t>
            </a:r>
            <a:r>
              <a:rPr lang="en-US" sz="1100" baseline="0" dirty="0" smtClean="0"/>
              <a:t>Whether you realize it or not, you have a plan – the </a:t>
            </a:r>
            <a:r>
              <a:rPr lang="en-US" sz="1100" dirty="0" smtClean="0"/>
              <a:t>government </a:t>
            </a:r>
            <a:r>
              <a:rPr lang="en-US" sz="1100" dirty="0"/>
              <a:t>has default plans </a:t>
            </a:r>
            <a:r>
              <a:rPr lang="en-US" sz="1100" dirty="0" smtClean="0"/>
              <a:t>for </a:t>
            </a:r>
            <a:r>
              <a:rPr lang="en-US" sz="1100" dirty="0"/>
              <a:t>us</a:t>
            </a:r>
            <a:r>
              <a:rPr lang="en-US" sz="1100" dirty="0" smtClean="0"/>
              <a:t>. If </a:t>
            </a:r>
            <a:r>
              <a:rPr lang="en-US" sz="1100" dirty="0"/>
              <a:t>we're not </a:t>
            </a:r>
            <a:r>
              <a:rPr lang="en-US" sz="1100" dirty="0" smtClean="0"/>
              <a:t>actively</a:t>
            </a:r>
            <a:r>
              <a:rPr lang="en-US" sz="1100" baseline="0" dirty="0" smtClean="0"/>
              <a:t> making plans</a:t>
            </a:r>
            <a:r>
              <a:rPr lang="en-US" sz="1100" dirty="0" smtClean="0"/>
              <a:t>, </a:t>
            </a:r>
            <a:r>
              <a:rPr lang="en-US" sz="1100" dirty="0"/>
              <a:t>we default to something. </a:t>
            </a:r>
            <a:endParaRPr lang="en-US" sz="1100" dirty="0" smtClean="0"/>
          </a:p>
          <a:p>
            <a:endParaRPr lang="en-US" sz="1100" dirty="0" smtClean="0"/>
          </a:p>
          <a:p>
            <a:r>
              <a:rPr lang="en-US" sz="1100" dirty="0" smtClean="0"/>
              <a:t>Moving</a:t>
            </a:r>
            <a:r>
              <a:rPr lang="en-US" sz="1100" baseline="0" dirty="0" smtClean="0"/>
              <a:t> on, w</a:t>
            </a:r>
            <a:r>
              <a:rPr lang="en-US" sz="1100" dirty="0" smtClean="0"/>
              <a:t>e're </a:t>
            </a:r>
            <a:r>
              <a:rPr lang="en-US" sz="1100" dirty="0"/>
              <a:t>going to </a:t>
            </a:r>
            <a:r>
              <a:rPr lang="en-US" sz="1100" dirty="0" smtClean="0"/>
              <a:t>establish advanced </a:t>
            </a:r>
            <a:r>
              <a:rPr lang="en-US" sz="1100" dirty="0"/>
              <a:t>directives, implement the plan, communicate </a:t>
            </a:r>
            <a:r>
              <a:rPr lang="en-US" sz="1100" dirty="0" smtClean="0"/>
              <a:t>it, </a:t>
            </a:r>
            <a:r>
              <a:rPr lang="en-US" sz="1100" dirty="0"/>
              <a:t>distribute the documents, and </a:t>
            </a:r>
            <a:r>
              <a:rPr lang="en-US" sz="1100" dirty="0" smtClean="0"/>
              <a:t>then, </a:t>
            </a:r>
            <a:r>
              <a:rPr lang="en-US" sz="1100" dirty="0"/>
              <a:t>over time, </a:t>
            </a:r>
            <a:r>
              <a:rPr lang="en-US" sz="1100" dirty="0" smtClean="0"/>
              <a:t>update </a:t>
            </a:r>
            <a:r>
              <a:rPr lang="en-US" sz="1100" dirty="0"/>
              <a:t>and review. Now the good thing about estate planning is </a:t>
            </a:r>
            <a:r>
              <a:rPr lang="en-US" sz="1100" dirty="0" smtClean="0"/>
              <a:t>we </a:t>
            </a:r>
            <a:r>
              <a:rPr lang="en-US" sz="1100" dirty="0"/>
              <a:t>don't have to update </a:t>
            </a:r>
            <a:r>
              <a:rPr lang="en-US" sz="1100" dirty="0" smtClean="0"/>
              <a:t>it every </a:t>
            </a:r>
            <a:r>
              <a:rPr lang="en-US" sz="1100" dirty="0"/>
              <a:t>year or even every </a:t>
            </a:r>
            <a:r>
              <a:rPr lang="en-US" sz="1100" dirty="0" smtClean="0"/>
              <a:t>two </a:t>
            </a:r>
            <a:r>
              <a:rPr lang="en-US" sz="1100" dirty="0"/>
              <a:t>or three years. </a:t>
            </a:r>
            <a:r>
              <a:rPr lang="en-US" sz="1100" dirty="0" smtClean="0"/>
              <a:t>We</a:t>
            </a:r>
            <a:r>
              <a:rPr lang="en-US" sz="1100" baseline="0" dirty="0" smtClean="0"/>
              <a:t> m</a:t>
            </a:r>
            <a:r>
              <a:rPr lang="en-US" sz="1100" dirty="0" smtClean="0"/>
              <a:t>ight </a:t>
            </a:r>
            <a:r>
              <a:rPr lang="en-US" sz="1100" dirty="0"/>
              <a:t>go 10-15 years before we have to update anything. Major life events can </a:t>
            </a:r>
            <a:r>
              <a:rPr lang="en-US" sz="1100" dirty="0" smtClean="0"/>
              <a:t>affect that timeline, but </a:t>
            </a:r>
            <a:r>
              <a:rPr lang="en-US" sz="1100" dirty="0"/>
              <a:t>often we have a little bit more leeway. It's </a:t>
            </a:r>
            <a:r>
              <a:rPr lang="en-US" sz="1100" dirty="0" smtClean="0"/>
              <a:t>not</a:t>
            </a:r>
            <a:r>
              <a:rPr lang="en-US" sz="1100" baseline="0" dirty="0" smtClean="0"/>
              <a:t> </a:t>
            </a:r>
            <a:r>
              <a:rPr lang="en-US" sz="1100" dirty="0" smtClean="0"/>
              <a:t>annual </a:t>
            </a:r>
            <a:r>
              <a:rPr lang="en-US" sz="1100" dirty="0"/>
              <a:t>planning </a:t>
            </a:r>
            <a:r>
              <a:rPr lang="en-US" sz="1100" dirty="0" smtClean="0"/>
              <a:t>where we </a:t>
            </a:r>
            <a:r>
              <a:rPr lang="en-US" sz="1100" dirty="0"/>
              <a:t>need to be consistently </a:t>
            </a:r>
            <a:r>
              <a:rPr lang="en-US" sz="1100" dirty="0" smtClean="0"/>
              <a:t>updating</a:t>
            </a:r>
            <a:r>
              <a:rPr lang="en-US" sz="1100" baseline="0" dirty="0" smtClean="0"/>
              <a:t> everything</a:t>
            </a:r>
            <a:r>
              <a:rPr lang="en-US" sz="1100" dirty="0" smtClean="0"/>
              <a:t>. </a:t>
            </a:r>
            <a:r>
              <a:rPr lang="en-US" sz="1100" dirty="0"/>
              <a:t>It's supposed to be our </a:t>
            </a:r>
            <a:r>
              <a:rPr lang="en-US" sz="1100" dirty="0" smtClean="0"/>
              <a:t>“last </a:t>
            </a:r>
            <a:r>
              <a:rPr lang="en-US" sz="1100" dirty="0"/>
              <a:t>will and </a:t>
            </a:r>
            <a:r>
              <a:rPr lang="en-US" sz="1100" dirty="0" smtClean="0"/>
              <a:t>testament,” so </a:t>
            </a:r>
            <a:r>
              <a:rPr lang="en-US" sz="1100" dirty="0"/>
              <a:t>it's supposed to last for the test of time. </a:t>
            </a:r>
            <a:endParaRPr lang="en-US" sz="1100" dirty="0" smtClean="0"/>
          </a:p>
          <a:p>
            <a:endParaRPr lang="en-US" sz="1100" dirty="0" smtClean="0"/>
          </a:p>
          <a:p>
            <a:r>
              <a:rPr lang="en-US" sz="1100" dirty="0" smtClean="0"/>
              <a:t>Of course, when </a:t>
            </a:r>
            <a:r>
              <a:rPr lang="en-US" sz="1100" dirty="0"/>
              <a:t>things </a:t>
            </a:r>
            <a:r>
              <a:rPr lang="en-US" sz="1100" dirty="0" smtClean="0"/>
              <a:t>change such as our </a:t>
            </a:r>
            <a:r>
              <a:rPr lang="en-US" sz="1100" dirty="0"/>
              <a:t>goals </a:t>
            </a:r>
            <a:r>
              <a:rPr lang="en-US" sz="1100" dirty="0" smtClean="0"/>
              <a:t>or events in our life, </a:t>
            </a:r>
            <a:r>
              <a:rPr lang="en-US" sz="1100" dirty="0"/>
              <a:t>we </a:t>
            </a:r>
            <a:r>
              <a:rPr lang="en-US" sz="1100" dirty="0" smtClean="0"/>
              <a:t>should probably</a:t>
            </a:r>
            <a:r>
              <a:rPr lang="en-US" sz="1100" baseline="0" dirty="0" smtClean="0"/>
              <a:t> </a:t>
            </a:r>
            <a:r>
              <a:rPr lang="en-US" sz="1100" dirty="0" smtClean="0"/>
              <a:t>update </a:t>
            </a:r>
            <a:r>
              <a:rPr lang="en-US" sz="1100" dirty="0"/>
              <a:t>the plan. </a:t>
            </a:r>
          </a:p>
        </p:txBody>
      </p:sp>
      <p:sp>
        <p:nvSpPr>
          <p:cNvPr id="4" name="Slide Number Placeholder 3"/>
          <p:cNvSpPr>
            <a:spLocks noGrp="1"/>
          </p:cNvSpPr>
          <p:nvPr>
            <p:ph type="sldNum" sz="quarter" idx="5"/>
          </p:nvPr>
        </p:nvSpPr>
        <p:spPr/>
        <p:txBody>
          <a:bodyPr/>
          <a:lstStyle/>
          <a:p>
            <a:fld id="{DB19FA42-5024-7C4A-A1E9-2BADC9AB4546}" type="slidenum">
              <a:rPr lang="en-US" smtClean="0"/>
              <a:t>10</a:t>
            </a:fld>
            <a:endParaRPr lang="en-US"/>
          </a:p>
        </p:txBody>
      </p:sp>
    </p:spTree>
    <p:extLst>
      <p:ext uri="{BB962C8B-B14F-4D97-AF65-F5344CB8AC3E}">
        <p14:creationId xmlns:p14="http://schemas.microsoft.com/office/powerpoint/2010/main" val="222592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Let's </a:t>
            </a:r>
            <a:r>
              <a:rPr lang="en-US" sz="1100" dirty="0"/>
              <a:t>start with </a:t>
            </a:r>
            <a:r>
              <a:rPr lang="en-US" sz="1100" dirty="0" smtClean="0"/>
              <a:t>step one and identify </a:t>
            </a:r>
            <a:r>
              <a:rPr lang="en-US" sz="1100" dirty="0"/>
              <a:t>a list of goals</a:t>
            </a:r>
            <a:r>
              <a:rPr lang="en-US" sz="1100" dirty="0" smtClean="0"/>
              <a:t>.</a:t>
            </a:r>
          </a:p>
          <a:p>
            <a:endParaRPr lang="en-US" sz="1100" dirty="0" smtClean="0"/>
          </a:p>
          <a:p>
            <a:r>
              <a:rPr lang="en-US" sz="1100" dirty="0" smtClean="0"/>
              <a:t>Do </a:t>
            </a:r>
            <a:r>
              <a:rPr lang="en-US" sz="1100" dirty="0"/>
              <a:t>you want to provide support for your surviving spouse? Do you want to transfer assets? Do you have charitable goals you want to meet? Do you have dependents or children with special needs or grandchildren with special </a:t>
            </a:r>
            <a:r>
              <a:rPr lang="en-US" sz="1100" dirty="0" smtClean="0"/>
              <a:t>needs </a:t>
            </a:r>
            <a:r>
              <a:rPr lang="en-US" sz="1100" dirty="0"/>
              <a:t>and you want </a:t>
            </a:r>
            <a:r>
              <a:rPr lang="en-US" sz="1100" dirty="0" smtClean="0"/>
              <a:t>to</a:t>
            </a:r>
            <a:r>
              <a:rPr lang="en-US" sz="1100" baseline="0" dirty="0" smtClean="0"/>
              <a:t> </a:t>
            </a:r>
            <a:r>
              <a:rPr lang="en-US" sz="1100" dirty="0" smtClean="0"/>
              <a:t>set-up </a:t>
            </a:r>
            <a:r>
              <a:rPr lang="en-US" sz="1100" dirty="0"/>
              <a:t>a special needs trust? </a:t>
            </a:r>
            <a:r>
              <a:rPr lang="en-US" sz="1100" dirty="0" smtClean="0"/>
              <a:t>If</a:t>
            </a:r>
            <a:r>
              <a:rPr lang="en-US" sz="1100" baseline="0" dirty="0" smtClean="0"/>
              <a:t> y</a:t>
            </a:r>
            <a:r>
              <a:rPr lang="en-US" sz="1100" dirty="0" smtClean="0"/>
              <a:t>ou've </a:t>
            </a:r>
            <a:r>
              <a:rPr lang="en-US" sz="1100" dirty="0"/>
              <a:t>got </a:t>
            </a:r>
            <a:r>
              <a:rPr lang="en-US" sz="1100" dirty="0" smtClean="0"/>
              <a:t>pets, who's </a:t>
            </a:r>
            <a:r>
              <a:rPr lang="en-US" sz="1100" dirty="0"/>
              <a:t>going to take care of them? Those are the </a:t>
            </a:r>
            <a:r>
              <a:rPr lang="en-US" sz="1100" dirty="0" smtClean="0"/>
              <a:t>drivers of your estate plan – your</a:t>
            </a:r>
            <a:r>
              <a:rPr lang="en-US" sz="1100" baseline="0" dirty="0" smtClean="0"/>
              <a:t> </a:t>
            </a:r>
            <a:r>
              <a:rPr lang="en-US" sz="1100" dirty="0" smtClean="0"/>
              <a:t>personal </a:t>
            </a:r>
            <a:r>
              <a:rPr lang="en-US" sz="1100" dirty="0"/>
              <a:t>goals. </a:t>
            </a:r>
            <a:endParaRPr lang="en-US" sz="1100" dirty="0" smtClean="0"/>
          </a:p>
          <a:p>
            <a:endParaRPr lang="en-US" sz="1100" dirty="0"/>
          </a:p>
          <a:p>
            <a:r>
              <a:rPr lang="en-US" sz="1100" dirty="0" smtClean="0"/>
              <a:t>After you’ve</a:t>
            </a:r>
            <a:r>
              <a:rPr lang="en-US" sz="1100" baseline="0" dirty="0" smtClean="0"/>
              <a:t> identified those personal goals, </a:t>
            </a:r>
            <a:r>
              <a:rPr lang="en-US" sz="1100" dirty="0" smtClean="0"/>
              <a:t>start </a:t>
            </a:r>
            <a:r>
              <a:rPr lang="en-US" sz="1100" dirty="0"/>
              <a:t>thinking </a:t>
            </a:r>
            <a:r>
              <a:rPr lang="en-US" sz="1100" dirty="0" smtClean="0"/>
              <a:t>about goals related</a:t>
            </a:r>
            <a:r>
              <a:rPr lang="en-US" sz="1100" baseline="0" dirty="0" smtClean="0"/>
              <a:t> to</a:t>
            </a:r>
            <a:r>
              <a:rPr lang="en-US" sz="1100" dirty="0" smtClean="0"/>
              <a:t> taxes,</a:t>
            </a:r>
            <a:r>
              <a:rPr lang="en-US" sz="1100" baseline="0" dirty="0" smtClean="0"/>
              <a:t> </a:t>
            </a:r>
            <a:r>
              <a:rPr lang="en-US" sz="1100" dirty="0" smtClean="0"/>
              <a:t>wealth </a:t>
            </a:r>
            <a:r>
              <a:rPr lang="en-US" sz="1100" dirty="0"/>
              <a:t>management and efficient and effective transfer of ownership. </a:t>
            </a:r>
            <a:r>
              <a:rPr lang="en-US" sz="1100" dirty="0" smtClean="0"/>
              <a:t>Also think about the </a:t>
            </a:r>
            <a:r>
              <a:rPr lang="en-US" sz="1100" dirty="0"/>
              <a:t>protection aspect. Some part of our estate planning is also about mitigating risks that are out there; </a:t>
            </a:r>
            <a:r>
              <a:rPr lang="en-US" sz="1100" dirty="0" smtClean="0"/>
              <a:t>post-mortem </a:t>
            </a:r>
            <a:r>
              <a:rPr lang="en-US" sz="1100" dirty="0"/>
              <a:t>fraud and theft. After we pass away</a:t>
            </a:r>
            <a:r>
              <a:rPr lang="en-US" sz="1100" dirty="0" smtClean="0"/>
              <a:t>, that’s a risk that can be high</a:t>
            </a:r>
            <a:r>
              <a:rPr lang="en-US" sz="1100" dirty="0"/>
              <a:t>. </a:t>
            </a:r>
            <a:r>
              <a:rPr lang="en-US" sz="1100" dirty="0" smtClean="0"/>
              <a:t>It's </a:t>
            </a:r>
            <a:r>
              <a:rPr lang="en-US" sz="1100" dirty="0"/>
              <a:t>one of the growing areas </a:t>
            </a:r>
            <a:r>
              <a:rPr lang="en-US" sz="1100" dirty="0" smtClean="0"/>
              <a:t>of high-end theft – it</a:t>
            </a:r>
            <a:r>
              <a:rPr lang="en-US" sz="1100" baseline="0" dirty="0" smtClean="0"/>
              <a:t> occurs </a:t>
            </a:r>
            <a:r>
              <a:rPr lang="en-US" sz="1100" dirty="0" smtClean="0"/>
              <a:t>after </a:t>
            </a:r>
            <a:r>
              <a:rPr lang="en-US" sz="1100" dirty="0"/>
              <a:t>people pass away</a:t>
            </a:r>
            <a:r>
              <a:rPr lang="en-US" sz="1100" dirty="0" smtClean="0"/>
              <a:t>.</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11</a:t>
            </a:fld>
            <a:endParaRPr lang="en-US"/>
          </a:p>
        </p:txBody>
      </p:sp>
    </p:spTree>
    <p:extLst>
      <p:ext uri="{BB962C8B-B14F-4D97-AF65-F5344CB8AC3E}">
        <p14:creationId xmlns:p14="http://schemas.microsoft.com/office/powerpoint/2010/main" val="10289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Now that we have goals identified, it’s time to prioritize them. We </a:t>
            </a:r>
            <a:r>
              <a:rPr lang="en-US" sz="1100" dirty="0">
                <a:latin typeface="+mn-lt"/>
              </a:rPr>
              <a:t>can't always accomplish every goal that we want. </a:t>
            </a:r>
            <a:endParaRPr lang="en-US" sz="1100" dirty="0" smtClean="0">
              <a:latin typeface="+mn-lt"/>
            </a:endParaRPr>
          </a:p>
          <a:p>
            <a:endParaRPr lang="en-US" sz="11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If</a:t>
            </a:r>
            <a:r>
              <a:rPr lang="en-US" sz="1100" baseline="0" dirty="0" smtClean="0">
                <a:latin typeface="+mn-lt"/>
              </a:rPr>
              <a:t> </a:t>
            </a:r>
            <a:r>
              <a:rPr lang="en-US" sz="1100" dirty="0" smtClean="0">
                <a:latin typeface="+mn-lt"/>
              </a:rPr>
              <a:t>I just outline</a:t>
            </a:r>
            <a:r>
              <a:rPr lang="en-US" sz="1100" baseline="0" dirty="0" smtClean="0">
                <a:latin typeface="+mn-lt"/>
              </a:rPr>
              <a:t> five goals – retirement income for me, retirement income for my spouse, long-term care or housing, leaving money to kids, leaving money to charity – </a:t>
            </a:r>
            <a:r>
              <a:rPr lang="en-US" sz="1100" dirty="0" smtClean="0">
                <a:latin typeface="+mn-lt"/>
              </a:rPr>
              <a:t>I don't necessarily know which one is most important. Is charitable giving more important than</a:t>
            </a:r>
            <a:r>
              <a:rPr lang="en-US" sz="1100" baseline="0" dirty="0" smtClean="0">
                <a:latin typeface="+mn-lt"/>
              </a:rPr>
              <a:t> leaving money to kids</a:t>
            </a:r>
            <a:r>
              <a:rPr lang="en-US" sz="1100" dirty="0" smtClean="0">
                <a:latin typeface="+mn-lt"/>
              </a:rPr>
              <a:t>? Do you want to make sure all of your beneficiaries get the same amount of money? A lot of people like to equalize between children, but equal isn't always fair. So, how do we want to prioritize? How do we want to shift assets,</a:t>
            </a:r>
            <a:r>
              <a:rPr lang="en-US" sz="1100" baseline="0" dirty="0" smtClean="0">
                <a:latin typeface="+mn-lt"/>
              </a:rPr>
              <a:t> and </a:t>
            </a:r>
            <a:r>
              <a:rPr lang="en-US" sz="1100" dirty="0" smtClean="0">
                <a:latin typeface="+mn-lt"/>
              </a:rPr>
              <a:t>what planning do we then need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mn-lt"/>
            </a:endParaRPr>
          </a:p>
          <a:p>
            <a:r>
              <a:rPr lang="en-US" sz="1100" dirty="0" smtClean="0">
                <a:latin typeface="+mn-lt"/>
              </a:rPr>
              <a:t>Let’s say</a:t>
            </a:r>
            <a:r>
              <a:rPr lang="en-US" sz="1100" baseline="0" dirty="0" smtClean="0">
                <a:latin typeface="+mn-lt"/>
              </a:rPr>
              <a:t> </a:t>
            </a:r>
            <a:r>
              <a:rPr lang="en-US" sz="1100" dirty="0" smtClean="0">
                <a:latin typeface="+mn-lt"/>
              </a:rPr>
              <a:t>what </a:t>
            </a:r>
            <a:r>
              <a:rPr lang="en-US" sz="1100" dirty="0">
                <a:latin typeface="+mn-lt"/>
              </a:rPr>
              <a:t>is most important is my retirement income and my spouse's retirement income. </a:t>
            </a:r>
            <a:r>
              <a:rPr lang="en-US" sz="1100" dirty="0" smtClean="0">
                <a:latin typeface="+mn-lt"/>
              </a:rPr>
              <a:t>Those</a:t>
            </a:r>
            <a:r>
              <a:rPr lang="en-US" sz="1100" baseline="0" dirty="0" smtClean="0">
                <a:latin typeface="+mn-lt"/>
              </a:rPr>
              <a:t> are priorities </a:t>
            </a:r>
            <a:r>
              <a:rPr lang="en-US" sz="1100" dirty="0" smtClean="0">
                <a:latin typeface="+mn-lt"/>
              </a:rPr>
              <a:t>number one and two. Then comes taking </a:t>
            </a:r>
            <a:r>
              <a:rPr lang="en-US" sz="1100" dirty="0">
                <a:latin typeface="+mn-lt"/>
              </a:rPr>
              <a:t>care of </a:t>
            </a:r>
            <a:r>
              <a:rPr lang="en-US" sz="1100" dirty="0" smtClean="0">
                <a:latin typeface="+mn-lt"/>
              </a:rPr>
              <a:t>our long-term </a:t>
            </a:r>
            <a:r>
              <a:rPr lang="en-US" sz="1100" dirty="0">
                <a:latin typeface="+mn-lt"/>
              </a:rPr>
              <a:t>care or housing. </a:t>
            </a:r>
            <a:r>
              <a:rPr lang="en-US" sz="1100" dirty="0" smtClean="0">
                <a:latin typeface="+mn-lt"/>
              </a:rPr>
              <a:t>That’s number three. Next up is </a:t>
            </a:r>
            <a:r>
              <a:rPr lang="en-US" sz="1100" dirty="0">
                <a:latin typeface="+mn-lt"/>
              </a:rPr>
              <a:t>leaving wealth to our </a:t>
            </a:r>
            <a:r>
              <a:rPr lang="en-US" sz="1100" dirty="0" smtClean="0">
                <a:latin typeface="+mn-lt"/>
              </a:rPr>
              <a:t>children. We </a:t>
            </a:r>
            <a:r>
              <a:rPr lang="en-US" sz="1100" dirty="0">
                <a:latin typeface="+mn-lt"/>
              </a:rPr>
              <a:t>can </a:t>
            </a:r>
            <a:r>
              <a:rPr lang="en-US" sz="1100" dirty="0" smtClean="0">
                <a:latin typeface="+mn-lt"/>
              </a:rPr>
              <a:t>then build </a:t>
            </a:r>
            <a:r>
              <a:rPr lang="en-US" sz="1100" dirty="0">
                <a:latin typeface="+mn-lt"/>
              </a:rPr>
              <a:t>the plan in accordance with </a:t>
            </a:r>
            <a:r>
              <a:rPr lang="en-US" sz="1100" dirty="0" smtClean="0">
                <a:latin typeface="+mn-lt"/>
              </a:rPr>
              <a:t>these goals, </a:t>
            </a:r>
            <a:r>
              <a:rPr lang="en-US" sz="1100" dirty="0">
                <a:latin typeface="+mn-lt"/>
              </a:rPr>
              <a:t>but we have to prioritize. </a:t>
            </a:r>
            <a:endParaRPr lang="en-US" sz="1100" dirty="0" smtClean="0">
              <a:latin typeface="+mn-lt"/>
            </a:endParaRPr>
          </a:p>
          <a:p>
            <a:endParaRPr lang="en-US" sz="1100" dirty="0" smtClean="0">
              <a:latin typeface="+mn-lt"/>
            </a:endParaRPr>
          </a:p>
          <a:p>
            <a:r>
              <a:rPr lang="en-US" sz="1100" dirty="0" smtClean="0">
                <a:latin typeface="+mn-lt"/>
              </a:rPr>
              <a:t>Until </a:t>
            </a:r>
            <a:r>
              <a:rPr lang="en-US" sz="1100" dirty="0">
                <a:latin typeface="+mn-lt"/>
              </a:rPr>
              <a:t>we </a:t>
            </a:r>
            <a:r>
              <a:rPr lang="en-US" sz="1100" dirty="0" smtClean="0">
                <a:latin typeface="+mn-lt"/>
              </a:rPr>
              <a:t>get</a:t>
            </a:r>
            <a:r>
              <a:rPr lang="en-US" sz="1100" baseline="0" dirty="0" smtClean="0">
                <a:latin typeface="+mn-lt"/>
              </a:rPr>
              <a:t> clear on our priorities, we</a:t>
            </a:r>
            <a:r>
              <a:rPr lang="en-US" sz="1100" dirty="0" smtClean="0">
                <a:latin typeface="+mn-lt"/>
              </a:rPr>
              <a:t>'re </a:t>
            </a:r>
            <a:r>
              <a:rPr lang="en-US" sz="1100" dirty="0">
                <a:latin typeface="+mn-lt"/>
              </a:rPr>
              <a:t>just </a:t>
            </a:r>
            <a:r>
              <a:rPr lang="en-US" sz="1100" dirty="0" smtClean="0">
                <a:latin typeface="+mn-lt"/>
              </a:rPr>
              <a:t>guessing to some degree. </a:t>
            </a:r>
            <a:endParaRPr lang="en-US" sz="1100" dirty="0">
              <a:latin typeface="+mn-lt"/>
            </a:endParaRPr>
          </a:p>
        </p:txBody>
      </p:sp>
      <p:sp>
        <p:nvSpPr>
          <p:cNvPr id="4" name="Slide Number Placeholder 3"/>
          <p:cNvSpPr>
            <a:spLocks noGrp="1"/>
          </p:cNvSpPr>
          <p:nvPr>
            <p:ph type="sldNum" sz="quarter" idx="5"/>
          </p:nvPr>
        </p:nvSpPr>
        <p:spPr/>
        <p:txBody>
          <a:bodyPr/>
          <a:lstStyle/>
          <a:p>
            <a:fld id="{DB19FA42-5024-7C4A-A1E9-2BADC9AB4546}" type="slidenum">
              <a:rPr lang="en-US" smtClean="0"/>
              <a:t>12</a:t>
            </a:fld>
            <a:endParaRPr lang="en-US"/>
          </a:p>
        </p:txBody>
      </p:sp>
    </p:spTree>
    <p:extLst>
      <p:ext uri="{BB962C8B-B14F-4D97-AF65-F5344CB8AC3E}">
        <p14:creationId xmlns:p14="http://schemas.microsoft.com/office/powerpoint/2010/main" val="665261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interestingly enough, </a:t>
            </a:r>
            <a:r>
              <a:rPr lang="en-US" sz="1100" dirty="0" smtClean="0"/>
              <a:t>even </a:t>
            </a:r>
            <a:r>
              <a:rPr lang="en-US" sz="1100" dirty="0"/>
              <a:t>between spouses, we can have differences of opinions </a:t>
            </a:r>
            <a:r>
              <a:rPr lang="en-US" sz="1100" dirty="0" smtClean="0"/>
              <a:t>on </a:t>
            </a:r>
            <a:r>
              <a:rPr lang="en-US" sz="1100" dirty="0"/>
              <a:t>what the </a:t>
            </a:r>
            <a:r>
              <a:rPr lang="en-US" sz="1100" dirty="0" smtClean="0"/>
              <a:t>goals and priorities </a:t>
            </a:r>
            <a:r>
              <a:rPr lang="en-US" sz="1100" dirty="0"/>
              <a:t>are going to be. We're not </a:t>
            </a:r>
            <a:r>
              <a:rPr lang="en-US" sz="1100" dirty="0" smtClean="0"/>
              <a:t>always</a:t>
            </a:r>
            <a:r>
              <a:rPr lang="en-US" sz="1100" baseline="0" dirty="0" smtClean="0"/>
              <a:t> </a:t>
            </a:r>
            <a:r>
              <a:rPr lang="en-US" sz="1100" dirty="0" smtClean="0"/>
              <a:t>going </a:t>
            </a:r>
            <a:r>
              <a:rPr lang="en-US" sz="1100" dirty="0"/>
              <a:t>to have clear </a:t>
            </a:r>
            <a:r>
              <a:rPr lang="en-US" sz="1100" dirty="0" smtClean="0"/>
              <a:t>alignment, </a:t>
            </a:r>
            <a:r>
              <a:rPr lang="en-US" sz="1100" dirty="0"/>
              <a:t>so spouses are going to have to work </a:t>
            </a:r>
            <a:r>
              <a:rPr lang="en-US" sz="1100" dirty="0" smtClean="0"/>
              <a:t>together. Then they need to </a:t>
            </a:r>
            <a:r>
              <a:rPr lang="en-US" sz="1100" dirty="0"/>
              <a:t>work with their </a:t>
            </a:r>
            <a:r>
              <a:rPr lang="en-US" sz="1100" dirty="0" smtClean="0"/>
              <a:t>team – attorneys, CPA, financial professional – to find </a:t>
            </a:r>
            <a:r>
              <a:rPr lang="en-US" sz="1100" dirty="0"/>
              <a:t>a plan that encompasses both of their needs. </a:t>
            </a:r>
            <a:endParaRPr lang="en-US" sz="1100" dirty="0" smtClean="0"/>
          </a:p>
          <a:p>
            <a:endParaRPr lang="en-US" sz="1100" dirty="0" smtClean="0"/>
          </a:p>
          <a:p>
            <a:r>
              <a:rPr lang="en-US" sz="1100" dirty="0" smtClean="0"/>
              <a:t>This</a:t>
            </a:r>
            <a:r>
              <a:rPr lang="en-US" sz="1100" baseline="0" dirty="0" smtClean="0"/>
              <a:t> is a </a:t>
            </a:r>
            <a:r>
              <a:rPr lang="en-US" sz="1100" dirty="0" smtClean="0"/>
              <a:t>really important point. One spouse shouldn’t always </a:t>
            </a:r>
            <a:r>
              <a:rPr lang="en-US" sz="1100" dirty="0"/>
              <a:t>drive everything </a:t>
            </a:r>
            <a:r>
              <a:rPr lang="en-US" sz="1100" dirty="0" smtClean="0"/>
              <a:t>while the other doesn’t </a:t>
            </a:r>
            <a:r>
              <a:rPr lang="en-US" sz="1100" dirty="0"/>
              <a:t>feel like </a:t>
            </a:r>
            <a:r>
              <a:rPr lang="en-US" sz="1100" dirty="0" smtClean="0"/>
              <a:t>they</a:t>
            </a:r>
            <a:r>
              <a:rPr lang="en-US" sz="1100" baseline="0" dirty="0" smtClean="0"/>
              <a:t> </a:t>
            </a:r>
            <a:r>
              <a:rPr lang="en-US" sz="1100" dirty="0" smtClean="0"/>
              <a:t>get </a:t>
            </a:r>
            <a:r>
              <a:rPr lang="en-US" sz="1100" dirty="0"/>
              <a:t>their desires, their wishes, their priorities and goals into the conversation. It's really important to have both spouses represented in the plan and </a:t>
            </a:r>
            <a:r>
              <a:rPr lang="en-US" sz="1100" dirty="0" smtClean="0"/>
              <a:t>professionals </a:t>
            </a:r>
            <a:r>
              <a:rPr lang="en-US" sz="1100" dirty="0"/>
              <a:t>have gotten a lot better at </a:t>
            </a:r>
            <a:r>
              <a:rPr lang="en-US" sz="1100" dirty="0" smtClean="0"/>
              <a:t>bringing both voices into the conversation. Sometimes, it even helps to start</a:t>
            </a:r>
            <a:r>
              <a:rPr lang="en-US" sz="1100" baseline="0" dirty="0" smtClean="0"/>
              <a:t> with a </a:t>
            </a:r>
            <a:r>
              <a:rPr lang="en-US" sz="1100" dirty="0" smtClean="0"/>
              <a:t>separate </a:t>
            </a:r>
            <a:r>
              <a:rPr lang="en-US" sz="1100" dirty="0"/>
              <a:t>meeting </a:t>
            </a:r>
            <a:r>
              <a:rPr lang="en-US" sz="1100" dirty="0" smtClean="0"/>
              <a:t>where each</a:t>
            </a:r>
            <a:r>
              <a:rPr lang="en-US" sz="1100" baseline="0" dirty="0" smtClean="0"/>
              <a:t> of you </a:t>
            </a:r>
            <a:r>
              <a:rPr lang="en-US" sz="1100" dirty="0" smtClean="0"/>
              <a:t>talk to the professional for </a:t>
            </a:r>
            <a:r>
              <a:rPr lang="en-US" sz="1100" dirty="0"/>
              <a:t>30 </a:t>
            </a:r>
            <a:r>
              <a:rPr lang="en-US" sz="1100" dirty="0" smtClean="0"/>
              <a:t>minutes</a:t>
            </a:r>
            <a:r>
              <a:rPr lang="en-US" sz="1100" baseline="0" dirty="0" smtClean="0"/>
              <a:t> before coming together. </a:t>
            </a:r>
            <a:r>
              <a:rPr lang="en-US" sz="1100" dirty="0" smtClean="0"/>
              <a:t>Not </a:t>
            </a:r>
            <a:r>
              <a:rPr lang="en-US" sz="1100" dirty="0"/>
              <a:t>everyone does that, but </a:t>
            </a:r>
            <a:r>
              <a:rPr lang="en-US" sz="1100" dirty="0" smtClean="0"/>
              <a:t>there</a:t>
            </a:r>
            <a:r>
              <a:rPr lang="en-US" sz="1100" baseline="0" dirty="0" smtClean="0"/>
              <a:t> can be </a:t>
            </a:r>
            <a:r>
              <a:rPr lang="en-US" sz="1100" dirty="0" smtClean="0"/>
              <a:t>value </a:t>
            </a:r>
            <a:r>
              <a:rPr lang="en-US" sz="1100" dirty="0"/>
              <a:t>to it. </a:t>
            </a:r>
            <a:r>
              <a:rPr lang="en-US" sz="1100" dirty="0" smtClean="0"/>
              <a:t>Of</a:t>
            </a:r>
            <a:r>
              <a:rPr lang="en-US" sz="1100" baseline="0" dirty="0" smtClean="0"/>
              <a:t> course, t</a:t>
            </a:r>
            <a:r>
              <a:rPr lang="en-US" sz="1100" dirty="0" smtClean="0"/>
              <a:t>here</a:t>
            </a:r>
            <a:r>
              <a:rPr lang="en-US" sz="1100" baseline="0" dirty="0" smtClean="0"/>
              <a:t> could</a:t>
            </a:r>
            <a:r>
              <a:rPr lang="en-US" sz="1100" dirty="0" smtClean="0"/>
              <a:t> </a:t>
            </a:r>
            <a:r>
              <a:rPr lang="en-US" sz="1100" dirty="0"/>
              <a:t>some </a:t>
            </a:r>
            <a:r>
              <a:rPr lang="en-US" sz="1100" dirty="0" smtClean="0"/>
              <a:t>a downside</a:t>
            </a:r>
            <a:r>
              <a:rPr lang="en-US" sz="1100" baseline="0" dirty="0" smtClean="0"/>
              <a:t> to this approach, as well. B</a:t>
            </a:r>
            <a:r>
              <a:rPr lang="en-US" sz="1100" dirty="0" smtClean="0"/>
              <a:t>ut,</a:t>
            </a:r>
            <a:r>
              <a:rPr lang="en-US" sz="1100" baseline="0" dirty="0" smtClean="0"/>
              <a:t> it’s an option if you feel like it would help you better communicate and create a plan that works for both of you.</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13</a:t>
            </a:fld>
            <a:endParaRPr lang="en-US"/>
          </a:p>
        </p:txBody>
      </p:sp>
    </p:spTree>
    <p:extLst>
      <p:ext uri="{BB962C8B-B14F-4D97-AF65-F5344CB8AC3E}">
        <p14:creationId xmlns:p14="http://schemas.microsoft.com/office/powerpoint/2010/main" val="299679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Step</a:t>
            </a:r>
            <a:r>
              <a:rPr lang="en-US" sz="1100" baseline="0" dirty="0" smtClean="0"/>
              <a:t> 2 is “</a:t>
            </a:r>
            <a:r>
              <a:rPr lang="en-US" sz="1100" dirty="0" smtClean="0"/>
              <a:t>involve </a:t>
            </a:r>
            <a:r>
              <a:rPr lang="en-US" sz="1100" dirty="0"/>
              <a:t>the family</a:t>
            </a:r>
            <a:r>
              <a:rPr lang="en-US" sz="1100" dirty="0" smtClean="0"/>
              <a:t>.” A </a:t>
            </a:r>
            <a:r>
              <a:rPr lang="en-US" sz="1100" dirty="0"/>
              <a:t>lot of </a:t>
            </a:r>
            <a:r>
              <a:rPr lang="en-US" sz="1100" dirty="0" smtClean="0"/>
              <a:t>estate </a:t>
            </a:r>
            <a:r>
              <a:rPr lang="en-US" sz="1100" dirty="0"/>
              <a:t>planning, a lot of the end of life, is </a:t>
            </a:r>
            <a:r>
              <a:rPr lang="en-US" sz="1100" dirty="0" smtClean="0"/>
              <a:t>tied </a:t>
            </a:r>
            <a:r>
              <a:rPr lang="en-US" sz="1100" dirty="0"/>
              <a:t>to family. </a:t>
            </a:r>
            <a:r>
              <a:rPr lang="en-US" sz="1100" dirty="0" smtClean="0"/>
              <a:t>And, </a:t>
            </a:r>
            <a:r>
              <a:rPr lang="en-US" sz="1100" dirty="0"/>
              <a:t>it's not </a:t>
            </a:r>
            <a:r>
              <a:rPr lang="en-US" sz="1100" dirty="0" smtClean="0"/>
              <a:t>just about the kids. It's siblings</a:t>
            </a:r>
            <a:r>
              <a:rPr lang="en-US" sz="1100" baseline="0" dirty="0" smtClean="0"/>
              <a:t>, </a:t>
            </a:r>
            <a:r>
              <a:rPr lang="en-US" sz="1100" dirty="0" smtClean="0"/>
              <a:t>parents,</a:t>
            </a:r>
            <a:r>
              <a:rPr lang="en-US" sz="1100" baseline="0" dirty="0" smtClean="0"/>
              <a:t> or </a:t>
            </a:r>
            <a:r>
              <a:rPr lang="en-US" sz="1100" dirty="0" smtClean="0"/>
              <a:t>family </a:t>
            </a:r>
            <a:r>
              <a:rPr lang="en-US" sz="1100" dirty="0"/>
              <a:t>friends if you don't have immediate family </a:t>
            </a:r>
            <a:r>
              <a:rPr lang="en-US" sz="1100" dirty="0" smtClean="0"/>
              <a:t>you're </a:t>
            </a:r>
            <a:r>
              <a:rPr lang="en-US" sz="1100" dirty="0"/>
              <a:t>really </a:t>
            </a:r>
            <a:r>
              <a:rPr lang="en-US" sz="1100" dirty="0" smtClean="0"/>
              <a:t>close with</a:t>
            </a:r>
            <a:r>
              <a:rPr lang="en-US" sz="1100" dirty="0"/>
              <a:t>. </a:t>
            </a:r>
            <a:endParaRPr lang="en-US" sz="1100" dirty="0" smtClean="0"/>
          </a:p>
          <a:p>
            <a:endParaRPr lang="en-US" sz="1100" dirty="0" smtClean="0"/>
          </a:p>
          <a:p>
            <a:r>
              <a:rPr lang="en-US" sz="1100" dirty="0" smtClean="0"/>
              <a:t>Somebody once said, </a:t>
            </a:r>
            <a:r>
              <a:rPr lang="en-US" sz="1100" dirty="0"/>
              <a:t>“I don't know if you'll have kids or ever </a:t>
            </a:r>
            <a:r>
              <a:rPr lang="en-US" sz="1100" dirty="0" smtClean="0"/>
              <a:t>have kids,</a:t>
            </a:r>
            <a:r>
              <a:rPr lang="en-US" sz="1100" baseline="0" dirty="0" smtClean="0"/>
              <a:t> but</a:t>
            </a:r>
            <a:r>
              <a:rPr lang="en-US" sz="1100" dirty="0" smtClean="0"/>
              <a:t> </a:t>
            </a:r>
            <a:r>
              <a:rPr lang="en-US" sz="1100" dirty="0"/>
              <a:t>I know you had parents.” </a:t>
            </a:r>
            <a:r>
              <a:rPr lang="en-US" sz="1100" dirty="0" smtClean="0"/>
              <a:t>I </a:t>
            </a:r>
            <a:r>
              <a:rPr lang="en-US" sz="1100" dirty="0"/>
              <a:t>thought that was a kind of an interesting way to put things. Maybe you're not involved with them. Maybe you are. </a:t>
            </a:r>
            <a:r>
              <a:rPr lang="en-US" sz="1100" dirty="0" smtClean="0"/>
              <a:t>But, </a:t>
            </a:r>
            <a:r>
              <a:rPr lang="en-US" sz="1100" dirty="0"/>
              <a:t>involve the family. Have that conversation. Think about it </a:t>
            </a:r>
            <a:r>
              <a:rPr lang="en-US" sz="1100" dirty="0" smtClean="0"/>
              <a:t>early </a:t>
            </a:r>
            <a:r>
              <a:rPr lang="en-US" sz="1100" dirty="0"/>
              <a:t>on </a:t>
            </a:r>
            <a:r>
              <a:rPr lang="en-US" sz="1100" dirty="0" smtClean="0"/>
              <a:t>in the </a:t>
            </a:r>
            <a:r>
              <a:rPr lang="en-US" sz="1100" dirty="0"/>
              <a:t>process. </a:t>
            </a:r>
            <a:endParaRPr lang="en-US" sz="1100" dirty="0" smtClean="0"/>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When </a:t>
            </a:r>
            <a:r>
              <a:rPr lang="en-US" sz="1100" dirty="0"/>
              <a:t>somebody gets towards later in life, later </a:t>
            </a:r>
            <a:r>
              <a:rPr lang="en-US" sz="1100" dirty="0" smtClean="0"/>
              <a:t>in </a:t>
            </a:r>
            <a:r>
              <a:rPr lang="en-US" sz="1100" dirty="0"/>
              <a:t>retirement, they </a:t>
            </a:r>
            <a:r>
              <a:rPr lang="en-US" sz="1100" dirty="0" smtClean="0"/>
              <a:t>often have an event and end </a:t>
            </a:r>
            <a:r>
              <a:rPr lang="en-US" sz="1100" dirty="0"/>
              <a:t>up in a care </a:t>
            </a:r>
            <a:r>
              <a:rPr lang="en-US" sz="1100" dirty="0" smtClean="0"/>
              <a:t>long-term </a:t>
            </a:r>
            <a:r>
              <a:rPr lang="en-US" sz="1100" dirty="0"/>
              <a:t>care </a:t>
            </a:r>
            <a:r>
              <a:rPr lang="en-US" sz="1100" dirty="0" smtClean="0"/>
              <a:t>facility.</a:t>
            </a:r>
            <a:r>
              <a:rPr lang="en-US" sz="1100" baseline="0" dirty="0" smtClean="0"/>
              <a:t> </a:t>
            </a:r>
            <a:r>
              <a:rPr lang="en-US" sz="1100" dirty="0" smtClean="0"/>
              <a:t>They </a:t>
            </a:r>
            <a:r>
              <a:rPr lang="en-US" sz="1100" dirty="0"/>
              <a:t>end up in assisted living </a:t>
            </a:r>
            <a:r>
              <a:rPr lang="en-US" sz="1100" dirty="0" smtClean="0"/>
              <a:t>or </a:t>
            </a:r>
            <a:r>
              <a:rPr lang="en-US" sz="1100" dirty="0"/>
              <a:t>stay at home and they </a:t>
            </a:r>
            <a:r>
              <a:rPr lang="en-US" sz="1100" dirty="0" smtClean="0"/>
              <a:t>need </a:t>
            </a:r>
            <a:r>
              <a:rPr lang="en-US" sz="1100" dirty="0"/>
              <a:t>that assistance and we often </a:t>
            </a:r>
            <a:r>
              <a:rPr lang="en-US" sz="1100" dirty="0" smtClean="0"/>
              <a:t>bring </a:t>
            </a:r>
            <a:r>
              <a:rPr lang="en-US" sz="1100" dirty="0"/>
              <a:t>family members in. </a:t>
            </a:r>
            <a:r>
              <a:rPr lang="en-US" sz="1100" dirty="0" smtClean="0"/>
              <a:t>That puts a lot of stress on someone at these difficult times.</a:t>
            </a:r>
            <a:r>
              <a:rPr lang="en-US" sz="1100" baseline="0" dirty="0" smtClean="0"/>
              <a:t> </a:t>
            </a:r>
            <a:r>
              <a:rPr lang="en-US" sz="1100" dirty="0" smtClean="0"/>
              <a:t>Long-term care is mostly provided by full-time working women now in the United States.</a:t>
            </a:r>
            <a:r>
              <a:rPr lang="en-US" sz="11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Getting </a:t>
            </a:r>
            <a:r>
              <a:rPr lang="en-US" sz="1100" dirty="0"/>
              <a:t>these plans in place, involving the family, or at least having the conversation about who you want involved, if anyone, early on in the process, </a:t>
            </a:r>
            <a:r>
              <a:rPr lang="en-US" sz="1100" dirty="0" smtClean="0"/>
              <a:t>is very important</a:t>
            </a:r>
            <a:r>
              <a:rPr lang="en-US" sz="1100" dirty="0"/>
              <a:t>. Because it's not all about money </a:t>
            </a:r>
            <a:r>
              <a:rPr lang="en-US" sz="1100" dirty="0" smtClean="0"/>
              <a:t>– it’s about involving </a:t>
            </a:r>
            <a:r>
              <a:rPr lang="en-US" sz="1100" dirty="0"/>
              <a:t>and thinking about the family.</a:t>
            </a:r>
          </a:p>
        </p:txBody>
      </p:sp>
      <p:sp>
        <p:nvSpPr>
          <p:cNvPr id="4" name="Slide Number Placeholder 3"/>
          <p:cNvSpPr>
            <a:spLocks noGrp="1"/>
          </p:cNvSpPr>
          <p:nvPr>
            <p:ph type="sldNum" sz="quarter" idx="5"/>
          </p:nvPr>
        </p:nvSpPr>
        <p:spPr/>
        <p:txBody>
          <a:bodyPr/>
          <a:lstStyle/>
          <a:p>
            <a:fld id="{DB19FA42-5024-7C4A-A1E9-2BADC9AB4546}" type="slidenum">
              <a:rPr lang="en-US" smtClean="0"/>
              <a:t>14</a:t>
            </a:fld>
            <a:endParaRPr lang="en-US"/>
          </a:p>
        </p:txBody>
      </p:sp>
    </p:spTree>
    <p:extLst>
      <p:ext uri="{BB962C8B-B14F-4D97-AF65-F5344CB8AC3E}">
        <p14:creationId xmlns:p14="http://schemas.microsoft.com/office/powerpoint/2010/main" val="163966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we think about the planning for the family side, </a:t>
            </a:r>
            <a:r>
              <a:rPr lang="en-US" sz="1100" dirty="0" smtClean="0"/>
              <a:t>there</a:t>
            </a:r>
            <a:r>
              <a:rPr lang="en-US" sz="1100" baseline="0" dirty="0" smtClean="0"/>
              <a:t> are</a:t>
            </a:r>
            <a:r>
              <a:rPr lang="en-US" sz="1100" dirty="0" smtClean="0"/>
              <a:t> </a:t>
            </a:r>
            <a:r>
              <a:rPr lang="en-US" sz="1100" dirty="0"/>
              <a:t>a lot of questions. Who do you want to involve with </a:t>
            </a:r>
            <a:r>
              <a:rPr lang="en-US" sz="1100" dirty="0" smtClean="0"/>
              <a:t>long-term </a:t>
            </a:r>
            <a:r>
              <a:rPr lang="en-US" sz="1100" dirty="0"/>
              <a:t>care? Have you ever had that conversation with that </a:t>
            </a:r>
            <a:r>
              <a:rPr lang="en-US" sz="1100" dirty="0" smtClean="0"/>
              <a:t>child or other person? </a:t>
            </a:r>
            <a:r>
              <a:rPr lang="en-US" sz="1100" dirty="0"/>
              <a:t>Have you discussed living arrangements as you age? </a:t>
            </a:r>
            <a:r>
              <a:rPr lang="en-US" sz="1100" dirty="0" smtClean="0"/>
              <a:t>What</a:t>
            </a:r>
            <a:r>
              <a:rPr lang="en-US" sz="1100" baseline="0" dirty="0" smtClean="0"/>
              <a:t> happens to your pets? </a:t>
            </a:r>
            <a:r>
              <a:rPr lang="en-US" sz="1100" dirty="0" smtClean="0"/>
              <a:t>Where do you </a:t>
            </a:r>
            <a:r>
              <a:rPr lang="en-US" sz="1100" dirty="0"/>
              <a:t>want to </a:t>
            </a:r>
            <a:r>
              <a:rPr lang="en-US" sz="1100" dirty="0" smtClean="0"/>
              <a:t>live? Are </a:t>
            </a:r>
            <a:r>
              <a:rPr lang="en-US" sz="1100" dirty="0"/>
              <a:t>you going to be involved with the kids and driving them to school or picking them up after daycare or </a:t>
            </a:r>
            <a:r>
              <a:rPr lang="en-US" sz="1100" dirty="0" smtClean="0"/>
              <a:t>other after school activities? </a:t>
            </a:r>
          </a:p>
          <a:p>
            <a:endParaRPr lang="en-US" sz="1100" dirty="0" smtClean="0"/>
          </a:p>
          <a:p>
            <a:r>
              <a:rPr lang="en-US" sz="1100" dirty="0" smtClean="0"/>
              <a:t>Do </a:t>
            </a:r>
            <a:r>
              <a:rPr lang="en-US" sz="1100" dirty="0"/>
              <a:t>you want to leave money to </a:t>
            </a:r>
            <a:r>
              <a:rPr lang="en-US" sz="1100" dirty="0" smtClean="0"/>
              <a:t>everyone?</a:t>
            </a:r>
            <a:r>
              <a:rPr lang="en-US" sz="1100" baseline="0" dirty="0" smtClean="0"/>
              <a:t> A</a:t>
            </a:r>
            <a:r>
              <a:rPr lang="en-US" sz="1100" dirty="0" smtClean="0"/>
              <a:t>re </a:t>
            </a:r>
            <a:r>
              <a:rPr lang="en-US" sz="1100" dirty="0"/>
              <a:t>you going to leave equal amounts to </a:t>
            </a:r>
            <a:r>
              <a:rPr lang="en-US" sz="1100" dirty="0" smtClean="0"/>
              <a:t>everyone?</a:t>
            </a:r>
            <a:r>
              <a:rPr lang="en-US" sz="1100" baseline="0" dirty="0" smtClean="0"/>
              <a:t> </a:t>
            </a:r>
            <a:r>
              <a:rPr lang="en-US" sz="1100" dirty="0" smtClean="0"/>
              <a:t>Are </a:t>
            </a:r>
            <a:r>
              <a:rPr lang="en-US" sz="1100" dirty="0"/>
              <a:t>you going to leave certain assets to certain </a:t>
            </a:r>
            <a:r>
              <a:rPr lang="en-US" sz="1100" dirty="0" smtClean="0"/>
              <a:t>people?</a:t>
            </a:r>
            <a:r>
              <a:rPr lang="en-US" sz="1100" baseline="0" dirty="0" smtClean="0"/>
              <a:t> </a:t>
            </a:r>
            <a:r>
              <a:rPr lang="en-US" sz="1100" dirty="0" smtClean="0"/>
              <a:t>Explaining </a:t>
            </a:r>
            <a:r>
              <a:rPr lang="en-US" sz="1100" dirty="0"/>
              <a:t>that and the reasons behind </a:t>
            </a:r>
            <a:r>
              <a:rPr lang="en-US" sz="1100" dirty="0" smtClean="0"/>
              <a:t>it </a:t>
            </a:r>
            <a:r>
              <a:rPr lang="en-US" sz="1100" dirty="0"/>
              <a:t>can be important. </a:t>
            </a:r>
            <a:r>
              <a:rPr lang="en-US" sz="1100" dirty="0" smtClean="0"/>
              <a:t>Then, making </a:t>
            </a:r>
            <a:r>
              <a:rPr lang="en-US" sz="1100" dirty="0"/>
              <a:t>sure you </a:t>
            </a:r>
            <a:r>
              <a:rPr lang="en-US" sz="1100" dirty="0" smtClean="0"/>
              <a:t>set-up </a:t>
            </a:r>
            <a:r>
              <a:rPr lang="en-US" sz="1100" dirty="0"/>
              <a:t>the right plan to accomplish those goals </a:t>
            </a:r>
            <a:r>
              <a:rPr lang="en-US" sz="1100" dirty="0" smtClean="0"/>
              <a:t>is critical because just </a:t>
            </a:r>
            <a:r>
              <a:rPr lang="en-US" sz="1100" dirty="0"/>
              <a:t>telling kids </a:t>
            </a:r>
            <a:r>
              <a:rPr lang="en-US" sz="1100" dirty="0" smtClean="0"/>
              <a:t>you're </a:t>
            </a:r>
            <a:r>
              <a:rPr lang="en-US" sz="1100" dirty="0"/>
              <a:t>going to do something doesn't always mean </a:t>
            </a:r>
            <a:r>
              <a:rPr lang="en-US" sz="1100" dirty="0" smtClean="0"/>
              <a:t>that's </a:t>
            </a:r>
            <a:r>
              <a:rPr lang="en-US" sz="1100" dirty="0"/>
              <a:t>what's going to happen </a:t>
            </a:r>
            <a:r>
              <a:rPr lang="en-US" sz="1100" dirty="0" smtClean="0"/>
              <a:t>after</a:t>
            </a:r>
            <a:r>
              <a:rPr lang="en-US" sz="1100" baseline="0" dirty="0" smtClean="0"/>
              <a:t> your death</a:t>
            </a:r>
            <a:r>
              <a:rPr lang="en-US" sz="1100" dirty="0" smtClean="0"/>
              <a:t>.</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15</a:t>
            </a:fld>
            <a:endParaRPr lang="en-US"/>
          </a:p>
        </p:txBody>
      </p:sp>
    </p:spTree>
    <p:extLst>
      <p:ext uri="{BB962C8B-B14F-4D97-AF65-F5344CB8AC3E}">
        <p14:creationId xmlns:p14="http://schemas.microsoft.com/office/powerpoint/2010/main" val="9014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Moving</a:t>
            </a:r>
            <a:r>
              <a:rPr lang="en-US" sz="1100" baseline="0" dirty="0" smtClean="0"/>
              <a:t> on, f</a:t>
            </a:r>
            <a:r>
              <a:rPr lang="en-US" sz="1100" dirty="0" smtClean="0"/>
              <a:t>inancial </a:t>
            </a:r>
            <a:r>
              <a:rPr lang="en-US" sz="1100" dirty="0"/>
              <a:t>assessment is </a:t>
            </a:r>
            <a:r>
              <a:rPr lang="en-US" sz="1100" dirty="0" smtClean="0"/>
              <a:t>another important step. </a:t>
            </a:r>
            <a:r>
              <a:rPr lang="en-US" sz="1100" dirty="0"/>
              <a:t>This is the basic </a:t>
            </a:r>
            <a:r>
              <a:rPr lang="en-US" sz="1100" dirty="0" smtClean="0"/>
              <a:t>stuff</a:t>
            </a:r>
            <a:r>
              <a:rPr lang="en-US" sz="1100" baseline="0" dirty="0" smtClean="0"/>
              <a:t> because you </a:t>
            </a:r>
            <a:r>
              <a:rPr lang="en-US" sz="1100" dirty="0" smtClean="0"/>
              <a:t>have </a:t>
            </a:r>
            <a:r>
              <a:rPr lang="en-US" sz="1100" dirty="0"/>
              <a:t>to figure out what you own. Retirement accounts, small business, business ownership, stocks, digital </a:t>
            </a:r>
            <a:r>
              <a:rPr lang="en-US" sz="1100" dirty="0" smtClean="0"/>
              <a:t>assets (I'll touch </a:t>
            </a:r>
            <a:r>
              <a:rPr lang="en-US" sz="1100" dirty="0"/>
              <a:t>on </a:t>
            </a:r>
            <a:r>
              <a:rPr lang="en-US" sz="1100" dirty="0" smtClean="0"/>
              <a:t>this </a:t>
            </a:r>
            <a:r>
              <a:rPr lang="en-US" sz="1100" dirty="0"/>
              <a:t>a little bit </a:t>
            </a:r>
            <a:r>
              <a:rPr lang="en-US" sz="1100" dirty="0" smtClean="0"/>
              <a:t>separately), personal </a:t>
            </a:r>
            <a:r>
              <a:rPr lang="en-US" sz="1100" dirty="0"/>
              <a:t>property items, rings, jewelry, computers, </a:t>
            </a:r>
            <a:r>
              <a:rPr lang="en-US" sz="1100" dirty="0" smtClean="0"/>
              <a:t>cars, etc.  </a:t>
            </a:r>
            <a:r>
              <a:rPr lang="en-US" sz="1100" dirty="0"/>
              <a:t>All of </a:t>
            </a:r>
            <a:r>
              <a:rPr lang="en-US" sz="1100" dirty="0" smtClean="0"/>
              <a:t>these </a:t>
            </a:r>
            <a:r>
              <a:rPr lang="en-US" sz="1100" dirty="0"/>
              <a:t>things you can pick up and move</a:t>
            </a:r>
            <a:r>
              <a:rPr lang="en-US" sz="1100" dirty="0" smtClean="0"/>
              <a:t>.</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16</a:t>
            </a:fld>
            <a:endParaRPr lang="en-US"/>
          </a:p>
        </p:txBody>
      </p:sp>
    </p:spTree>
    <p:extLst>
      <p:ext uri="{BB962C8B-B14F-4D97-AF65-F5344CB8AC3E}">
        <p14:creationId xmlns:p14="http://schemas.microsoft.com/office/powerpoint/2010/main" val="280202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Part of</a:t>
            </a:r>
            <a:r>
              <a:rPr lang="en-US" sz="1100" baseline="0" dirty="0" smtClean="0"/>
              <a:t> </a:t>
            </a:r>
            <a:r>
              <a:rPr lang="en-US" sz="1100" dirty="0" smtClean="0"/>
              <a:t>the </a:t>
            </a:r>
            <a:r>
              <a:rPr lang="en-US" sz="1100" dirty="0"/>
              <a:t>financial assessment is where we start incorporating a broader </a:t>
            </a:r>
            <a:r>
              <a:rPr lang="en-US" sz="1100" dirty="0" smtClean="0"/>
              <a:t>category. I'm </a:t>
            </a:r>
            <a:r>
              <a:rPr lang="en-US" sz="1100" dirty="0"/>
              <a:t>going to weave in some broader planning topics in </a:t>
            </a:r>
            <a:r>
              <a:rPr lang="en-US" sz="1100" dirty="0" smtClean="0"/>
              <a:t>here. </a:t>
            </a:r>
            <a:r>
              <a:rPr lang="en-US" sz="1100" dirty="0"/>
              <a:t>When we're doing the financial </a:t>
            </a:r>
            <a:r>
              <a:rPr lang="en-US" sz="1100" dirty="0" smtClean="0"/>
              <a:t>assessment,</a:t>
            </a:r>
            <a:r>
              <a:rPr lang="en-US" sz="1100" baseline="0" dirty="0" smtClean="0"/>
              <a:t> </a:t>
            </a:r>
            <a:r>
              <a:rPr lang="en-US" sz="1100" dirty="0" smtClean="0"/>
              <a:t>part </a:t>
            </a:r>
            <a:r>
              <a:rPr lang="en-US" sz="1100" dirty="0"/>
              <a:t>of that is </a:t>
            </a:r>
            <a:r>
              <a:rPr lang="en-US" sz="1100" dirty="0" smtClean="0"/>
              <a:t>not just looking at the </a:t>
            </a:r>
            <a:r>
              <a:rPr lang="en-US" sz="1100" dirty="0"/>
              <a:t>assets we have, but really a </a:t>
            </a:r>
            <a:r>
              <a:rPr lang="en-US" sz="1100" dirty="0" smtClean="0"/>
              <a:t>whole financial </a:t>
            </a:r>
            <a:r>
              <a:rPr lang="en-US" sz="1100" dirty="0"/>
              <a:t>impact assessment. </a:t>
            </a:r>
            <a:endParaRPr lang="en-US" sz="1100" dirty="0" smtClean="0"/>
          </a:p>
          <a:p>
            <a:endParaRPr lang="en-US" sz="1100" dirty="0" smtClean="0"/>
          </a:p>
          <a:p>
            <a:r>
              <a:rPr lang="en-US" sz="1100" dirty="0" smtClean="0"/>
              <a:t>Do </a:t>
            </a:r>
            <a:r>
              <a:rPr lang="en-US" sz="1100" dirty="0"/>
              <a:t>we see our assets changing a lot from now? Are we moving into </a:t>
            </a:r>
            <a:r>
              <a:rPr lang="en-US" sz="1100" dirty="0" smtClean="0"/>
              <a:t>retirement </a:t>
            </a:r>
            <a:r>
              <a:rPr lang="en-US" sz="1100" dirty="0"/>
              <a:t>and </a:t>
            </a:r>
            <a:r>
              <a:rPr lang="en-US" sz="1100" dirty="0" smtClean="0"/>
              <a:t>about </a:t>
            </a:r>
            <a:r>
              <a:rPr lang="en-US" sz="1100" dirty="0"/>
              <a:t>to start spending assets down? Do we have a lot of debt liabilities out there? Do we have </a:t>
            </a:r>
            <a:r>
              <a:rPr lang="en-US" sz="1100" dirty="0" smtClean="0"/>
              <a:t>income-producing </a:t>
            </a:r>
            <a:r>
              <a:rPr lang="en-US" sz="1100" dirty="0"/>
              <a:t>assets? Real estate, crypto, dividend paying stocks, annuities, pensions, business </a:t>
            </a:r>
            <a:r>
              <a:rPr lang="en-US" sz="1100" dirty="0" smtClean="0"/>
              <a:t>income, </a:t>
            </a:r>
            <a:r>
              <a:rPr lang="en-US" sz="1100" dirty="0"/>
              <a:t>rental </a:t>
            </a:r>
            <a:r>
              <a:rPr lang="en-US" sz="1100" dirty="0" smtClean="0"/>
              <a:t>property?</a:t>
            </a:r>
          </a:p>
          <a:p>
            <a:endParaRPr lang="en-US" sz="1100" dirty="0"/>
          </a:p>
          <a:p>
            <a:r>
              <a:rPr lang="en-US" sz="1100" dirty="0" smtClean="0"/>
              <a:t>What </a:t>
            </a:r>
            <a:r>
              <a:rPr lang="en-US" sz="1100" dirty="0"/>
              <a:t>are the tax implications of all </a:t>
            </a:r>
            <a:r>
              <a:rPr lang="en-US" sz="1100" dirty="0" smtClean="0"/>
              <a:t>this </a:t>
            </a:r>
            <a:r>
              <a:rPr lang="en-US" sz="1100" dirty="0"/>
              <a:t>and the tax implications </a:t>
            </a:r>
            <a:r>
              <a:rPr lang="en-US" sz="1100" dirty="0" smtClean="0"/>
              <a:t>of </a:t>
            </a:r>
            <a:r>
              <a:rPr lang="en-US" sz="1100" dirty="0"/>
              <a:t>the spending of the </a:t>
            </a:r>
            <a:r>
              <a:rPr lang="en-US" sz="1100" dirty="0" smtClean="0"/>
              <a:t>assets?</a:t>
            </a:r>
            <a:r>
              <a:rPr lang="en-US" sz="1100" baseline="0" dirty="0" smtClean="0"/>
              <a:t> </a:t>
            </a:r>
            <a:r>
              <a:rPr lang="en-US" sz="1100" dirty="0" smtClean="0"/>
              <a:t>Do </a:t>
            </a:r>
            <a:r>
              <a:rPr lang="en-US" sz="1100" dirty="0"/>
              <a:t>we have a lot of appreciated assets? Who are the </a:t>
            </a:r>
            <a:r>
              <a:rPr lang="en-US" sz="1100" dirty="0" smtClean="0"/>
              <a:t>possible</a:t>
            </a:r>
            <a:r>
              <a:rPr lang="en-US" sz="1100" baseline="0" dirty="0" smtClean="0"/>
              <a:t> </a:t>
            </a:r>
            <a:r>
              <a:rPr lang="en-US" sz="1100" dirty="0" smtClean="0"/>
              <a:t>beneficiaries</a:t>
            </a:r>
            <a:r>
              <a:rPr lang="en-US" sz="1100" baseline="0" dirty="0" smtClean="0"/>
              <a:t> </a:t>
            </a:r>
            <a:r>
              <a:rPr lang="en-US" sz="1100" dirty="0" smtClean="0"/>
              <a:t>in </a:t>
            </a:r>
            <a:r>
              <a:rPr lang="en-US" sz="1100" dirty="0"/>
              <a:t>the future? What of their tax brackets? Is there any potential here to start </a:t>
            </a:r>
            <a:r>
              <a:rPr lang="en-US" sz="1100" dirty="0" smtClean="0"/>
              <a:t>gifting and transferring of income-producing</a:t>
            </a:r>
            <a:r>
              <a:rPr lang="en-US" sz="1100" baseline="0" dirty="0" smtClean="0"/>
              <a:t> assets to lower tax brackets </a:t>
            </a:r>
            <a:r>
              <a:rPr lang="en-US" sz="1100" dirty="0" smtClean="0"/>
              <a:t>while </a:t>
            </a:r>
            <a:r>
              <a:rPr lang="en-US" sz="1100" dirty="0"/>
              <a:t>we’re </a:t>
            </a:r>
            <a:r>
              <a:rPr lang="en-US" sz="1100" dirty="0" smtClean="0"/>
              <a:t>alive?</a:t>
            </a:r>
          </a:p>
          <a:p>
            <a:endParaRPr lang="en-US" sz="1100" dirty="0"/>
          </a:p>
          <a:p>
            <a:r>
              <a:rPr lang="en-US" sz="1100" dirty="0" smtClean="0"/>
              <a:t>Depending</a:t>
            </a:r>
            <a:r>
              <a:rPr lang="en-US" sz="1100" baseline="0" dirty="0" smtClean="0"/>
              <a:t> on the situation, it co</a:t>
            </a:r>
            <a:r>
              <a:rPr lang="en-US" sz="1100" dirty="0" smtClean="0"/>
              <a:t>uld </a:t>
            </a:r>
            <a:r>
              <a:rPr lang="en-US" sz="1100" dirty="0"/>
              <a:t>be an effective strategy. </a:t>
            </a:r>
            <a:r>
              <a:rPr lang="en-US" sz="1100" dirty="0" smtClean="0"/>
              <a:t>And,</a:t>
            </a:r>
            <a:r>
              <a:rPr lang="en-US" sz="1100" baseline="0" dirty="0" smtClean="0"/>
              <a:t> if we have </a:t>
            </a:r>
            <a:r>
              <a:rPr lang="en-US" sz="1100" dirty="0" smtClean="0"/>
              <a:t>a </a:t>
            </a:r>
            <a:r>
              <a:rPr lang="en-US" sz="1100" dirty="0"/>
              <a:t>very </a:t>
            </a:r>
            <a:r>
              <a:rPr lang="en-US" sz="1100" dirty="0" smtClean="0"/>
              <a:t>large </a:t>
            </a:r>
            <a:r>
              <a:rPr lang="en-US" sz="1100" dirty="0"/>
              <a:t>estate, what's the estate and gift tax issues at the federal or state level that </a:t>
            </a:r>
            <a:r>
              <a:rPr lang="en-US" sz="1100" dirty="0" smtClean="0"/>
              <a:t>we need to </a:t>
            </a:r>
            <a:r>
              <a:rPr lang="en-US" sz="1100" dirty="0"/>
              <a:t>consider </a:t>
            </a:r>
            <a:r>
              <a:rPr lang="en-US" sz="1100" dirty="0" smtClean="0"/>
              <a:t>for </a:t>
            </a:r>
            <a:r>
              <a:rPr lang="en-US" sz="1100" dirty="0"/>
              <a:t>our retirement accounts? </a:t>
            </a:r>
            <a:r>
              <a:rPr lang="en-US" sz="1100" dirty="0" smtClean="0"/>
              <a:t>We also need to think </a:t>
            </a:r>
            <a:r>
              <a:rPr lang="en-US" sz="1100" dirty="0"/>
              <a:t>about a lot of the required minimum distribution and tax issues.</a:t>
            </a:r>
          </a:p>
        </p:txBody>
      </p:sp>
      <p:sp>
        <p:nvSpPr>
          <p:cNvPr id="4" name="Slide Number Placeholder 3"/>
          <p:cNvSpPr>
            <a:spLocks noGrp="1"/>
          </p:cNvSpPr>
          <p:nvPr>
            <p:ph type="sldNum" sz="quarter" idx="5"/>
          </p:nvPr>
        </p:nvSpPr>
        <p:spPr/>
        <p:txBody>
          <a:bodyPr/>
          <a:lstStyle/>
          <a:p>
            <a:fld id="{DB19FA42-5024-7C4A-A1E9-2BADC9AB4546}" type="slidenum">
              <a:rPr lang="en-US" smtClean="0"/>
              <a:t>17</a:t>
            </a:fld>
            <a:endParaRPr lang="en-US"/>
          </a:p>
        </p:txBody>
      </p:sp>
    </p:spTree>
    <p:extLst>
      <p:ext uri="{BB962C8B-B14F-4D97-AF65-F5344CB8AC3E}">
        <p14:creationId xmlns:p14="http://schemas.microsoft.com/office/powerpoint/2010/main" val="331981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One of our biggest tax and income implications is required minimum distributions from our retirement </a:t>
            </a:r>
            <a:r>
              <a:rPr lang="en-US" sz="1100" dirty="0" smtClean="0"/>
              <a:t>accounts,</a:t>
            </a:r>
            <a:r>
              <a:rPr lang="en-US" sz="1100" baseline="0" dirty="0" smtClean="0"/>
              <a:t> which</a:t>
            </a:r>
            <a:r>
              <a:rPr lang="en-US" sz="1100" dirty="0" smtClean="0"/>
              <a:t> kicks </a:t>
            </a:r>
            <a:r>
              <a:rPr lang="en-US" sz="1100" dirty="0"/>
              <a:t>in at age 72. It used to be </a:t>
            </a:r>
            <a:r>
              <a:rPr lang="en-US" sz="1100" dirty="0" smtClean="0"/>
              <a:t>at age </a:t>
            </a:r>
            <a:r>
              <a:rPr lang="en-US" sz="1100" dirty="0"/>
              <a:t>70 and a half prior to the SECURE Act that passed at the end of 2019. We had RMDs waived for 2020 due to the CARES Act, which was really the relief bill </a:t>
            </a:r>
            <a:r>
              <a:rPr lang="en-US" sz="1100" dirty="0" smtClean="0"/>
              <a:t>Congress </a:t>
            </a:r>
            <a:r>
              <a:rPr lang="en-US" sz="1100" dirty="0"/>
              <a:t>passed back in </a:t>
            </a:r>
            <a:r>
              <a:rPr lang="en-US" sz="1100" dirty="0" smtClean="0"/>
              <a:t>March 2020 </a:t>
            </a:r>
            <a:r>
              <a:rPr lang="en-US" sz="1100" dirty="0"/>
              <a:t>due to </a:t>
            </a:r>
            <a:r>
              <a:rPr lang="en-US" sz="1100" dirty="0" smtClean="0"/>
              <a:t>COVID-19</a:t>
            </a:r>
            <a:r>
              <a:rPr lang="en-US" sz="1100" dirty="0"/>
              <a:t>. </a:t>
            </a:r>
            <a:r>
              <a:rPr lang="en-US" sz="1100" dirty="0" smtClean="0"/>
              <a:t>But, </a:t>
            </a:r>
            <a:r>
              <a:rPr lang="en-US" sz="1100" dirty="0"/>
              <a:t>normally, what do we have? </a:t>
            </a:r>
            <a:endParaRPr lang="en-US" sz="1100" dirty="0" smtClean="0"/>
          </a:p>
          <a:p>
            <a:endParaRPr lang="en-US" sz="1100" dirty="0" smtClean="0"/>
          </a:p>
          <a:p>
            <a:r>
              <a:rPr lang="en-US" sz="1100" dirty="0" smtClean="0"/>
              <a:t>We </a:t>
            </a:r>
            <a:r>
              <a:rPr lang="en-US" sz="1100" dirty="0"/>
              <a:t>have retirement accounts. Most people have </a:t>
            </a:r>
            <a:r>
              <a:rPr lang="en-US" sz="1100" dirty="0" smtClean="0"/>
              <a:t>tax-deferred</a:t>
            </a:r>
            <a:r>
              <a:rPr lang="en-US" sz="1100" dirty="0"/>
              <a:t>, 401k</a:t>
            </a:r>
            <a:r>
              <a:rPr lang="en-US" sz="1100" dirty="0" smtClean="0"/>
              <a:t>, and IRA accounts. We defer paying taxes on them and, </a:t>
            </a:r>
            <a:r>
              <a:rPr lang="en-US" sz="1100" dirty="0"/>
              <a:t>then at </a:t>
            </a:r>
            <a:r>
              <a:rPr lang="en-US" sz="1100" dirty="0" smtClean="0"/>
              <a:t>retirement, </a:t>
            </a:r>
            <a:r>
              <a:rPr lang="en-US" sz="1100" dirty="0"/>
              <a:t>we take mandatory distributions, which means we have mandatory income, taxable income, from our retirement accounts which is </a:t>
            </a:r>
            <a:r>
              <a:rPr lang="en-US" sz="1100" dirty="0" smtClean="0"/>
              <a:t>potentially creating a </a:t>
            </a:r>
            <a:r>
              <a:rPr lang="en-US" sz="1100" dirty="0"/>
              <a:t>spend down of assets and some tax implications. Now, even when we pass </a:t>
            </a:r>
            <a:r>
              <a:rPr lang="en-US" sz="1100" dirty="0" smtClean="0"/>
              <a:t>away, </a:t>
            </a:r>
            <a:r>
              <a:rPr lang="en-US" sz="1100" dirty="0"/>
              <a:t>RMDs are still a thing. Our beneficiaries are going to have to manage a new set of rules around required minimum distributions. </a:t>
            </a:r>
            <a:r>
              <a:rPr lang="en-US" sz="1100" dirty="0" smtClean="0"/>
              <a:t>And, </a:t>
            </a:r>
            <a:r>
              <a:rPr lang="en-US" sz="1100" dirty="0"/>
              <a:t>interestingly enough, a lot of </a:t>
            </a:r>
            <a:r>
              <a:rPr lang="en-US" sz="1100" dirty="0" smtClean="0"/>
              <a:t>assets. When </a:t>
            </a:r>
            <a:r>
              <a:rPr lang="en-US" sz="1100" dirty="0"/>
              <a:t>we pass away, </a:t>
            </a:r>
            <a:r>
              <a:rPr lang="en-US" sz="1100" dirty="0" smtClean="0"/>
              <a:t>they get </a:t>
            </a:r>
            <a:r>
              <a:rPr lang="en-US" sz="1100" dirty="0"/>
              <a:t>what we </a:t>
            </a:r>
            <a:r>
              <a:rPr lang="en-US" sz="1100" dirty="0" smtClean="0"/>
              <a:t>call </a:t>
            </a:r>
            <a:r>
              <a:rPr lang="en-US" sz="1100" dirty="0"/>
              <a:t>a </a:t>
            </a:r>
            <a:r>
              <a:rPr lang="en-US" sz="1100" dirty="0" smtClean="0"/>
              <a:t>“step-up </a:t>
            </a:r>
            <a:r>
              <a:rPr lang="en-US" sz="1100" dirty="0"/>
              <a:t>in </a:t>
            </a:r>
            <a:r>
              <a:rPr lang="en-US" sz="1100" dirty="0" smtClean="0"/>
              <a:t>basis” </a:t>
            </a:r>
            <a:r>
              <a:rPr lang="en-US" sz="1100" dirty="0"/>
              <a:t>at death. Retirement accounts do not get this. </a:t>
            </a:r>
            <a:r>
              <a:rPr lang="en-US" sz="1100" dirty="0" smtClean="0"/>
              <a:t>So, </a:t>
            </a:r>
            <a:r>
              <a:rPr lang="en-US" sz="1100" dirty="0"/>
              <a:t>when we pass away, </a:t>
            </a:r>
            <a:r>
              <a:rPr lang="en-US" sz="1100" dirty="0" smtClean="0"/>
              <a:t>they</a:t>
            </a:r>
            <a:r>
              <a:rPr lang="en-US" sz="1100" baseline="0" dirty="0" smtClean="0"/>
              <a:t> are </a:t>
            </a:r>
            <a:r>
              <a:rPr lang="en-US" sz="1100" dirty="0" smtClean="0"/>
              <a:t>still </a:t>
            </a:r>
            <a:r>
              <a:rPr lang="en-US" sz="1100" dirty="0"/>
              <a:t>taxable to our beneficiaries.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18</a:t>
            </a:fld>
            <a:endParaRPr lang="en-US" dirty="0"/>
          </a:p>
        </p:txBody>
      </p:sp>
    </p:spTree>
    <p:extLst>
      <p:ext uri="{BB962C8B-B14F-4D97-AF65-F5344CB8AC3E}">
        <p14:creationId xmlns:p14="http://schemas.microsoft.com/office/powerpoint/2010/main" val="421407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When</a:t>
            </a:r>
            <a:r>
              <a:rPr lang="en-US" sz="1100" baseline="0" dirty="0" smtClean="0"/>
              <a:t> we talk about i</a:t>
            </a:r>
            <a:r>
              <a:rPr lang="en-US" sz="1100" dirty="0" smtClean="0"/>
              <a:t>nherited </a:t>
            </a:r>
            <a:r>
              <a:rPr lang="en-US" sz="1100" dirty="0"/>
              <a:t>retirement accounts, </a:t>
            </a:r>
            <a:r>
              <a:rPr lang="en-US" sz="1100" dirty="0" smtClean="0"/>
              <a:t>those </a:t>
            </a:r>
            <a:r>
              <a:rPr lang="en-US" sz="1100" dirty="0"/>
              <a:t>RMDs were </a:t>
            </a:r>
            <a:r>
              <a:rPr lang="en-US" sz="1100" dirty="0" smtClean="0"/>
              <a:t>suspended in 2020, </a:t>
            </a:r>
            <a:r>
              <a:rPr lang="en-US" sz="1100" dirty="0"/>
              <a:t>but the rules </a:t>
            </a:r>
            <a:r>
              <a:rPr lang="en-US" sz="1100" dirty="0" smtClean="0"/>
              <a:t>here have </a:t>
            </a:r>
            <a:r>
              <a:rPr lang="en-US" sz="1100" dirty="0"/>
              <a:t>changed substantially. </a:t>
            </a:r>
            <a:r>
              <a:rPr lang="en-US" sz="1100" dirty="0" smtClean="0"/>
              <a:t>When </a:t>
            </a:r>
            <a:r>
              <a:rPr lang="en-US" sz="1100" dirty="0"/>
              <a:t>we start thinking about how </a:t>
            </a:r>
            <a:r>
              <a:rPr lang="en-US" sz="1100" dirty="0" smtClean="0"/>
              <a:t>the </a:t>
            </a:r>
            <a:r>
              <a:rPr lang="en-US" sz="1100" dirty="0"/>
              <a:t>rules </a:t>
            </a:r>
            <a:r>
              <a:rPr lang="en-US" sz="1100" dirty="0" smtClean="0"/>
              <a:t>have changed </a:t>
            </a:r>
            <a:r>
              <a:rPr lang="en-US" sz="1100" dirty="0"/>
              <a:t>for retirement planning and </a:t>
            </a:r>
            <a:r>
              <a:rPr lang="en-US" sz="1100" dirty="0" smtClean="0"/>
              <a:t>end-of-life planning,</a:t>
            </a:r>
            <a:r>
              <a:rPr lang="en-US" sz="1100" baseline="0" dirty="0" smtClean="0"/>
              <a:t> t</a:t>
            </a:r>
            <a:r>
              <a:rPr lang="en-US" sz="1100" dirty="0" smtClean="0"/>
              <a:t>his </a:t>
            </a:r>
            <a:r>
              <a:rPr lang="en-US" sz="1100" dirty="0"/>
              <a:t>is a huge </a:t>
            </a:r>
            <a:r>
              <a:rPr lang="en-US" sz="1100" dirty="0" smtClean="0"/>
              <a:t>change to planning. The </a:t>
            </a:r>
            <a:r>
              <a:rPr lang="en-US" sz="1100" dirty="0"/>
              <a:t>SECURE Act passed at the end of </a:t>
            </a:r>
            <a:r>
              <a:rPr lang="en-US" sz="1100" dirty="0" smtClean="0"/>
              <a:t>2019</a:t>
            </a:r>
            <a:r>
              <a:rPr lang="en-US" sz="1100" baseline="0" dirty="0" smtClean="0"/>
              <a:t> and it </a:t>
            </a:r>
            <a:r>
              <a:rPr lang="en-US" sz="1100" dirty="0" smtClean="0"/>
              <a:t>changed </a:t>
            </a:r>
            <a:r>
              <a:rPr lang="en-US" sz="1100" dirty="0"/>
              <a:t>the inherited rules on how long we had to distribute these retirement accounts substantially. </a:t>
            </a:r>
            <a:r>
              <a:rPr lang="en-US" sz="1100" dirty="0" smtClean="0"/>
              <a:t>Prior to the passage of the SECURE Act, we </a:t>
            </a:r>
            <a:r>
              <a:rPr lang="en-US" sz="1100" dirty="0"/>
              <a:t>typically </a:t>
            </a:r>
            <a:r>
              <a:rPr lang="en-US" sz="1100" dirty="0" smtClean="0"/>
              <a:t>had inherited </a:t>
            </a:r>
            <a:r>
              <a:rPr lang="en-US" sz="1100" dirty="0"/>
              <a:t>accounts </a:t>
            </a:r>
            <a:r>
              <a:rPr lang="en-US" sz="1100" dirty="0" smtClean="0"/>
              <a:t>could</a:t>
            </a:r>
            <a:r>
              <a:rPr lang="en-US" sz="1100" baseline="0" dirty="0" smtClean="0"/>
              <a:t> </a:t>
            </a:r>
            <a:r>
              <a:rPr lang="en-US" sz="1100" dirty="0" smtClean="0"/>
              <a:t>be, in many situations, </a:t>
            </a:r>
            <a:r>
              <a:rPr lang="en-US" sz="1100" dirty="0"/>
              <a:t>stretched </a:t>
            </a:r>
            <a:r>
              <a:rPr lang="en-US" sz="1100" dirty="0" smtClean="0"/>
              <a:t>out over </a:t>
            </a:r>
            <a:r>
              <a:rPr lang="en-US" sz="1100" dirty="0"/>
              <a:t>the life expectancy of the beneficiary who inherited </a:t>
            </a:r>
            <a:r>
              <a:rPr lang="en-US" sz="1100" dirty="0" smtClean="0"/>
              <a:t>it. </a:t>
            </a:r>
          </a:p>
          <a:p>
            <a:endParaRPr lang="en-US" sz="1100" dirty="0" smtClean="0"/>
          </a:p>
          <a:p>
            <a:r>
              <a:rPr lang="en-US" sz="1100" dirty="0" smtClean="0"/>
              <a:t>In</a:t>
            </a:r>
            <a:r>
              <a:rPr lang="en-US" sz="1100" baseline="0" dirty="0" smtClean="0"/>
              <a:t> planning, w</a:t>
            </a:r>
            <a:r>
              <a:rPr lang="en-US" sz="1100" dirty="0" smtClean="0"/>
              <a:t>e </a:t>
            </a:r>
            <a:r>
              <a:rPr lang="en-US" sz="1100" dirty="0"/>
              <a:t>are now </a:t>
            </a:r>
            <a:r>
              <a:rPr lang="en-US" sz="1100" dirty="0" smtClean="0"/>
              <a:t>leaving</a:t>
            </a:r>
            <a:r>
              <a:rPr lang="en-US" sz="1100" baseline="0" dirty="0" smtClean="0"/>
              <a:t> these</a:t>
            </a:r>
            <a:r>
              <a:rPr lang="en-US" sz="1100" dirty="0" smtClean="0"/>
              <a:t> to children</a:t>
            </a:r>
            <a:r>
              <a:rPr lang="en-US" sz="1100" baseline="0" dirty="0" smtClean="0"/>
              <a:t> and </a:t>
            </a:r>
            <a:r>
              <a:rPr lang="en-US" sz="1100" dirty="0" smtClean="0"/>
              <a:t>grandchildren</a:t>
            </a:r>
            <a:r>
              <a:rPr lang="en-US" sz="1100" baseline="0" dirty="0" smtClean="0"/>
              <a:t> </a:t>
            </a:r>
            <a:r>
              <a:rPr lang="en-US" sz="1100" dirty="0" smtClean="0"/>
              <a:t>in </a:t>
            </a:r>
            <a:r>
              <a:rPr lang="en-US" sz="1100" dirty="0"/>
              <a:t>most </a:t>
            </a:r>
            <a:r>
              <a:rPr lang="en-US" sz="1100" dirty="0" smtClean="0"/>
              <a:t>cases. And, in these situations</a:t>
            </a:r>
            <a:r>
              <a:rPr lang="en-US" sz="1100" dirty="0"/>
              <a:t>, </a:t>
            </a:r>
            <a:r>
              <a:rPr lang="en-US" sz="1100" dirty="0" smtClean="0"/>
              <a:t>the full account </a:t>
            </a:r>
            <a:r>
              <a:rPr lang="en-US" sz="1100" dirty="0"/>
              <a:t>must be distributed by the end of the 10th year following the year of death of the owner. </a:t>
            </a:r>
            <a:r>
              <a:rPr lang="en-US" sz="1100" dirty="0" smtClean="0"/>
              <a:t>This </a:t>
            </a:r>
            <a:r>
              <a:rPr lang="en-US" sz="1100" dirty="0"/>
              <a:t>is </a:t>
            </a:r>
            <a:r>
              <a:rPr lang="en-US" sz="1100" dirty="0" smtClean="0"/>
              <a:t>shortening the </a:t>
            </a:r>
            <a:r>
              <a:rPr lang="en-US" sz="1100" dirty="0"/>
              <a:t>distribution period, increasing taxes, increasing the distributions that must occur during a smaller time frame, and creating real planning challenges.</a:t>
            </a:r>
          </a:p>
        </p:txBody>
      </p:sp>
      <p:sp>
        <p:nvSpPr>
          <p:cNvPr id="4" name="Slide Number Placeholder 3"/>
          <p:cNvSpPr>
            <a:spLocks noGrp="1"/>
          </p:cNvSpPr>
          <p:nvPr>
            <p:ph type="sldNum" sz="quarter" idx="5"/>
          </p:nvPr>
        </p:nvSpPr>
        <p:spPr/>
        <p:txBody>
          <a:bodyPr/>
          <a:lstStyle/>
          <a:p>
            <a:fld id="{6C015D19-1A19-3940-AD3C-B0D2E6166548}" type="slidenum">
              <a:rPr lang="en-US" smtClean="0"/>
              <a:pPr/>
              <a:t>19</a:t>
            </a:fld>
            <a:endParaRPr lang="en-US" dirty="0"/>
          </a:p>
        </p:txBody>
      </p:sp>
    </p:spTree>
    <p:extLst>
      <p:ext uri="{BB962C8B-B14F-4D97-AF65-F5344CB8AC3E}">
        <p14:creationId xmlns:p14="http://schemas.microsoft.com/office/powerpoint/2010/main" val="28902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Now, </a:t>
            </a:r>
            <a:r>
              <a:rPr lang="en-US" sz="1100" dirty="0"/>
              <a:t>a quick overview of </a:t>
            </a:r>
            <a:r>
              <a:rPr lang="en-US" sz="1100" dirty="0" smtClean="0"/>
              <a:t>what we’re going to be talking about today.  First, we’re going to touch</a:t>
            </a:r>
            <a:r>
              <a:rPr lang="en-US" sz="1100" baseline="0" dirty="0" smtClean="0"/>
              <a:t> on </a:t>
            </a:r>
            <a:r>
              <a:rPr lang="en-US" sz="1100" dirty="0" smtClean="0"/>
              <a:t>why </a:t>
            </a:r>
            <a:r>
              <a:rPr lang="en-US" sz="1100" dirty="0"/>
              <a:t>preparing for a good </a:t>
            </a:r>
            <a:r>
              <a:rPr lang="en-US" sz="1100" dirty="0" smtClean="0"/>
              <a:t>end</a:t>
            </a:r>
            <a:r>
              <a:rPr lang="en-US" sz="1100" baseline="0" dirty="0" smtClean="0"/>
              <a:t> </a:t>
            </a:r>
            <a:r>
              <a:rPr lang="en-US" sz="1100" dirty="0" smtClean="0"/>
              <a:t>of</a:t>
            </a:r>
            <a:r>
              <a:rPr lang="en-US" sz="1100" baseline="0" dirty="0" smtClean="0"/>
              <a:t> </a:t>
            </a:r>
            <a:r>
              <a:rPr lang="en-US" sz="1100" dirty="0" smtClean="0"/>
              <a:t>life </a:t>
            </a:r>
            <a:r>
              <a:rPr lang="en-US" sz="1100" dirty="0"/>
              <a:t>is so important. </a:t>
            </a:r>
            <a:r>
              <a:rPr lang="en-US" sz="1100" dirty="0" smtClean="0"/>
              <a:t>Then, we’ll talk about what you should be doing to make sure you have a good end of life.  </a:t>
            </a:r>
          </a:p>
          <a:p>
            <a:endParaRPr lang="en-US" sz="1100" dirty="0" smtClean="0"/>
          </a:p>
          <a:p>
            <a:r>
              <a:rPr lang="en-US" sz="1100" dirty="0" smtClean="0"/>
              <a:t>I have </a:t>
            </a:r>
            <a:r>
              <a:rPr lang="en-US" sz="1100" dirty="0"/>
              <a:t>my own estate planning checklist or process. </a:t>
            </a:r>
            <a:r>
              <a:rPr lang="en-US" sz="1100" dirty="0" smtClean="0"/>
              <a:t>And, when </a:t>
            </a:r>
            <a:r>
              <a:rPr lang="en-US" sz="1100" dirty="0"/>
              <a:t>you </a:t>
            </a:r>
            <a:r>
              <a:rPr lang="en-US" sz="1100" dirty="0" smtClean="0"/>
              <a:t>talk to </a:t>
            </a:r>
            <a:r>
              <a:rPr lang="en-US" sz="1100" dirty="0"/>
              <a:t>other </a:t>
            </a:r>
            <a:r>
              <a:rPr lang="en-US" sz="1100" dirty="0" smtClean="0"/>
              <a:t>people, they may have </a:t>
            </a:r>
            <a:r>
              <a:rPr lang="en-US" sz="1100" dirty="0"/>
              <a:t>their own checklist and process. </a:t>
            </a:r>
            <a:r>
              <a:rPr lang="en-US" sz="1100" dirty="0" smtClean="0"/>
              <a:t>And, </a:t>
            </a:r>
            <a:r>
              <a:rPr lang="en-US" sz="1100" dirty="0"/>
              <a:t>that's perfectly fine. </a:t>
            </a:r>
            <a:r>
              <a:rPr lang="en-US" sz="1100" b="0" i="0" kern="1200" dirty="0" smtClean="0">
                <a:solidFill>
                  <a:schemeClr val="tx1"/>
                </a:solidFill>
                <a:effectLst/>
                <a:latin typeface="+mn-lt"/>
                <a:ea typeface="+mn-ea"/>
                <a:cs typeface="+mn-cs"/>
              </a:rPr>
              <a:t>Today </a:t>
            </a:r>
            <a:r>
              <a:rPr lang="en-US" sz="1100" b="0" i="0" kern="1200" dirty="0">
                <a:solidFill>
                  <a:schemeClr val="tx1"/>
                </a:solidFill>
                <a:effectLst/>
                <a:latin typeface="+mn-lt"/>
                <a:ea typeface="+mn-ea"/>
                <a:cs typeface="+mn-cs"/>
              </a:rPr>
              <a:t>I just want to provide some </a:t>
            </a:r>
            <a:r>
              <a:rPr lang="en-US" sz="1100" b="0" i="0" kern="1200" dirty="0" smtClean="0">
                <a:solidFill>
                  <a:schemeClr val="tx1"/>
                </a:solidFill>
                <a:effectLst/>
                <a:latin typeface="+mn-lt"/>
                <a:ea typeface="+mn-ea"/>
                <a:cs typeface="+mn-cs"/>
              </a:rPr>
              <a:t>framework and some value</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you </a:t>
            </a:r>
            <a:r>
              <a:rPr lang="en-US" sz="1100" b="0" i="0" kern="1200" dirty="0">
                <a:solidFill>
                  <a:schemeClr val="tx1"/>
                </a:solidFill>
                <a:effectLst/>
                <a:latin typeface="+mn-lt"/>
                <a:ea typeface="+mn-ea"/>
                <a:cs typeface="+mn-cs"/>
              </a:rPr>
              <a:t>can actually work through </a:t>
            </a:r>
            <a:r>
              <a:rPr lang="en-US" sz="1100" b="0" i="0" kern="1200" dirty="0" smtClean="0">
                <a:solidFill>
                  <a:schemeClr val="tx1"/>
                </a:solidFill>
                <a:effectLst/>
                <a:latin typeface="+mn-lt"/>
                <a:ea typeface="+mn-ea"/>
                <a:cs typeface="+mn-cs"/>
              </a:rPr>
              <a:t>so you’ll have a </a:t>
            </a:r>
            <a:r>
              <a:rPr lang="en-US" sz="1100" b="0" i="0" kern="1200" dirty="0">
                <a:solidFill>
                  <a:schemeClr val="tx1"/>
                </a:solidFill>
                <a:effectLst/>
                <a:latin typeface="+mn-lt"/>
                <a:ea typeface="+mn-ea"/>
                <a:cs typeface="+mn-cs"/>
              </a:rPr>
              <a:t>starting point</a:t>
            </a:r>
            <a:r>
              <a:rPr lang="en-US" sz="1100" b="0" i="0" kern="1200" dirty="0" smtClean="0">
                <a:solidFill>
                  <a:schemeClr val="tx1"/>
                </a:solidFill>
                <a:effectLst/>
                <a:latin typeface="+mn-lt"/>
                <a:ea typeface="+mn-ea"/>
                <a:cs typeface="+mn-cs"/>
              </a:rPr>
              <a:t>.</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We'll also talk </a:t>
            </a:r>
            <a:r>
              <a:rPr lang="en-US" sz="1100" b="0" i="0" kern="1200" dirty="0">
                <a:solidFill>
                  <a:schemeClr val="tx1"/>
                </a:solidFill>
                <a:effectLst/>
                <a:latin typeface="+mn-lt"/>
                <a:ea typeface="+mn-ea"/>
                <a:cs typeface="+mn-cs"/>
              </a:rPr>
              <a:t>about just some of the complications and changes </a:t>
            </a:r>
            <a:r>
              <a:rPr lang="en-US" sz="1100" b="0" i="0" kern="1200" dirty="0" smtClean="0">
                <a:solidFill>
                  <a:schemeClr val="tx1"/>
                </a:solidFill>
                <a:effectLst/>
                <a:latin typeface="+mn-lt"/>
                <a:ea typeface="+mn-ea"/>
                <a:cs typeface="+mn-cs"/>
              </a:rPr>
              <a:t>the </a:t>
            </a:r>
            <a:r>
              <a:rPr lang="en-US" sz="1100" b="0" i="0" kern="1200" dirty="0">
                <a:solidFill>
                  <a:schemeClr val="tx1"/>
                </a:solidFill>
                <a:effectLst/>
                <a:latin typeface="+mn-lt"/>
                <a:ea typeface="+mn-ea"/>
                <a:cs typeface="+mn-cs"/>
              </a:rPr>
              <a:t>modern world has brought </a:t>
            </a:r>
            <a:r>
              <a:rPr lang="en-US" sz="1100" b="0" i="0" kern="1200" dirty="0" smtClean="0">
                <a:solidFill>
                  <a:schemeClr val="tx1"/>
                </a:solidFill>
                <a:effectLst/>
                <a:latin typeface="+mn-lt"/>
                <a:ea typeface="+mn-ea"/>
                <a:cs typeface="+mn-cs"/>
              </a:rPr>
              <a:t>on</a:t>
            </a:r>
            <a:r>
              <a:rPr lang="en-US" sz="1100" b="0" i="0" kern="1200" baseline="0" dirty="0" smtClean="0">
                <a:solidFill>
                  <a:schemeClr val="tx1"/>
                </a:solidFill>
                <a:effectLst/>
                <a:latin typeface="+mn-lt"/>
                <a:ea typeface="+mn-ea"/>
                <a:cs typeface="+mn-cs"/>
              </a:rPr>
              <a:t> such as di</a:t>
            </a:r>
            <a:r>
              <a:rPr lang="en-US" sz="1100" b="0" i="0" kern="1200" dirty="0" smtClean="0">
                <a:solidFill>
                  <a:schemeClr val="tx1"/>
                </a:solidFill>
                <a:effectLst/>
                <a:latin typeface="+mn-lt"/>
                <a:ea typeface="+mn-ea"/>
                <a:cs typeface="+mn-cs"/>
              </a:rPr>
              <a:t>gital </a:t>
            </a:r>
            <a:r>
              <a:rPr lang="en-US" sz="1100" b="0" i="0" kern="1200" dirty="0">
                <a:solidFill>
                  <a:schemeClr val="tx1"/>
                </a:solidFill>
                <a:effectLst/>
                <a:latin typeface="+mn-lt"/>
                <a:ea typeface="+mn-ea"/>
                <a:cs typeface="+mn-cs"/>
              </a:rPr>
              <a:t>assets. You're watching a </a:t>
            </a:r>
            <a:r>
              <a:rPr lang="en-US" sz="1100" b="0" i="0" kern="1200" dirty="0" smtClean="0">
                <a:solidFill>
                  <a:schemeClr val="tx1"/>
                </a:solidFill>
                <a:effectLst/>
                <a:latin typeface="+mn-lt"/>
                <a:ea typeface="+mn-ea"/>
                <a:cs typeface="+mn-cs"/>
              </a:rPr>
              <a:t>digital webinar </a:t>
            </a:r>
            <a:r>
              <a:rPr lang="en-US" sz="1100" b="0" i="0" kern="1200" dirty="0">
                <a:solidFill>
                  <a:schemeClr val="tx1"/>
                </a:solidFill>
                <a:effectLst/>
                <a:latin typeface="+mn-lt"/>
                <a:ea typeface="+mn-ea"/>
                <a:cs typeface="+mn-cs"/>
              </a:rPr>
              <a:t>right </a:t>
            </a:r>
            <a:r>
              <a:rPr lang="en-US" sz="1100" b="0" i="0" kern="1200" dirty="0" smtClean="0">
                <a:solidFill>
                  <a:schemeClr val="tx1"/>
                </a:solidFill>
                <a:effectLst/>
                <a:latin typeface="+mn-lt"/>
                <a:ea typeface="+mn-ea"/>
                <a:cs typeface="+mn-cs"/>
              </a:rPr>
              <a:t>now. This digital world creates a </a:t>
            </a:r>
            <a:r>
              <a:rPr lang="en-US" sz="1100" b="0" i="0" kern="1200" dirty="0">
                <a:solidFill>
                  <a:schemeClr val="tx1"/>
                </a:solidFill>
                <a:effectLst/>
                <a:latin typeface="+mn-lt"/>
                <a:ea typeface="+mn-ea"/>
                <a:cs typeface="+mn-cs"/>
              </a:rPr>
              <a:t>whole new set of estate planning challenges. </a:t>
            </a:r>
            <a:endParaRPr lang="en-US" sz="1100" b="0" i="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Obviously, COVID-19</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and </a:t>
            </a:r>
            <a:r>
              <a:rPr lang="en-US" sz="1100" b="0" i="0" kern="1200" dirty="0">
                <a:solidFill>
                  <a:schemeClr val="tx1"/>
                </a:solidFill>
                <a:effectLst/>
                <a:latin typeface="+mn-lt"/>
                <a:ea typeface="+mn-ea"/>
                <a:cs typeface="+mn-cs"/>
              </a:rPr>
              <a:t>social distancing have created different challenges and </a:t>
            </a:r>
            <a:r>
              <a:rPr lang="en-US" sz="1100" b="0" i="0" kern="1200" dirty="0" smtClean="0">
                <a:solidFill>
                  <a:schemeClr val="tx1"/>
                </a:solidFill>
                <a:effectLst/>
                <a:latin typeface="+mn-lt"/>
                <a:ea typeface="+mn-ea"/>
                <a:cs typeface="+mn-cs"/>
              </a:rPr>
              <a:t>some </a:t>
            </a:r>
            <a:r>
              <a:rPr lang="en-US" sz="1100" b="0" i="0" kern="1200" dirty="0">
                <a:solidFill>
                  <a:schemeClr val="tx1"/>
                </a:solidFill>
                <a:effectLst/>
                <a:latin typeface="+mn-lt"/>
                <a:ea typeface="+mn-ea"/>
                <a:cs typeface="+mn-cs"/>
              </a:rPr>
              <a:t>people have gone </a:t>
            </a:r>
            <a:r>
              <a:rPr lang="en-US" sz="1100" b="0" i="0" kern="1200" dirty="0" smtClean="0">
                <a:solidFill>
                  <a:schemeClr val="tx1"/>
                </a:solidFill>
                <a:effectLst/>
                <a:latin typeface="+mn-lt"/>
                <a:ea typeface="+mn-ea"/>
                <a:cs typeface="+mn-cs"/>
              </a:rPr>
              <a:t>out of their way </a:t>
            </a:r>
            <a:r>
              <a:rPr lang="en-US" sz="1100" b="0" i="0" kern="1200" dirty="0">
                <a:solidFill>
                  <a:schemeClr val="tx1"/>
                </a:solidFill>
                <a:effectLst/>
                <a:latin typeface="+mn-lt"/>
                <a:ea typeface="+mn-ea"/>
                <a:cs typeface="+mn-cs"/>
              </a:rPr>
              <a:t>to get estate plans in place </a:t>
            </a:r>
            <a:r>
              <a:rPr lang="en-US" sz="1100" b="0" i="0" kern="1200" dirty="0" smtClean="0">
                <a:solidFill>
                  <a:schemeClr val="tx1"/>
                </a:solidFill>
                <a:effectLst/>
                <a:latin typeface="+mn-lt"/>
                <a:ea typeface="+mn-ea"/>
                <a:cs typeface="+mn-cs"/>
              </a:rPr>
              <a:t>recently</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due </a:t>
            </a:r>
            <a:r>
              <a:rPr lang="en-US" sz="1100" b="0" i="0" kern="1200" dirty="0">
                <a:solidFill>
                  <a:schemeClr val="tx1"/>
                </a:solidFill>
                <a:effectLst/>
                <a:latin typeface="+mn-lt"/>
                <a:ea typeface="+mn-ea"/>
                <a:cs typeface="+mn-cs"/>
              </a:rPr>
              <a:t>to fears and concerns about the pandemic. </a:t>
            </a:r>
            <a:r>
              <a:rPr lang="en-US" sz="1100" b="0" i="0" kern="1200" dirty="0" smtClean="0">
                <a:solidFill>
                  <a:schemeClr val="tx1"/>
                </a:solidFill>
                <a:effectLst/>
                <a:latin typeface="+mn-lt"/>
                <a:ea typeface="+mn-ea"/>
                <a:cs typeface="+mn-cs"/>
              </a:rPr>
              <a:t>It’s sometimes tough, but these are </a:t>
            </a:r>
            <a:r>
              <a:rPr lang="en-US" sz="1100" b="0" i="0" kern="1200" dirty="0">
                <a:solidFill>
                  <a:schemeClr val="tx1"/>
                </a:solidFill>
                <a:effectLst/>
                <a:latin typeface="+mn-lt"/>
                <a:ea typeface="+mn-ea"/>
                <a:cs typeface="+mn-cs"/>
              </a:rPr>
              <a:t>important conversations to </a:t>
            </a:r>
            <a:r>
              <a:rPr lang="en-US" sz="1100" b="0" i="0" kern="1200" dirty="0" smtClean="0">
                <a:solidFill>
                  <a:schemeClr val="tx1"/>
                </a:solidFill>
                <a:effectLst/>
                <a:latin typeface="+mn-lt"/>
                <a:ea typeface="+mn-ea"/>
                <a:cs typeface="+mn-cs"/>
              </a:rPr>
              <a:t>have with your family. This </a:t>
            </a:r>
            <a:r>
              <a:rPr lang="en-US" sz="1100" b="0" i="0" kern="1200" dirty="0">
                <a:solidFill>
                  <a:schemeClr val="tx1"/>
                </a:solidFill>
                <a:effectLst/>
                <a:latin typeface="+mn-lt"/>
                <a:ea typeface="+mn-ea"/>
                <a:cs typeface="+mn-cs"/>
              </a:rPr>
              <a:t>is an exciting topic </a:t>
            </a:r>
            <a:r>
              <a:rPr lang="en-US" sz="1100" b="0" i="0" kern="1200" dirty="0" smtClean="0">
                <a:solidFill>
                  <a:schemeClr val="tx1"/>
                </a:solidFill>
                <a:effectLst/>
                <a:latin typeface="+mn-lt"/>
                <a:ea typeface="+mn-ea"/>
                <a:cs typeface="+mn-cs"/>
              </a:rPr>
              <a:t>for </a:t>
            </a:r>
            <a:r>
              <a:rPr lang="en-US" sz="1100" b="0" i="0" kern="1200" dirty="0">
                <a:solidFill>
                  <a:schemeClr val="tx1"/>
                </a:solidFill>
                <a:effectLst/>
                <a:latin typeface="+mn-lt"/>
                <a:ea typeface="+mn-ea"/>
                <a:cs typeface="+mn-cs"/>
              </a:rPr>
              <a:t>me because it is so </a:t>
            </a:r>
            <a:r>
              <a:rPr lang="en-US" sz="1100" b="0" i="0" kern="1200" dirty="0" smtClean="0">
                <a:solidFill>
                  <a:schemeClr val="tx1"/>
                </a:solidFill>
                <a:effectLst/>
                <a:latin typeface="+mn-lt"/>
                <a:ea typeface="+mn-ea"/>
                <a:cs typeface="+mn-cs"/>
              </a:rPr>
              <a:t>important and needs to be addressed.</a:t>
            </a: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19FA42-5024-7C4A-A1E9-2BADC9AB4546}" type="slidenum">
              <a:rPr lang="en-US" smtClean="0"/>
              <a:t>2</a:t>
            </a:fld>
            <a:endParaRPr lang="en-US"/>
          </a:p>
        </p:txBody>
      </p:sp>
    </p:spTree>
    <p:extLst>
      <p:ext uri="{BB962C8B-B14F-4D97-AF65-F5344CB8AC3E}">
        <p14:creationId xmlns:p14="http://schemas.microsoft.com/office/powerpoint/2010/main" val="176206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one of the single biggest changes that </a:t>
            </a:r>
            <a:r>
              <a:rPr lang="en-US" sz="1100" dirty="0" smtClean="0"/>
              <a:t>has </a:t>
            </a:r>
            <a:r>
              <a:rPr lang="en-US" sz="1100" dirty="0"/>
              <a:t>occurred in the last </a:t>
            </a:r>
            <a:r>
              <a:rPr lang="en-US" sz="1100" dirty="0" smtClean="0"/>
              <a:t>year or so.  We </a:t>
            </a:r>
            <a:r>
              <a:rPr lang="en-US" sz="1100" dirty="0"/>
              <a:t>now have to deal with this major change </a:t>
            </a:r>
            <a:r>
              <a:rPr lang="en-US" sz="1100" dirty="0" smtClean="0"/>
              <a:t>around how </a:t>
            </a:r>
            <a:r>
              <a:rPr lang="en-US" sz="1100" dirty="0"/>
              <a:t>retirement assets are dealt with after they’re inherited. </a:t>
            </a:r>
            <a:r>
              <a:rPr lang="en-US" sz="1100" dirty="0" smtClean="0"/>
              <a:t>What </a:t>
            </a:r>
            <a:r>
              <a:rPr lang="en-US" sz="1100" dirty="0"/>
              <a:t>this </a:t>
            </a:r>
            <a:r>
              <a:rPr lang="en-US" sz="1100" dirty="0" smtClean="0"/>
              <a:t>generally means </a:t>
            </a:r>
            <a:r>
              <a:rPr lang="en-US" sz="1100" dirty="0"/>
              <a:t>is higher taxes, less </a:t>
            </a:r>
            <a:r>
              <a:rPr lang="en-US" sz="1100" dirty="0" smtClean="0"/>
              <a:t>tax-deferred growth, </a:t>
            </a:r>
            <a:r>
              <a:rPr lang="en-US" sz="1100" dirty="0"/>
              <a:t>and potential loss of other </a:t>
            </a:r>
            <a:r>
              <a:rPr lang="en-US" sz="1100" dirty="0" smtClean="0"/>
              <a:t>benefits because </a:t>
            </a:r>
            <a:r>
              <a:rPr lang="en-US" sz="1100" dirty="0"/>
              <a:t>as income </a:t>
            </a:r>
            <a:r>
              <a:rPr lang="en-US" sz="1100" dirty="0" smtClean="0"/>
              <a:t>goes </a:t>
            </a:r>
            <a:r>
              <a:rPr lang="en-US" sz="1100" dirty="0"/>
              <a:t>up, tax benefits and credits often phase out. </a:t>
            </a:r>
            <a:r>
              <a:rPr lang="en-US" sz="1100" dirty="0" smtClean="0"/>
              <a:t>So, </a:t>
            </a:r>
            <a:r>
              <a:rPr lang="en-US" sz="1100" dirty="0"/>
              <a:t>this means </a:t>
            </a:r>
            <a:r>
              <a:rPr lang="en-US" sz="1100" dirty="0" smtClean="0"/>
              <a:t>we </a:t>
            </a:r>
            <a:r>
              <a:rPr lang="en-US" sz="1100" dirty="0"/>
              <a:t>have to review our trust if we’re using a trust for this. </a:t>
            </a:r>
            <a:r>
              <a:rPr lang="en-US" sz="1100" dirty="0" smtClean="0"/>
              <a:t>There</a:t>
            </a:r>
            <a:r>
              <a:rPr lang="en-US" sz="1100" baseline="0" dirty="0" smtClean="0"/>
              <a:t> are</a:t>
            </a:r>
            <a:r>
              <a:rPr lang="en-US" sz="1100" dirty="0" smtClean="0"/>
              <a:t> </a:t>
            </a:r>
            <a:r>
              <a:rPr lang="en-US" sz="1100" dirty="0"/>
              <a:t>some </a:t>
            </a:r>
            <a:r>
              <a:rPr lang="en-US" sz="1100" dirty="0" smtClean="0"/>
              <a:t>things </a:t>
            </a:r>
            <a:r>
              <a:rPr lang="en-US" sz="1100" dirty="0"/>
              <a:t>that could occur there. We’ve got to review the beneficiaries and then we have to go back to our tax planning.</a:t>
            </a:r>
          </a:p>
        </p:txBody>
      </p:sp>
      <p:sp>
        <p:nvSpPr>
          <p:cNvPr id="4" name="Slide Number Placeholder 3"/>
          <p:cNvSpPr>
            <a:spLocks noGrp="1"/>
          </p:cNvSpPr>
          <p:nvPr>
            <p:ph type="sldNum" sz="quarter" idx="5"/>
          </p:nvPr>
        </p:nvSpPr>
        <p:spPr/>
        <p:txBody>
          <a:bodyPr/>
          <a:lstStyle/>
          <a:p>
            <a:fld id="{6C015D19-1A19-3940-AD3C-B0D2E6166548}" type="slidenum">
              <a:rPr lang="en-US" smtClean="0"/>
              <a:pPr/>
              <a:t>20</a:t>
            </a:fld>
            <a:endParaRPr lang="en-US" dirty="0"/>
          </a:p>
        </p:txBody>
      </p:sp>
    </p:spTree>
    <p:extLst>
      <p:ext uri="{BB962C8B-B14F-4D97-AF65-F5344CB8AC3E}">
        <p14:creationId xmlns:p14="http://schemas.microsoft.com/office/powerpoint/2010/main" val="366012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smtClean="0"/>
              <a:t>Source: https</a:t>
            </a:r>
            <a:r>
              <a:rPr lang="en-US" sz="1100" b="0" dirty="0"/>
              <a:t>://www.taxact.com/support/1330/2016/roth-ira-conversion-from-an-ira-distribution-must-be-by-end-of-tax-year</a:t>
            </a:r>
          </a:p>
          <a:p>
            <a:endParaRPr lang="en-US" sz="1100" b="0" dirty="0"/>
          </a:p>
          <a:p>
            <a:r>
              <a:rPr lang="en-US" sz="1100" b="0" dirty="0" smtClean="0"/>
              <a:t>Part </a:t>
            </a:r>
            <a:r>
              <a:rPr lang="en-US" sz="1100" b="0" dirty="0"/>
              <a:t>of our tax planning might include Roth conversions. </a:t>
            </a:r>
            <a:r>
              <a:rPr lang="en-US" sz="1100" b="0" dirty="0" smtClean="0"/>
              <a:t>Roth </a:t>
            </a:r>
            <a:r>
              <a:rPr lang="en-US" sz="1100" b="0" dirty="0"/>
              <a:t>IRAs are still going to be subject to </a:t>
            </a:r>
            <a:r>
              <a:rPr lang="en-US" sz="1100" b="0" dirty="0" smtClean="0"/>
              <a:t>the 10-year </a:t>
            </a:r>
            <a:r>
              <a:rPr lang="en-US" sz="1100" b="0" dirty="0"/>
              <a:t>RMD period for inherited accounts. </a:t>
            </a:r>
            <a:r>
              <a:rPr lang="en-US" sz="1100" b="0" dirty="0" smtClean="0"/>
              <a:t>It </a:t>
            </a:r>
            <a:r>
              <a:rPr lang="en-US" sz="1100" b="0" dirty="0"/>
              <a:t>doesn’t get out of that. </a:t>
            </a:r>
            <a:r>
              <a:rPr lang="en-US" sz="1100" b="0" dirty="0" smtClean="0"/>
              <a:t>But, where it does</a:t>
            </a:r>
            <a:r>
              <a:rPr lang="en-US" sz="1100" b="0" baseline="0" dirty="0" smtClean="0"/>
              <a:t> help is </a:t>
            </a:r>
            <a:r>
              <a:rPr lang="en-US" sz="1100" b="0" dirty="0" smtClean="0"/>
              <a:t>Roth </a:t>
            </a:r>
            <a:r>
              <a:rPr lang="en-US" sz="1100" b="0" dirty="0"/>
              <a:t>assets are not taxable income. </a:t>
            </a:r>
            <a:r>
              <a:rPr lang="en-US" sz="1100" b="0" dirty="0" smtClean="0"/>
              <a:t>So, </a:t>
            </a:r>
            <a:r>
              <a:rPr lang="en-US" sz="1100" b="0" dirty="0"/>
              <a:t>all of a sudden we leave a Roth IRA and it’s not showing up as taxable income. </a:t>
            </a:r>
            <a:r>
              <a:rPr lang="en-US" sz="1100" b="0" dirty="0" smtClean="0"/>
              <a:t>That</a:t>
            </a:r>
            <a:r>
              <a:rPr lang="en-US" sz="1100" b="0" baseline="0" dirty="0" smtClean="0"/>
              <a:t> can be a</a:t>
            </a:r>
            <a:r>
              <a:rPr lang="en-US" sz="1100" b="0" dirty="0" smtClean="0"/>
              <a:t> </a:t>
            </a:r>
            <a:r>
              <a:rPr lang="en-US" sz="1100" b="0" dirty="0"/>
              <a:t>very good planning </a:t>
            </a:r>
            <a:r>
              <a:rPr lang="en-US" sz="1100" b="0" dirty="0" smtClean="0"/>
              <a:t>strategy. Converting </a:t>
            </a:r>
            <a:r>
              <a:rPr lang="en-US" sz="1100" b="0" dirty="0" smtClean="0"/>
              <a:t>a </a:t>
            </a:r>
            <a:r>
              <a:rPr lang="en-US" sz="1100" b="0" dirty="0"/>
              <a:t>traditional IRA or </a:t>
            </a:r>
            <a:r>
              <a:rPr lang="en-US" sz="1100" b="0" dirty="0" smtClean="0"/>
              <a:t>401k to a Roth IRA is </a:t>
            </a:r>
            <a:r>
              <a:rPr lang="en-US" sz="1100" b="0" dirty="0"/>
              <a:t>not </a:t>
            </a:r>
            <a:r>
              <a:rPr lang="en-US" sz="1100" b="0" dirty="0" smtClean="0"/>
              <a:t>only done due to this </a:t>
            </a:r>
            <a:r>
              <a:rPr lang="en-US" sz="1100" b="0" dirty="0"/>
              <a:t>kind of stretch planning and estate </a:t>
            </a:r>
            <a:r>
              <a:rPr lang="en-US" sz="1100" b="0" dirty="0" smtClean="0"/>
              <a:t>planning, but often because a Roth may be better for some retirees given their tax situation.</a:t>
            </a:r>
            <a:endParaRPr lang="en-US" sz="1100" b="0" dirty="0"/>
          </a:p>
        </p:txBody>
      </p:sp>
      <p:sp>
        <p:nvSpPr>
          <p:cNvPr id="4" name="Slide Number Placeholder 3"/>
          <p:cNvSpPr>
            <a:spLocks noGrp="1"/>
          </p:cNvSpPr>
          <p:nvPr>
            <p:ph type="sldNum" sz="quarter" idx="5"/>
          </p:nvPr>
        </p:nvSpPr>
        <p:spPr/>
        <p:txBody>
          <a:bodyPr/>
          <a:lstStyle/>
          <a:p>
            <a:fld id="{6C015D19-1A19-3940-AD3C-B0D2E6166548}" type="slidenum">
              <a:rPr lang="en-US" smtClean="0"/>
              <a:t>21</a:t>
            </a:fld>
            <a:endParaRPr lang="en-US"/>
          </a:p>
        </p:txBody>
      </p:sp>
    </p:spTree>
    <p:extLst>
      <p:ext uri="{BB962C8B-B14F-4D97-AF65-F5344CB8AC3E}">
        <p14:creationId xmlns:p14="http://schemas.microsoft.com/office/powerpoint/2010/main" val="882272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a:t>
            </a:r>
            <a:r>
              <a:rPr lang="en-US" sz="1100" dirty="0" smtClean="0"/>
              <a:t>understand tax </a:t>
            </a:r>
            <a:r>
              <a:rPr lang="en-US" sz="1100" dirty="0"/>
              <a:t>diversification. </a:t>
            </a:r>
            <a:r>
              <a:rPr lang="en-US" sz="1100" dirty="0" smtClean="0"/>
              <a:t>We've </a:t>
            </a:r>
            <a:r>
              <a:rPr lang="en-US" sz="1100" dirty="0"/>
              <a:t>got tax deferred money and Roth money. </a:t>
            </a:r>
            <a:r>
              <a:rPr lang="en-US" sz="1100" dirty="0" smtClean="0"/>
              <a:t>A </a:t>
            </a:r>
            <a:r>
              <a:rPr lang="en-US" sz="1100" dirty="0"/>
              <a:t>lot of people think tax rates are going up in the future. </a:t>
            </a:r>
            <a:r>
              <a:rPr lang="en-US" sz="1100" dirty="0" smtClean="0"/>
              <a:t>If we think tax </a:t>
            </a:r>
            <a:r>
              <a:rPr lang="en-US" sz="1100" dirty="0"/>
              <a:t>rates are </a:t>
            </a:r>
            <a:r>
              <a:rPr lang="en-US" sz="1100" dirty="0" smtClean="0"/>
              <a:t>going to go </a:t>
            </a:r>
            <a:r>
              <a:rPr lang="en-US" sz="1100" dirty="0"/>
              <a:t>up, maybe we </a:t>
            </a:r>
            <a:r>
              <a:rPr lang="en-US" sz="1100" dirty="0" smtClean="0"/>
              <a:t>should consider paying </a:t>
            </a:r>
            <a:r>
              <a:rPr lang="en-US" sz="1100" dirty="0"/>
              <a:t>taxes and </a:t>
            </a:r>
            <a:r>
              <a:rPr lang="en-US" sz="1100" dirty="0" smtClean="0"/>
              <a:t>converting </a:t>
            </a:r>
            <a:r>
              <a:rPr lang="en-US" sz="1100" dirty="0"/>
              <a:t>today rather than wait until the future. </a:t>
            </a:r>
            <a:endParaRPr lang="en-US" sz="1100" dirty="0" smtClean="0"/>
          </a:p>
          <a:p>
            <a:endParaRPr lang="en-US" sz="1100" dirty="0" smtClean="0"/>
          </a:p>
          <a:p>
            <a:r>
              <a:rPr lang="en-US" sz="1100" dirty="0" smtClean="0"/>
              <a:t>Consider</a:t>
            </a:r>
            <a:r>
              <a:rPr lang="en-US" sz="1100" baseline="0" dirty="0" smtClean="0"/>
              <a:t> con</a:t>
            </a:r>
            <a:r>
              <a:rPr lang="en-US" sz="1100" dirty="0" smtClean="0"/>
              <a:t>verting </a:t>
            </a:r>
            <a:r>
              <a:rPr lang="en-US" sz="1100" dirty="0"/>
              <a:t>them </a:t>
            </a:r>
            <a:r>
              <a:rPr lang="en-US" sz="1100" dirty="0" smtClean="0"/>
              <a:t>when </a:t>
            </a:r>
            <a:r>
              <a:rPr lang="en-US" sz="1100" dirty="0"/>
              <a:t>both spouses are alive so we </a:t>
            </a:r>
            <a:r>
              <a:rPr lang="en-US" sz="1100" dirty="0" smtClean="0"/>
              <a:t>essentially have</a:t>
            </a:r>
            <a:r>
              <a:rPr lang="en-US" sz="1100" baseline="0" dirty="0" smtClean="0"/>
              <a:t> </a:t>
            </a:r>
            <a:r>
              <a:rPr lang="en-US" sz="1100" dirty="0" smtClean="0"/>
              <a:t>higher </a:t>
            </a:r>
            <a:r>
              <a:rPr lang="en-US" sz="1100" dirty="0"/>
              <a:t>tax bracket </a:t>
            </a:r>
            <a:r>
              <a:rPr lang="en-US" sz="1100" dirty="0" smtClean="0"/>
              <a:t>ranges. We </a:t>
            </a:r>
            <a:r>
              <a:rPr lang="en-US" sz="1100" dirty="0"/>
              <a:t>can't traditionally convert RMDs, but since there weren't any </a:t>
            </a:r>
            <a:r>
              <a:rPr lang="en-US" sz="1100" dirty="0" smtClean="0"/>
              <a:t>RMDs in 2020, we could</a:t>
            </a:r>
            <a:r>
              <a:rPr lang="en-US" sz="1100" baseline="0" dirty="0" smtClean="0"/>
              <a:t> </a:t>
            </a:r>
            <a:r>
              <a:rPr lang="en-US" sz="1100" dirty="0" smtClean="0"/>
              <a:t>convert </a:t>
            </a:r>
            <a:r>
              <a:rPr lang="en-US" sz="1100" dirty="0"/>
              <a:t>that money.</a:t>
            </a:r>
          </a:p>
        </p:txBody>
      </p:sp>
      <p:sp>
        <p:nvSpPr>
          <p:cNvPr id="4" name="Slide Number Placeholder 3"/>
          <p:cNvSpPr>
            <a:spLocks noGrp="1"/>
          </p:cNvSpPr>
          <p:nvPr>
            <p:ph type="sldNum" sz="quarter" idx="5"/>
          </p:nvPr>
        </p:nvSpPr>
        <p:spPr/>
        <p:txBody>
          <a:bodyPr/>
          <a:lstStyle/>
          <a:p>
            <a:fld id="{6C015D19-1A19-3940-AD3C-B0D2E6166548}" type="slidenum">
              <a:rPr lang="en-US" smtClean="0"/>
              <a:t>22</a:t>
            </a:fld>
            <a:endParaRPr lang="en-US"/>
          </a:p>
        </p:txBody>
      </p:sp>
    </p:spTree>
    <p:extLst>
      <p:ext uri="{BB962C8B-B14F-4D97-AF65-F5344CB8AC3E}">
        <p14:creationId xmlns:p14="http://schemas.microsoft.com/office/powerpoint/2010/main" val="81861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Federal estate and gift taxes are still in play. </a:t>
            </a:r>
            <a:r>
              <a:rPr lang="en-US" sz="1100" dirty="0" smtClean="0"/>
              <a:t>The</a:t>
            </a:r>
            <a:r>
              <a:rPr lang="en-US" sz="1100" baseline="0" dirty="0" smtClean="0"/>
              <a:t> T</a:t>
            </a:r>
            <a:r>
              <a:rPr lang="en-US" sz="1100" dirty="0" smtClean="0"/>
              <a:t>ax </a:t>
            </a:r>
            <a:r>
              <a:rPr lang="en-US" sz="1100" dirty="0"/>
              <a:t>C</a:t>
            </a:r>
            <a:r>
              <a:rPr lang="en-US" sz="1100" dirty="0" smtClean="0"/>
              <a:t>ut </a:t>
            </a:r>
            <a:r>
              <a:rPr lang="en-US" sz="1100" dirty="0"/>
              <a:t>and </a:t>
            </a:r>
            <a:r>
              <a:rPr lang="en-US" sz="1100" dirty="0" smtClean="0"/>
              <a:t>Job </a:t>
            </a:r>
            <a:r>
              <a:rPr lang="en-US" sz="1100" dirty="0"/>
              <a:t>A</a:t>
            </a:r>
            <a:r>
              <a:rPr lang="en-US" sz="1100" dirty="0" smtClean="0"/>
              <a:t>ct </a:t>
            </a:r>
            <a:r>
              <a:rPr lang="en-US" sz="1100" dirty="0" smtClean="0"/>
              <a:t>(TCJA) essentially </a:t>
            </a:r>
            <a:r>
              <a:rPr lang="en-US" sz="1100" dirty="0"/>
              <a:t>doubled </a:t>
            </a:r>
            <a:r>
              <a:rPr lang="en-US" sz="1100" dirty="0" smtClean="0"/>
              <a:t>exclusions, so </a:t>
            </a:r>
            <a:r>
              <a:rPr lang="en-US" sz="1100" dirty="0"/>
              <a:t>we’re up to </a:t>
            </a:r>
            <a:r>
              <a:rPr lang="en-US" sz="1100" dirty="0" smtClean="0"/>
              <a:t>$11.58 </a:t>
            </a:r>
            <a:r>
              <a:rPr lang="en-US" sz="1100" dirty="0"/>
              <a:t>million per person now before we run into any type of federal estate or gift taxes. </a:t>
            </a:r>
            <a:r>
              <a:rPr lang="en-US" sz="1100" dirty="0" smtClean="0"/>
              <a:t>When it comes to the “estate tax rate,” a </a:t>
            </a:r>
            <a:r>
              <a:rPr lang="en-US" sz="1100" dirty="0"/>
              <a:t>lot of times you see </a:t>
            </a:r>
            <a:r>
              <a:rPr lang="en-US" sz="1100" dirty="0" smtClean="0"/>
              <a:t>40% – that's </a:t>
            </a:r>
            <a:r>
              <a:rPr lang="en-US" sz="1100" dirty="0"/>
              <a:t>the </a:t>
            </a:r>
            <a:r>
              <a:rPr lang="en-US" sz="1100" dirty="0" smtClean="0"/>
              <a:t>maximum </a:t>
            </a:r>
            <a:r>
              <a:rPr lang="en-US" sz="1100" dirty="0"/>
              <a:t>rate on federal estate and gift tax if we actually end up paying it. </a:t>
            </a:r>
            <a:r>
              <a:rPr lang="en-US" sz="1100" dirty="0" smtClean="0"/>
              <a:t>So, </a:t>
            </a:r>
            <a:r>
              <a:rPr lang="en-US" sz="1100" dirty="0"/>
              <a:t>if you go a million dollars </a:t>
            </a:r>
            <a:r>
              <a:rPr lang="en-US" sz="1100" dirty="0" smtClean="0"/>
              <a:t>over the exemption, that's </a:t>
            </a:r>
            <a:r>
              <a:rPr lang="en-US" sz="1100" dirty="0"/>
              <a:t>actually a </a:t>
            </a:r>
            <a:r>
              <a:rPr lang="en-US" sz="1100" dirty="0" smtClean="0"/>
              <a:t>little </a:t>
            </a:r>
            <a:r>
              <a:rPr lang="en-US" sz="1100" dirty="0"/>
              <a:t>bit less than 40% on the first million. </a:t>
            </a:r>
            <a:r>
              <a:rPr lang="en-US" sz="1100" dirty="0" smtClean="0"/>
              <a:t>But, </a:t>
            </a:r>
            <a:r>
              <a:rPr lang="en-US" sz="1100" dirty="0"/>
              <a:t>if you're applying the 40%, we would be paying $400,000 in federal estate taxes on a million dollars. </a:t>
            </a:r>
            <a:r>
              <a:rPr lang="en-US" sz="1100" dirty="0" smtClean="0"/>
              <a:t>So, </a:t>
            </a:r>
            <a:r>
              <a:rPr lang="en-US" sz="1100" dirty="0"/>
              <a:t>when you run into this it’s a really big deal. </a:t>
            </a:r>
            <a:r>
              <a:rPr lang="en-US" sz="1100" dirty="0" smtClean="0"/>
              <a:t>For </a:t>
            </a:r>
            <a:r>
              <a:rPr lang="en-US" sz="1100" dirty="0"/>
              <a:t>larger estates, you have wealth, </a:t>
            </a:r>
            <a:r>
              <a:rPr lang="en-US" sz="1100" dirty="0" smtClean="0"/>
              <a:t>and you’ve </a:t>
            </a:r>
            <a:r>
              <a:rPr lang="en-US" sz="1100" dirty="0"/>
              <a:t>got to </a:t>
            </a:r>
            <a:r>
              <a:rPr lang="en-US" sz="1100" dirty="0" smtClean="0"/>
              <a:t>start </a:t>
            </a:r>
            <a:r>
              <a:rPr lang="en-US" sz="1100" dirty="0"/>
              <a:t>planning on this and </a:t>
            </a:r>
            <a:r>
              <a:rPr lang="en-US" sz="1100" dirty="0" smtClean="0"/>
              <a:t>there</a:t>
            </a:r>
            <a:r>
              <a:rPr lang="en-US" sz="1100" baseline="0" dirty="0" smtClean="0"/>
              <a:t> are</a:t>
            </a:r>
            <a:r>
              <a:rPr lang="en-US" sz="1100" dirty="0" smtClean="0"/>
              <a:t> </a:t>
            </a:r>
            <a:r>
              <a:rPr lang="en-US" sz="1100" dirty="0"/>
              <a:t>a lot of ways to plan</a:t>
            </a:r>
            <a:r>
              <a:rPr lang="en-US" sz="1100" dirty="0" smtClean="0"/>
              <a:t>.</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23</a:t>
            </a:fld>
            <a:endParaRPr lang="en-US"/>
          </a:p>
        </p:txBody>
      </p:sp>
    </p:spTree>
    <p:extLst>
      <p:ext uri="{BB962C8B-B14F-4D97-AF65-F5344CB8AC3E}">
        <p14:creationId xmlns:p14="http://schemas.microsoft.com/office/powerpoint/2010/main" val="425859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can start with annual gifting. A lot of people </a:t>
            </a:r>
            <a:r>
              <a:rPr lang="en-US" sz="1100" dirty="0" smtClean="0"/>
              <a:t>recall we had $</a:t>
            </a:r>
            <a:r>
              <a:rPr lang="en-US" sz="1100" dirty="0"/>
              <a:t>15,000 per person per year in 2020. </a:t>
            </a:r>
            <a:r>
              <a:rPr lang="en-US" sz="1100" dirty="0" smtClean="0"/>
              <a:t>You </a:t>
            </a:r>
            <a:r>
              <a:rPr lang="en-US" sz="1100" dirty="0"/>
              <a:t>can gift cash gifts, present interest gifts we call it, and not have that as anything from a reporting </a:t>
            </a:r>
            <a:r>
              <a:rPr lang="en-US" sz="1100" dirty="0" smtClean="0"/>
              <a:t>standpoint,</a:t>
            </a:r>
            <a:r>
              <a:rPr lang="en-US" sz="1100" baseline="0" dirty="0" smtClean="0"/>
              <a:t> </a:t>
            </a:r>
            <a:r>
              <a:rPr lang="en-US" sz="1100" dirty="0" smtClean="0"/>
              <a:t>from </a:t>
            </a:r>
            <a:r>
              <a:rPr lang="en-US" sz="1100" dirty="0"/>
              <a:t>using up any of that lifetime exemption amount </a:t>
            </a:r>
            <a:r>
              <a:rPr lang="en-US" sz="1100" dirty="0" smtClean="0"/>
              <a:t>of $11.58 </a:t>
            </a:r>
            <a:r>
              <a:rPr lang="en-US" sz="1100" dirty="0"/>
              <a:t>million. That's really where, if we're doing gift planning, we try to stay in that realm. </a:t>
            </a:r>
            <a:r>
              <a:rPr lang="en-US" sz="1100" dirty="0" smtClean="0"/>
              <a:t/>
            </a:r>
            <a:br>
              <a:rPr lang="en-US" sz="1100" dirty="0" smtClean="0"/>
            </a:br>
            <a:endParaRPr lang="en-US" sz="1100" dirty="0"/>
          </a:p>
          <a:p>
            <a:r>
              <a:rPr lang="en-US" sz="1100" dirty="0"/>
              <a:t>Now, there's a lot of other exclusions out there. Unlimited exclusions for direct tuition or medical expenditures you might pay. </a:t>
            </a:r>
            <a:r>
              <a:rPr lang="en-US" sz="1100" dirty="0" smtClean="0"/>
              <a:t>529 College Savings Plans </a:t>
            </a:r>
            <a:r>
              <a:rPr lang="en-US" sz="1100" dirty="0"/>
              <a:t>have an increased amount you can put </a:t>
            </a:r>
            <a:r>
              <a:rPr lang="en-US" sz="1100" dirty="0" smtClean="0"/>
              <a:t>into </a:t>
            </a:r>
            <a:r>
              <a:rPr lang="en-US" sz="1100" dirty="0"/>
              <a:t>in one </a:t>
            </a:r>
            <a:r>
              <a:rPr lang="en-US" sz="1100" dirty="0" smtClean="0"/>
              <a:t>year</a:t>
            </a:r>
            <a:r>
              <a:rPr lang="en-US" sz="1100" baseline="0" dirty="0" smtClean="0"/>
              <a:t> – five </a:t>
            </a:r>
            <a:r>
              <a:rPr lang="en-US" sz="1100" dirty="0" smtClean="0"/>
              <a:t>times </a:t>
            </a:r>
            <a:r>
              <a:rPr lang="en-US" sz="1100" dirty="0"/>
              <a:t>the annual amount. Five times </a:t>
            </a:r>
            <a:r>
              <a:rPr lang="en-US" sz="1100" dirty="0" smtClean="0"/>
              <a:t>$15,000 </a:t>
            </a:r>
            <a:r>
              <a:rPr lang="en-US" sz="1100" dirty="0"/>
              <a:t>is </a:t>
            </a:r>
            <a:r>
              <a:rPr lang="en-US" sz="1100" dirty="0" smtClean="0"/>
              <a:t>$75,000 for each </a:t>
            </a:r>
            <a:r>
              <a:rPr lang="en-US" sz="1100" dirty="0"/>
              <a:t>spouse </a:t>
            </a:r>
            <a:r>
              <a:rPr lang="en-US" sz="1100" dirty="0" smtClean="0"/>
              <a:t>to contribute for one kid</a:t>
            </a:r>
            <a:r>
              <a:rPr lang="en-US" sz="1100" dirty="0"/>
              <a:t>. </a:t>
            </a:r>
            <a:r>
              <a:rPr lang="en-US" sz="1100" dirty="0" smtClean="0"/>
              <a:t>You </a:t>
            </a:r>
            <a:r>
              <a:rPr lang="en-US" sz="1100" dirty="0"/>
              <a:t>could fund $150,000 </a:t>
            </a:r>
            <a:r>
              <a:rPr lang="en-US" sz="1100" dirty="0" smtClean="0"/>
              <a:t>into a 529 in one year without </a:t>
            </a:r>
            <a:r>
              <a:rPr lang="en-US" sz="1100" dirty="0"/>
              <a:t>any gift </a:t>
            </a:r>
            <a:r>
              <a:rPr lang="en-US" sz="1100" dirty="0" smtClean="0"/>
              <a:t>issues and without </a:t>
            </a:r>
            <a:r>
              <a:rPr lang="en-US" sz="1100" dirty="0"/>
              <a:t>having to start filing your reporting forms.</a:t>
            </a:r>
          </a:p>
        </p:txBody>
      </p:sp>
      <p:sp>
        <p:nvSpPr>
          <p:cNvPr id="4" name="Slide Number Placeholder 3"/>
          <p:cNvSpPr>
            <a:spLocks noGrp="1"/>
          </p:cNvSpPr>
          <p:nvPr>
            <p:ph type="sldNum" sz="quarter" idx="5"/>
          </p:nvPr>
        </p:nvSpPr>
        <p:spPr/>
        <p:txBody>
          <a:bodyPr/>
          <a:lstStyle/>
          <a:p>
            <a:fld id="{DB19FA42-5024-7C4A-A1E9-2BADC9AB4546}" type="slidenum">
              <a:rPr lang="en-US" smtClean="0"/>
              <a:t>24</a:t>
            </a:fld>
            <a:endParaRPr lang="en-US"/>
          </a:p>
        </p:txBody>
      </p:sp>
    </p:spTree>
    <p:extLst>
      <p:ext uri="{BB962C8B-B14F-4D97-AF65-F5344CB8AC3E}">
        <p14:creationId xmlns:p14="http://schemas.microsoft.com/office/powerpoint/2010/main" val="828888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Now,</a:t>
            </a:r>
            <a:r>
              <a:rPr lang="en-US" sz="1100" baseline="0" dirty="0" smtClean="0"/>
              <a:t> </a:t>
            </a:r>
            <a:r>
              <a:rPr lang="en-US" sz="1100" dirty="0" smtClean="0"/>
              <a:t>back </a:t>
            </a:r>
            <a:r>
              <a:rPr lang="en-US" sz="1100" dirty="0"/>
              <a:t>to the home. This is in our accounting of </a:t>
            </a:r>
            <a:r>
              <a:rPr lang="en-US" sz="1100" dirty="0" smtClean="0"/>
              <a:t>assets, </a:t>
            </a:r>
            <a:r>
              <a:rPr lang="en-US" sz="1100" dirty="0"/>
              <a:t>but it’s a little bit different and I separate it out because the home is too big to ignore. </a:t>
            </a:r>
            <a:r>
              <a:rPr lang="en-US" sz="1100" dirty="0" smtClean="0"/>
              <a:t>What </a:t>
            </a:r>
            <a:r>
              <a:rPr lang="en-US" sz="1100" dirty="0"/>
              <a:t>is the home to you? Is it </a:t>
            </a:r>
            <a:r>
              <a:rPr lang="en-US" sz="1100" dirty="0" smtClean="0"/>
              <a:t>an investment</a:t>
            </a:r>
            <a:r>
              <a:rPr lang="en-US" sz="1100" dirty="0"/>
              <a:t>, is it a liability, is it an income source? Is it a consumption of services, </a:t>
            </a:r>
            <a:r>
              <a:rPr lang="en-US" sz="1100" dirty="0" smtClean="0"/>
              <a:t>a.k.a. </a:t>
            </a:r>
            <a:r>
              <a:rPr lang="en-US" sz="1100" dirty="0"/>
              <a:t>where you live? </a:t>
            </a:r>
            <a:r>
              <a:rPr lang="en-US" sz="1100" dirty="0" smtClean="0"/>
              <a:t>Do </a:t>
            </a:r>
            <a:r>
              <a:rPr lang="en-US" sz="1100" dirty="0"/>
              <a:t>your kids want the house? </a:t>
            </a:r>
            <a:r>
              <a:rPr lang="en-US" sz="1100" dirty="0" smtClean="0"/>
              <a:t>All </a:t>
            </a:r>
            <a:r>
              <a:rPr lang="en-US" sz="1100" dirty="0"/>
              <a:t>of these questions are coming </a:t>
            </a:r>
            <a:r>
              <a:rPr lang="en-US" sz="1100" dirty="0" smtClean="0"/>
              <a:t>into play. We </a:t>
            </a:r>
            <a:r>
              <a:rPr lang="en-US" sz="1100" dirty="0"/>
              <a:t>have to plan for this.</a:t>
            </a:r>
          </a:p>
        </p:txBody>
      </p:sp>
      <p:sp>
        <p:nvSpPr>
          <p:cNvPr id="4" name="Slide Number Placeholder 3"/>
          <p:cNvSpPr>
            <a:spLocks noGrp="1"/>
          </p:cNvSpPr>
          <p:nvPr>
            <p:ph type="sldNum" sz="quarter" idx="5"/>
          </p:nvPr>
        </p:nvSpPr>
        <p:spPr/>
        <p:txBody>
          <a:bodyPr/>
          <a:lstStyle/>
          <a:p>
            <a:fld id="{DB19FA42-5024-7C4A-A1E9-2BADC9AB4546}" type="slidenum">
              <a:rPr lang="en-US" smtClean="0"/>
              <a:t>25</a:t>
            </a:fld>
            <a:endParaRPr lang="en-US"/>
          </a:p>
        </p:txBody>
      </p:sp>
    </p:spTree>
    <p:extLst>
      <p:ext uri="{BB962C8B-B14F-4D97-AF65-F5344CB8AC3E}">
        <p14:creationId xmlns:p14="http://schemas.microsoft.com/office/powerpoint/2010/main" val="4107718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it comes to </a:t>
            </a:r>
            <a:r>
              <a:rPr lang="en-US" sz="1100" dirty="0" smtClean="0"/>
              <a:t>end-of-life planning,</a:t>
            </a:r>
            <a:r>
              <a:rPr lang="en-US" sz="1100" baseline="0" dirty="0" smtClean="0"/>
              <a:t> </a:t>
            </a:r>
            <a:r>
              <a:rPr lang="en-US" sz="1100" dirty="0" smtClean="0"/>
              <a:t>it’s </a:t>
            </a:r>
            <a:r>
              <a:rPr lang="en-US" sz="1100" dirty="0"/>
              <a:t>not necessarily about buying the </a:t>
            </a:r>
            <a:r>
              <a:rPr lang="en-US" sz="1100" dirty="0" smtClean="0"/>
              <a:t>home – it’s about </a:t>
            </a:r>
            <a:r>
              <a:rPr lang="en-US" sz="1100" dirty="0"/>
              <a:t>where do you want to live in retirement? Do you want to age in place? What are other housing options available to us? Are we planning on selling the house and downsizing or freeing up home equity at some point? When we think about </a:t>
            </a:r>
            <a:r>
              <a:rPr lang="en-US" sz="1100" dirty="0" smtClean="0"/>
              <a:t>long-term </a:t>
            </a:r>
            <a:r>
              <a:rPr lang="en-US" sz="1100" dirty="0"/>
              <a:t>care, how is that going to be provided? Is it going to be provided at home or in an institutional setting? </a:t>
            </a:r>
            <a:r>
              <a:rPr lang="en-US" sz="1100" dirty="0" smtClean="0"/>
              <a:t>And, </a:t>
            </a:r>
            <a:r>
              <a:rPr lang="en-US" sz="1100" dirty="0"/>
              <a:t>then how are we going to fund all this and what conversations and </a:t>
            </a:r>
            <a:r>
              <a:rPr lang="en-US" sz="1100" dirty="0" smtClean="0"/>
              <a:t>planning </a:t>
            </a:r>
            <a:r>
              <a:rPr lang="en-US" sz="1100" dirty="0"/>
              <a:t>do we need to </a:t>
            </a:r>
            <a:r>
              <a:rPr lang="en-US" sz="1100" dirty="0" smtClean="0"/>
              <a:t>engage in </a:t>
            </a:r>
            <a:r>
              <a:rPr lang="en-US" sz="1100" dirty="0"/>
              <a:t>to bring all this together?</a:t>
            </a:r>
          </a:p>
        </p:txBody>
      </p:sp>
      <p:sp>
        <p:nvSpPr>
          <p:cNvPr id="4" name="Slide Number Placeholder 3"/>
          <p:cNvSpPr>
            <a:spLocks noGrp="1"/>
          </p:cNvSpPr>
          <p:nvPr>
            <p:ph type="sldNum" sz="quarter" idx="5"/>
          </p:nvPr>
        </p:nvSpPr>
        <p:spPr/>
        <p:txBody>
          <a:bodyPr/>
          <a:lstStyle/>
          <a:p>
            <a:fld id="{DB19FA42-5024-7C4A-A1E9-2BADC9AB4546}" type="slidenum">
              <a:rPr lang="en-US" smtClean="0"/>
              <a:t>26</a:t>
            </a:fld>
            <a:endParaRPr lang="en-US"/>
          </a:p>
        </p:txBody>
      </p:sp>
    </p:spTree>
    <p:extLst>
      <p:ext uri="{BB962C8B-B14F-4D97-AF65-F5344CB8AC3E}">
        <p14:creationId xmlns:p14="http://schemas.microsoft.com/office/powerpoint/2010/main" val="2489768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lumMod val="75000"/>
                  </a:schemeClr>
                </a:solidFill>
                <a:latin typeface="+mn-lt"/>
              </a:rPr>
              <a:t>https://www.uslegalwills.com/blog/americans-without-wills/</a:t>
            </a:r>
            <a:endParaRPr lang="en-US" altLang="en-US" sz="1100" b="0" dirty="0" smtClean="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http</a:t>
            </a:r>
            <a:r>
              <a:rPr lang="en-US" altLang="en-US" sz="1100" b="0" dirty="0">
                <a:latin typeface="+mn-lt"/>
                <a:cs typeface="Avenir Roman" panose="02000503020000020003" pitchFamily="2" charset="0"/>
              </a:rPr>
              <a:t>://news.mit.edu/2012/end-of-life-financial-study-0803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0" dirty="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We then review </a:t>
            </a:r>
            <a:r>
              <a:rPr lang="en-US" altLang="en-US" sz="1100" b="0" dirty="0">
                <a:latin typeface="+mn-lt"/>
                <a:cs typeface="Avenir Roman" panose="02000503020000020003" pitchFamily="2" charset="0"/>
              </a:rPr>
              <a:t>the current plan. </a:t>
            </a:r>
            <a:r>
              <a:rPr lang="en-US" altLang="en-US" sz="1100" b="0" dirty="0" smtClean="0">
                <a:latin typeface="+mn-lt"/>
                <a:cs typeface="Avenir Roman" panose="02000503020000020003" pitchFamily="2" charset="0"/>
              </a:rPr>
              <a:t>There </a:t>
            </a:r>
            <a:r>
              <a:rPr lang="en-US" altLang="en-US" sz="1100" b="0" dirty="0">
                <a:latin typeface="+mn-lt"/>
                <a:cs typeface="Avenir Roman" panose="02000503020000020003" pitchFamily="2" charset="0"/>
              </a:rPr>
              <a:t>is a great </a:t>
            </a:r>
            <a:r>
              <a:rPr lang="en-US" altLang="en-US" sz="1100" b="0" dirty="0" smtClean="0">
                <a:latin typeface="+mn-lt"/>
                <a:cs typeface="Avenir Roman" panose="02000503020000020003" pitchFamily="2" charset="0"/>
              </a:rPr>
              <a:t>survey stat that </a:t>
            </a:r>
            <a:r>
              <a:rPr lang="en-US" altLang="en-US" sz="1100" b="0" dirty="0">
                <a:latin typeface="+mn-lt"/>
                <a:cs typeface="Avenir Roman" panose="02000503020000020003" pitchFamily="2" charset="0"/>
              </a:rPr>
              <a:t>said about </a:t>
            </a:r>
            <a:r>
              <a:rPr lang="en-US" altLang="en-US" sz="1100" b="0" dirty="0" smtClean="0">
                <a:latin typeface="+mn-lt"/>
                <a:cs typeface="Avenir Roman" panose="02000503020000020003" pitchFamily="2" charset="0"/>
              </a:rPr>
              <a:t>71.6% </a:t>
            </a:r>
            <a:r>
              <a:rPr lang="en-US" altLang="en-US" sz="1100" b="0" dirty="0">
                <a:latin typeface="+mn-lt"/>
                <a:cs typeface="Avenir Roman" panose="02000503020000020003" pitchFamily="2" charset="0"/>
              </a:rPr>
              <a:t>of Americans do not have an </a:t>
            </a:r>
            <a:r>
              <a:rPr lang="en-US" altLang="en-US" sz="1100" b="0" dirty="0" smtClean="0">
                <a:latin typeface="+mn-lt"/>
                <a:cs typeface="Avenir Roman" panose="02000503020000020003" pitchFamily="2" charset="0"/>
              </a:rPr>
              <a:t>up-to-date </a:t>
            </a:r>
            <a:r>
              <a:rPr lang="en-US" altLang="en-US" sz="1100" b="0" dirty="0">
                <a:latin typeface="+mn-lt"/>
                <a:cs typeface="Avenir Roman" panose="02000503020000020003" pitchFamily="2" charset="0"/>
              </a:rPr>
              <a:t>will in place. </a:t>
            </a:r>
            <a:r>
              <a:rPr lang="en-US" altLang="en-US" sz="1100" b="0" dirty="0" smtClean="0">
                <a:latin typeface="+mn-lt"/>
                <a:cs typeface="Avenir Roman" panose="02000503020000020003" pitchFamily="2" charset="0"/>
              </a:rPr>
              <a:t>When </a:t>
            </a:r>
            <a:r>
              <a:rPr lang="en-US" altLang="en-US" sz="1100" b="0" dirty="0">
                <a:latin typeface="+mn-lt"/>
                <a:cs typeface="Avenir Roman" panose="02000503020000020003" pitchFamily="2" charset="0"/>
              </a:rPr>
              <a:t>I look at </a:t>
            </a:r>
            <a:r>
              <a:rPr lang="en-US" altLang="en-US" sz="1100" b="0" dirty="0" smtClean="0">
                <a:latin typeface="+mn-lt"/>
                <a:cs typeface="Avenir Roman" panose="02000503020000020003" pitchFamily="2" charset="0"/>
              </a:rPr>
              <a:t>this</a:t>
            </a:r>
            <a:r>
              <a:rPr lang="en-US" altLang="en-US" sz="1100" b="0" baseline="0" dirty="0" smtClean="0">
                <a:latin typeface="+mn-lt"/>
                <a:cs typeface="Avenir Roman" panose="02000503020000020003" pitchFamily="2" charset="0"/>
              </a:rPr>
              <a:t> stat</a:t>
            </a:r>
            <a:r>
              <a:rPr lang="en-US" altLang="en-US" sz="1100" b="0" dirty="0" smtClean="0">
                <a:latin typeface="+mn-lt"/>
                <a:cs typeface="Avenir Roman" panose="02000503020000020003" pitchFamily="2" charset="0"/>
              </a:rPr>
              <a:t>, </a:t>
            </a:r>
            <a:r>
              <a:rPr lang="en-US" altLang="en-US" sz="1100" b="0" dirty="0">
                <a:latin typeface="+mn-lt"/>
                <a:cs typeface="Avenir Roman" panose="02000503020000020003" pitchFamily="2" charset="0"/>
              </a:rPr>
              <a:t>I </a:t>
            </a:r>
            <a:r>
              <a:rPr lang="en-US" altLang="en-US" sz="1100" b="0" dirty="0" smtClean="0">
                <a:latin typeface="+mn-lt"/>
                <a:cs typeface="Avenir Roman" panose="02000503020000020003" pitchFamily="2" charset="0"/>
              </a:rPr>
              <a:t>think this </a:t>
            </a:r>
            <a:r>
              <a:rPr lang="en-US" altLang="en-US" sz="1100" b="0" dirty="0">
                <a:latin typeface="+mn-lt"/>
                <a:cs typeface="Avenir Roman" panose="02000503020000020003" pitchFamily="2" charset="0"/>
              </a:rPr>
              <a:t>means we probably have 15% of the country that has an </a:t>
            </a:r>
            <a:r>
              <a:rPr lang="en-US" altLang="en-US" sz="1100" b="0" dirty="0" smtClean="0">
                <a:latin typeface="+mn-lt"/>
                <a:cs typeface="Avenir Roman" panose="02000503020000020003" pitchFamily="2" charset="0"/>
              </a:rPr>
              <a:t>up-to-date </a:t>
            </a:r>
            <a:r>
              <a:rPr lang="en-US" altLang="en-US" sz="1100" b="0" dirty="0">
                <a:latin typeface="+mn-lt"/>
                <a:cs typeface="Avenir Roman" panose="02000503020000020003" pitchFamily="2" charset="0"/>
              </a:rPr>
              <a:t>estate plan in place. </a:t>
            </a:r>
            <a:r>
              <a:rPr lang="en-US" altLang="en-US" sz="1100" b="0" dirty="0" smtClean="0">
                <a:latin typeface="+mn-lt"/>
                <a:cs typeface="Avenir Roman" panose="02000503020000020003" pitchFamily="2" charset="0"/>
              </a:rPr>
              <a:t>That’s </a:t>
            </a:r>
            <a:r>
              <a:rPr lang="en-US" altLang="en-US" sz="1100" b="0" dirty="0">
                <a:latin typeface="+mn-lt"/>
                <a:cs typeface="Avenir Roman" panose="02000503020000020003" pitchFamily="2" charset="0"/>
              </a:rPr>
              <a:t>just the will, </a:t>
            </a:r>
            <a:r>
              <a:rPr lang="en-US" altLang="en-US" sz="1100" b="0" dirty="0" smtClean="0">
                <a:latin typeface="+mn-lt"/>
                <a:cs typeface="Avenir Roman" panose="02000503020000020003" pitchFamily="2" charset="0"/>
              </a:rPr>
              <a:t>which </a:t>
            </a:r>
            <a:r>
              <a:rPr lang="en-US" altLang="en-US" sz="1100" b="0" dirty="0">
                <a:latin typeface="+mn-lt"/>
                <a:cs typeface="Avenir Roman" panose="02000503020000020003" pitchFamily="2" charset="0"/>
              </a:rPr>
              <a:t>is typically not the only thing </a:t>
            </a:r>
            <a:r>
              <a:rPr lang="en-US" altLang="en-US" sz="1100" b="0" dirty="0" smtClean="0">
                <a:latin typeface="+mn-lt"/>
                <a:cs typeface="Avenir Roman" panose="02000503020000020003" pitchFamily="2" charset="0"/>
              </a:rPr>
              <a:t>a </a:t>
            </a:r>
            <a:r>
              <a:rPr lang="en-US" altLang="en-US" sz="1100" b="0" dirty="0">
                <a:latin typeface="+mn-lt"/>
                <a:cs typeface="Avenir Roman" panose="02000503020000020003" pitchFamily="2" charset="0"/>
              </a:rPr>
              <a:t>lot of people need. </a:t>
            </a:r>
            <a:r>
              <a:rPr lang="en-US" altLang="en-US" sz="1100" b="0" dirty="0" smtClean="0">
                <a:latin typeface="+mn-lt"/>
                <a:cs typeface="Avenir Roman" panose="02000503020000020003" pitchFamily="2" charset="0"/>
              </a:rPr>
              <a:t>We </a:t>
            </a:r>
            <a:r>
              <a:rPr lang="en-US" altLang="en-US" sz="1100" b="0" dirty="0">
                <a:latin typeface="+mn-lt"/>
                <a:cs typeface="Avenir Roman" panose="02000503020000020003" pitchFamily="2" charset="0"/>
              </a:rPr>
              <a:t>need more things than that, so we have to do </a:t>
            </a:r>
            <a:r>
              <a:rPr lang="en-US" altLang="en-US" sz="1100" b="0" dirty="0" smtClean="0">
                <a:latin typeface="+mn-lt"/>
                <a:cs typeface="Avenir Roman" panose="02000503020000020003" pitchFamily="2" charset="0"/>
              </a:rPr>
              <a:t>some planning</a:t>
            </a:r>
            <a:r>
              <a:rPr lang="en-US" altLang="en-US" sz="1100" b="0" dirty="0">
                <a:latin typeface="+mn-lt"/>
                <a:cs typeface="Avenir Roman" panose="02000503020000020003" pitchFamily="2" charset="0"/>
              </a:rPr>
              <a:t>. </a:t>
            </a:r>
            <a:r>
              <a:rPr lang="en-US" altLang="en-US" sz="1100" b="0" dirty="0" smtClean="0">
                <a:latin typeface="+mn-lt"/>
                <a:cs typeface="Avenir Roman" panose="02000503020000020003" pitchFamily="2" charset="0"/>
              </a:rPr>
              <a:t>And, </a:t>
            </a:r>
            <a:r>
              <a:rPr lang="en-US" altLang="en-US" sz="1100" b="0" dirty="0">
                <a:latin typeface="+mn-lt"/>
                <a:cs typeface="Avenir Roman" panose="02000503020000020003" pitchFamily="2" charset="0"/>
              </a:rPr>
              <a:t>if we don’t have a will, don’t have a trust</a:t>
            </a:r>
            <a:r>
              <a:rPr lang="en-US" altLang="en-US" sz="1100" b="0" dirty="0" smtClean="0">
                <a:latin typeface="+mn-lt"/>
                <a:cs typeface="Avenir Roman" panose="02000503020000020003" pitchFamily="2" charset="0"/>
              </a:rPr>
              <a:t>, and </a:t>
            </a:r>
            <a:r>
              <a:rPr lang="en-US" altLang="en-US" sz="1100" b="0" dirty="0">
                <a:latin typeface="+mn-lt"/>
                <a:cs typeface="Avenir Roman" panose="02000503020000020003" pitchFamily="2" charset="0"/>
              </a:rPr>
              <a:t>don’t have our beneficiaries listed out, we will default to whatever the state says. </a:t>
            </a:r>
            <a:r>
              <a:rPr lang="en-US" altLang="en-US" sz="1100" b="0" dirty="0" smtClean="0">
                <a:latin typeface="+mn-lt"/>
                <a:cs typeface="Avenir Roman" panose="02000503020000020003" pitchFamily="2" charset="0"/>
              </a:rPr>
              <a:t>And, </a:t>
            </a:r>
            <a:r>
              <a:rPr lang="en-US" altLang="en-US" sz="1100" b="0" dirty="0">
                <a:latin typeface="+mn-lt"/>
                <a:cs typeface="Avenir Roman" panose="02000503020000020003" pitchFamily="2" charset="0"/>
              </a:rPr>
              <a:t>often, that is not what we want to occur to our </a:t>
            </a:r>
            <a:r>
              <a:rPr lang="en-US" altLang="en-US" sz="1100" b="0" dirty="0" smtClean="0">
                <a:latin typeface="+mn-lt"/>
                <a:cs typeface="Avenir Roman" panose="02000503020000020003" pitchFamily="2" charset="0"/>
              </a:rPr>
              <a:t>wealth</a:t>
            </a:r>
            <a:r>
              <a:rPr lang="en-US" altLang="en-US" sz="1100" b="0" baseline="0" dirty="0" smtClean="0">
                <a:latin typeface="+mn-lt"/>
                <a:cs typeface="Avenir Roman" panose="02000503020000020003" pitchFamily="2" charset="0"/>
              </a:rPr>
              <a:t> after our death.</a:t>
            </a:r>
            <a:endParaRPr lang="en-US" altLang="en-US" sz="1100" b="0" dirty="0">
              <a:latin typeface="+mn-lt"/>
              <a:cs typeface="Avenir Roman" panose="02000503020000020003" pitchFamily="2" charset="0"/>
            </a:endParaRPr>
          </a:p>
        </p:txBody>
      </p:sp>
      <p:sp>
        <p:nvSpPr>
          <p:cNvPr id="4" name="Slide Number Placeholder 3"/>
          <p:cNvSpPr>
            <a:spLocks noGrp="1"/>
          </p:cNvSpPr>
          <p:nvPr>
            <p:ph type="sldNum" sz="quarter" idx="5"/>
          </p:nvPr>
        </p:nvSpPr>
        <p:spPr/>
        <p:txBody>
          <a:bodyPr/>
          <a:lstStyle/>
          <a:p>
            <a:fld id="{6C015D19-1A19-3940-AD3C-B0D2E6166548}" type="slidenum">
              <a:rPr lang="en-US" smtClean="0"/>
              <a:pPr/>
              <a:t>27</a:t>
            </a:fld>
            <a:endParaRPr lang="en-US" dirty="0"/>
          </a:p>
        </p:txBody>
      </p:sp>
    </p:spTree>
    <p:extLst>
      <p:ext uri="{BB962C8B-B14F-4D97-AF65-F5344CB8AC3E}">
        <p14:creationId xmlns:p14="http://schemas.microsoft.com/office/powerpoint/2010/main" val="2335464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Moving </a:t>
            </a:r>
            <a:r>
              <a:rPr lang="en-US" sz="1100" dirty="0" smtClean="0"/>
              <a:t>on, we need to think</a:t>
            </a:r>
            <a:r>
              <a:rPr lang="en-US" sz="1100" baseline="0" dirty="0" smtClean="0"/>
              <a:t> </a:t>
            </a:r>
            <a:r>
              <a:rPr lang="en-US" sz="1100" dirty="0" smtClean="0"/>
              <a:t>about </a:t>
            </a:r>
            <a:r>
              <a:rPr lang="en-US" sz="1100" dirty="0"/>
              <a:t>the advanced directives we need. Often, people need a handful of </a:t>
            </a:r>
            <a:r>
              <a:rPr lang="en-US" sz="1100" dirty="0" smtClean="0"/>
              <a:t>these and maybe </a:t>
            </a:r>
            <a:r>
              <a:rPr lang="en-US" sz="1100" dirty="0"/>
              <a:t>not all of </a:t>
            </a:r>
            <a:r>
              <a:rPr lang="en-US" sz="1100" dirty="0" smtClean="0"/>
              <a:t>them. </a:t>
            </a:r>
          </a:p>
          <a:p>
            <a:endParaRPr lang="en-US" sz="1100" dirty="0" smtClean="0"/>
          </a:p>
          <a:p>
            <a:r>
              <a:rPr lang="en-US" sz="1100" dirty="0" smtClean="0"/>
              <a:t>We’re talking about power </a:t>
            </a:r>
            <a:r>
              <a:rPr lang="en-US" sz="1100" dirty="0"/>
              <a:t>of attorney, health care power of attorney, </a:t>
            </a:r>
            <a:r>
              <a:rPr lang="en-US" sz="1100" dirty="0" smtClean="0"/>
              <a:t>a </a:t>
            </a:r>
            <a:r>
              <a:rPr lang="en-US" sz="1100" dirty="0"/>
              <a:t>living will, </a:t>
            </a:r>
            <a:r>
              <a:rPr lang="en-US" sz="1100" dirty="0" smtClean="0"/>
              <a:t>and possibly a “do </a:t>
            </a:r>
            <a:r>
              <a:rPr lang="en-US" sz="1100" dirty="0"/>
              <a:t>not </a:t>
            </a:r>
            <a:r>
              <a:rPr lang="en-US" sz="1100" dirty="0" smtClean="0"/>
              <a:t>resuscitate” </a:t>
            </a:r>
            <a:r>
              <a:rPr lang="en-US" sz="1100" dirty="0"/>
              <a:t>order. A will or </a:t>
            </a:r>
            <a:r>
              <a:rPr lang="en-US" sz="1100" dirty="0" smtClean="0"/>
              <a:t>revocable </a:t>
            </a:r>
            <a:r>
              <a:rPr lang="en-US" sz="1100" dirty="0"/>
              <a:t>trust could need all of </a:t>
            </a:r>
            <a:r>
              <a:rPr lang="en-US" sz="1100" dirty="0" smtClean="0"/>
              <a:t>these</a:t>
            </a:r>
            <a:r>
              <a:rPr lang="en-US" sz="1100" dirty="0"/>
              <a:t>. </a:t>
            </a:r>
            <a:endParaRPr lang="en-US" sz="1100" dirty="0" smtClean="0"/>
          </a:p>
          <a:p>
            <a:endParaRPr lang="en-US" sz="1100" dirty="0" smtClean="0"/>
          </a:p>
          <a:p>
            <a:r>
              <a:rPr lang="en-US" sz="1100" dirty="0" smtClean="0"/>
              <a:t>Remember,</a:t>
            </a:r>
            <a:r>
              <a:rPr lang="en-US" sz="1100" baseline="0" dirty="0" smtClean="0"/>
              <a:t> </a:t>
            </a:r>
            <a:r>
              <a:rPr lang="en-US" sz="1100" dirty="0" smtClean="0"/>
              <a:t>most </a:t>
            </a:r>
            <a:r>
              <a:rPr lang="en-US" sz="1100" dirty="0"/>
              <a:t>of </a:t>
            </a:r>
            <a:r>
              <a:rPr lang="en-US" sz="1100" dirty="0" smtClean="0"/>
              <a:t>these </a:t>
            </a:r>
            <a:r>
              <a:rPr lang="en-US" sz="1100" dirty="0"/>
              <a:t>documents are state law driven documents when it comes to estate planning. We often need an attorney to </a:t>
            </a:r>
            <a:r>
              <a:rPr lang="en-US" sz="1100" dirty="0" smtClean="0"/>
              <a:t>be </a:t>
            </a:r>
            <a:r>
              <a:rPr lang="en-US" sz="1100" dirty="0"/>
              <a:t>part of </a:t>
            </a:r>
            <a:r>
              <a:rPr lang="en-US" sz="1100" dirty="0" smtClean="0"/>
              <a:t>drafting these</a:t>
            </a:r>
            <a:r>
              <a:rPr lang="en-US" sz="1100" baseline="0" dirty="0" smtClean="0"/>
              <a:t> documents</a:t>
            </a:r>
            <a:r>
              <a:rPr lang="en-US" sz="1100" dirty="0" smtClean="0"/>
              <a:t>. </a:t>
            </a:r>
            <a:r>
              <a:rPr lang="en-US" sz="1100" dirty="0"/>
              <a:t>If you move to a new state, sometimes we do have to </a:t>
            </a:r>
            <a:r>
              <a:rPr lang="en-US" sz="1100" dirty="0" smtClean="0"/>
              <a:t>re-do these documents. </a:t>
            </a:r>
            <a:r>
              <a:rPr lang="en-US" sz="1100" dirty="0"/>
              <a:t>We have to go back and examine our legal documents because it's now a new state and we have to understand how those state rules will apply once we relocate. Often it doesn't require </a:t>
            </a:r>
            <a:r>
              <a:rPr lang="en-US" sz="1100" dirty="0" smtClean="0"/>
              <a:t>a </a:t>
            </a:r>
            <a:r>
              <a:rPr lang="en-US" sz="1100" dirty="0"/>
              <a:t>full </a:t>
            </a:r>
            <a:r>
              <a:rPr lang="en-US" sz="1100" dirty="0" smtClean="0"/>
              <a:t>re-drafting</a:t>
            </a:r>
            <a:r>
              <a:rPr lang="en-US" sz="1100" dirty="0"/>
              <a:t>, but it does require us to look at </a:t>
            </a:r>
            <a:r>
              <a:rPr lang="en-US" sz="1100" dirty="0" smtClean="0"/>
              <a:t>them.</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28</a:t>
            </a:fld>
            <a:endParaRPr lang="en-US"/>
          </a:p>
        </p:txBody>
      </p:sp>
    </p:spTree>
    <p:extLst>
      <p:ext uri="{BB962C8B-B14F-4D97-AF65-F5344CB8AC3E}">
        <p14:creationId xmlns:p14="http://schemas.microsoft.com/office/powerpoint/2010/main" val="2867957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Then, </a:t>
            </a:r>
            <a:r>
              <a:rPr lang="en-US" sz="1100" dirty="0"/>
              <a:t>we </a:t>
            </a:r>
            <a:r>
              <a:rPr lang="en-US" sz="1100" dirty="0" smtClean="0"/>
              <a:t>need to </a:t>
            </a:r>
            <a:r>
              <a:rPr lang="en-US" sz="1100" dirty="0"/>
              <a:t>go through and implement. </a:t>
            </a:r>
            <a:r>
              <a:rPr lang="en-US" sz="1100" dirty="0" smtClean="0"/>
              <a:t>This</a:t>
            </a:r>
            <a:r>
              <a:rPr lang="en-US" sz="1100" baseline="0" dirty="0" smtClean="0"/>
              <a:t> may include </a:t>
            </a:r>
            <a:r>
              <a:rPr lang="en-US" sz="1100" dirty="0" smtClean="0"/>
              <a:t>signing </a:t>
            </a:r>
            <a:r>
              <a:rPr lang="en-US" sz="1100" dirty="0"/>
              <a:t>and filing </a:t>
            </a:r>
            <a:r>
              <a:rPr lang="en-US" sz="1100" dirty="0" smtClean="0"/>
              <a:t>documents with witnesses</a:t>
            </a:r>
            <a:r>
              <a:rPr lang="en-US" sz="1100" dirty="0"/>
              <a:t>. It might be funding a trust </a:t>
            </a:r>
            <a:r>
              <a:rPr lang="en-US" sz="1100" dirty="0" smtClean="0"/>
              <a:t>if it’s set-up</a:t>
            </a:r>
            <a:r>
              <a:rPr lang="en-US" sz="1100" dirty="0"/>
              <a:t>, </a:t>
            </a:r>
            <a:r>
              <a:rPr lang="en-US" sz="1100" dirty="0" smtClean="0"/>
              <a:t>retitling property </a:t>
            </a:r>
            <a:r>
              <a:rPr lang="en-US" sz="1100" dirty="0"/>
              <a:t>so spouses have joint ownership, purchasing life insurance, starting a gifting program, doing the Roth conversions, transferring assets, </a:t>
            </a:r>
            <a:r>
              <a:rPr lang="en-US" sz="1100" dirty="0" smtClean="0"/>
              <a:t>and/or setting </a:t>
            </a:r>
            <a:r>
              <a:rPr lang="en-US" sz="1100" dirty="0"/>
              <a:t>up new beneficiaries. This is where we finally start putting this whole plan together.</a:t>
            </a:r>
          </a:p>
        </p:txBody>
      </p:sp>
      <p:sp>
        <p:nvSpPr>
          <p:cNvPr id="4" name="Slide Number Placeholder 3"/>
          <p:cNvSpPr>
            <a:spLocks noGrp="1"/>
          </p:cNvSpPr>
          <p:nvPr>
            <p:ph type="sldNum" sz="quarter" idx="5"/>
          </p:nvPr>
        </p:nvSpPr>
        <p:spPr/>
        <p:txBody>
          <a:bodyPr/>
          <a:lstStyle/>
          <a:p>
            <a:fld id="{DB19FA42-5024-7C4A-A1E9-2BADC9AB4546}" type="slidenum">
              <a:rPr lang="en-US" smtClean="0"/>
              <a:t>29</a:t>
            </a:fld>
            <a:endParaRPr lang="en-US"/>
          </a:p>
        </p:txBody>
      </p:sp>
    </p:spTree>
    <p:extLst>
      <p:ext uri="{BB962C8B-B14F-4D97-AF65-F5344CB8AC3E}">
        <p14:creationId xmlns:p14="http://schemas.microsoft.com/office/powerpoint/2010/main" val="39277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Now, </a:t>
            </a:r>
            <a:r>
              <a:rPr lang="en-US" sz="1100" b="0" i="0" kern="1200" dirty="0" smtClean="0">
                <a:solidFill>
                  <a:schemeClr val="tx1"/>
                </a:solidFill>
                <a:effectLst/>
                <a:latin typeface="+mn-lt"/>
                <a:ea typeface="+mn-ea"/>
                <a:cs typeface="+mn-cs"/>
              </a:rPr>
              <a:t>let’s try to </a:t>
            </a:r>
            <a:r>
              <a:rPr lang="en-US" sz="1100" b="0" i="0" kern="1200" dirty="0">
                <a:solidFill>
                  <a:schemeClr val="tx1"/>
                </a:solidFill>
                <a:effectLst/>
                <a:latin typeface="+mn-lt"/>
                <a:ea typeface="+mn-ea"/>
                <a:cs typeface="+mn-cs"/>
              </a:rPr>
              <a:t>reframe it. </a:t>
            </a:r>
            <a:r>
              <a:rPr lang="en-US" sz="1100" b="0" i="0" kern="1200" dirty="0" smtClean="0">
                <a:solidFill>
                  <a:schemeClr val="tx1"/>
                </a:solidFill>
                <a:effectLst/>
                <a:latin typeface="+mn-lt"/>
                <a:ea typeface="+mn-ea"/>
                <a:cs typeface="+mn-cs"/>
              </a:rPr>
              <a:t>Can </a:t>
            </a:r>
            <a:r>
              <a:rPr lang="en-US" sz="1100" b="0" i="0" kern="1200" dirty="0">
                <a:solidFill>
                  <a:schemeClr val="tx1"/>
                </a:solidFill>
                <a:effectLst/>
                <a:latin typeface="+mn-lt"/>
                <a:ea typeface="+mn-ea"/>
                <a:cs typeface="+mn-cs"/>
              </a:rPr>
              <a:t>we change </a:t>
            </a:r>
            <a:r>
              <a:rPr lang="en-US" sz="1100" b="0" i="0" kern="1200" dirty="0" smtClean="0">
                <a:solidFill>
                  <a:schemeClr val="tx1"/>
                </a:solidFill>
                <a:effectLst/>
                <a:latin typeface="+mn-lt"/>
                <a:ea typeface="+mn-ea"/>
                <a:cs typeface="+mn-cs"/>
              </a:rPr>
              <a:t>estate</a:t>
            </a:r>
            <a:r>
              <a:rPr lang="en-US" sz="1100" b="0" i="0" kern="1200" baseline="0" dirty="0" smtClean="0">
                <a:solidFill>
                  <a:schemeClr val="tx1"/>
                </a:solidFill>
                <a:effectLst/>
                <a:latin typeface="+mn-lt"/>
                <a:ea typeface="+mn-ea"/>
                <a:cs typeface="+mn-cs"/>
              </a:rPr>
              <a:t> planning</a:t>
            </a:r>
            <a:r>
              <a:rPr lang="en-US" sz="1100" b="0" i="0" kern="1200" dirty="0" smtClean="0">
                <a:solidFill>
                  <a:schemeClr val="tx1"/>
                </a:solidFill>
                <a:effectLst/>
                <a:latin typeface="+mn-lt"/>
                <a:ea typeface="+mn-ea"/>
                <a:cs typeface="+mn-cs"/>
              </a:rPr>
              <a:t> </a:t>
            </a:r>
            <a:r>
              <a:rPr lang="en-US" sz="1100" b="0" i="0" kern="1200" dirty="0">
                <a:solidFill>
                  <a:schemeClr val="tx1"/>
                </a:solidFill>
                <a:effectLst/>
                <a:latin typeface="+mn-lt"/>
                <a:ea typeface="+mn-ea"/>
                <a:cs typeface="+mn-cs"/>
              </a:rPr>
              <a:t>from being this kind of depressing topic that doesn't seem really </a:t>
            </a:r>
            <a:r>
              <a:rPr lang="en-US" sz="1100" b="0" i="0" kern="1200" dirty="0" smtClean="0">
                <a:solidFill>
                  <a:schemeClr val="tx1"/>
                </a:solidFill>
                <a:effectLst/>
                <a:latin typeface="+mn-lt"/>
                <a:ea typeface="+mn-ea"/>
                <a:cs typeface="+mn-cs"/>
              </a:rPr>
              <a:t>fun </a:t>
            </a:r>
            <a:r>
              <a:rPr lang="en-US" sz="1100" b="0" i="0" kern="1200" dirty="0">
                <a:solidFill>
                  <a:schemeClr val="tx1"/>
                </a:solidFill>
                <a:effectLst/>
                <a:latin typeface="+mn-lt"/>
                <a:ea typeface="+mn-ea"/>
                <a:cs typeface="+mn-cs"/>
              </a:rPr>
              <a:t>to reframing it as </a:t>
            </a:r>
            <a:r>
              <a:rPr lang="en-US" sz="1100" b="0" i="0" kern="1200" dirty="0" smtClean="0">
                <a:solidFill>
                  <a:schemeClr val="tx1"/>
                </a:solidFill>
                <a:effectLst/>
                <a:latin typeface="+mn-lt"/>
                <a:ea typeface="+mn-ea"/>
                <a:cs typeface="+mn-cs"/>
              </a:rPr>
              <a:t>something we </a:t>
            </a:r>
            <a:r>
              <a:rPr lang="en-US" sz="1100" b="0" i="0" kern="1200" dirty="0">
                <a:solidFill>
                  <a:schemeClr val="tx1"/>
                </a:solidFill>
                <a:effectLst/>
                <a:latin typeface="+mn-lt"/>
                <a:ea typeface="+mn-ea"/>
                <a:cs typeface="+mn-cs"/>
              </a:rPr>
              <a:t>want to prepare for a good </a:t>
            </a:r>
            <a:r>
              <a:rPr lang="en-US" sz="1100" b="0" i="0" kern="1200" dirty="0" smtClean="0">
                <a:solidFill>
                  <a:schemeClr val="tx1"/>
                </a:solidFill>
                <a:effectLst/>
                <a:latin typeface="+mn-lt"/>
                <a:ea typeface="+mn-ea"/>
                <a:cs typeface="+mn-cs"/>
              </a:rPr>
              <a:t>end of life</a:t>
            </a:r>
            <a:r>
              <a:rPr lang="en-US" sz="1100" b="0" i="0" kern="1200" dirty="0">
                <a:solidFill>
                  <a:schemeClr val="tx1"/>
                </a:solidFill>
                <a:effectLst/>
                <a:latin typeface="+mn-lt"/>
                <a:ea typeface="+mn-ea"/>
                <a:cs typeface="+mn-cs"/>
              </a:rPr>
              <a:t>?</a:t>
            </a:r>
            <a:r>
              <a:rPr lang="en-US" sz="1100" b="0" i="0" kern="1200" dirty="0" smtClean="0">
                <a:solidFill>
                  <a:schemeClr val="tx1"/>
                </a:solidFill>
                <a:effectLst/>
                <a:latin typeface="+mn-lt"/>
                <a:ea typeface="+mn-ea"/>
                <a:cs typeface="+mn-cs"/>
              </a:rPr>
              <a:t> </a:t>
            </a:r>
            <a:r>
              <a:rPr lang="en-US" sz="1100" b="0" i="0" kern="1200" dirty="0">
                <a:solidFill>
                  <a:schemeClr val="tx1"/>
                </a:solidFill>
                <a:effectLst/>
                <a:latin typeface="+mn-lt"/>
                <a:ea typeface="+mn-ea"/>
                <a:cs typeface="+mn-cs"/>
              </a:rPr>
              <a:t>Why wouldn't we prepare for a good end of life</a:t>
            </a:r>
            <a:r>
              <a:rPr lang="en-US" sz="1100" b="0" i="0" kern="1200" dirty="0" smtClean="0">
                <a:solidFill>
                  <a:schemeClr val="tx1"/>
                </a:solidFill>
                <a:effectLst/>
                <a:latin typeface="+mn-lt"/>
                <a:ea typeface="+mn-ea"/>
                <a:cs typeface="+mn-cs"/>
              </a:rPr>
              <a:t>?</a:t>
            </a: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19FA42-5024-7C4A-A1E9-2BADC9AB4546}" type="slidenum">
              <a:rPr lang="en-US" smtClean="0"/>
              <a:t>3</a:t>
            </a:fld>
            <a:endParaRPr lang="en-US"/>
          </a:p>
        </p:txBody>
      </p:sp>
    </p:spTree>
    <p:extLst>
      <p:ext uri="{BB962C8B-B14F-4D97-AF65-F5344CB8AC3E}">
        <p14:creationId xmlns:p14="http://schemas.microsoft.com/office/powerpoint/2010/main" val="1833198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Next, </a:t>
            </a:r>
            <a:r>
              <a:rPr lang="en-US" sz="1100" dirty="0"/>
              <a:t>we want to figure out who we need to communicate </a:t>
            </a:r>
            <a:r>
              <a:rPr lang="en-US" sz="1100" dirty="0" smtClean="0"/>
              <a:t>the plan </a:t>
            </a:r>
            <a:r>
              <a:rPr lang="en-US" sz="1100" dirty="0"/>
              <a:t>to. </a:t>
            </a:r>
            <a:r>
              <a:rPr lang="en-US" sz="1100" dirty="0" smtClean="0"/>
              <a:t>Bring this back to a</a:t>
            </a:r>
            <a:r>
              <a:rPr lang="en-US" sz="1100" baseline="0" dirty="0" smtClean="0"/>
              <a:t> </a:t>
            </a:r>
            <a:r>
              <a:rPr lang="en-US" sz="1100" dirty="0" smtClean="0"/>
              <a:t>family </a:t>
            </a:r>
            <a:r>
              <a:rPr lang="en-US" sz="1100" dirty="0"/>
              <a:t>conversation. Do we have to give some documents to our doctor, our local hospital, or our business </a:t>
            </a:r>
            <a:r>
              <a:rPr lang="en-US" sz="1100" dirty="0" smtClean="0"/>
              <a:t>partners?</a:t>
            </a:r>
            <a:r>
              <a:rPr lang="en-US" sz="1100" baseline="0" dirty="0" smtClean="0"/>
              <a:t> </a:t>
            </a:r>
            <a:r>
              <a:rPr lang="en-US" sz="1100" dirty="0" smtClean="0"/>
              <a:t>What </a:t>
            </a:r>
            <a:r>
              <a:rPr lang="en-US" sz="1100" dirty="0"/>
              <a:t>do we have to communicate </a:t>
            </a:r>
            <a:r>
              <a:rPr lang="en-US" sz="1100" dirty="0" smtClean="0"/>
              <a:t>our wishes? And, this </a:t>
            </a:r>
            <a:r>
              <a:rPr lang="en-US" sz="1100" dirty="0"/>
              <a:t>just depends very much on the situation</a:t>
            </a:r>
            <a:r>
              <a:rPr lang="en-US" sz="1100" dirty="0" smtClean="0"/>
              <a:t>. </a:t>
            </a:r>
            <a:r>
              <a:rPr lang="en-US" sz="1100" dirty="0"/>
              <a:t>Sometimes there's a decent amount of communication that has to occur, but </a:t>
            </a:r>
            <a:r>
              <a:rPr lang="en-US" sz="1100" dirty="0" smtClean="0"/>
              <a:t>often people </a:t>
            </a:r>
            <a:r>
              <a:rPr lang="en-US" sz="1100" dirty="0"/>
              <a:t>keep this stuff very private. </a:t>
            </a:r>
            <a:r>
              <a:rPr lang="en-US" sz="1100" dirty="0" smtClean="0"/>
              <a:t>Now, </a:t>
            </a:r>
            <a:r>
              <a:rPr lang="en-US" sz="1100" dirty="0"/>
              <a:t>if you keep it very </a:t>
            </a:r>
            <a:r>
              <a:rPr lang="en-US" sz="1100" dirty="0" smtClean="0"/>
              <a:t>private, </a:t>
            </a:r>
            <a:r>
              <a:rPr lang="en-US" sz="1100" dirty="0"/>
              <a:t>the next part also becomes important. </a:t>
            </a:r>
          </a:p>
        </p:txBody>
      </p:sp>
      <p:sp>
        <p:nvSpPr>
          <p:cNvPr id="4" name="Slide Number Placeholder 3"/>
          <p:cNvSpPr>
            <a:spLocks noGrp="1"/>
          </p:cNvSpPr>
          <p:nvPr>
            <p:ph type="sldNum" sz="quarter" idx="5"/>
          </p:nvPr>
        </p:nvSpPr>
        <p:spPr/>
        <p:txBody>
          <a:bodyPr/>
          <a:lstStyle/>
          <a:p>
            <a:fld id="{DB19FA42-5024-7C4A-A1E9-2BADC9AB4546}" type="slidenum">
              <a:rPr lang="en-US" smtClean="0"/>
              <a:t>30</a:t>
            </a:fld>
            <a:endParaRPr lang="en-US"/>
          </a:p>
        </p:txBody>
      </p:sp>
    </p:spTree>
    <p:extLst>
      <p:ext uri="{BB962C8B-B14F-4D97-AF65-F5344CB8AC3E}">
        <p14:creationId xmlns:p14="http://schemas.microsoft.com/office/powerpoint/2010/main" val="1748595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How are we going to manage the documents? Are the copies in a particular folder or safe that </a:t>
            </a:r>
            <a:r>
              <a:rPr lang="en-US" sz="1100" dirty="0" smtClean="0"/>
              <a:t>someone </a:t>
            </a:r>
            <a:r>
              <a:rPr lang="en-US" sz="1100" dirty="0"/>
              <a:t>knows where it is so </a:t>
            </a:r>
            <a:r>
              <a:rPr lang="en-US" sz="1100" dirty="0" smtClean="0"/>
              <a:t>they </a:t>
            </a:r>
            <a:r>
              <a:rPr lang="en-US" sz="1100" dirty="0"/>
              <a:t>can actually find </a:t>
            </a:r>
            <a:r>
              <a:rPr lang="en-US" sz="1100" dirty="0" smtClean="0"/>
              <a:t>it? Do we </a:t>
            </a:r>
            <a:r>
              <a:rPr lang="en-US" sz="1100" dirty="0"/>
              <a:t>put it on record with our local </a:t>
            </a:r>
            <a:r>
              <a:rPr lang="en-US" sz="1100" dirty="0" smtClean="0"/>
              <a:t>court? </a:t>
            </a:r>
            <a:r>
              <a:rPr lang="en-US" sz="1100" dirty="0"/>
              <a:t>Going back to hospitals, do we give doctors, attorneys, </a:t>
            </a:r>
            <a:r>
              <a:rPr lang="en-US" sz="1100" dirty="0" smtClean="0"/>
              <a:t>or others </a:t>
            </a:r>
            <a:r>
              <a:rPr lang="en-US" sz="1100" dirty="0"/>
              <a:t>the ability to </a:t>
            </a:r>
            <a:r>
              <a:rPr lang="en-US" sz="1100" dirty="0" smtClean="0"/>
              <a:t>share things </a:t>
            </a:r>
            <a:r>
              <a:rPr lang="en-US" sz="1100" dirty="0"/>
              <a:t>in some </a:t>
            </a:r>
            <a:r>
              <a:rPr lang="en-US" sz="1100" dirty="0" smtClean="0"/>
              <a:t>cases? When it comes to distributing the </a:t>
            </a:r>
            <a:r>
              <a:rPr lang="en-US" sz="1100" dirty="0"/>
              <a:t>documents, keep </a:t>
            </a:r>
            <a:r>
              <a:rPr lang="en-US" sz="1100" dirty="0" smtClean="0"/>
              <a:t>an envelope </a:t>
            </a:r>
            <a:r>
              <a:rPr lang="en-US" sz="1100" dirty="0"/>
              <a:t>with the insurance card, the will, the health care power of attorney, the </a:t>
            </a:r>
            <a:r>
              <a:rPr lang="en-US" sz="1100" dirty="0" smtClean="0"/>
              <a:t>“do </a:t>
            </a:r>
            <a:r>
              <a:rPr lang="en-US" sz="1100" dirty="0"/>
              <a:t>not </a:t>
            </a:r>
            <a:r>
              <a:rPr lang="en-US" sz="1100" dirty="0" smtClean="0"/>
              <a:t>resuscitate” order – all of </a:t>
            </a:r>
            <a:r>
              <a:rPr lang="en-US" sz="1100" dirty="0"/>
              <a:t>the medical </a:t>
            </a:r>
            <a:r>
              <a:rPr lang="en-US" sz="1100" dirty="0" smtClean="0"/>
              <a:t>documents </a:t>
            </a:r>
            <a:r>
              <a:rPr lang="en-US" sz="1100" dirty="0"/>
              <a:t>together. A lot of people forget about the insurance card, but </a:t>
            </a:r>
            <a:r>
              <a:rPr lang="en-US" sz="1100" dirty="0" smtClean="0"/>
              <a:t>it </a:t>
            </a:r>
            <a:r>
              <a:rPr lang="en-US" sz="1100" dirty="0"/>
              <a:t>is a good one to keep a copy of in there as well.</a:t>
            </a:r>
          </a:p>
        </p:txBody>
      </p:sp>
      <p:sp>
        <p:nvSpPr>
          <p:cNvPr id="4" name="Slide Number Placeholder 3"/>
          <p:cNvSpPr>
            <a:spLocks noGrp="1"/>
          </p:cNvSpPr>
          <p:nvPr>
            <p:ph type="sldNum" sz="quarter" idx="5"/>
          </p:nvPr>
        </p:nvSpPr>
        <p:spPr/>
        <p:txBody>
          <a:bodyPr/>
          <a:lstStyle/>
          <a:p>
            <a:fld id="{DB19FA42-5024-7C4A-A1E9-2BADC9AB4546}" type="slidenum">
              <a:rPr lang="en-US" smtClean="0"/>
              <a:t>31</a:t>
            </a:fld>
            <a:endParaRPr lang="en-US"/>
          </a:p>
        </p:txBody>
      </p:sp>
    </p:spTree>
    <p:extLst>
      <p:ext uri="{BB962C8B-B14F-4D97-AF65-F5344CB8AC3E}">
        <p14:creationId xmlns:p14="http://schemas.microsoft.com/office/powerpoint/2010/main" val="3662759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Then, </a:t>
            </a:r>
            <a:r>
              <a:rPr lang="en-US" sz="1100" dirty="0"/>
              <a:t>review and update. We've got </a:t>
            </a:r>
            <a:r>
              <a:rPr lang="en-US" sz="1100" dirty="0" smtClean="0"/>
              <a:t>goals,</a:t>
            </a:r>
            <a:r>
              <a:rPr lang="en-US" sz="1100" baseline="0" dirty="0" smtClean="0"/>
              <a:t> but t</a:t>
            </a:r>
            <a:r>
              <a:rPr lang="en-US" sz="1100" dirty="0" smtClean="0"/>
              <a:t>hey </a:t>
            </a:r>
            <a:r>
              <a:rPr lang="en-US" sz="1100" dirty="0"/>
              <a:t>might change. We've got </a:t>
            </a:r>
            <a:r>
              <a:rPr lang="en-US" sz="1100" dirty="0" smtClean="0"/>
              <a:t>laws,</a:t>
            </a:r>
            <a:r>
              <a:rPr lang="en-US" sz="1100" baseline="0" dirty="0" smtClean="0"/>
              <a:t> but they may </a:t>
            </a:r>
            <a:r>
              <a:rPr lang="en-US" sz="1100" dirty="0" smtClean="0"/>
              <a:t>change</a:t>
            </a:r>
            <a:r>
              <a:rPr lang="en-US" sz="1100" dirty="0"/>
              <a:t>. We could relocate, family members could die, tax laws, again, </a:t>
            </a:r>
            <a:r>
              <a:rPr lang="en-US" sz="1100" dirty="0" smtClean="0"/>
              <a:t>may </a:t>
            </a:r>
            <a:r>
              <a:rPr lang="en-US" sz="1100" dirty="0"/>
              <a:t>change. </a:t>
            </a:r>
            <a:r>
              <a:rPr lang="en-US" sz="1100" dirty="0" smtClean="0"/>
              <a:t>And, Federal </a:t>
            </a:r>
            <a:r>
              <a:rPr lang="en-US" sz="1100" dirty="0"/>
              <a:t>estate taxes and State estate taxes </a:t>
            </a:r>
            <a:r>
              <a:rPr lang="en-US" sz="1100" dirty="0" smtClean="0"/>
              <a:t>may </a:t>
            </a:r>
            <a:r>
              <a:rPr lang="en-US" sz="1100" dirty="0"/>
              <a:t>not be a big issue for a lot of people </a:t>
            </a:r>
            <a:r>
              <a:rPr lang="en-US" sz="1100" dirty="0" smtClean="0"/>
              <a:t>today</a:t>
            </a:r>
            <a:r>
              <a:rPr lang="en-US" sz="1100" baseline="0" dirty="0" smtClean="0"/>
              <a:t> </a:t>
            </a:r>
            <a:r>
              <a:rPr lang="en-US" sz="1100" dirty="0" smtClean="0"/>
              <a:t>based on changes around</a:t>
            </a:r>
            <a:r>
              <a:rPr lang="en-US" sz="1100" baseline="0" dirty="0" smtClean="0"/>
              <a:t> the T</a:t>
            </a:r>
            <a:r>
              <a:rPr lang="en-US" sz="1100" dirty="0" smtClean="0"/>
              <a:t>ax Cut and </a:t>
            </a:r>
            <a:r>
              <a:rPr lang="en-US" sz="1100" dirty="0"/>
              <a:t>J</a:t>
            </a:r>
            <a:r>
              <a:rPr lang="en-US" sz="1100" dirty="0" smtClean="0"/>
              <a:t>ob Act. But, </a:t>
            </a:r>
            <a:r>
              <a:rPr lang="en-US" sz="1100" dirty="0"/>
              <a:t>after 2025, by law, those are going to revert back and cut back in half. Again, </a:t>
            </a:r>
            <a:r>
              <a:rPr lang="en-US" sz="1100" dirty="0" smtClean="0"/>
              <a:t>the government's </a:t>
            </a:r>
            <a:r>
              <a:rPr lang="en-US" sz="1100" dirty="0"/>
              <a:t>going to start looking for tax revenue out there and eventually they </a:t>
            </a:r>
            <a:r>
              <a:rPr lang="en-US" sz="1100" dirty="0" smtClean="0"/>
              <a:t>may </a:t>
            </a:r>
            <a:r>
              <a:rPr lang="en-US" sz="1100" dirty="0"/>
              <a:t>go back to looking at making the Federal Estate and Gift Tax have a lot more teeth</a:t>
            </a:r>
            <a:r>
              <a:rPr lang="en-US" sz="1100" dirty="0" smtClean="0"/>
              <a:t>. </a:t>
            </a:r>
            <a:r>
              <a:rPr lang="en-US" sz="1100" dirty="0"/>
              <a:t>That’s a </a:t>
            </a:r>
            <a:r>
              <a:rPr lang="en-US" sz="1100" dirty="0" smtClean="0"/>
              <a:t>viable </a:t>
            </a:r>
            <a:r>
              <a:rPr lang="en-US" sz="1100" dirty="0"/>
              <a:t>possibility. </a:t>
            </a:r>
          </a:p>
        </p:txBody>
      </p:sp>
      <p:sp>
        <p:nvSpPr>
          <p:cNvPr id="4" name="Slide Number Placeholder 3"/>
          <p:cNvSpPr>
            <a:spLocks noGrp="1"/>
          </p:cNvSpPr>
          <p:nvPr>
            <p:ph type="sldNum" sz="quarter" idx="5"/>
          </p:nvPr>
        </p:nvSpPr>
        <p:spPr/>
        <p:txBody>
          <a:bodyPr/>
          <a:lstStyle/>
          <a:p>
            <a:fld id="{DB19FA42-5024-7C4A-A1E9-2BADC9AB4546}" type="slidenum">
              <a:rPr lang="en-US" smtClean="0"/>
              <a:t>32</a:t>
            </a:fld>
            <a:endParaRPr lang="en-US"/>
          </a:p>
        </p:txBody>
      </p:sp>
    </p:spTree>
    <p:extLst>
      <p:ext uri="{BB962C8B-B14F-4D97-AF65-F5344CB8AC3E}">
        <p14:creationId xmlns:p14="http://schemas.microsoft.com/office/powerpoint/2010/main" val="96244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9FA42-5024-7C4A-A1E9-2BADC9AB4546}" type="slidenum">
              <a:rPr lang="en-US" smtClean="0"/>
              <a:t>33</a:t>
            </a:fld>
            <a:endParaRPr lang="en-US"/>
          </a:p>
        </p:txBody>
      </p:sp>
    </p:spTree>
    <p:extLst>
      <p:ext uri="{BB962C8B-B14F-4D97-AF65-F5344CB8AC3E}">
        <p14:creationId xmlns:p14="http://schemas.microsoft.com/office/powerpoint/2010/main" val="1218796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Walk through </a:t>
            </a:r>
            <a:r>
              <a:rPr lang="en-US" sz="1100" dirty="0"/>
              <a:t>the planning </a:t>
            </a:r>
            <a:r>
              <a:rPr lang="en-US" sz="1100" dirty="0" smtClean="0"/>
              <a:t>checklist to make </a:t>
            </a:r>
            <a:r>
              <a:rPr lang="en-US" sz="1100" dirty="0"/>
              <a:t>sure </a:t>
            </a:r>
            <a:r>
              <a:rPr lang="en-US" sz="1100" dirty="0" smtClean="0"/>
              <a:t>you have </a:t>
            </a:r>
            <a:r>
              <a:rPr lang="en-US" sz="1100" dirty="0"/>
              <a:t>a process to plan for a good end of life. </a:t>
            </a:r>
            <a:r>
              <a:rPr lang="en-US" sz="1100" dirty="0" smtClean="0"/>
              <a:t>We</a:t>
            </a:r>
            <a:r>
              <a:rPr lang="en-US" sz="1100" baseline="0" dirty="0" smtClean="0"/>
              <a:t> need to be tr</a:t>
            </a:r>
            <a:r>
              <a:rPr lang="en-US" sz="1100" dirty="0" smtClean="0"/>
              <a:t>acking </a:t>
            </a:r>
            <a:r>
              <a:rPr lang="en-US" sz="1100" dirty="0"/>
              <a:t>our </a:t>
            </a:r>
            <a:r>
              <a:rPr lang="en-US" sz="1100" dirty="0" smtClean="0"/>
              <a:t>assets and looking at their value, </a:t>
            </a:r>
            <a:r>
              <a:rPr lang="en-US" sz="1100" dirty="0"/>
              <a:t>thinking about our goals, </a:t>
            </a:r>
            <a:r>
              <a:rPr lang="en-US" sz="1100" dirty="0" smtClean="0"/>
              <a:t>prioritizing </a:t>
            </a:r>
            <a:r>
              <a:rPr lang="en-US" sz="1100" dirty="0"/>
              <a:t>what we want to do, updating the plan, </a:t>
            </a:r>
            <a:r>
              <a:rPr lang="en-US" sz="1100" dirty="0" smtClean="0"/>
              <a:t>communicating</a:t>
            </a:r>
            <a:r>
              <a:rPr lang="en-US" sz="1100" baseline="0" dirty="0" smtClean="0"/>
              <a:t> our plan</a:t>
            </a:r>
            <a:r>
              <a:rPr lang="en-US" sz="1100" dirty="0" smtClean="0"/>
              <a:t>, and putting </a:t>
            </a:r>
            <a:r>
              <a:rPr lang="en-US" sz="1100" dirty="0"/>
              <a:t>all </a:t>
            </a:r>
            <a:r>
              <a:rPr lang="en-US" sz="1100" dirty="0" smtClean="0"/>
              <a:t>it </a:t>
            </a:r>
            <a:r>
              <a:rPr lang="en-US" sz="1100" dirty="0"/>
              <a:t>together.  </a:t>
            </a:r>
          </a:p>
        </p:txBody>
      </p:sp>
      <p:sp>
        <p:nvSpPr>
          <p:cNvPr id="4" name="Slide Number Placeholder 3"/>
          <p:cNvSpPr>
            <a:spLocks noGrp="1"/>
          </p:cNvSpPr>
          <p:nvPr>
            <p:ph type="sldNum" sz="quarter" idx="5"/>
          </p:nvPr>
        </p:nvSpPr>
        <p:spPr/>
        <p:txBody>
          <a:bodyPr/>
          <a:lstStyle/>
          <a:p>
            <a:fld id="{DB19FA42-5024-7C4A-A1E9-2BADC9AB4546}" type="slidenum">
              <a:rPr lang="en-US" smtClean="0"/>
              <a:t>34</a:t>
            </a:fld>
            <a:endParaRPr lang="en-US"/>
          </a:p>
        </p:txBody>
      </p:sp>
    </p:spTree>
    <p:extLst>
      <p:ext uri="{BB962C8B-B14F-4D97-AF65-F5344CB8AC3E}">
        <p14:creationId xmlns:p14="http://schemas.microsoft.com/office/powerpoint/2010/main" val="418477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r</a:t>
            </a:r>
            <a:r>
              <a:rPr lang="en-US" sz="1100" dirty="0" smtClean="0"/>
              <a:t>eality is, </a:t>
            </a:r>
            <a:r>
              <a:rPr lang="en-US" sz="1100" dirty="0"/>
              <a:t>end of life </a:t>
            </a:r>
            <a:r>
              <a:rPr lang="en-US" sz="1100" dirty="0" smtClean="0"/>
              <a:t>planning is </a:t>
            </a:r>
            <a:r>
              <a:rPr lang="en-US" sz="1100" dirty="0"/>
              <a:t>incredibly </a:t>
            </a:r>
            <a:r>
              <a:rPr lang="en-US" sz="1100" dirty="0" smtClean="0"/>
              <a:t>complicated. We need to make </a:t>
            </a:r>
            <a:r>
              <a:rPr lang="en-US" sz="1100" dirty="0"/>
              <a:t>sure </a:t>
            </a:r>
            <a:r>
              <a:rPr lang="en-US" sz="1100" dirty="0" smtClean="0"/>
              <a:t>we </a:t>
            </a:r>
            <a:r>
              <a:rPr lang="en-US" sz="1100" dirty="0"/>
              <a:t>have the right documents, </a:t>
            </a:r>
            <a:r>
              <a:rPr lang="en-US" sz="1100" dirty="0" smtClean="0"/>
              <a:t>the </a:t>
            </a:r>
            <a:r>
              <a:rPr lang="en-US" sz="1100" dirty="0"/>
              <a:t>right language, we've followed some process, and we've brought the right people into the conversation. </a:t>
            </a:r>
            <a:r>
              <a:rPr lang="en-US" sz="1100" dirty="0" smtClean="0"/>
              <a:t>This </a:t>
            </a:r>
            <a:r>
              <a:rPr lang="en-US" sz="1100" dirty="0"/>
              <a:t>isn’t all about money. It's about family. It's about controlling our outcomes. </a:t>
            </a:r>
            <a:r>
              <a:rPr lang="en-US" sz="1100" dirty="0" smtClean="0"/>
              <a:t>Having what </a:t>
            </a:r>
            <a:r>
              <a:rPr lang="en-US" sz="1100" dirty="0"/>
              <a:t>we want to occur. It's about access. It's about making sure we transfer </a:t>
            </a:r>
            <a:r>
              <a:rPr lang="en-US" sz="1100" dirty="0" smtClean="0"/>
              <a:t>wealth </a:t>
            </a:r>
            <a:r>
              <a:rPr lang="en-US" sz="1100" dirty="0"/>
              <a:t>and </a:t>
            </a:r>
            <a:r>
              <a:rPr lang="en-US" sz="1100" dirty="0" smtClean="0"/>
              <a:t>how </a:t>
            </a:r>
            <a:r>
              <a:rPr lang="en-US" sz="1100" dirty="0"/>
              <a:t>we want to transfer that wealth. </a:t>
            </a:r>
            <a:r>
              <a:rPr lang="en-US" sz="1100" dirty="0" smtClean="0"/>
              <a:t>It’s about taking </a:t>
            </a:r>
            <a:r>
              <a:rPr lang="en-US" sz="1100" dirty="0"/>
              <a:t>care of family. It's not all financial, it's </a:t>
            </a:r>
            <a:r>
              <a:rPr lang="en-US" sz="1100" dirty="0" smtClean="0"/>
              <a:t>family-driven.</a:t>
            </a:r>
          </a:p>
          <a:p>
            <a:endParaRPr lang="en-US" sz="1100" dirty="0"/>
          </a:p>
          <a:p>
            <a:r>
              <a:rPr lang="en-US" sz="1100" dirty="0"/>
              <a:t>We've got new tax </a:t>
            </a:r>
            <a:r>
              <a:rPr lang="en-US" sz="1100" dirty="0" smtClean="0"/>
              <a:t>laws and new </a:t>
            </a:r>
            <a:r>
              <a:rPr lang="en-US" sz="1100" dirty="0"/>
              <a:t>laws about required minimum distributions. We've got to make </a:t>
            </a:r>
            <a:r>
              <a:rPr lang="en-US" sz="1100" dirty="0" smtClean="0"/>
              <a:t>sure </a:t>
            </a:r>
            <a:r>
              <a:rPr lang="en-US" sz="1100" dirty="0"/>
              <a:t>we're staying current with our planning. There's a lot going on out there. </a:t>
            </a:r>
            <a:r>
              <a:rPr lang="en-US" sz="1100" dirty="0" smtClean="0"/>
              <a:t>2020 has been an </a:t>
            </a:r>
            <a:r>
              <a:rPr lang="en-US" sz="1100" dirty="0"/>
              <a:t>incredibly tough </a:t>
            </a:r>
            <a:r>
              <a:rPr lang="en-US" sz="1100" dirty="0" smtClean="0"/>
              <a:t>year for </a:t>
            </a:r>
            <a:r>
              <a:rPr lang="en-US" sz="1100" dirty="0"/>
              <a:t>many people and this isn't </a:t>
            </a:r>
            <a:r>
              <a:rPr lang="en-US" sz="1100" dirty="0" smtClean="0"/>
              <a:t>the </a:t>
            </a:r>
            <a:r>
              <a:rPr lang="en-US" sz="1100" dirty="0"/>
              <a:t>most exciting </a:t>
            </a:r>
            <a:r>
              <a:rPr lang="en-US" sz="1100" dirty="0" smtClean="0"/>
              <a:t>topic, </a:t>
            </a:r>
            <a:r>
              <a:rPr lang="en-US" sz="1100" dirty="0"/>
              <a:t>but let's do the planning. Let's put us in the best place to succeed with our goals. </a:t>
            </a:r>
          </a:p>
        </p:txBody>
      </p:sp>
      <p:sp>
        <p:nvSpPr>
          <p:cNvPr id="4" name="Slide Number Placeholder 3"/>
          <p:cNvSpPr>
            <a:spLocks noGrp="1"/>
          </p:cNvSpPr>
          <p:nvPr>
            <p:ph type="sldNum" sz="quarter" idx="5"/>
          </p:nvPr>
        </p:nvSpPr>
        <p:spPr/>
        <p:txBody>
          <a:bodyPr/>
          <a:lstStyle/>
          <a:p>
            <a:fld id="{DB19FA42-5024-7C4A-A1E9-2BADC9AB4546}" type="slidenum">
              <a:rPr lang="en-US" smtClean="0"/>
              <a:t>35</a:t>
            </a:fld>
            <a:endParaRPr lang="en-US"/>
          </a:p>
        </p:txBody>
      </p:sp>
    </p:spTree>
    <p:extLst>
      <p:ext uri="{BB962C8B-B14F-4D97-AF65-F5344CB8AC3E}">
        <p14:creationId xmlns:p14="http://schemas.microsoft.com/office/powerpoint/2010/main" val="4293728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6C015D19-1A19-3940-AD3C-B0D2E6166548}" type="slidenum">
              <a:rPr lang="en-US" smtClean="0"/>
              <a:t>36</a:t>
            </a:fld>
            <a:endParaRPr lang="en-US"/>
          </a:p>
        </p:txBody>
      </p:sp>
    </p:spTree>
    <p:extLst>
      <p:ext uri="{BB962C8B-B14F-4D97-AF65-F5344CB8AC3E}">
        <p14:creationId xmlns:p14="http://schemas.microsoft.com/office/powerpoint/2010/main" val="2809816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a challenging year for all of us. Planning ahead can give you confidence and clarity. Thank you for joining </a:t>
            </a:r>
            <a:r>
              <a:rPr lang="en-US" sz="1100" dirty="0" smtClean="0"/>
              <a:t>us!</a:t>
            </a:r>
            <a:r>
              <a:rPr lang="en-US" sz="1100" baseline="0" dirty="0" smtClean="0"/>
              <a:t> </a:t>
            </a:r>
            <a:r>
              <a:rPr lang="en-US" sz="1100" dirty="0" smtClean="0"/>
              <a:t>Stay </a:t>
            </a:r>
            <a:r>
              <a:rPr lang="en-US" sz="1100" dirty="0"/>
              <a:t>safe, stay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6C015D19-1A19-3940-AD3C-B0D2E6166548}" type="slidenum">
              <a:rPr lang="en-US" smtClean="0"/>
              <a:pPr/>
              <a:t>37</a:t>
            </a:fld>
            <a:endParaRPr lang="en-US" dirty="0"/>
          </a:p>
        </p:txBody>
      </p:sp>
    </p:spTree>
    <p:extLst>
      <p:ext uri="{BB962C8B-B14F-4D97-AF65-F5344CB8AC3E}">
        <p14:creationId xmlns:p14="http://schemas.microsoft.com/office/powerpoint/2010/main" val="400311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 </a:t>
            </a:r>
            <a:r>
              <a:rPr lang="en-US" sz="1100" dirty="0" smtClean="0"/>
              <a:t>think it </a:t>
            </a:r>
            <a:r>
              <a:rPr lang="en-US" sz="1100" dirty="0"/>
              <a:t>all </a:t>
            </a:r>
            <a:r>
              <a:rPr lang="en-US" sz="1100" dirty="0" smtClean="0"/>
              <a:t>starts </a:t>
            </a:r>
            <a:r>
              <a:rPr lang="en-US" sz="1100" dirty="0"/>
              <a:t>with process</a:t>
            </a:r>
            <a:r>
              <a:rPr lang="en-US" sz="1100" dirty="0" smtClean="0"/>
              <a:t>.</a:t>
            </a:r>
            <a:r>
              <a:rPr lang="en-US" sz="1100" baseline="0" dirty="0" smtClean="0"/>
              <a:t> </a:t>
            </a:r>
            <a:r>
              <a:rPr lang="en-US" sz="1100" dirty="0" smtClean="0"/>
              <a:t>I</a:t>
            </a:r>
            <a:r>
              <a:rPr lang="en-US" sz="1100" baseline="0" dirty="0" smtClean="0"/>
              <a:t> have</a:t>
            </a:r>
            <a:r>
              <a:rPr lang="en-US" sz="1100" dirty="0" smtClean="0"/>
              <a:t> </a:t>
            </a:r>
            <a:r>
              <a:rPr lang="en-US" sz="1100" dirty="0"/>
              <a:t>a </a:t>
            </a:r>
            <a:r>
              <a:rPr lang="en-US" sz="1100" dirty="0" smtClean="0"/>
              <a:t>10-step process I’ll outline</a:t>
            </a:r>
            <a:r>
              <a:rPr lang="en-US" sz="1100" baseline="0" dirty="0" smtClean="0"/>
              <a:t> </a:t>
            </a:r>
            <a:r>
              <a:rPr lang="en-US" sz="1100" dirty="0" smtClean="0"/>
              <a:t>a </a:t>
            </a:r>
            <a:r>
              <a:rPr lang="en-US" sz="1100" dirty="0"/>
              <a:t>little bit later. </a:t>
            </a:r>
            <a:r>
              <a:rPr lang="en-US" sz="1100" dirty="0" smtClean="0"/>
              <a:t>But, </a:t>
            </a:r>
            <a:r>
              <a:rPr lang="en-US" sz="1100" dirty="0"/>
              <a:t>I like to start with this </a:t>
            </a:r>
            <a:r>
              <a:rPr lang="en-US" sz="1100" dirty="0" smtClean="0"/>
              <a:t>statement: Process </a:t>
            </a:r>
            <a:r>
              <a:rPr lang="en-US" sz="1100" dirty="0"/>
              <a:t>provides a blueprint for success</a:t>
            </a:r>
            <a:r>
              <a:rPr lang="en-US" sz="1100" dirty="0" smtClean="0"/>
              <a:t>.</a:t>
            </a:r>
          </a:p>
          <a:p>
            <a:endParaRPr lang="en-US" sz="1100" dirty="0" smtClean="0"/>
          </a:p>
          <a:p>
            <a:r>
              <a:rPr lang="en-US" sz="1100" dirty="0" smtClean="0"/>
              <a:t>Often </a:t>
            </a:r>
            <a:r>
              <a:rPr lang="en-US" sz="1100" dirty="0"/>
              <a:t>with estate planning </a:t>
            </a:r>
            <a:r>
              <a:rPr lang="en-US" sz="1100" dirty="0" smtClean="0"/>
              <a:t>means </a:t>
            </a:r>
            <a:r>
              <a:rPr lang="en-US" sz="1100" dirty="0"/>
              <a:t>bringing </a:t>
            </a:r>
            <a:r>
              <a:rPr lang="en-US" sz="1100" dirty="0" smtClean="0"/>
              <a:t>in accountants, financial professionals, and possibly an attorney.  </a:t>
            </a:r>
            <a:r>
              <a:rPr lang="en-US" sz="1100" dirty="0"/>
              <a:t>Not in every case, </a:t>
            </a:r>
            <a:r>
              <a:rPr lang="en-US" sz="1100" dirty="0" smtClean="0"/>
              <a:t>but, often, </a:t>
            </a:r>
            <a:r>
              <a:rPr lang="en-US" sz="1100" dirty="0"/>
              <a:t>the larger your estate, the more complex </a:t>
            </a:r>
            <a:r>
              <a:rPr lang="en-US" sz="1100" dirty="0" smtClean="0"/>
              <a:t>the</a:t>
            </a:r>
            <a:r>
              <a:rPr lang="en-US" sz="1100" baseline="0" dirty="0" smtClean="0"/>
              <a:t> process</a:t>
            </a:r>
            <a:r>
              <a:rPr lang="en-US" sz="1100" dirty="0" smtClean="0"/>
              <a:t> gets</a:t>
            </a:r>
            <a:r>
              <a:rPr lang="en-US" sz="1100" baseline="0" dirty="0" smtClean="0"/>
              <a:t> and</a:t>
            </a:r>
            <a:r>
              <a:rPr lang="en-US" sz="1100" dirty="0" smtClean="0"/>
              <a:t> </a:t>
            </a:r>
            <a:r>
              <a:rPr lang="en-US" sz="1100" dirty="0"/>
              <a:t>the more different skill sets we might need to really put together a comprehensive </a:t>
            </a:r>
            <a:r>
              <a:rPr lang="en-US" sz="1100" dirty="0" smtClean="0"/>
              <a:t>plan –</a:t>
            </a:r>
            <a:r>
              <a:rPr lang="en-US" sz="1100" baseline="0" dirty="0" smtClean="0"/>
              <a:t> </a:t>
            </a:r>
            <a:r>
              <a:rPr lang="en-US" sz="1100" dirty="0" smtClean="0"/>
              <a:t>from savings </a:t>
            </a:r>
            <a:r>
              <a:rPr lang="en-US" sz="1100" dirty="0"/>
              <a:t>to retirement to all the </a:t>
            </a:r>
            <a:r>
              <a:rPr lang="en-US" sz="1100" dirty="0" smtClean="0"/>
              <a:t>“what </a:t>
            </a:r>
            <a:r>
              <a:rPr lang="en-US" sz="1100" dirty="0"/>
              <a:t>ifs</a:t>
            </a:r>
            <a:r>
              <a:rPr lang="en-US" sz="1100" dirty="0" smtClean="0"/>
              <a:t>.”</a:t>
            </a:r>
          </a:p>
        </p:txBody>
      </p:sp>
      <p:sp>
        <p:nvSpPr>
          <p:cNvPr id="4" name="Slide Number Placeholder 3"/>
          <p:cNvSpPr>
            <a:spLocks noGrp="1"/>
          </p:cNvSpPr>
          <p:nvPr>
            <p:ph type="sldNum" sz="quarter" idx="5"/>
          </p:nvPr>
        </p:nvSpPr>
        <p:spPr/>
        <p:txBody>
          <a:bodyPr/>
          <a:lstStyle/>
          <a:p>
            <a:fld id="{DB19FA42-5024-7C4A-A1E9-2BADC9AB4546}" type="slidenum">
              <a:rPr lang="en-US" smtClean="0"/>
              <a:t>4</a:t>
            </a:fld>
            <a:endParaRPr lang="en-US"/>
          </a:p>
        </p:txBody>
      </p:sp>
    </p:spTree>
    <p:extLst>
      <p:ext uri="{BB962C8B-B14F-4D97-AF65-F5344CB8AC3E}">
        <p14:creationId xmlns:p14="http://schemas.microsoft.com/office/powerpoint/2010/main" val="417786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 often talk about this </a:t>
            </a:r>
            <a:r>
              <a:rPr lang="en-US" sz="1100" dirty="0" smtClean="0"/>
              <a:t>as “end </a:t>
            </a:r>
            <a:r>
              <a:rPr lang="en-US" sz="1100" dirty="0"/>
              <a:t>of life </a:t>
            </a:r>
            <a:r>
              <a:rPr lang="en-US" sz="1100" dirty="0" smtClean="0"/>
              <a:t>planning.” </a:t>
            </a:r>
            <a:r>
              <a:rPr lang="en-US" sz="1100" baseline="0" dirty="0" smtClean="0"/>
              <a:t> </a:t>
            </a:r>
            <a:r>
              <a:rPr lang="en-US" sz="1100" dirty="0" smtClean="0"/>
              <a:t>On</a:t>
            </a:r>
            <a:r>
              <a:rPr lang="en-US" sz="1100" baseline="0" dirty="0" smtClean="0"/>
              <a:t> </a:t>
            </a:r>
            <a:r>
              <a:rPr lang="en-US" sz="1100" dirty="0" smtClean="0"/>
              <a:t>the </a:t>
            </a:r>
            <a:r>
              <a:rPr lang="en-US" sz="1100" dirty="0"/>
              <a:t>retirement </a:t>
            </a:r>
            <a:r>
              <a:rPr lang="en-US" sz="1100" dirty="0" smtClean="0"/>
              <a:t>side, </a:t>
            </a:r>
            <a:r>
              <a:rPr lang="en-US" sz="1100" dirty="0"/>
              <a:t>we've used </a:t>
            </a:r>
            <a:r>
              <a:rPr lang="en-US" sz="1100" dirty="0" smtClean="0"/>
              <a:t>terminology about “the phases</a:t>
            </a:r>
            <a:r>
              <a:rPr lang="en-US" sz="1100" baseline="0" dirty="0" smtClean="0"/>
              <a:t> of retirement.” </a:t>
            </a:r>
            <a:r>
              <a:rPr lang="en-US" sz="1100" dirty="0" smtClean="0"/>
              <a:t>When </a:t>
            </a:r>
            <a:r>
              <a:rPr lang="en-US" sz="1100" dirty="0"/>
              <a:t>you start thinking about your life cycle and where </a:t>
            </a:r>
            <a:r>
              <a:rPr lang="en-US" sz="1100" dirty="0" smtClean="0"/>
              <a:t>you</a:t>
            </a:r>
            <a:r>
              <a:rPr lang="en-US" sz="1100" baseline="0" dirty="0" smtClean="0"/>
              <a:t> want </a:t>
            </a:r>
            <a:r>
              <a:rPr lang="en-US" sz="1100" dirty="0" smtClean="0"/>
              <a:t>to </a:t>
            </a:r>
            <a:r>
              <a:rPr lang="en-US" sz="1100" dirty="0"/>
              <a:t>be and all the things </a:t>
            </a:r>
            <a:r>
              <a:rPr lang="en-US" sz="1100" dirty="0" smtClean="0"/>
              <a:t>you</a:t>
            </a:r>
            <a:r>
              <a:rPr lang="en-US" sz="1100" baseline="0" dirty="0" smtClean="0"/>
              <a:t> want </a:t>
            </a:r>
            <a:r>
              <a:rPr lang="en-US" sz="1100" dirty="0" smtClean="0"/>
              <a:t>to </a:t>
            </a:r>
            <a:r>
              <a:rPr lang="en-US" sz="1100" dirty="0"/>
              <a:t>do, </a:t>
            </a:r>
            <a:r>
              <a:rPr lang="en-US" sz="1100" dirty="0" smtClean="0"/>
              <a:t>we </a:t>
            </a:r>
            <a:r>
              <a:rPr lang="en-US" sz="1100" dirty="0"/>
              <a:t>frame </a:t>
            </a:r>
            <a:r>
              <a:rPr lang="en-US" sz="1100" dirty="0" smtClean="0"/>
              <a:t>it</a:t>
            </a:r>
            <a:r>
              <a:rPr lang="en-US" sz="1100" baseline="0" dirty="0" smtClean="0"/>
              <a:t> up as various</a:t>
            </a:r>
            <a:r>
              <a:rPr lang="en-US" sz="1100" dirty="0" smtClean="0"/>
              <a:t> </a:t>
            </a:r>
            <a:r>
              <a:rPr lang="en-US" sz="1100" dirty="0"/>
              <a:t>time </a:t>
            </a:r>
            <a:r>
              <a:rPr lang="en-US" sz="1100" dirty="0" smtClean="0"/>
              <a:t>periods or phases.  </a:t>
            </a:r>
          </a:p>
          <a:p>
            <a:endParaRPr lang="en-US" sz="1100" dirty="0" smtClean="0"/>
          </a:p>
          <a:p>
            <a:r>
              <a:rPr lang="en-US" sz="1100" dirty="0" smtClean="0"/>
              <a:t>We start</a:t>
            </a:r>
            <a:r>
              <a:rPr lang="en-US" sz="1100" baseline="0" dirty="0" smtClean="0"/>
              <a:t> with </a:t>
            </a:r>
            <a:r>
              <a:rPr lang="en-US" sz="1100" dirty="0" smtClean="0"/>
              <a:t>the “Go-Go Years” of early retirement: w</a:t>
            </a:r>
            <a:r>
              <a:rPr lang="en-US" sz="1100" baseline="0" dirty="0" smtClean="0"/>
              <a:t>e </a:t>
            </a:r>
            <a:r>
              <a:rPr lang="en-US" sz="1100" dirty="0" smtClean="0"/>
              <a:t>see </a:t>
            </a:r>
            <a:r>
              <a:rPr lang="en-US" sz="1100" dirty="0"/>
              <a:t>people spend a lot in those years more for pleasure and </a:t>
            </a:r>
            <a:r>
              <a:rPr lang="en-US" sz="1100" dirty="0" smtClean="0"/>
              <a:t>fun such as for the</a:t>
            </a:r>
            <a:r>
              <a:rPr lang="en-US" sz="1100" baseline="0" dirty="0" smtClean="0"/>
              <a:t>ir k</a:t>
            </a:r>
            <a:r>
              <a:rPr lang="en-US" sz="1100" dirty="0" smtClean="0"/>
              <a:t>ids</a:t>
            </a:r>
            <a:r>
              <a:rPr lang="en-US" sz="1100" baseline="0" dirty="0" smtClean="0"/>
              <a:t> and/or </a:t>
            </a:r>
            <a:r>
              <a:rPr lang="en-US" sz="1100" dirty="0" smtClean="0"/>
              <a:t>grandkids</a:t>
            </a:r>
            <a:r>
              <a:rPr lang="en-US" sz="1100" dirty="0"/>
              <a:t>, travel</a:t>
            </a:r>
            <a:r>
              <a:rPr lang="en-US" sz="1100" dirty="0" smtClean="0"/>
              <a:t>,</a:t>
            </a:r>
            <a:r>
              <a:rPr lang="en-US" sz="1100" baseline="0" dirty="0" smtClean="0"/>
              <a:t> etc. </a:t>
            </a:r>
          </a:p>
          <a:p>
            <a:endParaRPr lang="en-US" sz="1100" dirty="0" smtClean="0"/>
          </a:p>
          <a:p>
            <a:r>
              <a:rPr lang="en-US" sz="1100" dirty="0" smtClean="0"/>
              <a:t>Then, </a:t>
            </a:r>
            <a:r>
              <a:rPr lang="en-US" sz="1100" dirty="0"/>
              <a:t>we have </a:t>
            </a:r>
            <a:r>
              <a:rPr lang="en-US" sz="1100" dirty="0" smtClean="0"/>
              <a:t>“Slow-Go Years”</a:t>
            </a:r>
            <a:r>
              <a:rPr lang="en-US" sz="1100" baseline="0" dirty="0" smtClean="0"/>
              <a:t> – </a:t>
            </a:r>
            <a:r>
              <a:rPr lang="en-US" sz="1100" dirty="0" smtClean="0"/>
              <a:t>at that point we </a:t>
            </a:r>
            <a:r>
              <a:rPr lang="en-US" sz="1100" dirty="0"/>
              <a:t>see spending </a:t>
            </a:r>
            <a:r>
              <a:rPr lang="en-US" sz="1100" dirty="0" smtClean="0"/>
              <a:t>drop </a:t>
            </a:r>
            <a:r>
              <a:rPr lang="en-US" sz="1100" dirty="0"/>
              <a:t>down a little bit. </a:t>
            </a:r>
            <a:endParaRPr lang="en-US" sz="1100" dirty="0" smtClean="0"/>
          </a:p>
          <a:p>
            <a:endParaRPr lang="en-US" sz="1100" dirty="0" smtClean="0"/>
          </a:p>
          <a:p>
            <a:r>
              <a:rPr lang="en-US" sz="1100" dirty="0" smtClean="0"/>
              <a:t>And </a:t>
            </a:r>
            <a:r>
              <a:rPr lang="en-US" sz="1100" dirty="0"/>
              <a:t>then </a:t>
            </a:r>
            <a:r>
              <a:rPr lang="en-US" sz="1100" dirty="0" smtClean="0"/>
              <a:t>comes what we refer to as the “No-Go </a:t>
            </a:r>
            <a:r>
              <a:rPr lang="en-US" sz="1100" dirty="0"/>
              <a:t>Y</a:t>
            </a:r>
            <a:r>
              <a:rPr lang="en-US" sz="1100" dirty="0" smtClean="0"/>
              <a:t>ears.” Towards the end </a:t>
            </a:r>
            <a:r>
              <a:rPr lang="en-US" sz="1100" dirty="0"/>
              <a:t>of </a:t>
            </a:r>
            <a:r>
              <a:rPr lang="en-US" sz="1100" dirty="0" smtClean="0"/>
              <a:t>your</a:t>
            </a:r>
            <a:r>
              <a:rPr lang="en-US" sz="1100" baseline="0" dirty="0" smtClean="0"/>
              <a:t> </a:t>
            </a:r>
            <a:r>
              <a:rPr lang="en-US" sz="1100" dirty="0" smtClean="0"/>
              <a:t>retirement </a:t>
            </a:r>
            <a:r>
              <a:rPr lang="en-US" sz="1100" dirty="0"/>
              <a:t>years, things really slow down. </a:t>
            </a:r>
            <a:r>
              <a:rPr lang="en-US" sz="1100" dirty="0" smtClean="0"/>
              <a:t>You may become</a:t>
            </a:r>
            <a:r>
              <a:rPr lang="en-US" sz="1100" baseline="0" dirty="0" smtClean="0"/>
              <a:t> more frail;</a:t>
            </a:r>
            <a:r>
              <a:rPr lang="en-US" sz="1100" dirty="0" smtClean="0"/>
              <a:t> </a:t>
            </a:r>
            <a:r>
              <a:rPr lang="en-US" sz="1100" dirty="0"/>
              <a:t>the aging kicks in a little bit more. Now, it's not the same for everyone. </a:t>
            </a:r>
            <a:r>
              <a:rPr lang="en-US" sz="1100" dirty="0" smtClean="0"/>
              <a:t>There are people in their mid-90s </a:t>
            </a:r>
            <a:r>
              <a:rPr lang="en-US" sz="1100" dirty="0"/>
              <a:t>who still </a:t>
            </a:r>
            <a:r>
              <a:rPr lang="en-US" sz="1100" dirty="0" smtClean="0"/>
              <a:t>play </a:t>
            </a:r>
            <a:r>
              <a:rPr lang="en-US" sz="1100" dirty="0"/>
              <a:t>tennis a couple times a </a:t>
            </a:r>
            <a:r>
              <a:rPr lang="en-US" sz="1100" dirty="0" smtClean="0"/>
              <a:t>week</a:t>
            </a:r>
            <a:r>
              <a:rPr lang="en-US" sz="1100" baseline="0" dirty="0" smtClean="0"/>
              <a:t> and are</a:t>
            </a:r>
            <a:r>
              <a:rPr lang="en-US" sz="1100" dirty="0" smtClean="0"/>
              <a:t> </a:t>
            </a:r>
            <a:r>
              <a:rPr lang="en-US" sz="1100" dirty="0"/>
              <a:t>still very active, but it's not the same for everyone. </a:t>
            </a:r>
            <a:r>
              <a:rPr lang="en-US" sz="1100" dirty="0" smtClean="0"/>
              <a:t>There are realities </a:t>
            </a:r>
            <a:r>
              <a:rPr lang="en-US" sz="1100" dirty="0"/>
              <a:t>of aging. </a:t>
            </a:r>
            <a:r>
              <a:rPr lang="en-US" sz="1100" dirty="0" smtClean="0"/>
              <a:t>But, what happens is </a:t>
            </a:r>
            <a:r>
              <a:rPr lang="en-US" sz="1100" dirty="0"/>
              <a:t>we often see kind of a spike </a:t>
            </a:r>
            <a:r>
              <a:rPr lang="en-US" sz="1100" dirty="0" smtClean="0"/>
              <a:t>in expenses towards </a:t>
            </a:r>
            <a:r>
              <a:rPr lang="en-US" sz="1100" dirty="0"/>
              <a:t>the </a:t>
            </a:r>
            <a:r>
              <a:rPr lang="en-US" sz="1100" dirty="0" smtClean="0"/>
              <a:t>end of</a:t>
            </a:r>
            <a:r>
              <a:rPr lang="en-US" sz="1100" baseline="0" dirty="0" smtClean="0"/>
              <a:t> life and retirement</a:t>
            </a:r>
            <a:r>
              <a:rPr lang="en-US" sz="1100" dirty="0" smtClean="0"/>
              <a:t>. And, </a:t>
            </a:r>
            <a:r>
              <a:rPr lang="en-US" sz="1100" dirty="0"/>
              <a:t>that's often the </a:t>
            </a:r>
            <a:r>
              <a:rPr lang="en-US" sz="1100" dirty="0" smtClean="0"/>
              <a:t>long-term </a:t>
            </a:r>
            <a:r>
              <a:rPr lang="en-US" sz="1100" dirty="0"/>
              <a:t>care piece, which </a:t>
            </a:r>
            <a:r>
              <a:rPr lang="en-US" sz="1100" dirty="0" smtClean="0"/>
              <a:t>is </a:t>
            </a:r>
            <a:r>
              <a:rPr lang="en-US" sz="1100" dirty="0"/>
              <a:t>a really important piece of all </a:t>
            </a:r>
            <a:r>
              <a:rPr lang="en-US" sz="1100" dirty="0" smtClean="0"/>
              <a:t>this end-of-life </a:t>
            </a:r>
            <a:r>
              <a:rPr lang="en-US" sz="1100" dirty="0"/>
              <a:t>planning. </a:t>
            </a:r>
            <a:endParaRPr lang="en-US" sz="1100" dirty="0" smtClean="0"/>
          </a:p>
          <a:p>
            <a:endParaRPr lang="en-US" sz="1100" dirty="0" smtClean="0"/>
          </a:p>
          <a:p>
            <a:r>
              <a:rPr lang="en-US" sz="1100" dirty="0" smtClean="0"/>
              <a:t>But,</a:t>
            </a:r>
            <a:r>
              <a:rPr lang="en-US" sz="1100" baseline="0" dirty="0" smtClean="0"/>
              <a:t> </a:t>
            </a:r>
            <a:r>
              <a:rPr lang="en-US" sz="1100" dirty="0" smtClean="0"/>
              <a:t>we </a:t>
            </a:r>
            <a:r>
              <a:rPr lang="en-US" sz="1100" dirty="0"/>
              <a:t>really we have another phase. </a:t>
            </a:r>
            <a:r>
              <a:rPr lang="en-US" sz="1100" dirty="0" smtClean="0"/>
              <a:t>We've </a:t>
            </a:r>
            <a:r>
              <a:rPr lang="en-US" sz="1100" dirty="0"/>
              <a:t>got </a:t>
            </a:r>
            <a:r>
              <a:rPr lang="en-US" sz="1100" dirty="0" smtClean="0"/>
              <a:t>“The Final Act” </a:t>
            </a:r>
            <a:r>
              <a:rPr lang="en-US" sz="1100" dirty="0"/>
              <a:t>when finality becomes a reality. </a:t>
            </a:r>
            <a:r>
              <a:rPr lang="en-US" sz="1100" dirty="0" smtClean="0"/>
              <a:t>And, this could </a:t>
            </a:r>
            <a:r>
              <a:rPr lang="en-US" sz="1100" dirty="0"/>
              <a:t>occur at any time. </a:t>
            </a:r>
            <a:r>
              <a:rPr lang="en-US" sz="1100" dirty="0" smtClean="0"/>
              <a:t>So, </a:t>
            </a:r>
            <a:r>
              <a:rPr lang="en-US" sz="1100" dirty="0"/>
              <a:t>while I have it listed at </a:t>
            </a:r>
            <a:r>
              <a:rPr lang="en-US" sz="1100" dirty="0" smtClean="0"/>
              <a:t>number four here on the slide, </a:t>
            </a:r>
            <a:r>
              <a:rPr lang="en-US" sz="1100" dirty="0"/>
              <a:t>it </a:t>
            </a:r>
            <a:r>
              <a:rPr lang="en-US" sz="1100" dirty="0" smtClean="0"/>
              <a:t>could come after phase one or after phase two.</a:t>
            </a:r>
            <a:r>
              <a:rPr lang="en-US" sz="1100" baseline="0" dirty="0" smtClean="0"/>
              <a:t> </a:t>
            </a:r>
            <a:r>
              <a:rPr lang="en-US" sz="1100" dirty="0" smtClean="0"/>
              <a:t>There </a:t>
            </a:r>
            <a:r>
              <a:rPr lang="en-US" sz="1100" dirty="0"/>
              <a:t>is no season for this. It can occur </a:t>
            </a:r>
            <a:r>
              <a:rPr lang="en-US" sz="1100" dirty="0" smtClean="0"/>
              <a:t>at anytime</a:t>
            </a:r>
            <a:r>
              <a:rPr lang="en-US" sz="1100" dirty="0"/>
              <a:t>. </a:t>
            </a:r>
            <a:r>
              <a:rPr lang="en-US" sz="1100" dirty="0" smtClean="0"/>
              <a:t>So, </a:t>
            </a:r>
            <a:r>
              <a:rPr lang="en-US" sz="1100" dirty="0"/>
              <a:t>while we want to plan </a:t>
            </a:r>
            <a:r>
              <a:rPr lang="en-US" sz="1100" dirty="0" smtClean="0"/>
              <a:t>for this</a:t>
            </a:r>
            <a:r>
              <a:rPr lang="en-US" sz="1100" baseline="0" dirty="0" smtClean="0"/>
              <a:t> as “number four,” </a:t>
            </a:r>
            <a:r>
              <a:rPr lang="en-US" sz="1100" dirty="0" smtClean="0"/>
              <a:t>there's </a:t>
            </a:r>
            <a:r>
              <a:rPr lang="en-US" sz="1100" dirty="0"/>
              <a:t>that </a:t>
            </a:r>
            <a:r>
              <a:rPr lang="en-US" sz="1100" dirty="0" smtClean="0"/>
              <a:t>uncertain </a:t>
            </a:r>
            <a:r>
              <a:rPr lang="en-US" sz="1100" dirty="0"/>
              <a:t>factor here, which is why, </a:t>
            </a:r>
            <a:r>
              <a:rPr lang="en-US" sz="1100" dirty="0" smtClean="0"/>
              <a:t>for </a:t>
            </a:r>
            <a:r>
              <a:rPr lang="en-US" sz="1100" dirty="0"/>
              <a:t>many younger </a:t>
            </a:r>
            <a:r>
              <a:rPr lang="en-US" sz="1100" dirty="0" smtClean="0"/>
              <a:t>people and all people</a:t>
            </a:r>
            <a:r>
              <a:rPr lang="en-US" sz="1100" baseline="0" dirty="0" smtClean="0"/>
              <a:t> in general, </a:t>
            </a:r>
            <a:r>
              <a:rPr lang="en-US" sz="1100" dirty="0" smtClean="0"/>
              <a:t>the </a:t>
            </a:r>
            <a:r>
              <a:rPr lang="en-US" sz="1100" dirty="0"/>
              <a:t>lack of an estate plan is a really big risk. </a:t>
            </a:r>
            <a:r>
              <a:rPr lang="en-US" sz="1100" dirty="0" smtClean="0"/>
              <a:t>People </a:t>
            </a:r>
            <a:r>
              <a:rPr lang="en-US" sz="1100" dirty="0"/>
              <a:t>in their 30s and </a:t>
            </a:r>
            <a:r>
              <a:rPr lang="en-US" sz="1100" dirty="0" smtClean="0"/>
              <a:t>40s </a:t>
            </a:r>
            <a:r>
              <a:rPr lang="en-US" sz="1100" dirty="0"/>
              <a:t>should have estate plans in place, even if they're very basic, </a:t>
            </a:r>
            <a:r>
              <a:rPr lang="en-US" sz="1100" dirty="0" smtClean="0"/>
              <a:t>to just outline what </a:t>
            </a:r>
            <a:r>
              <a:rPr lang="en-US" sz="1100" dirty="0"/>
              <a:t>happens. </a:t>
            </a:r>
            <a:r>
              <a:rPr lang="en-US" sz="1100" dirty="0" smtClean="0"/>
              <a:t>Everyone</a:t>
            </a:r>
            <a:r>
              <a:rPr lang="en-US" sz="1100" baseline="0" dirty="0" smtClean="0"/>
              <a:t> needs to p</a:t>
            </a:r>
            <a:r>
              <a:rPr lang="en-US" sz="1100" dirty="0" smtClean="0"/>
              <a:t>lan </a:t>
            </a:r>
            <a:r>
              <a:rPr lang="en-US" sz="1100" dirty="0"/>
              <a:t>for </a:t>
            </a:r>
            <a:r>
              <a:rPr lang="en-US" sz="1100" dirty="0" smtClean="0"/>
              <a:t>end </a:t>
            </a:r>
            <a:r>
              <a:rPr lang="en-US" sz="1100" dirty="0"/>
              <a:t>of life, those contingencies, </a:t>
            </a:r>
            <a:r>
              <a:rPr lang="en-US" sz="1100" dirty="0" smtClean="0"/>
              <a:t>to mitigate </a:t>
            </a:r>
            <a:r>
              <a:rPr lang="en-US" sz="1100" dirty="0"/>
              <a:t>that </a:t>
            </a:r>
            <a:r>
              <a:rPr lang="en-US" sz="1100" dirty="0" smtClean="0"/>
              <a:t>risk.</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5</a:t>
            </a:fld>
            <a:endParaRPr lang="en-US"/>
          </a:p>
        </p:txBody>
      </p:sp>
    </p:spTree>
    <p:extLst>
      <p:ext uri="{BB962C8B-B14F-4D97-AF65-F5344CB8AC3E}">
        <p14:creationId xmlns:p14="http://schemas.microsoft.com/office/powerpoint/2010/main" val="70569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Source: http</a:t>
            </a:r>
            <a:r>
              <a:rPr lang="en-US" altLang="en-US" sz="1100" b="0" dirty="0">
                <a:latin typeface="+mn-lt"/>
                <a:cs typeface="Avenir Roman" panose="02000503020000020003" pitchFamily="2" charset="0"/>
              </a:rPr>
              <a:t>://</a:t>
            </a:r>
            <a:r>
              <a:rPr lang="en-US" altLang="en-US" sz="1100" b="0" dirty="0" smtClean="0">
                <a:latin typeface="+mn-lt"/>
                <a:cs typeface="Avenir Roman" panose="02000503020000020003" pitchFamily="2" charset="0"/>
              </a:rPr>
              <a:t>news.mit.edu/2012/end-of-life-financial-study-0803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0" dirty="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It’s a little </a:t>
            </a:r>
            <a:r>
              <a:rPr lang="en-US" altLang="en-US" sz="1100" b="0" dirty="0">
                <a:latin typeface="+mn-lt"/>
                <a:cs typeface="Avenir Roman" panose="02000503020000020003" pitchFamily="2" charset="0"/>
              </a:rPr>
              <a:t>bit of a </a:t>
            </a:r>
            <a:r>
              <a:rPr lang="en-US" altLang="en-US" sz="1100" b="0" dirty="0" smtClean="0">
                <a:latin typeface="+mn-lt"/>
                <a:cs typeface="Avenir Roman" panose="02000503020000020003" pitchFamily="2" charset="0"/>
              </a:rPr>
              <a:t>joke,</a:t>
            </a:r>
            <a:r>
              <a:rPr lang="en-US" altLang="en-US" sz="1100" b="0" baseline="0" dirty="0" smtClean="0">
                <a:latin typeface="+mn-lt"/>
                <a:cs typeface="Avenir Roman" panose="02000503020000020003" pitchFamily="2" charset="0"/>
              </a:rPr>
              <a:t> </a:t>
            </a:r>
            <a:r>
              <a:rPr lang="en-US" altLang="en-US" sz="1100" b="0" dirty="0" smtClean="0">
                <a:latin typeface="+mn-lt"/>
                <a:cs typeface="Avenir Roman" panose="02000503020000020003" pitchFamily="2" charset="0"/>
              </a:rPr>
              <a:t>but </a:t>
            </a:r>
            <a:r>
              <a:rPr lang="en-US" altLang="en-US" sz="1100" b="0" dirty="0">
                <a:latin typeface="+mn-lt"/>
                <a:cs typeface="Avenir Roman" panose="02000503020000020003" pitchFamily="2" charset="0"/>
              </a:rPr>
              <a:t>I have </a:t>
            </a:r>
            <a:r>
              <a:rPr lang="en-US" altLang="en-US" sz="1100" b="0" dirty="0" smtClean="0">
                <a:latin typeface="+mn-lt"/>
                <a:cs typeface="Avenir Roman" panose="02000503020000020003" pitchFamily="2" charset="0"/>
              </a:rPr>
              <a:t>breaking</a:t>
            </a:r>
            <a:r>
              <a:rPr lang="en-US" altLang="en-US" sz="1100" b="0" baseline="0" dirty="0" smtClean="0">
                <a:latin typeface="+mn-lt"/>
                <a:cs typeface="Avenir Roman" panose="02000503020000020003" pitchFamily="2" charset="0"/>
              </a:rPr>
              <a:t> news from a </a:t>
            </a:r>
            <a:r>
              <a:rPr lang="en-US" altLang="en-US" sz="1100" b="0" dirty="0" smtClean="0">
                <a:latin typeface="+mn-lt"/>
                <a:cs typeface="Avenir Roman" panose="02000503020000020003" pitchFamily="2" charset="0"/>
              </a:rPr>
              <a:t>worldwide </a:t>
            </a:r>
            <a:r>
              <a:rPr lang="en-US" altLang="en-US" sz="1100" b="0" dirty="0">
                <a:latin typeface="+mn-lt"/>
                <a:cs typeface="Avenir Roman" panose="02000503020000020003" pitchFamily="2" charset="0"/>
              </a:rPr>
              <a:t>research </a:t>
            </a:r>
            <a:r>
              <a:rPr lang="en-US" altLang="en-US" sz="1100" b="0" dirty="0" smtClean="0">
                <a:latin typeface="+mn-lt"/>
                <a:cs typeface="Avenir Roman" panose="02000503020000020003" pitchFamily="2" charset="0"/>
              </a:rPr>
              <a:t>project:</a:t>
            </a:r>
            <a:r>
              <a:rPr lang="en-US" altLang="en-US" sz="1100" b="0" baseline="0" dirty="0" smtClean="0">
                <a:latin typeface="+mn-lt"/>
                <a:cs typeface="Avenir Roman" panose="02000503020000020003" pitchFamily="2" charset="0"/>
              </a:rPr>
              <a:t> </a:t>
            </a:r>
            <a:r>
              <a:rPr lang="en-US" altLang="en-US" sz="1100" b="0" dirty="0" smtClean="0">
                <a:latin typeface="+mn-lt"/>
                <a:cs typeface="Avenir Roman" panose="02000503020000020003" pitchFamily="2" charset="0"/>
              </a:rPr>
              <a:t>100</a:t>
            </a:r>
            <a:r>
              <a:rPr lang="en-US" altLang="en-US" sz="1100" b="0" dirty="0">
                <a:latin typeface="+mn-lt"/>
                <a:cs typeface="Avenir Roman" panose="02000503020000020003" pitchFamily="2" charset="0"/>
              </a:rPr>
              <a:t>% of people </a:t>
            </a:r>
            <a:r>
              <a:rPr lang="en-US" altLang="en-US" sz="1100" b="0" dirty="0" smtClean="0">
                <a:latin typeface="+mn-lt"/>
                <a:cs typeface="Avenir Roman" panose="02000503020000020003" pitchFamily="2" charset="0"/>
              </a:rPr>
              <a:t>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0" dirty="0" smtClean="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If death</a:t>
            </a:r>
            <a:r>
              <a:rPr lang="en-US" altLang="en-US" sz="1100" b="0" baseline="0" dirty="0" smtClean="0">
                <a:latin typeface="+mn-lt"/>
                <a:cs typeface="Avenir Roman" panose="02000503020000020003" pitchFamily="2" charset="0"/>
              </a:rPr>
              <a:t> occurs</a:t>
            </a:r>
            <a:r>
              <a:rPr lang="en-US" altLang="en-US" sz="1100" b="0" dirty="0" smtClean="0">
                <a:latin typeface="+mn-lt"/>
                <a:cs typeface="Avenir Roman" panose="02000503020000020003" pitchFamily="2" charset="0"/>
              </a:rPr>
              <a:t> </a:t>
            </a:r>
            <a:r>
              <a:rPr lang="en-US" altLang="en-US" sz="1100" b="0" dirty="0">
                <a:latin typeface="+mn-lt"/>
                <a:cs typeface="Avenir Roman" panose="02000503020000020003" pitchFamily="2" charset="0"/>
              </a:rPr>
              <a:t>100% </a:t>
            </a:r>
            <a:r>
              <a:rPr lang="en-US" altLang="en-US" sz="1100" b="0" dirty="0" smtClean="0">
                <a:latin typeface="+mn-lt"/>
                <a:cs typeface="Avenir Roman" panose="02000503020000020003" pitchFamily="2" charset="0"/>
              </a:rPr>
              <a:t>of the</a:t>
            </a:r>
            <a:r>
              <a:rPr lang="en-US" altLang="en-US" sz="1100" b="0" baseline="0" dirty="0" smtClean="0">
                <a:latin typeface="+mn-lt"/>
                <a:cs typeface="Avenir Roman" panose="02000503020000020003" pitchFamily="2" charset="0"/>
              </a:rPr>
              <a:t> time</a:t>
            </a:r>
            <a:r>
              <a:rPr lang="en-US" altLang="en-US" sz="1100" b="0" dirty="0" smtClean="0">
                <a:latin typeface="+mn-lt"/>
                <a:cs typeface="Avenir Roman" panose="02000503020000020003" pitchFamily="2" charset="0"/>
              </a:rPr>
              <a:t>, it’s probably </a:t>
            </a:r>
            <a:r>
              <a:rPr lang="en-US" altLang="en-US" sz="1100" b="0" dirty="0">
                <a:latin typeface="+mn-lt"/>
                <a:cs typeface="Avenir Roman" panose="02000503020000020003" pitchFamily="2" charset="0"/>
              </a:rPr>
              <a:t>a pretty good </a:t>
            </a:r>
            <a:r>
              <a:rPr lang="en-US" altLang="en-US" sz="1100" b="0" dirty="0" smtClean="0">
                <a:latin typeface="+mn-lt"/>
                <a:cs typeface="Avenir Roman" panose="02000503020000020003" pitchFamily="2" charset="0"/>
              </a:rPr>
              <a:t>idea to </a:t>
            </a:r>
            <a:r>
              <a:rPr lang="en-US" altLang="en-US" sz="1100" b="0" dirty="0">
                <a:latin typeface="+mn-lt"/>
                <a:cs typeface="Avenir Roman" panose="02000503020000020003" pitchFamily="2" charset="0"/>
              </a:rPr>
              <a:t>have a plan for </a:t>
            </a:r>
            <a:r>
              <a:rPr lang="en-US" altLang="en-US" sz="1100" b="0" dirty="0" smtClean="0">
                <a:latin typeface="+mn-lt"/>
                <a:cs typeface="Avenir Roman" panose="02000503020000020003" pitchFamily="2" charset="0"/>
              </a:rPr>
              <a:t>it as there’s a </a:t>
            </a:r>
            <a:r>
              <a:rPr lang="en-US" altLang="en-US" sz="1100" b="0" dirty="0">
                <a:latin typeface="+mn-lt"/>
                <a:cs typeface="Avenir Roman" panose="02000503020000020003" pitchFamily="2" charset="0"/>
              </a:rPr>
              <a:t>pretty high likelihood </a:t>
            </a:r>
            <a:r>
              <a:rPr lang="en-US" altLang="en-US" sz="1100" b="0" dirty="0" smtClean="0">
                <a:latin typeface="+mn-lt"/>
                <a:cs typeface="Avenir Roman" panose="02000503020000020003" pitchFamily="2" charset="0"/>
              </a:rPr>
              <a:t>it will </a:t>
            </a:r>
            <a:r>
              <a:rPr lang="en-US" altLang="en-US" sz="1100" b="0" dirty="0">
                <a:latin typeface="+mn-lt"/>
                <a:cs typeface="Avenir Roman" panose="02000503020000020003" pitchFamily="2" charset="0"/>
              </a:rPr>
              <a:t>happen. </a:t>
            </a:r>
            <a:r>
              <a:rPr lang="en-US" altLang="en-US" sz="1100" b="0" dirty="0" smtClean="0">
                <a:latin typeface="+mn-lt"/>
                <a:cs typeface="Avenir Roman" panose="02000503020000020003" pitchFamily="2" charset="0"/>
              </a:rPr>
              <a:t>We </a:t>
            </a:r>
            <a:r>
              <a:rPr lang="en-US" altLang="en-US" sz="1100" b="0" dirty="0">
                <a:latin typeface="+mn-lt"/>
                <a:cs typeface="Avenir Roman" panose="02000503020000020003" pitchFamily="2" charset="0"/>
              </a:rPr>
              <a:t>do have to take it seriously and actually plan for it. </a:t>
            </a:r>
            <a:r>
              <a:rPr lang="en-US" altLang="en-US" sz="1100" b="0" dirty="0" smtClean="0">
                <a:latin typeface="+mn-lt"/>
                <a:cs typeface="Avenir Roman" panose="02000503020000020003" pitchFamily="2" charset="0"/>
              </a:rPr>
              <a:t>In an August 2012 MIT </a:t>
            </a:r>
            <a:r>
              <a:rPr lang="en-US" altLang="en-US" sz="1100" b="0" dirty="0">
                <a:latin typeface="+mn-lt"/>
                <a:cs typeface="Avenir Roman" panose="02000503020000020003" pitchFamily="2" charset="0"/>
              </a:rPr>
              <a:t>study, </a:t>
            </a:r>
            <a:r>
              <a:rPr lang="en-US" altLang="en-US" sz="1100" b="0" dirty="0" smtClean="0">
                <a:latin typeface="+mn-lt"/>
                <a:cs typeface="Avenir Roman" panose="02000503020000020003" pitchFamily="2" charset="0"/>
              </a:rPr>
              <a:t>almost </a:t>
            </a:r>
            <a:r>
              <a:rPr lang="en-US" altLang="en-US" sz="1100" b="0" dirty="0">
                <a:latin typeface="+mn-lt"/>
                <a:cs typeface="Avenir Roman" panose="02000503020000020003" pitchFamily="2" charset="0"/>
              </a:rPr>
              <a:t>half of Americans die with less than $</a:t>
            </a:r>
            <a:r>
              <a:rPr lang="en-US" altLang="en-US" sz="1100" b="0" dirty="0" smtClean="0">
                <a:latin typeface="+mn-lt"/>
                <a:cs typeface="Avenir Roman" panose="02000503020000020003" pitchFamily="2" charset="0"/>
              </a:rPr>
              <a:t>10,000. This shouldn't </a:t>
            </a:r>
            <a:r>
              <a:rPr lang="en-US" altLang="en-US" sz="1100" b="0" dirty="0">
                <a:latin typeface="+mn-lt"/>
                <a:cs typeface="Avenir Roman" panose="02000503020000020003" pitchFamily="2" charset="0"/>
              </a:rPr>
              <a:t>surprise you </a:t>
            </a:r>
            <a:r>
              <a:rPr lang="en-US" altLang="en-US" sz="1100" b="0" dirty="0" smtClean="0">
                <a:latin typeface="+mn-lt"/>
                <a:cs typeface="Avenir Roman" panose="02000503020000020003" pitchFamily="2" charset="0"/>
              </a:rPr>
              <a:t>as about</a:t>
            </a:r>
            <a:r>
              <a:rPr lang="en-US" altLang="en-US" sz="1100" b="0" baseline="0" dirty="0" smtClean="0">
                <a:latin typeface="+mn-lt"/>
                <a:cs typeface="Avenir Roman" panose="02000503020000020003" pitchFamily="2" charset="0"/>
              </a:rPr>
              <a:t> </a:t>
            </a:r>
            <a:r>
              <a:rPr lang="en-US" altLang="en-US" sz="1100" b="0" dirty="0" smtClean="0">
                <a:latin typeface="+mn-lt"/>
                <a:cs typeface="Avenir Roman" panose="02000503020000020003" pitchFamily="2" charset="0"/>
              </a:rPr>
              <a:t>a </a:t>
            </a:r>
            <a:r>
              <a:rPr lang="en-US" altLang="en-US" sz="1100" b="0" dirty="0">
                <a:latin typeface="+mn-lt"/>
                <a:cs typeface="Avenir Roman" panose="02000503020000020003" pitchFamily="2" charset="0"/>
              </a:rPr>
              <a:t>third of the country </a:t>
            </a:r>
            <a:r>
              <a:rPr lang="en-US" altLang="en-US" sz="1100" b="0" dirty="0" smtClean="0">
                <a:latin typeface="+mn-lt"/>
                <a:cs typeface="Avenir Roman" panose="02000503020000020003" pitchFamily="2" charset="0"/>
              </a:rPr>
              <a:t>having</a:t>
            </a:r>
            <a:r>
              <a:rPr lang="en-US" altLang="en-US" sz="1100" b="0" baseline="0" dirty="0" smtClean="0">
                <a:latin typeface="+mn-lt"/>
                <a:cs typeface="Avenir Roman" panose="02000503020000020003" pitchFamily="2" charset="0"/>
              </a:rPr>
              <a:t> </a:t>
            </a:r>
            <a:r>
              <a:rPr lang="en-US" altLang="en-US" sz="1100" b="0" dirty="0" smtClean="0">
                <a:latin typeface="+mn-lt"/>
                <a:cs typeface="Avenir Roman" panose="02000503020000020003" pitchFamily="2" charset="0"/>
              </a:rPr>
              <a:t>no </a:t>
            </a:r>
            <a:r>
              <a:rPr lang="en-US" altLang="en-US" sz="1100" b="0" dirty="0">
                <a:latin typeface="+mn-lt"/>
                <a:cs typeface="Avenir Roman" panose="02000503020000020003" pitchFamily="2" charset="0"/>
              </a:rPr>
              <a:t>retirement </a:t>
            </a:r>
            <a:r>
              <a:rPr lang="en-US" altLang="en-US" sz="1100" b="0" dirty="0" smtClean="0">
                <a:latin typeface="+mn-lt"/>
                <a:cs typeface="Avenir Roman" panose="02000503020000020003" pitchFamily="2" charset="0"/>
              </a:rPr>
              <a:t>savings</a:t>
            </a:r>
            <a:r>
              <a:rPr lang="en-US" altLang="en-US" sz="1100" b="0" baseline="0" dirty="0" smtClean="0">
                <a:latin typeface="+mn-lt"/>
                <a:cs typeface="Avenir Roman" panose="02000503020000020003" pitchFamily="2" charset="0"/>
              </a:rPr>
              <a:t> </a:t>
            </a:r>
            <a:r>
              <a:rPr lang="en-US" altLang="en-US" sz="1100" b="0" dirty="0" smtClean="0">
                <a:latin typeface="+mn-lt"/>
                <a:cs typeface="Avenir Roman" panose="02000503020000020003" pitchFamily="2" charset="0"/>
              </a:rPr>
              <a:t>outside </a:t>
            </a:r>
            <a:r>
              <a:rPr lang="en-US" altLang="en-US" sz="1100" b="0" dirty="0">
                <a:latin typeface="+mn-lt"/>
                <a:cs typeface="Avenir Roman" panose="02000503020000020003" pitchFamily="2" charset="0"/>
              </a:rPr>
              <a:t>of </a:t>
            </a:r>
            <a:r>
              <a:rPr lang="en-US" altLang="en-US" sz="1100" b="0" dirty="0" smtClean="0">
                <a:latin typeface="+mn-lt"/>
                <a:cs typeface="Avenir Roman" panose="02000503020000020003" pitchFamily="2" charset="0"/>
              </a:rPr>
              <a:t>Social </a:t>
            </a:r>
            <a:r>
              <a:rPr lang="en-US" altLang="en-US" sz="1100" b="0" dirty="0">
                <a:latin typeface="+mn-lt"/>
                <a:cs typeface="Avenir Roman" panose="02000503020000020003" pitchFamily="2" charset="0"/>
              </a:rPr>
              <a:t>S</a:t>
            </a:r>
            <a:r>
              <a:rPr lang="en-US" altLang="en-US" sz="1100" b="0" dirty="0" smtClean="0">
                <a:latin typeface="+mn-lt"/>
                <a:cs typeface="Avenir Roman" panose="02000503020000020003" pitchFamily="2" charset="0"/>
              </a:rPr>
              <a:t>ecurity</a:t>
            </a:r>
            <a:r>
              <a:rPr lang="en-US" altLang="en-US" sz="1100" b="0" dirty="0">
                <a:latin typeface="+mn-lt"/>
                <a:cs typeface="Avenir Roman" panose="02000503020000020003" pitchFamily="2" charset="0"/>
              </a:rPr>
              <a:t>. </a:t>
            </a:r>
            <a:endParaRPr lang="en-US" altLang="en-US" sz="1100" b="0" dirty="0" smtClean="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b="0" dirty="0" smtClean="0">
              <a:latin typeface="+mn-lt"/>
              <a:cs typeface="Avenir Roman"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latin typeface="+mn-lt"/>
                <a:cs typeface="Avenir Roman" panose="02000503020000020003" pitchFamily="2" charset="0"/>
              </a:rPr>
              <a:t>This explains </a:t>
            </a:r>
            <a:r>
              <a:rPr lang="en-US" altLang="en-US" sz="1100" b="0" dirty="0">
                <a:latin typeface="+mn-lt"/>
                <a:cs typeface="Avenir Roman" panose="02000503020000020003" pitchFamily="2" charset="0"/>
              </a:rPr>
              <a:t>a </a:t>
            </a:r>
            <a:r>
              <a:rPr lang="en-US" altLang="en-US" sz="1100" b="0" dirty="0" smtClean="0">
                <a:latin typeface="+mn-lt"/>
                <a:cs typeface="Avenir Roman" panose="02000503020000020003" pitchFamily="2" charset="0"/>
              </a:rPr>
              <a:t>lot, </a:t>
            </a:r>
            <a:r>
              <a:rPr lang="en-US" altLang="en-US" sz="1100" b="0" dirty="0">
                <a:latin typeface="+mn-lt"/>
                <a:cs typeface="Avenir Roman" panose="02000503020000020003" pitchFamily="2" charset="0"/>
              </a:rPr>
              <a:t>but </a:t>
            </a:r>
            <a:r>
              <a:rPr lang="en-US" altLang="en-US" sz="1100" b="0" dirty="0" smtClean="0">
                <a:latin typeface="+mn-lt"/>
                <a:cs typeface="Avenir Roman" panose="02000503020000020003" pitchFamily="2" charset="0"/>
              </a:rPr>
              <a:t>the reality </a:t>
            </a:r>
            <a:r>
              <a:rPr lang="en-US" altLang="en-US" sz="1100" b="0" dirty="0">
                <a:latin typeface="+mn-lt"/>
                <a:cs typeface="Avenir Roman" panose="02000503020000020003" pitchFamily="2" charset="0"/>
              </a:rPr>
              <a:t>is most of our estate planning is not about the </a:t>
            </a:r>
            <a:r>
              <a:rPr lang="en-US" altLang="en-US" sz="1100" b="0" dirty="0" smtClean="0">
                <a:latin typeface="+mn-lt"/>
                <a:cs typeface="Avenir Roman" panose="02000503020000020003" pitchFamily="2" charset="0"/>
              </a:rPr>
              <a:t>money</a:t>
            </a:r>
            <a:r>
              <a:rPr lang="en-US" altLang="en-US" sz="1100" b="0" dirty="0">
                <a:latin typeface="+mn-lt"/>
                <a:cs typeface="Avenir Roman" panose="02000503020000020003" pitchFamily="2" charset="0"/>
              </a:rPr>
              <a:t>. </a:t>
            </a:r>
            <a:r>
              <a:rPr lang="en-US" altLang="en-US" sz="1100" b="0" dirty="0" smtClean="0">
                <a:latin typeface="+mn-lt"/>
                <a:cs typeface="Avenir Roman" panose="02000503020000020003" pitchFamily="2" charset="0"/>
              </a:rPr>
              <a:t>When</a:t>
            </a:r>
            <a:r>
              <a:rPr lang="en-US" altLang="en-US" sz="1100" b="0" baseline="0" dirty="0" smtClean="0">
                <a:latin typeface="+mn-lt"/>
                <a:cs typeface="Avenir Roman" panose="02000503020000020003" pitchFamily="2" charset="0"/>
              </a:rPr>
              <a:t> it comes to p</a:t>
            </a:r>
            <a:r>
              <a:rPr lang="en-US" altLang="en-US" sz="1100" b="0" dirty="0" smtClean="0">
                <a:latin typeface="+mn-lt"/>
                <a:cs typeface="Avenir Roman" panose="02000503020000020003" pitchFamily="2" charset="0"/>
              </a:rPr>
              <a:t>lanning </a:t>
            </a:r>
            <a:r>
              <a:rPr lang="en-US" altLang="en-US" sz="1100" b="0" dirty="0">
                <a:latin typeface="+mn-lt"/>
                <a:cs typeface="Avenir Roman" panose="02000503020000020003" pitchFamily="2" charset="0"/>
              </a:rPr>
              <a:t>for a good end of </a:t>
            </a:r>
            <a:r>
              <a:rPr lang="en-US" altLang="en-US" sz="1100" b="0" dirty="0" smtClean="0">
                <a:latin typeface="+mn-lt"/>
                <a:cs typeface="Avenir Roman" panose="02000503020000020003" pitchFamily="2" charset="0"/>
              </a:rPr>
              <a:t>life</a:t>
            </a:r>
            <a:r>
              <a:rPr lang="en-US" altLang="en-US" sz="1100" b="0" baseline="0" dirty="0" smtClean="0">
                <a:latin typeface="+mn-lt"/>
                <a:cs typeface="Avenir Roman" panose="02000503020000020003" pitchFamily="2" charset="0"/>
              </a:rPr>
              <a:t> – </a:t>
            </a:r>
            <a:r>
              <a:rPr lang="en-US" altLang="en-US" sz="1100" b="0" dirty="0" smtClean="0">
                <a:latin typeface="+mn-lt"/>
                <a:cs typeface="Avenir Roman" panose="02000503020000020003" pitchFamily="2" charset="0"/>
              </a:rPr>
              <a:t>money</a:t>
            </a:r>
            <a:r>
              <a:rPr lang="en-US" altLang="en-US" sz="1100" b="0" dirty="0">
                <a:latin typeface="+mn-lt"/>
                <a:cs typeface="Avenir Roman" panose="02000503020000020003" pitchFamily="2" charset="0"/>
              </a:rPr>
              <a:t>, finances, </a:t>
            </a:r>
            <a:r>
              <a:rPr lang="en-US" altLang="en-US" sz="1100" b="0" dirty="0" smtClean="0">
                <a:latin typeface="+mn-lt"/>
                <a:cs typeface="Avenir Roman" panose="02000503020000020003" pitchFamily="2" charset="0"/>
              </a:rPr>
              <a:t>taxes</a:t>
            </a:r>
            <a:r>
              <a:rPr lang="en-US" altLang="en-US" sz="1100" b="0" baseline="0" dirty="0" smtClean="0">
                <a:latin typeface="+mn-lt"/>
                <a:cs typeface="Avenir Roman" panose="02000503020000020003" pitchFamily="2" charset="0"/>
              </a:rPr>
              <a:t> – </a:t>
            </a:r>
            <a:r>
              <a:rPr lang="en-US" altLang="en-US" sz="1100" b="0" dirty="0" smtClean="0">
                <a:latin typeface="+mn-lt"/>
                <a:cs typeface="Avenir Roman" panose="02000503020000020003" pitchFamily="2" charset="0"/>
              </a:rPr>
              <a:t>we </a:t>
            </a:r>
            <a:r>
              <a:rPr lang="en-US" altLang="en-US" sz="1100" b="0" dirty="0">
                <a:latin typeface="+mn-lt"/>
                <a:cs typeface="Avenir Roman" panose="02000503020000020003" pitchFamily="2" charset="0"/>
              </a:rPr>
              <a:t>see </a:t>
            </a:r>
            <a:r>
              <a:rPr lang="en-US" altLang="en-US" sz="1100" b="0" dirty="0" smtClean="0">
                <a:latin typeface="+mn-lt"/>
                <a:cs typeface="Avenir Roman" panose="02000503020000020003" pitchFamily="2" charset="0"/>
              </a:rPr>
              <a:t>this as all </a:t>
            </a:r>
            <a:r>
              <a:rPr lang="en-US" altLang="en-US" sz="1100" b="0" dirty="0">
                <a:latin typeface="+mn-lt"/>
                <a:cs typeface="Avenir Roman" panose="02000503020000020003" pitchFamily="2" charset="0"/>
              </a:rPr>
              <a:t>part of it. </a:t>
            </a:r>
            <a:r>
              <a:rPr lang="en-US" altLang="en-US" sz="1100" b="0" dirty="0" smtClean="0">
                <a:latin typeface="+mn-lt"/>
                <a:cs typeface="Avenir Roman" panose="02000503020000020003" pitchFamily="2" charset="0"/>
              </a:rPr>
              <a:t>But, </a:t>
            </a:r>
            <a:r>
              <a:rPr lang="en-US" altLang="en-US" sz="1100" b="0" dirty="0">
                <a:latin typeface="+mn-lt"/>
                <a:cs typeface="Avenir Roman" panose="02000503020000020003" pitchFamily="2" charset="0"/>
              </a:rPr>
              <a:t>it's </a:t>
            </a:r>
            <a:r>
              <a:rPr lang="en-US" altLang="en-US" sz="1100" b="0" dirty="0" smtClean="0">
                <a:latin typeface="+mn-lt"/>
                <a:cs typeface="Avenir Roman" panose="02000503020000020003" pitchFamily="2" charset="0"/>
              </a:rPr>
              <a:t>mostly about having a </a:t>
            </a:r>
            <a:r>
              <a:rPr lang="en-US" altLang="en-US" sz="1100" b="0" dirty="0">
                <a:latin typeface="+mn-lt"/>
                <a:cs typeface="Avenir Roman" panose="02000503020000020003" pitchFamily="2" charset="0"/>
              </a:rPr>
              <a:t>good end of life. </a:t>
            </a:r>
            <a:r>
              <a:rPr lang="en-US" altLang="en-US" sz="1100" b="0" dirty="0" smtClean="0">
                <a:latin typeface="+mn-lt"/>
                <a:cs typeface="Avenir Roman" panose="02000503020000020003" pitchFamily="2" charset="0"/>
              </a:rPr>
              <a:t>Do </a:t>
            </a:r>
            <a:r>
              <a:rPr lang="en-US" altLang="en-US" sz="1100" b="0" dirty="0">
                <a:latin typeface="+mn-lt"/>
                <a:cs typeface="Avenir Roman" panose="02000503020000020003" pitchFamily="2" charset="0"/>
              </a:rPr>
              <a:t>we get the care we want? Do we pass on our wealth to the people we want? Do we relieve burdens for our surviving family members or friends and people we care about? </a:t>
            </a:r>
            <a:r>
              <a:rPr lang="en-US" altLang="en-US" sz="1100" b="0" dirty="0" smtClean="0">
                <a:latin typeface="+mn-lt"/>
                <a:cs typeface="Avenir Roman" panose="02000503020000020003" pitchFamily="2" charset="0"/>
              </a:rPr>
              <a:t>The</a:t>
            </a:r>
            <a:r>
              <a:rPr lang="en-US" altLang="en-US" sz="1100" b="0" baseline="0" dirty="0" smtClean="0">
                <a:latin typeface="+mn-lt"/>
                <a:cs typeface="Avenir Roman" panose="02000503020000020003" pitchFamily="2" charset="0"/>
              </a:rPr>
              <a:t> r</a:t>
            </a:r>
            <a:r>
              <a:rPr lang="en-US" altLang="en-US" sz="1100" b="0" dirty="0" smtClean="0">
                <a:latin typeface="+mn-lt"/>
                <a:cs typeface="Avenir Roman" panose="02000503020000020003" pitchFamily="2" charset="0"/>
              </a:rPr>
              <a:t>eality </a:t>
            </a:r>
            <a:r>
              <a:rPr lang="en-US" altLang="en-US" sz="1100" b="0" dirty="0">
                <a:latin typeface="+mn-lt"/>
                <a:cs typeface="Avenir Roman" panose="02000503020000020003" pitchFamily="2" charset="0"/>
              </a:rPr>
              <a:t>is, it's </a:t>
            </a:r>
            <a:r>
              <a:rPr lang="en-US" altLang="en-US" sz="1100" b="0" dirty="0" smtClean="0">
                <a:latin typeface="+mn-lt"/>
                <a:cs typeface="Avenir Roman" panose="02000503020000020003" pitchFamily="2" charset="0"/>
              </a:rPr>
              <a:t>about </a:t>
            </a:r>
            <a:r>
              <a:rPr lang="en-US" altLang="en-US" sz="1100" b="0" dirty="0">
                <a:latin typeface="+mn-lt"/>
                <a:cs typeface="Avenir Roman" panose="02000503020000020003" pitchFamily="2" charset="0"/>
              </a:rPr>
              <a:t>reaching some goal </a:t>
            </a:r>
            <a:r>
              <a:rPr lang="en-US" altLang="en-US" sz="1100" b="0" dirty="0" smtClean="0">
                <a:latin typeface="+mn-lt"/>
                <a:cs typeface="Avenir Roman" panose="02000503020000020003" pitchFamily="2" charset="0"/>
              </a:rPr>
              <a:t>we </a:t>
            </a:r>
            <a:r>
              <a:rPr lang="en-US" altLang="en-US" sz="1100" b="0" dirty="0">
                <a:latin typeface="+mn-lt"/>
                <a:cs typeface="Avenir Roman" panose="02000503020000020003" pitchFamily="2" charset="0"/>
              </a:rPr>
              <a:t>want to </a:t>
            </a:r>
            <a:r>
              <a:rPr lang="en-US" altLang="en-US" sz="1100" b="0" dirty="0" err="1" smtClean="0">
                <a:latin typeface="+mn-lt"/>
                <a:cs typeface="Avenir Roman" panose="02000503020000020003" pitchFamily="2" charset="0"/>
              </a:rPr>
              <a:t>achive</a:t>
            </a:r>
            <a:r>
              <a:rPr lang="en-US" altLang="en-US" sz="1100" b="0" dirty="0">
                <a:latin typeface="+mn-lt"/>
                <a:cs typeface="Avenir Roman" panose="02000503020000020003" pitchFamily="2" charset="0"/>
              </a:rPr>
              <a:t>. </a:t>
            </a:r>
          </a:p>
        </p:txBody>
      </p:sp>
      <p:sp>
        <p:nvSpPr>
          <p:cNvPr id="4" name="Slide Number Placeholder 3"/>
          <p:cNvSpPr>
            <a:spLocks noGrp="1"/>
          </p:cNvSpPr>
          <p:nvPr>
            <p:ph type="sldNum" sz="quarter" idx="5"/>
          </p:nvPr>
        </p:nvSpPr>
        <p:spPr/>
        <p:txBody>
          <a:bodyPr/>
          <a:lstStyle/>
          <a:p>
            <a:fld id="{6C015D19-1A19-3940-AD3C-B0D2E6166548}" type="slidenum">
              <a:rPr lang="en-US" smtClean="0"/>
              <a:pPr/>
              <a:t>6</a:t>
            </a:fld>
            <a:endParaRPr lang="en-US" dirty="0"/>
          </a:p>
        </p:txBody>
      </p:sp>
    </p:spTree>
    <p:extLst>
      <p:ext uri="{BB962C8B-B14F-4D97-AF65-F5344CB8AC3E}">
        <p14:creationId xmlns:p14="http://schemas.microsoft.com/office/powerpoint/2010/main" val="300352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 want to share two examples </a:t>
            </a:r>
            <a:r>
              <a:rPr lang="en-US" sz="1100" baseline="0" dirty="0" smtClean="0"/>
              <a:t>because </a:t>
            </a:r>
            <a:r>
              <a:rPr lang="en-US" sz="1100" dirty="0" smtClean="0"/>
              <a:t>they're a little bit famous and both of them are musicians,</a:t>
            </a:r>
            <a:r>
              <a:rPr lang="en-US" sz="1100" baseline="0" dirty="0" smtClean="0"/>
              <a:t> </a:t>
            </a:r>
            <a:r>
              <a:rPr lang="en-US" sz="1100" dirty="0" smtClean="0"/>
              <a:t>so there's a great comparison between the two. </a:t>
            </a:r>
          </a:p>
          <a:p>
            <a:endParaRPr lang="en-US" sz="1100" dirty="0" smtClean="0"/>
          </a:p>
          <a:p>
            <a:r>
              <a:rPr lang="en-US" sz="1100" dirty="0" smtClean="0"/>
              <a:t>The</a:t>
            </a:r>
            <a:r>
              <a:rPr lang="en-US" sz="1100" baseline="0" dirty="0" smtClean="0"/>
              <a:t> f</a:t>
            </a:r>
            <a:r>
              <a:rPr lang="en-US" sz="1100" dirty="0" smtClean="0"/>
              <a:t>irst one is Prince. He passed away without any significant estate plan in place and his estate ended up right in court</a:t>
            </a:r>
            <a:r>
              <a:rPr lang="en-US" sz="1100" baseline="0" dirty="0" smtClean="0"/>
              <a:t> with six s</a:t>
            </a:r>
            <a:r>
              <a:rPr lang="en-US" sz="1100" dirty="0" smtClean="0"/>
              <a:t>iblings fighting about it. This is the situation you don't want to see. Somebody who is a brilliant musician, brilliant business person, brilliant person, and impacted millions of lives in a very positive way. And, someone who had access to any type of planning he would ever want. He also had some health problems before he passed away, too,</a:t>
            </a:r>
            <a:r>
              <a:rPr lang="en-US" sz="1100" baseline="0" dirty="0" smtClean="0"/>
              <a:t> s</a:t>
            </a:r>
            <a:r>
              <a:rPr lang="en-US" sz="1100" dirty="0" smtClean="0"/>
              <a:t>o his</a:t>
            </a:r>
            <a:r>
              <a:rPr lang="en-US" sz="1100" baseline="0" dirty="0" smtClean="0"/>
              <a:t> death</a:t>
            </a:r>
            <a:r>
              <a:rPr lang="en-US" sz="1100" dirty="0" smtClean="0"/>
              <a:t> wasn't totally out of the blue. </a:t>
            </a:r>
          </a:p>
          <a:p>
            <a:endParaRPr lang="en-US" sz="1100" dirty="0" smtClean="0"/>
          </a:p>
          <a:p>
            <a:r>
              <a:rPr lang="en-US" sz="1100" dirty="0" smtClean="0"/>
              <a:t>Settling his estate has been ongoing for years. And, it's actually a very complex estate to handle because how do you divide ‘Purple Rain’? Prince talked about having this vault of unreleased music where he could release another album for the next year, every year, for 100 years. We </a:t>
            </a:r>
            <a:r>
              <a:rPr lang="en-US" sz="1100" baseline="0" dirty="0" smtClean="0"/>
              <a:t>could possibly </a:t>
            </a:r>
            <a:r>
              <a:rPr lang="en-US" sz="1100" dirty="0" smtClean="0"/>
              <a:t>be getting never-before-heard</a:t>
            </a:r>
            <a:r>
              <a:rPr lang="en-US" sz="1100" baseline="0" dirty="0" smtClean="0"/>
              <a:t> </a:t>
            </a:r>
            <a:r>
              <a:rPr lang="en-US" sz="1100" dirty="0" smtClean="0"/>
              <a:t>Prince songs for many years. </a:t>
            </a:r>
          </a:p>
          <a:p>
            <a:endParaRPr lang="en-US" sz="1100" dirty="0" smtClean="0"/>
          </a:p>
          <a:p>
            <a:r>
              <a:rPr lang="en-US" sz="1100" dirty="0" smtClean="0"/>
              <a:t>The</a:t>
            </a:r>
            <a:r>
              <a:rPr lang="en-US" sz="1100" baseline="0" dirty="0" smtClean="0"/>
              <a:t> “vault” was created </a:t>
            </a:r>
            <a:r>
              <a:rPr lang="en-US" sz="1100" dirty="0" smtClean="0"/>
              <a:t>mostly because of disputes with some of the agents and people he</a:t>
            </a:r>
            <a:r>
              <a:rPr lang="en-US" sz="1100" baseline="0" dirty="0" smtClean="0"/>
              <a:t> felt </a:t>
            </a:r>
            <a:r>
              <a:rPr lang="en-US" sz="1100" dirty="0" smtClean="0"/>
              <a:t>were taking advantage</a:t>
            </a:r>
            <a:r>
              <a:rPr lang="en-US" sz="1100" baseline="0" dirty="0" smtClean="0"/>
              <a:t> </a:t>
            </a:r>
            <a:r>
              <a:rPr lang="en-US" sz="1100" dirty="0" smtClean="0"/>
              <a:t>of his situation. So he stopped releasing new music and held onto it because of some of those copyright and ownership issues he was concerned about. And, this brings about another question,</a:t>
            </a:r>
            <a:r>
              <a:rPr lang="en-US" sz="1100" baseline="0" dirty="0" smtClean="0"/>
              <a:t> </a:t>
            </a:r>
            <a:r>
              <a:rPr lang="en-US" sz="1100" dirty="0" smtClean="0"/>
              <a:t>how do you put</a:t>
            </a:r>
            <a:r>
              <a:rPr lang="en-US" sz="1100" baseline="0" dirty="0" smtClean="0"/>
              <a:t> a </a:t>
            </a:r>
            <a:r>
              <a:rPr lang="en-US" sz="1100" dirty="0" smtClean="0"/>
              <a:t>value on that music? It's difficult to assign</a:t>
            </a:r>
            <a:r>
              <a:rPr lang="en-US" sz="1100" baseline="0" dirty="0" smtClean="0"/>
              <a:t> a </a:t>
            </a:r>
            <a:r>
              <a:rPr lang="en-US" sz="1100" dirty="0" smtClean="0"/>
              <a:t>value to music for federal estate tax purposes. </a:t>
            </a:r>
          </a:p>
          <a:p>
            <a:endParaRPr lang="en-US" sz="1100" dirty="0" smtClean="0"/>
          </a:p>
          <a:p>
            <a:r>
              <a:rPr lang="en-US" sz="1100" dirty="0" smtClean="0"/>
              <a:t>I don’t believe Prince, or anyone, would</a:t>
            </a:r>
            <a:r>
              <a:rPr lang="en-US" sz="1100" baseline="0" dirty="0" smtClean="0"/>
              <a:t> say, “</a:t>
            </a:r>
            <a:r>
              <a:rPr lang="en-US" sz="1100" dirty="0" smtClean="0"/>
              <a:t>Hey, I'm going to give the government as much money as I possibly can without doing planning.” I imagine even Prince would rather have shifted some of that money towards charitable endeavors instead. But, that didn't happen. He didn't have an</a:t>
            </a:r>
            <a:r>
              <a:rPr lang="en-US" sz="1100" baseline="0" dirty="0" smtClean="0"/>
              <a:t> estate</a:t>
            </a:r>
            <a:r>
              <a:rPr lang="en-US" sz="1100" dirty="0" smtClean="0"/>
              <a:t> plan.</a:t>
            </a:r>
            <a:endParaRPr lang="en-US" sz="1100" dirty="0"/>
          </a:p>
        </p:txBody>
      </p:sp>
      <p:sp>
        <p:nvSpPr>
          <p:cNvPr id="4" name="Slide Number Placeholder 3"/>
          <p:cNvSpPr>
            <a:spLocks noGrp="1"/>
          </p:cNvSpPr>
          <p:nvPr>
            <p:ph type="sldNum" sz="quarter" idx="5"/>
          </p:nvPr>
        </p:nvSpPr>
        <p:spPr/>
        <p:txBody>
          <a:bodyPr/>
          <a:lstStyle/>
          <a:p>
            <a:fld id="{DB19FA42-5024-7C4A-A1E9-2BADC9AB4546}" type="slidenum">
              <a:rPr lang="en-US" smtClean="0"/>
              <a:t>7</a:t>
            </a:fld>
            <a:endParaRPr lang="en-US"/>
          </a:p>
        </p:txBody>
      </p:sp>
    </p:spTree>
    <p:extLst>
      <p:ext uri="{BB962C8B-B14F-4D97-AF65-F5344CB8AC3E}">
        <p14:creationId xmlns:p14="http://schemas.microsoft.com/office/powerpoint/2010/main" val="379014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Source:</a:t>
            </a:r>
            <a:r>
              <a:rPr lang="en-US" sz="1100" baseline="0" dirty="0" smtClean="0"/>
              <a:t> https://www.businessinsider.com/michael-jacksons-neverland-ranch-is-being-sold-for-100-million-2015-5 </a:t>
            </a:r>
            <a:endParaRPr lang="en-US" sz="1100" dirty="0" smtClean="0"/>
          </a:p>
          <a:p>
            <a:endParaRPr lang="en-US" sz="1100" dirty="0" smtClean="0"/>
          </a:p>
          <a:p>
            <a:r>
              <a:rPr lang="en-US" sz="1100" dirty="0" smtClean="0"/>
              <a:t>Now, let’s look at Michael Jackson.</a:t>
            </a:r>
          </a:p>
          <a:p>
            <a:endParaRPr lang="en-US" sz="1100" dirty="0" smtClean="0"/>
          </a:p>
          <a:p>
            <a:r>
              <a:rPr lang="en-US" sz="1100" dirty="0" smtClean="0"/>
              <a:t>This was a person who was known – from some of his TV appearances and some of his antics – as not being a planning-focused person. He accumulated a bunch of debt,</a:t>
            </a:r>
            <a:r>
              <a:rPr lang="en-US" sz="1100" baseline="0" dirty="0" smtClean="0"/>
              <a:t> but, i</a:t>
            </a:r>
            <a:r>
              <a:rPr lang="en-US" sz="1100" dirty="0" smtClean="0"/>
              <a:t>nterestingly enough, he actually had a really good estate plan in place. It was good people re-looked at the valuations of this trust he set-up for surviving kids because, when he passed away, there was a lot of debt</a:t>
            </a:r>
            <a:r>
              <a:rPr lang="en-US" sz="1100" baseline="0" dirty="0" smtClean="0"/>
              <a:t> and</a:t>
            </a:r>
            <a:r>
              <a:rPr lang="en-US" sz="1100" dirty="0" smtClean="0"/>
              <a:t> didn't pay federal estate taxes. </a:t>
            </a:r>
          </a:p>
          <a:p>
            <a:endParaRPr lang="en-US" sz="1100" dirty="0" smtClean="0"/>
          </a:p>
          <a:p>
            <a:r>
              <a:rPr lang="en-US" sz="1100" dirty="0" smtClean="0"/>
              <a:t>Then, his image kept generating wealth. The</a:t>
            </a:r>
            <a:r>
              <a:rPr lang="en-US" sz="1100" baseline="0" dirty="0" smtClean="0"/>
              <a:t> “</a:t>
            </a:r>
            <a:r>
              <a:rPr lang="en-US" sz="1100" dirty="0" smtClean="0"/>
              <a:t>hologram tour” generated so much wealth the trust did very well. </a:t>
            </a:r>
          </a:p>
          <a:p>
            <a:endParaRPr lang="en-US" sz="1100" dirty="0" smtClean="0"/>
          </a:p>
          <a:p>
            <a:r>
              <a:rPr lang="en-US" sz="1100" dirty="0" smtClean="0"/>
              <a:t>Now, there are certain things in the estate like the Neverland house. It</a:t>
            </a:r>
            <a:r>
              <a:rPr lang="en-US" sz="1100" baseline="0" dirty="0" smtClean="0"/>
              <a:t> was finally pulled off the market in early 2020 after failing to sell for almost five years. </a:t>
            </a:r>
            <a:r>
              <a:rPr lang="en-US" sz="1100" dirty="0" smtClean="0"/>
              <a:t>It started off at about 100 million and</a:t>
            </a:r>
            <a:r>
              <a:rPr lang="en-US" sz="1100" baseline="0" dirty="0" smtClean="0"/>
              <a:t> was reduced down to about $31 million before it was pulled. The r</a:t>
            </a:r>
            <a:r>
              <a:rPr lang="en-US" sz="1100" dirty="0" smtClean="0"/>
              <a:t>eality is there were some assets </a:t>
            </a:r>
            <a:r>
              <a:rPr lang="en-US" sz="1100" baseline="0" dirty="0" smtClean="0"/>
              <a:t>that should have had planned liquidity for. </a:t>
            </a:r>
            <a:r>
              <a:rPr lang="en-US" sz="1100" dirty="0" smtClean="0"/>
              <a:t>Today, the trust obviously could liquidate that in some other fashion but it was a hard-to-sell asset. There are not a lot of buyers out there for $30 to $100 million properties that had</a:t>
            </a:r>
            <a:r>
              <a:rPr lang="en-US" sz="1100" baseline="0" dirty="0" smtClean="0"/>
              <a:t> </a:t>
            </a:r>
            <a:r>
              <a:rPr lang="en-US" sz="1100" dirty="0" smtClean="0"/>
              <a:t>circus equipment on it. </a:t>
            </a:r>
          </a:p>
          <a:p>
            <a:endParaRPr lang="en-US" sz="1100" dirty="0" smtClean="0"/>
          </a:p>
          <a:p>
            <a:r>
              <a:rPr lang="en-US" sz="1100" dirty="0" smtClean="0"/>
              <a:t>Unfortunately, the only downside to all of this was his trust document did get leaked eventually. The positive was we saw it was very well done, but a lot of that information people like to keep personal and they don't want it made public. That's often why people</a:t>
            </a:r>
            <a:r>
              <a:rPr lang="en-US" sz="1100" baseline="0" dirty="0" smtClean="0"/>
              <a:t> </a:t>
            </a:r>
            <a:r>
              <a:rPr lang="en-US" sz="1100" dirty="0" smtClean="0"/>
              <a:t>set-up a trust – because it</a:t>
            </a:r>
            <a:r>
              <a:rPr lang="en-US" sz="1100" baseline="0" dirty="0" smtClean="0"/>
              <a:t> is</a:t>
            </a:r>
            <a:r>
              <a:rPr lang="en-US" sz="1100" dirty="0" smtClean="0"/>
              <a:t> personal</a:t>
            </a:r>
            <a:r>
              <a:rPr lang="en-US" sz="1100" baseline="0" dirty="0" smtClean="0"/>
              <a:t> and confidential.</a:t>
            </a:r>
            <a:r>
              <a:rPr lang="en-US" sz="1100" dirty="0" smtClean="0"/>
              <a:t> </a:t>
            </a:r>
          </a:p>
        </p:txBody>
      </p:sp>
      <p:sp>
        <p:nvSpPr>
          <p:cNvPr id="4" name="Slide Number Placeholder 3"/>
          <p:cNvSpPr>
            <a:spLocks noGrp="1"/>
          </p:cNvSpPr>
          <p:nvPr>
            <p:ph type="sldNum" sz="quarter" idx="5"/>
          </p:nvPr>
        </p:nvSpPr>
        <p:spPr/>
        <p:txBody>
          <a:bodyPr/>
          <a:lstStyle/>
          <a:p>
            <a:fld id="{DB19FA42-5024-7C4A-A1E9-2BADC9AB4546}" type="slidenum">
              <a:rPr lang="en-US" smtClean="0"/>
              <a:t>8</a:t>
            </a:fld>
            <a:endParaRPr lang="en-US"/>
          </a:p>
        </p:txBody>
      </p:sp>
    </p:spTree>
    <p:extLst>
      <p:ext uri="{BB962C8B-B14F-4D97-AF65-F5344CB8AC3E}">
        <p14:creationId xmlns:p14="http://schemas.microsoft.com/office/powerpoint/2010/main" val="228467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mn-lt"/>
                <a:ea typeface="+mn-ea"/>
                <a:cs typeface="+mn-cs"/>
              </a:rPr>
              <a:t>Those are </a:t>
            </a:r>
            <a:r>
              <a:rPr lang="en-US" sz="1100" b="0" i="0" kern="1200" dirty="0">
                <a:solidFill>
                  <a:schemeClr val="tx1"/>
                </a:solidFill>
                <a:effectLst/>
                <a:latin typeface="+mn-lt"/>
                <a:ea typeface="+mn-ea"/>
                <a:cs typeface="+mn-cs"/>
              </a:rPr>
              <a:t>just interesting </a:t>
            </a:r>
            <a:r>
              <a:rPr lang="en-US" sz="1100" b="0" i="0" kern="1200" dirty="0" smtClean="0">
                <a:solidFill>
                  <a:schemeClr val="tx1"/>
                </a:solidFill>
                <a:effectLst/>
                <a:latin typeface="+mn-lt"/>
                <a:ea typeface="+mn-ea"/>
                <a:cs typeface="+mn-cs"/>
              </a:rPr>
              <a:t>stories. </a:t>
            </a:r>
            <a:r>
              <a:rPr lang="en-US" sz="1100" b="0" i="0" kern="1200" dirty="0">
                <a:solidFill>
                  <a:schemeClr val="tx1"/>
                </a:solidFill>
                <a:effectLst/>
                <a:latin typeface="+mn-lt"/>
                <a:ea typeface="+mn-ea"/>
                <a:cs typeface="+mn-cs"/>
              </a:rPr>
              <a:t>We don't take a </a:t>
            </a:r>
            <a:r>
              <a:rPr lang="en-US" sz="1100" b="0" i="0" kern="1200" dirty="0" smtClean="0">
                <a:solidFill>
                  <a:schemeClr val="tx1"/>
                </a:solidFill>
                <a:effectLst/>
                <a:latin typeface="+mn-lt"/>
                <a:ea typeface="+mn-ea"/>
                <a:cs typeface="+mn-cs"/>
              </a:rPr>
              <a:t>lot</a:t>
            </a:r>
            <a:r>
              <a:rPr lang="en-US" sz="1100" b="0" i="0" kern="1200" baseline="0" dirty="0" smtClean="0">
                <a:solidFill>
                  <a:schemeClr val="tx1"/>
                </a:solidFill>
                <a:effectLst/>
                <a:latin typeface="+mn-lt"/>
                <a:ea typeface="+mn-ea"/>
                <a:cs typeface="+mn-cs"/>
              </a:rPr>
              <a:t> from </a:t>
            </a:r>
            <a:r>
              <a:rPr lang="en-US" sz="1100" b="0" i="0" kern="1200" dirty="0" smtClean="0">
                <a:solidFill>
                  <a:schemeClr val="tx1"/>
                </a:solidFill>
                <a:effectLst/>
                <a:latin typeface="+mn-lt"/>
                <a:ea typeface="+mn-ea"/>
                <a:cs typeface="+mn-cs"/>
              </a:rPr>
              <a:t>those </a:t>
            </a:r>
            <a:r>
              <a:rPr lang="en-US" sz="1100" b="0" i="0" kern="1200" dirty="0">
                <a:solidFill>
                  <a:schemeClr val="tx1"/>
                </a:solidFill>
                <a:effectLst/>
                <a:latin typeface="+mn-lt"/>
                <a:ea typeface="+mn-ea"/>
                <a:cs typeface="+mn-cs"/>
              </a:rPr>
              <a:t>except </a:t>
            </a:r>
            <a:r>
              <a:rPr lang="en-US" sz="1100" b="0" i="0" kern="1200" dirty="0" smtClean="0">
                <a:solidFill>
                  <a:schemeClr val="tx1"/>
                </a:solidFill>
                <a:effectLst/>
                <a:latin typeface="+mn-lt"/>
                <a:ea typeface="+mn-ea"/>
                <a:cs typeface="+mn-cs"/>
              </a:rPr>
              <a:t>for “Look</a:t>
            </a:r>
            <a:r>
              <a:rPr lang="en-US" sz="1100" b="0" i="0" kern="1200" dirty="0">
                <a:solidFill>
                  <a:schemeClr val="tx1"/>
                </a:solidFill>
                <a:effectLst/>
                <a:latin typeface="+mn-lt"/>
                <a:ea typeface="+mn-ea"/>
                <a:cs typeface="+mn-cs"/>
              </a:rPr>
              <a:t>, here's a really good planning example versus </a:t>
            </a:r>
            <a:r>
              <a:rPr lang="en-US" sz="1100" b="0" i="0" kern="1200" dirty="0" smtClean="0">
                <a:solidFill>
                  <a:schemeClr val="tx1"/>
                </a:solidFill>
                <a:effectLst/>
                <a:latin typeface="+mn-lt"/>
                <a:ea typeface="+mn-ea"/>
                <a:cs typeface="+mn-cs"/>
              </a:rPr>
              <a:t>someone</a:t>
            </a:r>
            <a:r>
              <a:rPr lang="en-US" sz="1100" b="0" i="0" kern="1200" baseline="0" dirty="0" smtClean="0">
                <a:solidFill>
                  <a:schemeClr val="tx1"/>
                </a:solidFill>
                <a:effectLst/>
                <a:latin typeface="+mn-lt"/>
                <a:ea typeface="+mn-ea"/>
                <a:cs typeface="+mn-cs"/>
              </a:rPr>
              <a:t> else’s</a:t>
            </a:r>
            <a:r>
              <a:rPr lang="en-US" sz="1100" b="0" i="0" kern="1200" dirty="0" smtClean="0">
                <a:solidFill>
                  <a:schemeClr val="tx1"/>
                </a:solidFill>
                <a:effectLst/>
                <a:latin typeface="+mn-lt"/>
                <a:ea typeface="+mn-ea"/>
                <a:cs typeface="+mn-cs"/>
              </a:rPr>
              <a:t>.”</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It's </a:t>
            </a:r>
            <a:r>
              <a:rPr lang="en-US" sz="1100" b="0" i="0" kern="1200" dirty="0">
                <a:solidFill>
                  <a:schemeClr val="tx1"/>
                </a:solidFill>
                <a:effectLst/>
                <a:latin typeface="+mn-lt"/>
                <a:ea typeface="+mn-ea"/>
                <a:cs typeface="+mn-cs"/>
              </a:rPr>
              <a:t>about simply following a process, executing on it, taking care of your loved ones, and then making sure </a:t>
            </a:r>
            <a:r>
              <a:rPr lang="en-US" sz="1100" b="0" i="0" kern="1200" dirty="0" smtClean="0">
                <a:solidFill>
                  <a:schemeClr val="tx1"/>
                </a:solidFill>
                <a:effectLst/>
                <a:latin typeface="+mn-lt"/>
                <a:ea typeface="+mn-ea"/>
                <a:cs typeface="+mn-cs"/>
              </a:rPr>
              <a:t>your </a:t>
            </a:r>
            <a:r>
              <a:rPr lang="en-US" sz="1100" b="0" i="0" kern="1200" dirty="0">
                <a:solidFill>
                  <a:schemeClr val="tx1"/>
                </a:solidFill>
                <a:effectLst/>
                <a:latin typeface="+mn-lt"/>
                <a:ea typeface="+mn-ea"/>
                <a:cs typeface="+mn-cs"/>
              </a:rPr>
              <a:t>assets pass in the way </a:t>
            </a:r>
            <a:r>
              <a:rPr lang="en-US" sz="1100" b="0" i="0" kern="1200" dirty="0" smtClean="0">
                <a:solidFill>
                  <a:schemeClr val="tx1"/>
                </a:solidFill>
                <a:effectLst/>
                <a:latin typeface="+mn-lt"/>
                <a:ea typeface="+mn-ea"/>
                <a:cs typeface="+mn-cs"/>
              </a:rPr>
              <a:t>you </a:t>
            </a:r>
            <a:r>
              <a:rPr lang="en-US" sz="1100" b="0" i="0" kern="1200" dirty="0">
                <a:solidFill>
                  <a:schemeClr val="tx1"/>
                </a:solidFill>
                <a:effectLst/>
                <a:latin typeface="+mn-lt"/>
                <a:ea typeface="+mn-ea"/>
                <a:cs typeface="+mn-cs"/>
              </a:rPr>
              <a:t>want them to. </a:t>
            </a:r>
            <a:r>
              <a:rPr lang="en-US" sz="1100" b="0" i="0" kern="1200" dirty="0" smtClean="0">
                <a:solidFill>
                  <a:schemeClr val="tx1"/>
                </a:solidFill>
                <a:effectLst/>
                <a:latin typeface="+mn-lt"/>
                <a:ea typeface="+mn-ea"/>
                <a:cs typeface="+mn-cs"/>
              </a:rPr>
              <a:t>Especially</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business owners</a:t>
            </a:r>
            <a:r>
              <a:rPr lang="en-US" sz="1100" b="0" i="0" kern="1200" baseline="0" dirty="0" smtClean="0">
                <a:solidFill>
                  <a:schemeClr val="tx1"/>
                </a:solidFill>
                <a:effectLst/>
                <a:latin typeface="+mn-lt"/>
                <a:ea typeface="+mn-ea"/>
                <a:cs typeface="+mn-cs"/>
              </a:rPr>
              <a:t> or </a:t>
            </a:r>
            <a:r>
              <a:rPr lang="en-US" sz="1100" b="0" i="0" kern="1200" dirty="0" smtClean="0">
                <a:solidFill>
                  <a:schemeClr val="tx1"/>
                </a:solidFill>
                <a:effectLst/>
                <a:latin typeface="+mn-lt"/>
                <a:ea typeface="+mn-ea"/>
                <a:cs typeface="+mn-cs"/>
              </a:rPr>
              <a:t>anyone </a:t>
            </a:r>
            <a:r>
              <a:rPr lang="en-US" sz="1100" b="0" i="0" kern="1200" dirty="0">
                <a:solidFill>
                  <a:schemeClr val="tx1"/>
                </a:solidFill>
                <a:effectLst/>
                <a:latin typeface="+mn-lt"/>
                <a:ea typeface="+mn-ea"/>
                <a:cs typeface="+mn-cs"/>
              </a:rPr>
              <a:t>with complex </a:t>
            </a:r>
            <a:r>
              <a:rPr lang="en-US" sz="1100" b="0" i="0" kern="1200" dirty="0" smtClean="0">
                <a:solidFill>
                  <a:schemeClr val="tx1"/>
                </a:solidFill>
                <a:effectLst/>
                <a:latin typeface="+mn-lt"/>
                <a:ea typeface="+mn-ea"/>
                <a:cs typeface="+mn-cs"/>
              </a:rPr>
              <a:t>assets. F</a:t>
            </a:r>
            <a:r>
              <a:rPr lang="en-US" sz="1100" b="0" i="0" kern="1200" baseline="0" dirty="0" smtClean="0">
                <a:solidFill>
                  <a:schemeClr val="tx1"/>
                </a:solidFill>
                <a:effectLst/>
                <a:latin typeface="+mn-lt"/>
                <a:ea typeface="+mn-ea"/>
                <a:cs typeface="+mn-cs"/>
              </a:rPr>
              <a:t>or instance, y</a:t>
            </a:r>
            <a:r>
              <a:rPr lang="en-US" sz="1100" b="0" i="0" kern="1200" dirty="0" smtClean="0">
                <a:solidFill>
                  <a:schemeClr val="tx1"/>
                </a:solidFill>
                <a:effectLst/>
                <a:latin typeface="+mn-lt"/>
                <a:ea typeface="+mn-ea"/>
                <a:cs typeface="+mn-cs"/>
              </a:rPr>
              <a:t>ou're </a:t>
            </a:r>
            <a:r>
              <a:rPr lang="en-US" sz="1100" b="0" i="0" kern="1200" dirty="0">
                <a:solidFill>
                  <a:schemeClr val="tx1"/>
                </a:solidFill>
                <a:effectLst/>
                <a:latin typeface="+mn-lt"/>
                <a:ea typeface="+mn-ea"/>
                <a:cs typeface="+mn-cs"/>
              </a:rPr>
              <a:t>a writer and you own blogs and books. </a:t>
            </a:r>
            <a:r>
              <a:rPr lang="en-US" sz="1100" b="0" i="0" kern="1200" dirty="0" smtClean="0">
                <a:solidFill>
                  <a:schemeClr val="tx1"/>
                </a:solidFill>
                <a:effectLst/>
                <a:latin typeface="+mn-lt"/>
                <a:ea typeface="+mn-ea"/>
                <a:cs typeface="+mn-cs"/>
              </a:rPr>
              <a:t>If you</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created </a:t>
            </a:r>
            <a:r>
              <a:rPr lang="en-US" sz="1100" b="0" i="0" kern="1200" dirty="0">
                <a:solidFill>
                  <a:schemeClr val="tx1"/>
                </a:solidFill>
                <a:effectLst/>
                <a:latin typeface="+mn-lt"/>
                <a:ea typeface="+mn-ea"/>
                <a:cs typeface="+mn-cs"/>
              </a:rPr>
              <a:t>something in your life of additional value, it can be very challenging to plan for that. </a:t>
            </a:r>
            <a:r>
              <a:rPr lang="en-US" sz="1100" b="0" i="0" kern="1200" dirty="0" smtClean="0">
                <a:solidFill>
                  <a:schemeClr val="tx1"/>
                </a:solidFill>
                <a:effectLst/>
                <a:latin typeface="+mn-lt"/>
                <a:ea typeface="+mn-ea"/>
                <a:cs typeface="+mn-cs"/>
              </a:rPr>
              <a:t>So, </a:t>
            </a:r>
            <a:r>
              <a:rPr lang="en-US" sz="1100" b="0" i="0" kern="1200" dirty="0">
                <a:solidFill>
                  <a:schemeClr val="tx1"/>
                </a:solidFill>
                <a:effectLst/>
                <a:latin typeface="+mn-lt"/>
                <a:ea typeface="+mn-ea"/>
                <a:cs typeface="+mn-cs"/>
              </a:rPr>
              <a:t>let's start with </a:t>
            </a:r>
            <a:r>
              <a:rPr lang="en-US" sz="1100" b="0" i="0" kern="1200" dirty="0" smtClean="0">
                <a:solidFill>
                  <a:schemeClr val="tx1"/>
                </a:solidFill>
                <a:effectLst/>
                <a:latin typeface="+mn-lt"/>
                <a:ea typeface="+mn-ea"/>
                <a:cs typeface="+mn-cs"/>
              </a:rPr>
              <a:t>a planning </a:t>
            </a:r>
            <a:r>
              <a:rPr lang="en-US" sz="1100" b="0" i="0" kern="1200" dirty="0">
                <a:solidFill>
                  <a:schemeClr val="tx1"/>
                </a:solidFill>
                <a:effectLst/>
                <a:latin typeface="+mn-lt"/>
                <a:ea typeface="+mn-ea"/>
                <a:cs typeface="+mn-cs"/>
              </a:rPr>
              <a:t>checklist or process</a:t>
            </a:r>
            <a:r>
              <a:rPr lang="en-US" sz="1100" b="0" i="0" kern="1200" dirty="0" smtClean="0">
                <a:solidFill>
                  <a:schemeClr val="tx1"/>
                </a:solidFill>
                <a:effectLst/>
                <a:latin typeface="+mn-lt"/>
                <a:ea typeface="+mn-ea"/>
                <a:cs typeface="+mn-cs"/>
              </a:rPr>
              <a:t>.</a:t>
            </a:r>
            <a:endParaRPr lang="en-US"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19FA42-5024-7C4A-A1E9-2BADC9AB4546}" type="slidenum">
              <a:rPr lang="en-US" smtClean="0"/>
              <a:t>9</a:t>
            </a:fld>
            <a:endParaRPr lang="en-US"/>
          </a:p>
        </p:txBody>
      </p:sp>
    </p:spTree>
    <p:extLst>
      <p:ext uri="{BB962C8B-B14F-4D97-AF65-F5344CB8AC3E}">
        <p14:creationId xmlns:p14="http://schemas.microsoft.com/office/powerpoint/2010/main" val="4166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option 3 (1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1"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Tree>
    <p:extLst>
      <p:ext uri="{BB962C8B-B14F-4D97-AF65-F5344CB8AC3E}">
        <p14:creationId xmlns:p14="http://schemas.microsoft.com/office/powerpoint/2010/main" val="1825595708"/>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option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CF02895-6C2C-F944-945C-4C88A202E640}"/>
              </a:ext>
            </a:extLst>
          </p:cNvPr>
          <p:cNvSpPr/>
          <p:nvPr userDrawn="1"/>
        </p:nvSpPr>
        <p:spPr>
          <a:xfrm>
            <a:off x="0" y="1886460"/>
            <a:ext cx="2586345" cy="3085079"/>
          </a:xfrm>
          <a:custGeom>
            <a:avLst/>
            <a:gdLst>
              <a:gd name="connsiteX0" fmla="*/ 0 w 1525979"/>
              <a:gd name="connsiteY0" fmla="*/ 0 h 1834738"/>
              <a:gd name="connsiteX1" fmla="*/ 0 w 1525979"/>
              <a:gd name="connsiteY1" fmla="*/ 344385 h 1834738"/>
              <a:gd name="connsiteX2" fmla="*/ 967839 w 1525979"/>
              <a:gd name="connsiteY2" fmla="*/ 920338 h 1834738"/>
              <a:gd name="connsiteX3" fmla="*/ 0 w 1525979"/>
              <a:gd name="connsiteY3" fmla="*/ 1490353 h 1834738"/>
              <a:gd name="connsiteX4" fmla="*/ 0 w 1525979"/>
              <a:gd name="connsiteY4" fmla="*/ 1834738 h 1834738"/>
              <a:gd name="connsiteX5" fmla="*/ 1525979 w 1525979"/>
              <a:gd name="connsiteY5" fmla="*/ 914400 h 1834738"/>
              <a:gd name="connsiteX6" fmla="*/ 0 w 1525979"/>
              <a:gd name="connsiteY6" fmla="*/ 0 h 183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979" h="1834738">
                <a:moveTo>
                  <a:pt x="0" y="0"/>
                </a:moveTo>
                <a:lnTo>
                  <a:pt x="0" y="344385"/>
                </a:lnTo>
                <a:lnTo>
                  <a:pt x="967839" y="920338"/>
                </a:lnTo>
                <a:lnTo>
                  <a:pt x="0" y="1490353"/>
                </a:lnTo>
                <a:lnTo>
                  <a:pt x="0" y="1834738"/>
                </a:lnTo>
                <a:lnTo>
                  <a:pt x="1525979" y="914400"/>
                </a:lnTo>
                <a:lnTo>
                  <a:pt x="0" y="0"/>
                </a:lnTo>
                <a:close/>
              </a:path>
            </a:pathLst>
          </a:custGeom>
          <a:solidFill>
            <a:schemeClr val="tx2"/>
          </a:solidFill>
          <a:ln>
            <a:noFill/>
          </a:ln>
          <a:effectLst>
            <a:innerShdw blurRad="101600">
              <a:schemeClr val="accent1">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3">
            <a:extLst>
              <a:ext uri="{FF2B5EF4-FFF2-40B4-BE49-F238E27FC236}">
                <a16:creationId xmlns:a16="http://schemas.microsoft.com/office/drawing/2014/main" id="{3A25CE67-05C1-2846-9B38-CC8CE99D4151}"/>
              </a:ext>
            </a:extLst>
          </p:cNvPr>
          <p:cNvSpPr>
            <a:spLocks noGrp="1"/>
          </p:cNvSpPr>
          <p:nvPr>
            <p:ph type="body" sz="quarter" idx="11"/>
          </p:nvPr>
        </p:nvSpPr>
        <p:spPr>
          <a:xfrm>
            <a:off x="3119438" y="1271588"/>
            <a:ext cx="7920037" cy="4306887"/>
          </a:xfrm>
          <a:prstGeom prst="rect">
            <a:avLst/>
          </a:prstGeom>
        </p:spPr>
        <p:txBody>
          <a:bodyPr lIns="0" tIns="182880" rIns="0" bIns="0" anchor="ctr"/>
          <a:lstStyle>
            <a:lvl1pPr marL="0" indent="0">
              <a:lnSpc>
                <a:spcPct val="85000"/>
              </a:lnSpc>
              <a:spcBef>
                <a:spcPts val="0"/>
              </a:spcBef>
              <a:spcAft>
                <a:spcPts val="1200"/>
              </a:spcAft>
              <a:buNone/>
              <a:defRPr sz="6000" b="1" i="0">
                <a:solidFill>
                  <a:schemeClr val="accent1"/>
                </a:solidFill>
                <a:latin typeface="Helvetica Neue LT Pro 75" panose="020B0604020202020204" pitchFamily="34" charset="77"/>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42023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Full Slide Pic option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2FF42C-B818-B745-89A7-8959516DBDCD}"/>
              </a:ext>
            </a:extLst>
          </p:cNvPr>
          <p:cNvSpPr>
            <a:spLocks noGrp="1"/>
          </p:cNvSpPr>
          <p:nvPr>
            <p:ph type="pic" sz="quarter" idx="10"/>
          </p:nvPr>
        </p:nvSpPr>
        <p:spPr>
          <a:xfrm>
            <a:off x="-18790" y="1"/>
            <a:ext cx="12210789" cy="687678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4077222 w 12192000"/>
              <a:gd name="connsiteY1" fmla="*/ 6263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2526 w 12204526"/>
              <a:gd name="connsiteY0" fmla="*/ 0 h 6858000"/>
              <a:gd name="connsiteX1" fmla="*/ 4089748 w 12204526"/>
              <a:gd name="connsiteY1" fmla="*/ 6263 h 6858000"/>
              <a:gd name="connsiteX2" fmla="*/ 12204526 w 12204526"/>
              <a:gd name="connsiteY2" fmla="*/ 0 h 6858000"/>
              <a:gd name="connsiteX3" fmla="*/ 12204526 w 12204526"/>
              <a:gd name="connsiteY3" fmla="*/ 6858000 h 6858000"/>
              <a:gd name="connsiteX4" fmla="*/ 12526 w 12204526"/>
              <a:gd name="connsiteY4" fmla="*/ 6858000 h 6858000"/>
              <a:gd name="connsiteX5" fmla="*/ 0 w 12204526"/>
              <a:gd name="connsiteY5" fmla="*/ 2404997 h 6858000"/>
              <a:gd name="connsiteX6" fmla="*/ 12526 w 12204526"/>
              <a:gd name="connsiteY6" fmla="*/ 0 h 6858000"/>
              <a:gd name="connsiteX0" fmla="*/ 12526 w 12204526"/>
              <a:gd name="connsiteY0" fmla="*/ 0 h 6858000"/>
              <a:gd name="connsiteX1" fmla="*/ 4089748 w 12204526"/>
              <a:gd name="connsiteY1" fmla="*/ 6263 h 6858000"/>
              <a:gd name="connsiteX2" fmla="*/ 12204526 w 12204526"/>
              <a:gd name="connsiteY2" fmla="*/ 0 h 6858000"/>
              <a:gd name="connsiteX3" fmla="*/ 12194088 w 12204526"/>
              <a:gd name="connsiteY3" fmla="*/ 4421688 h 6858000"/>
              <a:gd name="connsiteX4" fmla="*/ 12204526 w 12204526"/>
              <a:gd name="connsiteY4" fmla="*/ 6858000 h 6858000"/>
              <a:gd name="connsiteX5" fmla="*/ 12526 w 12204526"/>
              <a:gd name="connsiteY5" fmla="*/ 6858000 h 6858000"/>
              <a:gd name="connsiteX6" fmla="*/ 0 w 12204526"/>
              <a:gd name="connsiteY6" fmla="*/ 2404997 h 6858000"/>
              <a:gd name="connsiteX7" fmla="*/ 12526 w 12204526"/>
              <a:gd name="connsiteY7" fmla="*/ 0 h 6858000"/>
              <a:gd name="connsiteX0" fmla="*/ 12526 w 12204526"/>
              <a:gd name="connsiteY0" fmla="*/ 0 h 6864263"/>
              <a:gd name="connsiteX1" fmla="*/ 4089748 w 12204526"/>
              <a:gd name="connsiteY1" fmla="*/ 6263 h 6864263"/>
              <a:gd name="connsiteX2" fmla="*/ 12204526 w 12204526"/>
              <a:gd name="connsiteY2" fmla="*/ 0 h 6864263"/>
              <a:gd name="connsiteX3" fmla="*/ 12194088 w 12204526"/>
              <a:gd name="connsiteY3" fmla="*/ 4421688 h 6864263"/>
              <a:gd name="connsiteX4" fmla="*/ 12204526 w 12204526"/>
              <a:gd name="connsiteY4" fmla="*/ 6858000 h 6864263"/>
              <a:gd name="connsiteX5" fmla="*/ 8004131 w 12204526"/>
              <a:gd name="connsiteY5" fmla="*/ 6864263 h 6864263"/>
              <a:gd name="connsiteX6" fmla="*/ 12526 w 12204526"/>
              <a:gd name="connsiteY6" fmla="*/ 6858000 h 6864263"/>
              <a:gd name="connsiteX7" fmla="*/ 0 w 12204526"/>
              <a:gd name="connsiteY7" fmla="*/ 2404997 h 6864263"/>
              <a:gd name="connsiteX8" fmla="*/ 12526 w 12204526"/>
              <a:gd name="connsiteY8" fmla="*/ 0 h 6864263"/>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12204526 w 12204526"/>
              <a:gd name="connsiteY4" fmla="*/ 6858000 h 6870526"/>
              <a:gd name="connsiteX5" fmla="*/ 8073025 w 12204526"/>
              <a:gd name="connsiteY5" fmla="*/ 6870526 h 6870526"/>
              <a:gd name="connsiteX6" fmla="*/ 12526 w 12204526"/>
              <a:gd name="connsiteY6" fmla="*/ 6858000 h 6870526"/>
              <a:gd name="connsiteX7" fmla="*/ 0 w 12204526"/>
              <a:gd name="connsiteY7" fmla="*/ 2404997 h 6870526"/>
              <a:gd name="connsiteX8" fmla="*/ 12526 w 12204526"/>
              <a:gd name="connsiteY8"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0526"/>
              <a:gd name="connsiteX1" fmla="*/ 4089748 w 12204526"/>
              <a:gd name="connsiteY1" fmla="*/ 6263 h 6870526"/>
              <a:gd name="connsiteX2" fmla="*/ 12204526 w 12204526"/>
              <a:gd name="connsiteY2" fmla="*/ 0 h 6870526"/>
              <a:gd name="connsiteX3" fmla="*/ 12194088 w 12204526"/>
              <a:gd name="connsiteY3" fmla="*/ 4421688 h 6870526"/>
              <a:gd name="connsiteX4" fmla="*/ 8073025 w 12204526"/>
              <a:gd name="connsiteY4" fmla="*/ 6870526 h 6870526"/>
              <a:gd name="connsiteX5" fmla="*/ 12526 w 12204526"/>
              <a:gd name="connsiteY5" fmla="*/ 6858000 h 6870526"/>
              <a:gd name="connsiteX6" fmla="*/ 0 w 12204526"/>
              <a:gd name="connsiteY6" fmla="*/ 2404997 h 6870526"/>
              <a:gd name="connsiteX7" fmla="*/ 12526 w 12204526"/>
              <a:gd name="connsiteY7" fmla="*/ 0 h 6870526"/>
              <a:gd name="connsiteX0" fmla="*/ 12526 w 12204526"/>
              <a:gd name="connsiteY0" fmla="*/ 0 h 6876789"/>
              <a:gd name="connsiteX1" fmla="*/ 4089748 w 12204526"/>
              <a:gd name="connsiteY1" fmla="*/ 6263 h 6876789"/>
              <a:gd name="connsiteX2" fmla="*/ 12204526 w 12204526"/>
              <a:gd name="connsiteY2" fmla="*/ 0 h 6876789"/>
              <a:gd name="connsiteX3" fmla="*/ 12194088 w 12204526"/>
              <a:gd name="connsiteY3" fmla="*/ 4421688 h 6876789"/>
              <a:gd name="connsiteX4" fmla="*/ 7979079 w 12204526"/>
              <a:gd name="connsiteY4" fmla="*/ 6876789 h 6876789"/>
              <a:gd name="connsiteX5" fmla="*/ 12526 w 12204526"/>
              <a:gd name="connsiteY5" fmla="*/ 6858000 h 6876789"/>
              <a:gd name="connsiteX6" fmla="*/ 0 w 12204526"/>
              <a:gd name="connsiteY6" fmla="*/ 2404997 h 6876789"/>
              <a:gd name="connsiteX7" fmla="*/ 12526 w 12204526"/>
              <a:gd name="connsiteY7" fmla="*/ 0 h 6876789"/>
              <a:gd name="connsiteX0" fmla="*/ 12526 w 12204526"/>
              <a:gd name="connsiteY0" fmla="*/ 0 h 6876789"/>
              <a:gd name="connsiteX1" fmla="*/ 4089748 w 12204526"/>
              <a:gd name="connsiteY1" fmla="*/ 6263 h 6876789"/>
              <a:gd name="connsiteX2" fmla="*/ 12204526 w 12204526"/>
              <a:gd name="connsiteY2" fmla="*/ 0 h 6876789"/>
              <a:gd name="connsiteX3" fmla="*/ 12200351 w 12204526"/>
              <a:gd name="connsiteY3" fmla="*/ 4415425 h 6876789"/>
              <a:gd name="connsiteX4" fmla="*/ 7979079 w 12204526"/>
              <a:gd name="connsiteY4" fmla="*/ 6876789 h 6876789"/>
              <a:gd name="connsiteX5" fmla="*/ 12526 w 12204526"/>
              <a:gd name="connsiteY5" fmla="*/ 6858000 h 6876789"/>
              <a:gd name="connsiteX6" fmla="*/ 0 w 12204526"/>
              <a:gd name="connsiteY6" fmla="*/ 2404997 h 6876789"/>
              <a:gd name="connsiteX7" fmla="*/ 12526 w 12204526"/>
              <a:gd name="connsiteY7" fmla="*/ 0 h 6876789"/>
              <a:gd name="connsiteX0" fmla="*/ 0 w 12204526"/>
              <a:gd name="connsiteY0" fmla="*/ 2404997 h 6876789"/>
              <a:gd name="connsiteX1" fmla="*/ 4089748 w 12204526"/>
              <a:gd name="connsiteY1" fmla="*/ 6263 h 6876789"/>
              <a:gd name="connsiteX2" fmla="*/ 12204526 w 12204526"/>
              <a:gd name="connsiteY2" fmla="*/ 0 h 6876789"/>
              <a:gd name="connsiteX3" fmla="*/ 12200351 w 12204526"/>
              <a:gd name="connsiteY3" fmla="*/ 4415425 h 6876789"/>
              <a:gd name="connsiteX4" fmla="*/ 7979079 w 12204526"/>
              <a:gd name="connsiteY4" fmla="*/ 6876789 h 6876789"/>
              <a:gd name="connsiteX5" fmla="*/ 12526 w 12204526"/>
              <a:gd name="connsiteY5" fmla="*/ 6858000 h 6876789"/>
              <a:gd name="connsiteX6" fmla="*/ 0 w 12204526"/>
              <a:gd name="connsiteY6" fmla="*/ 2404997 h 6876789"/>
              <a:gd name="connsiteX0" fmla="*/ 0 w 12210789"/>
              <a:gd name="connsiteY0" fmla="*/ 2486416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86416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09601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15864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 name="connsiteX0" fmla="*/ 0 w 12210789"/>
              <a:gd name="connsiteY0" fmla="*/ 2448838 h 6876789"/>
              <a:gd name="connsiteX1" fmla="*/ 4158641 w 12210789"/>
              <a:gd name="connsiteY1" fmla="*/ 6263 h 6876789"/>
              <a:gd name="connsiteX2" fmla="*/ 12210789 w 12210789"/>
              <a:gd name="connsiteY2" fmla="*/ 0 h 6876789"/>
              <a:gd name="connsiteX3" fmla="*/ 12206614 w 12210789"/>
              <a:gd name="connsiteY3" fmla="*/ 4415425 h 6876789"/>
              <a:gd name="connsiteX4" fmla="*/ 7985342 w 12210789"/>
              <a:gd name="connsiteY4" fmla="*/ 6876789 h 6876789"/>
              <a:gd name="connsiteX5" fmla="*/ 18789 w 12210789"/>
              <a:gd name="connsiteY5" fmla="*/ 6858000 h 6876789"/>
              <a:gd name="connsiteX6" fmla="*/ 0 w 12210789"/>
              <a:gd name="connsiteY6" fmla="*/ 2448838 h 687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0789" h="6876789">
                <a:moveTo>
                  <a:pt x="0" y="2448838"/>
                </a:moveTo>
                <a:lnTo>
                  <a:pt x="4158641" y="6263"/>
                </a:lnTo>
                <a:lnTo>
                  <a:pt x="12210789" y="0"/>
                </a:lnTo>
                <a:cubicBezTo>
                  <a:pt x="12207310" y="1473896"/>
                  <a:pt x="12210093" y="2941529"/>
                  <a:pt x="12206614" y="4415425"/>
                </a:cubicBezTo>
                <a:lnTo>
                  <a:pt x="7985342" y="6876789"/>
                </a:lnTo>
                <a:lnTo>
                  <a:pt x="18789" y="6858000"/>
                </a:lnTo>
                <a:cubicBezTo>
                  <a:pt x="14614" y="5373666"/>
                  <a:pt x="4175" y="3933172"/>
                  <a:pt x="0" y="2448838"/>
                </a:cubicBezTo>
                <a:close/>
              </a:path>
            </a:pathLst>
          </a:custGeom>
          <a:solidFill>
            <a:schemeClr val="bg1">
              <a:lumMod val="95000"/>
            </a:schemeClr>
          </a:solidFill>
        </p:spPr>
        <p:txBody>
          <a:bodyPr anchor="ctr" anchorCtr="0"/>
          <a:lstStyle>
            <a:lvl1pPr marL="0" indent="0" algn="ctr">
              <a:buFont typeface="Arial" panose="020B0604020202020204" pitchFamily="34" charset="0"/>
              <a:buNone/>
              <a:defRPr/>
            </a:lvl1pPr>
          </a:lstStyle>
          <a:p>
            <a:endParaRPr lang="en-US" dirty="0"/>
          </a:p>
        </p:txBody>
      </p:sp>
      <p:sp>
        <p:nvSpPr>
          <p:cNvPr id="10" name="Right Triangle 9">
            <a:extLst>
              <a:ext uri="{FF2B5EF4-FFF2-40B4-BE49-F238E27FC236}">
                <a16:creationId xmlns:a16="http://schemas.microsoft.com/office/drawing/2014/main" id="{B3CE3C65-9173-BA4B-B677-9836FE8664E9}"/>
              </a:ext>
            </a:extLst>
          </p:cNvPr>
          <p:cNvSpPr/>
          <p:nvPr userDrawn="1"/>
        </p:nvSpPr>
        <p:spPr>
          <a:xfrm flipH="1">
            <a:off x="8092441" y="4466590"/>
            <a:ext cx="4099560" cy="2391410"/>
          </a:xfrm>
          <a:prstGeom prst="rtTriangle">
            <a:avLst/>
          </a:pr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Helvetica Neue LT Pro 45 Light" panose="020B0403020202020204" pitchFamily="34" charset="77"/>
              </a:rPr>
              <a:t> </a:t>
            </a:r>
          </a:p>
        </p:txBody>
      </p:sp>
      <p:sp>
        <p:nvSpPr>
          <p:cNvPr id="12" name="Right Triangle 11">
            <a:extLst>
              <a:ext uri="{FF2B5EF4-FFF2-40B4-BE49-F238E27FC236}">
                <a16:creationId xmlns:a16="http://schemas.microsoft.com/office/drawing/2014/main" id="{DA246175-513E-114C-ADA8-4FC08C81E6F1}"/>
              </a:ext>
            </a:extLst>
          </p:cNvPr>
          <p:cNvSpPr/>
          <p:nvPr userDrawn="1"/>
        </p:nvSpPr>
        <p:spPr>
          <a:xfrm rot="10800000" flipH="1">
            <a:off x="-7256" y="0"/>
            <a:ext cx="4099560" cy="2391410"/>
          </a:xfrm>
          <a:prstGeom prst="rtTriangle">
            <a:avLst/>
          </a:prstGeom>
          <a:solidFill>
            <a:schemeClr val="bg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Helvetica Neue LT Pro 45 Light" panose="020B0403020202020204" pitchFamily="34" charset="77"/>
              </a:rPr>
              <a:t> </a:t>
            </a:r>
          </a:p>
        </p:txBody>
      </p:sp>
    </p:spTree>
    <p:extLst>
      <p:ext uri="{BB962C8B-B14F-4D97-AF65-F5344CB8AC3E}">
        <p14:creationId xmlns:p14="http://schemas.microsoft.com/office/powerpoint/2010/main" val="1066091801"/>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50938" y="1014413"/>
            <a:ext cx="9890125" cy="4819650"/>
          </a:xfrm>
          <a:prstGeom prst="rect">
            <a:avLst/>
          </a:prstGeom>
          <a:solidFill>
            <a:schemeClr val="tx2"/>
          </a:solidFill>
          <a:effectLst>
            <a:innerShdw blurRad="101600">
              <a:schemeClr val="accent1">
                <a:alpha val="50000"/>
              </a:schemeClr>
            </a:innerShdw>
          </a:effectLst>
        </p:spPr>
        <p:txBody>
          <a:bodyPr lIns="914400" tIns="182880" rIns="914400" bIns="0" anchor="ctr"/>
          <a:lstStyle>
            <a:lvl1pPr marL="0" indent="0" algn="ctr">
              <a:lnSpc>
                <a:spcPct val="85000"/>
              </a:lnSpc>
              <a:spcBef>
                <a:spcPts val="0"/>
              </a:spcBef>
              <a:buNone/>
              <a:defRPr sz="7200" b="1" i="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6" name="Triangle 15">
            <a:extLst>
              <a:ext uri="{FF2B5EF4-FFF2-40B4-BE49-F238E27FC236}">
                <a16:creationId xmlns:a16="http://schemas.microsoft.com/office/drawing/2014/main" id="{4F23E7AF-0E55-234D-8B03-28294E8B93E7}"/>
              </a:ext>
            </a:extLst>
          </p:cNvPr>
          <p:cNvSpPr>
            <a:spLocks noChangeAspect="1"/>
          </p:cNvSpPr>
          <p:nvPr userDrawn="1"/>
        </p:nvSpPr>
        <p:spPr>
          <a:xfrm rot="5400000">
            <a:off x="-104331"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Freeform 16">
            <a:extLst>
              <a:ext uri="{FF2B5EF4-FFF2-40B4-BE49-F238E27FC236}">
                <a16:creationId xmlns:a16="http://schemas.microsoft.com/office/drawing/2014/main" id="{BF6C2A6B-0431-334B-8C12-5CC99F292EAC}"/>
              </a:ext>
            </a:extLst>
          </p:cNvPr>
          <p:cNvSpPr/>
          <p:nvPr userDrawn="1"/>
        </p:nvSpPr>
        <p:spPr>
          <a:xfrm>
            <a:off x="-1888"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Triangle 17">
            <a:extLst>
              <a:ext uri="{FF2B5EF4-FFF2-40B4-BE49-F238E27FC236}">
                <a16:creationId xmlns:a16="http://schemas.microsoft.com/office/drawing/2014/main" id="{B5128D96-7D0E-AC4A-BD14-E5CFB347A1E1}"/>
              </a:ext>
            </a:extLst>
          </p:cNvPr>
          <p:cNvSpPr>
            <a:spLocks noChangeAspect="1"/>
          </p:cNvSpPr>
          <p:nvPr userDrawn="1"/>
        </p:nvSpPr>
        <p:spPr>
          <a:xfrm rot="16200000" flipH="1">
            <a:off x="10975562" y="2867818"/>
            <a:ext cx="1321497" cy="1112840"/>
          </a:xfrm>
          <a:prstGeom prst="triangle">
            <a:avLst/>
          </a:prstGeom>
          <a:solidFill>
            <a:schemeClr val="tx1"/>
          </a:solidFill>
          <a:ln>
            <a:noFill/>
          </a:ln>
          <a:effectLst>
            <a:outerShdw blurRad="1143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id="{2174BA86-38D7-644A-9432-80EDF90152C2}"/>
              </a:ext>
            </a:extLst>
          </p:cNvPr>
          <p:cNvSpPr/>
          <p:nvPr userDrawn="1"/>
        </p:nvSpPr>
        <p:spPr>
          <a:xfrm flipH="1">
            <a:off x="11490501" y="3002765"/>
            <a:ext cx="704115" cy="840689"/>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bg1">
              <a:lumMod val="95000"/>
            </a:schemeClr>
          </a:solidFill>
          <a:ln>
            <a:noFill/>
          </a:ln>
          <a:effectLst>
            <a:innerShdw blurRad="889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4675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17099AB-03AB-A542-8C2A-BBC97537F78C}"/>
              </a:ext>
            </a:extLst>
          </p:cNvPr>
          <p:cNvSpPr/>
          <p:nvPr userDrawn="1"/>
        </p:nvSpPr>
        <p:spPr>
          <a:xfrm flipH="1" flipV="1">
            <a:off x="3323762" y="3416228"/>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1145649" y="1014413"/>
            <a:ext cx="9884302" cy="4819650"/>
          </a:xfrm>
          <a:prstGeom prst="rect">
            <a:avLst/>
          </a:prstGeom>
          <a:solidFill>
            <a:schemeClr val="bg1"/>
          </a:solidFill>
          <a:effectLst>
            <a:outerShdw blurRad="88900" dist="12700" algn="ctr" rotWithShape="0">
              <a:schemeClr val="tx1">
                <a:alpha val="50000"/>
              </a:schemeClr>
            </a:outerShdw>
          </a:effectLst>
        </p:spPr>
        <p:txBody>
          <a:bodyPr lIns="914400" tIns="182880" rIns="914400" bIns="0" anchor="ctr"/>
          <a:lstStyle>
            <a:lvl1pPr marL="0" indent="0" algn="ctr">
              <a:lnSpc>
                <a:spcPct val="85000"/>
              </a:lnSpc>
              <a:spcBef>
                <a:spcPts val="0"/>
              </a:spcBef>
              <a:buNone/>
              <a:defRPr sz="7200"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3" name="Triangle 12">
            <a:extLst>
              <a:ext uri="{FF2B5EF4-FFF2-40B4-BE49-F238E27FC236}">
                <a16:creationId xmlns:a16="http://schemas.microsoft.com/office/drawing/2014/main" id="{81542C5C-35E5-7D49-ABC8-F360FA1274AD}"/>
              </a:ext>
            </a:extLst>
          </p:cNvPr>
          <p:cNvSpPr>
            <a:spLocks noChangeAspect="1"/>
          </p:cNvSpPr>
          <p:nvPr userDrawn="1"/>
        </p:nvSpPr>
        <p:spPr>
          <a:xfrm rot="16200000">
            <a:off x="10938303" y="2845038"/>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riangle 7">
            <a:extLst>
              <a:ext uri="{FF2B5EF4-FFF2-40B4-BE49-F238E27FC236}">
                <a16:creationId xmlns:a16="http://schemas.microsoft.com/office/drawing/2014/main" id="{455695B4-E536-4241-9DE6-576134923587}"/>
              </a:ext>
            </a:extLst>
          </p:cNvPr>
          <p:cNvSpPr>
            <a:spLocks noChangeAspect="1"/>
          </p:cNvSpPr>
          <p:nvPr userDrawn="1"/>
        </p:nvSpPr>
        <p:spPr>
          <a:xfrm rot="5400000">
            <a:off x="-114927" y="2868207"/>
            <a:ext cx="1368624" cy="1152526"/>
          </a:xfrm>
          <a:prstGeom prst="triangle">
            <a:avLst/>
          </a:prstGeom>
          <a:solidFill>
            <a:schemeClr val="tx1"/>
          </a:solidFill>
          <a:ln>
            <a:noFill/>
          </a:ln>
          <a:effectLst>
            <a:innerShdw blurRad="101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FFA601DD-65C7-9840-AA51-C52AAAB1A92C}"/>
              </a:ext>
            </a:extLst>
          </p:cNvPr>
          <p:cNvSpPr/>
          <p:nvPr userDrawn="1"/>
        </p:nvSpPr>
        <p:spPr>
          <a:xfrm rot="10800000" flipH="1" flipV="1">
            <a:off x="-8239" y="0"/>
            <a:ext cx="8876477" cy="3449543"/>
          </a:xfrm>
          <a:custGeom>
            <a:avLst/>
            <a:gdLst>
              <a:gd name="connsiteX0" fmla="*/ 1113183 w 7665057"/>
              <a:gd name="connsiteY0" fmla="*/ 4428877 h 4436828"/>
              <a:gd name="connsiteX1" fmla="*/ 1113183 w 7665057"/>
              <a:gd name="connsiteY1" fmla="*/ 1017767 h 4436828"/>
              <a:gd name="connsiteX2" fmla="*/ 5876014 w 7665057"/>
              <a:gd name="connsiteY2" fmla="*/ 1017767 h 4436828"/>
              <a:gd name="connsiteX3" fmla="*/ 7665057 w 7665057"/>
              <a:gd name="connsiteY3" fmla="*/ 0 h 4436828"/>
              <a:gd name="connsiteX4" fmla="*/ 0 w 7665057"/>
              <a:gd name="connsiteY4" fmla="*/ 0 h 4436828"/>
              <a:gd name="connsiteX5" fmla="*/ 0 w 7665057"/>
              <a:gd name="connsiteY5" fmla="*/ 4436828 h 4436828"/>
              <a:gd name="connsiteX6" fmla="*/ 1113183 w 7665057"/>
              <a:gd name="connsiteY6" fmla="*/ 4428877 h 4436828"/>
              <a:gd name="connsiteX0" fmla="*/ 1113183 w 7354956"/>
              <a:gd name="connsiteY0" fmla="*/ 4428877 h 4436828"/>
              <a:gd name="connsiteX1" fmla="*/ 1113183 w 7354956"/>
              <a:gd name="connsiteY1" fmla="*/ 1017767 h 4436828"/>
              <a:gd name="connsiteX2" fmla="*/ 5876014 w 7354956"/>
              <a:gd name="connsiteY2" fmla="*/ 1017767 h 4436828"/>
              <a:gd name="connsiteX3" fmla="*/ 7354956 w 7354956"/>
              <a:gd name="connsiteY3" fmla="*/ 7952 h 4436828"/>
              <a:gd name="connsiteX4" fmla="*/ 0 w 7354956"/>
              <a:gd name="connsiteY4" fmla="*/ 0 h 4436828"/>
              <a:gd name="connsiteX5" fmla="*/ 0 w 7354956"/>
              <a:gd name="connsiteY5" fmla="*/ 4436828 h 4436828"/>
              <a:gd name="connsiteX6" fmla="*/ 1113183 w 7354956"/>
              <a:gd name="connsiteY6" fmla="*/ 4428877 h 4436828"/>
              <a:gd name="connsiteX0" fmla="*/ 1113183 w 7641203"/>
              <a:gd name="connsiteY0" fmla="*/ 4436827 h 4444778"/>
              <a:gd name="connsiteX1" fmla="*/ 1113183 w 7641203"/>
              <a:gd name="connsiteY1" fmla="*/ 1025717 h 4444778"/>
              <a:gd name="connsiteX2" fmla="*/ 5876014 w 7641203"/>
              <a:gd name="connsiteY2" fmla="*/ 1025717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7641203"/>
              <a:gd name="connsiteY0" fmla="*/ 4436827 h 4444778"/>
              <a:gd name="connsiteX1" fmla="*/ 1113183 w 7641203"/>
              <a:gd name="connsiteY1" fmla="*/ 1025717 h 4444778"/>
              <a:gd name="connsiteX2" fmla="*/ 7055885 w 7641203"/>
              <a:gd name="connsiteY2" fmla="*/ 1015884 h 4444778"/>
              <a:gd name="connsiteX3" fmla="*/ 7641203 w 7641203"/>
              <a:gd name="connsiteY3" fmla="*/ 0 h 4444778"/>
              <a:gd name="connsiteX4" fmla="*/ 0 w 7641203"/>
              <a:gd name="connsiteY4" fmla="*/ 7950 h 4444778"/>
              <a:gd name="connsiteX5" fmla="*/ 0 w 7641203"/>
              <a:gd name="connsiteY5" fmla="*/ 4444778 h 4444778"/>
              <a:gd name="connsiteX6" fmla="*/ 1113183 w 7641203"/>
              <a:gd name="connsiteY6" fmla="*/ 4436827 h 4444778"/>
              <a:gd name="connsiteX0" fmla="*/ 1113183 w 8840738"/>
              <a:gd name="connsiteY0" fmla="*/ 4446660 h 4454611"/>
              <a:gd name="connsiteX1" fmla="*/ 1113183 w 8840738"/>
              <a:gd name="connsiteY1" fmla="*/ 1035550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788719 w 8840738"/>
              <a:gd name="connsiteY1" fmla="*/ 760247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4446660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4446660 h 4454611"/>
              <a:gd name="connsiteX0" fmla="*/ 1113183 w 8840738"/>
              <a:gd name="connsiteY0" fmla="*/ 2431047 h 4454611"/>
              <a:gd name="connsiteX1" fmla="*/ 1113183 w 8840738"/>
              <a:gd name="connsiteY1" fmla="*/ 1015886 h 4454611"/>
              <a:gd name="connsiteX2" fmla="*/ 7055885 w 8840738"/>
              <a:gd name="connsiteY2" fmla="*/ 1025717 h 4454611"/>
              <a:gd name="connsiteX3" fmla="*/ 8840738 w 8840738"/>
              <a:gd name="connsiteY3" fmla="*/ 0 h 4454611"/>
              <a:gd name="connsiteX4" fmla="*/ 0 w 8840738"/>
              <a:gd name="connsiteY4" fmla="*/ 17783 h 4454611"/>
              <a:gd name="connsiteX5" fmla="*/ 0 w 8840738"/>
              <a:gd name="connsiteY5" fmla="*/ 4454611 h 4454611"/>
              <a:gd name="connsiteX6" fmla="*/ 1113183 w 8840738"/>
              <a:gd name="connsiteY6" fmla="*/ 2431047 h 4454611"/>
              <a:gd name="connsiteX0" fmla="*/ 1113183 w 8840738"/>
              <a:gd name="connsiteY0" fmla="*/ 2431047 h 2431047"/>
              <a:gd name="connsiteX1" fmla="*/ 1113183 w 8840738"/>
              <a:gd name="connsiteY1" fmla="*/ 1015886 h 2431047"/>
              <a:gd name="connsiteX2" fmla="*/ 7055885 w 8840738"/>
              <a:gd name="connsiteY2" fmla="*/ 1025717 h 2431047"/>
              <a:gd name="connsiteX3" fmla="*/ 8840738 w 8840738"/>
              <a:gd name="connsiteY3" fmla="*/ 0 h 2431047"/>
              <a:gd name="connsiteX4" fmla="*/ 0 w 8840738"/>
              <a:gd name="connsiteY4" fmla="*/ 17783 h 2431047"/>
              <a:gd name="connsiteX5" fmla="*/ 0 w 8840738"/>
              <a:gd name="connsiteY5" fmla="*/ 2429166 h 2431047"/>
              <a:gd name="connsiteX6" fmla="*/ 1113183 w 8840738"/>
              <a:gd name="connsiteY6" fmla="*/ 2431047 h 2431047"/>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2429166 h 3427949"/>
              <a:gd name="connsiteX6" fmla="*/ 1106308 w 8840738"/>
              <a:gd name="connsiteY6" fmla="*/ 3427949 h 3427949"/>
              <a:gd name="connsiteX0" fmla="*/ 1106308 w 8840738"/>
              <a:gd name="connsiteY0" fmla="*/ 3427949 h 3427949"/>
              <a:gd name="connsiteX1" fmla="*/ 1113183 w 8840738"/>
              <a:gd name="connsiteY1" fmla="*/ 1015886 h 3427949"/>
              <a:gd name="connsiteX2" fmla="*/ 7055885 w 8840738"/>
              <a:gd name="connsiteY2" fmla="*/ 1025717 h 3427949"/>
              <a:gd name="connsiteX3" fmla="*/ 8840738 w 8840738"/>
              <a:gd name="connsiteY3" fmla="*/ 0 h 3427949"/>
              <a:gd name="connsiteX4" fmla="*/ 0 w 8840738"/>
              <a:gd name="connsiteY4" fmla="*/ 17783 h 3427949"/>
              <a:gd name="connsiteX5" fmla="*/ 0 w 8840738"/>
              <a:gd name="connsiteY5" fmla="*/ 3419193 h 3427949"/>
              <a:gd name="connsiteX6" fmla="*/ 1106308 w 8840738"/>
              <a:gd name="connsiteY6" fmla="*/ 3427949 h 3427949"/>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17783 h 3432943"/>
              <a:gd name="connsiteX5" fmla="*/ 0 w 8840738"/>
              <a:gd name="connsiteY5" fmla="*/ 3432943 h 3432943"/>
              <a:gd name="connsiteX6" fmla="*/ 1106308 w 8840738"/>
              <a:gd name="connsiteY6" fmla="*/ 3427949 h 3432943"/>
              <a:gd name="connsiteX0" fmla="*/ 1106308 w 8840738"/>
              <a:gd name="connsiteY0" fmla="*/ 3427949 h 3432943"/>
              <a:gd name="connsiteX1" fmla="*/ 1113183 w 8840738"/>
              <a:gd name="connsiteY1" fmla="*/ 1015886 h 3432943"/>
              <a:gd name="connsiteX2" fmla="*/ 7055885 w 8840738"/>
              <a:gd name="connsiteY2" fmla="*/ 1025717 h 3432943"/>
              <a:gd name="connsiteX3" fmla="*/ 8840738 w 8840738"/>
              <a:gd name="connsiteY3" fmla="*/ 0 h 3432943"/>
              <a:gd name="connsiteX4" fmla="*/ 0 w 8840738"/>
              <a:gd name="connsiteY4" fmla="*/ 4032 h 3432943"/>
              <a:gd name="connsiteX5" fmla="*/ 0 w 8840738"/>
              <a:gd name="connsiteY5" fmla="*/ 3432943 h 3432943"/>
              <a:gd name="connsiteX6" fmla="*/ 1106308 w 8840738"/>
              <a:gd name="connsiteY6" fmla="*/ 3427949 h 3432943"/>
              <a:gd name="connsiteX0" fmla="*/ 1133809 w 8868239"/>
              <a:gd name="connsiteY0" fmla="*/ 3427949 h 3427949"/>
              <a:gd name="connsiteX1" fmla="*/ 1140684 w 8868239"/>
              <a:gd name="connsiteY1" fmla="*/ 1015886 h 3427949"/>
              <a:gd name="connsiteX2" fmla="*/ 7083386 w 8868239"/>
              <a:gd name="connsiteY2" fmla="*/ 1025717 h 3427949"/>
              <a:gd name="connsiteX3" fmla="*/ 8868239 w 8868239"/>
              <a:gd name="connsiteY3" fmla="*/ 0 h 3427949"/>
              <a:gd name="connsiteX4" fmla="*/ 27501 w 8868239"/>
              <a:gd name="connsiteY4" fmla="*/ 4032 h 3427949"/>
              <a:gd name="connsiteX5" fmla="*/ 0 w 8868239"/>
              <a:gd name="connsiteY5" fmla="*/ 3426067 h 3427949"/>
              <a:gd name="connsiteX6" fmla="*/ 1133809 w 8868239"/>
              <a:gd name="connsiteY6" fmla="*/ 3427949 h 3427949"/>
              <a:gd name="connsiteX0" fmla="*/ 1133809 w 8868239"/>
              <a:gd name="connsiteY0" fmla="*/ 3437667 h 3437667"/>
              <a:gd name="connsiteX1" fmla="*/ 1140684 w 8868239"/>
              <a:gd name="connsiteY1" fmla="*/ 1025604 h 3437667"/>
              <a:gd name="connsiteX2" fmla="*/ 7083386 w 8868239"/>
              <a:gd name="connsiteY2" fmla="*/ 1035435 h 3437667"/>
              <a:gd name="connsiteX3" fmla="*/ 8868239 w 8868239"/>
              <a:gd name="connsiteY3" fmla="*/ 9718 h 3437667"/>
              <a:gd name="connsiteX4" fmla="*/ 6876 w 8868239"/>
              <a:gd name="connsiteY4" fmla="*/ 0 h 3437667"/>
              <a:gd name="connsiteX5" fmla="*/ 0 w 8868239"/>
              <a:gd name="connsiteY5" fmla="*/ 3435785 h 3437667"/>
              <a:gd name="connsiteX6" fmla="*/ 1133809 w 8868239"/>
              <a:gd name="connsiteY6" fmla="*/ 3437667 h 3437667"/>
              <a:gd name="connsiteX0" fmla="*/ 1142047 w 8876477"/>
              <a:gd name="connsiteY0" fmla="*/ 3437667 h 3437667"/>
              <a:gd name="connsiteX1" fmla="*/ 1148922 w 8876477"/>
              <a:gd name="connsiteY1" fmla="*/ 1025604 h 3437667"/>
              <a:gd name="connsiteX2" fmla="*/ 7091624 w 8876477"/>
              <a:gd name="connsiteY2" fmla="*/ 1035435 h 3437667"/>
              <a:gd name="connsiteX3" fmla="*/ 8876477 w 8876477"/>
              <a:gd name="connsiteY3" fmla="*/ 9718 h 3437667"/>
              <a:gd name="connsiteX4" fmla="*/ 15114 w 8876477"/>
              <a:gd name="connsiteY4" fmla="*/ 0 h 3437667"/>
              <a:gd name="connsiteX5" fmla="*/ 0 w 8876477"/>
              <a:gd name="connsiteY5" fmla="*/ 2760282 h 3437667"/>
              <a:gd name="connsiteX6" fmla="*/ 1142047 w 8876477"/>
              <a:gd name="connsiteY6" fmla="*/ 3437667 h 3437667"/>
              <a:gd name="connsiteX0" fmla="*/ 1153922 w 8876477"/>
              <a:gd name="connsiteY0" fmla="*/ 3449543 h 3449543"/>
              <a:gd name="connsiteX1" fmla="*/ 1148922 w 8876477"/>
              <a:gd name="connsiteY1" fmla="*/ 1025604 h 3449543"/>
              <a:gd name="connsiteX2" fmla="*/ 7091624 w 8876477"/>
              <a:gd name="connsiteY2" fmla="*/ 1035435 h 3449543"/>
              <a:gd name="connsiteX3" fmla="*/ 8876477 w 8876477"/>
              <a:gd name="connsiteY3" fmla="*/ 9718 h 3449543"/>
              <a:gd name="connsiteX4" fmla="*/ 15114 w 8876477"/>
              <a:gd name="connsiteY4" fmla="*/ 0 h 3449543"/>
              <a:gd name="connsiteX5" fmla="*/ 0 w 8876477"/>
              <a:gd name="connsiteY5" fmla="*/ 2760282 h 3449543"/>
              <a:gd name="connsiteX6" fmla="*/ 1153922 w 8876477"/>
              <a:gd name="connsiteY6" fmla="*/ 3449543 h 344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6477" h="3449543">
                <a:moveTo>
                  <a:pt x="1153922" y="3449543"/>
                </a:moveTo>
                <a:cubicBezTo>
                  <a:pt x="1156214" y="2645522"/>
                  <a:pt x="1146630" y="1829625"/>
                  <a:pt x="1148922" y="1025604"/>
                </a:cubicBezTo>
                <a:lnTo>
                  <a:pt x="7091624" y="1035435"/>
                </a:lnTo>
                <a:lnTo>
                  <a:pt x="8876477" y="9718"/>
                </a:lnTo>
                <a:lnTo>
                  <a:pt x="15114" y="0"/>
                </a:lnTo>
                <a:lnTo>
                  <a:pt x="0" y="2760282"/>
                </a:lnTo>
                <a:lnTo>
                  <a:pt x="1153922" y="3449543"/>
                </a:lnTo>
                <a:close/>
              </a:path>
            </a:pathLst>
          </a:custGeom>
          <a:solidFill>
            <a:schemeClr val="tx2"/>
          </a:solidFill>
          <a:ln>
            <a:noFill/>
          </a:ln>
          <a:effectLst>
            <a:innerShdw blurRad="1016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v</a:t>
            </a:r>
          </a:p>
        </p:txBody>
      </p:sp>
    </p:spTree>
    <p:extLst>
      <p:ext uri="{BB962C8B-B14F-4D97-AF65-F5344CB8AC3E}">
        <p14:creationId xmlns:p14="http://schemas.microsoft.com/office/powerpoint/2010/main" val="43117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428CFC-7289-3C45-B767-31ED6A9CF0B9}"/>
              </a:ext>
            </a:extLst>
          </p:cNvPr>
          <p:cNvSpPr/>
          <p:nvPr userDrawn="1"/>
        </p:nvSpPr>
        <p:spPr>
          <a:xfrm>
            <a:off x="3119438" y="0"/>
            <a:ext cx="90725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4333875" y="1891380"/>
            <a:ext cx="6696075" cy="3065717"/>
          </a:xfrm>
          <a:prstGeom prst="rect">
            <a:avLst/>
          </a:prstGeom>
        </p:spPr>
        <p:txBody>
          <a:bodyPr lIns="0" tIns="0" rIns="0" bIns="0" anchor="ctr"/>
          <a:lstStyle>
            <a:lvl1pPr marL="0" indent="0">
              <a:lnSpc>
                <a:spcPct val="85000"/>
              </a:lnSpc>
              <a:spcBef>
                <a:spcPts val="0"/>
              </a:spcBef>
              <a:buNone/>
              <a:defRPr sz="44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4333875" y="5376528"/>
            <a:ext cx="6696074" cy="244476"/>
          </a:xfrm>
          <a:prstGeom prst="rect">
            <a:avLst/>
          </a:prstGeom>
        </p:spPr>
        <p:txBody>
          <a:bodyPr lIns="0" tIns="0" rIns="0" bIns="0" anchor="ctr"/>
          <a:lstStyle>
            <a:lvl1pPr marL="0" indent="0">
              <a:lnSpc>
                <a:spcPct val="100000"/>
              </a:lnSpc>
              <a:spcBef>
                <a:spcPts val="0"/>
              </a:spcBef>
              <a:spcAft>
                <a:spcPts val="18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grpSp>
        <p:nvGrpSpPr>
          <p:cNvPr id="25" name="Group 24">
            <a:extLst>
              <a:ext uri="{FF2B5EF4-FFF2-40B4-BE49-F238E27FC236}">
                <a16:creationId xmlns:a16="http://schemas.microsoft.com/office/drawing/2014/main" id="{6A5DCD7D-DCFB-BD4A-8F04-0428CC1A93F6}"/>
              </a:ext>
            </a:extLst>
          </p:cNvPr>
          <p:cNvGrpSpPr/>
          <p:nvPr userDrawn="1"/>
        </p:nvGrpSpPr>
        <p:grpSpPr>
          <a:xfrm>
            <a:off x="974967" y="1857151"/>
            <a:ext cx="1374533" cy="1095824"/>
            <a:chOff x="4197558" y="1493957"/>
            <a:chExt cx="1673017" cy="1333786"/>
          </a:xfrm>
        </p:grpSpPr>
        <p:sp>
          <p:nvSpPr>
            <p:cNvPr id="16" name="Freeform 15">
              <a:extLst>
                <a:ext uri="{FF2B5EF4-FFF2-40B4-BE49-F238E27FC236}">
                  <a16:creationId xmlns:a16="http://schemas.microsoft.com/office/drawing/2014/main" id="{93522912-3933-BB45-AD01-844A670B9A44}"/>
                </a:ext>
              </a:extLst>
            </p:cNvPr>
            <p:cNvSpPr/>
            <p:nvPr userDrawn="1"/>
          </p:nvSpPr>
          <p:spPr>
            <a:xfrm>
              <a:off x="4197558"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Freeform 18">
              <a:extLst>
                <a:ext uri="{FF2B5EF4-FFF2-40B4-BE49-F238E27FC236}">
                  <a16:creationId xmlns:a16="http://schemas.microsoft.com/office/drawing/2014/main" id="{D844FF29-7477-3542-AED2-218C914B02E5}"/>
                </a:ext>
              </a:extLst>
            </p:cNvPr>
            <p:cNvSpPr/>
            <p:nvPr userDrawn="1"/>
          </p:nvSpPr>
          <p:spPr>
            <a:xfrm>
              <a:off x="4715543" y="1493957"/>
              <a:ext cx="1155032" cy="1333786"/>
            </a:xfrm>
            <a:custGeom>
              <a:avLst/>
              <a:gdLst>
                <a:gd name="connsiteX0" fmla="*/ 0 w 1155032"/>
                <a:gd name="connsiteY0" fmla="*/ 0 h 1333786"/>
                <a:gd name="connsiteX1" fmla="*/ 1155032 w 1155032"/>
                <a:gd name="connsiteY1" fmla="*/ 666893 h 1333786"/>
                <a:gd name="connsiteX2" fmla="*/ 1155032 w 1155032"/>
                <a:gd name="connsiteY2" fmla="*/ 1333786 h 1333786"/>
                <a:gd name="connsiteX3" fmla="*/ 0 w 1155032"/>
                <a:gd name="connsiteY3" fmla="*/ 666893 h 1333786"/>
                <a:gd name="connsiteX4" fmla="*/ 0 w 1155032"/>
                <a:gd name="connsiteY4" fmla="*/ 0 h 1333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32" h="1333786">
                  <a:moveTo>
                    <a:pt x="0" y="0"/>
                  </a:moveTo>
                  <a:lnTo>
                    <a:pt x="1155032" y="666893"/>
                  </a:lnTo>
                  <a:lnTo>
                    <a:pt x="1155032" y="1333786"/>
                  </a:lnTo>
                  <a:lnTo>
                    <a:pt x="0" y="6668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Freeform 2">
              <a:extLst>
                <a:ext uri="{FF2B5EF4-FFF2-40B4-BE49-F238E27FC236}">
                  <a16:creationId xmlns:a16="http://schemas.microsoft.com/office/drawing/2014/main" id="{54CD61E3-B4F0-5E4B-8663-51500AA51716}"/>
                </a:ext>
              </a:extLst>
            </p:cNvPr>
            <p:cNvSpPr/>
            <p:nvPr userDrawn="1"/>
          </p:nvSpPr>
          <p:spPr>
            <a:xfrm>
              <a:off x="4715542" y="1794075"/>
              <a:ext cx="637047" cy="741055"/>
            </a:xfrm>
            <a:custGeom>
              <a:avLst/>
              <a:gdLst>
                <a:gd name="connsiteX0" fmla="*/ 0 w 581891"/>
                <a:gd name="connsiteY0" fmla="*/ 0 h 676893"/>
                <a:gd name="connsiteX1" fmla="*/ 0 w 581891"/>
                <a:gd name="connsiteY1" fmla="*/ 338447 h 676893"/>
                <a:gd name="connsiteX2" fmla="*/ 581891 w 581891"/>
                <a:gd name="connsiteY2" fmla="*/ 676893 h 676893"/>
                <a:gd name="connsiteX3" fmla="*/ 581891 w 581891"/>
                <a:gd name="connsiteY3" fmla="*/ 338447 h 676893"/>
                <a:gd name="connsiteX4" fmla="*/ 0 w 581891"/>
                <a:gd name="connsiteY4" fmla="*/ 0 h 676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91" h="676893">
                  <a:moveTo>
                    <a:pt x="0" y="0"/>
                  </a:moveTo>
                  <a:lnTo>
                    <a:pt x="0" y="338447"/>
                  </a:lnTo>
                  <a:lnTo>
                    <a:pt x="581891" y="676893"/>
                  </a:lnTo>
                  <a:lnTo>
                    <a:pt x="581891" y="33844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2" name="disclosure statment">
            <a:extLst>
              <a:ext uri="{FF2B5EF4-FFF2-40B4-BE49-F238E27FC236}">
                <a16:creationId xmlns:a16="http://schemas.microsoft.com/office/drawing/2014/main" id="{2419D375-8CCF-074F-982F-2A969E76F7DA}"/>
              </a:ext>
            </a:extLst>
          </p:cNvPr>
          <p:cNvSpPr txBox="1">
            <a:spLocks/>
          </p:cNvSpPr>
          <p:nvPr userDrawn="1"/>
        </p:nvSpPr>
        <p:spPr>
          <a:xfrm>
            <a:off x="4341813" y="6235186"/>
            <a:ext cx="6696075"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988820230"/>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39433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disclosure statment">
            <a:extLst>
              <a:ext uri="{FF2B5EF4-FFF2-40B4-BE49-F238E27FC236}">
                <a16:creationId xmlns:a16="http://schemas.microsoft.com/office/drawing/2014/main" id="{85D2DE45-8555-0944-80BE-C59D35A4061A}"/>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833576229"/>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option 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3CE132F-75B1-2448-9550-11DF2B1D192C}"/>
              </a:ext>
            </a:extLst>
          </p:cNvPr>
          <p:cNvSpPr/>
          <p:nvPr userDrawn="1"/>
        </p:nvSpPr>
        <p:spPr>
          <a:xfrm>
            <a:off x="6350"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disclosure statment">
            <a:extLst>
              <a:ext uri="{FF2B5EF4-FFF2-40B4-BE49-F238E27FC236}">
                <a16:creationId xmlns:a16="http://schemas.microsoft.com/office/drawing/2014/main" id="{6400EF2C-6B94-5249-B3A1-A9F27C3C8DCB}"/>
              </a:ext>
            </a:extLst>
          </p:cNvPr>
          <p:cNvSpPr txBox="1">
            <a:spLocks/>
          </p:cNvSpPr>
          <p:nvPr userDrawn="1"/>
        </p:nvSpPr>
        <p:spPr>
          <a:xfrm>
            <a:off x="1139825" y="6213799"/>
            <a:ext cx="6705600" cy="2215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632147945"/>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option 3 (2 column)">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50EACB54-89A1-EA47-9DE2-5849D9FD633F}"/>
              </a:ext>
            </a:extLst>
          </p:cNvPr>
          <p:cNvSpPr>
            <a:spLocks noGrp="1"/>
          </p:cNvSpPr>
          <p:nvPr>
            <p:ph type="body" sz="quarter" idx="10"/>
          </p:nvPr>
        </p:nvSpPr>
        <p:spPr>
          <a:xfrm>
            <a:off x="1139825" y="1014413"/>
            <a:ext cx="9890125" cy="1135062"/>
          </a:xfrm>
          <a:prstGeom prst="rect">
            <a:avLst/>
          </a:prstGeom>
          <a:effectLst/>
        </p:spPr>
        <p:txBody>
          <a:bodyPr lIns="0" tIns="0" rIns="0" bIns="0"/>
          <a:lstStyle>
            <a:lvl1pPr marL="0" indent="0">
              <a:lnSpc>
                <a:spcPct val="85000"/>
              </a:lnSpc>
              <a:spcBef>
                <a:spcPts val="0"/>
              </a:spcBef>
              <a:buNone/>
              <a:defRPr sz="48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13">
            <a:extLst>
              <a:ext uri="{FF2B5EF4-FFF2-40B4-BE49-F238E27FC236}">
                <a16:creationId xmlns:a16="http://schemas.microsoft.com/office/drawing/2014/main" id="{8BAE8541-10BE-0D41-B203-B39CC3F6809A}"/>
              </a:ext>
            </a:extLst>
          </p:cNvPr>
          <p:cNvSpPr>
            <a:spLocks noGrp="1"/>
          </p:cNvSpPr>
          <p:nvPr>
            <p:ph type="body" sz="quarter" idx="11"/>
          </p:nvPr>
        </p:nvSpPr>
        <p:spPr>
          <a:xfrm>
            <a:off x="1139825" y="2379076"/>
            <a:ext cx="9890125" cy="3199399"/>
          </a:xfrm>
          <a:prstGeom prst="rect">
            <a:avLst/>
          </a:prstGeom>
        </p:spPr>
        <p:txBody>
          <a:bodyPr lIns="0" tIns="0" rIns="0" bIns="0" numCol="2" spcCol="45720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Freeform 9">
            <a:extLst>
              <a:ext uri="{FF2B5EF4-FFF2-40B4-BE49-F238E27FC236}">
                <a16:creationId xmlns:a16="http://schemas.microsoft.com/office/drawing/2014/main" id="{7049D9BD-229F-A449-804E-6CAAD43B1DE8}"/>
              </a:ext>
            </a:extLst>
          </p:cNvPr>
          <p:cNvSpPr/>
          <p:nvPr userDrawn="1"/>
        </p:nvSpPr>
        <p:spPr>
          <a:xfrm>
            <a:off x="-3175" y="832521"/>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ight Triangle 12">
            <a:extLst>
              <a:ext uri="{FF2B5EF4-FFF2-40B4-BE49-F238E27FC236}">
                <a16:creationId xmlns:a16="http://schemas.microsoft.com/office/drawing/2014/main" id="{94209D8E-F457-8F40-9FC1-6B84B0BF5051}"/>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Tree>
    <p:extLst>
      <p:ext uri="{BB962C8B-B14F-4D97-AF65-F5344CB8AC3E}">
        <p14:creationId xmlns:p14="http://schemas.microsoft.com/office/powerpoint/2010/main" val="3176798599"/>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E666C5ED-90CA-764B-BD55-20A8E4EED026}"/>
              </a:ext>
            </a:extLst>
          </p:cNvPr>
          <p:cNvSpPr/>
          <p:nvPr userDrawn="1"/>
        </p:nvSpPr>
        <p:spPr>
          <a:xfrm>
            <a:off x="0" y="6875"/>
            <a:ext cx="4145738" cy="1705047"/>
          </a:xfrm>
          <a:custGeom>
            <a:avLst/>
            <a:gdLst>
              <a:gd name="connsiteX0" fmla="*/ 1120656 w 4145738"/>
              <a:gd name="connsiteY0" fmla="*/ 1705047 h 1705047"/>
              <a:gd name="connsiteX1" fmla="*/ 0 w 4145738"/>
              <a:gd name="connsiteY1" fmla="*/ 1031278 h 1705047"/>
              <a:gd name="connsiteX2" fmla="*/ 0 w 4145738"/>
              <a:gd name="connsiteY2" fmla="*/ 0 h 1705047"/>
              <a:gd name="connsiteX3" fmla="*/ 4145738 w 4145738"/>
              <a:gd name="connsiteY3" fmla="*/ 0 h 1705047"/>
              <a:gd name="connsiteX4" fmla="*/ 1120656 w 4145738"/>
              <a:gd name="connsiteY4" fmla="*/ 1705047 h 170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738" h="1705047">
                <a:moveTo>
                  <a:pt x="1120656" y="1705047"/>
                </a:moveTo>
                <a:lnTo>
                  <a:pt x="0" y="1031278"/>
                </a:lnTo>
                <a:lnTo>
                  <a:pt x="0" y="0"/>
                </a:lnTo>
                <a:lnTo>
                  <a:pt x="4145738" y="0"/>
                </a:lnTo>
                <a:lnTo>
                  <a:pt x="1120656" y="1705047"/>
                </a:lnTo>
                <a:close/>
              </a:path>
            </a:pathLst>
          </a:custGeom>
          <a:solidFill>
            <a:schemeClr val="bg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Triangle 11">
            <a:extLst>
              <a:ext uri="{FF2B5EF4-FFF2-40B4-BE49-F238E27FC236}">
                <a16:creationId xmlns:a16="http://schemas.microsoft.com/office/drawing/2014/main" id="{DFCBE695-6FC8-504B-ABE7-4B33BEA0584D}"/>
              </a:ext>
            </a:extLst>
          </p:cNvPr>
          <p:cNvSpPr>
            <a:spLocks noChangeAspect="1"/>
          </p:cNvSpPr>
          <p:nvPr userDrawn="1"/>
        </p:nvSpPr>
        <p:spPr>
          <a:xfrm rot="5400000">
            <a:off x="-86163" y="1397960"/>
            <a:ext cx="1064165" cy="896139"/>
          </a:xfrm>
          <a:prstGeom prst="triangle">
            <a:avLst/>
          </a:prstGeom>
          <a:solidFill>
            <a:schemeClr val="tx1"/>
          </a:solidFill>
          <a:ln>
            <a:noFill/>
          </a:ln>
          <a:effectLst>
            <a:outerShdw blurRad="101600" dist="254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Freeform 15">
            <a:extLst>
              <a:ext uri="{FF2B5EF4-FFF2-40B4-BE49-F238E27FC236}">
                <a16:creationId xmlns:a16="http://schemas.microsoft.com/office/drawing/2014/main" id="{9305C226-D2EB-D841-86F5-436DBF98EC95}"/>
              </a:ext>
            </a:extLst>
          </p:cNvPr>
          <p:cNvSpPr/>
          <p:nvPr userDrawn="1"/>
        </p:nvSpPr>
        <p:spPr>
          <a:xfrm>
            <a:off x="-6875" y="1980054"/>
            <a:ext cx="9639013" cy="4888259"/>
          </a:xfrm>
          <a:custGeom>
            <a:avLst/>
            <a:gdLst>
              <a:gd name="connsiteX0" fmla="*/ 0 w 9639013"/>
              <a:gd name="connsiteY0" fmla="*/ 486763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67633 h 4888259"/>
              <a:gd name="connsiteX0" fmla="*/ 0 w 9639013"/>
              <a:gd name="connsiteY0" fmla="*/ 4881383 h 4888259"/>
              <a:gd name="connsiteX1" fmla="*/ 0 w 9639013"/>
              <a:gd name="connsiteY1" fmla="*/ 660018 h 4888259"/>
              <a:gd name="connsiteX2" fmla="*/ 1120655 w 9639013"/>
              <a:gd name="connsiteY2" fmla="*/ 0 h 4888259"/>
              <a:gd name="connsiteX3" fmla="*/ 9639013 w 9639013"/>
              <a:gd name="connsiteY3" fmla="*/ 4888259 h 4888259"/>
              <a:gd name="connsiteX4" fmla="*/ 0 w 9639013"/>
              <a:gd name="connsiteY4" fmla="*/ 4881383 h 488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9013" h="4888259">
                <a:moveTo>
                  <a:pt x="0" y="4881383"/>
                </a:moveTo>
                <a:lnTo>
                  <a:pt x="0" y="660018"/>
                </a:lnTo>
                <a:lnTo>
                  <a:pt x="1120655" y="0"/>
                </a:lnTo>
                <a:lnTo>
                  <a:pt x="9639013" y="4888259"/>
                </a:lnTo>
                <a:lnTo>
                  <a:pt x="0" y="4881383"/>
                </a:lnTo>
                <a:close/>
              </a:path>
            </a:pathLst>
          </a:custGeom>
          <a:solidFill>
            <a:schemeClr val="tx2"/>
          </a:solidFill>
          <a:ln>
            <a:noFill/>
          </a:ln>
          <a:effectLst>
            <a:innerShdw blurRad="127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B5CA2CA0-2BA2-634A-B34D-C3CDD75A0237}"/>
              </a:ext>
            </a:extLst>
          </p:cNvPr>
          <p:cNvSpPr>
            <a:spLocks noGrp="1"/>
          </p:cNvSpPr>
          <p:nvPr>
            <p:ph type="body" sz="quarter" idx="10"/>
          </p:nvPr>
        </p:nvSpPr>
        <p:spPr>
          <a:xfrm>
            <a:off x="3886201" y="383441"/>
            <a:ext cx="7143749" cy="2952977"/>
          </a:xfrm>
          <a:prstGeom prst="rect">
            <a:avLst/>
          </a:prstGeom>
        </p:spPr>
        <p:txBody>
          <a:bodyPr lIns="0" tIns="274320" rIns="0" bIns="0" anchor="ctr"/>
          <a:lstStyle>
            <a:lvl1pPr marL="0" indent="0" algn="r">
              <a:lnSpc>
                <a:spcPct val="85000"/>
              </a:lnSpc>
              <a:spcBef>
                <a:spcPts val="0"/>
              </a:spcBef>
              <a:buNone/>
              <a:defRPr sz="6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B5D9F3C4-AD19-244F-BB69-8D1786B35945}"/>
              </a:ext>
            </a:extLst>
          </p:cNvPr>
          <p:cNvSpPr>
            <a:spLocks noGrp="1"/>
          </p:cNvSpPr>
          <p:nvPr>
            <p:ph type="body" sz="quarter" idx="11"/>
          </p:nvPr>
        </p:nvSpPr>
        <p:spPr>
          <a:xfrm>
            <a:off x="5870575" y="3548064"/>
            <a:ext cx="5159375" cy="887412"/>
          </a:xfrm>
          <a:prstGeom prst="rect">
            <a:avLst/>
          </a:prstGeom>
        </p:spPr>
        <p:txBody>
          <a:bodyPr lIns="0" tIns="0" rIns="0" bIns="0" anchor="ctr"/>
          <a:lstStyle>
            <a:lvl1pPr marL="0" indent="0" algn="r">
              <a:lnSpc>
                <a:spcPct val="85000"/>
              </a:lnSpc>
              <a:spcBef>
                <a:spcPts val="0"/>
              </a:spcBef>
              <a:spcAft>
                <a:spcPts val="12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id="{0F2EA365-C19E-9442-9BA4-1A32A218BA4B}"/>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278961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37487B-1986-F445-959B-4784A550B23D}"/>
              </a:ext>
            </a:extLst>
          </p:cNvPr>
          <p:cNvSpPr/>
          <p:nvPr userDrawn="1"/>
        </p:nvSpPr>
        <p:spPr>
          <a:xfrm>
            <a:off x="1" y="-7749"/>
            <a:ext cx="10270260" cy="6865749"/>
          </a:xfrm>
          <a:custGeom>
            <a:avLst/>
            <a:gdLst>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5873858 w 10267627"/>
              <a:gd name="connsiteY4" fmla="*/ 6865749 h 6865749"/>
              <a:gd name="connsiteX5" fmla="*/ 10267627 w 10267627"/>
              <a:gd name="connsiteY5" fmla="*/ 2146515 h 6865749"/>
              <a:gd name="connsiteX0" fmla="*/ 10267627 w 10267627"/>
              <a:gd name="connsiteY0" fmla="*/ 2146515 h 6865749"/>
              <a:gd name="connsiteX1" fmla="*/ 6486041 w 10267627"/>
              <a:gd name="connsiteY1" fmla="*/ 0 h 6865749"/>
              <a:gd name="connsiteX2" fmla="*/ 0 w 10267627"/>
              <a:gd name="connsiteY2" fmla="*/ 0 h 6865749"/>
              <a:gd name="connsiteX3" fmla="*/ 0 w 10267627"/>
              <a:gd name="connsiteY3" fmla="*/ 6865749 h 6865749"/>
              <a:gd name="connsiteX4" fmla="*/ 2131018 w 10267627"/>
              <a:gd name="connsiteY4" fmla="*/ 6865749 h 6865749"/>
              <a:gd name="connsiteX5" fmla="*/ 10267627 w 10267627"/>
              <a:gd name="connsiteY5" fmla="*/ 2146515 h 6865749"/>
              <a:gd name="connsiteX0" fmla="*/ 10213383 w 10213383"/>
              <a:gd name="connsiteY0" fmla="*/ 2580467 h 6865749"/>
              <a:gd name="connsiteX1" fmla="*/ 6486041 w 10213383"/>
              <a:gd name="connsiteY1" fmla="*/ 0 h 6865749"/>
              <a:gd name="connsiteX2" fmla="*/ 0 w 10213383"/>
              <a:gd name="connsiteY2" fmla="*/ 0 h 6865749"/>
              <a:gd name="connsiteX3" fmla="*/ 0 w 10213383"/>
              <a:gd name="connsiteY3" fmla="*/ 6865749 h 6865749"/>
              <a:gd name="connsiteX4" fmla="*/ 2131018 w 10213383"/>
              <a:gd name="connsiteY4" fmla="*/ 6865749 h 6865749"/>
              <a:gd name="connsiteX5" fmla="*/ 10213383 w 10213383"/>
              <a:gd name="connsiteY5" fmla="*/ 2580467 h 6865749"/>
              <a:gd name="connsiteX0" fmla="*/ 10244380 w 10244380"/>
              <a:gd name="connsiteY0" fmla="*/ 2162013 h 6865749"/>
              <a:gd name="connsiteX1" fmla="*/ 6486041 w 10244380"/>
              <a:gd name="connsiteY1" fmla="*/ 0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10244380 w 10244380"/>
              <a:gd name="connsiteY0" fmla="*/ 2167037 h 6870773"/>
              <a:gd name="connsiteX1" fmla="*/ 6023817 w 10244380"/>
              <a:gd name="connsiteY1" fmla="*/ 0 h 6870773"/>
              <a:gd name="connsiteX2" fmla="*/ 0 w 10244380"/>
              <a:gd name="connsiteY2" fmla="*/ 5024 h 6870773"/>
              <a:gd name="connsiteX3" fmla="*/ 0 w 10244380"/>
              <a:gd name="connsiteY3" fmla="*/ 6870773 h 6870773"/>
              <a:gd name="connsiteX4" fmla="*/ 2131018 w 10244380"/>
              <a:gd name="connsiteY4" fmla="*/ 6870773 h 6870773"/>
              <a:gd name="connsiteX5" fmla="*/ 10244380 w 10244380"/>
              <a:gd name="connsiteY5" fmla="*/ 2167037 h 6870773"/>
              <a:gd name="connsiteX0" fmla="*/ 10244380 w 10244380"/>
              <a:gd name="connsiteY0" fmla="*/ 2162013 h 6865749"/>
              <a:gd name="connsiteX1" fmla="*/ 6536283 w 10244380"/>
              <a:gd name="connsiteY1" fmla="*/ 10049 h 6865749"/>
              <a:gd name="connsiteX2" fmla="*/ 0 w 10244380"/>
              <a:gd name="connsiteY2" fmla="*/ 0 h 6865749"/>
              <a:gd name="connsiteX3" fmla="*/ 0 w 10244380"/>
              <a:gd name="connsiteY3" fmla="*/ 6865749 h 6865749"/>
              <a:gd name="connsiteX4" fmla="*/ 2131018 w 10244380"/>
              <a:gd name="connsiteY4" fmla="*/ 6865749 h 6865749"/>
              <a:gd name="connsiteX5" fmla="*/ 10244380 w 10244380"/>
              <a:gd name="connsiteY5" fmla="*/ 2162013 h 6865749"/>
              <a:gd name="connsiteX0" fmla="*/ 9843252 w 9843252"/>
              <a:gd name="connsiteY0" fmla="*/ 2136134 h 6865749"/>
              <a:gd name="connsiteX1" fmla="*/ 6536283 w 9843252"/>
              <a:gd name="connsiteY1" fmla="*/ 10049 h 6865749"/>
              <a:gd name="connsiteX2" fmla="*/ 0 w 9843252"/>
              <a:gd name="connsiteY2" fmla="*/ 0 h 6865749"/>
              <a:gd name="connsiteX3" fmla="*/ 0 w 9843252"/>
              <a:gd name="connsiteY3" fmla="*/ 6865749 h 6865749"/>
              <a:gd name="connsiteX4" fmla="*/ 2131018 w 9843252"/>
              <a:gd name="connsiteY4" fmla="*/ 6865749 h 6865749"/>
              <a:gd name="connsiteX5" fmla="*/ 9843252 w 9843252"/>
              <a:gd name="connsiteY5" fmla="*/ 2136134 h 6865749"/>
              <a:gd name="connsiteX0" fmla="*/ 10257320 w 10257320"/>
              <a:gd name="connsiteY0" fmla="*/ 2162013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62013 h 6865749"/>
              <a:gd name="connsiteX0" fmla="*/ 10071852 w 10071852"/>
              <a:gd name="connsiteY0" fmla="*/ 2157700 h 6865749"/>
              <a:gd name="connsiteX1" fmla="*/ 6536283 w 10071852"/>
              <a:gd name="connsiteY1" fmla="*/ 10049 h 6865749"/>
              <a:gd name="connsiteX2" fmla="*/ 0 w 10071852"/>
              <a:gd name="connsiteY2" fmla="*/ 0 h 6865749"/>
              <a:gd name="connsiteX3" fmla="*/ 0 w 10071852"/>
              <a:gd name="connsiteY3" fmla="*/ 6865749 h 6865749"/>
              <a:gd name="connsiteX4" fmla="*/ 2131018 w 10071852"/>
              <a:gd name="connsiteY4" fmla="*/ 6865749 h 6865749"/>
              <a:gd name="connsiteX5" fmla="*/ 10071852 w 10071852"/>
              <a:gd name="connsiteY5" fmla="*/ 2157700 h 6865749"/>
              <a:gd name="connsiteX0" fmla="*/ 10257320 w 10257320"/>
              <a:gd name="connsiteY0" fmla="*/ 2153387 h 6865749"/>
              <a:gd name="connsiteX1" fmla="*/ 6536283 w 10257320"/>
              <a:gd name="connsiteY1" fmla="*/ 10049 h 6865749"/>
              <a:gd name="connsiteX2" fmla="*/ 0 w 10257320"/>
              <a:gd name="connsiteY2" fmla="*/ 0 h 6865749"/>
              <a:gd name="connsiteX3" fmla="*/ 0 w 10257320"/>
              <a:gd name="connsiteY3" fmla="*/ 6865749 h 6865749"/>
              <a:gd name="connsiteX4" fmla="*/ 2131018 w 10257320"/>
              <a:gd name="connsiteY4" fmla="*/ 6865749 h 6865749"/>
              <a:gd name="connsiteX5" fmla="*/ 10257320 w 10257320"/>
              <a:gd name="connsiteY5" fmla="*/ 2153387 h 6865749"/>
              <a:gd name="connsiteX0" fmla="*/ 10270260 w 10270260"/>
              <a:gd name="connsiteY0" fmla="*/ 2157700 h 6865749"/>
              <a:gd name="connsiteX1" fmla="*/ 6536283 w 10270260"/>
              <a:gd name="connsiteY1" fmla="*/ 10049 h 6865749"/>
              <a:gd name="connsiteX2" fmla="*/ 0 w 10270260"/>
              <a:gd name="connsiteY2" fmla="*/ 0 h 6865749"/>
              <a:gd name="connsiteX3" fmla="*/ 0 w 10270260"/>
              <a:gd name="connsiteY3" fmla="*/ 6865749 h 6865749"/>
              <a:gd name="connsiteX4" fmla="*/ 2131018 w 10270260"/>
              <a:gd name="connsiteY4" fmla="*/ 6865749 h 6865749"/>
              <a:gd name="connsiteX5" fmla="*/ 10270260 w 10270260"/>
              <a:gd name="connsiteY5" fmla="*/ 2157700 h 6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70260" h="6865749">
                <a:moveTo>
                  <a:pt x="10270260" y="2157700"/>
                </a:moveTo>
                <a:lnTo>
                  <a:pt x="6536283" y="10049"/>
                </a:lnTo>
                <a:lnTo>
                  <a:pt x="0" y="0"/>
                </a:lnTo>
                <a:lnTo>
                  <a:pt x="0" y="6865749"/>
                </a:lnTo>
                <a:lnTo>
                  <a:pt x="2131018" y="6865749"/>
                </a:lnTo>
                <a:lnTo>
                  <a:pt x="10270260" y="215770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Freeform 5">
            <a:extLst>
              <a:ext uri="{FF2B5EF4-FFF2-40B4-BE49-F238E27FC236}">
                <a16:creationId xmlns:a16="http://schemas.microsoft.com/office/drawing/2014/main" id="{F9D40074-E42F-6E43-8FB1-A17C5A9CBA0F}"/>
              </a:ext>
            </a:extLst>
          </p:cNvPr>
          <p:cNvSpPr/>
          <p:nvPr userDrawn="1"/>
        </p:nvSpPr>
        <p:spPr>
          <a:xfrm>
            <a:off x="2123268" y="2147913"/>
            <a:ext cx="10071173" cy="4711486"/>
          </a:xfrm>
          <a:custGeom>
            <a:avLst/>
            <a:gdLst>
              <a:gd name="connsiteX0" fmla="*/ 0 w 10066149"/>
              <a:gd name="connsiteY0" fmla="*/ 4711485 h 4711485"/>
              <a:gd name="connsiteX1" fmla="*/ 8136610 w 10066149"/>
              <a:gd name="connsiteY1" fmla="*/ 0 h 4711485"/>
              <a:gd name="connsiteX2" fmla="*/ 10066149 w 10066149"/>
              <a:gd name="connsiteY2" fmla="*/ 1123628 h 4711485"/>
              <a:gd name="connsiteX3" fmla="*/ 10066149 w 10066149"/>
              <a:gd name="connsiteY3" fmla="*/ 4695987 h 4711485"/>
              <a:gd name="connsiteX4" fmla="*/ 0 w 10066149"/>
              <a:gd name="connsiteY4" fmla="*/ 4711485 h 4711485"/>
              <a:gd name="connsiteX0" fmla="*/ 0 w 10066149"/>
              <a:gd name="connsiteY0" fmla="*/ 4711485 h 4711485"/>
              <a:gd name="connsiteX1" fmla="*/ 8136610 w 10066149"/>
              <a:gd name="connsiteY1" fmla="*/ 0 h 4711485"/>
              <a:gd name="connsiteX2" fmla="*/ 10066149 w 10066149"/>
              <a:gd name="connsiteY2" fmla="*/ 1339668 h 4711485"/>
              <a:gd name="connsiteX3" fmla="*/ 10066149 w 10066149"/>
              <a:gd name="connsiteY3" fmla="*/ 4695987 h 4711485"/>
              <a:gd name="connsiteX4" fmla="*/ 0 w 10066149"/>
              <a:gd name="connsiteY4" fmla="*/ 4711485 h 4711485"/>
              <a:gd name="connsiteX0" fmla="*/ 0 w 10071173"/>
              <a:gd name="connsiteY0" fmla="*/ 4711485 h 4711485"/>
              <a:gd name="connsiteX1" fmla="*/ 8136610 w 10071173"/>
              <a:gd name="connsiteY1" fmla="*/ 0 h 4711485"/>
              <a:gd name="connsiteX2" fmla="*/ 10071173 w 10071173"/>
              <a:gd name="connsiteY2" fmla="*/ 1113580 h 4711485"/>
              <a:gd name="connsiteX3" fmla="*/ 10066149 w 10071173"/>
              <a:gd name="connsiteY3" fmla="*/ 4695987 h 4711485"/>
              <a:gd name="connsiteX4" fmla="*/ 0 w 10071173"/>
              <a:gd name="connsiteY4" fmla="*/ 4711485 h 4711485"/>
              <a:gd name="connsiteX0" fmla="*/ 0 w 10071173"/>
              <a:gd name="connsiteY0" fmla="*/ 4560523 h 4560523"/>
              <a:gd name="connsiteX1" fmla="*/ 8270320 w 10071173"/>
              <a:gd name="connsiteY1" fmla="*/ 0 h 4560523"/>
              <a:gd name="connsiteX2" fmla="*/ 10071173 w 10071173"/>
              <a:gd name="connsiteY2" fmla="*/ 962618 h 4560523"/>
              <a:gd name="connsiteX3" fmla="*/ 10066149 w 10071173"/>
              <a:gd name="connsiteY3" fmla="*/ 4545025 h 4560523"/>
              <a:gd name="connsiteX4" fmla="*/ 0 w 10071173"/>
              <a:gd name="connsiteY4" fmla="*/ 4560523 h 4560523"/>
              <a:gd name="connsiteX0" fmla="*/ 0 w 10071173"/>
              <a:gd name="connsiteY0" fmla="*/ 4711486 h 4711486"/>
              <a:gd name="connsiteX1" fmla="*/ 8123671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543271 h 4543271"/>
              <a:gd name="connsiteX1" fmla="*/ 8343645 w 10071173"/>
              <a:gd name="connsiteY1" fmla="*/ 0 h 4543271"/>
              <a:gd name="connsiteX2" fmla="*/ 10071173 w 10071173"/>
              <a:gd name="connsiteY2" fmla="*/ 945366 h 4543271"/>
              <a:gd name="connsiteX3" fmla="*/ 10066149 w 10071173"/>
              <a:gd name="connsiteY3" fmla="*/ 4527773 h 4543271"/>
              <a:gd name="connsiteX4" fmla="*/ 0 w 10071173"/>
              <a:gd name="connsiteY4" fmla="*/ 4543271 h 4543271"/>
              <a:gd name="connsiteX0" fmla="*/ 0 w 10071173"/>
              <a:gd name="connsiteY0" fmla="*/ 4711486 h 4711486"/>
              <a:gd name="connsiteX1" fmla="*/ 8140924 w 10071173"/>
              <a:gd name="connsiteY1" fmla="*/ 0 h 4711486"/>
              <a:gd name="connsiteX2" fmla="*/ 10071173 w 10071173"/>
              <a:gd name="connsiteY2" fmla="*/ 1113581 h 4711486"/>
              <a:gd name="connsiteX3" fmla="*/ 10066149 w 10071173"/>
              <a:gd name="connsiteY3" fmla="*/ 4695988 h 4711486"/>
              <a:gd name="connsiteX4" fmla="*/ 0 w 10071173"/>
              <a:gd name="connsiteY4" fmla="*/ 4711486 h 4711486"/>
              <a:gd name="connsiteX0" fmla="*/ 0 w 10071173"/>
              <a:gd name="connsiteY0" fmla="*/ 4711486 h 4711486"/>
              <a:gd name="connsiteX1" fmla="*/ 8140924 w 10071173"/>
              <a:gd name="connsiteY1" fmla="*/ 0 h 4711486"/>
              <a:gd name="connsiteX2" fmla="*/ 10071173 w 10071173"/>
              <a:gd name="connsiteY2" fmla="*/ 1113581 h 4711486"/>
              <a:gd name="connsiteX3" fmla="*/ 10061836 w 10071173"/>
              <a:gd name="connsiteY3" fmla="*/ 4708927 h 4711486"/>
              <a:gd name="connsiteX4" fmla="*/ 0 w 10071173"/>
              <a:gd name="connsiteY4" fmla="*/ 4711486 h 471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173" h="4711486">
                <a:moveTo>
                  <a:pt x="0" y="4711486"/>
                </a:moveTo>
                <a:lnTo>
                  <a:pt x="8140924" y="0"/>
                </a:lnTo>
                <a:lnTo>
                  <a:pt x="10071173" y="1113581"/>
                </a:lnTo>
                <a:cubicBezTo>
                  <a:pt x="10069498" y="2307717"/>
                  <a:pt x="10063511" y="3514791"/>
                  <a:pt x="10061836" y="4708927"/>
                </a:cubicBezTo>
                <a:lnTo>
                  <a:pt x="0" y="4711486"/>
                </a:lnTo>
                <a:close/>
              </a:path>
            </a:pathLst>
          </a:custGeom>
          <a:solidFill>
            <a:schemeClr val="tx1"/>
          </a:solidFill>
          <a:ln>
            <a:noFill/>
          </a:ln>
          <a:effectLst>
            <a:outerShdw blurRad="101600" dist="25400" dir="108000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 Placeholder 13">
            <a:extLst>
              <a:ext uri="{FF2B5EF4-FFF2-40B4-BE49-F238E27FC236}">
                <a16:creationId xmlns:a16="http://schemas.microsoft.com/office/drawing/2014/main" id="{DA2B65CA-B245-8148-936A-2926AFDE458D}"/>
              </a:ext>
            </a:extLst>
          </p:cNvPr>
          <p:cNvSpPr>
            <a:spLocks noGrp="1"/>
          </p:cNvSpPr>
          <p:nvPr>
            <p:ph type="body" sz="quarter" idx="11"/>
          </p:nvPr>
        </p:nvSpPr>
        <p:spPr>
          <a:xfrm>
            <a:off x="1139825" y="4208921"/>
            <a:ext cx="4730750" cy="887412"/>
          </a:xfrm>
          <a:prstGeom prst="rect">
            <a:avLst/>
          </a:prstGeom>
        </p:spPr>
        <p:txBody>
          <a:bodyPr lIns="0" tIns="0" rIns="0" bIns="0" anchor="t" anchorCtr="0"/>
          <a:lstStyle>
            <a:lvl1pPr marL="0" indent="0" algn="l">
              <a:lnSpc>
                <a:spcPct val="85000"/>
              </a:lnSpc>
              <a:spcBef>
                <a:spcPts val="0"/>
              </a:spcBef>
              <a:spcAft>
                <a:spcPts val="1200"/>
              </a:spcAft>
              <a:buNone/>
              <a:defRPr sz="2400" b="0" i="0">
                <a:solidFill>
                  <a:schemeClr val="bg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1D95F83F-543B-864D-A25E-3841A5AB624F}"/>
              </a:ext>
            </a:extLst>
          </p:cNvPr>
          <p:cNvSpPr>
            <a:spLocks noGrp="1"/>
          </p:cNvSpPr>
          <p:nvPr>
            <p:ph type="body" sz="quarter" idx="10"/>
          </p:nvPr>
        </p:nvSpPr>
        <p:spPr>
          <a:xfrm>
            <a:off x="1139825" y="816356"/>
            <a:ext cx="7145338" cy="3174320"/>
          </a:xfrm>
          <a:prstGeom prst="rect">
            <a:avLst/>
          </a:prstGeom>
        </p:spPr>
        <p:txBody>
          <a:bodyPr lIns="0" tIns="0" rIns="0" bIns="0" anchor="ctr" anchorCtr="0"/>
          <a:lstStyle>
            <a:lvl1pPr marL="0" indent="0" algn="l">
              <a:lnSpc>
                <a:spcPct val="85000"/>
              </a:lnSpc>
              <a:spcBef>
                <a:spcPts val="0"/>
              </a:spcBef>
              <a:buNone/>
              <a:defRPr sz="6600" b="1" i="0">
                <a:solidFill>
                  <a:schemeClr val="bg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Box 7">
            <a:extLst>
              <a:ext uri="{FF2B5EF4-FFF2-40B4-BE49-F238E27FC236}">
                <a16:creationId xmlns:a16="http://schemas.microsoft.com/office/drawing/2014/main" id="{C046162E-4F19-E44B-96B4-22A3CA494B50}"/>
              </a:ext>
            </a:extLst>
          </p:cNvPr>
          <p:cNvSpPr txBox="1"/>
          <p:nvPr userDrawn="1"/>
        </p:nvSpPr>
        <p:spPr>
          <a:xfrm>
            <a:off x="9055442" y="5003235"/>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960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4B7405-72E2-1148-9AD9-50C771D9CEE8}"/>
              </a:ext>
            </a:extLst>
          </p:cNvPr>
          <p:cNvSpPr>
            <a:spLocks noGrp="1"/>
          </p:cNvSpPr>
          <p:nvPr>
            <p:ph type="pic" sz="quarter" idx="12" hasCustomPrompt="1"/>
          </p:nvPr>
        </p:nvSpPr>
        <p:spPr>
          <a:xfrm>
            <a:off x="6308726" y="1"/>
            <a:ext cx="5891226" cy="6873902"/>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3275"/>
              <a:gd name="connsiteY0" fmla="*/ 0 h 6873902"/>
              <a:gd name="connsiteX1" fmla="*/ 5883275 w 5883275"/>
              <a:gd name="connsiteY1" fmla="*/ 0 h 6873902"/>
              <a:gd name="connsiteX2" fmla="*/ 5883275 w 5883275"/>
              <a:gd name="connsiteY2" fmla="*/ 4401517 h 6873902"/>
              <a:gd name="connsiteX3" fmla="*/ 1657403 w 5883275"/>
              <a:gd name="connsiteY3" fmla="*/ 6873498 h 6873902"/>
              <a:gd name="connsiteX4" fmla="*/ 0 w 5883275"/>
              <a:gd name="connsiteY4" fmla="*/ 6873902 h 6873902"/>
              <a:gd name="connsiteX5" fmla="*/ 0 w 5883275"/>
              <a:gd name="connsiteY5" fmla="*/ 0 h 6873902"/>
              <a:gd name="connsiteX0" fmla="*/ 0 w 5891226"/>
              <a:gd name="connsiteY0" fmla="*/ 0 h 6873902"/>
              <a:gd name="connsiteX1" fmla="*/ 5883275 w 5891226"/>
              <a:gd name="connsiteY1" fmla="*/ 0 h 6873902"/>
              <a:gd name="connsiteX2" fmla="*/ 5891226 w 5891226"/>
              <a:gd name="connsiteY2" fmla="*/ 4401517 h 6873902"/>
              <a:gd name="connsiteX3" fmla="*/ 1657403 w 5891226"/>
              <a:gd name="connsiteY3" fmla="*/ 6873498 h 6873902"/>
              <a:gd name="connsiteX4" fmla="*/ 0 w 5891226"/>
              <a:gd name="connsiteY4" fmla="*/ 6873902 h 6873902"/>
              <a:gd name="connsiteX5" fmla="*/ 0 w 5891226"/>
              <a:gd name="connsiteY5" fmla="*/ 0 h 687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1226" h="6873902">
                <a:moveTo>
                  <a:pt x="0" y="0"/>
                </a:moveTo>
                <a:lnTo>
                  <a:pt x="5883275" y="0"/>
                </a:lnTo>
                <a:cubicBezTo>
                  <a:pt x="5885925" y="1467172"/>
                  <a:pt x="5888576" y="2934345"/>
                  <a:pt x="5891226" y="4401517"/>
                </a:cubicBezTo>
                <a:lnTo>
                  <a:pt x="1657403" y="6873498"/>
                </a:lnTo>
                <a:lnTo>
                  <a:pt x="0" y="6873902"/>
                </a:lnTo>
                <a:lnTo>
                  <a:pt x="0" y="0"/>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10" name="Freeform 9">
            <a:extLst>
              <a:ext uri="{FF2B5EF4-FFF2-40B4-BE49-F238E27FC236}">
                <a16:creationId xmlns:a16="http://schemas.microsoft.com/office/drawing/2014/main" id="{73CE132F-75B1-2448-9550-11DF2B1D192C}"/>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ight Triangle 11">
            <a:extLst>
              <a:ext uri="{FF2B5EF4-FFF2-40B4-BE49-F238E27FC236}">
                <a16:creationId xmlns:a16="http://schemas.microsoft.com/office/drawing/2014/main" id="{AB7D45B8-3BBA-7A48-B972-94AE96B4BCA3}"/>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254255136"/>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Pic Slide op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4B7405-72E2-1148-9AD9-50C771D9CEE8}"/>
              </a:ext>
            </a:extLst>
          </p:cNvPr>
          <p:cNvSpPr>
            <a:spLocks noGrp="1"/>
          </p:cNvSpPr>
          <p:nvPr>
            <p:ph type="pic" sz="quarter" idx="12" hasCustomPrompt="1"/>
          </p:nvPr>
        </p:nvSpPr>
        <p:spPr>
          <a:xfrm>
            <a:off x="6308725" y="3291841"/>
            <a:ext cx="5889371" cy="3581658"/>
          </a:xfrm>
          <a:custGeom>
            <a:avLst/>
            <a:gdLst>
              <a:gd name="connsiteX0" fmla="*/ 0 w 5883275"/>
              <a:gd name="connsiteY0" fmla="*/ 0 h 6858000"/>
              <a:gd name="connsiteX1" fmla="*/ 5883275 w 5883275"/>
              <a:gd name="connsiteY1" fmla="*/ 0 h 6858000"/>
              <a:gd name="connsiteX2" fmla="*/ 5883275 w 5883275"/>
              <a:gd name="connsiteY2" fmla="*/ 6858000 h 6858000"/>
              <a:gd name="connsiteX3" fmla="*/ 0 w 5883275"/>
              <a:gd name="connsiteY3" fmla="*/ 6858000 h 6858000"/>
              <a:gd name="connsiteX4" fmla="*/ 0 w 5883275"/>
              <a:gd name="connsiteY4" fmla="*/ 0 h 6858000"/>
              <a:gd name="connsiteX0" fmla="*/ 0 w 5891024"/>
              <a:gd name="connsiteY0" fmla="*/ 0 h 6858000"/>
              <a:gd name="connsiteX1" fmla="*/ 5883275 w 5891024"/>
              <a:gd name="connsiteY1" fmla="*/ 0 h 6858000"/>
              <a:gd name="connsiteX2" fmla="*/ 5891024 w 5891024"/>
              <a:gd name="connsiteY2" fmla="*/ 4463512 h 6858000"/>
              <a:gd name="connsiteX3" fmla="*/ 0 w 5891024"/>
              <a:gd name="connsiteY3" fmla="*/ 6858000 h 6858000"/>
              <a:gd name="connsiteX4" fmla="*/ 0 w 5891024"/>
              <a:gd name="connsiteY4" fmla="*/ 0 h 6858000"/>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370522 h 6865749"/>
              <a:gd name="connsiteX3" fmla="*/ 1765891 w 5891024"/>
              <a:gd name="connsiteY3" fmla="*/ 6865749 h 6865749"/>
              <a:gd name="connsiteX4" fmla="*/ 0 w 5891024"/>
              <a:gd name="connsiteY4" fmla="*/ 6858000 h 6865749"/>
              <a:gd name="connsiteX5" fmla="*/ 0 w 5891024"/>
              <a:gd name="connsiteY5" fmla="*/ 0 h 6865749"/>
              <a:gd name="connsiteX0" fmla="*/ 0 w 5891024"/>
              <a:gd name="connsiteY0" fmla="*/ 0 h 6865749"/>
              <a:gd name="connsiteX1" fmla="*/ 5883275 w 5891024"/>
              <a:gd name="connsiteY1" fmla="*/ 0 h 6865749"/>
              <a:gd name="connsiteX2" fmla="*/ 5891024 w 5891024"/>
              <a:gd name="connsiteY2" fmla="*/ 4463511 h 6865749"/>
              <a:gd name="connsiteX3" fmla="*/ 1765891 w 5891024"/>
              <a:gd name="connsiteY3" fmla="*/ 6865749 h 6865749"/>
              <a:gd name="connsiteX4" fmla="*/ 0 w 5891024"/>
              <a:gd name="connsiteY4" fmla="*/ 6858000 h 6865749"/>
              <a:gd name="connsiteX5" fmla="*/ 0 w 5891024"/>
              <a:gd name="connsiteY5" fmla="*/ 0 h 6865749"/>
              <a:gd name="connsiteX0" fmla="*/ 0 w 5883275"/>
              <a:gd name="connsiteY0" fmla="*/ 0 h 6865749"/>
              <a:gd name="connsiteX1" fmla="*/ 5883275 w 5883275"/>
              <a:gd name="connsiteY1" fmla="*/ 0 h 6865749"/>
              <a:gd name="connsiteX2" fmla="*/ 5883275 w 5883275"/>
              <a:gd name="connsiteY2" fmla="*/ 4401517 h 6865749"/>
              <a:gd name="connsiteX3" fmla="*/ 1765891 w 5883275"/>
              <a:gd name="connsiteY3" fmla="*/ 6865749 h 6865749"/>
              <a:gd name="connsiteX4" fmla="*/ 0 w 5883275"/>
              <a:gd name="connsiteY4" fmla="*/ 6858000 h 6865749"/>
              <a:gd name="connsiteX5" fmla="*/ 0 w 5883275"/>
              <a:gd name="connsiteY5" fmla="*/ 0 h 6865749"/>
              <a:gd name="connsiteX0" fmla="*/ 0 w 5883275"/>
              <a:gd name="connsiteY0" fmla="*/ 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0 w 5883275"/>
              <a:gd name="connsiteY5" fmla="*/ 0 h 6873498"/>
              <a:gd name="connsiteX0" fmla="*/ 0 w 5889371"/>
              <a:gd name="connsiteY0" fmla="*/ 3297936 h 6873498"/>
              <a:gd name="connsiteX1" fmla="*/ 5889371 w 5889371"/>
              <a:gd name="connsiteY1" fmla="*/ 0 h 6873498"/>
              <a:gd name="connsiteX2" fmla="*/ 5889371 w 5889371"/>
              <a:gd name="connsiteY2" fmla="*/ 4401517 h 6873498"/>
              <a:gd name="connsiteX3" fmla="*/ 1663499 w 5889371"/>
              <a:gd name="connsiteY3" fmla="*/ 6873498 h 6873498"/>
              <a:gd name="connsiteX4" fmla="*/ 6096 w 5889371"/>
              <a:gd name="connsiteY4" fmla="*/ 6858000 h 6873498"/>
              <a:gd name="connsiteX5" fmla="*/ 0 w 5889371"/>
              <a:gd name="connsiteY5" fmla="*/ 3297936 h 6873498"/>
              <a:gd name="connsiteX0" fmla="*/ 115824 w 5883275"/>
              <a:gd name="connsiteY0" fmla="*/ 3291840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115824 w 5883275"/>
              <a:gd name="connsiteY5" fmla="*/ 3291840 h 6873498"/>
              <a:gd name="connsiteX0" fmla="*/ 6096 w 5883275"/>
              <a:gd name="connsiteY0" fmla="*/ 3297936 h 6873498"/>
              <a:gd name="connsiteX1" fmla="*/ 5883275 w 5883275"/>
              <a:gd name="connsiteY1" fmla="*/ 0 h 6873498"/>
              <a:gd name="connsiteX2" fmla="*/ 5883275 w 5883275"/>
              <a:gd name="connsiteY2" fmla="*/ 4401517 h 6873498"/>
              <a:gd name="connsiteX3" fmla="*/ 1657403 w 5883275"/>
              <a:gd name="connsiteY3" fmla="*/ 6873498 h 6873498"/>
              <a:gd name="connsiteX4" fmla="*/ 0 w 5883275"/>
              <a:gd name="connsiteY4" fmla="*/ 6858000 h 6873498"/>
              <a:gd name="connsiteX5" fmla="*/ 6096 w 5883275"/>
              <a:gd name="connsiteY5" fmla="*/ 3297936 h 6873498"/>
              <a:gd name="connsiteX0" fmla="*/ 6096 w 5889371"/>
              <a:gd name="connsiteY0" fmla="*/ 6096 h 3581658"/>
              <a:gd name="connsiteX1" fmla="*/ 5889371 w 5889371"/>
              <a:gd name="connsiteY1" fmla="*/ 0 h 3581658"/>
              <a:gd name="connsiteX2" fmla="*/ 5883275 w 5889371"/>
              <a:gd name="connsiteY2" fmla="*/ 1109677 h 3581658"/>
              <a:gd name="connsiteX3" fmla="*/ 1657403 w 5889371"/>
              <a:gd name="connsiteY3" fmla="*/ 3581658 h 3581658"/>
              <a:gd name="connsiteX4" fmla="*/ 0 w 5889371"/>
              <a:gd name="connsiteY4" fmla="*/ 3566160 h 3581658"/>
              <a:gd name="connsiteX5" fmla="*/ 6096 w 5889371"/>
              <a:gd name="connsiteY5" fmla="*/ 6096 h 358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371" h="3581658">
                <a:moveTo>
                  <a:pt x="6096" y="6096"/>
                </a:moveTo>
                <a:lnTo>
                  <a:pt x="5889371" y="0"/>
                </a:lnTo>
                <a:lnTo>
                  <a:pt x="5883275" y="1109677"/>
                </a:lnTo>
                <a:lnTo>
                  <a:pt x="1657403" y="3581658"/>
                </a:lnTo>
                <a:lnTo>
                  <a:pt x="0" y="3566160"/>
                </a:lnTo>
                <a:lnTo>
                  <a:pt x="6096" y="6096"/>
                </a:lnTo>
                <a:close/>
              </a:path>
            </a:pathLst>
          </a:custGeom>
          <a:solidFill>
            <a:schemeClr val="accent2">
              <a:lumMod val="20000"/>
              <a:lumOff val="80000"/>
            </a:schemeClr>
          </a:solidFill>
        </p:spPr>
        <p:txBody>
          <a:bodyPr lIns="0" tIns="0" rIns="0" bIns="0" anchor="ctr" anchorCtr="0"/>
          <a:lstStyle>
            <a:lvl1pPr marL="0" indent="0" algn="ctr">
              <a:buNone/>
              <a:defRPr sz="2400">
                <a:solidFill>
                  <a:schemeClr val="bg1"/>
                </a:solidFill>
              </a:defRPr>
            </a:lvl1pPr>
          </a:lstStyle>
          <a:p>
            <a:r>
              <a:rPr lang="en-US" dirty="0"/>
              <a:t>Add Picture</a:t>
            </a:r>
          </a:p>
        </p:txBody>
      </p:sp>
      <p:sp>
        <p:nvSpPr>
          <p:cNvPr id="3" name="Picture Placeholder 2">
            <a:extLst>
              <a:ext uri="{FF2B5EF4-FFF2-40B4-BE49-F238E27FC236}">
                <a16:creationId xmlns:a16="http://schemas.microsoft.com/office/drawing/2014/main" id="{C2D0A863-31E7-E642-A197-120410659985}"/>
              </a:ext>
            </a:extLst>
          </p:cNvPr>
          <p:cNvSpPr>
            <a:spLocks noGrp="1"/>
          </p:cNvSpPr>
          <p:nvPr>
            <p:ph type="pic" sz="quarter" idx="13" hasCustomPrompt="1"/>
          </p:nvPr>
        </p:nvSpPr>
        <p:spPr>
          <a:xfrm>
            <a:off x="6308725" y="0"/>
            <a:ext cx="2945003" cy="3267456"/>
          </a:xfrm>
          <a:prstGeom prst="rect">
            <a:avLst/>
          </a:prstGeom>
          <a:solidFill>
            <a:schemeClr val="accent2">
              <a:lumMod val="60000"/>
              <a:lumOff val="40000"/>
            </a:schemeClr>
          </a:solidFill>
        </p:spPr>
        <p:txBody>
          <a:bodyPr anchor="ctr"/>
          <a:lstStyle>
            <a:lvl1pPr marL="0" indent="0" algn="ctr">
              <a:buNone/>
              <a:defRPr sz="2000">
                <a:solidFill>
                  <a:schemeClr val="bg1"/>
                </a:solidFill>
              </a:defRPr>
            </a:lvl1pPr>
          </a:lstStyle>
          <a:p>
            <a:r>
              <a:rPr lang="en-US" dirty="0"/>
              <a:t>Add Picture</a:t>
            </a:r>
          </a:p>
        </p:txBody>
      </p:sp>
      <p:sp>
        <p:nvSpPr>
          <p:cNvPr id="12" name="Picture Placeholder 2">
            <a:extLst>
              <a:ext uri="{FF2B5EF4-FFF2-40B4-BE49-F238E27FC236}">
                <a16:creationId xmlns:a16="http://schemas.microsoft.com/office/drawing/2014/main" id="{BE4358ED-14DA-0B41-9B52-0A95CCB24D49}"/>
              </a:ext>
            </a:extLst>
          </p:cNvPr>
          <p:cNvSpPr>
            <a:spLocks noGrp="1"/>
          </p:cNvSpPr>
          <p:nvPr>
            <p:ph type="pic" sz="quarter" idx="14" hasCustomPrompt="1"/>
          </p:nvPr>
        </p:nvSpPr>
        <p:spPr>
          <a:xfrm>
            <a:off x="9284208" y="0"/>
            <a:ext cx="2907792" cy="3267456"/>
          </a:xfrm>
          <a:prstGeom prst="rect">
            <a:avLst/>
          </a:prstGeom>
          <a:solidFill>
            <a:schemeClr val="accent2">
              <a:lumMod val="40000"/>
              <a:lumOff val="60000"/>
            </a:schemeClr>
          </a:solidFill>
        </p:spPr>
        <p:txBody>
          <a:bodyPr anchor="ctr"/>
          <a:lstStyle>
            <a:lvl1pPr marL="0" indent="0" algn="ctr">
              <a:buNone/>
              <a:defRPr sz="2000">
                <a:solidFill>
                  <a:schemeClr val="bg1"/>
                </a:solidFill>
              </a:defRPr>
            </a:lvl1pPr>
          </a:lstStyle>
          <a:p>
            <a:r>
              <a:rPr lang="en-US" dirty="0"/>
              <a:t>Add Picture</a:t>
            </a:r>
          </a:p>
        </p:txBody>
      </p:sp>
      <p:sp>
        <p:nvSpPr>
          <p:cNvPr id="16" name="Right Triangle 15">
            <a:extLst>
              <a:ext uri="{FF2B5EF4-FFF2-40B4-BE49-F238E27FC236}">
                <a16:creationId xmlns:a16="http://schemas.microsoft.com/office/drawing/2014/main" id="{3C4CF836-DF6C-B541-B78A-EE3706BA729E}"/>
              </a:ext>
            </a:extLst>
          </p:cNvPr>
          <p:cNvSpPr/>
          <p:nvPr userDrawn="1"/>
        </p:nvSpPr>
        <p:spPr>
          <a:xfrm flipH="1">
            <a:off x="8092441" y="4466590"/>
            <a:ext cx="4099560" cy="2391410"/>
          </a:xfrm>
          <a:prstGeom prst="rtTriangle">
            <a:avLst/>
          </a:prstGeom>
          <a:solidFill>
            <a:schemeClr val="tx2"/>
          </a:solidFill>
          <a:ln>
            <a:noFill/>
          </a:ln>
          <a:effectLst>
            <a:outerShdw blurRad="1016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11" name="Text Placeholder 13">
            <a:extLst>
              <a:ext uri="{FF2B5EF4-FFF2-40B4-BE49-F238E27FC236}">
                <a16:creationId xmlns:a16="http://schemas.microsoft.com/office/drawing/2014/main" id="{4E6BC227-7A91-B74C-8820-7ED6D3F96B1B}"/>
              </a:ext>
            </a:extLst>
          </p:cNvPr>
          <p:cNvSpPr>
            <a:spLocks noGrp="1"/>
          </p:cNvSpPr>
          <p:nvPr>
            <p:ph type="body" sz="quarter" idx="10"/>
          </p:nvPr>
        </p:nvSpPr>
        <p:spPr>
          <a:xfrm>
            <a:off x="1139824" y="1014413"/>
            <a:ext cx="3943351" cy="1135062"/>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3">
            <a:extLst>
              <a:ext uri="{FF2B5EF4-FFF2-40B4-BE49-F238E27FC236}">
                <a16:creationId xmlns:a16="http://schemas.microsoft.com/office/drawing/2014/main" id="{708B5F7C-9321-CA42-A4A6-75DDACAFBFBA}"/>
              </a:ext>
            </a:extLst>
          </p:cNvPr>
          <p:cNvSpPr>
            <a:spLocks noGrp="1"/>
          </p:cNvSpPr>
          <p:nvPr>
            <p:ph type="body" sz="quarter" idx="11"/>
          </p:nvPr>
        </p:nvSpPr>
        <p:spPr>
          <a:xfrm>
            <a:off x="1139825" y="2379076"/>
            <a:ext cx="4730750" cy="3199399"/>
          </a:xfrm>
          <a:prstGeom prst="rect">
            <a:avLst/>
          </a:prstGeom>
        </p:spPr>
        <p:txBody>
          <a:bodyPr lIns="0" tIns="0" rIns="0" bIns="0"/>
          <a:lstStyle>
            <a:lvl1pPr marL="0" indent="0">
              <a:lnSpc>
                <a:spcPct val="100000"/>
              </a:lnSpc>
              <a:spcBef>
                <a:spcPts val="0"/>
              </a:spcBef>
              <a:spcAft>
                <a:spcPts val="18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Freeform 14">
            <a:extLst>
              <a:ext uri="{FF2B5EF4-FFF2-40B4-BE49-F238E27FC236}">
                <a16:creationId xmlns:a16="http://schemas.microsoft.com/office/drawing/2014/main" id="{6DAFE6A3-BBDA-CF4C-BC68-158DEB004A09}"/>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99691112"/>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option 11 (3 member)">
    <p:spTree>
      <p:nvGrpSpPr>
        <p:cNvPr id="1" name=""/>
        <p:cNvGrpSpPr/>
        <p:nvPr/>
      </p:nvGrpSpPr>
      <p:grpSpPr>
        <a:xfrm>
          <a:off x="0" y="0"/>
          <a:ext cx="0" cy="0"/>
          <a:chOff x="0" y="0"/>
          <a:chExt cx="0" cy="0"/>
        </a:xfrm>
      </p:grpSpPr>
      <p:sp>
        <p:nvSpPr>
          <p:cNvPr id="40" name="Text Placeholder 13">
            <a:extLst>
              <a:ext uri="{FF2B5EF4-FFF2-40B4-BE49-F238E27FC236}">
                <a16:creationId xmlns:a16="http://schemas.microsoft.com/office/drawing/2014/main" id="{D9E564CC-6175-5345-B507-E9AB0C486554}"/>
              </a:ext>
            </a:extLst>
          </p:cNvPr>
          <p:cNvSpPr>
            <a:spLocks noGrp="1"/>
          </p:cNvSpPr>
          <p:nvPr>
            <p:ph type="body" sz="quarter" idx="10"/>
          </p:nvPr>
        </p:nvSpPr>
        <p:spPr>
          <a:xfrm>
            <a:off x="1139825" y="1014413"/>
            <a:ext cx="9890125" cy="588919"/>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5" name="Text Placeholder 13">
            <a:extLst>
              <a:ext uri="{FF2B5EF4-FFF2-40B4-BE49-F238E27FC236}">
                <a16:creationId xmlns:a16="http://schemas.microsoft.com/office/drawing/2014/main" id="{030901E1-C51C-C84B-8849-4E60A323CE8B}"/>
              </a:ext>
            </a:extLst>
          </p:cNvPr>
          <p:cNvSpPr>
            <a:spLocks noGrp="1"/>
          </p:cNvSpPr>
          <p:nvPr>
            <p:ph type="body" sz="quarter" idx="18"/>
          </p:nvPr>
        </p:nvSpPr>
        <p:spPr>
          <a:xfrm>
            <a:off x="1143466"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1" name="Picture Placeholder 4">
            <a:extLst>
              <a:ext uri="{FF2B5EF4-FFF2-40B4-BE49-F238E27FC236}">
                <a16:creationId xmlns:a16="http://schemas.microsoft.com/office/drawing/2014/main" id="{469D11EF-7735-6640-AF18-D768D00BA79C}"/>
              </a:ext>
            </a:extLst>
          </p:cNvPr>
          <p:cNvSpPr>
            <a:spLocks noGrp="1"/>
          </p:cNvSpPr>
          <p:nvPr>
            <p:ph type="pic" sz="quarter" idx="32"/>
          </p:nvPr>
        </p:nvSpPr>
        <p:spPr>
          <a:xfrm>
            <a:off x="1143466"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59" name="Right Triangle 58">
            <a:extLst>
              <a:ext uri="{FF2B5EF4-FFF2-40B4-BE49-F238E27FC236}">
                <a16:creationId xmlns:a16="http://schemas.microsoft.com/office/drawing/2014/main" id="{B4773F50-95E6-F547-AF15-32A8B2416198}"/>
              </a:ext>
            </a:extLst>
          </p:cNvPr>
          <p:cNvSpPr/>
          <p:nvPr userDrawn="1"/>
        </p:nvSpPr>
        <p:spPr>
          <a:xfrm flipH="1">
            <a:off x="10892889" y="6100184"/>
            <a:ext cx="1299111" cy="757815"/>
          </a:xfrm>
          <a:prstGeom prst="rtTriangle">
            <a:avLst/>
          </a:prstGeom>
          <a:solidFill>
            <a:schemeClr val="tx2"/>
          </a:solidFill>
          <a:ln>
            <a:noFill/>
          </a:ln>
          <a:effectLst>
            <a:outerShdw blurRad="1016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Arial" panose="020B0604020202020204" pitchFamily="34" charset="0"/>
              </a:rPr>
              <a:t> </a:t>
            </a:r>
          </a:p>
        </p:txBody>
      </p:sp>
      <p:sp>
        <p:nvSpPr>
          <p:cNvPr id="26" name="Text Placeholder 13">
            <a:extLst>
              <a:ext uri="{FF2B5EF4-FFF2-40B4-BE49-F238E27FC236}">
                <a16:creationId xmlns:a16="http://schemas.microsoft.com/office/drawing/2014/main" id="{A75E0DB8-5F2A-D443-9CC8-3FBCFE1CC952}"/>
              </a:ext>
            </a:extLst>
          </p:cNvPr>
          <p:cNvSpPr>
            <a:spLocks noGrp="1"/>
          </p:cNvSpPr>
          <p:nvPr>
            <p:ph type="body" sz="quarter" idx="33"/>
          </p:nvPr>
        </p:nvSpPr>
        <p:spPr>
          <a:xfrm>
            <a:off x="4715340"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Picture Placeholder 4">
            <a:extLst>
              <a:ext uri="{FF2B5EF4-FFF2-40B4-BE49-F238E27FC236}">
                <a16:creationId xmlns:a16="http://schemas.microsoft.com/office/drawing/2014/main" id="{C570E22A-DD69-BF44-BB48-43DD6BFE3DF7}"/>
              </a:ext>
            </a:extLst>
          </p:cNvPr>
          <p:cNvSpPr>
            <a:spLocks noGrp="1"/>
          </p:cNvSpPr>
          <p:nvPr>
            <p:ph type="pic" sz="quarter" idx="34"/>
          </p:nvPr>
        </p:nvSpPr>
        <p:spPr>
          <a:xfrm>
            <a:off x="4719647"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29" name="Text Placeholder 13">
            <a:extLst>
              <a:ext uri="{FF2B5EF4-FFF2-40B4-BE49-F238E27FC236}">
                <a16:creationId xmlns:a16="http://schemas.microsoft.com/office/drawing/2014/main" id="{4BD093D0-238E-F149-A3B9-A49C6CBB53B8}"/>
              </a:ext>
            </a:extLst>
          </p:cNvPr>
          <p:cNvSpPr>
            <a:spLocks noGrp="1"/>
          </p:cNvSpPr>
          <p:nvPr>
            <p:ph type="body" sz="quarter" idx="35"/>
          </p:nvPr>
        </p:nvSpPr>
        <p:spPr>
          <a:xfrm>
            <a:off x="8295828" y="4691064"/>
            <a:ext cx="2739093" cy="1143000"/>
          </a:xfrm>
          <a:prstGeom prst="rect">
            <a:avLst/>
          </a:prstGeom>
        </p:spPr>
        <p:txBody>
          <a:bodyPr lIns="0" tIns="0" rIns="0" bIns="0" anchor="t" anchorCtr="0"/>
          <a:lstStyle>
            <a:lvl1pPr marL="0" indent="0" algn="ctr">
              <a:lnSpc>
                <a:spcPct val="90000"/>
              </a:lnSpc>
              <a:spcBef>
                <a:spcPts val="0"/>
              </a:spcBef>
              <a:spcAft>
                <a:spcPts val="600"/>
              </a:spcAft>
              <a:buNone/>
              <a:defRPr sz="16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Picture Placeholder 4">
            <a:extLst>
              <a:ext uri="{FF2B5EF4-FFF2-40B4-BE49-F238E27FC236}">
                <a16:creationId xmlns:a16="http://schemas.microsoft.com/office/drawing/2014/main" id="{380B0AB3-2307-A440-AE2D-B3C3EF1A3F33}"/>
              </a:ext>
            </a:extLst>
          </p:cNvPr>
          <p:cNvSpPr>
            <a:spLocks noGrp="1"/>
          </p:cNvSpPr>
          <p:nvPr>
            <p:ph type="pic" sz="quarter" idx="36"/>
          </p:nvPr>
        </p:nvSpPr>
        <p:spPr>
          <a:xfrm>
            <a:off x="8295828" y="2149476"/>
            <a:ext cx="2739093" cy="2286000"/>
          </a:xfrm>
          <a:prstGeom prst="rect">
            <a:avLst/>
          </a:prstGeom>
          <a:solidFill>
            <a:schemeClr val="bg1">
              <a:lumMod val="95000"/>
            </a:schemeClr>
          </a:solidFill>
          <a:effectLst>
            <a:outerShdw blurRad="63500" algn="ctr" rotWithShape="0">
              <a:prstClr val="black">
                <a:alpha val="40000"/>
              </a:prstClr>
            </a:outerShdw>
          </a:effectLst>
        </p:spPr>
        <p:txBody>
          <a:bodyPr anchor="ctr"/>
          <a:lstStyle>
            <a:lvl1pPr marL="0" indent="0" algn="ctr">
              <a:buFont typeface="Arial" panose="020B0604020202020204" pitchFamily="34" charset="0"/>
              <a:buNone/>
              <a:defRPr sz="1400"/>
            </a:lvl1pPr>
          </a:lstStyle>
          <a:p>
            <a:endParaRPr lang="en-US" dirty="0"/>
          </a:p>
        </p:txBody>
      </p:sp>
      <p:sp>
        <p:nvSpPr>
          <p:cNvPr id="14" name="Freeform 13">
            <a:extLst>
              <a:ext uri="{FF2B5EF4-FFF2-40B4-BE49-F238E27FC236}">
                <a16:creationId xmlns:a16="http://schemas.microsoft.com/office/drawing/2014/main" id="{BAF0C56C-67FB-5242-9BF2-3870824CCA78}"/>
              </a:ext>
            </a:extLst>
          </p:cNvPr>
          <p:cNvSpPr/>
          <p:nvPr userDrawn="1"/>
        </p:nvSpPr>
        <p:spPr>
          <a:xfrm>
            <a:off x="-738" y="833106"/>
            <a:ext cx="736600" cy="879475"/>
          </a:xfrm>
          <a:custGeom>
            <a:avLst/>
            <a:gdLst>
              <a:gd name="connsiteX0" fmla="*/ 0 w 736600"/>
              <a:gd name="connsiteY0" fmla="*/ 0 h 879475"/>
              <a:gd name="connsiteX1" fmla="*/ 0 w 736600"/>
              <a:gd name="connsiteY1" fmla="*/ 219075 h 879475"/>
              <a:gd name="connsiteX2" fmla="*/ 368300 w 736600"/>
              <a:gd name="connsiteY2" fmla="*/ 438150 h 879475"/>
              <a:gd name="connsiteX3" fmla="*/ 0 w 736600"/>
              <a:gd name="connsiteY3" fmla="*/ 663575 h 879475"/>
              <a:gd name="connsiteX4" fmla="*/ 0 w 736600"/>
              <a:gd name="connsiteY4" fmla="*/ 879475 h 879475"/>
              <a:gd name="connsiteX5" fmla="*/ 736600 w 736600"/>
              <a:gd name="connsiteY5" fmla="*/ 434975 h 879475"/>
              <a:gd name="connsiteX6" fmla="*/ 0 w 736600"/>
              <a:gd name="connsiteY6" fmla="*/ 0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600" h="879475">
                <a:moveTo>
                  <a:pt x="0" y="0"/>
                </a:moveTo>
                <a:lnTo>
                  <a:pt x="0" y="219075"/>
                </a:lnTo>
                <a:lnTo>
                  <a:pt x="368300" y="438150"/>
                </a:lnTo>
                <a:lnTo>
                  <a:pt x="0" y="663575"/>
                </a:lnTo>
                <a:lnTo>
                  <a:pt x="0" y="879475"/>
                </a:lnTo>
                <a:lnTo>
                  <a:pt x="736600" y="434975"/>
                </a:lnTo>
                <a:lnTo>
                  <a:pt x="0" y="0"/>
                </a:lnTo>
                <a:close/>
              </a:path>
            </a:pathLst>
          </a:custGeom>
          <a:solidFill>
            <a:schemeClr val="tx2"/>
          </a:solidFill>
          <a:ln>
            <a:no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disclosure statment">
            <a:extLst>
              <a:ext uri="{FF2B5EF4-FFF2-40B4-BE49-F238E27FC236}">
                <a16:creationId xmlns:a16="http://schemas.microsoft.com/office/drawing/2014/main" id="{F9F89745-9658-2F46-A17B-CC6054095456}"/>
              </a:ext>
            </a:extLst>
          </p:cNvPr>
          <p:cNvSpPr txBox="1">
            <a:spLocks/>
          </p:cNvSpPr>
          <p:nvPr userDrawn="1"/>
        </p:nvSpPr>
        <p:spPr>
          <a:xfrm>
            <a:off x="3138488" y="6290585"/>
            <a:ext cx="7891109" cy="110800"/>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id="{FBF10EE1-66F6-A64B-A1B2-E37B1D87A657}"/>
              </a:ext>
            </a:extLst>
          </p:cNvPr>
          <p:cNvSpPr txBox="1"/>
          <p:nvPr userDrawn="1"/>
        </p:nvSpPr>
        <p:spPr>
          <a:xfrm>
            <a:off x="1139825"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4168063845"/>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option 12 (title,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2685143"/>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3292474"/>
            <a:ext cx="5159375" cy="2286001"/>
          </a:xfrm>
          <a:prstGeom prst="rect">
            <a:avLst/>
          </a:prstGeom>
        </p:spPr>
        <p:txBody>
          <a:bodyPr lIns="0" tIns="0" rIns="0" bIns="0"/>
          <a:lstStyle>
            <a:lvl1pPr marL="342900" indent="-342900">
              <a:lnSpc>
                <a:spcPct val="100000"/>
              </a:lnSpc>
              <a:spcBef>
                <a:spcPts val="0"/>
              </a:spcBef>
              <a:spcAft>
                <a:spcPts val="1200"/>
              </a:spcAft>
              <a:buClr>
                <a:schemeClr val="tx2"/>
              </a:buClr>
              <a:buFont typeface="Arial" panose="020B0604020202020204" pitchFamily="34" charset="0"/>
              <a:buChar char="•"/>
              <a:defRPr sz="20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disclosure statment">
            <a:extLst>
              <a:ext uri="{FF2B5EF4-FFF2-40B4-BE49-F238E27FC236}">
                <a16:creationId xmlns:a16="http://schemas.microsoft.com/office/drawing/2014/main" id="{236CE8B6-8ADA-5244-8294-B73988CD8048}"/>
              </a:ext>
            </a:extLst>
          </p:cNvPr>
          <p:cNvSpPr txBox="1">
            <a:spLocks/>
          </p:cNvSpPr>
          <p:nvPr userDrawn="1"/>
        </p:nvSpPr>
        <p:spPr>
          <a:xfrm>
            <a:off x="5870575" y="6158400"/>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16" name="TextBox 15">
            <a:extLst>
              <a:ext uri="{FF2B5EF4-FFF2-40B4-BE49-F238E27FC236}">
                <a16:creationId xmlns:a16="http://schemas.microsoft.com/office/drawing/2014/main" id="{686A5DAE-276E-8847-873E-64DE67B1B9C2}"/>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973160223"/>
      </p:ext>
    </p:extLst>
  </p:cSld>
  <p:clrMapOvr>
    <a:masterClrMapping/>
  </p:clrMapOvr>
  <p:transition spd="slow">
    <p:push dir="u"/>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Slide option 13 (contact inf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0" y="0"/>
            <a:ext cx="5097463" cy="6858000"/>
          </a:xfrm>
          <a:prstGeom prst="rect">
            <a:avLst/>
          </a:prstGeom>
          <a:solidFill>
            <a:schemeClr val="bg1">
              <a:lumMod val="95000"/>
            </a:schemeClr>
          </a:solidFill>
        </p:spPr>
        <p:txBody>
          <a:bodyPr anchor="ctr"/>
          <a:lstStyle>
            <a:lvl1pPr marL="0" indent="0" algn="ctr">
              <a:buNone/>
              <a:defRPr/>
            </a:lvl1pPr>
          </a:lstStyle>
          <a:p>
            <a:endParaRPr lang="en-US"/>
          </a:p>
        </p:txBody>
      </p:sp>
      <p:pic>
        <p:nvPicPr>
          <p:cNvPr id="13" name="Picture 12">
            <a:extLst>
              <a:ext uri="{FF2B5EF4-FFF2-40B4-BE49-F238E27FC236}">
                <a16:creationId xmlns:a16="http://schemas.microsoft.com/office/drawing/2014/main" id="{E233F040-ED49-1B49-AE8A-B189C130795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617326" y="6011907"/>
            <a:ext cx="1839368" cy="625385"/>
          </a:xfrm>
          <a:prstGeom prst="rect">
            <a:avLst/>
          </a:prstGeom>
          <a:effectLst/>
        </p:spPr>
      </p:pic>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5870574" y="1014413"/>
            <a:ext cx="5159376" cy="836158"/>
          </a:xfrm>
          <a:prstGeom prst="rect">
            <a:avLst/>
          </a:prstGeom>
        </p:spPr>
        <p:txBody>
          <a:bodyPr lIns="0" tIns="0" rIns="0" bIns="0"/>
          <a:lstStyle>
            <a:lvl1pPr marL="0" indent="0">
              <a:lnSpc>
                <a:spcPct val="85000"/>
              </a:lnSpc>
              <a:spcBef>
                <a:spcPts val="0"/>
              </a:spcBef>
              <a:buNone/>
              <a:defRPr sz="3600" b="1"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5870574" y="2149475"/>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5870574" y="3019826"/>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B7EF99CD-A98C-DB4F-A830-2F42E1167DE5}"/>
              </a:ext>
            </a:extLst>
          </p:cNvPr>
          <p:cNvSpPr>
            <a:spLocks noGrp="1"/>
          </p:cNvSpPr>
          <p:nvPr>
            <p:ph type="body" sz="quarter" idx="14"/>
          </p:nvPr>
        </p:nvSpPr>
        <p:spPr>
          <a:xfrm>
            <a:off x="5870574" y="4435475"/>
            <a:ext cx="5159375" cy="1143000"/>
          </a:xfrm>
          <a:prstGeom prst="rect">
            <a:avLst/>
          </a:prstGeom>
        </p:spPr>
        <p:txBody>
          <a:bodyPr lIns="0" tIns="0" rIns="0" bIns="0"/>
          <a:lstStyle>
            <a:lvl1pPr marL="0" indent="0">
              <a:lnSpc>
                <a:spcPct val="100000"/>
              </a:lnSpc>
              <a:spcBef>
                <a:spcPts val="0"/>
              </a:spcBef>
              <a:spcAft>
                <a:spcPts val="600"/>
              </a:spcAft>
              <a:buClr>
                <a:schemeClr val="tx2"/>
              </a:buClr>
              <a:buFont typeface="Arial" panose="020B0604020202020204" pitchFamily="34" charset="0"/>
              <a:buNone/>
              <a:defRPr sz="1800" b="0" i="0">
                <a:solidFill>
                  <a:schemeClr val="accent1"/>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29DFF07A-874D-DA43-AFC2-3C34E352018E}"/>
              </a:ext>
            </a:extLst>
          </p:cNvPr>
          <p:cNvSpPr>
            <a:spLocks noGrp="1"/>
          </p:cNvSpPr>
          <p:nvPr>
            <p:ph type="body" sz="quarter" idx="15" hasCustomPrompt="1"/>
          </p:nvPr>
        </p:nvSpPr>
        <p:spPr>
          <a:xfrm>
            <a:off x="5870574" y="451703"/>
            <a:ext cx="5159376" cy="205923"/>
          </a:xfrm>
          <a:prstGeom prst="rect">
            <a:avLst/>
          </a:prstGeom>
        </p:spPr>
        <p:txBody>
          <a:bodyPr lIns="0" tIns="0" rIns="0" bIns="0" anchor="t"/>
          <a:lstStyle>
            <a:lvl1pPr marL="0" indent="0">
              <a:lnSpc>
                <a:spcPts val="2000"/>
              </a:lnSpc>
              <a:spcBef>
                <a:spcPts val="0"/>
              </a:spcBef>
              <a:buNone/>
              <a:defRPr sz="2000" b="0" i="0">
                <a:solidFill>
                  <a:schemeClr val="tx1"/>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id="{88F8500C-5B41-B247-A6E9-CC5EFA848DA6}"/>
              </a:ext>
            </a:extLst>
          </p:cNvPr>
          <p:cNvSpPr>
            <a:spLocks noGrp="1"/>
          </p:cNvSpPr>
          <p:nvPr>
            <p:ph type="body" sz="quarter" idx="17" hasCustomPrompt="1"/>
          </p:nvPr>
        </p:nvSpPr>
        <p:spPr>
          <a:xfrm>
            <a:off x="5870574" y="2694159"/>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20" name="Text Placeholder 13">
            <a:extLst>
              <a:ext uri="{FF2B5EF4-FFF2-40B4-BE49-F238E27FC236}">
                <a16:creationId xmlns:a16="http://schemas.microsoft.com/office/drawing/2014/main" id="{A72803B1-2228-1144-BDA7-F2383E32099A}"/>
              </a:ext>
            </a:extLst>
          </p:cNvPr>
          <p:cNvSpPr>
            <a:spLocks noGrp="1"/>
          </p:cNvSpPr>
          <p:nvPr>
            <p:ph type="body" sz="quarter" idx="18"/>
          </p:nvPr>
        </p:nvSpPr>
        <p:spPr>
          <a:xfrm>
            <a:off x="5870574" y="3810854"/>
            <a:ext cx="5159375" cy="270555"/>
          </a:xfrm>
          <a:prstGeom prst="rect">
            <a:avLst/>
          </a:prstGeom>
        </p:spPr>
        <p:txBody>
          <a:bodyPr lIns="0" tIns="0" rIns="0" bIns="0"/>
          <a:lstStyle>
            <a:lvl1pPr marL="0" indent="0">
              <a:lnSpc>
                <a:spcPct val="90000"/>
              </a:lnSpc>
              <a:spcBef>
                <a:spcPts val="0"/>
              </a:spcBef>
              <a:spcAft>
                <a:spcPts val="600"/>
              </a:spcAft>
              <a:buNone/>
              <a:defRPr sz="2400" b="0" i="0">
                <a:solidFill>
                  <a:schemeClr val="tx2"/>
                </a:solidFill>
                <a:latin typeface="Arial" panose="020B0604020202020204" pitchFamily="34" charset="0"/>
                <a:ea typeface="Helvetica Neue Light" panose="020004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id="{03CC59A4-A05B-3148-80CD-AF637E2E6390}"/>
              </a:ext>
            </a:extLst>
          </p:cNvPr>
          <p:cNvSpPr>
            <a:spLocks noGrp="1"/>
          </p:cNvSpPr>
          <p:nvPr>
            <p:ph type="body" sz="quarter" idx="19" hasCustomPrompt="1"/>
          </p:nvPr>
        </p:nvSpPr>
        <p:spPr>
          <a:xfrm>
            <a:off x="5870574" y="3485187"/>
            <a:ext cx="1974851" cy="205923"/>
          </a:xfrm>
          <a:prstGeom prst="rect">
            <a:avLst/>
          </a:prstGeom>
        </p:spPr>
        <p:txBody>
          <a:bodyPr lIns="0" tIns="0" rIns="0" bIns="0" anchor="t"/>
          <a:lstStyle>
            <a:lvl1pPr marL="0" indent="0">
              <a:lnSpc>
                <a:spcPts val="2000"/>
              </a:lnSpc>
              <a:spcBef>
                <a:spcPts val="0"/>
              </a:spcBef>
              <a:buNone/>
              <a:defRPr sz="1200" b="0" i="0" spc="300">
                <a:solidFill>
                  <a:schemeClr val="bg2"/>
                </a:solidFill>
                <a:latin typeface="Arial" panose="020B0604020202020204" pitchFamily="34"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PHONE</a:t>
            </a:r>
          </a:p>
        </p:txBody>
      </p:sp>
      <p:sp>
        <p:nvSpPr>
          <p:cNvPr id="19" name="disclosure statment">
            <a:extLst>
              <a:ext uri="{FF2B5EF4-FFF2-40B4-BE49-F238E27FC236}">
                <a16:creationId xmlns:a16="http://schemas.microsoft.com/office/drawing/2014/main" id="{4ED106F2-0518-054B-86DB-605E23C044BF}"/>
              </a:ext>
            </a:extLst>
          </p:cNvPr>
          <p:cNvSpPr txBox="1">
            <a:spLocks/>
          </p:cNvSpPr>
          <p:nvPr userDrawn="1"/>
        </p:nvSpPr>
        <p:spPr>
          <a:xfrm>
            <a:off x="5870575" y="6158399"/>
            <a:ext cx="3182938" cy="332399"/>
          </a:xfrm>
          <a:prstGeom prst="rect">
            <a:avLst/>
          </a:prstGeom>
        </p:spPr>
        <p:txBody>
          <a:bodyPr wrap="square"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800" b="0" i="0" dirty="0" smtClean="0">
                <a:solidFill>
                  <a:schemeClr val="accent2"/>
                </a:solidFill>
                <a:latin typeface="Arial" panose="020B0604020202020204" pitchFamily="34" charset="0"/>
              </a:rPr>
              <a:t>A diversified portfolio does not assure a profit or protect against loss in a declining market. The information included herein is for informational purposes</a:t>
            </a:r>
            <a:r>
              <a:rPr lang="en-US" sz="800" b="0" i="0" baseline="0" dirty="0" smtClean="0">
                <a:solidFill>
                  <a:schemeClr val="accent2"/>
                </a:solidFill>
                <a:latin typeface="Arial" panose="020B0604020202020204" pitchFamily="34" charset="0"/>
              </a:rPr>
              <a:t> only.</a:t>
            </a:r>
            <a:endParaRPr lang="en-US" sz="800" b="0" i="0" dirty="0">
              <a:solidFill>
                <a:schemeClr val="accent2"/>
              </a:solidFill>
              <a:latin typeface="Arial" panose="020B0604020202020204" pitchFamily="34" charset="0"/>
            </a:endParaRPr>
          </a:p>
        </p:txBody>
      </p:sp>
      <p:sp>
        <p:nvSpPr>
          <p:cNvPr id="23" name="TextBox 22">
            <a:extLst>
              <a:ext uri="{FF2B5EF4-FFF2-40B4-BE49-F238E27FC236}">
                <a16:creationId xmlns:a16="http://schemas.microsoft.com/office/drawing/2014/main" id="{C278EEFE-E4ED-EE49-9CEE-B0E45F470C59}"/>
              </a:ext>
            </a:extLst>
          </p:cNvPr>
          <p:cNvSpPr txBox="1"/>
          <p:nvPr userDrawn="1"/>
        </p:nvSpPr>
        <p:spPr>
          <a:xfrm>
            <a:off x="9419487" y="6194949"/>
            <a:ext cx="1610463" cy="276999"/>
          </a:xfrm>
          <a:prstGeom prst="rect">
            <a:avLst/>
          </a:prstGeom>
          <a:solidFill>
            <a:srgbClr val="FF0000"/>
          </a:solidFill>
        </p:spPr>
        <p:txBody>
          <a:bodyPr wrap="square" rtlCol="0">
            <a:spAutoFit/>
          </a:bodyPr>
          <a:lstStyle/>
          <a:p>
            <a:r>
              <a:rPr lang="en-US" sz="1200" dirty="0">
                <a:solidFill>
                  <a:schemeClr val="bg1"/>
                </a:solidFill>
                <a:latin typeface="+mj-lt"/>
              </a:rPr>
              <a:t>Replace With Logo</a:t>
            </a:r>
          </a:p>
        </p:txBody>
      </p:sp>
    </p:spTree>
    <p:extLst>
      <p:ext uri="{BB962C8B-B14F-4D97-AF65-F5344CB8AC3E}">
        <p14:creationId xmlns:p14="http://schemas.microsoft.com/office/powerpoint/2010/main" val="1313720926"/>
      </p:ext>
    </p:extLst>
  </p:cSld>
  <p:clrMapOvr>
    <a:masterClrMapping/>
  </p:clrMapOvr>
  <p:transition spd="slow">
    <p:push dir="u"/>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Original Grid (Hide when not used" hidden="1">
            <a:extLst>
              <a:ext uri="{FF2B5EF4-FFF2-40B4-BE49-F238E27FC236}">
                <a16:creationId xmlns:a16="http://schemas.microsoft.com/office/drawing/2014/main" id="{6F645227-A7EA-1142-8017-D3505BB868FA}"/>
              </a:ext>
            </a:extLst>
          </p:cNvPr>
          <p:cNvPicPr>
            <a:picLocks noChangeAspect="1"/>
          </p:cNvPicPr>
          <p:nvPr userDrawn="1"/>
        </p:nvPicPr>
        <p:blipFill>
          <a:blip r:embed="rId18">
            <a:alphaModFix amt="5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583069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61" r:id="rId10"/>
    <p:sldLayoutId id="2147483760" r:id="rId11"/>
    <p:sldLayoutId id="2147483755" r:id="rId12"/>
    <p:sldLayoutId id="2147483756" r:id="rId13"/>
    <p:sldLayoutId id="2147483757" r:id="rId14"/>
    <p:sldLayoutId id="2147483758" r:id="rId15"/>
    <p:sldLayoutId id="2147483759" r:id="rId16"/>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74">
          <p15:clr>
            <a:srgbClr val="F26B43"/>
          </p15:clr>
        </p15:guide>
        <p15:guide id="2" orient="horz" pos="1515">
          <p15:clr>
            <a:srgbClr val="F26B43"/>
          </p15:clr>
        </p15:guide>
        <p15:guide id="3" orient="horz" pos="1354">
          <p15:clr>
            <a:srgbClr val="F26B43"/>
          </p15:clr>
        </p15:guide>
        <p15:guide id="4" orient="horz" pos="801">
          <p15:clr>
            <a:srgbClr val="F26B43"/>
          </p15:clr>
        </p15:guide>
        <p15:guide id="5" orient="horz" pos="639">
          <p15:clr>
            <a:srgbClr val="F26B43"/>
          </p15:clr>
        </p15:guide>
        <p15:guide id="6" pos="1204">
          <p15:clr>
            <a:srgbClr val="F26B43"/>
          </p15:clr>
        </p15:guide>
        <p15:guide id="7" pos="1480">
          <p15:clr>
            <a:srgbClr val="F26B43"/>
          </p15:clr>
        </p15:guide>
        <p15:guide id="8" pos="2448">
          <p15:clr>
            <a:srgbClr val="F26B43"/>
          </p15:clr>
        </p15:guide>
        <p15:guide id="9" pos="2730">
          <p15:clr>
            <a:srgbClr val="F26B43"/>
          </p15:clr>
        </p15:guide>
        <p15:guide id="10" pos="7436">
          <p15:clr>
            <a:srgbClr val="F26B43"/>
          </p15:clr>
        </p15:guide>
        <p15:guide id="11" pos="6463">
          <p15:clr>
            <a:srgbClr val="F26B43"/>
          </p15:clr>
        </p15:guide>
        <p15:guide id="12" pos="6192">
          <p15:clr>
            <a:srgbClr val="F26B43"/>
          </p15:clr>
        </p15:guide>
        <p15:guide id="13" pos="5219">
          <p15:clr>
            <a:srgbClr val="F26B43"/>
          </p15:clr>
        </p15:guide>
        <p15:guide id="14" pos="4942">
          <p15:clr>
            <a:srgbClr val="F26B43"/>
          </p15:clr>
        </p15:guide>
        <p15:guide id="15" pos="3698">
          <p15:clr>
            <a:srgbClr val="F26B43"/>
          </p15:clr>
        </p15:guide>
        <p15:guide id="16" pos="3974">
          <p15:clr>
            <a:srgbClr val="F26B43"/>
          </p15:clr>
        </p15:guide>
        <p15:guide id="17" orient="horz" pos="2794">
          <p15:clr>
            <a:srgbClr val="F26B43"/>
          </p15:clr>
        </p15:guide>
        <p15:guide id="18" orient="horz" pos="2955">
          <p15:clr>
            <a:srgbClr val="F26B43"/>
          </p15:clr>
        </p15:guide>
        <p15:guide id="19" orient="horz" pos="3514">
          <p15:clr>
            <a:srgbClr val="F26B43"/>
          </p15:clr>
        </p15:guide>
        <p15:guide id="20" orient="horz" pos="3675">
          <p15:clr>
            <a:srgbClr val="F26B43"/>
          </p15:clr>
        </p15:guide>
        <p15:guide id="21" orient="horz" pos="2235">
          <p15:clr>
            <a:srgbClr val="F26B43"/>
          </p15:clr>
        </p15:guide>
        <p15:guide id="22" pos="718">
          <p15:clr>
            <a:srgbClr val="F26B43"/>
          </p15:clr>
        </p15:guide>
        <p15:guide id="23" pos="6948">
          <p15:clr>
            <a:srgbClr val="F26B43"/>
          </p15:clr>
        </p15:guide>
        <p15:guide id="24" orient="horz" pos="3984">
          <p15:clr>
            <a:srgbClr val="F26B43"/>
          </p15:clr>
        </p15:guide>
        <p15:guide id="25" pos="1965">
          <p15:clr>
            <a:srgbClr val="F26B43"/>
          </p15:clr>
        </p15:guide>
        <p15:guide id="26" pos="3211">
          <p15:clr>
            <a:srgbClr val="F26B43"/>
          </p15:clr>
        </p15:guide>
        <p15:guide id="27" pos="5703">
          <p15:clr>
            <a:srgbClr val="F26B43"/>
          </p15:clr>
        </p15:guide>
        <p15:guide id="28" pos="236">
          <p15:clr>
            <a:srgbClr val="F26B43"/>
          </p15:clr>
        </p15:guide>
        <p15:guide id="29" pos="4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76BB-4D3F-124A-B85A-83F4F1F4698A}"/>
              </a:ext>
            </a:extLst>
          </p:cNvPr>
          <p:cNvSpPr>
            <a:spLocks noGrp="1"/>
          </p:cNvSpPr>
          <p:nvPr>
            <p:ph type="body" sz="quarter" idx="10"/>
          </p:nvPr>
        </p:nvSpPr>
        <p:spPr/>
        <p:txBody>
          <a:bodyPr/>
          <a:lstStyle/>
          <a:p>
            <a:r>
              <a:rPr lang="en-US" dirty="0"/>
              <a:t>Estate </a:t>
            </a:r>
            <a:r>
              <a:rPr lang="en-US" dirty="0" smtClean="0"/>
              <a:t>Planning</a:t>
            </a:r>
          </a:p>
          <a:p>
            <a:r>
              <a:rPr lang="en-US" dirty="0" smtClean="0"/>
              <a:t>For Today </a:t>
            </a:r>
            <a:endParaRPr lang="en-US" dirty="0"/>
          </a:p>
          <a:p>
            <a:endParaRPr lang="en-US" dirty="0"/>
          </a:p>
        </p:txBody>
      </p:sp>
      <p:sp>
        <p:nvSpPr>
          <p:cNvPr id="4" name="Content Placeholder 3">
            <a:extLst>
              <a:ext uri="{FF2B5EF4-FFF2-40B4-BE49-F238E27FC236}">
                <a16:creationId xmlns:a16="http://schemas.microsoft.com/office/drawing/2014/main" id="{9E19EABC-456A-5E46-A535-ADCAC86D02CB}"/>
              </a:ext>
            </a:extLst>
          </p:cNvPr>
          <p:cNvSpPr>
            <a:spLocks noGrp="1"/>
          </p:cNvSpPr>
          <p:nvPr>
            <p:ph type="body" sz="quarter" idx="11"/>
          </p:nvPr>
        </p:nvSpPr>
        <p:spPr/>
        <p:txBody>
          <a:bodyPr/>
          <a:lstStyle/>
          <a:p>
            <a:r>
              <a:rPr lang="en-US" b="1" dirty="0" smtClean="0">
                <a:solidFill>
                  <a:srgbClr val="FF0000"/>
                </a:solidFill>
              </a:rPr>
              <a:t>{Presenter Name}</a:t>
            </a:r>
            <a:endParaRPr lang="en-US" b="1" dirty="0">
              <a:solidFill>
                <a:srgbClr val="FF0000"/>
              </a:solidFill>
            </a:endParaRPr>
          </a:p>
          <a:p>
            <a:r>
              <a:rPr lang="en-US" dirty="0" smtClean="0">
                <a:solidFill>
                  <a:srgbClr val="FF0000"/>
                </a:solidFill>
              </a:rPr>
              <a:t>{Presenter Title/Credentials}</a:t>
            </a:r>
            <a:endParaRPr lang="en-US" baseline="30000" dirty="0">
              <a:solidFill>
                <a:srgbClr val="FF0000"/>
              </a:solidFill>
            </a:endParaRPr>
          </a:p>
        </p:txBody>
      </p:sp>
      <p:sp>
        <p:nvSpPr>
          <p:cNvPr id="3" name="TextBox 2"/>
          <p:cNvSpPr txBox="1"/>
          <p:nvPr/>
        </p:nvSpPr>
        <p:spPr>
          <a:xfrm>
            <a:off x="571500" y="6324600"/>
            <a:ext cx="3619500" cy="276999"/>
          </a:xfrm>
          <a:prstGeom prst="rect">
            <a:avLst/>
          </a:prstGeom>
          <a:noFill/>
        </p:spPr>
        <p:txBody>
          <a:bodyPr wrap="square" rtlCol="0">
            <a:spAutoFit/>
          </a:bodyPr>
          <a:lstStyle/>
          <a:p>
            <a:r>
              <a:rPr lang="en-US" sz="1200" dirty="0" smtClean="0">
                <a:solidFill>
                  <a:schemeClr val="bg1"/>
                </a:solidFill>
                <a:latin typeface="+mj-lt"/>
              </a:rPr>
              <a:t>LPL Compliance Approval Number </a:t>
            </a:r>
            <a:r>
              <a:rPr lang="en-US" sz="1200" dirty="0" smtClean="0">
                <a:solidFill>
                  <a:schemeClr val="bg1"/>
                </a:solidFill>
                <a:latin typeface="+mj-lt"/>
              </a:rPr>
              <a:t>1-05092305</a:t>
            </a:r>
            <a:endParaRPr lang="en-US" sz="1200" dirty="0">
              <a:solidFill>
                <a:schemeClr val="bg1"/>
              </a:solidFill>
              <a:latin typeface="+mj-lt"/>
            </a:endParaRPr>
          </a:p>
        </p:txBody>
      </p:sp>
      <p:sp>
        <p:nvSpPr>
          <p:cNvPr id="5" name="TextBox 4"/>
          <p:cNvSpPr txBox="1"/>
          <p:nvPr/>
        </p:nvSpPr>
        <p:spPr>
          <a:xfrm>
            <a:off x="571500" y="5991999"/>
            <a:ext cx="3759200" cy="276999"/>
          </a:xfrm>
          <a:prstGeom prst="rect">
            <a:avLst/>
          </a:prstGeom>
          <a:noFill/>
        </p:spPr>
        <p:txBody>
          <a:bodyPr wrap="square" rtlCol="0">
            <a:spAutoFit/>
          </a:bodyPr>
          <a:lstStyle/>
          <a:p>
            <a:r>
              <a:rPr lang="en-US" sz="1200" dirty="0" smtClean="0">
                <a:solidFill>
                  <a:schemeClr val="bg1"/>
                </a:solidFill>
                <a:latin typeface="+mj-lt"/>
              </a:rPr>
              <a:t>{Insert B/D Disclosure Here}</a:t>
            </a:r>
            <a:endParaRPr lang="en-US" sz="1200" dirty="0">
              <a:solidFill>
                <a:schemeClr val="bg1"/>
              </a:solidFill>
              <a:latin typeface="+mj-lt"/>
            </a:endParaRPr>
          </a:p>
        </p:txBody>
      </p:sp>
    </p:spTree>
    <p:extLst>
      <p:ext uri="{BB962C8B-B14F-4D97-AF65-F5344CB8AC3E}">
        <p14:creationId xmlns:p14="http://schemas.microsoft.com/office/powerpoint/2010/main" val="331944944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Planning Ahead for the End</a:t>
            </a:r>
          </a:p>
        </p:txBody>
      </p:sp>
      <p:sp>
        <p:nvSpPr>
          <p:cNvPr id="8" name="Text Placeholder 7">
            <a:extLst>
              <a:ext uri="{FF2B5EF4-FFF2-40B4-BE49-F238E27FC236}">
                <a16:creationId xmlns:a16="http://schemas.microsoft.com/office/drawing/2014/main" id="{79BBD7C1-5AAC-C24D-8B02-E5F8FFD6695D}"/>
              </a:ext>
            </a:extLst>
          </p:cNvPr>
          <p:cNvSpPr>
            <a:spLocks noGrp="1"/>
          </p:cNvSpPr>
          <p:nvPr>
            <p:ph type="body" sz="quarter" idx="11"/>
          </p:nvPr>
        </p:nvSpPr>
        <p:spPr>
          <a:xfrm>
            <a:off x="1139825" y="2379076"/>
            <a:ext cx="9890125" cy="3653424"/>
          </a:xfrm>
        </p:spPr>
        <p:txBody>
          <a:bodyPr/>
          <a:lstStyle/>
          <a:p>
            <a:pPr marL="460375" indent="-460375">
              <a:buClr>
                <a:schemeClr val="tx2"/>
              </a:buClr>
              <a:buSzPct val="100000"/>
              <a:buFont typeface="+mj-lt"/>
              <a:buAutoNum type="arabicPeriod"/>
            </a:pPr>
            <a:r>
              <a:rPr lang="en-US" dirty="0">
                <a:solidFill>
                  <a:schemeClr val="accent1">
                    <a:lumMod val="75000"/>
                  </a:schemeClr>
                </a:solidFill>
              </a:rPr>
              <a:t>Identify and Prioritize Goals</a:t>
            </a:r>
          </a:p>
          <a:p>
            <a:pPr marL="460375" indent="-460375">
              <a:buClr>
                <a:schemeClr val="tx2"/>
              </a:buClr>
              <a:buSzPct val="100000"/>
              <a:buFont typeface="+mj-lt"/>
              <a:buAutoNum type="arabicPeriod"/>
            </a:pPr>
            <a:r>
              <a:rPr lang="en-US" dirty="0">
                <a:solidFill>
                  <a:schemeClr val="accent1">
                    <a:lumMod val="75000"/>
                  </a:schemeClr>
                </a:solidFill>
              </a:rPr>
              <a:t>Involve the Family</a:t>
            </a:r>
          </a:p>
          <a:p>
            <a:pPr marL="460375" indent="-460375">
              <a:buClr>
                <a:schemeClr val="tx2"/>
              </a:buClr>
              <a:buSzPct val="100000"/>
              <a:buFont typeface="+mj-lt"/>
              <a:buAutoNum type="arabicPeriod"/>
            </a:pPr>
            <a:r>
              <a:rPr lang="en-US" dirty="0">
                <a:solidFill>
                  <a:schemeClr val="accent1">
                    <a:lumMod val="75000"/>
                  </a:schemeClr>
                </a:solidFill>
              </a:rPr>
              <a:t>Financial Assessment</a:t>
            </a:r>
          </a:p>
          <a:p>
            <a:pPr marL="460375" indent="-460375">
              <a:buClr>
                <a:schemeClr val="tx2"/>
              </a:buClr>
              <a:buSzPct val="100000"/>
              <a:buFont typeface="+mj-lt"/>
              <a:buAutoNum type="arabicPeriod"/>
            </a:pPr>
            <a:r>
              <a:rPr lang="en-US" dirty="0">
                <a:solidFill>
                  <a:schemeClr val="accent1">
                    <a:lumMod val="75000"/>
                  </a:schemeClr>
                </a:solidFill>
              </a:rPr>
              <a:t>Review Housing and Care Alternatives</a:t>
            </a:r>
          </a:p>
          <a:p>
            <a:pPr marL="460375" indent="-460375">
              <a:buClr>
                <a:schemeClr val="tx2"/>
              </a:buClr>
              <a:buSzPct val="100000"/>
              <a:buFont typeface="+mj-lt"/>
              <a:buAutoNum type="arabicPeriod"/>
            </a:pPr>
            <a:r>
              <a:rPr lang="en-US" dirty="0">
                <a:solidFill>
                  <a:schemeClr val="accent1">
                    <a:lumMod val="75000"/>
                  </a:schemeClr>
                </a:solidFill>
              </a:rPr>
              <a:t>Review the Current Plan  </a:t>
            </a:r>
          </a:p>
          <a:p>
            <a:pPr marL="460375" indent="-460375">
              <a:buClr>
                <a:schemeClr val="tx2"/>
              </a:buClr>
              <a:buSzPct val="100000"/>
              <a:buFont typeface="+mj-lt"/>
              <a:buAutoNum type="arabicPeriod"/>
            </a:pPr>
            <a:r>
              <a:rPr lang="en-US" dirty="0">
                <a:solidFill>
                  <a:schemeClr val="accent1">
                    <a:lumMod val="75000"/>
                  </a:schemeClr>
                </a:solidFill>
              </a:rPr>
              <a:t>Establish Advance Directives </a:t>
            </a:r>
          </a:p>
          <a:p>
            <a:pPr marL="460375" indent="-460375">
              <a:buClr>
                <a:schemeClr val="tx2"/>
              </a:buClr>
              <a:buSzPct val="100000"/>
              <a:buFont typeface="+mj-lt"/>
              <a:buAutoNum type="arabicPeriod"/>
            </a:pPr>
            <a:r>
              <a:rPr lang="en-US" dirty="0">
                <a:solidFill>
                  <a:schemeClr val="accent1">
                    <a:lumMod val="75000"/>
                  </a:schemeClr>
                </a:solidFill>
              </a:rPr>
              <a:t>Implement the Plan </a:t>
            </a:r>
          </a:p>
          <a:p>
            <a:pPr marL="460375" indent="-460375">
              <a:buClr>
                <a:schemeClr val="tx2"/>
              </a:buClr>
              <a:buSzPct val="100000"/>
              <a:buFont typeface="+mj-lt"/>
              <a:buAutoNum type="arabicPeriod"/>
            </a:pPr>
            <a:r>
              <a:rPr lang="en-US" dirty="0">
                <a:solidFill>
                  <a:schemeClr val="accent1">
                    <a:lumMod val="75000"/>
                  </a:schemeClr>
                </a:solidFill>
              </a:rPr>
              <a:t>Communicate the Plan </a:t>
            </a:r>
            <a:br>
              <a:rPr lang="en-US" dirty="0">
                <a:solidFill>
                  <a:schemeClr val="accent1">
                    <a:lumMod val="75000"/>
                  </a:schemeClr>
                </a:solidFill>
              </a:rPr>
            </a:br>
            <a:r>
              <a:rPr lang="en-US" dirty="0">
                <a:solidFill>
                  <a:schemeClr val="accent1">
                    <a:lumMod val="75000"/>
                  </a:schemeClr>
                </a:solidFill>
              </a:rPr>
              <a:t>to Agents </a:t>
            </a:r>
          </a:p>
          <a:p>
            <a:pPr marL="460375" indent="-460375">
              <a:buClr>
                <a:schemeClr val="tx2"/>
              </a:buClr>
              <a:buSzPct val="100000"/>
              <a:buFont typeface="+mj-lt"/>
              <a:buAutoNum type="arabicPeriod"/>
            </a:pPr>
            <a:r>
              <a:rPr lang="en-US" dirty="0">
                <a:solidFill>
                  <a:schemeClr val="accent1">
                    <a:lumMod val="75000"/>
                  </a:schemeClr>
                </a:solidFill>
              </a:rPr>
              <a:t>Distribute Documents</a:t>
            </a:r>
          </a:p>
          <a:p>
            <a:pPr marL="460375" indent="-460375">
              <a:buClr>
                <a:schemeClr val="tx2"/>
              </a:buClr>
              <a:buSzPct val="100000"/>
              <a:buFont typeface="+mj-lt"/>
              <a:buAutoNum type="arabicPeriod"/>
            </a:pPr>
            <a:r>
              <a:rPr lang="en-US" dirty="0">
                <a:solidFill>
                  <a:schemeClr val="accent1">
                    <a:lumMod val="75000"/>
                  </a:schemeClr>
                </a:solidFill>
              </a:rPr>
              <a:t>Update and Review </a:t>
            </a:r>
            <a:r>
              <a:rPr lang="en-US" dirty="0" smtClean="0">
                <a:solidFill>
                  <a:schemeClr val="accent1">
                    <a:lumMod val="75000"/>
                  </a:schemeClr>
                </a:solidFill>
              </a:rPr>
              <a:t>as </a:t>
            </a:r>
            <a:r>
              <a:rPr lang="en-US" dirty="0">
                <a:solidFill>
                  <a:schemeClr val="accent1">
                    <a:lumMod val="75000"/>
                  </a:schemeClr>
                </a:solidFill>
              </a:rPr>
              <a:t>Changes Occur</a:t>
            </a:r>
          </a:p>
        </p:txBody>
      </p:sp>
    </p:spTree>
    <p:extLst>
      <p:ext uri="{BB962C8B-B14F-4D97-AF65-F5344CB8AC3E}">
        <p14:creationId xmlns:p14="http://schemas.microsoft.com/office/powerpoint/2010/main" val="364798052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Identify A List Of Goals</a:t>
            </a:r>
          </a:p>
        </p:txBody>
      </p:sp>
      <p:sp>
        <p:nvSpPr>
          <p:cNvPr id="6" name="Text Placeholder 5">
            <a:extLst>
              <a:ext uri="{FF2B5EF4-FFF2-40B4-BE49-F238E27FC236}">
                <a16:creationId xmlns:a16="http://schemas.microsoft.com/office/drawing/2014/main" id="{88322391-3CD5-E14C-921E-F1C6B01C765C}"/>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200" dirty="0"/>
              <a:t>Provide support for </a:t>
            </a:r>
            <a:br>
              <a:rPr lang="en-US" sz="2200" dirty="0"/>
            </a:br>
            <a:r>
              <a:rPr lang="en-US" sz="2200" dirty="0"/>
              <a:t>surviving spouse</a:t>
            </a:r>
          </a:p>
          <a:p>
            <a:pPr marL="342900" indent="-342900">
              <a:buClr>
                <a:schemeClr val="tx2"/>
              </a:buClr>
              <a:buFont typeface="Arial" panose="020B0604020202020204" pitchFamily="34" charset="0"/>
              <a:buChar char="•"/>
            </a:pPr>
            <a:r>
              <a:rPr lang="en-US" sz="2200" dirty="0"/>
              <a:t>Preserve and transfer assets to </a:t>
            </a:r>
            <a:br>
              <a:rPr lang="en-US" sz="2200" dirty="0"/>
            </a:br>
            <a:r>
              <a:rPr lang="en-US" sz="2200" dirty="0"/>
              <a:t>next generation </a:t>
            </a:r>
          </a:p>
          <a:p>
            <a:pPr marL="342900" indent="-342900">
              <a:buClr>
                <a:schemeClr val="tx2"/>
              </a:buClr>
              <a:buFont typeface="Arial" panose="020B0604020202020204" pitchFamily="34" charset="0"/>
              <a:buChar char="•"/>
            </a:pPr>
            <a:r>
              <a:rPr lang="en-US" sz="2200" dirty="0"/>
              <a:t>Provide for dependents or children with special needs</a:t>
            </a:r>
          </a:p>
          <a:p>
            <a:pPr marL="342900" indent="-342900">
              <a:buClr>
                <a:schemeClr val="tx2"/>
              </a:buClr>
              <a:buFont typeface="Arial" panose="020B0604020202020204" pitchFamily="34" charset="0"/>
              <a:buChar char="•"/>
            </a:pPr>
            <a:r>
              <a:rPr lang="en-US" sz="2200" dirty="0"/>
              <a:t>Charitable goals </a:t>
            </a:r>
          </a:p>
          <a:p>
            <a:pPr marL="342900" indent="-342900">
              <a:buClr>
                <a:schemeClr val="tx2"/>
              </a:buClr>
              <a:buFont typeface="Arial" panose="020B0604020202020204" pitchFamily="34" charset="0"/>
              <a:buChar char="•"/>
            </a:pPr>
            <a:r>
              <a:rPr lang="en-US" sz="2200" dirty="0"/>
              <a:t>Pets</a:t>
            </a:r>
          </a:p>
          <a:p>
            <a:pPr marL="342900" indent="-342900">
              <a:buClr>
                <a:schemeClr val="tx2"/>
              </a:buClr>
              <a:buFont typeface="Arial" panose="020B0604020202020204" pitchFamily="34" charset="0"/>
              <a:buChar char="•"/>
            </a:pPr>
            <a:r>
              <a:rPr lang="en-US" sz="2200" dirty="0"/>
              <a:t>Minimize taxes and costs </a:t>
            </a:r>
          </a:p>
          <a:p>
            <a:pPr marL="342900" indent="-342900">
              <a:buClr>
                <a:schemeClr val="tx2"/>
              </a:buClr>
              <a:buFont typeface="Arial" panose="020B0604020202020204" pitchFamily="34" charset="0"/>
              <a:buChar char="•"/>
            </a:pPr>
            <a:r>
              <a:rPr lang="en-US" sz="2200" dirty="0"/>
              <a:t>Remove complexity and headaches</a:t>
            </a:r>
          </a:p>
          <a:p>
            <a:pPr marL="342900" indent="-342900">
              <a:buClr>
                <a:schemeClr val="tx2"/>
              </a:buClr>
              <a:buFont typeface="Arial" panose="020B0604020202020204" pitchFamily="34" charset="0"/>
              <a:buChar char="•"/>
            </a:pPr>
            <a:r>
              <a:rPr lang="en-US" sz="2200" dirty="0"/>
              <a:t>Effective and efficient transfer of ownership</a:t>
            </a:r>
          </a:p>
          <a:p>
            <a:pPr marL="342900" indent="-342900">
              <a:buClr>
                <a:schemeClr val="tx2"/>
              </a:buClr>
              <a:buFont typeface="Arial" panose="020B0604020202020204" pitchFamily="34" charset="0"/>
              <a:buChar char="•"/>
            </a:pPr>
            <a:r>
              <a:rPr lang="en-US" sz="2200" dirty="0"/>
              <a:t>Protect against theft or post-mortem fraud</a:t>
            </a:r>
          </a:p>
        </p:txBody>
      </p:sp>
    </p:spTree>
    <p:extLst>
      <p:ext uri="{BB962C8B-B14F-4D97-AF65-F5344CB8AC3E}">
        <p14:creationId xmlns:p14="http://schemas.microsoft.com/office/powerpoint/2010/main" val="21545367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Prioritize Your Goals</a:t>
            </a:r>
          </a:p>
        </p:txBody>
      </p:sp>
      <p:sp>
        <p:nvSpPr>
          <p:cNvPr id="4" name="Text Placeholder 3">
            <a:extLst>
              <a:ext uri="{FF2B5EF4-FFF2-40B4-BE49-F238E27FC236}">
                <a16:creationId xmlns:a16="http://schemas.microsoft.com/office/drawing/2014/main" id="{D9E5B7D0-8675-1541-BCD7-30BC08A14E09}"/>
              </a:ext>
            </a:extLst>
          </p:cNvPr>
          <p:cNvSpPr>
            <a:spLocks noGrp="1"/>
          </p:cNvSpPr>
          <p:nvPr>
            <p:ph type="body" sz="quarter" idx="11"/>
          </p:nvPr>
        </p:nvSpPr>
        <p:spPr>
          <a:xfrm>
            <a:off x="1139826" y="2379076"/>
            <a:ext cx="9472028" cy="3199399"/>
          </a:xfrm>
        </p:spPr>
        <p:txBody>
          <a:bodyPr/>
          <a:lstStyle/>
          <a:p>
            <a:pPr marL="342900" indent="-342900">
              <a:buClr>
                <a:schemeClr val="tx2"/>
              </a:buClr>
              <a:buFont typeface="Arial" panose="020B0604020202020204" pitchFamily="34" charset="0"/>
              <a:buChar char="•"/>
            </a:pPr>
            <a:r>
              <a:rPr lang="en-US" sz="2200" dirty="0"/>
              <a:t>What is most important to you? Retirement income, surviving spouse, charity, children?</a:t>
            </a:r>
          </a:p>
          <a:p>
            <a:pPr marL="342900" indent="-342900">
              <a:buClr>
                <a:schemeClr val="tx2"/>
              </a:buClr>
              <a:buFont typeface="Arial" panose="020B0604020202020204" pitchFamily="34" charset="0"/>
              <a:buChar char="•"/>
            </a:pPr>
            <a:r>
              <a:rPr lang="en-US" sz="2200" dirty="0"/>
              <a:t>Are all your children the same age or close in age?</a:t>
            </a:r>
          </a:p>
          <a:p>
            <a:pPr marL="342900" indent="-342900">
              <a:buClr>
                <a:schemeClr val="tx2"/>
              </a:buClr>
              <a:buFont typeface="Arial" panose="020B0604020202020204" pitchFamily="34" charset="0"/>
              <a:buChar char="•"/>
            </a:pPr>
            <a:r>
              <a:rPr lang="en-US" sz="2200" dirty="0"/>
              <a:t>Do all your beneficiaries have different income needs?</a:t>
            </a:r>
          </a:p>
          <a:p>
            <a:pPr marL="342900" indent="-342900">
              <a:buClr>
                <a:schemeClr val="tx2"/>
              </a:buClr>
              <a:buFont typeface="Arial" panose="020B0604020202020204" pitchFamily="34" charset="0"/>
              <a:buChar char="•"/>
            </a:pPr>
            <a:r>
              <a:rPr lang="en-US" sz="2200" dirty="0"/>
              <a:t>Do you have any minor beneficiaries or beneficiaries with special needs?</a:t>
            </a:r>
          </a:p>
          <a:p>
            <a:pPr marL="342900" indent="-342900">
              <a:buClr>
                <a:schemeClr val="tx2"/>
              </a:buClr>
              <a:buFont typeface="Arial" panose="020B0604020202020204" pitchFamily="34" charset="0"/>
              <a:buChar char="•"/>
            </a:pPr>
            <a:r>
              <a:rPr lang="en-US" sz="2200" dirty="0"/>
              <a:t>What </a:t>
            </a:r>
            <a:r>
              <a:rPr lang="en-US" sz="2200" dirty="0" smtClean="0"/>
              <a:t>goals </a:t>
            </a:r>
            <a:r>
              <a:rPr lang="en-US" sz="2200" dirty="0"/>
              <a:t>do you want to prioritize – often one strategy can help in one area but limit in another</a:t>
            </a:r>
          </a:p>
        </p:txBody>
      </p:sp>
    </p:spTree>
    <p:extLst>
      <p:ext uri="{BB962C8B-B14F-4D97-AF65-F5344CB8AC3E}">
        <p14:creationId xmlns:p14="http://schemas.microsoft.com/office/powerpoint/2010/main" val="93186932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E3F0A95-EAEC-A341-820C-22DAC5D72C74}"/>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t="26" b="26"/>
          <a:stretch>
            <a:fillRect/>
          </a:stretch>
        </p:blipFill>
        <p:spPr/>
      </p:pic>
    </p:spTree>
    <p:extLst>
      <p:ext uri="{BB962C8B-B14F-4D97-AF65-F5344CB8AC3E}">
        <p14:creationId xmlns:p14="http://schemas.microsoft.com/office/powerpoint/2010/main" val="413238251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Involve the Family</a:t>
            </a:r>
          </a:p>
        </p:txBody>
      </p:sp>
      <p:sp>
        <p:nvSpPr>
          <p:cNvPr id="7" name="Text Placeholder 6">
            <a:extLst>
              <a:ext uri="{FF2B5EF4-FFF2-40B4-BE49-F238E27FC236}">
                <a16:creationId xmlns:a16="http://schemas.microsoft.com/office/drawing/2014/main" id="{0813933B-BBA0-E748-A44C-B4835A3DA12E}"/>
              </a:ext>
            </a:extLst>
          </p:cNvPr>
          <p:cNvSpPr>
            <a:spLocks noGrp="1"/>
          </p:cNvSpPr>
          <p:nvPr>
            <p:ph type="body" sz="quarter" idx="11"/>
          </p:nvPr>
        </p:nvSpPr>
        <p:spPr/>
        <p:txBody>
          <a:bodyPr/>
          <a:lstStyle/>
          <a:p>
            <a:pPr>
              <a:spcAft>
                <a:spcPts val="1200"/>
              </a:spcAft>
              <a:buClr>
                <a:schemeClr val="tx2"/>
              </a:buClr>
              <a:buSzPct val="100000"/>
            </a:pPr>
            <a:r>
              <a:rPr lang="en-US" b="1" dirty="0">
                <a:solidFill>
                  <a:schemeClr val="accent1">
                    <a:lumMod val="75000"/>
                  </a:schemeClr>
                </a:solidFill>
              </a:rPr>
              <a:t>Involve the family</a:t>
            </a:r>
          </a:p>
          <a:p>
            <a:pPr marL="460375" indent="-460375">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Why?</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They will take on a lot of the work</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End of life isn't just about the person passing away</a:t>
            </a:r>
          </a:p>
          <a:p>
            <a:pPr marL="922338" indent="-461963">
              <a:spcAft>
                <a:spcPts val="1200"/>
              </a:spcAft>
              <a:buClr>
                <a:schemeClr val="tx2"/>
              </a:buClr>
              <a:buSzPct val="100000"/>
              <a:buFont typeface="Courier New" panose="02070309020205020404" pitchFamily="49" charset="0"/>
              <a:buChar char="o"/>
            </a:pPr>
            <a:r>
              <a:rPr lang="en-US" sz="2000" dirty="0" smtClean="0">
                <a:solidFill>
                  <a:schemeClr val="accent1">
                    <a:lumMod val="75000"/>
                  </a:schemeClr>
                </a:solidFill>
              </a:rPr>
              <a:t>Includes </a:t>
            </a:r>
            <a:r>
              <a:rPr lang="en-US" sz="2000" dirty="0">
                <a:solidFill>
                  <a:schemeClr val="accent1">
                    <a:lumMod val="75000"/>
                  </a:schemeClr>
                </a:solidFill>
              </a:rPr>
              <a:t>financial implications to others </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Caregiving often falls on family members</a:t>
            </a:r>
          </a:p>
          <a:p>
            <a:pPr marL="922338" indent="-461963">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Biggest impact is on working women</a:t>
            </a:r>
          </a:p>
        </p:txBody>
      </p:sp>
    </p:spTree>
    <p:extLst>
      <p:ext uri="{BB962C8B-B14F-4D97-AF65-F5344CB8AC3E}">
        <p14:creationId xmlns:p14="http://schemas.microsoft.com/office/powerpoint/2010/main" val="312327860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Family Aspects </a:t>
            </a:r>
            <a:r>
              <a:rPr lang="en-US" dirty="0" smtClean="0"/>
              <a:t>to </a:t>
            </a:r>
            <a:r>
              <a:rPr lang="en-US" dirty="0"/>
              <a:t>Consider</a:t>
            </a:r>
          </a:p>
        </p:txBody>
      </p:sp>
      <p:sp>
        <p:nvSpPr>
          <p:cNvPr id="6" name="Text Placeholder 5">
            <a:extLst>
              <a:ext uri="{FF2B5EF4-FFF2-40B4-BE49-F238E27FC236}">
                <a16:creationId xmlns:a16="http://schemas.microsoft.com/office/drawing/2014/main" id="{DC7087C3-44D4-8D4B-A6DD-F34A853103E6}"/>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200" dirty="0"/>
              <a:t>How much do you want them involved?</a:t>
            </a:r>
          </a:p>
          <a:p>
            <a:pPr marL="342900" indent="-342900">
              <a:buClr>
                <a:schemeClr val="tx2"/>
              </a:buClr>
              <a:buFont typeface="Arial" panose="020B0604020202020204" pitchFamily="34" charset="0"/>
              <a:buChar char="•"/>
            </a:pPr>
            <a:r>
              <a:rPr lang="en-US" sz="2200" dirty="0"/>
              <a:t>Do you want to be equal to all children? Is equal always fair?</a:t>
            </a:r>
          </a:p>
          <a:p>
            <a:pPr marL="342900" indent="-342900">
              <a:buClr>
                <a:schemeClr val="tx2"/>
              </a:buClr>
              <a:buFont typeface="Arial" panose="020B0604020202020204" pitchFamily="34" charset="0"/>
              <a:buChar char="•"/>
            </a:pPr>
            <a:r>
              <a:rPr lang="en-US" sz="2200" dirty="0"/>
              <a:t>What about long-term care? Do you involve the family?</a:t>
            </a:r>
          </a:p>
          <a:p>
            <a:pPr marL="342900" indent="-342900">
              <a:buClr>
                <a:schemeClr val="tx2"/>
              </a:buClr>
              <a:buFont typeface="Arial" panose="020B0604020202020204" pitchFamily="34" charset="0"/>
              <a:buChar char="•"/>
            </a:pPr>
            <a:r>
              <a:rPr lang="en-US" sz="2200" dirty="0"/>
              <a:t>Pets – do you have a plan?</a:t>
            </a:r>
          </a:p>
          <a:p>
            <a:pPr marL="342900" indent="-342900">
              <a:buClr>
                <a:schemeClr val="tx2"/>
              </a:buClr>
              <a:buFont typeface="Arial" panose="020B0604020202020204" pitchFamily="34" charset="0"/>
              <a:buChar char="•"/>
            </a:pPr>
            <a:r>
              <a:rPr lang="en-US" sz="2200" dirty="0"/>
              <a:t>Have you discussed living arrangements as you age?</a:t>
            </a:r>
          </a:p>
          <a:p>
            <a:pPr marL="342900" indent="-342900">
              <a:buClr>
                <a:schemeClr val="tx2"/>
              </a:buClr>
              <a:buFont typeface="Arial" panose="020B0604020202020204" pitchFamily="34" charset="0"/>
              <a:buChar char="•"/>
            </a:pPr>
            <a:r>
              <a:rPr lang="en-US" sz="2200" dirty="0"/>
              <a:t>Do you have children from another marriage or have either of you been divorced?</a:t>
            </a:r>
          </a:p>
        </p:txBody>
      </p:sp>
    </p:spTree>
    <p:extLst>
      <p:ext uri="{BB962C8B-B14F-4D97-AF65-F5344CB8AC3E}">
        <p14:creationId xmlns:p14="http://schemas.microsoft.com/office/powerpoint/2010/main" val="14494360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wo people sitting at a table&#10;&#10;Description automatically generated">
            <a:extLst>
              <a:ext uri="{FF2B5EF4-FFF2-40B4-BE49-F238E27FC236}">
                <a16:creationId xmlns:a16="http://schemas.microsoft.com/office/drawing/2014/main" id="{70A2F90D-277A-2A4D-8EE5-DB786EA42284}"/>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55" r="55"/>
          <a:stretch/>
        </p:blipFill>
        <p:spPr/>
      </p:pic>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Financial Assessment</a:t>
            </a:r>
          </a:p>
        </p:txBody>
      </p:sp>
      <p:sp>
        <p:nvSpPr>
          <p:cNvPr id="8" name="Text Placeholder 7">
            <a:extLst>
              <a:ext uri="{FF2B5EF4-FFF2-40B4-BE49-F238E27FC236}">
                <a16:creationId xmlns:a16="http://schemas.microsoft.com/office/drawing/2014/main" id="{2D97005B-4403-0D44-BF22-3B1FD6820872}"/>
              </a:ext>
            </a:extLst>
          </p:cNvPr>
          <p:cNvSpPr>
            <a:spLocks noGrp="1"/>
          </p:cNvSpPr>
          <p:nvPr>
            <p:ph type="body" sz="quarter" idx="11"/>
          </p:nvPr>
        </p:nvSpPr>
        <p:spPr>
          <a:xfrm>
            <a:off x="1139825" y="2379076"/>
            <a:ext cx="4730750" cy="3742324"/>
          </a:xfrm>
        </p:spPr>
        <p:txBody>
          <a:bodyPr/>
          <a:lstStyle/>
          <a:p>
            <a:pPr marL="342900" indent="-342900">
              <a:spcAft>
                <a:spcPts val="1200"/>
              </a:spcAft>
              <a:buClr>
                <a:schemeClr val="tx2"/>
              </a:buClr>
              <a:buFont typeface="Arial" panose="020B0604020202020204" pitchFamily="34" charset="0"/>
              <a:buChar char="•"/>
            </a:pPr>
            <a:r>
              <a:rPr lang="en-US" sz="1800" b="1" dirty="0"/>
              <a:t>Taking account of your life and assets:</a:t>
            </a:r>
          </a:p>
          <a:p>
            <a:pPr marL="800100" lvl="1" indent="-342900">
              <a:spcBef>
                <a:spcPts val="0"/>
              </a:spcBef>
              <a:spcAft>
                <a:spcPts val="1200"/>
              </a:spcAft>
              <a:buClr>
                <a:schemeClr val="tx2"/>
              </a:buClr>
              <a:buFont typeface="Courier New" panose="02070309020205020404" pitchFamily="49" charset="0"/>
              <a:buChar char="o"/>
            </a:pPr>
            <a:r>
              <a:rPr lang="en-US" sz="1800" dirty="0" smtClean="0">
                <a:latin typeface="+mj-lt"/>
              </a:rPr>
              <a:t>IRA / 401k / Roth </a:t>
            </a:r>
            <a:r>
              <a:rPr lang="en-US" sz="1800" dirty="0">
                <a:latin typeface="+mj-lt"/>
              </a:rPr>
              <a:t>IRA</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Life Insurance</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Small Business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Stock Options</a:t>
            </a:r>
          </a:p>
          <a:p>
            <a:pPr marL="800100" lvl="1" indent="-342900">
              <a:spcBef>
                <a:spcPts val="0"/>
              </a:spcBef>
              <a:spcAft>
                <a:spcPts val="1200"/>
              </a:spcAft>
              <a:buClr>
                <a:schemeClr val="tx2"/>
              </a:buClr>
              <a:buFont typeface="Courier New" panose="02070309020205020404" pitchFamily="49" charset="0"/>
              <a:buChar char="o"/>
            </a:pPr>
            <a:r>
              <a:rPr lang="en-US" sz="1800" dirty="0" smtClean="0">
                <a:latin typeface="+mj-lt"/>
              </a:rPr>
              <a:t>Non-Qualified Benefits</a:t>
            </a:r>
            <a:endParaRPr lang="en-US" sz="1800" dirty="0">
              <a:latin typeface="+mj-lt"/>
            </a:endParaRP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Digital Assets</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Real Estate</a:t>
            </a:r>
          </a:p>
          <a:p>
            <a:pPr marL="800100" lvl="1" indent="-342900">
              <a:spcBef>
                <a:spcPts val="0"/>
              </a:spcBef>
              <a:spcAft>
                <a:spcPts val="1200"/>
              </a:spcAft>
              <a:buClr>
                <a:schemeClr val="tx2"/>
              </a:buClr>
              <a:buFont typeface="Courier New" panose="02070309020205020404" pitchFamily="49" charset="0"/>
              <a:buChar char="o"/>
            </a:pPr>
            <a:r>
              <a:rPr lang="en-US" sz="1800" dirty="0">
                <a:latin typeface="+mj-lt"/>
              </a:rPr>
              <a:t>Personal Property Items</a:t>
            </a:r>
          </a:p>
        </p:txBody>
      </p:sp>
    </p:spTree>
    <p:extLst>
      <p:ext uri="{BB962C8B-B14F-4D97-AF65-F5344CB8AC3E}">
        <p14:creationId xmlns:p14="http://schemas.microsoft.com/office/powerpoint/2010/main" val="213701764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Income and Tax Implications </a:t>
            </a:r>
          </a:p>
        </p:txBody>
      </p:sp>
      <p:sp>
        <p:nvSpPr>
          <p:cNvPr id="4" name="Text Placeholder 3">
            <a:extLst>
              <a:ext uri="{FF2B5EF4-FFF2-40B4-BE49-F238E27FC236}">
                <a16:creationId xmlns:a16="http://schemas.microsoft.com/office/drawing/2014/main" id="{25F73DD1-084F-1647-91B4-937EE1240B95}"/>
              </a:ext>
            </a:extLst>
          </p:cNvPr>
          <p:cNvSpPr>
            <a:spLocks noGrp="1"/>
          </p:cNvSpPr>
          <p:nvPr>
            <p:ph type="body" sz="quarter" idx="11"/>
          </p:nvPr>
        </p:nvSpPr>
        <p:spPr>
          <a:xfrm>
            <a:off x="1139824" y="1927137"/>
            <a:ext cx="9890125" cy="3940261"/>
          </a:xfrm>
        </p:spPr>
        <p:txBody>
          <a:bodyPr numCol="1" spcCol="0"/>
          <a:lstStyle/>
          <a:p>
            <a:pPr marL="342900" indent="-342900">
              <a:spcAft>
                <a:spcPts val="600"/>
              </a:spcAft>
              <a:buClr>
                <a:schemeClr val="tx2"/>
              </a:buClr>
              <a:buFont typeface="Arial" panose="020B0604020202020204" pitchFamily="34" charset="0"/>
              <a:buChar char="•"/>
            </a:pPr>
            <a:r>
              <a:rPr lang="en-US" sz="1800" b="1" dirty="0"/>
              <a:t>Do you plan on your assets changing a lot?</a:t>
            </a:r>
          </a:p>
          <a:p>
            <a:pPr marL="690563" indent="-341313">
              <a:spcAft>
                <a:spcPts val="600"/>
              </a:spcAft>
              <a:buClr>
                <a:schemeClr val="tx2"/>
              </a:buClr>
              <a:buFont typeface="Courier New" panose="02070309020205020404" pitchFamily="49" charset="0"/>
              <a:buChar char="o"/>
            </a:pPr>
            <a:r>
              <a:rPr lang="en-US" sz="1800" dirty="0"/>
              <a:t>Selling business?</a:t>
            </a:r>
          </a:p>
          <a:p>
            <a:pPr marL="690563" indent="-341313">
              <a:spcAft>
                <a:spcPts val="600"/>
              </a:spcAft>
              <a:buClr>
                <a:schemeClr val="tx2"/>
              </a:buClr>
              <a:buFont typeface="Courier New" panose="02070309020205020404" pitchFamily="49" charset="0"/>
              <a:buChar char="o"/>
            </a:pPr>
            <a:r>
              <a:rPr lang="en-US" sz="1800" dirty="0"/>
              <a:t>Spending down assets while alive?</a:t>
            </a:r>
          </a:p>
          <a:p>
            <a:pPr marL="690563" indent="-341313">
              <a:spcAft>
                <a:spcPts val="600"/>
              </a:spcAft>
              <a:buClr>
                <a:schemeClr val="tx2"/>
              </a:buClr>
              <a:buFont typeface="Courier New" panose="02070309020205020404" pitchFamily="49" charset="0"/>
              <a:buChar char="o"/>
            </a:pPr>
            <a:r>
              <a:rPr lang="en-US" sz="1800" dirty="0"/>
              <a:t>What about outstanding debts and liabilities?</a:t>
            </a:r>
          </a:p>
          <a:p>
            <a:pPr marL="342900" indent="-342900">
              <a:spcAft>
                <a:spcPts val="600"/>
              </a:spcAft>
              <a:buClr>
                <a:schemeClr val="tx2"/>
              </a:buClr>
              <a:buFont typeface="Arial" panose="020B0604020202020204" pitchFamily="34" charset="0"/>
              <a:buChar char="•"/>
            </a:pPr>
            <a:r>
              <a:rPr lang="en-US" sz="1800" b="1" dirty="0"/>
              <a:t>Do you have </a:t>
            </a:r>
            <a:r>
              <a:rPr lang="en-US" sz="1800" b="1" dirty="0" smtClean="0"/>
              <a:t>income-producing </a:t>
            </a:r>
            <a:r>
              <a:rPr lang="en-US" sz="1800" b="1" dirty="0"/>
              <a:t>assets?</a:t>
            </a:r>
          </a:p>
          <a:p>
            <a:pPr marL="690563" indent="-341313">
              <a:spcAft>
                <a:spcPts val="600"/>
              </a:spcAft>
              <a:buClr>
                <a:schemeClr val="tx2"/>
              </a:buClr>
              <a:buFont typeface="Courier New" panose="02070309020205020404" pitchFamily="49" charset="0"/>
              <a:buChar char="o"/>
            </a:pPr>
            <a:r>
              <a:rPr lang="en-US" sz="1800" dirty="0"/>
              <a:t>Business</a:t>
            </a:r>
          </a:p>
          <a:p>
            <a:pPr marL="690563" indent="-341313">
              <a:spcAft>
                <a:spcPts val="600"/>
              </a:spcAft>
              <a:buClr>
                <a:schemeClr val="tx2"/>
              </a:buClr>
              <a:buFont typeface="Courier New" panose="02070309020205020404" pitchFamily="49" charset="0"/>
              <a:buChar char="o"/>
            </a:pPr>
            <a:r>
              <a:rPr lang="en-US" sz="1800" dirty="0"/>
              <a:t>Annuities </a:t>
            </a:r>
          </a:p>
          <a:p>
            <a:pPr marL="690563" indent="-341313">
              <a:spcAft>
                <a:spcPts val="600"/>
              </a:spcAft>
              <a:buClr>
                <a:schemeClr val="tx2"/>
              </a:buClr>
              <a:buFont typeface="Courier New" panose="02070309020205020404" pitchFamily="49" charset="0"/>
              <a:buChar char="o"/>
            </a:pPr>
            <a:r>
              <a:rPr lang="en-US" sz="1800" dirty="0"/>
              <a:t>Pensions</a:t>
            </a:r>
          </a:p>
          <a:p>
            <a:pPr marL="690563" indent="-341313">
              <a:spcAft>
                <a:spcPts val="600"/>
              </a:spcAft>
              <a:buClr>
                <a:schemeClr val="tx2"/>
              </a:buClr>
              <a:buFont typeface="Courier New" panose="02070309020205020404" pitchFamily="49" charset="0"/>
              <a:buChar char="o"/>
            </a:pPr>
            <a:r>
              <a:rPr lang="en-US" sz="1800" dirty="0"/>
              <a:t>Real Estate</a:t>
            </a:r>
          </a:p>
          <a:p>
            <a:pPr marL="690563" indent="-341313">
              <a:spcAft>
                <a:spcPts val="600"/>
              </a:spcAft>
              <a:buClr>
                <a:schemeClr val="tx2"/>
              </a:buClr>
              <a:buFont typeface="Courier New" panose="02070309020205020404" pitchFamily="49" charset="0"/>
              <a:buChar char="o"/>
            </a:pPr>
            <a:r>
              <a:rPr lang="en-US" sz="1800" dirty="0"/>
              <a:t>Other (</a:t>
            </a:r>
            <a:r>
              <a:rPr lang="en-US" sz="1800" dirty="0" smtClean="0"/>
              <a:t>crypto, stocks, etc</a:t>
            </a:r>
            <a:r>
              <a:rPr lang="en-US" sz="1800" dirty="0"/>
              <a:t>.)</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sp>
        <p:nvSpPr>
          <p:cNvPr id="12" name="Text Placeholder 3">
            <a:extLst>
              <a:ext uri="{FF2B5EF4-FFF2-40B4-BE49-F238E27FC236}">
                <a16:creationId xmlns:a16="http://schemas.microsoft.com/office/drawing/2014/main" id="{C08DEB40-E03D-BB4A-B07E-4DE26853C048}"/>
              </a:ext>
            </a:extLst>
          </p:cNvPr>
          <p:cNvSpPr txBox="1">
            <a:spLocks/>
          </p:cNvSpPr>
          <p:nvPr/>
        </p:nvSpPr>
        <p:spPr>
          <a:xfrm>
            <a:off x="6878315" y="1923600"/>
            <a:ext cx="3956050" cy="3943799"/>
          </a:xfrm>
          <a:prstGeom prst="rect">
            <a:avLst/>
          </a:prstGeom>
        </p:spPr>
        <p:txBody>
          <a:bodyPr lIns="0" tIns="0" rIns="0" bIns="0" numCol="1" spcCol="0"/>
          <a:lstStyle>
            <a:lvl1pPr marL="0" indent="0" algn="l" defTabSz="914400" rtl="0" eaLnBrk="1" latinLnBrk="0" hangingPunct="1">
              <a:lnSpc>
                <a:spcPct val="100000"/>
              </a:lnSpc>
              <a:spcBef>
                <a:spcPts val="0"/>
              </a:spcBef>
              <a:spcAft>
                <a:spcPts val="1800"/>
              </a:spcAft>
              <a:buFont typeface="Arial" panose="020B0604020202020204" pitchFamily="34" charset="0"/>
              <a:buNone/>
              <a:defRPr sz="2400" b="0" i="0" kern="1200">
                <a:solidFill>
                  <a:schemeClr val="accent1"/>
                </a:solidFill>
                <a:latin typeface="Helvetica Neue LT Pro 45 Light" panose="020B0403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Clr>
                <a:schemeClr val="tx2"/>
              </a:buClr>
              <a:buFont typeface="Arial" panose="020B0604020202020204" pitchFamily="34" charset="0"/>
              <a:buChar char="•"/>
            </a:pPr>
            <a:r>
              <a:rPr lang="en-US" sz="1800" b="1" dirty="0">
                <a:latin typeface="+mj-lt"/>
              </a:rPr>
              <a:t>Tax Implications</a:t>
            </a:r>
          </a:p>
          <a:p>
            <a:pPr marL="690563" indent="-341313">
              <a:spcAft>
                <a:spcPts val="600"/>
              </a:spcAft>
              <a:buClr>
                <a:schemeClr val="tx2"/>
              </a:buClr>
              <a:buFont typeface="Courier New" panose="02070309020205020404" pitchFamily="49" charset="0"/>
              <a:buChar char="o"/>
            </a:pPr>
            <a:r>
              <a:rPr lang="en-US" sz="1800" dirty="0">
                <a:latin typeface="+mj-lt"/>
              </a:rPr>
              <a:t>Personal income tax rates</a:t>
            </a:r>
          </a:p>
          <a:p>
            <a:pPr marL="690563" indent="-341313">
              <a:spcAft>
                <a:spcPts val="600"/>
              </a:spcAft>
              <a:buClr>
                <a:schemeClr val="tx2"/>
              </a:buClr>
              <a:buFont typeface="Courier New" panose="02070309020205020404" pitchFamily="49" charset="0"/>
              <a:buChar char="o"/>
            </a:pPr>
            <a:r>
              <a:rPr lang="en-US" sz="1800" dirty="0">
                <a:latin typeface="+mj-lt"/>
              </a:rPr>
              <a:t>What are tax brackets of beneficiaries?</a:t>
            </a:r>
          </a:p>
          <a:p>
            <a:pPr marL="690563" indent="-341313">
              <a:spcAft>
                <a:spcPts val="600"/>
              </a:spcAft>
              <a:buClr>
                <a:schemeClr val="tx2"/>
              </a:buClr>
              <a:buFont typeface="Courier New" panose="02070309020205020404" pitchFamily="49" charset="0"/>
              <a:buChar char="o"/>
            </a:pPr>
            <a:r>
              <a:rPr lang="en-US" sz="1800" dirty="0">
                <a:latin typeface="+mj-lt"/>
              </a:rPr>
              <a:t>Should you shift income to someone else?</a:t>
            </a:r>
          </a:p>
          <a:p>
            <a:pPr marL="690563" indent="-341313">
              <a:spcAft>
                <a:spcPts val="600"/>
              </a:spcAft>
              <a:buClr>
                <a:schemeClr val="tx2"/>
              </a:buClr>
              <a:buFont typeface="Courier New" panose="02070309020205020404" pitchFamily="49" charset="0"/>
              <a:buChar char="o"/>
            </a:pPr>
            <a:r>
              <a:rPr lang="en-US" sz="1800" dirty="0" smtClean="0">
                <a:latin typeface="+mj-lt"/>
              </a:rPr>
              <a:t>Estate / Gift </a:t>
            </a:r>
            <a:r>
              <a:rPr lang="en-US" sz="1800" dirty="0">
                <a:latin typeface="+mj-lt"/>
              </a:rPr>
              <a:t>Tax Issues</a:t>
            </a:r>
          </a:p>
          <a:p>
            <a:pPr marL="690563" indent="-341313">
              <a:spcAft>
                <a:spcPts val="600"/>
              </a:spcAft>
              <a:buClr>
                <a:schemeClr val="tx2"/>
              </a:buClr>
              <a:buFont typeface="Courier New" panose="02070309020205020404" pitchFamily="49" charset="0"/>
              <a:buChar char="o"/>
            </a:pPr>
            <a:r>
              <a:rPr lang="en-US" sz="1800" dirty="0" smtClean="0">
                <a:latin typeface="+mj-lt"/>
              </a:rPr>
              <a:t>Step-up </a:t>
            </a:r>
            <a:r>
              <a:rPr lang="en-US" sz="1800" dirty="0">
                <a:latin typeface="+mj-lt"/>
              </a:rPr>
              <a:t>in basis or mostly </a:t>
            </a:r>
            <a:r>
              <a:rPr lang="en-US" sz="1800" dirty="0" smtClean="0">
                <a:latin typeface="+mj-lt"/>
              </a:rPr>
              <a:t>IRD (Income in Respect to Decedent)?</a:t>
            </a:r>
            <a:endParaRPr lang="en-US" sz="1800" dirty="0">
              <a:latin typeface="+mj-lt"/>
            </a:endParaRPr>
          </a:p>
          <a:p>
            <a:pPr marL="690563" indent="-341313">
              <a:spcAft>
                <a:spcPts val="600"/>
              </a:spcAft>
              <a:buClr>
                <a:schemeClr val="tx2"/>
              </a:buClr>
              <a:buFont typeface="Courier New" panose="02070309020205020404" pitchFamily="49" charset="0"/>
              <a:buChar char="o"/>
            </a:pPr>
            <a:r>
              <a:rPr lang="en-US" sz="1800" dirty="0" smtClean="0">
                <a:latin typeface="+mj-lt"/>
              </a:rPr>
              <a:t>RMD (Required </a:t>
            </a:r>
            <a:r>
              <a:rPr lang="en-US" sz="1800" dirty="0">
                <a:latin typeface="+mj-lt"/>
              </a:rPr>
              <a:t>M</a:t>
            </a:r>
            <a:r>
              <a:rPr lang="en-US" sz="1800" dirty="0" smtClean="0">
                <a:latin typeface="+mj-lt"/>
              </a:rPr>
              <a:t>inimum </a:t>
            </a:r>
            <a:r>
              <a:rPr lang="en-US" sz="1800" dirty="0" smtClean="0">
                <a:latin typeface="+mj-lt"/>
              </a:rPr>
              <a:t>D</a:t>
            </a:r>
            <a:r>
              <a:rPr lang="en-US" sz="1800" dirty="0" smtClean="0">
                <a:latin typeface="+mj-lt"/>
              </a:rPr>
              <a:t>istribution) </a:t>
            </a:r>
            <a:r>
              <a:rPr lang="en-US" sz="1800" dirty="0">
                <a:latin typeface="+mj-lt"/>
              </a:rPr>
              <a:t>planning</a:t>
            </a:r>
          </a:p>
        </p:txBody>
      </p:sp>
    </p:spTree>
    <p:extLst>
      <p:ext uri="{BB962C8B-B14F-4D97-AF65-F5344CB8AC3E}">
        <p14:creationId xmlns:p14="http://schemas.microsoft.com/office/powerpoint/2010/main" val="198277003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RMD Planning</a:t>
            </a:r>
          </a:p>
        </p:txBody>
      </p:sp>
      <p:sp>
        <p:nvSpPr>
          <p:cNvPr id="6" name="Text Placeholder 5">
            <a:extLst>
              <a:ext uri="{FF2B5EF4-FFF2-40B4-BE49-F238E27FC236}">
                <a16:creationId xmlns:a16="http://schemas.microsoft.com/office/drawing/2014/main" id="{8F25E5C5-8CD2-0C4B-B2DC-6DBE9C538076}"/>
              </a:ext>
            </a:extLst>
          </p:cNvPr>
          <p:cNvSpPr>
            <a:spLocks noGrp="1"/>
          </p:cNvSpPr>
          <p:nvPr>
            <p:ph type="body" sz="quarter" idx="11"/>
          </p:nvPr>
        </p:nvSpPr>
        <p:spPr>
          <a:xfrm>
            <a:off x="1139825" y="2379076"/>
            <a:ext cx="9890125" cy="3691524"/>
          </a:xfrm>
        </p:spPr>
        <p:txBody>
          <a:bodyPr/>
          <a:lstStyle/>
          <a:p>
            <a:pPr marL="342900" indent="-342900">
              <a:spcAft>
                <a:spcPts val="1200"/>
              </a:spcAft>
              <a:buClr>
                <a:schemeClr val="tx2"/>
              </a:buClr>
              <a:buFont typeface="Arial" panose="020B0604020202020204" pitchFamily="34" charset="0"/>
              <a:buChar char="•"/>
            </a:pPr>
            <a:r>
              <a:rPr lang="en-US" sz="2200" dirty="0"/>
              <a:t>No RMDs in 2020 (CARES Act)</a:t>
            </a:r>
          </a:p>
          <a:p>
            <a:pPr marL="342900" indent="-342900">
              <a:spcAft>
                <a:spcPts val="1200"/>
              </a:spcAft>
              <a:buClr>
                <a:schemeClr val="tx2"/>
              </a:buClr>
              <a:buFont typeface="Arial" panose="020B0604020202020204" pitchFamily="34" charset="0"/>
              <a:buChar char="•"/>
            </a:pPr>
            <a:r>
              <a:rPr lang="en-US" sz="2200" dirty="0"/>
              <a:t>Consider your RMDs in future years (age 72)</a:t>
            </a:r>
          </a:p>
          <a:p>
            <a:pPr marL="342900" indent="-342900">
              <a:spcAft>
                <a:spcPts val="1200"/>
              </a:spcAft>
              <a:buClr>
                <a:schemeClr val="tx2"/>
              </a:buClr>
              <a:buFont typeface="Arial" panose="020B0604020202020204" pitchFamily="34" charset="0"/>
              <a:buChar char="•"/>
            </a:pPr>
            <a:r>
              <a:rPr lang="en-US" sz="2200" dirty="0"/>
              <a:t>Taxable distributions</a:t>
            </a:r>
          </a:p>
          <a:p>
            <a:pPr marL="342900" indent="-342900">
              <a:spcAft>
                <a:spcPts val="1200"/>
              </a:spcAft>
              <a:buClr>
                <a:schemeClr val="tx2"/>
              </a:buClr>
              <a:buFont typeface="Arial" panose="020B0604020202020204" pitchFamily="34" charset="0"/>
              <a:buChar char="•"/>
            </a:pPr>
            <a:r>
              <a:rPr lang="en-US" sz="2200" dirty="0"/>
              <a:t>Should you do Roth </a:t>
            </a:r>
            <a:r>
              <a:rPr lang="en-US" sz="2200" dirty="0" smtClean="0"/>
              <a:t>conversions </a:t>
            </a:r>
            <a:r>
              <a:rPr lang="en-US" sz="2200" dirty="0"/>
              <a:t>in </a:t>
            </a:r>
            <a:r>
              <a:rPr lang="en-US" sz="2200" dirty="0" smtClean="0"/>
              <a:t>2020?</a:t>
            </a:r>
            <a:endParaRPr lang="en-US" sz="2200" dirty="0"/>
          </a:p>
          <a:p>
            <a:pPr marL="342900" indent="-342900">
              <a:spcAft>
                <a:spcPts val="1200"/>
              </a:spcAft>
              <a:buClr>
                <a:schemeClr val="tx2"/>
              </a:buClr>
              <a:buFont typeface="Arial" panose="020B0604020202020204" pitchFamily="34" charset="0"/>
              <a:buChar char="•"/>
            </a:pPr>
            <a:r>
              <a:rPr lang="en-US" sz="2200" dirty="0"/>
              <a:t>QCD </a:t>
            </a:r>
            <a:r>
              <a:rPr lang="en-US" sz="2200" dirty="0" smtClean="0"/>
              <a:t>(Qualified Charitable Distribution) planning </a:t>
            </a:r>
            <a:r>
              <a:rPr lang="en-US" sz="2200" dirty="0"/>
              <a:t>with charities </a:t>
            </a:r>
          </a:p>
          <a:p>
            <a:pPr marL="342900" indent="-342900">
              <a:spcAft>
                <a:spcPts val="1200"/>
              </a:spcAft>
              <a:buClr>
                <a:schemeClr val="tx2"/>
              </a:buClr>
              <a:buFont typeface="Arial" panose="020B0604020202020204" pitchFamily="34" charset="0"/>
              <a:buChar char="•"/>
            </a:pPr>
            <a:r>
              <a:rPr lang="en-US" sz="2200" dirty="0"/>
              <a:t>Tax impact on other benefits like Medicare and </a:t>
            </a:r>
            <a:r>
              <a:rPr lang="en-US" sz="2200" dirty="0" smtClean="0"/>
              <a:t>Social Security</a:t>
            </a:r>
            <a:endParaRPr lang="en-US" sz="2200" dirty="0"/>
          </a:p>
          <a:p>
            <a:pPr marL="342900" indent="-342900">
              <a:spcAft>
                <a:spcPts val="1200"/>
              </a:spcAft>
              <a:buClr>
                <a:schemeClr val="tx2"/>
              </a:buClr>
              <a:buFont typeface="Arial" panose="020B0604020202020204" pitchFamily="34" charset="0"/>
              <a:buChar char="•"/>
            </a:pPr>
            <a:r>
              <a:rPr lang="en-US" sz="2200" dirty="0"/>
              <a:t>Inherited </a:t>
            </a:r>
            <a:r>
              <a:rPr lang="en-US" sz="2200" dirty="0" smtClean="0"/>
              <a:t>accounts </a:t>
            </a:r>
            <a:r>
              <a:rPr lang="en-US" sz="2200" dirty="0"/>
              <a:t>subject to RMDs (no </a:t>
            </a:r>
            <a:r>
              <a:rPr lang="en-US" sz="2200" dirty="0" smtClean="0"/>
              <a:t>step-up </a:t>
            </a:r>
            <a:r>
              <a:rPr lang="en-US" sz="2200" dirty="0"/>
              <a:t>in basis)</a:t>
            </a:r>
          </a:p>
        </p:txBody>
      </p:sp>
    </p:spTree>
    <p:extLst>
      <p:ext uri="{BB962C8B-B14F-4D97-AF65-F5344CB8AC3E}">
        <p14:creationId xmlns:p14="http://schemas.microsoft.com/office/powerpoint/2010/main" val="424276276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Inherited Retirement Accounts</a:t>
            </a:r>
          </a:p>
        </p:txBody>
      </p:sp>
      <p:sp>
        <p:nvSpPr>
          <p:cNvPr id="3" name="Text Placeholder 2">
            <a:extLst>
              <a:ext uri="{FF2B5EF4-FFF2-40B4-BE49-F238E27FC236}">
                <a16:creationId xmlns:a16="http://schemas.microsoft.com/office/drawing/2014/main" id="{8C911A4F-FC77-D449-A296-C87179F9DD8B}"/>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No step-up in basis – IRAs are taxable when distributed</a:t>
            </a:r>
          </a:p>
          <a:p>
            <a:pPr marL="342900" indent="-342900">
              <a:buClr>
                <a:schemeClr val="tx2"/>
              </a:buClr>
              <a:buFont typeface="Arial" panose="020B0604020202020204" pitchFamily="34" charset="0"/>
              <a:buChar char="•"/>
            </a:pPr>
            <a:r>
              <a:rPr lang="en-US" dirty="0"/>
              <a:t>SECURE Act (2019) – changed rules substantially</a:t>
            </a:r>
          </a:p>
          <a:p>
            <a:pPr marL="342900" indent="-342900">
              <a:buClr>
                <a:schemeClr val="tx2"/>
              </a:buClr>
              <a:buFont typeface="Arial" panose="020B0604020202020204" pitchFamily="34" charset="0"/>
              <a:buChar char="•"/>
            </a:pPr>
            <a:r>
              <a:rPr lang="en-US" dirty="0"/>
              <a:t>Most </a:t>
            </a:r>
            <a:r>
              <a:rPr lang="en-US" dirty="0" smtClean="0"/>
              <a:t>beneficiaries, </a:t>
            </a:r>
            <a:r>
              <a:rPr lang="en-US" dirty="0"/>
              <a:t>like </a:t>
            </a:r>
            <a:r>
              <a:rPr lang="en-US" dirty="0" smtClean="0"/>
              <a:t>children, </a:t>
            </a:r>
            <a:r>
              <a:rPr lang="en-US" dirty="0"/>
              <a:t>must distribute within 10 years after the year of death of the owner </a:t>
            </a:r>
          </a:p>
          <a:p>
            <a:pPr marL="342900" indent="-342900">
              <a:buClr>
                <a:schemeClr val="tx2"/>
              </a:buClr>
              <a:buFont typeface="Arial" panose="020B0604020202020204" pitchFamily="34" charset="0"/>
              <a:buChar char="•"/>
            </a:pPr>
            <a:r>
              <a:rPr lang="en-US" dirty="0"/>
              <a:t>Creates complex tax planning issues</a:t>
            </a:r>
          </a:p>
        </p:txBody>
      </p:sp>
    </p:spTree>
    <p:extLst>
      <p:ext uri="{BB962C8B-B14F-4D97-AF65-F5344CB8AC3E}">
        <p14:creationId xmlns:p14="http://schemas.microsoft.com/office/powerpoint/2010/main" val="724449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5F64EC-85B4-6D44-B502-08662E3449B7}"/>
              </a:ext>
            </a:extLst>
          </p:cNvPr>
          <p:cNvSpPr>
            <a:spLocks noGrp="1"/>
          </p:cNvSpPr>
          <p:nvPr>
            <p:ph type="body" sz="quarter" idx="10"/>
          </p:nvPr>
        </p:nvSpPr>
        <p:spPr/>
        <p:txBody>
          <a:bodyPr/>
          <a:lstStyle/>
          <a:p>
            <a:r>
              <a:rPr lang="en-US" dirty="0"/>
              <a:t>Overview</a:t>
            </a:r>
          </a:p>
        </p:txBody>
      </p:sp>
      <p:sp>
        <p:nvSpPr>
          <p:cNvPr id="2" name="Text Placeholder 1">
            <a:extLst>
              <a:ext uri="{FF2B5EF4-FFF2-40B4-BE49-F238E27FC236}">
                <a16:creationId xmlns:a16="http://schemas.microsoft.com/office/drawing/2014/main" id="{B72832F5-44AC-A84C-9C4E-EBB5683EC5DE}"/>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Introduction</a:t>
            </a:r>
          </a:p>
          <a:p>
            <a:pPr marL="342900" indent="-342900">
              <a:buClr>
                <a:schemeClr val="tx2"/>
              </a:buClr>
              <a:buFont typeface="Arial" panose="020B0604020202020204" pitchFamily="34" charset="0"/>
              <a:buChar char="•"/>
            </a:pPr>
            <a:r>
              <a:rPr lang="en-US" dirty="0"/>
              <a:t>Planning for a Good End of Life</a:t>
            </a:r>
          </a:p>
          <a:p>
            <a:pPr marL="342900" indent="-342900">
              <a:buClr>
                <a:schemeClr val="tx2"/>
              </a:buClr>
              <a:buFont typeface="Arial" panose="020B0604020202020204" pitchFamily="34" charset="0"/>
              <a:buChar char="•"/>
            </a:pPr>
            <a:r>
              <a:rPr lang="en-US" dirty="0"/>
              <a:t>Estate Planning Checklist</a:t>
            </a:r>
          </a:p>
          <a:p>
            <a:pPr marL="342900" indent="-342900">
              <a:buClr>
                <a:schemeClr val="tx2"/>
              </a:buClr>
              <a:buFont typeface="Arial" panose="020B0604020202020204" pitchFamily="34" charset="0"/>
              <a:buChar char="•"/>
            </a:pPr>
            <a:r>
              <a:rPr lang="en-US"/>
              <a:t>Concluding Thoughts</a:t>
            </a:r>
            <a:endParaRPr lang="en-US" dirty="0"/>
          </a:p>
        </p:txBody>
      </p:sp>
    </p:spTree>
    <p:extLst>
      <p:ext uri="{BB962C8B-B14F-4D97-AF65-F5344CB8AC3E}">
        <p14:creationId xmlns:p14="http://schemas.microsoft.com/office/powerpoint/2010/main" val="325940741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sz="quarter" idx="10"/>
          </p:nvPr>
        </p:nvSpPr>
        <p:spPr/>
        <p:txBody>
          <a:bodyPr/>
          <a:lstStyle/>
          <a:p>
            <a:r>
              <a:rPr lang="en-US" dirty="0"/>
              <a:t>What End of Stretch Means</a:t>
            </a:r>
          </a:p>
        </p:txBody>
      </p:sp>
      <p:sp>
        <p:nvSpPr>
          <p:cNvPr id="4" name="Text Placeholder 3">
            <a:extLst>
              <a:ext uri="{FF2B5EF4-FFF2-40B4-BE49-F238E27FC236}">
                <a16:creationId xmlns:a16="http://schemas.microsoft.com/office/drawing/2014/main" id="{A839B019-C886-9640-AA46-E43AB6E101CA}"/>
              </a:ext>
            </a:extLst>
          </p:cNvPr>
          <p:cNvSpPr>
            <a:spLocks noGrp="1"/>
          </p:cNvSpPr>
          <p:nvPr>
            <p:ph type="body" sz="quarter" idx="11"/>
          </p:nvPr>
        </p:nvSpPr>
        <p:spPr/>
        <p:txBody>
          <a:bodyPr/>
          <a:lstStyle/>
          <a:p>
            <a:r>
              <a:rPr lang="en-US" b="1" dirty="0"/>
              <a:t>End of Stretch IRA means :</a:t>
            </a:r>
          </a:p>
          <a:p>
            <a:pPr marL="342900" indent="-342900">
              <a:buClr>
                <a:schemeClr val="tx2"/>
              </a:buClr>
              <a:buFont typeface="Arial" panose="020B0604020202020204" pitchFamily="34" charset="0"/>
              <a:buChar char="•"/>
            </a:pPr>
            <a:r>
              <a:rPr lang="en-US" dirty="0"/>
              <a:t>Higher taxes for many people</a:t>
            </a:r>
          </a:p>
          <a:p>
            <a:pPr marL="342900" indent="-342900">
              <a:buClr>
                <a:schemeClr val="tx2"/>
              </a:buClr>
              <a:buFont typeface="Arial" panose="020B0604020202020204" pitchFamily="34" charset="0"/>
              <a:buChar char="•"/>
            </a:pPr>
            <a:r>
              <a:rPr lang="en-US" dirty="0"/>
              <a:t>Less tax-deferred growth of account</a:t>
            </a:r>
          </a:p>
          <a:p>
            <a:pPr marL="342900" indent="-342900">
              <a:buClr>
                <a:schemeClr val="tx2"/>
              </a:buClr>
              <a:buFont typeface="Arial" panose="020B0604020202020204" pitchFamily="34" charset="0"/>
              <a:buChar char="•"/>
            </a:pPr>
            <a:r>
              <a:rPr lang="en-US" dirty="0"/>
              <a:t>Higher MAGI </a:t>
            </a:r>
            <a:r>
              <a:rPr lang="en-US" dirty="0" smtClean="0"/>
              <a:t>(Modified Adjusted Gross Income) and </a:t>
            </a:r>
            <a:r>
              <a:rPr lang="en-US" dirty="0"/>
              <a:t>Taxable Income can cause loss of benefits or higher taxes in other areas</a:t>
            </a:r>
          </a:p>
          <a:p>
            <a:pPr marL="342900" indent="-342900">
              <a:buClr>
                <a:schemeClr val="tx2"/>
              </a:buClr>
              <a:buFont typeface="Arial" panose="020B0604020202020204" pitchFamily="34" charset="0"/>
              <a:buChar char="•"/>
            </a:pPr>
            <a:r>
              <a:rPr lang="en-US" dirty="0"/>
              <a:t>Review trusts and </a:t>
            </a:r>
            <a:r>
              <a:rPr lang="en-US" dirty="0" smtClean="0"/>
              <a:t>beneficiaries</a:t>
            </a:r>
            <a:endParaRPr lang="en-US" dirty="0"/>
          </a:p>
        </p:txBody>
      </p:sp>
    </p:spTree>
    <p:extLst>
      <p:ext uri="{BB962C8B-B14F-4D97-AF65-F5344CB8AC3E}">
        <p14:creationId xmlns:p14="http://schemas.microsoft.com/office/powerpoint/2010/main" val="306106467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7DEC7-2BC7-BB42-B150-30F060D58039}"/>
              </a:ext>
            </a:extLst>
          </p:cNvPr>
          <p:cNvSpPr>
            <a:spLocks noGrp="1"/>
          </p:cNvSpPr>
          <p:nvPr>
            <p:ph type="body" sz="quarter" idx="10"/>
          </p:nvPr>
        </p:nvSpPr>
        <p:spPr/>
        <p:txBody>
          <a:bodyPr/>
          <a:lstStyle/>
          <a:p>
            <a:r>
              <a:rPr lang="en-US" dirty="0"/>
              <a:t>Roth Conversion Basics </a:t>
            </a:r>
          </a:p>
        </p:txBody>
      </p:sp>
      <p:sp>
        <p:nvSpPr>
          <p:cNvPr id="5" name="Text Placeholder 4">
            <a:extLst>
              <a:ext uri="{FF2B5EF4-FFF2-40B4-BE49-F238E27FC236}">
                <a16:creationId xmlns:a16="http://schemas.microsoft.com/office/drawing/2014/main" id="{32F38809-8F36-454A-86E9-8843C2B907D1}"/>
              </a:ext>
            </a:extLst>
          </p:cNvPr>
          <p:cNvSpPr>
            <a:spLocks noGrp="1"/>
          </p:cNvSpPr>
          <p:nvPr>
            <p:ph type="body" sz="quarter" idx="11"/>
          </p:nvPr>
        </p:nvSpPr>
        <p:spPr>
          <a:xfrm>
            <a:off x="1139825" y="2149474"/>
            <a:ext cx="9439275" cy="3832225"/>
          </a:xfrm>
        </p:spPr>
        <p:txBody>
          <a:bodyPr/>
          <a:lstStyle/>
          <a:p>
            <a:pPr marL="342900" indent="-342900">
              <a:buClr>
                <a:schemeClr val="tx2"/>
              </a:buClr>
              <a:buFont typeface="Arial" panose="020B0604020202020204" pitchFamily="34" charset="0"/>
              <a:buChar char="•"/>
            </a:pPr>
            <a:r>
              <a:rPr lang="en-US" sz="2000" dirty="0"/>
              <a:t>Instead of making contributions to a </a:t>
            </a:r>
            <a:r>
              <a:rPr lang="en-US" sz="2000" dirty="0" smtClean="0"/>
              <a:t>Roth, </a:t>
            </a:r>
            <a:r>
              <a:rPr lang="en-US" sz="2000" dirty="0"/>
              <a:t>you can CONVERT traditional IRAs</a:t>
            </a:r>
          </a:p>
          <a:p>
            <a:pPr marL="342900" indent="-342900">
              <a:buClr>
                <a:schemeClr val="tx2"/>
              </a:buClr>
              <a:buFont typeface="Arial" panose="020B0604020202020204" pitchFamily="34" charset="0"/>
              <a:buChar char="•"/>
            </a:pPr>
            <a:r>
              <a:rPr lang="en-US" sz="2000" dirty="0"/>
              <a:t>Distribution from IRA must be done by </a:t>
            </a:r>
            <a:r>
              <a:rPr lang="en-US" sz="2000" dirty="0" smtClean="0"/>
              <a:t>December </a:t>
            </a:r>
            <a:r>
              <a:rPr lang="en-US" sz="2000" dirty="0"/>
              <a:t>31 (amount is taxable unless rolled over or converted within 60 days)</a:t>
            </a:r>
          </a:p>
          <a:p>
            <a:pPr marL="342900" indent="-342900">
              <a:buClr>
                <a:schemeClr val="tx2"/>
              </a:buClr>
              <a:buFont typeface="Arial" panose="020B0604020202020204" pitchFamily="34" charset="0"/>
              <a:buChar char="•"/>
            </a:pPr>
            <a:r>
              <a:rPr lang="en-US" sz="2000" dirty="0"/>
              <a:t>Taxable portion is taxed at ordinary income rates</a:t>
            </a:r>
          </a:p>
          <a:p>
            <a:pPr marL="342900" indent="-342900">
              <a:buClr>
                <a:schemeClr val="tx2"/>
              </a:buClr>
              <a:buFont typeface="Arial" panose="020B0604020202020204" pitchFamily="34" charset="0"/>
              <a:buChar char="•"/>
            </a:pPr>
            <a:r>
              <a:rPr lang="en-US" sz="2000" dirty="0"/>
              <a:t>Raises taxable income </a:t>
            </a:r>
          </a:p>
          <a:p>
            <a:pPr marL="342900" indent="-342900">
              <a:buClr>
                <a:schemeClr val="tx2"/>
              </a:buClr>
              <a:buFont typeface="Arial" panose="020B0604020202020204" pitchFamily="34" charset="0"/>
              <a:buChar char="•"/>
            </a:pPr>
            <a:r>
              <a:rPr lang="en-US" sz="2000" dirty="0"/>
              <a:t>Money rolls from IRA to Roth IRA</a:t>
            </a:r>
          </a:p>
          <a:p>
            <a:pPr marL="342900" indent="-342900">
              <a:buClr>
                <a:schemeClr val="tx2"/>
              </a:buClr>
              <a:buFont typeface="Arial" panose="020B0604020202020204" pitchFamily="34" charset="0"/>
              <a:buChar char="•"/>
            </a:pPr>
            <a:r>
              <a:rPr lang="en-US" sz="2000" dirty="0"/>
              <a:t>In plan, conversion allowed but rare – 401(k) salary deferral to Roth</a:t>
            </a:r>
          </a:p>
          <a:p>
            <a:pPr marL="342900" indent="-342900">
              <a:buClr>
                <a:schemeClr val="tx2"/>
              </a:buClr>
              <a:buFont typeface="Arial" panose="020B0604020202020204" pitchFamily="34" charset="0"/>
              <a:buChar char="•"/>
            </a:pPr>
            <a:r>
              <a:rPr lang="en-US" sz="2000" dirty="0"/>
              <a:t>No 10% tax on conversions </a:t>
            </a:r>
          </a:p>
          <a:p>
            <a:pPr marL="342900" indent="-342900">
              <a:buClr>
                <a:schemeClr val="tx2"/>
              </a:buClr>
              <a:buFont typeface="Arial" panose="020B0604020202020204" pitchFamily="34" charset="0"/>
              <a:buChar char="•"/>
            </a:pPr>
            <a:r>
              <a:rPr lang="en-US" sz="2000" dirty="0"/>
              <a:t>Cannot convert RMDs – important because at age </a:t>
            </a:r>
            <a:r>
              <a:rPr lang="en-US" sz="2000" dirty="0" smtClean="0"/>
              <a:t>72 </a:t>
            </a:r>
            <a:r>
              <a:rPr lang="en-US" sz="2000" dirty="0"/>
              <a:t>RMDs are always the first money out of </a:t>
            </a:r>
            <a:r>
              <a:rPr lang="en-US" sz="2000" dirty="0" smtClean="0"/>
              <a:t>the account</a:t>
            </a:r>
            <a:endParaRPr lang="en-US" sz="2000" dirty="0"/>
          </a:p>
        </p:txBody>
      </p:sp>
      <p:sp>
        <p:nvSpPr>
          <p:cNvPr id="2" name="TextBox 1"/>
          <p:cNvSpPr txBox="1"/>
          <p:nvPr/>
        </p:nvSpPr>
        <p:spPr>
          <a:xfrm>
            <a:off x="1139825" y="6146800"/>
            <a:ext cx="3470275" cy="276999"/>
          </a:xfrm>
          <a:prstGeom prst="rect">
            <a:avLst/>
          </a:prstGeom>
          <a:noFill/>
        </p:spPr>
        <p:txBody>
          <a:bodyPr wrap="square" rtlCol="0">
            <a:spAutoFit/>
          </a:bodyPr>
          <a:lstStyle/>
          <a:p>
            <a:r>
              <a:rPr lang="en-US" sz="1200" dirty="0" smtClean="0">
                <a:solidFill>
                  <a:schemeClr val="bg1">
                    <a:lumMod val="65000"/>
                  </a:schemeClr>
                </a:solidFill>
                <a:latin typeface="+mj-lt"/>
              </a:rPr>
              <a:t>Source: </a:t>
            </a:r>
            <a:r>
              <a:rPr lang="en-US" sz="1200" dirty="0" err="1" smtClean="0">
                <a:solidFill>
                  <a:schemeClr val="bg1">
                    <a:lumMod val="65000"/>
                  </a:schemeClr>
                </a:solidFill>
                <a:latin typeface="+mj-lt"/>
              </a:rPr>
              <a:t>TaxAct</a:t>
            </a:r>
            <a:endParaRPr lang="en-US" sz="1200" dirty="0">
              <a:solidFill>
                <a:schemeClr val="bg1">
                  <a:lumMod val="65000"/>
                </a:schemeClr>
              </a:solidFill>
              <a:latin typeface="+mj-lt"/>
            </a:endParaRPr>
          </a:p>
        </p:txBody>
      </p:sp>
    </p:spTree>
    <p:extLst>
      <p:ext uri="{BB962C8B-B14F-4D97-AF65-F5344CB8AC3E}">
        <p14:creationId xmlns:p14="http://schemas.microsoft.com/office/powerpoint/2010/main" val="232284802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849F06-21F7-9049-B70E-B1D2DE96503E}"/>
              </a:ext>
            </a:extLst>
          </p:cNvPr>
          <p:cNvSpPr>
            <a:spLocks noGrp="1"/>
          </p:cNvSpPr>
          <p:nvPr>
            <p:ph type="body" sz="quarter" idx="10"/>
          </p:nvPr>
        </p:nvSpPr>
        <p:spPr/>
        <p:txBody>
          <a:bodyPr/>
          <a:lstStyle/>
          <a:p>
            <a:r>
              <a:rPr lang="en-US" dirty="0"/>
              <a:t>When </a:t>
            </a:r>
            <a:r>
              <a:rPr lang="en-US" dirty="0" smtClean="0"/>
              <a:t>is </a:t>
            </a:r>
            <a:r>
              <a:rPr lang="en-US" dirty="0"/>
              <a:t>a</a:t>
            </a:r>
            <a:r>
              <a:rPr lang="en-US" dirty="0" smtClean="0"/>
              <a:t> </a:t>
            </a:r>
            <a:r>
              <a:rPr lang="en-US" dirty="0"/>
              <a:t>Good Year </a:t>
            </a:r>
            <a:r>
              <a:rPr lang="en-US" dirty="0" smtClean="0"/>
              <a:t>to </a:t>
            </a:r>
            <a:r>
              <a:rPr lang="en-US" dirty="0"/>
              <a:t>Convert?</a:t>
            </a:r>
          </a:p>
        </p:txBody>
      </p:sp>
      <p:sp>
        <p:nvSpPr>
          <p:cNvPr id="6" name="Text Placeholder 5">
            <a:extLst>
              <a:ext uri="{FF2B5EF4-FFF2-40B4-BE49-F238E27FC236}">
                <a16:creationId xmlns:a16="http://schemas.microsoft.com/office/drawing/2014/main" id="{960BDDC0-6E77-8D4F-B3EE-2B127523F647}"/>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Tax diversification</a:t>
            </a:r>
          </a:p>
          <a:p>
            <a:pPr marL="342900" indent="-342900">
              <a:buClr>
                <a:schemeClr val="tx2"/>
              </a:buClr>
              <a:buFont typeface="Arial" panose="020B0604020202020204" pitchFamily="34" charset="0"/>
              <a:buChar char="•"/>
            </a:pPr>
            <a:r>
              <a:rPr lang="en-US" sz="2000" dirty="0"/>
              <a:t>Look for lower tax brackets</a:t>
            </a:r>
          </a:p>
          <a:p>
            <a:pPr marL="342900" indent="-342900">
              <a:buClr>
                <a:schemeClr val="tx2"/>
              </a:buClr>
              <a:buFont typeface="Arial" panose="020B0604020202020204" pitchFamily="34" charset="0"/>
              <a:buChar char="•"/>
            </a:pPr>
            <a:r>
              <a:rPr lang="en-US" sz="2000" dirty="0"/>
              <a:t>Tax Cuts and Jobs Act of 2017 </a:t>
            </a:r>
            <a:br>
              <a:rPr lang="en-US" sz="2000" dirty="0"/>
            </a:br>
            <a:r>
              <a:rPr lang="en-US" sz="2000" dirty="0"/>
              <a:t>lowered taxes</a:t>
            </a:r>
          </a:p>
          <a:p>
            <a:pPr marL="342900" indent="-342900">
              <a:buClr>
                <a:schemeClr val="tx2"/>
              </a:buClr>
              <a:buFont typeface="Arial" panose="020B0604020202020204" pitchFamily="34" charset="0"/>
              <a:buChar char="•"/>
            </a:pPr>
            <a:r>
              <a:rPr lang="en-US" sz="2000" dirty="0"/>
              <a:t>While both spouses still alive</a:t>
            </a:r>
          </a:p>
          <a:p>
            <a:pPr marL="342900" indent="-342900">
              <a:buClr>
                <a:schemeClr val="tx2"/>
              </a:buClr>
              <a:buFont typeface="Arial" panose="020B0604020202020204" pitchFamily="34" charset="0"/>
              <a:buChar char="•"/>
            </a:pPr>
            <a:r>
              <a:rPr lang="en-US" sz="2000" dirty="0"/>
              <a:t>Before RMDs force taxable distributions</a:t>
            </a:r>
          </a:p>
          <a:p>
            <a:pPr marL="342900" indent="-342900">
              <a:buClr>
                <a:schemeClr val="tx2"/>
              </a:buClr>
              <a:buFont typeface="Arial" panose="020B0604020202020204" pitchFamily="34" charset="0"/>
              <a:buChar char="•"/>
            </a:pPr>
            <a:r>
              <a:rPr lang="en-US" sz="2000" dirty="0"/>
              <a:t>Retired – so less income</a:t>
            </a:r>
          </a:p>
          <a:p>
            <a:pPr marL="342900" indent="-342900">
              <a:buClr>
                <a:schemeClr val="tx2"/>
              </a:buClr>
              <a:buFont typeface="Arial" panose="020B0604020202020204" pitchFamily="34" charset="0"/>
              <a:buChar char="•"/>
            </a:pPr>
            <a:r>
              <a:rPr lang="en-US" sz="2000" dirty="0"/>
              <a:t>Large losses – perhaps charitable deduction carry-forwards, investment tax credits, net operating losses, etc. </a:t>
            </a:r>
          </a:p>
          <a:p>
            <a:pPr marL="342900" indent="-342900">
              <a:buClr>
                <a:schemeClr val="tx2"/>
              </a:buClr>
              <a:buFont typeface="Arial" panose="020B0604020202020204" pitchFamily="34" charset="0"/>
              <a:buChar char="•"/>
            </a:pPr>
            <a:r>
              <a:rPr lang="en-US" sz="2000" dirty="0"/>
              <a:t>2020 no RMDs</a:t>
            </a:r>
          </a:p>
          <a:p>
            <a:pPr marL="342900" indent="-342900">
              <a:buClr>
                <a:schemeClr val="tx2"/>
              </a:buClr>
              <a:buFont typeface="Arial" panose="020B0604020202020204" pitchFamily="34" charset="0"/>
              <a:buChar char="•"/>
            </a:pPr>
            <a:r>
              <a:rPr lang="en-US" sz="2000" dirty="0"/>
              <a:t>Depressed investment values</a:t>
            </a:r>
          </a:p>
          <a:p>
            <a:pPr marL="342900" indent="-342900">
              <a:buClr>
                <a:schemeClr val="tx2"/>
              </a:buClr>
              <a:buFont typeface="Arial" panose="020B0604020202020204" pitchFamily="34" charset="0"/>
              <a:buChar char="•"/>
            </a:pPr>
            <a:r>
              <a:rPr lang="en-US" sz="2000" dirty="0"/>
              <a:t>Reduced estate costs or tax </a:t>
            </a:r>
            <a:br>
              <a:rPr lang="en-US" sz="2000" dirty="0"/>
            </a:br>
            <a:r>
              <a:rPr lang="en-US" sz="2000" dirty="0"/>
              <a:t>burden shifting</a:t>
            </a:r>
          </a:p>
        </p:txBody>
      </p:sp>
    </p:spTree>
    <p:extLst>
      <p:ext uri="{BB962C8B-B14F-4D97-AF65-F5344CB8AC3E}">
        <p14:creationId xmlns:p14="http://schemas.microsoft.com/office/powerpoint/2010/main" val="220085691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Federal Estate &amp; Gift Tax Basics</a:t>
            </a:r>
          </a:p>
        </p:txBody>
      </p:sp>
      <p:sp>
        <p:nvSpPr>
          <p:cNvPr id="4" name="Text Placeholder 3">
            <a:extLst>
              <a:ext uri="{FF2B5EF4-FFF2-40B4-BE49-F238E27FC236}">
                <a16:creationId xmlns:a16="http://schemas.microsoft.com/office/drawing/2014/main" id="{86FDC971-51E2-3745-AE5A-1EBF9FC0D13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2000" dirty="0"/>
              <a:t>Transfer of assets as gifts or at death can be subject to taxes</a:t>
            </a:r>
          </a:p>
          <a:p>
            <a:pPr marL="342900" indent="-342900">
              <a:buClr>
                <a:schemeClr val="tx2"/>
              </a:buClr>
              <a:buFont typeface="Arial" panose="020B0604020202020204" pitchFamily="34" charset="0"/>
              <a:buChar char="•"/>
            </a:pPr>
            <a:r>
              <a:rPr lang="en-US" sz="2000" dirty="0"/>
              <a:t>Federal estate &amp; </a:t>
            </a:r>
            <a:r>
              <a:rPr lang="en-US" sz="2000" dirty="0" smtClean="0"/>
              <a:t>gift </a:t>
            </a:r>
            <a:r>
              <a:rPr lang="en-US" sz="2000" dirty="0"/>
              <a:t>taxes are at a scaled rate up to 40% after the first million in taxable transfers</a:t>
            </a:r>
          </a:p>
          <a:p>
            <a:pPr marL="342900" indent="-342900">
              <a:buClr>
                <a:schemeClr val="tx2"/>
              </a:buClr>
              <a:buFont typeface="Arial" panose="020B0604020202020204" pitchFamily="34" charset="0"/>
              <a:buChar char="•"/>
            </a:pPr>
            <a:r>
              <a:rPr lang="en-US" sz="2000" dirty="0"/>
              <a:t>Generation Skipping Transfer Tax (40% rate if unrelated 37.5 years younger or 2 generations) </a:t>
            </a:r>
          </a:p>
          <a:p>
            <a:pPr marL="342900" indent="-342900">
              <a:buClr>
                <a:schemeClr val="tx2"/>
              </a:buClr>
              <a:buFont typeface="Arial" panose="020B0604020202020204" pitchFamily="34" charset="0"/>
              <a:buChar char="•"/>
            </a:pPr>
            <a:r>
              <a:rPr lang="en-US" sz="2000" dirty="0"/>
              <a:t>2020 Tax </a:t>
            </a:r>
            <a:r>
              <a:rPr lang="en-US" sz="2000" dirty="0" smtClean="0"/>
              <a:t>Exclusions:</a:t>
            </a:r>
            <a:endParaRPr lang="en-US" sz="2000" dirty="0"/>
          </a:p>
          <a:p>
            <a:pPr marL="690563" indent="-341313">
              <a:buClr>
                <a:schemeClr val="tx2"/>
              </a:buClr>
              <a:buFont typeface="Courier New" panose="02070309020205020404" pitchFamily="49" charset="0"/>
              <a:buChar char="o"/>
            </a:pPr>
            <a:r>
              <a:rPr lang="en-US" sz="2000" dirty="0"/>
              <a:t>Annual Gift Tax Exclusion $15,000</a:t>
            </a:r>
          </a:p>
          <a:p>
            <a:pPr marL="690563" indent="-341313">
              <a:buClr>
                <a:schemeClr val="tx2"/>
              </a:buClr>
              <a:buFont typeface="Courier New" panose="02070309020205020404" pitchFamily="49" charset="0"/>
              <a:buChar char="o"/>
            </a:pPr>
            <a:r>
              <a:rPr lang="en-US" sz="2000" dirty="0"/>
              <a:t>Federal Gift Tax/Estate Exemption is $11.58 million per person (TCJA)</a:t>
            </a:r>
          </a:p>
          <a:p>
            <a:pPr marL="690563" indent="-341313">
              <a:buClr>
                <a:schemeClr val="tx2"/>
              </a:buClr>
              <a:buFont typeface="Courier New" panose="02070309020205020404" pitchFamily="49" charset="0"/>
              <a:buChar char="o"/>
            </a:pPr>
            <a:r>
              <a:rPr lang="en-US" sz="2000" dirty="0"/>
              <a:t>Unlimited Marital Deduction and DSUEA (deceased spouse unused exclusion amount)</a:t>
            </a:r>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spTree>
    <p:extLst>
      <p:ext uri="{BB962C8B-B14F-4D97-AF65-F5344CB8AC3E}">
        <p14:creationId xmlns:p14="http://schemas.microsoft.com/office/powerpoint/2010/main" val="413786269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4232CE-E5F3-F14A-9ABE-89FB2C81ED5E}"/>
              </a:ext>
            </a:extLst>
          </p:cNvPr>
          <p:cNvSpPr>
            <a:spLocks noGrp="1"/>
          </p:cNvSpPr>
          <p:nvPr>
            <p:ph type="body" sz="quarter" idx="10"/>
          </p:nvPr>
        </p:nvSpPr>
        <p:spPr/>
        <p:txBody>
          <a:bodyPr/>
          <a:lstStyle/>
          <a:p>
            <a:r>
              <a:rPr lang="en-US" dirty="0"/>
              <a:t>Other Gift Tax Exclusions</a:t>
            </a:r>
          </a:p>
        </p:txBody>
      </p:sp>
      <p:sp>
        <p:nvSpPr>
          <p:cNvPr id="9" name="Text Placeholder 8">
            <a:extLst>
              <a:ext uri="{FF2B5EF4-FFF2-40B4-BE49-F238E27FC236}">
                <a16:creationId xmlns:a16="http://schemas.microsoft.com/office/drawing/2014/main" id="{BBD3F944-8476-BA44-970B-020F9D685251}"/>
              </a:ext>
            </a:extLst>
          </p:cNvPr>
          <p:cNvSpPr>
            <a:spLocks noGrp="1"/>
          </p:cNvSpPr>
          <p:nvPr>
            <p:ph type="body" sz="quarter" idx="11"/>
          </p:nvPr>
        </p:nvSpPr>
        <p:spPr>
          <a:xfrm>
            <a:off x="1139824" y="2179051"/>
            <a:ext cx="9890125" cy="3600536"/>
          </a:xfrm>
        </p:spPr>
        <p:txBody>
          <a:bodyPr/>
          <a:lstStyle/>
          <a:p>
            <a:pPr marL="342900" indent="-342900">
              <a:spcAft>
                <a:spcPts val="1200"/>
              </a:spcAft>
              <a:buClr>
                <a:schemeClr val="tx2"/>
              </a:buClr>
              <a:buFont typeface="Arial" panose="020B0604020202020204" pitchFamily="34" charset="0"/>
              <a:buChar char="•"/>
            </a:pPr>
            <a:r>
              <a:rPr lang="en-US" sz="2000" dirty="0"/>
              <a:t>Annual Exclusion </a:t>
            </a:r>
            <a:r>
              <a:rPr lang="en-US" sz="2000" dirty="0" smtClean="0"/>
              <a:t>– $</a:t>
            </a:r>
            <a:r>
              <a:rPr lang="en-US" sz="2000" dirty="0"/>
              <a:t>15,000 per spouse each year – present interest gift </a:t>
            </a:r>
          </a:p>
          <a:p>
            <a:pPr marL="690563" indent="-341313">
              <a:spcAft>
                <a:spcPts val="1200"/>
              </a:spcAft>
              <a:buClr>
                <a:schemeClr val="tx2"/>
              </a:buClr>
              <a:buFont typeface="Courier New" panose="02070309020205020404" pitchFamily="49" charset="0"/>
              <a:buChar char="o"/>
            </a:pPr>
            <a:r>
              <a:rPr lang="en-US" sz="2000" dirty="0"/>
              <a:t>4 Kids – that is $30,000 from each parent ($120,000 each year – each get married now $240,000 a year)</a:t>
            </a:r>
          </a:p>
          <a:p>
            <a:pPr marL="342900" indent="-342900">
              <a:spcAft>
                <a:spcPts val="1200"/>
              </a:spcAft>
              <a:buClr>
                <a:schemeClr val="tx2"/>
              </a:buClr>
              <a:buFont typeface="Arial" panose="020B0604020202020204" pitchFamily="34" charset="0"/>
              <a:buChar char="•"/>
            </a:pPr>
            <a:r>
              <a:rPr lang="en-US" sz="2000" dirty="0"/>
              <a:t>Unlimited Exclusions for direct tuition or medical expenses </a:t>
            </a:r>
          </a:p>
          <a:p>
            <a:pPr marL="342900" indent="-342900">
              <a:spcAft>
                <a:spcPts val="1200"/>
              </a:spcAft>
              <a:buClr>
                <a:schemeClr val="tx2"/>
              </a:buClr>
              <a:buFont typeface="Arial" panose="020B0604020202020204" pitchFamily="34" charset="0"/>
              <a:buChar char="•"/>
            </a:pPr>
            <a:r>
              <a:rPr lang="en-US" sz="2000" dirty="0"/>
              <a:t>Unlimited amount to spouse ($157,000 in 2020 to non-U.S. citizen spouse)</a:t>
            </a:r>
          </a:p>
          <a:p>
            <a:pPr marL="342900" indent="-342900">
              <a:spcAft>
                <a:spcPts val="1200"/>
              </a:spcAft>
              <a:buClr>
                <a:schemeClr val="tx2"/>
              </a:buClr>
              <a:buFont typeface="Arial" panose="020B0604020202020204" pitchFamily="34" charset="0"/>
              <a:buChar char="•"/>
            </a:pPr>
            <a:r>
              <a:rPr lang="en-US" sz="2000" dirty="0"/>
              <a:t>Unlimited amount to qualified charities </a:t>
            </a:r>
          </a:p>
          <a:p>
            <a:pPr marL="342900" indent="-342900">
              <a:spcAft>
                <a:spcPts val="1200"/>
              </a:spcAft>
              <a:buClr>
                <a:schemeClr val="tx2"/>
              </a:buClr>
              <a:buFont typeface="Arial" panose="020B0604020202020204" pitchFamily="34" charset="0"/>
              <a:buChar char="•"/>
            </a:pPr>
            <a:r>
              <a:rPr lang="en-US" sz="2000" dirty="0"/>
              <a:t>529 College Savings Plan – up to 5 years in one years – ($75,000 for each spouse in 2020)</a:t>
            </a:r>
          </a:p>
          <a:p>
            <a:pPr marL="342900" indent="-342900">
              <a:spcAft>
                <a:spcPts val="1200"/>
              </a:spcAft>
              <a:buClr>
                <a:schemeClr val="tx2"/>
              </a:buClr>
              <a:buFont typeface="Arial" panose="020B0604020202020204" pitchFamily="34" charset="0"/>
              <a:buChar char="•"/>
            </a:pPr>
            <a:r>
              <a:rPr lang="en-US" sz="2000" b="1" u="sng" dirty="0" smtClean="0"/>
              <a:t>REMEMBER</a:t>
            </a:r>
            <a:r>
              <a:rPr lang="en-US" sz="2000" b="1" dirty="0" smtClean="0"/>
              <a:t>:</a:t>
            </a:r>
            <a:r>
              <a:rPr lang="en-US" sz="2000" dirty="0" smtClean="0"/>
              <a:t> </a:t>
            </a:r>
            <a:r>
              <a:rPr lang="en-US" sz="2000" dirty="0"/>
              <a:t>You </a:t>
            </a:r>
            <a:r>
              <a:rPr lang="en-US" sz="2000" dirty="0" smtClean="0"/>
              <a:t>might </a:t>
            </a:r>
            <a:r>
              <a:rPr lang="en-US" sz="2000" dirty="0"/>
              <a:t>have to file IRS Form 709 even if you don’t have any taxes due if you are using up </a:t>
            </a:r>
            <a:br>
              <a:rPr lang="en-US" sz="2000" dirty="0"/>
            </a:br>
            <a:r>
              <a:rPr lang="en-US" sz="2000" dirty="0"/>
              <a:t>your </a:t>
            </a:r>
            <a:r>
              <a:rPr lang="en-US" sz="2000" dirty="0" smtClean="0"/>
              <a:t>exemption</a:t>
            </a:r>
            <a:endParaRPr lang="en-US" sz="2000" dirty="0"/>
          </a:p>
        </p:txBody>
      </p:sp>
      <p:sp>
        <p:nvSpPr>
          <p:cNvPr id="6" name="Right Triangle 5">
            <a:extLst>
              <a:ext uri="{FF2B5EF4-FFF2-40B4-BE49-F238E27FC236}">
                <a16:creationId xmlns:a16="http://schemas.microsoft.com/office/drawing/2014/main" id="{4E47E2E4-99CF-904C-A5D2-E3DA27533051}"/>
              </a:ext>
            </a:extLst>
          </p:cNvPr>
          <p:cNvSpPr/>
          <p:nvPr/>
        </p:nvSpPr>
        <p:spPr>
          <a:xfrm flipH="1">
            <a:off x="8953500" y="4968875"/>
            <a:ext cx="3238500" cy="188912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Neue LT Pro 45 Light" panose="020B0403020202020204" pitchFamily="34" charset="77"/>
            </a:endParaRPr>
          </a:p>
        </p:txBody>
      </p:sp>
    </p:spTree>
    <p:extLst>
      <p:ext uri="{BB962C8B-B14F-4D97-AF65-F5344CB8AC3E}">
        <p14:creationId xmlns:p14="http://schemas.microsoft.com/office/powerpoint/2010/main" val="203327562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smtClean="0"/>
              <a:t>Too </a:t>
            </a:r>
            <a:r>
              <a:rPr lang="en-US" dirty="0"/>
              <a:t>Big </a:t>
            </a:r>
            <a:r>
              <a:rPr lang="en-US" dirty="0" smtClean="0"/>
              <a:t>to </a:t>
            </a:r>
            <a:r>
              <a:rPr lang="en-US" dirty="0"/>
              <a:t>Ignore: The Home</a:t>
            </a:r>
          </a:p>
        </p:txBody>
      </p:sp>
      <p:sp>
        <p:nvSpPr>
          <p:cNvPr id="6" name="Text Placeholder 5">
            <a:extLst>
              <a:ext uri="{FF2B5EF4-FFF2-40B4-BE49-F238E27FC236}">
                <a16:creationId xmlns:a16="http://schemas.microsoft.com/office/drawing/2014/main" id="{2099A519-7309-4841-A70D-AF2886C309A8}"/>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Is the house an investment?</a:t>
            </a:r>
          </a:p>
          <a:p>
            <a:pPr marL="342900" indent="-342900">
              <a:buClr>
                <a:schemeClr val="tx2"/>
              </a:buClr>
              <a:buFont typeface="Arial" panose="020B0604020202020204" pitchFamily="34" charset="0"/>
              <a:buChar char="•"/>
            </a:pPr>
            <a:r>
              <a:rPr lang="en-US" dirty="0"/>
              <a:t>Is it a liability?</a:t>
            </a:r>
          </a:p>
          <a:p>
            <a:pPr marL="342900" indent="-342900">
              <a:buClr>
                <a:schemeClr val="tx2"/>
              </a:buClr>
              <a:buFont typeface="Arial" panose="020B0604020202020204" pitchFamily="34" charset="0"/>
              <a:buChar char="•"/>
            </a:pPr>
            <a:r>
              <a:rPr lang="en-US" dirty="0"/>
              <a:t>Is it a source of income?</a:t>
            </a:r>
          </a:p>
          <a:p>
            <a:pPr marL="342900" indent="-342900">
              <a:buClr>
                <a:schemeClr val="tx2"/>
              </a:buClr>
              <a:buFont typeface="Arial" panose="020B0604020202020204" pitchFamily="34" charset="0"/>
              <a:buChar char="•"/>
            </a:pPr>
            <a:r>
              <a:rPr lang="en-US" dirty="0"/>
              <a:t>Does it provide services – </a:t>
            </a:r>
            <a:r>
              <a:rPr lang="en-US" dirty="0" smtClean="0"/>
              <a:t>i.e., </a:t>
            </a:r>
            <a:r>
              <a:rPr lang="en-US" dirty="0"/>
              <a:t>where you live? </a:t>
            </a:r>
          </a:p>
          <a:p>
            <a:pPr marL="342900" indent="-342900">
              <a:buClr>
                <a:schemeClr val="tx2"/>
              </a:buClr>
              <a:buFont typeface="Arial" panose="020B0604020202020204" pitchFamily="34" charset="0"/>
              <a:buChar char="•"/>
            </a:pPr>
            <a:r>
              <a:rPr lang="en-US" dirty="0"/>
              <a:t>Do your kids want your house?</a:t>
            </a:r>
          </a:p>
        </p:txBody>
      </p:sp>
    </p:spTree>
    <p:extLst>
      <p:ext uri="{BB962C8B-B14F-4D97-AF65-F5344CB8AC3E}">
        <p14:creationId xmlns:p14="http://schemas.microsoft.com/office/powerpoint/2010/main" val="14910204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sz="4400" dirty="0"/>
              <a:t>Housing and Care Alternatives</a:t>
            </a:r>
          </a:p>
        </p:txBody>
      </p:sp>
      <p:sp>
        <p:nvSpPr>
          <p:cNvPr id="5" name="Text Placeholder 4">
            <a:extLst>
              <a:ext uri="{FF2B5EF4-FFF2-40B4-BE49-F238E27FC236}">
                <a16:creationId xmlns:a16="http://schemas.microsoft.com/office/drawing/2014/main" id="{D3A44C76-7ACB-D548-9959-3A09D1FB0579}"/>
              </a:ext>
            </a:extLst>
          </p:cNvPr>
          <p:cNvSpPr>
            <a:spLocks noGrp="1"/>
          </p:cNvSpPr>
          <p:nvPr>
            <p:ph type="body" sz="quarter" idx="11"/>
          </p:nvPr>
        </p:nvSpPr>
        <p:spPr>
          <a:xfrm>
            <a:off x="1139825" y="1798051"/>
            <a:ext cx="9890125" cy="4513849"/>
          </a:xfrm>
        </p:spPr>
        <p:txBody>
          <a:bodyPr/>
          <a:lstStyle/>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Where will you live in retirement?</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People want to age in place and live at </a:t>
            </a:r>
            <a:r>
              <a:rPr lang="en-US" sz="2000" dirty="0" smtClean="0">
                <a:solidFill>
                  <a:schemeClr val="accent1">
                    <a:lumMod val="75000"/>
                  </a:schemeClr>
                </a:solidFill>
              </a:rPr>
              <a:t>home </a:t>
            </a:r>
            <a:r>
              <a:rPr lang="en-US" sz="2000" dirty="0">
                <a:solidFill>
                  <a:schemeClr val="accent1">
                    <a:lumMod val="75000"/>
                  </a:schemeClr>
                </a:solidFill>
              </a:rPr>
              <a:t>for as long as possible</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Homeowners do not want to </a:t>
            </a:r>
            <a:r>
              <a:rPr lang="en-US" sz="2000" dirty="0" smtClean="0">
                <a:solidFill>
                  <a:schemeClr val="accent1">
                    <a:lumMod val="75000"/>
                  </a:schemeClr>
                </a:solidFill>
              </a:rPr>
              <a:t>rent</a:t>
            </a:r>
            <a:endParaRPr lang="en-US" sz="2000" dirty="0">
              <a:solidFill>
                <a:schemeClr val="accent1">
                  <a:lumMod val="75000"/>
                </a:schemeClr>
              </a:solidFill>
            </a:endParaRPr>
          </a:p>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Housing </a:t>
            </a:r>
            <a:r>
              <a:rPr lang="en-US" sz="2000" b="1" dirty="0" smtClean="0">
                <a:solidFill>
                  <a:schemeClr val="accent1">
                    <a:lumMod val="75000"/>
                  </a:schemeClr>
                </a:solidFill>
              </a:rPr>
              <a:t>Options:</a:t>
            </a:r>
            <a:endParaRPr lang="en-US" sz="2000" b="1" dirty="0">
              <a:solidFill>
                <a:schemeClr val="accent1">
                  <a:lumMod val="75000"/>
                </a:schemeClr>
              </a:solidFill>
            </a:endParaRP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Age in place, </a:t>
            </a:r>
            <a:r>
              <a:rPr lang="en-US" sz="2000" dirty="0" smtClean="0">
                <a:solidFill>
                  <a:schemeClr val="accent1">
                    <a:lumMod val="75000"/>
                  </a:schemeClr>
                </a:solidFill>
              </a:rPr>
              <a:t>CCRCs (Continuing Care Retirement Communities), </a:t>
            </a:r>
            <a:r>
              <a:rPr lang="en-US" sz="2000" dirty="0">
                <a:solidFill>
                  <a:schemeClr val="accent1">
                    <a:lumMod val="75000"/>
                  </a:schemeClr>
                </a:solidFill>
              </a:rPr>
              <a:t>Nursing Home, Assisted Living, Family</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Will we tap into home equity as an income resource?</a:t>
            </a:r>
          </a:p>
          <a:p>
            <a:pPr marL="342900" indent="-342900">
              <a:spcAft>
                <a:spcPts val="1200"/>
              </a:spcAft>
              <a:buClr>
                <a:schemeClr val="tx2"/>
              </a:buClr>
              <a:buSzPct val="100000"/>
              <a:buFont typeface="Arial" panose="020B0604020202020204" pitchFamily="34" charset="0"/>
              <a:buChar char="•"/>
            </a:pPr>
            <a:r>
              <a:rPr lang="en-US" sz="2000" b="1" dirty="0">
                <a:solidFill>
                  <a:schemeClr val="accent1">
                    <a:lumMod val="75000"/>
                  </a:schemeClr>
                </a:solidFill>
              </a:rPr>
              <a:t>Care is very much driven by need, options, financing, and </a:t>
            </a:r>
            <a:r>
              <a:rPr lang="en-US" sz="2000" b="1" dirty="0" smtClean="0">
                <a:solidFill>
                  <a:schemeClr val="accent1">
                    <a:lumMod val="75000"/>
                  </a:schemeClr>
                </a:solidFill>
              </a:rPr>
              <a:t>housing:</a:t>
            </a:r>
            <a:endParaRPr lang="en-US" sz="2000" b="1" dirty="0">
              <a:solidFill>
                <a:schemeClr val="accent1">
                  <a:lumMod val="75000"/>
                </a:schemeClr>
              </a:solidFill>
            </a:endParaRP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Will we need </a:t>
            </a:r>
            <a:r>
              <a:rPr lang="en-US" sz="2000" dirty="0" smtClean="0">
                <a:solidFill>
                  <a:schemeClr val="accent1">
                    <a:lumMod val="75000"/>
                  </a:schemeClr>
                </a:solidFill>
              </a:rPr>
              <a:t>LTC (Long-Term Care)?</a:t>
            </a:r>
            <a:endParaRPr lang="en-US" sz="2000" dirty="0">
              <a:solidFill>
                <a:schemeClr val="accent1">
                  <a:lumMod val="75000"/>
                </a:schemeClr>
              </a:solidFill>
            </a:endParaRP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What about hospice care?</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How will this impact family and caregivers?</a:t>
            </a:r>
          </a:p>
          <a:p>
            <a:pPr marL="803275" indent="-342900">
              <a:spcAft>
                <a:spcPts val="1200"/>
              </a:spcAft>
              <a:buClr>
                <a:schemeClr val="tx2"/>
              </a:buClr>
              <a:buSzPct val="100000"/>
              <a:buFont typeface="Courier New" panose="02070309020205020404" pitchFamily="49" charset="0"/>
              <a:buChar char="o"/>
            </a:pPr>
            <a:r>
              <a:rPr lang="en-US" sz="2000" dirty="0">
                <a:solidFill>
                  <a:schemeClr val="accent1">
                    <a:lumMod val="75000"/>
                  </a:schemeClr>
                </a:solidFill>
              </a:rPr>
              <a:t>How will we fund these costs?</a:t>
            </a:r>
          </a:p>
        </p:txBody>
      </p:sp>
    </p:spTree>
    <p:extLst>
      <p:ext uri="{BB962C8B-B14F-4D97-AF65-F5344CB8AC3E}">
        <p14:creationId xmlns:p14="http://schemas.microsoft.com/office/powerpoint/2010/main" val="404742863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733B15-1841-7545-BDA4-FB8FBF2F4E13}"/>
              </a:ext>
            </a:extLst>
          </p:cNvPr>
          <p:cNvSpPr>
            <a:spLocks noGrp="1"/>
          </p:cNvSpPr>
          <p:nvPr>
            <p:ph type="body" sz="quarter" idx="10"/>
          </p:nvPr>
        </p:nvSpPr>
        <p:spPr/>
        <p:txBody>
          <a:bodyPr/>
          <a:lstStyle/>
          <a:p>
            <a:r>
              <a:rPr lang="en-US" dirty="0"/>
              <a:t>Review the Current Plan</a:t>
            </a:r>
          </a:p>
        </p:txBody>
      </p:sp>
      <p:sp>
        <p:nvSpPr>
          <p:cNvPr id="4" name="Text Placeholder 3">
            <a:extLst>
              <a:ext uri="{FF2B5EF4-FFF2-40B4-BE49-F238E27FC236}">
                <a16:creationId xmlns:a16="http://schemas.microsoft.com/office/drawing/2014/main" id="{DEED1889-2F8C-6E4F-B5CE-F3894954B711}"/>
              </a:ext>
            </a:extLst>
          </p:cNvPr>
          <p:cNvSpPr>
            <a:spLocks noGrp="1"/>
          </p:cNvSpPr>
          <p:nvPr>
            <p:ph type="body" sz="quarter" idx="11"/>
          </p:nvPr>
        </p:nvSpPr>
        <p:spPr>
          <a:xfrm>
            <a:off x="1139825" y="2379076"/>
            <a:ext cx="9890125" cy="3729624"/>
          </a:xfrm>
        </p:spPr>
        <p:txBody>
          <a:bodyPr/>
          <a:lstStyle/>
          <a:p>
            <a:pPr marL="460375" indent="-460375">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Everyone has a </a:t>
            </a:r>
            <a:r>
              <a:rPr lang="en-US" sz="2200" dirty="0" smtClean="0">
                <a:solidFill>
                  <a:schemeClr val="accent1">
                    <a:lumMod val="75000"/>
                  </a:schemeClr>
                </a:solidFill>
              </a:rPr>
              <a:t>plan – just not always a </a:t>
            </a:r>
            <a:r>
              <a:rPr lang="en-US" sz="2200" dirty="0">
                <a:solidFill>
                  <a:schemeClr val="accent1">
                    <a:lumMod val="75000"/>
                  </a:schemeClr>
                </a:solidFill>
              </a:rPr>
              <a:t>good plan!</a:t>
            </a:r>
          </a:p>
          <a:p>
            <a:pPr marL="460375" indent="-460375">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71.6 percent of Americans do not have an up-to-date will in </a:t>
            </a:r>
            <a:r>
              <a:rPr lang="en-US" sz="2200" dirty="0" smtClean="0">
                <a:solidFill>
                  <a:schemeClr val="accent1">
                    <a:lumMod val="75000"/>
                  </a:schemeClr>
                </a:solidFill>
              </a:rPr>
              <a:t>place</a:t>
            </a:r>
          </a:p>
          <a:p>
            <a:pPr marL="460375" indent="-460375">
              <a:spcAft>
                <a:spcPts val="1200"/>
              </a:spcAft>
              <a:buClr>
                <a:schemeClr val="tx2"/>
              </a:buClr>
              <a:buSzPct val="100000"/>
              <a:buFont typeface="Arial" panose="020B0604020202020204" pitchFamily="34" charset="0"/>
              <a:buChar char="•"/>
            </a:pPr>
            <a:r>
              <a:rPr lang="en-US" sz="2200" dirty="0" smtClean="0">
                <a:solidFill>
                  <a:schemeClr val="accent1">
                    <a:lumMod val="75000"/>
                  </a:schemeClr>
                </a:solidFill>
              </a:rPr>
              <a:t>Many wills are out of date</a:t>
            </a:r>
          </a:p>
          <a:p>
            <a:pPr marL="922338" indent="-461963">
              <a:spcAft>
                <a:spcPts val="1200"/>
              </a:spcAft>
              <a:buClr>
                <a:schemeClr val="tx2"/>
              </a:buClr>
              <a:buSzPct val="100000"/>
              <a:buFont typeface="Arial" panose="020B0604020202020204" pitchFamily="34" charset="0"/>
              <a:buChar char="•"/>
            </a:pPr>
            <a:r>
              <a:rPr lang="en-US" sz="2200" dirty="0" smtClean="0">
                <a:solidFill>
                  <a:schemeClr val="accent1">
                    <a:lumMod val="75000"/>
                  </a:schemeClr>
                </a:solidFill>
              </a:rPr>
              <a:t>People </a:t>
            </a:r>
            <a:r>
              <a:rPr lang="en-US" sz="2200" dirty="0">
                <a:solidFill>
                  <a:schemeClr val="accent1">
                    <a:lumMod val="75000"/>
                  </a:schemeClr>
                </a:solidFill>
              </a:rPr>
              <a:t>say yes, I have a will but </a:t>
            </a:r>
            <a:r>
              <a:rPr lang="en-US" sz="2200" dirty="0" smtClean="0">
                <a:solidFill>
                  <a:schemeClr val="accent1">
                    <a:lumMod val="75000"/>
                  </a:schemeClr>
                </a:solidFill>
              </a:rPr>
              <a:t>it’s </a:t>
            </a:r>
            <a:r>
              <a:rPr lang="en-US" sz="2200" dirty="0">
                <a:solidFill>
                  <a:schemeClr val="accent1">
                    <a:lumMod val="75000"/>
                  </a:schemeClr>
                </a:solidFill>
              </a:rPr>
              <a:t>old and out </a:t>
            </a:r>
            <a:r>
              <a:rPr lang="en-US" sz="2200" dirty="0" smtClean="0">
                <a:solidFill>
                  <a:schemeClr val="accent1">
                    <a:lumMod val="75000"/>
                  </a:schemeClr>
                </a:solidFill>
              </a:rPr>
              <a:t>of date</a:t>
            </a:r>
            <a:endParaRPr lang="en-US" sz="2200" dirty="0">
              <a:solidFill>
                <a:schemeClr val="accent1">
                  <a:lumMod val="75000"/>
                </a:schemeClr>
              </a:solidFill>
            </a:endParaRPr>
          </a:p>
          <a:p>
            <a:pPr marL="922338" indent="-461963">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It still </a:t>
            </a:r>
            <a:r>
              <a:rPr lang="en-US" sz="2200" dirty="0" smtClean="0">
                <a:solidFill>
                  <a:schemeClr val="accent1">
                    <a:lumMod val="75000"/>
                  </a:schemeClr>
                </a:solidFill>
              </a:rPr>
              <a:t>controls</a:t>
            </a:r>
            <a:endParaRPr lang="en-US" sz="2200" dirty="0">
              <a:solidFill>
                <a:schemeClr val="accent1">
                  <a:lumMod val="75000"/>
                </a:schemeClr>
              </a:solidFill>
            </a:endParaRPr>
          </a:p>
          <a:p>
            <a:pPr marL="460375" indent="-450850">
              <a:spcAft>
                <a:spcPts val="1200"/>
              </a:spcAft>
              <a:buClr>
                <a:schemeClr val="tx2"/>
              </a:buClr>
              <a:buSzPct val="100000"/>
              <a:buFont typeface="Arial" panose="020B0604020202020204" pitchFamily="34" charset="0"/>
              <a:buChar char="•"/>
            </a:pPr>
            <a:r>
              <a:rPr lang="en-US" sz="2200" dirty="0">
                <a:solidFill>
                  <a:schemeClr val="accent1">
                    <a:lumMod val="75000"/>
                  </a:schemeClr>
                </a:solidFill>
              </a:rPr>
              <a:t>No will – you still have a plan – state law will dictate</a:t>
            </a:r>
          </a:p>
          <a:p>
            <a:pPr marL="460375" indent="-450850">
              <a:spcAft>
                <a:spcPts val="1200"/>
              </a:spcAft>
              <a:buClr>
                <a:schemeClr val="tx2"/>
              </a:buClr>
              <a:buSzPct val="100000"/>
              <a:buFont typeface="Arial" panose="020B0604020202020204" pitchFamily="34" charset="0"/>
              <a:buChar char="•"/>
            </a:pPr>
            <a:r>
              <a:rPr lang="en-US" sz="2200" b="1" u="sng" dirty="0" smtClean="0">
                <a:solidFill>
                  <a:schemeClr val="accent1">
                    <a:lumMod val="75000"/>
                  </a:schemeClr>
                </a:solidFill>
              </a:rPr>
              <a:t>Remember</a:t>
            </a:r>
            <a:r>
              <a:rPr lang="en-US" sz="2200" b="1" dirty="0" smtClean="0">
                <a:solidFill>
                  <a:schemeClr val="accent1">
                    <a:lumMod val="75000"/>
                  </a:schemeClr>
                </a:solidFill>
              </a:rPr>
              <a:t>:</a:t>
            </a:r>
            <a:r>
              <a:rPr lang="en-US" sz="2200" dirty="0" smtClean="0">
                <a:solidFill>
                  <a:schemeClr val="accent1">
                    <a:lumMod val="75000"/>
                  </a:schemeClr>
                </a:solidFill>
              </a:rPr>
              <a:t> “Just </a:t>
            </a:r>
            <a:r>
              <a:rPr lang="en-US" sz="2200" dirty="0">
                <a:solidFill>
                  <a:schemeClr val="accent1">
                    <a:lumMod val="75000"/>
                  </a:schemeClr>
                </a:solidFill>
              </a:rPr>
              <a:t>s</a:t>
            </a:r>
            <a:r>
              <a:rPr lang="en-US" sz="2200" dirty="0" smtClean="0">
                <a:solidFill>
                  <a:schemeClr val="accent1">
                    <a:lumMod val="75000"/>
                  </a:schemeClr>
                </a:solidFill>
              </a:rPr>
              <a:t>hoot me” isn’t </a:t>
            </a:r>
            <a:r>
              <a:rPr lang="en-US" sz="2200" dirty="0">
                <a:solidFill>
                  <a:schemeClr val="accent1">
                    <a:lumMod val="75000"/>
                  </a:schemeClr>
                </a:solidFill>
              </a:rPr>
              <a:t>a </a:t>
            </a:r>
            <a:r>
              <a:rPr lang="en-US" sz="2200" dirty="0" smtClean="0">
                <a:solidFill>
                  <a:schemeClr val="accent1">
                    <a:lumMod val="75000"/>
                  </a:schemeClr>
                </a:solidFill>
              </a:rPr>
              <a:t>plan</a:t>
            </a:r>
            <a:endParaRPr lang="en-US" sz="2200" dirty="0">
              <a:solidFill>
                <a:schemeClr val="accent1">
                  <a:lumMod val="75000"/>
                </a:schemeClr>
              </a:solidFill>
            </a:endParaRPr>
          </a:p>
        </p:txBody>
      </p:sp>
      <p:sp>
        <p:nvSpPr>
          <p:cNvPr id="7" name="Text Placeholder 1">
            <a:extLst>
              <a:ext uri="{FF2B5EF4-FFF2-40B4-BE49-F238E27FC236}">
                <a16:creationId xmlns:a16="http://schemas.microsoft.com/office/drawing/2014/main" id="{2437E0E5-33DD-6E44-8685-32677A1142EC}"/>
              </a:ext>
            </a:extLst>
          </p:cNvPr>
          <p:cNvSpPr txBox="1">
            <a:spLocks/>
          </p:cNvSpPr>
          <p:nvPr/>
        </p:nvSpPr>
        <p:spPr>
          <a:xfrm>
            <a:off x="1181100" y="1782337"/>
            <a:ext cx="9829800" cy="626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400" dirty="0"/>
          </a:p>
        </p:txBody>
      </p:sp>
    </p:spTree>
    <p:extLst>
      <p:ext uri="{BB962C8B-B14F-4D97-AF65-F5344CB8AC3E}">
        <p14:creationId xmlns:p14="http://schemas.microsoft.com/office/powerpoint/2010/main" val="319186280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Establish Advance Directives</a:t>
            </a:r>
          </a:p>
        </p:txBody>
      </p:sp>
      <p:sp>
        <p:nvSpPr>
          <p:cNvPr id="6" name="Text Placeholder 5">
            <a:extLst>
              <a:ext uri="{FF2B5EF4-FFF2-40B4-BE49-F238E27FC236}">
                <a16:creationId xmlns:a16="http://schemas.microsoft.com/office/drawing/2014/main" id="{9B89E774-A9B4-6A42-9970-5BF16E0042F7}"/>
              </a:ext>
            </a:extLst>
          </p:cNvPr>
          <p:cNvSpPr>
            <a:spLocks noGrp="1"/>
          </p:cNvSpPr>
          <p:nvPr>
            <p:ph type="body" sz="quarter" idx="11"/>
          </p:nvPr>
        </p:nvSpPr>
        <p:spPr>
          <a:xfrm>
            <a:off x="1139825" y="2379076"/>
            <a:ext cx="9890125" cy="3488324"/>
          </a:xfrm>
        </p:spPr>
        <p:txBody>
          <a:bodyPr/>
          <a:lstStyle/>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Durable Power of Attorney</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the person knows</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Health Care Power of Attorney</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Don’t do </a:t>
            </a:r>
            <a:r>
              <a:rPr lang="en-US" sz="2000" dirty="0" smtClean="0">
                <a:solidFill>
                  <a:schemeClr val="accent1">
                    <a:lumMod val="75000"/>
                  </a:schemeClr>
                </a:solidFill>
              </a:rPr>
              <a:t>groups</a:t>
            </a:r>
            <a:endParaRPr lang="en-US" sz="2000" dirty="0">
              <a:solidFill>
                <a:schemeClr val="accent1">
                  <a:lumMod val="75000"/>
                </a:schemeClr>
              </a:solidFill>
            </a:endParaRP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Living Will</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know how this works</a:t>
            </a:r>
          </a:p>
          <a:p>
            <a:pPr marL="460375" indent="-460375">
              <a:spcAft>
                <a:spcPts val="600"/>
              </a:spcAft>
              <a:buClr>
                <a:schemeClr val="tx2"/>
              </a:buClr>
              <a:buSzPct val="100000"/>
              <a:buFont typeface="Arial" panose="020B0604020202020204" pitchFamily="34" charset="0"/>
              <a:buChar char="•"/>
            </a:pPr>
            <a:r>
              <a:rPr lang="en-US" sz="2000" b="1" dirty="0" smtClean="0">
                <a:solidFill>
                  <a:schemeClr val="accent1">
                    <a:lumMod val="75000"/>
                  </a:schemeClr>
                </a:solidFill>
              </a:rPr>
              <a:t>DNR (Do Not Resuscitate)</a:t>
            </a:r>
            <a:endParaRPr lang="en-US" sz="2000" b="1" dirty="0">
              <a:solidFill>
                <a:schemeClr val="accent1">
                  <a:lumMod val="75000"/>
                </a:schemeClr>
              </a:solidFill>
            </a:endParaRP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get to </a:t>
            </a:r>
            <a:r>
              <a:rPr lang="en-US" sz="2000" dirty="0" smtClean="0">
                <a:solidFill>
                  <a:schemeClr val="accent1">
                    <a:lumMod val="75000"/>
                  </a:schemeClr>
                </a:solidFill>
              </a:rPr>
              <a:t>the hospital</a:t>
            </a:r>
            <a:endParaRPr lang="en-US" sz="2000" dirty="0">
              <a:solidFill>
                <a:schemeClr val="accent1">
                  <a:lumMod val="75000"/>
                </a:schemeClr>
              </a:solidFill>
            </a:endParaRP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Living Revocable Trust</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fund the will</a:t>
            </a:r>
          </a:p>
          <a:p>
            <a:pPr marL="460375" indent="-460375">
              <a:spcAft>
                <a:spcPts val="600"/>
              </a:spcAft>
              <a:buClr>
                <a:schemeClr val="tx2"/>
              </a:buClr>
              <a:buSzPct val="100000"/>
              <a:buFont typeface="Arial" panose="020B0604020202020204" pitchFamily="34" charset="0"/>
              <a:buChar char="•"/>
            </a:pPr>
            <a:r>
              <a:rPr lang="en-US" sz="2000" b="1" dirty="0">
                <a:solidFill>
                  <a:schemeClr val="accent1">
                    <a:lumMod val="75000"/>
                  </a:schemeClr>
                </a:solidFill>
              </a:rPr>
              <a:t>Will</a:t>
            </a:r>
          </a:p>
          <a:p>
            <a:pPr marL="922338" indent="-461963">
              <a:spcAft>
                <a:spcPts val="600"/>
              </a:spcAft>
              <a:buClr>
                <a:schemeClr val="tx2"/>
              </a:buClr>
              <a:buSzPct val="100000"/>
              <a:buFont typeface="Courier New" panose="02070309020205020404" pitchFamily="49" charset="0"/>
              <a:buChar char="o"/>
            </a:pPr>
            <a:r>
              <a:rPr lang="en-US" sz="2000" dirty="0">
                <a:solidFill>
                  <a:schemeClr val="accent1">
                    <a:lumMod val="75000"/>
                  </a:schemeClr>
                </a:solidFill>
              </a:rPr>
              <a:t>Make sure you have one even with a will</a:t>
            </a:r>
          </a:p>
          <a:p>
            <a:pPr marL="457200" indent="-457200">
              <a:spcAft>
                <a:spcPts val="600"/>
              </a:spcAft>
              <a:buClr>
                <a:schemeClr val="tx2"/>
              </a:buClr>
              <a:buSzPct val="100000"/>
              <a:buFont typeface="Arial" panose="020B0604020202020204" pitchFamily="34" charset="0"/>
              <a:buChar char="•"/>
            </a:pPr>
            <a:r>
              <a:rPr lang="en-US" sz="2000" b="1" u="sng" dirty="0" smtClean="0">
                <a:solidFill>
                  <a:schemeClr val="accent1">
                    <a:lumMod val="75000"/>
                  </a:schemeClr>
                </a:solidFill>
              </a:rPr>
              <a:t>Remember</a:t>
            </a:r>
            <a:r>
              <a:rPr lang="en-US" sz="2000" b="1" dirty="0" smtClean="0">
                <a:solidFill>
                  <a:schemeClr val="accent1">
                    <a:lumMod val="75000"/>
                  </a:schemeClr>
                </a:solidFill>
              </a:rPr>
              <a:t>: these </a:t>
            </a:r>
            <a:r>
              <a:rPr lang="en-US" sz="2000" b="1" dirty="0">
                <a:solidFill>
                  <a:schemeClr val="accent1">
                    <a:lumMod val="75000"/>
                  </a:schemeClr>
                </a:solidFill>
              </a:rPr>
              <a:t>a</a:t>
            </a:r>
            <a:r>
              <a:rPr lang="en-US" sz="2000" b="1" dirty="0" smtClean="0">
                <a:solidFill>
                  <a:schemeClr val="accent1">
                    <a:lumMod val="75000"/>
                  </a:schemeClr>
                </a:solidFill>
              </a:rPr>
              <a:t>re </a:t>
            </a:r>
            <a:r>
              <a:rPr lang="en-US" sz="2000" b="1" dirty="0">
                <a:solidFill>
                  <a:schemeClr val="accent1">
                    <a:lumMod val="75000"/>
                  </a:schemeClr>
                </a:solidFill>
              </a:rPr>
              <a:t>State Law </a:t>
            </a:r>
            <a:r>
              <a:rPr lang="en-US" sz="2000" b="1" dirty="0" smtClean="0">
                <a:solidFill>
                  <a:schemeClr val="accent1">
                    <a:lumMod val="75000"/>
                  </a:schemeClr>
                </a:solidFill>
              </a:rPr>
              <a:t>Documents. </a:t>
            </a:r>
            <a:r>
              <a:rPr lang="en-US" sz="2000" b="1" dirty="0">
                <a:solidFill>
                  <a:schemeClr val="accent1">
                    <a:lumMod val="75000"/>
                  </a:schemeClr>
                </a:solidFill>
              </a:rPr>
              <a:t>If you move – you </a:t>
            </a:r>
            <a:r>
              <a:rPr lang="en-US" sz="2000" b="1" dirty="0" smtClean="0">
                <a:solidFill>
                  <a:schemeClr val="accent1">
                    <a:lumMod val="75000"/>
                  </a:schemeClr>
                </a:solidFill>
              </a:rPr>
              <a:t>may </a:t>
            </a:r>
            <a:r>
              <a:rPr lang="en-US" sz="2000" b="1" dirty="0">
                <a:solidFill>
                  <a:schemeClr val="accent1">
                    <a:lumMod val="75000"/>
                  </a:schemeClr>
                </a:solidFill>
              </a:rPr>
              <a:t>have to </a:t>
            </a:r>
            <a:r>
              <a:rPr lang="en-US" sz="2000" b="1" dirty="0" smtClean="0">
                <a:solidFill>
                  <a:schemeClr val="accent1">
                    <a:lumMod val="75000"/>
                  </a:schemeClr>
                </a:solidFill>
              </a:rPr>
              <a:t>re-do </a:t>
            </a:r>
            <a:r>
              <a:rPr lang="en-US" sz="2000" b="1" dirty="0">
                <a:solidFill>
                  <a:schemeClr val="accent1">
                    <a:lumMod val="75000"/>
                  </a:schemeClr>
                </a:solidFill>
              </a:rPr>
              <a:t>them all – talk to an </a:t>
            </a:r>
            <a:r>
              <a:rPr lang="en-US" sz="2000" b="1" dirty="0" smtClean="0">
                <a:solidFill>
                  <a:schemeClr val="accent1">
                    <a:lumMod val="75000"/>
                  </a:schemeClr>
                </a:solidFill>
              </a:rPr>
              <a:t>attorney</a:t>
            </a:r>
            <a:endParaRPr lang="en-US" sz="2000" b="1" dirty="0">
              <a:solidFill>
                <a:schemeClr val="accent1">
                  <a:lumMod val="75000"/>
                </a:schemeClr>
              </a:solidFill>
            </a:endParaRPr>
          </a:p>
        </p:txBody>
      </p:sp>
    </p:spTree>
    <p:extLst>
      <p:ext uri="{BB962C8B-B14F-4D97-AF65-F5344CB8AC3E}">
        <p14:creationId xmlns:p14="http://schemas.microsoft.com/office/powerpoint/2010/main" val="251900885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Implement the Plan</a:t>
            </a:r>
          </a:p>
        </p:txBody>
      </p:sp>
      <p:sp>
        <p:nvSpPr>
          <p:cNvPr id="6" name="Text Placeholder 5">
            <a:extLst>
              <a:ext uri="{FF2B5EF4-FFF2-40B4-BE49-F238E27FC236}">
                <a16:creationId xmlns:a16="http://schemas.microsoft.com/office/drawing/2014/main" id="{E36BD30C-B6D7-9C44-BD77-E83B8663129C}"/>
              </a:ext>
            </a:extLst>
          </p:cNvPr>
          <p:cNvSpPr>
            <a:spLocks noGrp="1"/>
          </p:cNvSpPr>
          <p:nvPr>
            <p:ph type="body" sz="quarter" idx="11"/>
          </p:nvPr>
        </p:nvSpPr>
        <p:spPr>
          <a:xfrm>
            <a:off x="1139825" y="2379076"/>
            <a:ext cx="9890125" cy="3793124"/>
          </a:xfrm>
        </p:spPr>
        <p:txBody>
          <a:bodyPr/>
          <a:lstStyle/>
          <a:p>
            <a:pPr marL="342900" indent="-342900">
              <a:buClr>
                <a:schemeClr val="tx2"/>
              </a:buClr>
              <a:buFont typeface="Arial" panose="020B0604020202020204" pitchFamily="34" charset="0"/>
              <a:buChar char="•"/>
            </a:pPr>
            <a:r>
              <a:rPr lang="en-US" dirty="0"/>
              <a:t>Sign and File </a:t>
            </a:r>
            <a:r>
              <a:rPr lang="en-US" dirty="0" smtClean="0"/>
              <a:t>any </a:t>
            </a:r>
            <a:r>
              <a:rPr lang="en-US" dirty="0"/>
              <a:t>Required Documents</a:t>
            </a:r>
          </a:p>
          <a:p>
            <a:pPr marL="342900" indent="-342900">
              <a:buClr>
                <a:schemeClr val="tx2"/>
              </a:buClr>
              <a:buFont typeface="Arial" panose="020B0604020202020204" pitchFamily="34" charset="0"/>
              <a:buChar char="•"/>
            </a:pPr>
            <a:r>
              <a:rPr lang="en-US" dirty="0"/>
              <a:t>Fund Your Trust</a:t>
            </a:r>
          </a:p>
          <a:p>
            <a:pPr marL="342900" indent="-342900">
              <a:buClr>
                <a:schemeClr val="tx2"/>
              </a:buClr>
              <a:buFont typeface="Arial" panose="020B0604020202020204" pitchFamily="34" charset="0"/>
              <a:buChar char="•"/>
            </a:pPr>
            <a:r>
              <a:rPr lang="en-US" dirty="0"/>
              <a:t>Retitle Property</a:t>
            </a:r>
          </a:p>
          <a:p>
            <a:pPr marL="342900" indent="-342900">
              <a:buClr>
                <a:schemeClr val="tx2"/>
              </a:buClr>
              <a:buFont typeface="Arial" panose="020B0604020202020204" pitchFamily="34" charset="0"/>
              <a:buChar char="•"/>
            </a:pPr>
            <a:r>
              <a:rPr lang="en-US" dirty="0"/>
              <a:t>Purchase Life Insurance</a:t>
            </a:r>
          </a:p>
          <a:p>
            <a:pPr marL="342900" indent="-342900">
              <a:buClr>
                <a:schemeClr val="tx2"/>
              </a:buClr>
              <a:buFont typeface="Arial" panose="020B0604020202020204" pitchFamily="34" charset="0"/>
              <a:buChar char="•"/>
            </a:pPr>
            <a:r>
              <a:rPr lang="en-US" dirty="0"/>
              <a:t>Convert Term to Permanent </a:t>
            </a:r>
          </a:p>
          <a:p>
            <a:pPr marL="342900" indent="-342900">
              <a:buClr>
                <a:schemeClr val="tx2"/>
              </a:buClr>
              <a:buFont typeface="Arial" panose="020B0604020202020204" pitchFamily="34" charset="0"/>
              <a:buChar char="•"/>
            </a:pPr>
            <a:r>
              <a:rPr lang="en-US" dirty="0"/>
              <a:t>Start Gifting Program</a:t>
            </a:r>
          </a:p>
          <a:p>
            <a:pPr marL="342900" indent="-342900">
              <a:buClr>
                <a:schemeClr val="tx2"/>
              </a:buClr>
              <a:buFont typeface="Arial" panose="020B0604020202020204" pitchFamily="34" charset="0"/>
              <a:buChar char="•"/>
            </a:pPr>
            <a:r>
              <a:rPr lang="en-US" dirty="0"/>
              <a:t>Roth Conversions</a:t>
            </a:r>
          </a:p>
          <a:p>
            <a:pPr marL="342900" indent="-342900">
              <a:buClr>
                <a:schemeClr val="tx2"/>
              </a:buClr>
              <a:buFont typeface="Arial" panose="020B0604020202020204" pitchFamily="34" charset="0"/>
              <a:buChar char="•"/>
            </a:pPr>
            <a:r>
              <a:rPr lang="en-US" dirty="0"/>
              <a:t>Track Your Assets</a:t>
            </a:r>
          </a:p>
          <a:p>
            <a:pPr marL="342900" indent="-342900">
              <a:buClr>
                <a:schemeClr val="tx2"/>
              </a:buClr>
              <a:buFont typeface="Arial" panose="020B0604020202020204" pitchFamily="34" charset="0"/>
              <a:buChar char="•"/>
            </a:pPr>
            <a:r>
              <a:rPr lang="en-US" dirty="0"/>
              <a:t>Review Beneficiary Designations (Federal </a:t>
            </a:r>
            <a:r>
              <a:rPr lang="en-US" dirty="0" smtClean="0"/>
              <a:t>Life/ERISA (</a:t>
            </a:r>
            <a:r>
              <a:rPr lang="en-US" dirty="0"/>
              <a:t>Employee Retirement Income Security </a:t>
            </a:r>
            <a:r>
              <a:rPr lang="en-US" dirty="0" smtClean="0"/>
              <a:t>Act)</a:t>
            </a:r>
            <a:r>
              <a:rPr lang="en-US" dirty="0" smtClean="0"/>
              <a:t>)</a:t>
            </a:r>
            <a:endParaRPr lang="en-US" dirty="0"/>
          </a:p>
        </p:txBody>
      </p:sp>
    </p:spTree>
    <p:extLst>
      <p:ext uri="{BB962C8B-B14F-4D97-AF65-F5344CB8AC3E}">
        <p14:creationId xmlns:p14="http://schemas.microsoft.com/office/powerpoint/2010/main" val="319431082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EFC892-D012-5740-A814-DCF503BD56B4}"/>
              </a:ext>
            </a:extLst>
          </p:cNvPr>
          <p:cNvSpPr>
            <a:spLocks noGrp="1"/>
          </p:cNvSpPr>
          <p:nvPr>
            <p:ph type="body" sz="quarter" idx="10"/>
          </p:nvPr>
        </p:nvSpPr>
        <p:spPr/>
        <p:txBody>
          <a:bodyPr/>
          <a:lstStyle/>
          <a:p>
            <a:r>
              <a:rPr lang="en-US" dirty="0"/>
              <a:t>Prepare for a Good End of Life</a:t>
            </a:r>
          </a:p>
        </p:txBody>
      </p:sp>
    </p:spTree>
    <p:extLst>
      <p:ext uri="{BB962C8B-B14F-4D97-AF65-F5344CB8AC3E}">
        <p14:creationId xmlns:p14="http://schemas.microsoft.com/office/powerpoint/2010/main" val="258409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Communicate the Plan</a:t>
            </a:r>
          </a:p>
        </p:txBody>
      </p:sp>
      <p:sp>
        <p:nvSpPr>
          <p:cNvPr id="6" name="Text Placeholder 5">
            <a:extLst>
              <a:ext uri="{FF2B5EF4-FFF2-40B4-BE49-F238E27FC236}">
                <a16:creationId xmlns:a16="http://schemas.microsoft.com/office/drawing/2014/main" id="{AF4F0D94-FBF6-2C4B-B2D7-D7C31BD7EC42}"/>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Talk to family</a:t>
            </a:r>
          </a:p>
          <a:p>
            <a:pPr marL="342900" indent="-342900">
              <a:buClr>
                <a:schemeClr val="tx2"/>
              </a:buClr>
              <a:buFont typeface="Arial" panose="020B0604020202020204" pitchFamily="34" charset="0"/>
              <a:buChar char="•"/>
            </a:pPr>
            <a:r>
              <a:rPr lang="en-US" dirty="0"/>
              <a:t>Talk to doctors</a:t>
            </a:r>
          </a:p>
          <a:p>
            <a:pPr marL="342900" indent="-342900">
              <a:buClr>
                <a:schemeClr val="tx2"/>
              </a:buClr>
              <a:buFont typeface="Arial" panose="020B0604020202020204" pitchFamily="34" charset="0"/>
              <a:buChar char="•"/>
            </a:pPr>
            <a:r>
              <a:rPr lang="en-US" dirty="0"/>
              <a:t>Talk to agents for health care and power of attorney</a:t>
            </a:r>
          </a:p>
          <a:p>
            <a:pPr marL="342900" indent="-342900">
              <a:buClr>
                <a:schemeClr val="tx2"/>
              </a:buClr>
              <a:buFont typeface="Arial" panose="020B0604020202020204" pitchFamily="34" charset="0"/>
              <a:buChar char="•"/>
            </a:pPr>
            <a:r>
              <a:rPr lang="en-US" dirty="0"/>
              <a:t>Perhaps talk to your business partners</a:t>
            </a:r>
          </a:p>
          <a:p>
            <a:pPr marL="342900" indent="-342900">
              <a:buClr>
                <a:schemeClr val="tx2"/>
              </a:buClr>
              <a:buFont typeface="Arial" panose="020B0604020202020204" pitchFamily="34" charset="0"/>
              <a:buChar char="•"/>
            </a:pPr>
            <a:r>
              <a:rPr lang="en-US" dirty="0"/>
              <a:t>Friends and others impacted</a:t>
            </a:r>
          </a:p>
        </p:txBody>
      </p:sp>
    </p:spTree>
    <p:extLst>
      <p:ext uri="{BB962C8B-B14F-4D97-AF65-F5344CB8AC3E}">
        <p14:creationId xmlns:p14="http://schemas.microsoft.com/office/powerpoint/2010/main" val="79108809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Distribute Documents</a:t>
            </a:r>
          </a:p>
        </p:txBody>
      </p:sp>
      <p:sp>
        <p:nvSpPr>
          <p:cNvPr id="6" name="Text Placeholder 5">
            <a:extLst>
              <a:ext uri="{FF2B5EF4-FFF2-40B4-BE49-F238E27FC236}">
                <a16:creationId xmlns:a16="http://schemas.microsoft.com/office/drawing/2014/main" id="{375AFB56-91D9-004E-B666-725C414816B3}"/>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Keep </a:t>
            </a:r>
            <a:r>
              <a:rPr lang="en-US" dirty="0" smtClean="0"/>
              <a:t>copies </a:t>
            </a:r>
            <a:r>
              <a:rPr lang="en-US" dirty="0"/>
              <a:t>of </a:t>
            </a:r>
            <a:r>
              <a:rPr lang="en-US" dirty="0" smtClean="0"/>
              <a:t>everything</a:t>
            </a:r>
            <a:endParaRPr lang="en-US" dirty="0"/>
          </a:p>
          <a:p>
            <a:pPr marL="342900" indent="-342900">
              <a:buClr>
                <a:schemeClr val="tx2"/>
              </a:buClr>
              <a:buFont typeface="Arial" panose="020B0604020202020204" pitchFamily="34" charset="0"/>
              <a:buChar char="•"/>
            </a:pPr>
            <a:r>
              <a:rPr lang="en-US" dirty="0"/>
              <a:t>Keep </a:t>
            </a:r>
            <a:r>
              <a:rPr lang="en-US" dirty="0" smtClean="0"/>
              <a:t>records</a:t>
            </a:r>
            <a:endParaRPr lang="en-US" dirty="0"/>
          </a:p>
          <a:p>
            <a:pPr marL="342900" indent="-342900">
              <a:buClr>
                <a:schemeClr val="tx2"/>
              </a:buClr>
              <a:buFont typeface="Arial" panose="020B0604020202020204" pitchFamily="34" charset="0"/>
              <a:buChar char="•"/>
            </a:pPr>
            <a:r>
              <a:rPr lang="en-US" dirty="0"/>
              <a:t>Put somewhere safe</a:t>
            </a:r>
          </a:p>
          <a:p>
            <a:pPr marL="342900" indent="-342900">
              <a:buClr>
                <a:schemeClr val="tx2"/>
              </a:buClr>
              <a:buFont typeface="Arial" panose="020B0604020202020204" pitchFamily="34" charset="0"/>
              <a:buChar char="•"/>
            </a:pPr>
            <a:r>
              <a:rPr lang="en-US" dirty="0"/>
              <a:t>Envelope with Insurance Card, Living Will, </a:t>
            </a:r>
            <a:r>
              <a:rPr lang="en-US" dirty="0" smtClean="0"/>
              <a:t>HCPOA (Health Care Power of Attorney), </a:t>
            </a:r>
            <a:r>
              <a:rPr lang="en-US" dirty="0"/>
              <a:t>DNR</a:t>
            </a:r>
          </a:p>
          <a:p>
            <a:pPr marL="342900" indent="-342900">
              <a:buClr>
                <a:schemeClr val="tx2"/>
              </a:buClr>
              <a:buFont typeface="Arial" panose="020B0604020202020204" pitchFamily="34" charset="0"/>
              <a:buChar char="•"/>
            </a:pPr>
            <a:r>
              <a:rPr lang="en-US" dirty="0"/>
              <a:t>Give copies to </a:t>
            </a:r>
            <a:r>
              <a:rPr lang="en-US" dirty="0" smtClean="0"/>
              <a:t>financial professionals, </a:t>
            </a:r>
            <a:r>
              <a:rPr lang="en-US" dirty="0"/>
              <a:t>hospital, doctors, agents</a:t>
            </a:r>
          </a:p>
        </p:txBody>
      </p:sp>
    </p:spTree>
    <p:extLst>
      <p:ext uri="{BB962C8B-B14F-4D97-AF65-F5344CB8AC3E}">
        <p14:creationId xmlns:p14="http://schemas.microsoft.com/office/powerpoint/2010/main" val="293785872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Review and Update</a:t>
            </a:r>
          </a:p>
        </p:txBody>
      </p:sp>
      <p:sp>
        <p:nvSpPr>
          <p:cNvPr id="6" name="Text Placeholder 5">
            <a:extLst>
              <a:ext uri="{FF2B5EF4-FFF2-40B4-BE49-F238E27FC236}">
                <a16:creationId xmlns:a16="http://schemas.microsoft.com/office/drawing/2014/main" id="{5231E1EA-5EBC-8549-A2AD-1A1D65B43AF6}"/>
              </a:ext>
            </a:extLst>
          </p:cNvPr>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dirty="0"/>
              <a:t>Client goals and needs </a:t>
            </a:r>
            <a:br>
              <a:rPr lang="en-US" dirty="0"/>
            </a:br>
            <a:r>
              <a:rPr lang="en-US" dirty="0"/>
              <a:t>will change</a:t>
            </a:r>
          </a:p>
          <a:p>
            <a:pPr marL="342900" indent="-342900">
              <a:buClr>
                <a:schemeClr val="tx2"/>
              </a:buClr>
              <a:buFont typeface="Arial" panose="020B0604020202020204" pitchFamily="34" charset="0"/>
              <a:buChar char="•"/>
            </a:pPr>
            <a:r>
              <a:rPr lang="en-US" dirty="0"/>
              <a:t>Laws will change</a:t>
            </a:r>
          </a:p>
          <a:p>
            <a:pPr marL="342900" indent="-342900">
              <a:buClr>
                <a:schemeClr val="tx2"/>
              </a:buClr>
              <a:buFont typeface="Arial" panose="020B0604020202020204" pitchFamily="34" charset="0"/>
              <a:buChar char="•"/>
            </a:pPr>
            <a:r>
              <a:rPr lang="en-US" dirty="0"/>
              <a:t>Client could move</a:t>
            </a:r>
          </a:p>
          <a:p>
            <a:pPr marL="342900" indent="-342900">
              <a:buClr>
                <a:schemeClr val="tx2"/>
              </a:buClr>
              <a:buFont typeface="Arial" panose="020B0604020202020204" pitchFamily="34" charset="0"/>
              <a:buChar char="•"/>
            </a:pPr>
            <a:r>
              <a:rPr lang="en-US" dirty="0"/>
              <a:t>Other family members could die first </a:t>
            </a:r>
            <a:r>
              <a:rPr lang="en-US" dirty="0" smtClean="0"/>
              <a:t>(Did </a:t>
            </a:r>
            <a:r>
              <a:rPr lang="en-US" dirty="0"/>
              <a:t>we plan for contingent </a:t>
            </a:r>
            <a:r>
              <a:rPr lang="en-US" dirty="0" smtClean="0"/>
              <a:t>beneficiaries?)</a:t>
            </a:r>
            <a:endParaRPr lang="en-US" dirty="0"/>
          </a:p>
          <a:p>
            <a:pPr marL="342900" indent="-342900">
              <a:buClr>
                <a:schemeClr val="tx2"/>
              </a:buClr>
              <a:buFont typeface="Arial" panose="020B0604020202020204" pitchFamily="34" charset="0"/>
              <a:buChar char="•"/>
            </a:pPr>
            <a:r>
              <a:rPr lang="en-US" dirty="0"/>
              <a:t>Tax laws change</a:t>
            </a:r>
          </a:p>
          <a:p>
            <a:pPr marL="690563" indent="-341313">
              <a:buClr>
                <a:schemeClr val="tx2"/>
              </a:buClr>
              <a:buFont typeface="Courier New" panose="02070309020205020404" pitchFamily="49" charset="0"/>
              <a:buChar char="o"/>
            </a:pPr>
            <a:r>
              <a:rPr lang="en-US" dirty="0"/>
              <a:t>Federal Estate Tax might not be an issue today</a:t>
            </a:r>
          </a:p>
          <a:p>
            <a:pPr marL="690563" indent="-341313">
              <a:buClr>
                <a:schemeClr val="tx2"/>
              </a:buClr>
              <a:buFont typeface="Courier New" panose="02070309020205020404" pitchFamily="49" charset="0"/>
              <a:buChar char="o"/>
            </a:pPr>
            <a:r>
              <a:rPr lang="en-US" dirty="0"/>
              <a:t>Still file portability – Form 706 Estate tax – could be an </a:t>
            </a:r>
            <a:br>
              <a:rPr lang="en-US" dirty="0"/>
            </a:br>
            <a:r>
              <a:rPr lang="en-US" dirty="0"/>
              <a:t>issue later</a:t>
            </a:r>
          </a:p>
        </p:txBody>
      </p:sp>
    </p:spTree>
    <p:extLst>
      <p:ext uri="{BB962C8B-B14F-4D97-AF65-F5344CB8AC3E}">
        <p14:creationId xmlns:p14="http://schemas.microsoft.com/office/powerpoint/2010/main" val="859559398"/>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A9CE5-2094-204F-A461-1AFBFC3B6BAD}"/>
              </a:ext>
            </a:extLst>
          </p:cNvPr>
          <p:cNvSpPr>
            <a:spLocks noGrp="1"/>
          </p:cNvSpPr>
          <p:nvPr>
            <p:ph type="body" sz="quarter" idx="10"/>
          </p:nvPr>
        </p:nvSpPr>
        <p:spPr/>
        <p:txBody>
          <a:bodyPr/>
          <a:lstStyle/>
          <a:p>
            <a:r>
              <a:rPr lang="en-US" dirty="0"/>
              <a:t>Concluding Thoughts &amp; Takeaway</a:t>
            </a:r>
          </a:p>
        </p:txBody>
      </p:sp>
    </p:spTree>
    <p:extLst>
      <p:ext uri="{BB962C8B-B14F-4D97-AF65-F5344CB8AC3E}">
        <p14:creationId xmlns:p14="http://schemas.microsoft.com/office/powerpoint/2010/main" val="305894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Planning Ahead for the End</a:t>
            </a:r>
          </a:p>
        </p:txBody>
      </p:sp>
      <p:sp>
        <p:nvSpPr>
          <p:cNvPr id="8" name="Text Placeholder 7">
            <a:extLst>
              <a:ext uri="{FF2B5EF4-FFF2-40B4-BE49-F238E27FC236}">
                <a16:creationId xmlns:a16="http://schemas.microsoft.com/office/drawing/2014/main" id="{79BBD7C1-5AAC-C24D-8B02-E5F8FFD6695D}"/>
              </a:ext>
            </a:extLst>
          </p:cNvPr>
          <p:cNvSpPr>
            <a:spLocks noGrp="1"/>
          </p:cNvSpPr>
          <p:nvPr>
            <p:ph type="body" sz="quarter" idx="11"/>
          </p:nvPr>
        </p:nvSpPr>
        <p:spPr>
          <a:xfrm>
            <a:off x="1139825" y="2379076"/>
            <a:ext cx="9890125" cy="3615324"/>
          </a:xfrm>
        </p:spPr>
        <p:txBody>
          <a:bodyPr/>
          <a:lstStyle/>
          <a:p>
            <a:pPr marL="460375" indent="-460375">
              <a:buClr>
                <a:schemeClr val="tx2"/>
              </a:buClr>
              <a:buSzPct val="100000"/>
              <a:buFont typeface="+mj-lt"/>
              <a:buAutoNum type="arabicPeriod"/>
            </a:pPr>
            <a:r>
              <a:rPr lang="en-US" dirty="0">
                <a:solidFill>
                  <a:schemeClr val="accent1">
                    <a:lumMod val="75000"/>
                  </a:schemeClr>
                </a:solidFill>
              </a:rPr>
              <a:t>Identify and Prioritize Goals</a:t>
            </a:r>
          </a:p>
          <a:p>
            <a:pPr marL="460375" indent="-460375">
              <a:buClr>
                <a:schemeClr val="tx2"/>
              </a:buClr>
              <a:buSzPct val="100000"/>
              <a:buFont typeface="+mj-lt"/>
              <a:buAutoNum type="arabicPeriod"/>
            </a:pPr>
            <a:r>
              <a:rPr lang="en-US" dirty="0">
                <a:solidFill>
                  <a:schemeClr val="accent1">
                    <a:lumMod val="75000"/>
                  </a:schemeClr>
                </a:solidFill>
              </a:rPr>
              <a:t>Involve the Family</a:t>
            </a:r>
          </a:p>
          <a:p>
            <a:pPr marL="460375" indent="-460375">
              <a:buClr>
                <a:schemeClr val="tx2"/>
              </a:buClr>
              <a:buSzPct val="100000"/>
              <a:buFont typeface="+mj-lt"/>
              <a:buAutoNum type="arabicPeriod"/>
            </a:pPr>
            <a:r>
              <a:rPr lang="en-US" dirty="0">
                <a:solidFill>
                  <a:schemeClr val="accent1">
                    <a:lumMod val="75000"/>
                  </a:schemeClr>
                </a:solidFill>
              </a:rPr>
              <a:t>Financial Assessment</a:t>
            </a:r>
          </a:p>
          <a:p>
            <a:pPr marL="460375" indent="-460375">
              <a:buClr>
                <a:schemeClr val="tx2"/>
              </a:buClr>
              <a:buSzPct val="100000"/>
              <a:buFont typeface="+mj-lt"/>
              <a:buAutoNum type="arabicPeriod"/>
            </a:pPr>
            <a:r>
              <a:rPr lang="en-US" dirty="0">
                <a:solidFill>
                  <a:schemeClr val="accent1">
                    <a:lumMod val="75000"/>
                  </a:schemeClr>
                </a:solidFill>
              </a:rPr>
              <a:t>Review Housing and Care Alternatives</a:t>
            </a:r>
          </a:p>
          <a:p>
            <a:pPr marL="460375" indent="-460375">
              <a:buClr>
                <a:schemeClr val="tx2"/>
              </a:buClr>
              <a:buSzPct val="100000"/>
              <a:buFont typeface="+mj-lt"/>
              <a:buAutoNum type="arabicPeriod"/>
            </a:pPr>
            <a:r>
              <a:rPr lang="en-US" dirty="0">
                <a:solidFill>
                  <a:schemeClr val="accent1">
                    <a:lumMod val="75000"/>
                  </a:schemeClr>
                </a:solidFill>
              </a:rPr>
              <a:t>Review the Current Plan  </a:t>
            </a:r>
          </a:p>
          <a:p>
            <a:pPr marL="460375" indent="-460375">
              <a:buClr>
                <a:schemeClr val="tx2"/>
              </a:buClr>
              <a:buSzPct val="100000"/>
              <a:buFont typeface="+mj-lt"/>
              <a:buAutoNum type="arabicPeriod"/>
            </a:pPr>
            <a:r>
              <a:rPr lang="en-US" dirty="0">
                <a:solidFill>
                  <a:schemeClr val="accent1">
                    <a:lumMod val="75000"/>
                  </a:schemeClr>
                </a:solidFill>
              </a:rPr>
              <a:t>Establish Advance Directives </a:t>
            </a:r>
          </a:p>
          <a:p>
            <a:pPr marL="460375" indent="-460375">
              <a:buClr>
                <a:schemeClr val="tx2"/>
              </a:buClr>
              <a:buSzPct val="100000"/>
              <a:buFont typeface="+mj-lt"/>
              <a:buAutoNum type="arabicPeriod"/>
            </a:pPr>
            <a:r>
              <a:rPr lang="en-US" dirty="0">
                <a:solidFill>
                  <a:schemeClr val="accent1">
                    <a:lumMod val="75000"/>
                  </a:schemeClr>
                </a:solidFill>
              </a:rPr>
              <a:t>Implement the Plan </a:t>
            </a:r>
          </a:p>
          <a:p>
            <a:pPr marL="460375" indent="-460375">
              <a:buClr>
                <a:schemeClr val="tx2"/>
              </a:buClr>
              <a:buSzPct val="100000"/>
              <a:buFont typeface="+mj-lt"/>
              <a:buAutoNum type="arabicPeriod"/>
            </a:pPr>
            <a:r>
              <a:rPr lang="en-US" dirty="0">
                <a:solidFill>
                  <a:schemeClr val="accent1">
                    <a:lumMod val="75000"/>
                  </a:schemeClr>
                </a:solidFill>
              </a:rPr>
              <a:t>Communicate the Plan </a:t>
            </a:r>
            <a:br>
              <a:rPr lang="en-US" dirty="0">
                <a:solidFill>
                  <a:schemeClr val="accent1">
                    <a:lumMod val="75000"/>
                  </a:schemeClr>
                </a:solidFill>
              </a:rPr>
            </a:br>
            <a:r>
              <a:rPr lang="en-US" dirty="0">
                <a:solidFill>
                  <a:schemeClr val="accent1">
                    <a:lumMod val="75000"/>
                  </a:schemeClr>
                </a:solidFill>
              </a:rPr>
              <a:t>to Agents </a:t>
            </a:r>
          </a:p>
          <a:p>
            <a:pPr marL="460375" indent="-460375">
              <a:buClr>
                <a:schemeClr val="tx2"/>
              </a:buClr>
              <a:buSzPct val="100000"/>
              <a:buFont typeface="+mj-lt"/>
              <a:buAutoNum type="arabicPeriod"/>
            </a:pPr>
            <a:r>
              <a:rPr lang="en-US" dirty="0">
                <a:solidFill>
                  <a:schemeClr val="accent1">
                    <a:lumMod val="75000"/>
                  </a:schemeClr>
                </a:solidFill>
              </a:rPr>
              <a:t>Distribute Documents</a:t>
            </a:r>
          </a:p>
          <a:p>
            <a:pPr marL="460375" indent="-460375">
              <a:buClr>
                <a:schemeClr val="tx2"/>
              </a:buClr>
              <a:buSzPct val="100000"/>
              <a:buFont typeface="+mj-lt"/>
              <a:buAutoNum type="arabicPeriod"/>
            </a:pPr>
            <a:r>
              <a:rPr lang="en-US" dirty="0">
                <a:solidFill>
                  <a:schemeClr val="accent1">
                    <a:lumMod val="75000"/>
                  </a:schemeClr>
                </a:solidFill>
              </a:rPr>
              <a:t>Update and Review </a:t>
            </a:r>
            <a:r>
              <a:rPr lang="en-US" dirty="0" smtClean="0">
                <a:solidFill>
                  <a:schemeClr val="accent1">
                    <a:lumMod val="75000"/>
                  </a:schemeClr>
                </a:solidFill>
              </a:rPr>
              <a:t>as </a:t>
            </a:r>
            <a:r>
              <a:rPr lang="en-US" dirty="0">
                <a:solidFill>
                  <a:schemeClr val="accent1">
                    <a:lumMod val="75000"/>
                  </a:schemeClr>
                </a:solidFill>
              </a:rPr>
              <a:t>Changes Occur</a:t>
            </a:r>
          </a:p>
        </p:txBody>
      </p:sp>
    </p:spTree>
    <p:extLst>
      <p:ext uri="{BB962C8B-B14F-4D97-AF65-F5344CB8AC3E}">
        <p14:creationId xmlns:p14="http://schemas.microsoft.com/office/powerpoint/2010/main" val="360713707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Moving Forward</a:t>
            </a:r>
          </a:p>
        </p:txBody>
      </p:sp>
      <p:sp>
        <p:nvSpPr>
          <p:cNvPr id="6" name="Text Placeholder 5">
            <a:extLst>
              <a:ext uri="{FF2B5EF4-FFF2-40B4-BE49-F238E27FC236}">
                <a16:creationId xmlns:a16="http://schemas.microsoft.com/office/drawing/2014/main" id="{AE5C5E92-B9FF-1C4A-8BA8-39DDDEEEB9AF}"/>
              </a:ext>
            </a:extLst>
          </p:cNvPr>
          <p:cNvSpPr>
            <a:spLocks noGrp="1"/>
          </p:cNvSpPr>
          <p:nvPr>
            <p:ph type="body" sz="quarter" idx="11"/>
          </p:nvPr>
        </p:nvSpPr>
        <p:spPr/>
        <p:txBody>
          <a:bodyPr/>
          <a:lstStyle/>
          <a:p>
            <a:pPr marL="466725" indent="-457200">
              <a:buClr>
                <a:schemeClr val="tx2"/>
              </a:buClr>
              <a:buSzPct val="100000"/>
              <a:buFont typeface="+mj-lt"/>
              <a:buAutoNum type="arabicPeriod"/>
            </a:pPr>
            <a:r>
              <a:rPr lang="en-US" dirty="0">
                <a:solidFill>
                  <a:schemeClr val="accent1">
                    <a:lumMod val="75000"/>
                  </a:schemeClr>
                </a:solidFill>
              </a:rPr>
              <a:t>End of life planning is </a:t>
            </a:r>
            <a:r>
              <a:rPr lang="en-US" dirty="0" smtClean="0">
                <a:solidFill>
                  <a:schemeClr val="accent1">
                    <a:lumMod val="75000"/>
                  </a:schemeClr>
                </a:solidFill>
              </a:rPr>
              <a:t>complicated – have </a:t>
            </a:r>
            <a:r>
              <a:rPr lang="en-US" dirty="0">
                <a:solidFill>
                  <a:schemeClr val="accent1">
                    <a:lumMod val="75000"/>
                  </a:schemeClr>
                </a:solidFill>
              </a:rPr>
              <a:t>the right documents and language</a:t>
            </a:r>
          </a:p>
          <a:p>
            <a:pPr marL="466725" indent="-457200">
              <a:buClr>
                <a:schemeClr val="tx2"/>
              </a:buClr>
              <a:buSzPct val="100000"/>
              <a:buFont typeface="+mj-lt"/>
              <a:buAutoNum type="arabicPeriod"/>
            </a:pPr>
            <a:r>
              <a:rPr lang="en-US" dirty="0">
                <a:solidFill>
                  <a:schemeClr val="accent1">
                    <a:lumMod val="75000"/>
                  </a:schemeClr>
                </a:solidFill>
              </a:rPr>
              <a:t>It’s </a:t>
            </a:r>
            <a:r>
              <a:rPr lang="en-US" dirty="0" smtClean="0">
                <a:solidFill>
                  <a:schemeClr val="accent1">
                    <a:lumMod val="75000"/>
                  </a:schemeClr>
                </a:solidFill>
              </a:rPr>
              <a:t>not </a:t>
            </a:r>
            <a:r>
              <a:rPr lang="en-US" dirty="0">
                <a:solidFill>
                  <a:schemeClr val="accent1">
                    <a:lumMod val="75000"/>
                  </a:schemeClr>
                </a:solidFill>
              </a:rPr>
              <a:t>a</a:t>
            </a:r>
            <a:r>
              <a:rPr lang="en-US" dirty="0" smtClean="0">
                <a:solidFill>
                  <a:schemeClr val="accent1">
                    <a:lumMod val="75000"/>
                  </a:schemeClr>
                </a:solidFill>
              </a:rPr>
              <a:t>ll Financial – it’s about </a:t>
            </a:r>
            <a:r>
              <a:rPr lang="en-US" dirty="0">
                <a:solidFill>
                  <a:schemeClr val="accent1">
                    <a:lumMod val="75000"/>
                  </a:schemeClr>
                </a:solidFill>
              </a:rPr>
              <a:t>control, access, and non-access</a:t>
            </a:r>
          </a:p>
          <a:p>
            <a:pPr marL="466725" indent="-457200">
              <a:buClr>
                <a:schemeClr val="tx2"/>
              </a:buClr>
              <a:buSzPct val="100000"/>
              <a:buFont typeface="+mj-lt"/>
              <a:buAutoNum type="arabicPeriod"/>
            </a:pPr>
            <a:r>
              <a:rPr lang="en-US" dirty="0">
                <a:solidFill>
                  <a:schemeClr val="accent1">
                    <a:lumMod val="75000"/>
                  </a:schemeClr>
                </a:solidFill>
              </a:rPr>
              <a:t>Digital currencies, websites, </a:t>
            </a:r>
            <a:r>
              <a:rPr lang="en-US" dirty="0" smtClean="0">
                <a:solidFill>
                  <a:schemeClr val="accent1">
                    <a:lumMod val="75000"/>
                  </a:schemeClr>
                </a:solidFill>
              </a:rPr>
              <a:t>and emails </a:t>
            </a:r>
            <a:r>
              <a:rPr lang="en-US" dirty="0">
                <a:solidFill>
                  <a:schemeClr val="accent1">
                    <a:lumMod val="75000"/>
                  </a:schemeClr>
                </a:solidFill>
              </a:rPr>
              <a:t>all create issues</a:t>
            </a:r>
          </a:p>
          <a:p>
            <a:pPr marL="466725" indent="-457200">
              <a:buClr>
                <a:schemeClr val="tx2"/>
              </a:buClr>
              <a:buSzPct val="100000"/>
              <a:buFont typeface="+mj-lt"/>
              <a:buAutoNum type="arabicPeriod"/>
            </a:pPr>
            <a:r>
              <a:rPr lang="en-US" dirty="0">
                <a:solidFill>
                  <a:schemeClr val="accent1">
                    <a:lumMod val="75000"/>
                  </a:schemeClr>
                </a:solidFill>
              </a:rPr>
              <a:t>Stay </a:t>
            </a:r>
            <a:r>
              <a:rPr lang="en-US" dirty="0" smtClean="0">
                <a:solidFill>
                  <a:schemeClr val="accent1">
                    <a:lumMod val="75000"/>
                  </a:schemeClr>
                </a:solidFill>
              </a:rPr>
              <a:t>Current</a:t>
            </a:r>
            <a:endParaRPr lang="en-US" dirty="0">
              <a:solidFill>
                <a:schemeClr val="accent1">
                  <a:lumMod val="75000"/>
                </a:schemeClr>
              </a:solidFill>
            </a:endParaRPr>
          </a:p>
        </p:txBody>
      </p:sp>
    </p:spTree>
    <p:extLst>
      <p:ext uri="{BB962C8B-B14F-4D97-AF65-F5344CB8AC3E}">
        <p14:creationId xmlns:p14="http://schemas.microsoft.com/office/powerpoint/2010/main" val="74670934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471E8A5-B287-DC4A-AC83-147E7CCC623D}"/>
              </a:ext>
            </a:extLst>
          </p:cNvPr>
          <p:cNvSpPr>
            <a:spLocks noGrp="1"/>
          </p:cNvSpPr>
          <p:nvPr>
            <p:ph type="body" sz="quarter" idx="10"/>
          </p:nvPr>
        </p:nvSpPr>
        <p:spPr/>
        <p:txBody>
          <a:bodyPr/>
          <a:lstStyle/>
          <a:p>
            <a:r>
              <a:rPr lang="en-US" dirty="0"/>
              <a:t>Additional Disclosures</a:t>
            </a:r>
          </a:p>
        </p:txBody>
      </p:sp>
      <p:sp>
        <p:nvSpPr>
          <p:cNvPr id="9" name="Text Placeholder 1">
            <a:extLst>
              <a:ext uri="{FF2B5EF4-FFF2-40B4-BE49-F238E27FC236}">
                <a16:creationId xmlns:a16="http://schemas.microsoft.com/office/drawing/2014/main" id="{23178CFB-F2A8-E440-B6C7-03C1336179AA}"/>
              </a:ext>
            </a:extLst>
          </p:cNvPr>
          <p:cNvSpPr>
            <a:spLocks noGrp="1"/>
          </p:cNvSpPr>
          <p:nvPr>
            <p:ph type="body" sz="quarter" idx="11"/>
          </p:nvPr>
        </p:nvSpPr>
        <p:spPr>
          <a:xfrm>
            <a:off x="1139824" y="2009222"/>
            <a:ext cx="9890125" cy="3400134"/>
          </a:xfrm>
        </p:spPr>
        <p:txBody>
          <a:bodyPr numCol="2"/>
          <a:lstStyle/>
          <a:p>
            <a:pPr>
              <a:spcAft>
                <a:spcPts val="0"/>
              </a:spcAft>
            </a:pPr>
            <a:r>
              <a:rPr lang="en-US" sz="1400" dirty="0" smtClean="0"/>
              <a:t>This </a:t>
            </a:r>
            <a:r>
              <a:rPr lang="en-US" sz="1400" dirty="0"/>
              <a:t>presentation is designed to provide accurate and authoritative information on the subjects covered. It is not, however, intended to provide specific legal, tax, or other professional advice. For specific professional assistance, the services of an appropriate professional should be sought</a:t>
            </a:r>
            <a:r>
              <a:rPr lang="en-US" sz="1400" dirty="0" smtClean="0"/>
              <a:t>.</a:t>
            </a:r>
          </a:p>
          <a:p>
            <a:pPr>
              <a:spcAft>
                <a:spcPts val="0"/>
              </a:spcAft>
            </a:pPr>
            <a:endParaRPr lang="en-US" sz="1400" dirty="0"/>
          </a:p>
          <a:p>
            <a:pPr>
              <a:spcAft>
                <a:spcPts val="0"/>
              </a:spcAft>
            </a:pPr>
            <a:r>
              <a:rPr lang="en-US" sz="1400" dirty="0"/>
              <a:t>Some </a:t>
            </a:r>
            <a:r>
              <a:rPr lang="en-US" sz="1400" dirty="0" smtClean="0"/>
              <a:t>IRAs </a:t>
            </a:r>
            <a:r>
              <a:rPr lang="en-US" sz="1400" dirty="0"/>
              <a:t>have contribution limitations and tax consequences for early withdrawals. For complete details, consult your tax </a:t>
            </a:r>
            <a:r>
              <a:rPr lang="en-US" sz="1400" dirty="0" smtClean="0"/>
              <a:t>professional </a:t>
            </a:r>
            <a:r>
              <a:rPr lang="en-US" sz="1400" dirty="0"/>
              <a:t>or attorney. Distributions from traditional </a:t>
            </a:r>
            <a:r>
              <a:rPr lang="en-US" sz="1400" dirty="0" smtClean="0"/>
              <a:t>IRAs </a:t>
            </a:r>
            <a:r>
              <a:rPr lang="en-US" sz="1400" dirty="0"/>
              <a:t>and employer sponsored retirement plans are taxed as ordinary income and, if taken prior to reaching age </a:t>
            </a:r>
            <a:r>
              <a:rPr lang="en-US" sz="1400" dirty="0" smtClean="0"/>
              <a:t>59½, </a:t>
            </a:r>
            <a:r>
              <a:rPr lang="en-US" sz="1400" dirty="0"/>
              <a:t>may be subject to an additional 10% IRS tax penalty. Converting from a traditional IRA to a Roth IRA is a taxable event. A Roth IRA offers </a:t>
            </a:r>
            <a:r>
              <a:rPr lang="en-US" sz="1400" dirty="0" smtClean="0"/>
              <a:t>tax-free </a:t>
            </a:r>
            <a:r>
              <a:rPr lang="en-US" sz="1400" dirty="0"/>
              <a:t>withdrawals on taxable contributions. To qualify for the tax-free and penalty-free withdrawal or earnings, a Roth IRA must be in place for at least five tax years, and the distribution must take place after age </a:t>
            </a:r>
            <a:r>
              <a:rPr lang="en-US" sz="1400" dirty="0" smtClean="0"/>
              <a:t>59½ </a:t>
            </a:r>
            <a:r>
              <a:rPr lang="en-US" sz="1400" dirty="0"/>
              <a:t>or due to death, disability, or a </a:t>
            </a:r>
            <a:r>
              <a:rPr lang="en-US" sz="1400" dirty="0" smtClean="0"/>
              <a:t>first-time </a:t>
            </a:r>
            <a:r>
              <a:rPr lang="en-US" sz="1400" dirty="0"/>
              <a:t>home purchase (up to a $10,000 lifetime maximum). Depending on state law, Roth IRA distributions may be subject to state taxes. If you are purchasing an annuity to fund any tax-qualified retirement plan (IRA), you should be </a:t>
            </a:r>
            <a:r>
              <a:rPr lang="en-US" sz="1400" dirty="0" smtClean="0"/>
              <a:t>aware </a:t>
            </a:r>
            <a:r>
              <a:rPr lang="en-US" sz="1400" dirty="0"/>
              <a:t>this tax-deferral feature is available with any investment vehicle and is not unique to an annuity. Carefully consider the features and benefits of the annuity before making the decision to purchase</a:t>
            </a:r>
            <a:r>
              <a:rPr lang="en-US" sz="1400" dirty="0" smtClean="0"/>
              <a:t>.</a:t>
            </a:r>
          </a:p>
          <a:p>
            <a:pPr>
              <a:spcAft>
                <a:spcPts val="0"/>
              </a:spcAft>
            </a:pPr>
            <a:endParaRPr lang="en-US" sz="1400" dirty="0"/>
          </a:p>
          <a:p>
            <a:pPr>
              <a:spcAft>
                <a:spcPts val="0"/>
              </a:spcAft>
            </a:pPr>
            <a:r>
              <a:rPr lang="en-US" sz="1400" dirty="0" smtClean="0"/>
              <a:t>This </a:t>
            </a:r>
            <a:r>
              <a:rPr lang="en-US" sz="1400" dirty="0"/>
              <a:t>event is purely educational. No products or services will be offered for sale and there is no obligation</a:t>
            </a:r>
            <a:r>
              <a:rPr lang="en-US" sz="1400" dirty="0" smtClean="0"/>
              <a:t>.</a:t>
            </a:r>
            <a:endParaRPr lang="en-US" sz="1400" dirty="0"/>
          </a:p>
        </p:txBody>
      </p:sp>
      <p:sp>
        <p:nvSpPr>
          <p:cNvPr id="6" name="Text Placeholder 4">
            <a:extLst>
              <a:ext uri="{FF2B5EF4-FFF2-40B4-BE49-F238E27FC236}">
                <a16:creationId xmlns:a16="http://schemas.microsoft.com/office/drawing/2014/main" id="{65CC3DEC-5D90-4AB7-B1F0-2C032FE870B3}"/>
              </a:ext>
            </a:extLst>
          </p:cNvPr>
          <p:cNvSpPr txBox="1">
            <a:spLocks/>
          </p:cNvSpPr>
          <p:nvPr/>
        </p:nvSpPr>
        <p:spPr>
          <a:xfrm>
            <a:off x="457200" y="1553713"/>
            <a:ext cx="5638800" cy="455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Helvetica Neue LT Pro 45 Light" panose="020B0403020202020204" pitchFamily="34" charset="77"/>
            </a:endParaRPr>
          </a:p>
        </p:txBody>
      </p:sp>
      <p:sp>
        <p:nvSpPr>
          <p:cNvPr id="2" name="TextBox 1"/>
          <p:cNvSpPr txBox="1"/>
          <p:nvPr/>
        </p:nvSpPr>
        <p:spPr>
          <a:xfrm>
            <a:off x="1050924" y="6127166"/>
            <a:ext cx="5638801" cy="276999"/>
          </a:xfrm>
          <a:prstGeom prst="rect">
            <a:avLst/>
          </a:prstGeom>
          <a:noFill/>
        </p:spPr>
        <p:txBody>
          <a:bodyPr wrap="square" rtlCol="0">
            <a:spAutoFit/>
          </a:bodyPr>
          <a:lstStyle/>
          <a:p>
            <a:r>
              <a:rPr lang="en-US" sz="1200" dirty="0" smtClean="0">
                <a:solidFill>
                  <a:schemeClr val="bg1">
                    <a:lumMod val="50000"/>
                  </a:schemeClr>
                </a:solidFill>
                <a:latin typeface="+mj-lt"/>
              </a:rPr>
              <a:t>{Insert B/D Disclosure Here}</a:t>
            </a:r>
            <a:endParaRPr lang="en-US" sz="1200" dirty="0">
              <a:solidFill>
                <a:schemeClr val="bg1">
                  <a:lumMod val="50000"/>
                </a:schemeClr>
              </a:solidFill>
              <a:latin typeface="+mj-lt"/>
            </a:endParaRPr>
          </a:p>
        </p:txBody>
      </p:sp>
      <p:sp>
        <p:nvSpPr>
          <p:cNvPr id="3" name="TextBox 2"/>
          <p:cNvSpPr txBox="1"/>
          <p:nvPr/>
        </p:nvSpPr>
        <p:spPr>
          <a:xfrm>
            <a:off x="1050924" y="5689955"/>
            <a:ext cx="9890125" cy="276999"/>
          </a:xfrm>
          <a:prstGeom prst="rect">
            <a:avLst/>
          </a:prstGeom>
          <a:noFill/>
        </p:spPr>
        <p:txBody>
          <a:bodyPr wrap="square" rtlCol="0">
            <a:spAutoFit/>
          </a:bodyPr>
          <a:lstStyle/>
          <a:p>
            <a:r>
              <a:rPr lang="en-US" sz="1200" dirty="0" smtClean="0">
                <a:solidFill>
                  <a:schemeClr val="bg1">
                    <a:lumMod val="50000"/>
                  </a:schemeClr>
                </a:solidFill>
                <a:latin typeface="+mj-lt"/>
              </a:rPr>
              <a:t>This material was prepared by Carson Coaching. Carson Coaching is not affiliated with any broker/dealer or firm.</a:t>
            </a:r>
            <a:endParaRPr lang="en-US" sz="1200" dirty="0">
              <a:solidFill>
                <a:schemeClr val="bg1">
                  <a:lumMod val="50000"/>
                </a:schemeClr>
              </a:solidFill>
              <a:latin typeface="+mj-lt"/>
            </a:endParaRPr>
          </a:p>
        </p:txBody>
      </p:sp>
    </p:spTree>
    <p:extLst>
      <p:ext uri="{BB962C8B-B14F-4D97-AF65-F5344CB8AC3E}">
        <p14:creationId xmlns:p14="http://schemas.microsoft.com/office/powerpoint/2010/main" val="381400504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9391CD1-C966-3945-BD13-888E4DE34BE1}"/>
              </a:ext>
            </a:extLst>
          </p:cNvPr>
          <p:cNvSpPr>
            <a:spLocks noGrp="1"/>
          </p:cNvSpPr>
          <p:nvPr>
            <p:ph type="body" sz="quarter" idx="10"/>
          </p:nvPr>
        </p:nvSpPr>
        <p:spPr/>
        <p:txBody>
          <a:bodyPr/>
          <a:lstStyle/>
          <a:p>
            <a:r>
              <a:rPr lang="en-US" dirty="0"/>
              <a:t>Thank You For Joining Us!</a:t>
            </a:r>
          </a:p>
        </p:txBody>
      </p:sp>
    </p:spTree>
    <p:extLst>
      <p:ext uri="{BB962C8B-B14F-4D97-AF65-F5344CB8AC3E}">
        <p14:creationId xmlns:p14="http://schemas.microsoft.com/office/powerpoint/2010/main" val="21264278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6AEC8A-BE71-124F-A1E5-DECA25093787}"/>
              </a:ext>
            </a:extLst>
          </p:cNvPr>
          <p:cNvSpPr>
            <a:spLocks noGrp="1"/>
          </p:cNvSpPr>
          <p:nvPr>
            <p:ph type="body" sz="quarter" idx="11"/>
          </p:nvPr>
        </p:nvSpPr>
        <p:spPr/>
        <p:txBody>
          <a:bodyPr/>
          <a:lstStyle/>
          <a:p>
            <a:r>
              <a:rPr lang="en-US" dirty="0"/>
              <a:t>Process Provides </a:t>
            </a:r>
            <a:r>
              <a:rPr lang="en-US" dirty="0" smtClean="0"/>
              <a:t>a </a:t>
            </a:r>
            <a:r>
              <a:rPr lang="en-US" dirty="0"/>
              <a:t>Blueprint </a:t>
            </a:r>
            <a:r>
              <a:rPr lang="en-US" dirty="0" smtClean="0"/>
              <a:t>for </a:t>
            </a:r>
            <a:r>
              <a:rPr lang="en-US" dirty="0"/>
              <a:t>Success</a:t>
            </a:r>
          </a:p>
        </p:txBody>
      </p:sp>
    </p:spTree>
    <p:extLst>
      <p:ext uri="{BB962C8B-B14F-4D97-AF65-F5344CB8AC3E}">
        <p14:creationId xmlns:p14="http://schemas.microsoft.com/office/powerpoint/2010/main" val="388554646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1200D-8A70-0244-A61B-DB93FC309DF0}"/>
              </a:ext>
            </a:extLst>
          </p:cNvPr>
          <p:cNvSpPr>
            <a:spLocks noGrp="1"/>
          </p:cNvSpPr>
          <p:nvPr>
            <p:ph type="body" sz="quarter" idx="10"/>
          </p:nvPr>
        </p:nvSpPr>
        <p:spPr/>
        <p:txBody>
          <a:bodyPr/>
          <a:lstStyle/>
          <a:p>
            <a:r>
              <a:rPr lang="en-US" dirty="0"/>
              <a:t>The Final Act</a:t>
            </a:r>
          </a:p>
        </p:txBody>
      </p:sp>
      <p:sp>
        <p:nvSpPr>
          <p:cNvPr id="6" name="Text Placeholder 5">
            <a:extLst>
              <a:ext uri="{FF2B5EF4-FFF2-40B4-BE49-F238E27FC236}">
                <a16:creationId xmlns:a16="http://schemas.microsoft.com/office/drawing/2014/main" id="{F522F0FC-661D-9944-BD92-227E2AC5BC91}"/>
              </a:ext>
            </a:extLst>
          </p:cNvPr>
          <p:cNvSpPr>
            <a:spLocks noGrp="1"/>
          </p:cNvSpPr>
          <p:nvPr>
            <p:ph type="body" sz="quarter" idx="11"/>
          </p:nvPr>
        </p:nvSpPr>
        <p:spPr/>
        <p:txBody>
          <a:bodyPr/>
          <a:lstStyle/>
          <a:p>
            <a:pPr marL="463550" indent="-463550">
              <a:spcAft>
                <a:spcPts val="1200"/>
              </a:spcAft>
              <a:buClr>
                <a:schemeClr val="tx2"/>
              </a:buClr>
              <a:buSzPct val="100000"/>
              <a:buFont typeface="+mj-lt"/>
              <a:buAutoNum type="arabicPeriod"/>
            </a:pPr>
            <a:r>
              <a:rPr lang="en-US" dirty="0">
                <a:solidFill>
                  <a:schemeClr val="accent1">
                    <a:lumMod val="75000"/>
                  </a:schemeClr>
                </a:solidFill>
              </a:rPr>
              <a:t>The Go-Go Years</a:t>
            </a:r>
          </a:p>
          <a:p>
            <a:pPr marL="463550" indent="-463550">
              <a:spcAft>
                <a:spcPts val="1200"/>
              </a:spcAft>
              <a:buClr>
                <a:schemeClr val="tx2"/>
              </a:buClr>
              <a:buSzPct val="100000"/>
              <a:buFont typeface="+mj-lt"/>
              <a:buAutoNum type="arabicPeriod"/>
            </a:pPr>
            <a:r>
              <a:rPr lang="en-US" dirty="0">
                <a:solidFill>
                  <a:schemeClr val="accent1">
                    <a:lumMod val="75000"/>
                  </a:schemeClr>
                </a:solidFill>
              </a:rPr>
              <a:t>The Slow-Go Years</a:t>
            </a:r>
          </a:p>
          <a:p>
            <a:pPr marL="463550" indent="-463550">
              <a:spcAft>
                <a:spcPts val="1200"/>
              </a:spcAft>
              <a:buClr>
                <a:schemeClr val="tx2"/>
              </a:buClr>
              <a:buSzPct val="100000"/>
              <a:buFont typeface="+mj-lt"/>
              <a:buAutoNum type="arabicPeriod"/>
            </a:pPr>
            <a:r>
              <a:rPr lang="en-US" dirty="0">
                <a:solidFill>
                  <a:schemeClr val="accent1">
                    <a:lumMod val="75000"/>
                  </a:schemeClr>
                </a:solidFill>
              </a:rPr>
              <a:t>The No-Go Years</a:t>
            </a:r>
          </a:p>
          <a:p>
            <a:pPr marL="463550" indent="-463550">
              <a:spcAft>
                <a:spcPts val="2400"/>
              </a:spcAft>
              <a:buClr>
                <a:schemeClr val="tx2"/>
              </a:buClr>
              <a:buSzPct val="100000"/>
              <a:buFont typeface="+mj-lt"/>
              <a:buAutoNum type="arabicPeriod"/>
            </a:pPr>
            <a:r>
              <a:rPr lang="en-US" dirty="0">
                <a:solidFill>
                  <a:schemeClr val="accent1">
                    <a:lumMod val="75000"/>
                  </a:schemeClr>
                </a:solidFill>
              </a:rPr>
              <a:t>The Final Act – When Finality Becomes a Reality</a:t>
            </a:r>
          </a:p>
          <a:p>
            <a:pPr>
              <a:buClr>
                <a:schemeClr val="tx2"/>
              </a:buClr>
              <a:buSzPct val="80000"/>
            </a:pPr>
            <a:r>
              <a:rPr lang="en-US" dirty="0" smtClean="0">
                <a:solidFill>
                  <a:schemeClr val="accent1">
                    <a:lumMod val="75000"/>
                  </a:schemeClr>
                </a:solidFill>
              </a:rPr>
              <a:t>But, </a:t>
            </a:r>
            <a:r>
              <a:rPr lang="en-US" dirty="0">
                <a:solidFill>
                  <a:schemeClr val="accent1">
                    <a:lumMod val="75000"/>
                  </a:schemeClr>
                </a:solidFill>
              </a:rPr>
              <a:t>the reality </a:t>
            </a:r>
            <a:r>
              <a:rPr lang="en-US" dirty="0" smtClean="0">
                <a:solidFill>
                  <a:schemeClr val="accent1">
                    <a:lumMod val="75000"/>
                  </a:schemeClr>
                </a:solidFill>
              </a:rPr>
              <a:t>is, “The </a:t>
            </a:r>
            <a:r>
              <a:rPr lang="en-US" dirty="0">
                <a:solidFill>
                  <a:schemeClr val="accent1">
                    <a:lumMod val="75000"/>
                  </a:schemeClr>
                </a:solidFill>
              </a:rPr>
              <a:t>Final </a:t>
            </a:r>
            <a:r>
              <a:rPr lang="en-US" dirty="0" smtClean="0">
                <a:solidFill>
                  <a:schemeClr val="accent1">
                    <a:lumMod val="75000"/>
                  </a:schemeClr>
                </a:solidFill>
              </a:rPr>
              <a:t>Act” </a:t>
            </a:r>
            <a:r>
              <a:rPr lang="en-US" dirty="0">
                <a:solidFill>
                  <a:schemeClr val="accent1">
                    <a:lumMod val="75000"/>
                  </a:schemeClr>
                </a:solidFill>
              </a:rPr>
              <a:t>could o</a:t>
            </a:r>
            <a:r>
              <a:rPr lang="en-US" dirty="0" smtClean="0">
                <a:solidFill>
                  <a:schemeClr val="accent1">
                    <a:lumMod val="75000"/>
                  </a:schemeClr>
                </a:solidFill>
              </a:rPr>
              <a:t>ccur </a:t>
            </a:r>
            <a:r>
              <a:rPr lang="en-US" dirty="0">
                <a:solidFill>
                  <a:schemeClr val="accent1">
                    <a:lumMod val="75000"/>
                  </a:schemeClr>
                </a:solidFill>
              </a:rPr>
              <a:t>at any time –</a:t>
            </a:r>
            <a:br>
              <a:rPr lang="en-US" dirty="0">
                <a:solidFill>
                  <a:schemeClr val="accent1">
                    <a:lumMod val="75000"/>
                  </a:schemeClr>
                </a:solidFill>
              </a:rPr>
            </a:br>
            <a:r>
              <a:rPr lang="en-US" dirty="0">
                <a:solidFill>
                  <a:schemeClr val="accent1">
                    <a:lumMod val="75000"/>
                  </a:schemeClr>
                </a:solidFill>
              </a:rPr>
              <a:t>there is no season for death</a:t>
            </a:r>
          </a:p>
        </p:txBody>
      </p:sp>
    </p:spTree>
    <p:extLst>
      <p:ext uri="{BB962C8B-B14F-4D97-AF65-F5344CB8AC3E}">
        <p14:creationId xmlns:p14="http://schemas.microsoft.com/office/powerpoint/2010/main" val="39056717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0DFB-3DCC-874E-BAF9-12C3EB49B114}"/>
              </a:ext>
            </a:extLst>
          </p:cNvPr>
          <p:cNvSpPr>
            <a:spLocks noGrp="1"/>
          </p:cNvSpPr>
          <p:nvPr>
            <p:ph type="body" sz="quarter" idx="10"/>
          </p:nvPr>
        </p:nvSpPr>
        <p:spPr/>
        <p:txBody>
          <a:bodyPr/>
          <a:lstStyle/>
          <a:p>
            <a:r>
              <a:rPr lang="en-US" dirty="0"/>
              <a:t>What Would be a Good End of Life?</a:t>
            </a:r>
          </a:p>
        </p:txBody>
      </p:sp>
      <p:sp>
        <p:nvSpPr>
          <p:cNvPr id="6" name="Text Placeholder 5">
            <a:extLst>
              <a:ext uri="{FF2B5EF4-FFF2-40B4-BE49-F238E27FC236}">
                <a16:creationId xmlns:a16="http://schemas.microsoft.com/office/drawing/2014/main" id="{46CA7AC1-33C7-0744-A3D3-61630F86A06D}"/>
              </a:ext>
            </a:extLst>
          </p:cNvPr>
          <p:cNvSpPr>
            <a:spLocks noGrp="1"/>
          </p:cNvSpPr>
          <p:nvPr>
            <p:ph type="body" sz="quarter" idx="11"/>
          </p:nvPr>
        </p:nvSpPr>
        <p:spPr>
          <a:xfrm>
            <a:off x="1139824" y="2785476"/>
            <a:ext cx="9890125" cy="3199399"/>
          </a:xfrm>
        </p:spPr>
        <p:txBody>
          <a:bodyPr/>
          <a:lstStyle/>
          <a:p>
            <a:pPr marL="342900" indent="-342900">
              <a:spcAft>
                <a:spcPts val="1200"/>
              </a:spcAft>
              <a:buClr>
                <a:schemeClr val="tx2"/>
              </a:buClr>
              <a:buSzPct val="100000"/>
              <a:buFont typeface="Arial" panose="020B0604020202020204" pitchFamily="34" charset="0"/>
              <a:buChar char="•"/>
            </a:pPr>
            <a:r>
              <a:rPr lang="en-US" dirty="0" smtClean="0">
                <a:solidFill>
                  <a:schemeClr val="accent1">
                    <a:lumMod val="75000"/>
                  </a:schemeClr>
                </a:solidFill>
              </a:rPr>
              <a:t>Worldwide </a:t>
            </a:r>
            <a:r>
              <a:rPr lang="en-US" dirty="0">
                <a:solidFill>
                  <a:schemeClr val="accent1">
                    <a:lumMod val="75000"/>
                  </a:schemeClr>
                </a:solidFill>
              </a:rPr>
              <a:t>Research Project – Breaking News!</a:t>
            </a:r>
          </a:p>
          <a:p>
            <a:pPr marL="803275" indent="-342900">
              <a:spcAft>
                <a:spcPts val="1200"/>
              </a:spcAft>
              <a:buClr>
                <a:schemeClr val="tx2"/>
              </a:buClr>
              <a:buSzPct val="100000"/>
              <a:buFont typeface="Courier New" panose="02070309020205020404" pitchFamily="49" charset="0"/>
              <a:buChar char="o"/>
            </a:pPr>
            <a:r>
              <a:rPr lang="en-US" dirty="0">
                <a:solidFill>
                  <a:schemeClr val="accent1">
                    <a:lumMod val="75000"/>
                  </a:schemeClr>
                </a:solidFill>
              </a:rPr>
              <a:t>100% of People Die!</a:t>
            </a:r>
          </a:p>
          <a:p>
            <a:pPr marL="803275" indent="-342900">
              <a:spcAft>
                <a:spcPts val="1200"/>
              </a:spcAft>
              <a:buClr>
                <a:schemeClr val="tx2"/>
              </a:buClr>
              <a:buSzPct val="100000"/>
              <a:buFont typeface="Courier New" panose="02070309020205020404" pitchFamily="49" charset="0"/>
              <a:buChar char="o"/>
            </a:pPr>
            <a:r>
              <a:rPr lang="en-US" dirty="0">
                <a:solidFill>
                  <a:schemeClr val="accent1">
                    <a:lumMod val="75000"/>
                  </a:schemeClr>
                </a:solidFill>
              </a:rPr>
              <a:t>46% of Americans die with less than $</a:t>
            </a:r>
            <a:r>
              <a:rPr lang="en-US" dirty="0" smtClean="0">
                <a:solidFill>
                  <a:schemeClr val="accent1">
                    <a:lumMod val="75000"/>
                  </a:schemeClr>
                </a:solidFill>
              </a:rPr>
              <a:t>10,000</a:t>
            </a:r>
            <a:endParaRPr lang="en-US" dirty="0">
              <a:solidFill>
                <a:schemeClr val="accent1">
                  <a:lumMod val="75000"/>
                </a:schemeClr>
              </a:solidFill>
            </a:endParaRPr>
          </a:p>
          <a:p>
            <a:pPr marL="342900" indent="-342900">
              <a:spcAft>
                <a:spcPts val="1200"/>
              </a:spcAft>
              <a:buClr>
                <a:schemeClr val="tx2"/>
              </a:buClr>
              <a:buSzPct val="100000"/>
              <a:buFont typeface="Arial" panose="020B0604020202020204" pitchFamily="34" charset="0"/>
              <a:buChar char="•"/>
            </a:pPr>
            <a:r>
              <a:rPr lang="en-US" dirty="0">
                <a:solidFill>
                  <a:schemeClr val="accent1">
                    <a:lumMod val="75000"/>
                  </a:schemeClr>
                </a:solidFill>
              </a:rPr>
              <a:t>We all think about living well, so why not think about dying well?</a:t>
            </a:r>
          </a:p>
          <a:p>
            <a:pPr marL="342900" indent="-342900">
              <a:spcAft>
                <a:spcPts val="1200"/>
              </a:spcAft>
              <a:buClr>
                <a:schemeClr val="tx2"/>
              </a:buClr>
              <a:buSzPct val="100000"/>
              <a:buFont typeface="Arial" panose="020B0604020202020204" pitchFamily="34" charset="0"/>
              <a:buChar char="•"/>
            </a:pPr>
            <a:r>
              <a:rPr lang="en-US" dirty="0">
                <a:solidFill>
                  <a:schemeClr val="accent1">
                    <a:lumMod val="75000"/>
                  </a:schemeClr>
                </a:solidFill>
              </a:rPr>
              <a:t>What do you want?</a:t>
            </a:r>
          </a:p>
        </p:txBody>
      </p:sp>
      <p:sp>
        <p:nvSpPr>
          <p:cNvPr id="3" name="TextBox 2"/>
          <p:cNvSpPr txBox="1"/>
          <p:nvPr/>
        </p:nvSpPr>
        <p:spPr>
          <a:xfrm>
            <a:off x="1050924" y="6249600"/>
            <a:ext cx="4076700" cy="276999"/>
          </a:xfrm>
          <a:prstGeom prst="rect">
            <a:avLst/>
          </a:prstGeom>
          <a:noFill/>
        </p:spPr>
        <p:txBody>
          <a:bodyPr wrap="square" rtlCol="0">
            <a:spAutoFit/>
          </a:bodyPr>
          <a:lstStyle/>
          <a:p>
            <a:r>
              <a:rPr lang="en-US" sz="1200" dirty="0" smtClean="0">
                <a:solidFill>
                  <a:schemeClr val="bg1">
                    <a:lumMod val="65000"/>
                  </a:schemeClr>
                </a:solidFill>
                <a:latin typeface="+mj-lt"/>
              </a:rPr>
              <a:t>Source: MIT News, August 2012</a:t>
            </a:r>
            <a:endParaRPr lang="en-US" sz="1200" dirty="0">
              <a:solidFill>
                <a:schemeClr val="bg1">
                  <a:lumMod val="65000"/>
                </a:schemeClr>
              </a:solidFill>
              <a:latin typeface="+mj-lt"/>
            </a:endParaRPr>
          </a:p>
        </p:txBody>
      </p:sp>
    </p:spTree>
    <p:extLst>
      <p:ext uri="{BB962C8B-B14F-4D97-AF65-F5344CB8AC3E}">
        <p14:creationId xmlns:p14="http://schemas.microsoft.com/office/powerpoint/2010/main" val="24655154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5F64EC-85B4-6D44-B502-08662E3449B7}"/>
              </a:ext>
            </a:extLst>
          </p:cNvPr>
          <p:cNvSpPr>
            <a:spLocks noGrp="1"/>
          </p:cNvSpPr>
          <p:nvPr>
            <p:ph type="body" sz="quarter" idx="10"/>
          </p:nvPr>
        </p:nvSpPr>
        <p:spPr/>
        <p:txBody>
          <a:bodyPr/>
          <a:lstStyle/>
          <a:p>
            <a:r>
              <a:rPr lang="en-US" dirty="0" smtClean="0"/>
              <a:t>Why We Need a Plan?</a:t>
            </a:r>
            <a:endParaRPr lang="en-US" dirty="0"/>
          </a:p>
        </p:txBody>
      </p:sp>
      <p:sp>
        <p:nvSpPr>
          <p:cNvPr id="2" name="Text Placeholder 1">
            <a:extLst>
              <a:ext uri="{FF2B5EF4-FFF2-40B4-BE49-F238E27FC236}">
                <a16:creationId xmlns:a16="http://schemas.microsoft.com/office/drawing/2014/main" id="{B72832F5-44AC-A84C-9C4E-EBB5683EC5DE}"/>
              </a:ext>
            </a:extLst>
          </p:cNvPr>
          <p:cNvSpPr>
            <a:spLocks noGrp="1"/>
          </p:cNvSpPr>
          <p:nvPr>
            <p:ph type="body" sz="quarter" idx="11"/>
          </p:nvPr>
        </p:nvSpPr>
        <p:spPr>
          <a:xfrm>
            <a:off x="1139825" y="1947276"/>
            <a:ext cx="9890125" cy="4085224"/>
          </a:xfrm>
        </p:spPr>
        <p:txBody>
          <a:bodyPr/>
          <a:lstStyle/>
          <a:p>
            <a:pPr>
              <a:spcAft>
                <a:spcPts val="0"/>
              </a:spcAft>
            </a:pPr>
            <a:r>
              <a:rPr lang="en-US" sz="2000" b="1" dirty="0">
                <a:solidFill>
                  <a:schemeClr val="tx2"/>
                </a:solidFill>
              </a:rPr>
              <a:t>Example 1:</a:t>
            </a:r>
          </a:p>
          <a:p>
            <a:pPr>
              <a:spcAft>
                <a:spcPts val="0"/>
              </a:spcAft>
            </a:pPr>
            <a:endParaRPr lang="en-US" sz="2000" b="1" dirty="0">
              <a:solidFill>
                <a:schemeClr val="tx2"/>
              </a:solidFill>
            </a:endParaRPr>
          </a:p>
          <a:p>
            <a:pPr>
              <a:spcAft>
                <a:spcPts val="0"/>
              </a:spcAft>
            </a:pPr>
            <a:r>
              <a:rPr lang="en-US" sz="2000" b="1" dirty="0">
                <a:solidFill>
                  <a:schemeClr val="tx2"/>
                </a:solidFill>
              </a:rPr>
              <a:t>Prince Rogers Nelson</a:t>
            </a:r>
            <a:endParaRPr lang="en-US" sz="2000" dirty="0"/>
          </a:p>
          <a:p>
            <a:pPr>
              <a:spcAft>
                <a:spcPts val="0"/>
              </a:spcAft>
            </a:pPr>
            <a:r>
              <a:rPr lang="en-US" sz="2000" dirty="0">
                <a:solidFill>
                  <a:schemeClr val="accent1">
                    <a:lumMod val="75000"/>
                  </a:schemeClr>
                </a:solidFill>
              </a:rPr>
              <a:t>Died April 21, 2016</a:t>
            </a:r>
          </a:p>
          <a:p>
            <a:pPr>
              <a:spcAft>
                <a:spcPts val="0"/>
              </a:spcAft>
            </a:pPr>
            <a:r>
              <a:rPr lang="en-US" sz="2000" dirty="0">
                <a:solidFill>
                  <a:schemeClr val="accent1">
                    <a:lumMod val="75000"/>
                  </a:schemeClr>
                </a:solidFill>
              </a:rPr>
              <a:t>No direct heirs – 6 siblings</a:t>
            </a:r>
          </a:p>
          <a:p>
            <a:r>
              <a:rPr lang="en-US" sz="2000" dirty="0">
                <a:solidFill>
                  <a:schemeClr val="accent1">
                    <a:lumMod val="75000"/>
                  </a:schemeClr>
                </a:solidFill>
              </a:rPr>
              <a:t>Estimated $300 Million Estate</a:t>
            </a:r>
            <a:endParaRPr lang="en-US" sz="2000" dirty="0"/>
          </a:p>
          <a:p>
            <a:pPr marL="285750" indent="-285750">
              <a:spcAft>
                <a:spcPts val="1200"/>
              </a:spcAft>
              <a:buClr>
                <a:schemeClr val="tx2"/>
              </a:buClr>
              <a:buSzPct val="100000"/>
              <a:buFont typeface="Arial" panose="020B0604020202020204" pitchFamily="34" charset="0"/>
              <a:buChar char="•"/>
            </a:pPr>
            <a:r>
              <a:rPr lang="en-US" sz="2000" dirty="0">
                <a:solidFill>
                  <a:schemeClr val="tx1"/>
                </a:solidFill>
              </a:rPr>
              <a:t>No Will!</a:t>
            </a:r>
          </a:p>
          <a:p>
            <a:pPr marL="285750" indent="-285750">
              <a:spcAft>
                <a:spcPts val="1200"/>
              </a:spcAft>
              <a:buClr>
                <a:schemeClr val="tx2"/>
              </a:buClr>
              <a:buSzPct val="100000"/>
              <a:buFont typeface="Arial" panose="020B0604020202020204" pitchFamily="34" charset="0"/>
              <a:buChar char="•"/>
            </a:pPr>
            <a:r>
              <a:rPr lang="en-US" sz="2000" dirty="0" smtClean="0">
                <a:solidFill>
                  <a:schemeClr val="accent1">
                    <a:lumMod val="75000"/>
                  </a:schemeClr>
                </a:solidFill>
              </a:rPr>
              <a:t>It’s </a:t>
            </a:r>
            <a:r>
              <a:rPr lang="en-US" sz="2000" dirty="0">
                <a:solidFill>
                  <a:schemeClr val="accent1">
                    <a:lumMod val="75000"/>
                  </a:schemeClr>
                </a:solidFill>
              </a:rPr>
              <a:t>one thing dividing $300 </a:t>
            </a:r>
            <a:r>
              <a:rPr lang="en-US" sz="2000" dirty="0" smtClean="0">
                <a:solidFill>
                  <a:schemeClr val="accent1">
                    <a:lumMod val="75000"/>
                  </a:schemeClr>
                </a:solidFill>
              </a:rPr>
              <a:t>million between </a:t>
            </a:r>
            <a:r>
              <a:rPr lang="en-US" sz="2000" dirty="0">
                <a:solidFill>
                  <a:schemeClr val="accent1">
                    <a:lumMod val="75000"/>
                  </a:schemeClr>
                </a:solidFill>
              </a:rPr>
              <a:t>6 </a:t>
            </a:r>
            <a:r>
              <a:rPr lang="en-US" sz="2000" dirty="0" smtClean="0">
                <a:solidFill>
                  <a:schemeClr val="accent1">
                    <a:lumMod val="75000"/>
                  </a:schemeClr>
                </a:solidFill>
              </a:rPr>
              <a:t>people; but, how </a:t>
            </a:r>
            <a:r>
              <a:rPr lang="en-US" sz="2000" dirty="0">
                <a:solidFill>
                  <a:schemeClr val="accent1">
                    <a:lumMod val="75000"/>
                  </a:schemeClr>
                </a:solidFill>
              </a:rPr>
              <a:t>do you divide Purple Rain? The vault of unreleased music?</a:t>
            </a:r>
          </a:p>
        </p:txBody>
      </p:sp>
    </p:spTree>
    <p:extLst>
      <p:ext uri="{BB962C8B-B14F-4D97-AF65-F5344CB8AC3E}">
        <p14:creationId xmlns:p14="http://schemas.microsoft.com/office/powerpoint/2010/main" val="94455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95F64EC-85B4-6D44-B502-08662E3449B7}"/>
              </a:ext>
            </a:extLst>
          </p:cNvPr>
          <p:cNvSpPr>
            <a:spLocks noGrp="1"/>
          </p:cNvSpPr>
          <p:nvPr>
            <p:ph type="body" sz="quarter" idx="10"/>
          </p:nvPr>
        </p:nvSpPr>
        <p:spPr/>
        <p:txBody>
          <a:bodyPr/>
          <a:lstStyle/>
          <a:p>
            <a:r>
              <a:rPr lang="en-US" dirty="0" smtClean="0"/>
              <a:t>Complexities Still Exist</a:t>
            </a:r>
            <a:endParaRPr lang="en-US" dirty="0"/>
          </a:p>
        </p:txBody>
      </p:sp>
      <p:sp>
        <p:nvSpPr>
          <p:cNvPr id="2" name="Text Placeholder 1">
            <a:extLst>
              <a:ext uri="{FF2B5EF4-FFF2-40B4-BE49-F238E27FC236}">
                <a16:creationId xmlns:a16="http://schemas.microsoft.com/office/drawing/2014/main" id="{B72832F5-44AC-A84C-9C4E-EBB5683EC5DE}"/>
              </a:ext>
            </a:extLst>
          </p:cNvPr>
          <p:cNvSpPr>
            <a:spLocks noGrp="1"/>
          </p:cNvSpPr>
          <p:nvPr>
            <p:ph type="body" sz="quarter" idx="11"/>
          </p:nvPr>
        </p:nvSpPr>
        <p:spPr>
          <a:xfrm>
            <a:off x="1139825" y="2264776"/>
            <a:ext cx="9890125" cy="3564524"/>
          </a:xfrm>
        </p:spPr>
        <p:txBody>
          <a:bodyPr/>
          <a:lstStyle/>
          <a:p>
            <a:pPr>
              <a:spcAft>
                <a:spcPts val="0"/>
              </a:spcAft>
            </a:pPr>
            <a:r>
              <a:rPr lang="en-US" sz="2000" b="1" dirty="0" smtClean="0">
                <a:solidFill>
                  <a:schemeClr val="tx2"/>
                </a:solidFill>
              </a:rPr>
              <a:t>Example 2:</a:t>
            </a:r>
          </a:p>
          <a:p>
            <a:pPr>
              <a:spcAft>
                <a:spcPts val="0"/>
              </a:spcAft>
            </a:pPr>
            <a:endParaRPr lang="en-US" sz="2000" b="1" dirty="0">
              <a:solidFill>
                <a:schemeClr val="tx2"/>
              </a:solidFill>
            </a:endParaRPr>
          </a:p>
          <a:p>
            <a:pPr>
              <a:spcAft>
                <a:spcPts val="0"/>
              </a:spcAft>
            </a:pPr>
            <a:r>
              <a:rPr lang="en-US" sz="2000" b="1" dirty="0" smtClean="0">
                <a:solidFill>
                  <a:schemeClr val="tx2"/>
                </a:solidFill>
              </a:rPr>
              <a:t>Michael </a:t>
            </a:r>
            <a:r>
              <a:rPr lang="en-US" sz="2000" b="1" dirty="0">
                <a:solidFill>
                  <a:schemeClr val="tx2"/>
                </a:solidFill>
              </a:rPr>
              <a:t>Jackson</a:t>
            </a:r>
          </a:p>
          <a:p>
            <a:pPr>
              <a:spcAft>
                <a:spcPts val="0"/>
              </a:spcAft>
            </a:pPr>
            <a:r>
              <a:rPr lang="en-US" sz="2000" dirty="0">
                <a:solidFill>
                  <a:schemeClr val="accent1">
                    <a:lumMod val="75000"/>
                  </a:schemeClr>
                </a:solidFill>
              </a:rPr>
              <a:t>Died June 25, 2009</a:t>
            </a:r>
          </a:p>
          <a:p>
            <a:r>
              <a:rPr lang="en-US" sz="2000" dirty="0">
                <a:solidFill>
                  <a:schemeClr val="accent1">
                    <a:lumMod val="75000"/>
                  </a:schemeClr>
                </a:solidFill>
              </a:rPr>
              <a:t>Estimated $500 million in debt</a:t>
            </a:r>
          </a:p>
          <a:p>
            <a:pPr marL="285750" indent="-285750">
              <a:spcAft>
                <a:spcPts val="1200"/>
              </a:spcAft>
              <a:buClr>
                <a:schemeClr val="tx2"/>
              </a:buClr>
              <a:buSzPct val="100000"/>
              <a:buFont typeface="Arial" panose="020B0604020202020204" pitchFamily="34" charset="0"/>
              <a:buChar char="•"/>
            </a:pPr>
            <a:r>
              <a:rPr lang="en-US" sz="2000" dirty="0">
                <a:solidFill>
                  <a:schemeClr val="accent1">
                    <a:lumMod val="75000"/>
                  </a:schemeClr>
                </a:solidFill>
              </a:rPr>
              <a:t>Today – there is roughly $500 million in cash in the estate</a:t>
            </a:r>
          </a:p>
          <a:p>
            <a:pPr marL="285750" indent="-285750">
              <a:spcAft>
                <a:spcPts val="1200"/>
              </a:spcAft>
              <a:buClr>
                <a:schemeClr val="tx2"/>
              </a:buClr>
              <a:buSzPct val="100000"/>
              <a:buFont typeface="Arial" panose="020B0604020202020204" pitchFamily="34" charset="0"/>
              <a:buChar char="•"/>
            </a:pPr>
            <a:r>
              <a:rPr lang="en-US" sz="2000" dirty="0">
                <a:solidFill>
                  <a:schemeClr val="accent1">
                    <a:lumMod val="75000"/>
                  </a:schemeClr>
                </a:solidFill>
              </a:rPr>
              <a:t>Neverland is still for sale at roughly $100 million</a:t>
            </a:r>
          </a:p>
          <a:p>
            <a:pPr marL="285750" indent="-285750">
              <a:spcAft>
                <a:spcPts val="1200"/>
              </a:spcAft>
              <a:buClr>
                <a:schemeClr val="tx2"/>
              </a:buClr>
              <a:buSzPct val="100000"/>
              <a:buFont typeface="Arial" panose="020B0604020202020204" pitchFamily="34" charset="0"/>
              <a:buChar char="•"/>
            </a:pPr>
            <a:r>
              <a:rPr lang="en-US" sz="2000" dirty="0">
                <a:solidFill>
                  <a:schemeClr val="accent1">
                    <a:lumMod val="75000"/>
                  </a:schemeClr>
                </a:solidFill>
              </a:rPr>
              <a:t>Had both a will and living trust</a:t>
            </a:r>
          </a:p>
          <a:p>
            <a:pPr marL="285750" indent="-285750">
              <a:spcAft>
                <a:spcPts val="1200"/>
              </a:spcAft>
              <a:buClr>
                <a:schemeClr val="tx2"/>
              </a:buClr>
              <a:buSzPct val="100000"/>
              <a:buFont typeface="Arial" panose="020B0604020202020204" pitchFamily="34" charset="0"/>
              <a:buChar char="•"/>
            </a:pPr>
            <a:r>
              <a:rPr lang="en-US" sz="2000" dirty="0">
                <a:solidFill>
                  <a:schemeClr val="accent1">
                    <a:lumMod val="75000"/>
                  </a:schemeClr>
                </a:solidFill>
              </a:rPr>
              <a:t>However, estate is still ongoing as well as the trust</a:t>
            </a:r>
          </a:p>
          <a:p>
            <a:pPr>
              <a:buClr>
                <a:schemeClr val="tx2"/>
              </a:buClr>
            </a:pPr>
            <a:endParaRPr lang="en-US" sz="2000" dirty="0"/>
          </a:p>
        </p:txBody>
      </p:sp>
      <p:sp>
        <p:nvSpPr>
          <p:cNvPr id="3" name="TextBox 2"/>
          <p:cNvSpPr txBox="1"/>
          <p:nvPr/>
        </p:nvSpPr>
        <p:spPr>
          <a:xfrm>
            <a:off x="1038225" y="6197600"/>
            <a:ext cx="3787775" cy="276999"/>
          </a:xfrm>
          <a:prstGeom prst="rect">
            <a:avLst/>
          </a:prstGeom>
          <a:noFill/>
        </p:spPr>
        <p:txBody>
          <a:bodyPr wrap="square" rtlCol="0">
            <a:spAutoFit/>
          </a:bodyPr>
          <a:lstStyle/>
          <a:p>
            <a:r>
              <a:rPr lang="en-US" sz="1200" dirty="0" smtClean="0">
                <a:solidFill>
                  <a:schemeClr val="bg1">
                    <a:lumMod val="65000"/>
                  </a:schemeClr>
                </a:solidFill>
                <a:latin typeface="+mj-lt"/>
              </a:rPr>
              <a:t>Source: Business Insider</a:t>
            </a:r>
            <a:endParaRPr lang="en-US" sz="1200" dirty="0">
              <a:solidFill>
                <a:schemeClr val="bg1">
                  <a:lumMod val="65000"/>
                </a:schemeClr>
              </a:solidFill>
              <a:latin typeface="+mj-lt"/>
            </a:endParaRPr>
          </a:p>
        </p:txBody>
      </p:sp>
    </p:spTree>
    <p:extLst>
      <p:ext uri="{BB962C8B-B14F-4D97-AF65-F5344CB8AC3E}">
        <p14:creationId xmlns:p14="http://schemas.microsoft.com/office/powerpoint/2010/main" val="178577569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EEFC892-D012-5740-A814-DCF503BD56B4}"/>
              </a:ext>
            </a:extLst>
          </p:cNvPr>
          <p:cNvSpPr>
            <a:spLocks noGrp="1"/>
          </p:cNvSpPr>
          <p:nvPr>
            <p:ph type="body" sz="quarter" idx="10"/>
          </p:nvPr>
        </p:nvSpPr>
        <p:spPr/>
        <p:txBody>
          <a:bodyPr/>
          <a:lstStyle/>
          <a:p>
            <a:r>
              <a:rPr lang="en-US" dirty="0"/>
              <a:t>Planning for the End Checklist</a:t>
            </a:r>
          </a:p>
        </p:txBody>
      </p:sp>
    </p:spTree>
    <p:extLst>
      <p:ext uri="{BB962C8B-B14F-4D97-AF65-F5344CB8AC3E}">
        <p14:creationId xmlns:p14="http://schemas.microsoft.com/office/powerpoint/2010/main" val="317462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Grayed">
      <a:dk1>
        <a:srgbClr val="1C1B1C"/>
      </a:dk1>
      <a:lt1>
        <a:srgbClr val="FFFFFF"/>
      </a:lt1>
      <a:dk2>
        <a:srgbClr val="646464"/>
      </a:dk2>
      <a:lt2>
        <a:srgbClr val="969696"/>
      </a:lt2>
      <a:accent1>
        <a:srgbClr val="282828"/>
      </a:accent1>
      <a:accent2>
        <a:srgbClr val="AFBDC7"/>
      </a:accent2>
      <a:accent3>
        <a:srgbClr val="08A0FF"/>
      </a:accent3>
      <a:accent4>
        <a:srgbClr val="73C9FF"/>
      </a:accent4>
      <a:accent5>
        <a:srgbClr val="D6B556"/>
      </a:accent5>
      <a:accent6>
        <a:srgbClr val="EBD38D"/>
      </a:accent6>
      <a:hlink>
        <a:srgbClr val="34DB86"/>
      </a:hlink>
      <a:folHlink>
        <a:srgbClr val="24AB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30FA423277EF4ABC8BBAF84CC0E8DD" ma:contentTypeVersion="12" ma:contentTypeDescription="Create a new document." ma:contentTypeScope="" ma:versionID="c1c11ac5bc7e263bf682cf58f72796a2">
  <xsd:schema xmlns:xsd="http://www.w3.org/2001/XMLSchema" xmlns:xs="http://www.w3.org/2001/XMLSchema" xmlns:p="http://schemas.microsoft.com/office/2006/metadata/properties" xmlns:ns3="c0d8f861-52e1-4c82-bf18-3786ede961bf" xmlns:ns4="517f8d6d-1732-4a21-baae-9492c16e1d11" targetNamespace="http://schemas.microsoft.com/office/2006/metadata/properties" ma:root="true" ma:fieldsID="a876abb347c405ca604d8cc6f0bf29a9" ns3:_="" ns4:_="">
    <xsd:import namespace="c0d8f861-52e1-4c82-bf18-3786ede961bf"/>
    <xsd:import namespace="517f8d6d-1732-4a21-baae-9492c16e1d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d8f861-52e1-4c82-bf18-3786ede96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7f8d6d-1732-4a21-baae-9492c16e1d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B3E3E2-E2D4-48E4-8FDA-EB0678C115CE}">
  <ds:schemaRefs>
    <ds:schemaRef ds:uri="http://schemas.microsoft.com/sharepoint/v3/contenttype/forms"/>
  </ds:schemaRefs>
</ds:datastoreItem>
</file>

<file path=customXml/itemProps2.xml><?xml version="1.0" encoding="utf-8"?>
<ds:datastoreItem xmlns:ds="http://schemas.openxmlformats.org/officeDocument/2006/customXml" ds:itemID="{38D1ED76-F9E7-49CB-B38D-57EB22E680E8}">
  <ds:schemaRefs>
    <ds:schemaRef ds:uri="http://purl.org/dc/terms/"/>
    <ds:schemaRef ds:uri="http://schemas.microsoft.com/office/2006/documentManagement/types"/>
    <ds:schemaRef ds:uri="http://schemas.microsoft.com/office/2006/metadata/properties"/>
    <ds:schemaRef ds:uri="http://purl.org/dc/elements/1.1/"/>
    <ds:schemaRef ds:uri="517f8d6d-1732-4a21-baae-9492c16e1d11"/>
    <ds:schemaRef ds:uri="http://schemas.openxmlformats.org/package/2006/metadata/core-properties"/>
    <ds:schemaRef ds:uri="c0d8f861-52e1-4c82-bf18-3786ede961bf"/>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5D05A76-8B6B-4C98-87F0-4F13B801F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8f861-52e1-4c82-bf18-3786ede961bf"/>
    <ds:schemaRef ds:uri="517f8d6d-1732-4a21-baae-9492c16e1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34834</TotalTime>
  <Words>8191</Words>
  <Application>Microsoft Office PowerPoint</Application>
  <PresentationFormat>Widescreen</PresentationFormat>
  <Paragraphs>442</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Avenir Roman</vt:lpstr>
      <vt:lpstr>Calibri</vt:lpstr>
      <vt:lpstr>Courier New</vt:lpstr>
      <vt:lpstr>Helvetica Neue</vt:lpstr>
      <vt:lpstr>Helvetica Neue Light</vt:lpstr>
      <vt:lpstr>Helvetica Neue LT Pro 45 Light</vt:lpstr>
      <vt:lpstr>Helvetica Neue LT Pro 75</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for Today Presentation - LPL</dc:title>
  <dc:creator>Carson Coaching</dc:creator>
  <cp:lastModifiedBy>Pam Burwell</cp:lastModifiedBy>
  <cp:revision>786</cp:revision>
  <cp:lastPrinted>2020-12-29T16:01:38Z</cp:lastPrinted>
  <dcterms:created xsi:type="dcterms:W3CDTF">2019-11-01T17:53:31Z</dcterms:created>
  <dcterms:modified xsi:type="dcterms:W3CDTF">2020-12-29T16:02:13Z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0x0101006E30FA423277EF4ABC8BBAF84CC0E8DD</vt:lpwstr>
  </property>
</Properties>
</file>