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8"/>
  </p:notesMasterIdLst>
  <p:handoutMasterIdLst>
    <p:handoutMasterId r:id="rId49"/>
  </p:handoutMasterIdLst>
  <p:sldIdLst>
    <p:sldId id="1796" r:id="rId2"/>
    <p:sldId id="1984" r:id="rId3"/>
    <p:sldId id="2042" r:id="rId4"/>
    <p:sldId id="882" r:id="rId5"/>
    <p:sldId id="570" r:id="rId6"/>
    <p:sldId id="2023" r:id="rId7"/>
    <p:sldId id="975" r:id="rId8"/>
    <p:sldId id="2024" r:id="rId9"/>
    <p:sldId id="1948" r:id="rId10"/>
    <p:sldId id="2025" r:id="rId11"/>
    <p:sldId id="2026" r:id="rId12"/>
    <p:sldId id="2027" r:id="rId13"/>
    <p:sldId id="1810" r:id="rId14"/>
    <p:sldId id="1985" r:id="rId15"/>
    <p:sldId id="2028" r:id="rId16"/>
    <p:sldId id="2029" r:id="rId17"/>
    <p:sldId id="2044" r:id="rId18"/>
    <p:sldId id="2030" r:id="rId19"/>
    <p:sldId id="2031" r:id="rId20"/>
    <p:sldId id="2032" r:id="rId21"/>
    <p:sldId id="1828" r:id="rId22"/>
    <p:sldId id="2033" r:id="rId23"/>
    <p:sldId id="2034" r:id="rId24"/>
    <p:sldId id="2037" r:id="rId25"/>
    <p:sldId id="1993" r:id="rId26"/>
    <p:sldId id="2040" r:id="rId27"/>
    <p:sldId id="1874" r:id="rId28"/>
    <p:sldId id="1893" r:id="rId29"/>
    <p:sldId id="1815" r:id="rId30"/>
    <p:sldId id="2012" r:id="rId31"/>
    <p:sldId id="2013" r:id="rId32"/>
    <p:sldId id="2014" r:id="rId33"/>
    <p:sldId id="2039" r:id="rId34"/>
    <p:sldId id="2015" r:id="rId35"/>
    <p:sldId id="1886" r:id="rId36"/>
    <p:sldId id="1892" r:id="rId37"/>
    <p:sldId id="1888" r:id="rId38"/>
    <p:sldId id="2017" r:id="rId39"/>
    <p:sldId id="2045" r:id="rId40"/>
    <p:sldId id="2038" r:id="rId41"/>
    <p:sldId id="1855" r:id="rId42"/>
    <p:sldId id="1856" r:id="rId43"/>
    <p:sldId id="1900" r:id="rId44"/>
    <p:sldId id="803" r:id="rId45"/>
    <p:sldId id="1857" r:id="rId46"/>
    <p:sldId id="1859" r:id="rId47"/>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d Mackrill" initials="JM" lastIdx="12" clrIdx="0">
    <p:extLst>
      <p:ext uri="{19B8F6BF-5375-455C-9EA6-DF929625EA0E}">
        <p15:presenceInfo xmlns:p15="http://schemas.microsoft.com/office/powerpoint/2012/main" userId="S::jmackrill@carsongroup.com::8cd62ddf-9baf-4535-b54b-b038ef67424e" providerId="AD"/>
      </p:ext>
    </p:extLst>
  </p:cmAuthor>
  <p:cmAuthor id="2" name="Scott McIntyre" initials="SM" lastIdx="16" clrIdx="1">
    <p:extLst>
      <p:ext uri="{19B8F6BF-5375-455C-9EA6-DF929625EA0E}">
        <p15:presenceInfo xmlns:p15="http://schemas.microsoft.com/office/powerpoint/2012/main" userId="S::smcintyre@carsongroup.com::04999e38-680f-423c-aa7e-e5f3b7ef48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85"/>
    <p:restoredTop sz="87206"/>
  </p:normalViewPr>
  <p:slideViewPr>
    <p:cSldViewPr snapToGrid="0" snapToObjects="1">
      <p:cViewPr varScale="1">
        <p:scale>
          <a:sx n="145" d="100"/>
          <a:sy n="145" d="100"/>
        </p:scale>
        <p:origin x="896" y="192"/>
      </p:cViewPr>
      <p:guideLst/>
    </p:cSldViewPr>
  </p:slideViewPr>
  <p:outlineViewPr>
    <p:cViewPr>
      <p:scale>
        <a:sx n="33" d="100"/>
        <a:sy n="33" d="100"/>
      </p:scale>
      <p:origin x="0" y="-33272"/>
    </p:cViewPr>
  </p:outlineViewPr>
  <p:notesTextViewPr>
    <p:cViewPr>
      <p:scale>
        <a:sx n="1" d="1"/>
        <a:sy n="1" d="1"/>
      </p:scale>
      <p:origin x="0" y="0"/>
    </p:cViewPr>
  </p:notesTextViewPr>
  <p:notesViewPr>
    <p:cSldViewPr snapToGrid="0" snapToObjects="1" showGuides="1">
      <p:cViewPr varScale="1">
        <p:scale>
          <a:sx n="143" d="100"/>
          <a:sy n="143" d="100"/>
        </p:scale>
        <p:origin x="3192" y="20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0F7053-13D0-9D49-B19D-45207D518922}"/>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a:extLst>
              <a:ext uri="{FF2B5EF4-FFF2-40B4-BE49-F238E27FC236}">
                <a16:creationId xmlns:a16="http://schemas.microsoft.com/office/drawing/2014/main" id="{DB22CB10-6833-E044-B6B1-2D6530675FA8}"/>
              </a:ext>
            </a:extLst>
          </p:cNvPr>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7F3FED85-615D-4340-A51F-606476F1067C}" type="datetimeFigureOut">
              <a:rPr lang="en-US" smtClean="0">
                <a:latin typeface="Arial" panose="020B0604020202020204" pitchFamily="34" charset="0"/>
              </a:rPr>
              <a:t>5/19/20</a:t>
            </a:fld>
            <a:endParaRPr lang="en-US" dirty="0">
              <a:latin typeface="Arial" panose="020B0604020202020204" pitchFamily="34" charset="0"/>
            </a:endParaRPr>
          </a:p>
        </p:txBody>
      </p:sp>
      <p:sp>
        <p:nvSpPr>
          <p:cNvPr id="4" name="Footer Placeholder 3">
            <a:extLst>
              <a:ext uri="{FF2B5EF4-FFF2-40B4-BE49-F238E27FC236}">
                <a16:creationId xmlns:a16="http://schemas.microsoft.com/office/drawing/2014/main" id="{0717E777-872C-954C-AC00-3D19CC5CDFAF}"/>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a:extLst>
              <a:ext uri="{FF2B5EF4-FFF2-40B4-BE49-F238E27FC236}">
                <a16:creationId xmlns:a16="http://schemas.microsoft.com/office/drawing/2014/main" id="{A909B505-9B4D-DE4C-9869-C9FF1B1F71CD}"/>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487B80BC-433A-2E4F-A25F-9F8CF4B0A56F}"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4065999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b="0" i="0">
                <a:latin typeface="Arial" panose="020B0604020202020204" pitchFamily="34" charset="0"/>
              </a:defRPr>
            </a:lvl1pPr>
          </a:lstStyle>
          <a:p>
            <a:fld id="{E2B35CFB-FE90-5D49-B719-B70F41887AE7}" type="datetimeFigureOut">
              <a:rPr lang="en-US" smtClean="0"/>
              <a:pPr/>
              <a:t>5/19/20</a:t>
            </a:fld>
            <a:endParaRPr lang="en-US" dirty="0"/>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DB19FA42-5024-7C4A-A1E9-2BADC9AB4546}" type="slidenum">
              <a:rPr lang="en-US" smtClean="0"/>
              <a:pPr/>
              <a:t>‹#›</a:t>
            </a:fld>
            <a:endParaRPr lang="en-US" dirty="0"/>
          </a:p>
        </p:txBody>
      </p:sp>
    </p:spTree>
    <p:extLst>
      <p:ext uri="{BB962C8B-B14F-4D97-AF65-F5344CB8AC3E}">
        <p14:creationId xmlns:p14="http://schemas.microsoft.com/office/powerpoint/2010/main" val="2354337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b="0" i="0" kern="1200">
        <a:solidFill>
          <a:schemeClr val="tx1"/>
        </a:solidFill>
        <a:latin typeface="Arial" panose="020B0604020202020204" pitchFamily="34" charset="0"/>
        <a:ea typeface="+mn-ea"/>
        <a:cs typeface="+mn-cs"/>
      </a:defRPr>
    </a:lvl2pPr>
    <a:lvl3pPr marL="914400" algn="l" defTabSz="914400" rtl="0" eaLnBrk="1" latinLnBrk="0" hangingPunct="1">
      <a:defRPr sz="1200" b="0" i="0" kern="1200">
        <a:solidFill>
          <a:schemeClr val="tx1"/>
        </a:solidFill>
        <a:latin typeface="Arial" panose="020B0604020202020204" pitchFamily="34" charset="0"/>
        <a:ea typeface="+mn-ea"/>
        <a:cs typeface="+mn-cs"/>
      </a:defRPr>
    </a:lvl3pPr>
    <a:lvl4pPr marL="1371600" algn="l" defTabSz="914400" rtl="0" eaLnBrk="1" latinLnBrk="0" hangingPunct="1">
      <a:defRPr sz="1200" b="0" i="0" kern="1200">
        <a:solidFill>
          <a:schemeClr val="tx1"/>
        </a:solidFill>
        <a:latin typeface="Arial" panose="020B0604020202020204" pitchFamily="34" charset="0"/>
        <a:ea typeface="+mn-ea"/>
        <a:cs typeface="+mn-cs"/>
      </a:defRPr>
    </a:lvl4pPr>
    <a:lvl5pPr marL="1828800" algn="l" defTabSz="914400" rtl="0" eaLnBrk="1" latinLnBrk="0" hangingPunct="1">
      <a:defRPr sz="1200" b="0" i="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Hello and welcome to this client update on RMD planning in 2020 after the CARES and SECURE Acts. We are thankful that you could take the time to join us today.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Today we are going to go over the basics of the changes and why it is so important that we engage in proactive planning in 2020. </a:t>
            </a:r>
          </a:p>
        </p:txBody>
      </p:sp>
      <p:sp>
        <p:nvSpPr>
          <p:cNvPr id="4" name="Slide Number Placeholder 3"/>
          <p:cNvSpPr>
            <a:spLocks noGrp="1"/>
          </p:cNvSpPr>
          <p:nvPr>
            <p:ph type="sldNum" sz="quarter" idx="5"/>
          </p:nvPr>
        </p:nvSpPr>
        <p:spPr/>
        <p:txBody>
          <a:bodyPr/>
          <a:lstStyle/>
          <a:p>
            <a:fld id="{6C015D19-1A19-3940-AD3C-B0D2E6166548}" type="slidenum">
              <a:rPr lang="en-US" smtClean="0"/>
              <a:pPr/>
              <a:t>1</a:t>
            </a:fld>
            <a:endParaRPr lang="en-US" dirty="0"/>
          </a:p>
        </p:txBody>
      </p:sp>
    </p:spTree>
    <p:extLst>
      <p:ext uri="{BB962C8B-B14F-4D97-AF65-F5344CB8AC3E}">
        <p14:creationId xmlns:p14="http://schemas.microsoft.com/office/powerpoint/2010/main" val="10007212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use age 72 as an example, we used a round number for calculation purposes. Take the account balance, divide by 25.6 and you get $19,531.25. That is the required to take out for the year. If you miss that there is a plenty tax, which we do not want to occur.  </a:t>
            </a:r>
          </a:p>
        </p:txBody>
      </p:sp>
      <p:sp>
        <p:nvSpPr>
          <p:cNvPr id="4" name="Slide Number Placeholder 3"/>
          <p:cNvSpPr>
            <a:spLocks noGrp="1"/>
          </p:cNvSpPr>
          <p:nvPr>
            <p:ph type="sldNum" sz="quarter" idx="5"/>
          </p:nvPr>
        </p:nvSpPr>
        <p:spPr/>
        <p:txBody>
          <a:bodyPr/>
          <a:lstStyle/>
          <a:p>
            <a:fld id="{6C015D19-1A19-3940-AD3C-B0D2E6166548}" type="slidenum">
              <a:rPr lang="en-US" smtClean="0"/>
              <a:t>10</a:t>
            </a:fld>
            <a:endParaRPr lang="en-US" dirty="0"/>
          </a:p>
        </p:txBody>
      </p:sp>
    </p:spTree>
    <p:extLst>
      <p:ext uri="{BB962C8B-B14F-4D97-AF65-F5344CB8AC3E}">
        <p14:creationId xmlns:p14="http://schemas.microsoft.com/office/powerpoint/2010/main" val="1511732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Let’s look at when the RMDs start. </a:t>
            </a:r>
          </a:p>
          <a:p>
            <a:pPr marL="0" indent="0">
              <a:buFontTx/>
              <a:buNone/>
            </a:pPr>
            <a:endParaRPr lang="en-US" dirty="0"/>
          </a:p>
          <a:p>
            <a:pPr marL="0" indent="0">
              <a:buFontTx/>
              <a:buNone/>
            </a:pPr>
            <a:r>
              <a:rPr lang="en-US" dirty="0"/>
              <a:t>If you turn 72 in 2021, the first RMD is due April 1, 2011 and it will be calculated based on the ending balance of Dec 31, 2020. </a:t>
            </a:r>
          </a:p>
          <a:p>
            <a:pPr marL="0" indent="0">
              <a:buFontTx/>
              <a:buNone/>
            </a:pPr>
            <a:endParaRPr lang="en-US" dirty="0"/>
          </a:p>
          <a:p>
            <a:pPr marL="0" indent="0">
              <a:buFontTx/>
              <a:buNone/>
            </a:pPr>
            <a:r>
              <a:rPr lang="en-US" dirty="0"/>
              <a:t>While you can wait until 2022, note that you will still owe another RMD out for that following year. </a:t>
            </a:r>
          </a:p>
          <a:p>
            <a:pPr marL="0" indent="0">
              <a:buFontTx/>
              <a:buNone/>
            </a:pPr>
            <a:endParaRPr lang="en-US" dirty="0"/>
          </a:p>
          <a:p>
            <a:pPr marL="0" indent="0">
              <a:buFontTx/>
              <a:buNone/>
            </a:pPr>
            <a:r>
              <a:rPr lang="en-US" dirty="0"/>
              <a:t>It’s not always best to push that RMD out to the latest possible date</a:t>
            </a:r>
          </a:p>
        </p:txBody>
      </p:sp>
      <p:sp>
        <p:nvSpPr>
          <p:cNvPr id="4" name="Slide Number Placeholder 3"/>
          <p:cNvSpPr>
            <a:spLocks noGrp="1"/>
          </p:cNvSpPr>
          <p:nvPr>
            <p:ph type="sldNum" sz="quarter" idx="5"/>
          </p:nvPr>
        </p:nvSpPr>
        <p:spPr/>
        <p:txBody>
          <a:bodyPr/>
          <a:lstStyle/>
          <a:p>
            <a:fld id="{6C015D19-1A19-3940-AD3C-B0D2E6166548}" type="slidenum">
              <a:rPr lang="en-US" smtClean="0"/>
              <a:t>11</a:t>
            </a:fld>
            <a:endParaRPr lang="en-US" dirty="0"/>
          </a:p>
        </p:txBody>
      </p:sp>
    </p:spTree>
    <p:extLst>
      <p:ext uri="{BB962C8B-B14F-4D97-AF65-F5344CB8AC3E}">
        <p14:creationId xmlns:p14="http://schemas.microsoft.com/office/powerpoint/2010/main" val="5359673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Most people have them taxed as ordinary income </a:t>
            </a:r>
          </a:p>
          <a:p>
            <a:pPr marL="171450" indent="-171450">
              <a:buFontTx/>
              <a:buChar char="-"/>
            </a:pPr>
            <a:r>
              <a:rPr lang="en-US" dirty="0"/>
              <a:t>Two RMDs in the same year can raise those taxes unnecessarily because it creates two ordinary income events in one year. </a:t>
            </a:r>
          </a:p>
          <a:p>
            <a:pPr marL="171450" indent="-171450">
              <a:buFontTx/>
              <a:buChar char="-"/>
            </a:pPr>
            <a:r>
              <a:rPr lang="en-US" dirty="0"/>
              <a:t>Additional 50% penalty tax for a missed RMD. Penalty tax is severe, so you do not want to miss an RMD. There is a process to walk through to fix missed RMDs, if that is a situation you are in, be sure to reach out to me to see how we might be able to assist you. </a:t>
            </a:r>
          </a:p>
        </p:txBody>
      </p:sp>
      <p:sp>
        <p:nvSpPr>
          <p:cNvPr id="4" name="Slide Number Placeholder 3"/>
          <p:cNvSpPr>
            <a:spLocks noGrp="1"/>
          </p:cNvSpPr>
          <p:nvPr>
            <p:ph type="sldNum" sz="quarter" idx="5"/>
          </p:nvPr>
        </p:nvSpPr>
        <p:spPr/>
        <p:txBody>
          <a:bodyPr/>
          <a:lstStyle/>
          <a:p>
            <a:fld id="{6C015D19-1A19-3940-AD3C-B0D2E6166548}" type="slidenum">
              <a:rPr lang="en-US" smtClean="0"/>
              <a:t>12</a:t>
            </a:fld>
            <a:endParaRPr lang="en-US" dirty="0"/>
          </a:p>
        </p:txBody>
      </p:sp>
    </p:spTree>
    <p:extLst>
      <p:ext uri="{BB962C8B-B14F-4D97-AF65-F5344CB8AC3E}">
        <p14:creationId xmlns:p14="http://schemas.microsoft.com/office/powerpoint/2010/main" val="2051902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Summarize RMDs, shift focus to SECURE Act </a:t>
            </a:r>
          </a:p>
          <a:p>
            <a:endParaRPr lang="en-US" dirty="0"/>
          </a:p>
          <a:p>
            <a:r>
              <a:rPr lang="en-US" dirty="0"/>
              <a:t>It is very important to be proactive, not reactive. </a:t>
            </a:r>
          </a:p>
        </p:txBody>
      </p:sp>
      <p:sp>
        <p:nvSpPr>
          <p:cNvPr id="4" name="Slide Number Placeholder 3"/>
          <p:cNvSpPr>
            <a:spLocks noGrp="1"/>
          </p:cNvSpPr>
          <p:nvPr>
            <p:ph type="sldNum" sz="quarter" idx="5"/>
          </p:nvPr>
        </p:nvSpPr>
        <p:spPr/>
        <p:txBody>
          <a:bodyPr/>
          <a:lstStyle/>
          <a:p>
            <a:fld id="{DB19FA42-5024-7C4A-A1E9-2BADC9AB4546}" type="slidenum">
              <a:rPr lang="en-US" smtClean="0"/>
              <a:pPr/>
              <a:t>13</a:t>
            </a:fld>
            <a:endParaRPr lang="en-US" dirty="0"/>
          </a:p>
        </p:txBody>
      </p:sp>
    </p:spTree>
    <p:extLst>
      <p:ext uri="{BB962C8B-B14F-4D97-AF65-F5344CB8AC3E}">
        <p14:creationId xmlns:p14="http://schemas.microsoft.com/office/powerpoint/2010/main" val="19197733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look at how this all led up to today.</a:t>
            </a:r>
          </a:p>
          <a:p>
            <a:endParaRPr lang="en-US" dirty="0"/>
          </a:p>
          <a:p>
            <a:r>
              <a:rPr lang="en-US" dirty="0"/>
              <a:t>(read slide)</a:t>
            </a:r>
          </a:p>
          <a:p>
            <a:endParaRPr lang="en-US" dirty="0"/>
          </a:p>
          <a:p>
            <a:r>
              <a:rPr lang="en-US" dirty="0"/>
              <a:t>This is biggest piece of financial planning legislation since 2006.</a:t>
            </a:r>
          </a:p>
          <a:p>
            <a:endParaRPr lang="en-US" dirty="0"/>
          </a:p>
          <a:p>
            <a:r>
              <a:rPr lang="en-US" dirty="0"/>
              <a:t>At the end of the year we had a new bill and we were all left to adjust in very little time. </a:t>
            </a:r>
          </a:p>
        </p:txBody>
      </p:sp>
      <p:sp>
        <p:nvSpPr>
          <p:cNvPr id="4" name="Slide Number Placeholder 3"/>
          <p:cNvSpPr>
            <a:spLocks noGrp="1"/>
          </p:cNvSpPr>
          <p:nvPr>
            <p:ph type="sldNum" sz="quarter" idx="5"/>
          </p:nvPr>
        </p:nvSpPr>
        <p:spPr/>
        <p:txBody>
          <a:bodyPr/>
          <a:lstStyle/>
          <a:p>
            <a:fld id="{6C015D19-1A19-3940-AD3C-B0D2E6166548}" type="slidenum">
              <a:rPr lang="en-US" smtClean="0"/>
              <a:pPr/>
              <a:t>14</a:t>
            </a:fld>
            <a:endParaRPr lang="en-US" dirty="0"/>
          </a:p>
        </p:txBody>
      </p:sp>
    </p:spTree>
    <p:extLst>
      <p:ext uri="{BB962C8B-B14F-4D97-AF65-F5344CB8AC3E}">
        <p14:creationId xmlns:p14="http://schemas.microsoft.com/office/powerpoint/2010/main" val="29752576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Push back of RMD beginning dates. Again, if you reached 70.5 in 2019, you are under the old rules. </a:t>
            </a:r>
          </a:p>
          <a:p>
            <a:r>
              <a:rPr lang="en-US" dirty="0"/>
              <a:t>- The next and really the biggest piece of the secure act is the removal of “stretch RMDs” which were a common strategy for inherited retirement accounts. In the past if you left an IRA to your child, they could take </a:t>
            </a:r>
            <a:r>
              <a:rPr lang="en-US" dirty="0" err="1"/>
              <a:t>distrubitons</a:t>
            </a:r>
            <a:r>
              <a:rPr lang="en-US" dirty="0"/>
              <a:t> on their own life expectancy when they inherited the account, giving a 30 year old 30-40 years to take distributions. </a:t>
            </a:r>
          </a:p>
        </p:txBody>
      </p:sp>
      <p:sp>
        <p:nvSpPr>
          <p:cNvPr id="4" name="Slide Number Placeholder 3"/>
          <p:cNvSpPr>
            <a:spLocks noGrp="1"/>
          </p:cNvSpPr>
          <p:nvPr>
            <p:ph type="sldNum" sz="quarter" idx="5"/>
          </p:nvPr>
        </p:nvSpPr>
        <p:spPr/>
        <p:txBody>
          <a:bodyPr/>
          <a:lstStyle/>
          <a:p>
            <a:fld id="{6C015D19-1A19-3940-AD3C-B0D2E6166548}" type="slidenum">
              <a:rPr lang="en-US" smtClean="0"/>
              <a:pPr/>
              <a:t>15</a:t>
            </a:fld>
            <a:endParaRPr lang="en-US" dirty="0"/>
          </a:p>
        </p:txBody>
      </p:sp>
    </p:spTree>
    <p:extLst>
      <p:ext uri="{BB962C8B-B14F-4D97-AF65-F5344CB8AC3E}">
        <p14:creationId xmlns:p14="http://schemas.microsoft.com/office/powerpoint/2010/main" val="28653840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Now…(read slide)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The SECURE is a tax revenue bill essentially, by reducing down the stretch provision and increasing the amount of RMDs that must come out of inherited retirement accounts. </a:t>
            </a: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16</a:t>
            </a:fld>
            <a:endParaRPr lang="en-US" dirty="0"/>
          </a:p>
        </p:txBody>
      </p:sp>
    </p:spTree>
    <p:extLst>
      <p:ext uri="{BB962C8B-B14F-4D97-AF65-F5344CB8AC3E}">
        <p14:creationId xmlns:p14="http://schemas.microsoft.com/office/powerpoint/2010/main" val="40767683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nice graphic to show the changes from the SECURE Act. </a:t>
            </a:r>
          </a:p>
          <a:p>
            <a:pPr marL="171450" indent="-171450">
              <a:buFontTx/>
              <a:buChar char="-"/>
            </a:pPr>
            <a:r>
              <a:rPr lang="en-US" dirty="0"/>
              <a:t>The middle column covers most people involved. </a:t>
            </a:r>
          </a:p>
          <a:p>
            <a:pPr marL="171450" indent="-171450">
              <a:buFontTx/>
              <a:buChar char="-"/>
            </a:pPr>
            <a:r>
              <a:rPr lang="en-US" dirty="0"/>
              <a:t>Lefthand column shows exceptions, note the spousal exception </a:t>
            </a:r>
          </a:p>
          <a:p>
            <a:pPr marL="628650" lvl="1" indent="-171450">
              <a:buFontTx/>
              <a:buChar char="-"/>
            </a:pPr>
            <a:r>
              <a:rPr lang="en-US" dirty="0"/>
              <a:t>Minor children are excluded, but not minor grandchildren, nieces and nephews, etc. </a:t>
            </a:r>
          </a:p>
          <a:p>
            <a:pPr marL="171450" indent="-171450">
              <a:buFontTx/>
              <a:buChar char="-"/>
            </a:pPr>
            <a:r>
              <a:rPr lang="en-US" dirty="0"/>
              <a:t>Righthand column designates other exceptions. </a:t>
            </a:r>
          </a:p>
        </p:txBody>
      </p:sp>
      <p:sp>
        <p:nvSpPr>
          <p:cNvPr id="4" name="Slide Number Placeholder 3"/>
          <p:cNvSpPr>
            <a:spLocks noGrp="1"/>
          </p:cNvSpPr>
          <p:nvPr>
            <p:ph type="sldNum" sz="quarter" idx="5"/>
          </p:nvPr>
        </p:nvSpPr>
        <p:spPr/>
        <p:txBody>
          <a:bodyPr/>
          <a:lstStyle/>
          <a:p>
            <a:fld id="{6C015D19-1A19-3940-AD3C-B0D2E6166548}" type="slidenum">
              <a:rPr lang="en-US" smtClean="0"/>
              <a:pPr/>
              <a:t>17</a:t>
            </a:fld>
            <a:endParaRPr lang="en-US" dirty="0"/>
          </a:p>
        </p:txBody>
      </p:sp>
    </p:spTree>
    <p:extLst>
      <p:ext uri="{BB962C8B-B14F-4D97-AF65-F5344CB8AC3E}">
        <p14:creationId xmlns:p14="http://schemas.microsoft.com/office/powerpoint/2010/main" val="30040029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exceptions to the 10-year distribution requirement.</a:t>
            </a:r>
          </a:p>
          <a:p>
            <a:endParaRPr lang="en-US" dirty="0"/>
          </a:p>
          <a:p>
            <a:r>
              <a:rPr lang="en-US" dirty="0"/>
              <a:t>(summarize slide) </a:t>
            </a:r>
          </a:p>
        </p:txBody>
      </p:sp>
      <p:sp>
        <p:nvSpPr>
          <p:cNvPr id="4" name="Slide Number Placeholder 3"/>
          <p:cNvSpPr>
            <a:spLocks noGrp="1"/>
          </p:cNvSpPr>
          <p:nvPr>
            <p:ph type="sldNum" sz="quarter" idx="5"/>
          </p:nvPr>
        </p:nvSpPr>
        <p:spPr/>
        <p:txBody>
          <a:bodyPr/>
          <a:lstStyle/>
          <a:p>
            <a:fld id="{6C015D19-1A19-3940-AD3C-B0D2E6166548}" type="slidenum">
              <a:rPr lang="en-US" smtClean="0"/>
              <a:pPr/>
              <a:t>18</a:t>
            </a:fld>
            <a:endParaRPr lang="en-US" dirty="0"/>
          </a:p>
        </p:txBody>
      </p:sp>
    </p:spTree>
    <p:extLst>
      <p:ext uri="{BB962C8B-B14F-4D97-AF65-F5344CB8AC3E}">
        <p14:creationId xmlns:p14="http://schemas.microsoft.com/office/powerpoint/2010/main" val="27850302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interesting. </a:t>
            </a:r>
          </a:p>
          <a:p>
            <a:r>
              <a:rPr lang="en-US" dirty="0"/>
              <a:t>Unfortunately, grandchildren don’t seem to be exempt no matter the age.</a:t>
            </a:r>
          </a:p>
          <a:p>
            <a:r>
              <a:rPr lang="en-US" dirty="0"/>
              <a:t>(read slide)</a:t>
            </a:r>
          </a:p>
        </p:txBody>
      </p:sp>
      <p:sp>
        <p:nvSpPr>
          <p:cNvPr id="4" name="Slide Number Placeholder 3"/>
          <p:cNvSpPr>
            <a:spLocks noGrp="1"/>
          </p:cNvSpPr>
          <p:nvPr>
            <p:ph type="sldNum" sz="quarter" idx="5"/>
          </p:nvPr>
        </p:nvSpPr>
        <p:spPr/>
        <p:txBody>
          <a:bodyPr/>
          <a:lstStyle/>
          <a:p>
            <a:fld id="{6C015D19-1A19-3940-AD3C-B0D2E6166548}" type="slidenum">
              <a:rPr lang="en-US" smtClean="0"/>
              <a:pPr/>
              <a:t>19</a:t>
            </a:fld>
            <a:endParaRPr lang="en-US" dirty="0"/>
          </a:p>
        </p:txBody>
      </p:sp>
    </p:spTree>
    <p:extLst>
      <p:ext uri="{BB962C8B-B14F-4D97-AF65-F5344CB8AC3E}">
        <p14:creationId xmlns:p14="http://schemas.microsoft.com/office/powerpoint/2010/main" val="3450420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
                <a:schemeClr val="tx2">
                  <a:lumMod val="60000"/>
                  <a:lumOff val="40000"/>
                </a:schemeClr>
              </a:buClr>
              <a:buSzPct val="100000"/>
              <a:buFont typeface="Arial" panose="020B0604020202020204" pitchFamily="34" charset="0"/>
              <a:buNone/>
              <a:tabLst/>
              <a:defRPr/>
            </a:pPr>
            <a:r>
              <a:rPr lang="en-US" dirty="0"/>
              <a:t>We will go through </a:t>
            </a:r>
            <a:r>
              <a:rPr lang="en-US" dirty="0" err="1"/>
              <a:t>soe</a:t>
            </a:r>
            <a:r>
              <a:rPr lang="en-US" dirty="0"/>
              <a:t> baseline pieces of RMDs. </a:t>
            </a:r>
          </a:p>
          <a:p>
            <a:pPr marL="0" marR="0" lvl="0" indent="0" algn="l" defTabSz="914400" rtl="0" eaLnBrk="1" fontAlgn="auto" latinLnBrk="0" hangingPunct="1">
              <a:lnSpc>
                <a:spcPct val="100000"/>
              </a:lnSpc>
              <a:spcBef>
                <a:spcPts val="0"/>
              </a:spcBef>
              <a:spcAft>
                <a:spcPts val="1200"/>
              </a:spcAft>
              <a:buClr>
                <a:schemeClr val="tx2">
                  <a:lumMod val="60000"/>
                  <a:lumOff val="40000"/>
                </a:schemeClr>
              </a:buClr>
              <a:buSzPct val="100000"/>
              <a:buFont typeface="Arial" panose="020B0604020202020204" pitchFamily="34" charset="0"/>
              <a:buNone/>
              <a:tabLst/>
              <a:defRPr/>
            </a:pPr>
            <a:endParaRPr lang="en-US" dirty="0"/>
          </a:p>
          <a:p>
            <a:pPr marL="0" marR="0" lvl="0" indent="0" algn="l" defTabSz="914400" rtl="0" eaLnBrk="1" fontAlgn="auto" latinLnBrk="0" hangingPunct="1">
              <a:lnSpc>
                <a:spcPct val="100000"/>
              </a:lnSpc>
              <a:spcBef>
                <a:spcPts val="0"/>
              </a:spcBef>
              <a:spcAft>
                <a:spcPts val="1200"/>
              </a:spcAft>
              <a:buClr>
                <a:schemeClr val="tx2">
                  <a:lumMod val="60000"/>
                  <a:lumOff val="40000"/>
                </a:schemeClr>
              </a:buClr>
              <a:buSzPct val="100000"/>
              <a:buFont typeface="Arial" panose="020B0604020202020204" pitchFamily="34" charset="0"/>
              <a:buNone/>
              <a:tabLst/>
              <a:defRPr/>
            </a:pPr>
            <a:r>
              <a:rPr lang="en-US" dirty="0"/>
              <a:t>Then we will go into the areas of changes with the SECURE Act RMD Changes. Then talk about options on how to help adjust financial plans to these rules.</a:t>
            </a:r>
          </a:p>
        </p:txBody>
      </p:sp>
      <p:sp>
        <p:nvSpPr>
          <p:cNvPr id="4" name="Slide Number Placeholder 3"/>
          <p:cNvSpPr>
            <a:spLocks noGrp="1"/>
          </p:cNvSpPr>
          <p:nvPr>
            <p:ph type="sldNum" sz="quarter" idx="5"/>
          </p:nvPr>
        </p:nvSpPr>
        <p:spPr/>
        <p:txBody>
          <a:bodyPr/>
          <a:lstStyle/>
          <a:p>
            <a:fld id="{6C015D19-1A19-3940-AD3C-B0D2E6166548}" type="slidenum">
              <a:rPr lang="en-US" smtClean="0"/>
              <a:t>2</a:t>
            </a:fld>
            <a:endParaRPr lang="en-US"/>
          </a:p>
        </p:txBody>
      </p:sp>
    </p:spTree>
    <p:extLst>
      <p:ext uri="{BB962C8B-B14F-4D97-AF65-F5344CB8AC3E}">
        <p14:creationId xmlns:p14="http://schemas.microsoft.com/office/powerpoint/2010/main" val="29282169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just an example, while accurate we are making a lot of assumptions. </a:t>
            </a:r>
          </a:p>
          <a:p>
            <a:r>
              <a:rPr lang="en-US" dirty="0"/>
              <a:t>So in this example, you can see that Year 1 alone is about a $74,000 difference with the changes. </a:t>
            </a:r>
          </a:p>
          <a:p>
            <a:r>
              <a:rPr lang="en-US" dirty="0"/>
              <a:t>That can alter an individual's tax situation pretty rapidly. </a:t>
            </a:r>
          </a:p>
        </p:txBody>
      </p:sp>
      <p:sp>
        <p:nvSpPr>
          <p:cNvPr id="4" name="Slide Number Placeholder 3"/>
          <p:cNvSpPr>
            <a:spLocks noGrp="1"/>
          </p:cNvSpPr>
          <p:nvPr>
            <p:ph type="sldNum" sz="quarter" idx="5"/>
          </p:nvPr>
        </p:nvSpPr>
        <p:spPr/>
        <p:txBody>
          <a:bodyPr/>
          <a:lstStyle/>
          <a:p>
            <a:fld id="{6C015D19-1A19-3940-AD3C-B0D2E6166548}" type="slidenum">
              <a:rPr lang="en-US" smtClean="0"/>
              <a:pPr/>
              <a:t>20</a:t>
            </a:fld>
            <a:endParaRPr lang="en-US" dirty="0"/>
          </a:p>
        </p:txBody>
      </p:sp>
    </p:spTree>
    <p:extLst>
      <p:ext uri="{BB962C8B-B14F-4D97-AF65-F5344CB8AC3E}">
        <p14:creationId xmlns:p14="http://schemas.microsoft.com/office/powerpoint/2010/main" val="33989038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the 2020 individual tax bracket.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Visual aid outlining income tax brackets and how the changes impact your tax bracket. </a:t>
            </a:r>
          </a:p>
        </p:txBody>
      </p:sp>
      <p:sp>
        <p:nvSpPr>
          <p:cNvPr id="4" name="Slide Number Placeholder 3"/>
          <p:cNvSpPr>
            <a:spLocks noGrp="1"/>
          </p:cNvSpPr>
          <p:nvPr>
            <p:ph type="sldNum" sz="quarter" idx="5"/>
          </p:nvPr>
        </p:nvSpPr>
        <p:spPr/>
        <p:txBody>
          <a:bodyPr/>
          <a:lstStyle/>
          <a:p>
            <a:fld id="{6C015D19-1A19-3940-AD3C-B0D2E6166548}" type="slidenum">
              <a:rPr lang="en-US" smtClean="0"/>
              <a:pPr/>
              <a:t>21</a:t>
            </a:fld>
            <a:endParaRPr lang="en-US" dirty="0"/>
          </a:p>
        </p:txBody>
      </p:sp>
    </p:spTree>
    <p:extLst>
      <p:ext uri="{BB962C8B-B14F-4D97-AF65-F5344CB8AC3E}">
        <p14:creationId xmlns:p14="http://schemas.microsoft.com/office/powerpoint/2010/main" val="11540831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use an example to illustrate how this plays our with the stretch rules. </a:t>
            </a:r>
          </a:p>
          <a:p>
            <a:r>
              <a:rPr lang="en-US" dirty="0"/>
              <a:t>(read slide) </a:t>
            </a:r>
          </a:p>
          <a:p>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22</a:t>
            </a:fld>
            <a:endParaRPr lang="en-US" dirty="0"/>
          </a:p>
        </p:txBody>
      </p:sp>
    </p:spTree>
    <p:extLst>
      <p:ext uri="{BB962C8B-B14F-4D97-AF65-F5344CB8AC3E}">
        <p14:creationId xmlns:p14="http://schemas.microsoft.com/office/powerpoint/2010/main" val="21849413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a:t>
            </a:r>
          </a:p>
          <a:p>
            <a:r>
              <a:rPr lang="en-US" dirty="0"/>
              <a:t>(Callout the changes in taxes) </a:t>
            </a:r>
          </a:p>
          <a:p>
            <a:endParaRPr lang="en-US" dirty="0"/>
          </a:p>
          <a:p>
            <a:r>
              <a:rPr lang="en-US" dirty="0"/>
              <a:t>You can see in this example how the change can push people into higher tax brackets and end up costing the beneficiary a lot. </a:t>
            </a:r>
          </a:p>
          <a:p>
            <a:endParaRPr lang="en-US" dirty="0"/>
          </a:p>
          <a:p>
            <a:r>
              <a:rPr lang="en-US" dirty="0"/>
              <a:t>This is how the bill was designed to be a tax revenue generator. </a:t>
            </a:r>
          </a:p>
          <a:p>
            <a:endParaRPr lang="en-US" dirty="0"/>
          </a:p>
          <a:p>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23</a:t>
            </a:fld>
            <a:endParaRPr lang="en-US" dirty="0"/>
          </a:p>
        </p:txBody>
      </p:sp>
    </p:spTree>
    <p:extLst>
      <p:ext uri="{BB962C8B-B14F-4D97-AF65-F5344CB8AC3E}">
        <p14:creationId xmlns:p14="http://schemas.microsoft.com/office/powerpoint/2010/main" val="41207795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major but straight-forward hurdles that come with the end of the stretch IRA. You could lose Affordable Care Act subsidies or have higher Medicare premiums or other issues that arise from higher taxable income. </a:t>
            </a:r>
          </a:p>
        </p:txBody>
      </p:sp>
      <p:sp>
        <p:nvSpPr>
          <p:cNvPr id="4" name="Slide Number Placeholder 3"/>
          <p:cNvSpPr>
            <a:spLocks noGrp="1"/>
          </p:cNvSpPr>
          <p:nvPr>
            <p:ph type="sldNum" sz="quarter" idx="5"/>
          </p:nvPr>
        </p:nvSpPr>
        <p:spPr/>
        <p:txBody>
          <a:bodyPr/>
          <a:lstStyle/>
          <a:p>
            <a:fld id="{6C015D19-1A19-3940-AD3C-B0D2E6166548}" type="slidenum">
              <a:rPr lang="en-US" smtClean="0"/>
              <a:pPr/>
              <a:t>24</a:t>
            </a:fld>
            <a:endParaRPr lang="en-US" dirty="0"/>
          </a:p>
        </p:txBody>
      </p:sp>
    </p:spTree>
    <p:extLst>
      <p:ext uri="{BB962C8B-B14F-4D97-AF65-F5344CB8AC3E}">
        <p14:creationId xmlns:p14="http://schemas.microsoft.com/office/powerpoint/2010/main" val="5947801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sure you review your beneficiary designation and review how this changes the inheritance situation with your advisor. </a:t>
            </a:r>
          </a:p>
          <a:p>
            <a:endParaRPr lang="en-US" dirty="0"/>
          </a:p>
          <a:p>
            <a:r>
              <a:rPr lang="en-US" dirty="0"/>
              <a:t>Now, fast forward, we lost sight of planning some because our world has abruptly changed. The government comes out with the CARES Act to put money back in the economy. </a:t>
            </a:r>
          </a:p>
        </p:txBody>
      </p:sp>
      <p:sp>
        <p:nvSpPr>
          <p:cNvPr id="4" name="Slide Number Placeholder 3"/>
          <p:cNvSpPr>
            <a:spLocks noGrp="1"/>
          </p:cNvSpPr>
          <p:nvPr>
            <p:ph type="sldNum" sz="quarter" idx="5"/>
          </p:nvPr>
        </p:nvSpPr>
        <p:spPr/>
        <p:txBody>
          <a:bodyPr/>
          <a:lstStyle/>
          <a:p>
            <a:fld id="{DB19FA42-5024-7C4A-A1E9-2BADC9AB4546}" type="slidenum">
              <a:rPr lang="en-US" smtClean="0"/>
              <a:pPr/>
              <a:t>25</a:t>
            </a:fld>
            <a:endParaRPr lang="en-US" dirty="0"/>
          </a:p>
        </p:txBody>
      </p:sp>
    </p:spTree>
    <p:extLst>
      <p:ext uri="{BB962C8B-B14F-4D97-AF65-F5344CB8AC3E}">
        <p14:creationId xmlns:p14="http://schemas.microsoft.com/office/powerpoint/2010/main" val="11401433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new distribution option for 2020 called the Corona Virus related distribution. </a:t>
            </a:r>
          </a:p>
          <a:p>
            <a:endParaRPr lang="en-US" dirty="0"/>
          </a:p>
          <a:p>
            <a:r>
              <a:rPr lang="en-US" dirty="0"/>
              <a:t>Now, the most important thing, in most situations the RMDs for 2020 have been waived.  </a:t>
            </a:r>
          </a:p>
          <a:p>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26</a:t>
            </a:fld>
            <a:endParaRPr lang="en-US" dirty="0"/>
          </a:p>
        </p:txBody>
      </p:sp>
    </p:spTree>
    <p:extLst>
      <p:ext uri="{BB962C8B-B14F-4D97-AF65-F5344CB8AC3E}">
        <p14:creationId xmlns:p14="http://schemas.microsoft.com/office/powerpoint/2010/main" val="22011066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shift focus a bit to some of the retirement related distribution changes in the CARES Act – starting with the coronavirus related distribution exception. </a:t>
            </a:r>
          </a:p>
        </p:txBody>
      </p:sp>
      <p:sp>
        <p:nvSpPr>
          <p:cNvPr id="4" name="Slide Number Placeholder 3"/>
          <p:cNvSpPr>
            <a:spLocks noGrp="1"/>
          </p:cNvSpPr>
          <p:nvPr>
            <p:ph type="sldNum" sz="quarter" idx="5"/>
          </p:nvPr>
        </p:nvSpPr>
        <p:spPr/>
        <p:txBody>
          <a:bodyPr/>
          <a:lstStyle/>
          <a:p>
            <a:fld id="{6C015D19-1A19-3940-AD3C-B0D2E6166548}" type="slidenum">
              <a:rPr lang="en-US" smtClean="0"/>
              <a:pPr/>
              <a:t>27</a:t>
            </a:fld>
            <a:endParaRPr lang="en-US" dirty="0"/>
          </a:p>
        </p:txBody>
      </p:sp>
    </p:spTree>
    <p:extLst>
      <p:ext uri="{BB962C8B-B14F-4D97-AF65-F5344CB8AC3E}">
        <p14:creationId xmlns:p14="http://schemas.microsoft.com/office/powerpoint/2010/main" val="6848629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a:t>
            </a:r>
          </a:p>
          <a:p>
            <a:endParaRPr lang="en-US" dirty="0"/>
          </a:p>
          <a:p>
            <a:r>
              <a:rPr lang="en-US" dirty="0"/>
              <a:t>The 72(t) Penalty Tax is an early withdrawal penalty tax that is levied onto pre-59.5 distributions from retirement accounts unless you have another exception. </a:t>
            </a:r>
          </a:p>
        </p:txBody>
      </p:sp>
      <p:sp>
        <p:nvSpPr>
          <p:cNvPr id="4" name="Slide Number Placeholder 3"/>
          <p:cNvSpPr>
            <a:spLocks noGrp="1"/>
          </p:cNvSpPr>
          <p:nvPr>
            <p:ph type="sldNum" sz="quarter" idx="5"/>
          </p:nvPr>
        </p:nvSpPr>
        <p:spPr/>
        <p:txBody>
          <a:bodyPr/>
          <a:lstStyle/>
          <a:p>
            <a:fld id="{6C015D19-1A19-3940-AD3C-B0D2E6166548}" type="slidenum">
              <a:rPr lang="en-US" smtClean="0"/>
              <a:pPr/>
              <a:t>28</a:t>
            </a:fld>
            <a:endParaRPr lang="en-US" dirty="0"/>
          </a:p>
        </p:txBody>
      </p:sp>
    </p:spTree>
    <p:extLst>
      <p:ext uri="{BB962C8B-B14F-4D97-AF65-F5344CB8AC3E}">
        <p14:creationId xmlns:p14="http://schemas.microsoft.com/office/powerpoint/2010/main" val="23880606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new exception as created by the CARES Act – the 2020 coronavirus related distribution exception = this exception applies to a number of retirement plans such as </a:t>
            </a:r>
          </a:p>
          <a:p>
            <a:pPr marL="800100" lvl="1" indent="-342900">
              <a:buFont typeface="Arial" panose="020B0604020202020204" pitchFamily="34" charset="0"/>
              <a:buChar char="•"/>
            </a:pPr>
            <a:r>
              <a:rPr lang="en-US" dirty="0"/>
              <a:t>401(a) – defined contribution plans (401(k) included)</a:t>
            </a:r>
          </a:p>
          <a:p>
            <a:pPr marL="800100" lvl="1" indent="-342900">
              <a:buFont typeface="Arial" panose="020B0604020202020204" pitchFamily="34" charset="0"/>
              <a:buChar char="•"/>
            </a:pPr>
            <a:r>
              <a:rPr lang="en-US" dirty="0"/>
              <a:t>403(b) plans</a:t>
            </a:r>
          </a:p>
          <a:p>
            <a:pPr marL="800100" lvl="1" indent="-342900">
              <a:buFont typeface="Arial" panose="020B0604020202020204" pitchFamily="34" charset="0"/>
              <a:buChar char="•"/>
            </a:pPr>
            <a:r>
              <a:rPr lang="en-US" dirty="0"/>
              <a:t>457(b) governmental plans</a:t>
            </a:r>
          </a:p>
          <a:p>
            <a:pPr marL="800100" lvl="1" indent="-342900">
              <a:buFont typeface="Arial" panose="020B0604020202020204" pitchFamily="34" charset="0"/>
              <a:buChar char="•"/>
            </a:pPr>
            <a:r>
              <a:rPr lang="en-US" dirty="0"/>
              <a:t>408 Individual Retirement Account or Annuity (IRA)</a:t>
            </a:r>
          </a:p>
          <a:p>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29</a:t>
            </a:fld>
            <a:endParaRPr lang="en-US" dirty="0"/>
          </a:p>
        </p:txBody>
      </p:sp>
    </p:spTree>
    <p:extLst>
      <p:ext uri="{BB962C8B-B14F-4D97-AF65-F5344CB8AC3E}">
        <p14:creationId xmlns:p14="http://schemas.microsoft.com/office/powerpoint/2010/main" val="1959657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cs typeface="Arial"/>
              </a:rPr>
              <a:t>Let’s start with what’s happening</a:t>
            </a:r>
            <a:r>
              <a:rPr lang="en-US" sz="1200" baseline="0" dirty="0">
                <a:cs typeface="Arial"/>
              </a:rPr>
              <a:t> in the markets and the U.S. economy.</a:t>
            </a:r>
            <a:endParaRPr lang="en-US" sz="1200" dirty="0">
              <a:cs typeface="Arial"/>
            </a:endParaRPr>
          </a:p>
          <a:p>
            <a:endParaRPr lang="en-US" dirty="0"/>
          </a:p>
        </p:txBody>
      </p:sp>
      <p:sp>
        <p:nvSpPr>
          <p:cNvPr id="4" name="Slide Number Placeholder 3"/>
          <p:cNvSpPr>
            <a:spLocks noGrp="1"/>
          </p:cNvSpPr>
          <p:nvPr>
            <p:ph type="sldNum" sz="quarter" idx="5"/>
          </p:nvPr>
        </p:nvSpPr>
        <p:spPr/>
        <p:txBody>
          <a:bodyPr/>
          <a:lstStyle/>
          <a:p>
            <a:fld id="{DB19FA42-5024-7C4A-A1E9-2BADC9AB4546}" type="slidenum">
              <a:rPr lang="en-US" smtClean="0"/>
              <a:pPr/>
              <a:t>3</a:t>
            </a:fld>
            <a:endParaRPr lang="en-US" dirty="0"/>
          </a:p>
        </p:txBody>
      </p:sp>
    </p:spTree>
    <p:extLst>
      <p:ext uri="{BB962C8B-B14F-4D97-AF65-F5344CB8AC3E}">
        <p14:creationId xmlns:p14="http://schemas.microsoft.com/office/powerpoint/2010/main" val="9709297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US" dirty="0"/>
              <a:t>To be eligible for the new exception an Individual or spouse or dependent must be diagnosed with SARS-CoV-2 or COVID-19</a:t>
            </a:r>
          </a:p>
          <a:p>
            <a:pPr marL="342900" indent="-342900">
              <a:spcAft>
                <a:spcPts val="0"/>
              </a:spcAft>
              <a:buFont typeface="Arial" panose="020B0604020202020204" pitchFamily="34" charset="0"/>
              <a:buChar char="•"/>
            </a:pPr>
            <a:r>
              <a:rPr lang="en-US" dirty="0"/>
              <a:t>Or individual must experience </a:t>
            </a:r>
          </a:p>
          <a:p>
            <a:pPr lvl="2"/>
            <a:r>
              <a:rPr lang="en-US" dirty="0"/>
              <a:t>“</a:t>
            </a:r>
            <a:r>
              <a:rPr lang="en-US" sz="1800" dirty="0"/>
              <a:t>adverse financial consequences from being quarantined, furloughed, laid off, or having work hours reduced, because of:</a:t>
            </a:r>
          </a:p>
          <a:p>
            <a:pPr lvl="2"/>
            <a:r>
              <a:rPr lang="en-US" sz="1800" dirty="0"/>
              <a:t>·           the virus or disease,</a:t>
            </a:r>
          </a:p>
          <a:p>
            <a:pPr lvl="2"/>
            <a:r>
              <a:rPr lang="en-US" sz="1800" dirty="0"/>
              <a:t>·           being unable to work because of a lack of childcare because of the virus or disease, or</a:t>
            </a:r>
          </a:p>
          <a:p>
            <a:pPr lvl="2"/>
            <a:r>
              <a:rPr lang="en-US" sz="1800" dirty="0"/>
              <a:t>·           closing or reducing hours of, because of the virus or disease, a business the person owned or operated; or</a:t>
            </a:r>
          </a:p>
          <a:p>
            <a:pPr lvl="2"/>
            <a:r>
              <a:rPr lang="en-US" sz="1800" dirty="0"/>
              <a:t>·           other factors set by the Secretary of the Treasury."</a:t>
            </a:r>
          </a:p>
          <a:p>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30</a:t>
            </a:fld>
            <a:endParaRPr lang="en-US" dirty="0"/>
          </a:p>
        </p:txBody>
      </p:sp>
    </p:spTree>
    <p:extLst>
      <p:ext uri="{BB962C8B-B14F-4D97-AF65-F5344CB8AC3E}">
        <p14:creationId xmlns:p14="http://schemas.microsoft.com/office/powerpoint/2010/main" val="5002872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Interestingly, the new CRD can be eligible for rollover, the taxes can be spread out over three years or all included in 2020 taxes.</a:t>
            </a:r>
          </a:p>
        </p:txBody>
      </p:sp>
      <p:sp>
        <p:nvSpPr>
          <p:cNvPr id="4" name="Slide Number Placeholder 3"/>
          <p:cNvSpPr>
            <a:spLocks noGrp="1"/>
          </p:cNvSpPr>
          <p:nvPr>
            <p:ph type="sldNum" sz="quarter" idx="5"/>
          </p:nvPr>
        </p:nvSpPr>
        <p:spPr/>
        <p:txBody>
          <a:bodyPr/>
          <a:lstStyle/>
          <a:p>
            <a:fld id="{6C015D19-1A19-3940-AD3C-B0D2E6166548}" type="slidenum">
              <a:rPr lang="en-US" smtClean="0"/>
              <a:pPr/>
              <a:t>31</a:t>
            </a:fld>
            <a:endParaRPr lang="en-US" dirty="0"/>
          </a:p>
        </p:txBody>
      </p:sp>
    </p:spTree>
    <p:extLst>
      <p:ext uri="{BB962C8B-B14F-4D97-AF65-F5344CB8AC3E}">
        <p14:creationId xmlns:p14="http://schemas.microsoft.com/office/powerpoint/2010/main" val="38190542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Additionally the CARES act allows for the CRD to be repaid from three years after the date of distribution – if it is repaid it is treated as if it were a 60-day rollover in 2020 so as if there was no distribution at all. If you wait a few years to repay you would likely have to amend your 2020 tax returns to get the tax benefits back. </a:t>
            </a:r>
          </a:p>
        </p:txBody>
      </p:sp>
      <p:sp>
        <p:nvSpPr>
          <p:cNvPr id="4" name="Slide Number Placeholder 3"/>
          <p:cNvSpPr>
            <a:spLocks noGrp="1"/>
          </p:cNvSpPr>
          <p:nvPr>
            <p:ph type="sldNum" sz="quarter" idx="5"/>
          </p:nvPr>
        </p:nvSpPr>
        <p:spPr/>
        <p:txBody>
          <a:bodyPr/>
          <a:lstStyle/>
          <a:p>
            <a:fld id="{6C015D19-1A19-3940-AD3C-B0D2E6166548}" type="slidenum">
              <a:rPr lang="en-US" smtClean="0"/>
              <a:pPr/>
              <a:t>32</a:t>
            </a:fld>
            <a:endParaRPr lang="en-US" dirty="0"/>
          </a:p>
        </p:txBody>
      </p:sp>
    </p:spTree>
    <p:extLst>
      <p:ext uri="{BB962C8B-B14F-4D97-AF65-F5344CB8AC3E}">
        <p14:creationId xmlns:p14="http://schemas.microsoft.com/office/powerpoint/2010/main" val="22391802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 example of what this might look like </a:t>
            </a:r>
          </a:p>
          <a:p>
            <a:r>
              <a:rPr lang="en-US" dirty="0"/>
              <a:t>(read slide) </a:t>
            </a:r>
          </a:p>
        </p:txBody>
      </p:sp>
      <p:sp>
        <p:nvSpPr>
          <p:cNvPr id="4" name="Slide Number Placeholder 3"/>
          <p:cNvSpPr>
            <a:spLocks noGrp="1"/>
          </p:cNvSpPr>
          <p:nvPr>
            <p:ph type="sldNum" sz="quarter" idx="5"/>
          </p:nvPr>
        </p:nvSpPr>
        <p:spPr/>
        <p:txBody>
          <a:bodyPr/>
          <a:lstStyle/>
          <a:p>
            <a:fld id="{6C015D19-1A19-3940-AD3C-B0D2E6166548}" type="slidenum">
              <a:rPr lang="en-US" smtClean="0"/>
              <a:pPr/>
              <a:t>33</a:t>
            </a:fld>
            <a:endParaRPr lang="en-US" dirty="0"/>
          </a:p>
        </p:txBody>
      </p:sp>
    </p:spTree>
    <p:extLst>
      <p:ext uri="{BB962C8B-B14F-4D97-AF65-F5344CB8AC3E}">
        <p14:creationId xmlns:p14="http://schemas.microsoft.com/office/powerpoint/2010/main" val="35815515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this is a very board exception its likely that many 2020 distributions would apply for the CRD exception and could be repaid. This means this provision of the bill will have a lasting planning impact for anyone taking out money in 2020. For retirees, it could be harder to qualify for unless you are still working, cut from work, or get diagnosed with the covid-19 virus. </a:t>
            </a:r>
          </a:p>
        </p:txBody>
      </p:sp>
      <p:sp>
        <p:nvSpPr>
          <p:cNvPr id="4" name="Slide Number Placeholder 3"/>
          <p:cNvSpPr>
            <a:spLocks noGrp="1"/>
          </p:cNvSpPr>
          <p:nvPr>
            <p:ph type="sldNum" sz="quarter" idx="5"/>
          </p:nvPr>
        </p:nvSpPr>
        <p:spPr/>
        <p:txBody>
          <a:bodyPr/>
          <a:lstStyle/>
          <a:p>
            <a:fld id="{6C015D19-1A19-3940-AD3C-B0D2E6166548}" type="slidenum">
              <a:rPr lang="en-US" smtClean="0"/>
              <a:pPr/>
              <a:t>34</a:t>
            </a:fld>
            <a:endParaRPr lang="en-US" dirty="0"/>
          </a:p>
        </p:txBody>
      </p:sp>
    </p:spTree>
    <p:extLst>
      <p:ext uri="{BB962C8B-B14F-4D97-AF65-F5344CB8AC3E}">
        <p14:creationId xmlns:p14="http://schemas.microsoft.com/office/powerpoint/2010/main" val="40512960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shift gears and look at the RMD changes in 2020.</a:t>
            </a:r>
          </a:p>
        </p:txBody>
      </p:sp>
      <p:sp>
        <p:nvSpPr>
          <p:cNvPr id="4" name="Slide Number Placeholder 3"/>
          <p:cNvSpPr>
            <a:spLocks noGrp="1"/>
          </p:cNvSpPr>
          <p:nvPr>
            <p:ph type="sldNum" sz="quarter" idx="5"/>
          </p:nvPr>
        </p:nvSpPr>
        <p:spPr/>
        <p:txBody>
          <a:bodyPr/>
          <a:lstStyle/>
          <a:p>
            <a:fld id="{6C015D19-1A19-3940-AD3C-B0D2E6166548}" type="slidenum">
              <a:rPr lang="en-US" smtClean="0"/>
              <a:pPr/>
              <a:t>35</a:t>
            </a:fld>
            <a:endParaRPr lang="en-US" dirty="0"/>
          </a:p>
        </p:txBody>
      </p:sp>
    </p:spTree>
    <p:extLst>
      <p:ext uri="{BB962C8B-B14F-4D97-AF65-F5344CB8AC3E}">
        <p14:creationId xmlns:p14="http://schemas.microsoft.com/office/powerpoint/2010/main" val="2669526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strike="noStrike" kern="1200" dirty="0">
                <a:solidFill>
                  <a:schemeClr val="tx1"/>
                </a:solidFill>
                <a:effectLst/>
                <a:ea typeface="+mn-ea"/>
                <a:cs typeface="+mn-cs"/>
              </a:rPr>
              <a:t>Simply put RMDs for IRAs and 401(k)s were suspended in 2020, no push off, just suspended. However, remember that defined benefit plans are still subject to RMDs in 2020.</a:t>
            </a: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36</a:t>
            </a:fld>
            <a:endParaRPr lang="en-US" dirty="0"/>
          </a:p>
        </p:txBody>
      </p:sp>
    </p:spTree>
    <p:extLst>
      <p:ext uri="{BB962C8B-B14F-4D97-AF65-F5344CB8AC3E}">
        <p14:creationId xmlns:p14="http://schemas.microsoft.com/office/powerpoint/2010/main" val="6254779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strike="noStrike" kern="1200" dirty="0">
                <a:solidFill>
                  <a:schemeClr val="tx1"/>
                </a:solidFill>
                <a:effectLst/>
                <a:ea typeface="+mn-ea"/>
                <a:cs typeface="+mn-cs"/>
              </a:rPr>
              <a:t>This is the most common question we are getting. What if I already took money out? It is possible that a 2020 distribution can be repaid, if you meet the qualifications. </a:t>
            </a:r>
          </a:p>
          <a:p>
            <a:endParaRPr lang="en-US" sz="1200" u="none" strike="noStrike" kern="1200" dirty="0">
              <a:solidFill>
                <a:schemeClr val="tx1"/>
              </a:solidFill>
              <a:effectLst/>
              <a:ea typeface="+mn-ea"/>
              <a:cs typeface="+mn-cs"/>
            </a:endParaRPr>
          </a:p>
          <a:p>
            <a:r>
              <a:rPr lang="en-US" sz="1200" u="none" strike="noStrike" kern="1200" dirty="0">
                <a:solidFill>
                  <a:schemeClr val="tx1"/>
                </a:solidFill>
                <a:effectLst/>
                <a:ea typeface="+mn-ea"/>
                <a:cs typeface="+mn-cs"/>
              </a:rPr>
              <a:t>IN addition to traditional accounts the waiver also applied to inherited DC and IRAs. But again, defined benefit plans are not exempt from RMDs in 2020.</a:t>
            </a: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37</a:t>
            </a:fld>
            <a:endParaRPr lang="en-US" dirty="0"/>
          </a:p>
        </p:txBody>
      </p:sp>
    </p:spTree>
    <p:extLst>
      <p:ext uri="{BB962C8B-B14F-4D97-AF65-F5344CB8AC3E}">
        <p14:creationId xmlns:p14="http://schemas.microsoft.com/office/powerpoint/2010/main" val="37594623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strike="noStrike" kern="1200" dirty="0">
                <a:solidFill>
                  <a:schemeClr val="tx1"/>
                </a:solidFill>
                <a:effectLst/>
                <a:ea typeface="+mn-ea"/>
                <a:cs typeface="+mn-cs"/>
              </a:rPr>
              <a:t>So what do you do if you took an RMD already? There are a few strategies to consider. First, stop automatic distributions from you accounts for 2020 if you don’t need the money. Second, if within 60 days of the distribution you can do a 60-day rollover and send it back. Now you only have one IRA to IRA 60-day rollover each year. If you qualify for the CRD exception its possible you could pay back in 2020 or up to three years from now. </a:t>
            </a: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38</a:t>
            </a:fld>
            <a:endParaRPr lang="en-US" dirty="0"/>
          </a:p>
        </p:txBody>
      </p:sp>
    </p:spTree>
    <p:extLst>
      <p:ext uri="{BB962C8B-B14F-4D97-AF65-F5344CB8AC3E}">
        <p14:creationId xmlns:p14="http://schemas.microsoft.com/office/powerpoint/2010/main" val="18612063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ea typeface="+mn-ea"/>
                <a:cs typeface="+mn-cs"/>
              </a:rPr>
              <a:t>Just on April 9</a:t>
            </a:r>
            <a:r>
              <a:rPr lang="en-US" sz="1200" kern="1200" baseline="30000" dirty="0">
                <a:solidFill>
                  <a:schemeClr val="tx1"/>
                </a:solidFill>
                <a:effectLst/>
                <a:ea typeface="+mn-ea"/>
                <a:cs typeface="+mn-cs"/>
              </a:rPr>
              <a:t>th</a:t>
            </a:r>
            <a:r>
              <a:rPr lang="en-US" sz="1200" kern="1200" dirty="0">
                <a:solidFill>
                  <a:schemeClr val="tx1"/>
                </a:solidFill>
                <a:effectLst/>
                <a:ea typeface="+mn-ea"/>
                <a:cs typeface="+mn-cs"/>
              </a:rPr>
              <a:t> new guidance came out from the IRS allowing an extension of the 60-day rollover rules going back to Feb 1. So if you took a distribution on Feb 1 to April or May you can roll this over within the 60 day rules out until July 15, the new tax return due date. However, extension to file still remains at October 15</a:t>
            </a:r>
            <a:r>
              <a:rPr lang="en-US" sz="1200" kern="1200" baseline="30000" dirty="0">
                <a:solidFill>
                  <a:schemeClr val="tx1"/>
                </a:solidFill>
                <a:effectLst/>
                <a:ea typeface="+mn-ea"/>
                <a:cs typeface="+mn-cs"/>
              </a:rPr>
              <a:t>th</a:t>
            </a:r>
            <a:r>
              <a:rPr lang="en-US" sz="1200" kern="1200" dirty="0">
                <a:solidFill>
                  <a:schemeClr val="tx1"/>
                </a:solidFill>
                <a:effectLst/>
                <a:ea typeface="+mn-ea"/>
                <a:cs typeface="+mn-cs"/>
              </a:rPr>
              <a:t> now, which there was some confusion about before. </a:t>
            </a: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39</a:t>
            </a:fld>
            <a:endParaRPr lang="en-US" dirty="0"/>
          </a:p>
        </p:txBody>
      </p:sp>
    </p:spTree>
    <p:extLst>
      <p:ext uri="{BB962C8B-B14F-4D97-AF65-F5344CB8AC3E}">
        <p14:creationId xmlns:p14="http://schemas.microsoft.com/office/powerpoint/2010/main" val="2713901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first dive into some of RMD basics. </a:t>
            </a:r>
          </a:p>
        </p:txBody>
      </p:sp>
      <p:sp>
        <p:nvSpPr>
          <p:cNvPr id="4" name="Slide Number Placeholder 3"/>
          <p:cNvSpPr>
            <a:spLocks noGrp="1"/>
          </p:cNvSpPr>
          <p:nvPr>
            <p:ph type="sldNum" sz="quarter" idx="5"/>
          </p:nvPr>
        </p:nvSpPr>
        <p:spPr/>
        <p:txBody>
          <a:bodyPr/>
          <a:lstStyle/>
          <a:p>
            <a:fld id="{DB19FA42-5024-7C4A-A1E9-2BADC9AB4546}" type="slidenum">
              <a:rPr lang="en-US" smtClean="0"/>
              <a:pPr/>
              <a:t>4</a:t>
            </a:fld>
            <a:endParaRPr lang="en-US" dirty="0"/>
          </a:p>
        </p:txBody>
      </p:sp>
    </p:spTree>
    <p:extLst>
      <p:ext uri="{BB962C8B-B14F-4D97-AF65-F5344CB8AC3E}">
        <p14:creationId xmlns:p14="http://schemas.microsoft.com/office/powerpoint/2010/main" val="276220998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sz="1200" kern="1200" dirty="0">
                <a:solidFill>
                  <a:schemeClr val="tx1"/>
                </a:solidFill>
                <a:effectLst/>
                <a:ea typeface="+mn-ea"/>
                <a:cs typeface="+mn-cs"/>
              </a:rPr>
              <a:t>Many people take their RMDs in January, and that makes this strategy trickier. </a:t>
            </a:r>
          </a:p>
          <a:p>
            <a:pPr marL="0" indent="0">
              <a:buFontTx/>
              <a:buNone/>
            </a:pPr>
            <a:r>
              <a:rPr lang="en-US" sz="1200" kern="1200" dirty="0">
                <a:solidFill>
                  <a:schemeClr val="tx1"/>
                </a:solidFill>
                <a:effectLst/>
                <a:ea typeface="+mn-ea"/>
                <a:cs typeface="+mn-cs"/>
              </a:rPr>
              <a:t>(read slide)</a:t>
            </a:r>
          </a:p>
          <a:p>
            <a:pPr marL="0" indent="0">
              <a:buFontTx/>
              <a:buNone/>
            </a:pPr>
            <a:endParaRPr lang="en-US" sz="1200" kern="1200" dirty="0">
              <a:solidFill>
                <a:schemeClr val="tx1"/>
              </a:solidFill>
              <a:effectLst/>
              <a:ea typeface="+mn-ea"/>
              <a:cs typeface="+mn-cs"/>
            </a:endParaRPr>
          </a:p>
          <a:p>
            <a:pPr marL="0" indent="0">
              <a:buFontTx/>
              <a:buNone/>
            </a:pPr>
            <a:r>
              <a:rPr lang="en-US" sz="1200" kern="1200" dirty="0">
                <a:solidFill>
                  <a:schemeClr val="tx1"/>
                </a:solidFill>
                <a:effectLst/>
                <a:ea typeface="+mn-ea"/>
                <a:cs typeface="+mn-cs"/>
              </a:rPr>
              <a:t>Talk with me to dive into this to see if the CRD is an option for you. </a:t>
            </a:r>
          </a:p>
        </p:txBody>
      </p:sp>
      <p:sp>
        <p:nvSpPr>
          <p:cNvPr id="4" name="Slide Number Placeholder 3"/>
          <p:cNvSpPr>
            <a:spLocks noGrp="1"/>
          </p:cNvSpPr>
          <p:nvPr>
            <p:ph type="sldNum" sz="quarter" idx="5"/>
          </p:nvPr>
        </p:nvSpPr>
        <p:spPr/>
        <p:txBody>
          <a:bodyPr/>
          <a:lstStyle/>
          <a:p>
            <a:fld id="{6C015D19-1A19-3940-AD3C-B0D2E6166548}" type="slidenum">
              <a:rPr lang="en-US" smtClean="0"/>
              <a:pPr/>
              <a:t>40</a:t>
            </a:fld>
            <a:endParaRPr lang="en-US" dirty="0"/>
          </a:p>
        </p:txBody>
      </p:sp>
    </p:spTree>
    <p:extLst>
      <p:ext uri="{BB962C8B-B14F-4D97-AF65-F5344CB8AC3E}">
        <p14:creationId xmlns:p14="http://schemas.microsoft.com/office/powerpoint/2010/main" val="353862422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There are a lot of details here and the strategies have changed. </a:t>
            </a:r>
          </a:p>
          <a:p>
            <a:pPr marL="171450" indent="-171450">
              <a:buFontTx/>
              <a:buChar char="-"/>
            </a:pPr>
            <a:r>
              <a:rPr lang="en-US" dirty="0"/>
              <a:t>Because the CARES Act is essentially eliminating RMDs for 2020, if you had them setup contact us to inquire about stopping them, but some people may need them, which is fine.  </a:t>
            </a:r>
          </a:p>
          <a:p>
            <a:pPr marL="171450" indent="-171450">
              <a:buFontTx/>
              <a:buChar char="-"/>
            </a:pPr>
            <a:endParaRPr lang="en-US" dirty="0"/>
          </a:p>
          <a:p>
            <a:pPr marL="171450" indent="-171450">
              <a:buFontTx/>
              <a:buChar char="-"/>
            </a:pPr>
            <a:r>
              <a:rPr lang="en-US" dirty="0"/>
              <a:t>Make sure you do your research and talk with your advisor. </a:t>
            </a:r>
          </a:p>
        </p:txBody>
      </p:sp>
      <p:sp>
        <p:nvSpPr>
          <p:cNvPr id="4" name="Slide Number Placeholder 3"/>
          <p:cNvSpPr>
            <a:spLocks noGrp="1"/>
          </p:cNvSpPr>
          <p:nvPr>
            <p:ph type="sldNum" sz="quarter" idx="5"/>
          </p:nvPr>
        </p:nvSpPr>
        <p:spPr/>
        <p:txBody>
          <a:bodyPr/>
          <a:lstStyle/>
          <a:p>
            <a:fld id="{DB19FA42-5024-7C4A-A1E9-2BADC9AB4546}" type="slidenum">
              <a:rPr lang="en-US" smtClean="0"/>
              <a:pPr/>
              <a:t>41</a:t>
            </a:fld>
            <a:endParaRPr lang="en-US" dirty="0"/>
          </a:p>
        </p:txBody>
      </p:sp>
    </p:spTree>
    <p:extLst>
      <p:ext uri="{BB962C8B-B14F-4D97-AF65-F5344CB8AC3E}">
        <p14:creationId xmlns:p14="http://schemas.microsoft.com/office/powerpoint/2010/main" val="297222796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many things people need to consider under the SECURE Act.</a:t>
            </a:r>
          </a:p>
          <a:p>
            <a:r>
              <a:rPr lang="en-US" dirty="0"/>
              <a:t>(read slide)</a:t>
            </a:r>
          </a:p>
          <a:p>
            <a:r>
              <a:rPr lang="en-US" dirty="0"/>
              <a:t> Review beneficiaries and strategies, especially in light of these recent changes and quarantine conditions. </a:t>
            </a:r>
          </a:p>
        </p:txBody>
      </p:sp>
      <p:sp>
        <p:nvSpPr>
          <p:cNvPr id="4" name="Slide Number Placeholder 3"/>
          <p:cNvSpPr>
            <a:spLocks noGrp="1"/>
          </p:cNvSpPr>
          <p:nvPr>
            <p:ph type="sldNum" sz="quarter" idx="5"/>
          </p:nvPr>
        </p:nvSpPr>
        <p:spPr/>
        <p:txBody>
          <a:bodyPr/>
          <a:lstStyle/>
          <a:p>
            <a:fld id="{6C015D19-1A19-3940-AD3C-B0D2E6166548}" type="slidenum">
              <a:rPr lang="en-US" smtClean="0"/>
              <a:pPr/>
              <a:t>42</a:t>
            </a:fld>
            <a:endParaRPr lang="en-US" dirty="0"/>
          </a:p>
        </p:txBody>
      </p:sp>
    </p:spTree>
    <p:extLst>
      <p:ext uri="{BB962C8B-B14F-4D97-AF65-F5344CB8AC3E}">
        <p14:creationId xmlns:p14="http://schemas.microsoft.com/office/powerpoint/2010/main" val="38602112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a:t>
            </a:r>
          </a:p>
        </p:txBody>
      </p:sp>
      <p:sp>
        <p:nvSpPr>
          <p:cNvPr id="4" name="Slide Number Placeholder 3"/>
          <p:cNvSpPr>
            <a:spLocks noGrp="1"/>
          </p:cNvSpPr>
          <p:nvPr>
            <p:ph type="sldNum" sz="quarter" idx="5"/>
          </p:nvPr>
        </p:nvSpPr>
        <p:spPr/>
        <p:txBody>
          <a:bodyPr/>
          <a:lstStyle/>
          <a:p>
            <a:fld id="{6C015D19-1A19-3940-AD3C-B0D2E6166548}" type="slidenum">
              <a:rPr lang="en-US" smtClean="0"/>
              <a:pPr/>
              <a:t>43</a:t>
            </a:fld>
            <a:endParaRPr lang="en-US" dirty="0"/>
          </a:p>
        </p:txBody>
      </p:sp>
    </p:spTree>
    <p:extLst>
      <p:ext uri="{BB962C8B-B14F-4D97-AF65-F5344CB8AC3E}">
        <p14:creationId xmlns:p14="http://schemas.microsoft.com/office/powerpoint/2010/main" val="29149777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ea typeface="+mn-ea"/>
                <a:cs typeface="+mn-cs"/>
              </a:rPr>
              <a:t>For the RIA only version of all presentations associated with case, the tax and legal disclosure which is already included will suffice.</a:t>
            </a:r>
          </a:p>
          <a:p>
            <a:r>
              <a:rPr lang="en-US" sz="1200" kern="1200" dirty="0">
                <a:solidFill>
                  <a:schemeClr val="tx1"/>
                </a:solidFill>
                <a:effectLst/>
                <a:ea typeface="+mn-ea"/>
                <a:cs typeface="+mn-cs"/>
              </a:rPr>
              <a:t> </a:t>
            </a:r>
          </a:p>
          <a:p>
            <a:r>
              <a:rPr lang="en-US" sz="1200" kern="1200" dirty="0">
                <a:solidFill>
                  <a:schemeClr val="tx1"/>
                </a:solidFill>
                <a:effectLst/>
                <a:ea typeface="+mn-ea"/>
                <a:cs typeface="+mn-cs"/>
              </a:rPr>
              <a:t>For B//D-RIA versions of the all presentations associated with the case, please replace the existing tax and legal disclosure with the following disclosure:</a:t>
            </a:r>
          </a:p>
          <a:p>
            <a:r>
              <a:rPr lang="en-US" sz="1200" kern="1200" dirty="0">
                <a:solidFill>
                  <a:schemeClr val="tx1"/>
                </a:solidFill>
                <a:effectLst/>
                <a:ea typeface="+mn-ea"/>
                <a:cs typeface="+mn-cs"/>
              </a:rPr>
              <a:t> </a:t>
            </a:r>
          </a:p>
          <a:p>
            <a:r>
              <a:rPr lang="en-US" sz="1200" kern="1200" dirty="0">
                <a:solidFill>
                  <a:schemeClr val="tx1"/>
                </a:solidFill>
                <a:effectLst/>
                <a:ea typeface="+mn-ea"/>
                <a:cs typeface="+mn-cs"/>
              </a:rPr>
              <a:t>For a comprehensive review of your personal situation, always consult with a tax or legal advisor.  Neither Cetera Advisor Networks LLC nor any of its representatives may give legal or tax advice.</a:t>
            </a:r>
          </a:p>
        </p:txBody>
      </p:sp>
      <p:sp>
        <p:nvSpPr>
          <p:cNvPr id="4" name="Slide Number Placeholder 3"/>
          <p:cNvSpPr>
            <a:spLocks noGrp="1"/>
          </p:cNvSpPr>
          <p:nvPr>
            <p:ph type="sldNum" sz="quarter" idx="5"/>
          </p:nvPr>
        </p:nvSpPr>
        <p:spPr/>
        <p:txBody>
          <a:bodyPr/>
          <a:lstStyle/>
          <a:p>
            <a:fld id="{6C015D19-1A19-3940-AD3C-B0D2E6166548}" type="slidenum">
              <a:rPr lang="en-US" smtClean="0"/>
              <a:t>44</a:t>
            </a:fld>
            <a:endParaRPr lang="en-US"/>
          </a:p>
        </p:txBody>
      </p:sp>
    </p:spTree>
    <p:extLst>
      <p:ext uri="{BB962C8B-B14F-4D97-AF65-F5344CB8AC3E}">
        <p14:creationId xmlns:p14="http://schemas.microsoft.com/office/powerpoint/2010/main" val="245484287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Reach out to Jamie or contact the Carson Group with questions. </a:t>
            </a:r>
          </a:p>
        </p:txBody>
      </p:sp>
      <p:sp>
        <p:nvSpPr>
          <p:cNvPr id="4" name="Slide Number Placeholder 3"/>
          <p:cNvSpPr>
            <a:spLocks noGrp="1"/>
          </p:cNvSpPr>
          <p:nvPr>
            <p:ph type="sldNum" sz="quarter" idx="5"/>
          </p:nvPr>
        </p:nvSpPr>
        <p:spPr/>
        <p:txBody>
          <a:bodyPr/>
          <a:lstStyle/>
          <a:p>
            <a:fld id="{6C015D19-1A19-3940-AD3C-B0D2E6166548}" type="slidenum">
              <a:rPr lang="en-US" smtClean="0"/>
              <a:pPr/>
              <a:t>45</a:t>
            </a:fld>
            <a:endParaRPr lang="en-US" dirty="0"/>
          </a:p>
        </p:txBody>
      </p:sp>
    </p:spTree>
    <p:extLst>
      <p:ext uri="{BB962C8B-B14F-4D97-AF65-F5344CB8AC3E}">
        <p14:creationId xmlns:p14="http://schemas.microsoft.com/office/powerpoint/2010/main" val="296239447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Thank you for joining us. Let’s continue to strategize – get in touch and stay safe </a:t>
            </a:r>
            <a:r>
              <a:rPr lang="en-US"/>
              <a:t>and healthy. </a:t>
            </a: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pPr/>
              <a:t>46</a:t>
            </a:fld>
            <a:endParaRPr lang="en-US" dirty="0"/>
          </a:p>
        </p:txBody>
      </p:sp>
    </p:spTree>
    <p:extLst>
      <p:ext uri="{BB962C8B-B14F-4D97-AF65-F5344CB8AC3E}">
        <p14:creationId xmlns:p14="http://schemas.microsoft.com/office/powerpoint/2010/main" val="4144587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Clr>
                <a:schemeClr val="tx2"/>
              </a:buClr>
              <a:buFont typeface="Arial" panose="020B0604020202020204" pitchFamily="34" charset="0"/>
              <a:buChar char="•"/>
            </a:pPr>
            <a:r>
              <a:rPr lang="en-US" dirty="0"/>
              <a:t>RMD – Required Minimum Distributions or aka MRDs Minimum Required Distributions. Throughout the presentation we will just refer to RMD. </a:t>
            </a:r>
          </a:p>
          <a:p>
            <a:pPr marL="342900" indent="-342900">
              <a:buClr>
                <a:schemeClr val="tx2"/>
              </a:buClr>
              <a:buFont typeface="Arial" panose="020B0604020202020204" pitchFamily="34" charset="0"/>
              <a:buChar char="•"/>
            </a:pPr>
            <a:r>
              <a:rPr lang="en-US" dirty="0"/>
              <a:t>What are RMDs?</a:t>
            </a:r>
          </a:p>
          <a:p>
            <a:pPr marL="457200" lvl="1" indent="0">
              <a:buClr>
                <a:schemeClr val="tx2"/>
              </a:buClr>
              <a:buFont typeface="Arial" panose="020B0604020202020204" pitchFamily="34" charset="0"/>
              <a:buNone/>
            </a:pPr>
            <a:r>
              <a:rPr lang="en-US" dirty="0"/>
              <a:t>Essentially they are your retirement accounts that are required by law to have minimum distributions, once you reach a certain age. In the past, the RMD age was 70.5, it is changing to 72 </a:t>
            </a:r>
          </a:p>
          <a:p>
            <a:pPr marL="457200" lvl="1" indent="0">
              <a:buClr>
                <a:schemeClr val="tx2"/>
              </a:buClr>
              <a:buFont typeface="Arial" panose="020B0604020202020204" pitchFamily="34" charset="0"/>
              <a:buNone/>
            </a:pPr>
            <a:endParaRPr lang="en-US" dirty="0"/>
          </a:p>
          <a:p>
            <a:pPr marL="457200" lvl="1" indent="0">
              <a:buClr>
                <a:schemeClr val="tx2"/>
              </a:buClr>
              <a:buFont typeface="Arial" panose="020B0604020202020204" pitchFamily="34" charset="0"/>
              <a:buNone/>
            </a:pPr>
            <a:r>
              <a:rPr lang="en-US" dirty="0"/>
              <a:t>When you put money into an IRA or 401K the government gives you a tax benefit, a tax deductible contribution. You put money in, deduct it from income and do not pay taxes until you take the money out. Because the government will need to collect the taxes at some point they have required distributions. </a:t>
            </a:r>
          </a:p>
          <a:p>
            <a:pPr marL="457200" lvl="1" indent="0">
              <a:buClr>
                <a:schemeClr val="tx2"/>
              </a:buClr>
              <a:buFont typeface="Arial" panose="020B0604020202020204" pitchFamily="34" charset="0"/>
              <a:buNone/>
            </a:pPr>
            <a:endParaRPr lang="en-US" dirty="0"/>
          </a:p>
          <a:p>
            <a:pPr marL="457200" lvl="1" indent="0">
              <a:buClr>
                <a:schemeClr val="tx2"/>
              </a:buClr>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t>5</a:t>
            </a:fld>
            <a:endParaRPr lang="en-US" dirty="0"/>
          </a:p>
        </p:txBody>
      </p:sp>
    </p:spTree>
    <p:extLst>
      <p:ext uri="{BB962C8B-B14F-4D97-AF65-F5344CB8AC3E}">
        <p14:creationId xmlns:p14="http://schemas.microsoft.com/office/powerpoint/2010/main" val="941130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When do RMDs start?</a:t>
            </a:r>
          </a:p>
          <a:p>
            <a:pPr marL="171450" indent="-171450">
              <a:buFontTx/>
              <a:buChar char="-"/>
            </a:pPr>
            <a:r>
              <a:rPr lang="en-US" dirty="0"/>
              <a:t>The first age, which has been the age for decades up until the end of 2019 has been 70 and a half. If you are retired your RMDs would start, unless you are still working and not a 5% owner of the company. However, if you have an IRA outside of your work, that IRA will still be subject to RMDs if you are not retired.</a:t>
            </a:r>
          </a:p>
          <a:p>
            <a:pPr marL="171450" indent="-171450">
              <a:buFontTx/>
              <a:buChar char="-"/>
            </a:pPr>
            <a:r>
              <a:rPr lang="en-US" dirty="0"/>
              <a:t>A big change, due to the Secure Act is the phasing to 72 </a:t>
            </a:r>
            <a:r>
              <a:rPr lang="en-US" err="1"/>
              <a:t>yo</a:t>
            </a:r>
            <a:r>
              <a:rPr lang="en-US"/>
              <a:t> beginningg </a:t>
            </a:r>
            <a:r>
              <a:rPr lang="en-US" dirty="0"/>
              <a:t>in 2020</a:t>
            </a:r>
          </a:p>
          <a:p>
            <a:pPr marL="171450" indent="-171450">
              <a:buFontTx/>
              <a:buChar char="-"/>
            </a:pPr>
            <a:r>
              <a:rPr lang="en-US" dirty="0"/>
              <a:t>Another time when the RMD would start is with the inherited retirement accounts are more complex and the distribution rules change depending on situation. </a:t>
            </a:r>
          </a:p>
          <a:p>
            <a:pPr marL="171450" indent="-171450">
              <a:buFontTx/>
              <a:buChar char="-"/>
            </a:pPr>
            <a:endParaRPr lang="en-US" dirty="0"/>
          </a:p>
          <a:p>
            <a:pPr marL="171450" indent="-171450">
              <a:buFontTx/>
              <a:buChar char="-"/>
            </a:pPr>
            <a:endParaRPr lang="en-US" dirty="0"/>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t>6</a:t>
            </a:fld>
            <a:endParaRPr lang="en-US" dirty="0"/>
          </a:p>
        </p:txBody>
      </p:sp>
    </p:spTree>
    <p:extLst>
      <p:ext uri="{BB962C8B-B14F-4D97-AF65-F5344CB8AC3E}">
        <p14:creationId xmlns:p14="http://schemas.microsoft.com/office/powerpoint/2010/main" val="1218822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What accounts are subject to RMDs?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The usual traditional accounts, and then there are some accounts that have RMDs at death. (read retirement accounts from slide)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There are other types of plans that subject to RMDs, but at death (read slide). </a:t>
            </a:r>
          </a:p>
          <a:p>
            <a:pPr marL="171450" indent="-171450">
              <a:buFontTx/>
              <a:buChar char="-"/>
            </a:pPr>
            <a:r>
              <a:rPr lang="en-US" dirty="0"/>
              <a:t>Roth accounts, a 401K Roth is subject to traditional RMD rules. </a:t>
            </a:r>
          </a:p>
        </p:txBody>
      </p:sp>
      <p:sp>
        <p:nvSpPr>
          <p:cNvPr id="4" name="Slide Number Placeholder 3"/>
          <p:cNvSpPr>
            <a:spLocks noGrp="1"/>
          </p:cNvSpPr>
          <p:nvPr>
            <p:ph type="sldNum" sz="quarter" idx="5"/>
          </p:nvPr>
        </p:nvSpPr>
        <p:spPr/>
        <p:txBody>
          <a:bodyPr/>
          <a:lstStyle/>
          <a:p>
            <a:fld id="{6C015D19-1A19-3940-AD3C-B0D2E6166548}" type="slidenum">
              <a:rPr lang="en-US" smtClean="0"/>
              <a:t>7</a:t>
            </a:fld>
            <a:endParaRPr lang="en-US" dirty="0"/>
          </a:p>
        </p:txBody>
      </p:sp>
    </p:spTree>
    <p:extLst>
      <p:ext uri="{BB962C8B-B14F-4D97-AF65-F5344CB8AC3E}">
        <p14:creationId xmlns:p14="http://schemas.microsoft.com/office/powerpoint/2010/main" val="463505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If you calculate one account at a time it makes it less complicated. </a:t>
            </a:r>
          </a:p>
          <a:p>
            <a:pPr marL="171450" indent="-171450">
              <a:buFontTx/>
              <a:buChar char="-"/>
            </a:pPr>
            <a:r>
              <a:rPr lang="en-US" dirty="0"/>
              <a:t>Account balance of previous year determines this year’s RMD, then you divide that by the Life Expectancy Factor table is published by IRS </a:t>
            </a:r>
          </a:p>
        </p:txBody>
      </p:sp>
      <p:sp>
        <p:nvSpPr>
          <p:cNvPr id="4" name="Slide Number Placeholder 3"/>
          <p:cNvSpPr>
            <a:spLocks noGrp="1"/>
          </p:cNvSpPr>
          <p:nvPr>
            <p:ph type="sldNum" sz="quarter" idx="5"/>
          </p:nvPr>
        </p:nvSpPr>
        <p:spPr/>
        <p:txBody>
          <a:bodyPr/>
          <a:lstStyle/>
          <a:p>
            <a:fld id="{6C015D19-1A19-3940-AD3C-B0D2E6166548}" type="slidenum">
              <a:rPr lang="en-US" smtClean="0"/>
              <a:t>8</a:t>
            </a:fld>
            <a:endParaRPr lang="en-US" dirty="0"/>
          </a:p>
        </p:txBody>
      </p:sp>
    </p:spTree>
    <p:extLst>
      <p:ext uri="{BB962C8B-B14F-4D97-AF65-F5344CB8AC3E}">
        <p14:creationId xmlns:p14="http://schemas.microsoft.com/office/powerpoint/2010/main" val="1331263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Life Factor Table which helps to calculate RMD, this is table 3, which is more often used. There are two other tables, for inherited and if one of the spouses is 10 years younger or older than the other. </a:t>
            </a: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6C015D19-1A19-3940-AD3C-B0D2E6166548}" type="slidenum">
              <a:rPr lang="en-US" smtClean="0"/>
              <a:t>9</a:t>
            </a:fld>
            <a:endParaRPr lang="en-US" dirty="0"/>
          </a:p>
        </p:txBody>
      </p:sp>
    </p:spTree>
    <p:extLst>
      <p:ext uri="{BB962C8B-B14F-4D97-AF65-F5344CB8AC3E}">
        <p14:creationId xmlns:p14="http://schemas.microsoft.com/office/powerpoint/2010/main" val="1091004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Option 1 (1 column) START">
    <p:spTree>
      <p:nvGrpSpPr>
        <p:cNvPr id="1" name=""/>
        <p:cNvGrpSpPr/>
        <p:nvPr/>
      </p:nvGrpSpPr>
      <p:grpSpPr>
        <a:xfrm>
          <a:off x="0" y="0"/>
          <a:ext cx="0" cy="0"/>
          <a:chOff x="0" y="0"/>
          <a:chExt cx="0" cy="0"/>
        </a:xfrm>
      </p:grpSpPr>
      <p:sp>
        <p:nvSpPr>
          <p:cNvPr id="3" name="Freeform 2">
            <a:extLst>
              <a:ext uri="{FF2B5EF4-FFF2-40B4-BE49-F238E27FC236}">
                <a16:creationId xmlns:a16="http://schemas.microsoft.com/office/drawing/2014/main" id="{7972557C-E549-B044-9AED-D961B3760540}"/>
              </a:ext>
            </a:extLst>
          </p:cNvPr>
          <p:cNvSpPr/>
          <p:nvPr userDrawn="1"/>
        </p:nvSpPr>
        <p:spPr>
          <a:xfrm>
            <a:off x="8095785" y="4928839"/>
            <a:ext cx="4103649" cy="1929161"/>
          </a:xfrm>
          <a:custGeom>
            <a:avLst/>
            <a:gdLst>
              <a:gd name="connsiteX0" fmla="*/ 0 w 4103649"/>
              <a:gd name="connsiteY0" fmla="*/ 1934737 h 1934737"/>
              <a:gd name="connsiteX1" fmla="*/ 3317488 w 4103649"/>
              <a:gd name="connsiteY1" fmla="*/ 0 h 1934737"/>
              <a:gd name="connsiteX2" fmla="*/ 4103649 w 4103649"/>
              <a:gd name="connsiteY2" fmla="*/ 468352 h 1934737"/>
              <a:gd name="connsiteX3" fmla="*/ 4103649 w 4103649"/>
              <a:gd name="connsiteY3" fmla="*/ 1934737 h 1934737"/>
              <a:gd name="connsiteX4" fmla="*/ 0 w 4103649"/>
              <a:gd name="connsiteY4" fmla="*/ 1934737 h 1934737"/>
              <a:gd name="connsiteX0" fmla="*/ 0 w 4103649"/>
              <a:gd name="connsiteY0" fmla="*/ 1929161 h 1929161"/>
              <a:gd name="connsiteX1" fmla="*/ 3306337 w 4103649"/>
              <a:gd name="connsiteY1" fmla="*/ 0 h 1929161"/>
              <a:gd name="connsiteX2" fmla="*/ 4103649 w 4103649"/>
              <a:gd name="connsiteY2" fmla="*/ 462776 h 1929161"/>
              <a:gd name="connsiteX3" fmla="*/ 4103649 w 4103649"/>
              <a:gd name="connsiteY3" fmla="*/ 1929161 h 1929161"/>
              <a:gd name="connsiteX4" fmla="*/ 0 w 4103649"/>
              <a:gd name="connsiteY4" fmla="*/ 1929161 h 1929161"/>
              <a:gd name="connsiteX0" fmla="*/ 0 w 4103649"/>
              <a:gd name="connsiteY0" fmla="*/ 1929161 h 1929161"/>
              <a:gd name="connsiteX1" fmla="*/ 3306337 w 4103649"/>
              <a:gd name="connsiteY1" fmla="*/ 0 h 1929161"/>
              <a:gd name="connsiteX2" fmla="*/ 4103649 w 4103649"/>
              <a:gd name="connsiteY2" fmla="*/ 950972 h 1929161"/>
              <a:gd name="connsiteX3" fmla="*/ 4103649 w 4103649"/>
              <a:gd name="connsiteY3" fmla="*/ 1929161 h 1929161"/>
              <a:gd name="connsiteX4" fmla="*/ 0 w 4103649"/>
              <a:gd name="connsiteY4" fmla="*/ 1929161 h 1929161"/>
              <a:gd name="connsiteX0" fmla="*/ 0 w 4103649"/>
              <a:gd name="connsiteY0" fmla="*/ 1929161 h 1929161"/>
              <a:gd name="connsiteX1" fmla="*/ 3306337 w 4103649"/>
              <a:gd name="connsiteY1" fmla="*/ 0 h 1929161"/>
              <a:gd name="connsiteX2" fmla="*/ 4095900 w 4103649"/>
              <a:gd name="connsiteY2" fmla="*/ 470524 h 1929161"/>
              <a:gd name="connsiteX3" fmla="*/ 4103649 w 4103649"/>
              <a:gd name="connsiteY3" fmla="*/ 1929161 h 1929161"/>
              <a:gd name="connsiteX4" fmla="*/ 0 w 4103649"/>
              <a:gd name="connsiteY4" fmla="*/ 1929161 h 1929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03649" h="1929161">
                <a:moveTo>
                  <a:pt x="0" y="1929161"/>
                </a:moveTo>
                <a:lnTo>
                  <a:pt x="3306337" y="0"/>
                </a:lnTo>
                <a:lnTo>
                  <a:pt x="4095900" y="470524"/>
                </a:lnTo>
                <a:lnTo>
                  <a:pt x="4103649" y="1929161"/>
                </a:lnTo>
                <a:lnTo>
                  <a:pt x="0" y="1929161"/>
                </a:lnTo>
                <a:close/>
              </a:path>
            </a:pathLst>
          </a:custGeom>
          <a:solidFill>
            <a:schemeClr val="tx2"/>
          </a:solidFill>
          <a:ln>
            <a:noFill/>
          </a:ln>
          <a:effectLst>
            <a:outerShdw blurRad="101600" algn="ctr" rotWithShape="0">
              <a:schemeClr val="tx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riangle 15">
            <a:extLst>
              <a:ext uri="{FF2B5EF4-FFF2-40B4-BE49-F238E27FC236}">
                <a16:creationId xmlns:a16="http://schemas.microsoft.com/office/drawing/2014/main" id="{61A7FE2D-BA12-CD48-8B52-7E51D12E2D47}"/>
              </a:ext>
            </a:extLst>
          </p:cNvPr>
          <p:cNvSpPr>
            <a:spLocks/>
          </p:cNvSpPr>
          <p:nvPr userDrawn="1"/>
        </p:nvSpPr>
        <p:spPr>
          <a:xfrm rot="16200000">
            <a:off x="11529361" y="4517574"/>
            <a:ext cx="713500" cy="611776"/>
          </a:xfrm>
          <a:prstGeom prst="triangle">
            <a:avLst>
              <a:gd name="adj" fmla="val 50000"/>
            </a:avLst>
          </a:prstGeom>
          <a:solidFill>
            <a:schemeClr val="tx1"/>
          </a:solidFill>
          <a:ln>
            <a:noFill/>
          </a:ln>
          <a:effectLst>
            <a:outerShdw blurRad="101600" algn="ctr" rotWithShape="0">
              <a:schemeClr val="tx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Placeholder 13">
            <a:extLst>
              <a:ext uri="{FF2B5EF4-FFF2-40B4-BE49-F238E27FC236}">
                <a16:creationId xmlns:a16="http://schemas.microsoft.com/office/drawing/2014/main" id="{4BAEA600-B321-864B-A900-E3E84895D422}"/>
              </a:ext>
            </a:extLst>
          </p:cNvPr>
          <p:cNvSpPr>
            <a:spLocks noGrp="1"/>
          </p:cNvSpPr>
          <p:nvPr userDrawn="1">
            <p:ph type="body" sz="quarter" idx="10"/>
          </p:nvPr>
        </p:nvSpPr>
        <p:spPr>
          <a:xfrm>
            <a:off x="1139825" y="1014413"/>
            <a:ext cx="9890125" cy="1135062"/>
          </a:xfrm>
          <a:prstGeom prst="rect">
            <a:avLst/>
          </a:prstGeom>
        </p:spPr>
        <p:txBody>
          <a:bodyPr lIns="0" tIns="0" rIns="0" bIns="0"/>
          <a:lstStyle>
            <a:lvl1pPr marL="0" indent="0">
              <a:lnSpc>
                <a:spcPct val="85000"/>
              </a:lnSpc>
              <a:spcBef>
                <a:spcPts val="0"/>
              </a:spcBef>
              <a:buNone/>
              <a:defRPr sz="4800" b="1"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29" name="Text Placeholder 13">
            <a:extLst>
              <a:ext uri="{FF2B5EF4-FFF2-40B4-BE49-F238E27FC236}">
                <a16:creationId xmlns:a16="http://schemas.microsoft.com/office/drawing/2014/main" id="{C73A4C9D-1533-934B-B743-441AD681A3AB}"/>
              </a:ext>
            </a:extLst>
          </p:cNvPr>
          <p:cNvSpPr>
            <a:spLocks noGrp="1"/>
          </p:cNvSpPr>
          <p:nvPr userDrawn="1">
            <p:ph type="body" sz="quarter" idx="11"/>
          </p:nvPr>
        </p:nvSpPr>
        <p:spPr>
          <a:xfrm>
            <a:off x="1139825" y="2379076"/>
            <a:ext cx="9890125" cy="3199399"/>
          </a:xfrm>
          <a:prstGeom prst="rect">
            <a:avLst/>
          </a:prstGeom>
        </p:spPr>
        <p:txBody>
          <a:bodyPr lIns="0" tIns="0" rIns="0" bIns="0"/>
          <a:lstStyle>
            <a:lvl1pPr marL="0" indent="0">
              <a:lnSpc>
                <a:spcPct val="100000"/>
              </a:lnSpc>
              <a:spcBef>
                <a:spcPts val="0"/>
              </a:spcBef>
              <a:spcAft>
                <a:spcPts val="1800"/>
              </a:spcAft>
              <a:buNone/>
              <a:defRPr sz="2400" b="0" i="0">
                <a:solidFill>
                  <a:schemeClr val="accent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0" name="Triangle 9">
            <a:extLst>
              <a:ext uri="{FF2B5EF4-FFF2-40B4-BE49-F238E27FC236}">
                <a16:creationId xmlns:a16="http://schemas.microsoft.com/office/drawing/2014/main" id="{28EBB35E-7B37-1D40-8842-D4057C4057D3}"/>
              </a:ext>
            </a:extLst>
          </p:cNvPr>
          <p:cNvSpPr>
            <a:spLocks noChangeAspect="1"/>
          </p:cNvSpPr>
          <p:nvPr userDrawn="1"/>
        </p:nvSpPr>
        <p:spPr>
          <a:xfrm rot="5400000">
            <a:off x="-68861" y="902970"/>
            <a:ext cx="872240" cy="734518"/>
          </a:xfrm>
          <a:prstGeom prst="triangle">
            <a:avLst/>
          </a:prstGeom>
          <a:solidFill>
            <a:schemeClr val="tx1"/>
          </a:solidFill>
          <a:ln>
            <a:noFill/>
          </a:ln>
          <a:effectLst>
            <a:outerShdw blurRad="101600" dist="25400" algn="tl"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0495548"/>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Slide option 1">
    <p:spTree>
      <p:nvGrpSpPr>
        <p:cNvPr id="1" name=""/>
        <p:cNvGrpSpPr/>
        <p:nvPr/>
      </p:nvGrpSpPr>
      <p:grpSpPr>
        <a:xfrm>
          <a:off x="0" y="0"/>
          <a:ext cx="0" cy="0"/>
          <a:chOff x="0" y="0"/>
          <a:chExt cx="0" cy="0"/>
        </a:xfrm>
      </p:grpSpPr>
      <p:sp>
        <p:nvSpPr>
          <p:cNvPr id="10" name="Freeform 9">
            <a:extLst>
              <a:ext uri="{FF2B5EF4-FFF2-40B4-BE49-F238E27FC236}">
                <a16:creationId xmlns:a16="http://schemas.microsoft.com/office/drawing/2014/main" id="{73CE132F-75B1-2448-9550-11DF2B1D192C}"/>
              </a:ext>
            </a:extLst>
          </p:cNvPr>
          <p:cNvSpPr/>
          <p:nvPr userDrawn="1"/>
        </p:nvSpPr>
        <p:spPr>
          <a:xfrm>
            <a:off x="6350" y="833106"/>
            <a:ext cx="736600" cy="879475"/>
          </a:xfrm>
          <a:custGeom>
            <a:avLst/>
            <a:gdLst>
              <a:gd name="connsiteX0" fmla="*/ 0 w 736600"/>
              <a:gd name="connsiteY0" fmla="*/ 0 h 879475"/>
              <a:gd name="connsiteX1" fmla="*/ 0 w 736600"/>
              <a:gd name="connsiteY1" fmla="*/ 219075 h 879475"/>
              <a:gd name="connsiteX2" fmla="*/ 368300 w 736600"/>
              <a:gd name="connsiteY2" fmla="*/ 438150 h 879475"/>
              <a:gd name="connsiteX3" fmla="*/ 0 w 736600"/>
              <a:gd name="connsiteY3" fmla="*/ 663575 h 879475"/>
              <a:gd name="connsiteX4" fmla="*/ 0 w 736600"/>
              <a:gd name="connsiteY4" fmla="*/ 879475 h 879475"/>
              <a:gd name="connsiteX5" fmla="*/ 736600 w 736600"/>
              <a:gd name="connsiteY5" fmla="*/ 434975 h 879475"/>
              <a:gd name="connsiteX6" fmla="*/ 0 w 736600"/>
              <a:gd name="connsiteY6" fmla="*/ 0 h 87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6600" h="879475">
                <a:moveTo>
                  <a:pt x="0" y="0"/>
                </a:moveTo>
                <a:lnTo>
                  <a:pt x="0" y="219075"/>
                </a:lnTo>
                <a:lnTo>
                  <a:pt x="368300" y="438150"/>
                </a:lnTo>
                <a:lnTo>
                  <a:pt x="0" y="663575"/>
                </a:lnTo>
                <a:lnTo>
                  <a:pt x="0" y="879475"/>
                </a:lnTo>
                <a:lnTo>
                  <a:pt x="736600" y="434975"/>
                </a:lnTo>
                <a:lnTo>
                  <a:pt x="0" y="0"/>
                </a:lnTo>
                <a:close/>
              </a:path>
            </a:pathLst>
          </a:custGeom>
          <a:solidFill>
            <a:schemeClr val="tx2"/>
          </a:solidFill>
          <a:ln>
            <a:no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AB7D45B8-3BBA-7A48-B972-94AE96B4BCA3}"/>
              </a:ext>
            </a:extLst>
          </p:cNvPr>
          <p:cNvSpPr/>
          <p:nvPr userDrawn="1"/>
        </p:nvSpPr>
        <p:spPr>
          <a:xfrm flipH="1">
            <a:off x="8092441" y="4466590"/>
            <a:ext cx="4099560" cy="2391410"/>
          </a:xfrm>
          <a:prstGeom prst="rtTriangle">
            <a:avLst/>
          </a:prstGeom>
          <a:solidFill>
            <a:schemeClr val="tx2"/>
          </a:solidFill>
          <a:ln>
            <a:noFill/>
          </a:ln>
          <a:effectLst>
            <a:outerShdw blurRad="101600" sx="102000" sy="102000" algn="ctr"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dirty="0">
                <a:latin typeface="Arial" panose="020B0604020202020204" pitchFamily="34" charset="0"/>
              </a:rPr>
              <a:t> </a:t>
            </a:r>
          </a:p>
        </p:txBody>
      </p:sp>
      <p:sp>
        <p:nvSpPr>
          <p:cNvPr id="9" name="Text Placeholder 13">
            <a:extLst>
              <a:ext uri="{FF2B5EF4-FFF2-40B4-BE49-F238E27FC236}">
                <a16:creationId xmlns:a16="http://schemas.microsoft.com/office/drawing/2014/main" id="{221090C8-4E25-AD49-A1CE-2D302451961C}"/>
              </a:ext>
            </a:extLst>
          </p:cNvPr>
          <p:cNvSpPr>
            <a:spLocks noGrp="1"/>
          </p:cNvSpPr>
          <p:nvPr>
            <p:ph type="body" sz="quarter" idx="10"/>
          </p:nvPr>
        </p:nvSpPr>
        <p:spPr>
          <a:xfrm>
            <a:off x="1139824" y="1014413"/>
            <a:ext cx="3943351" cy="1135062"/>
          </a:xfrm>
          <a:prstGeom prst="rect">
            <a:avLst/>
          </a:prstGeom>
        </p:spPr>
        <p:txBody>
          <a:bodyPr lIns="0" tIns="0" rIns="0" bIns="0"/>
          <a:lstStyle>
            <a:lvl1pPr marL="0" indent="0">
              <a:lnSpc>
                <a:spcPct val="85000"/>
              </a:lnSpc>
              <a:spcBef>
                <a:spcPts val="0"/>
              </a:spcBef>
              <a:buNone/>
              <a:defRPr sz="3600" b="1"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extLst>
      <p:ext uri="{BB962C8B-B14F-4D97-AF65-F5344CB8AC3E}">
        <p14:creationId xmlns:p14="http://schemas.microsoft.com/office/powerpoint/2010/main" val="1565764411"/>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option 3 (1 column)">
    <p:spTree>
      <p:nvGrpSpPr>
        <p:cNvPr id="1" name=""/>
        <p:cNvGrpSpPr/>
        <p:nvPr/>
      </p:nvGrpSpPr>
      <p:grpSpPr>
        <a:xfrm>
          <a:off x="0" y="0"/>
          <a:ext cx="0" cy="0"/>
          <a:chOff x="0" y="0"/>
          <a:chExt cx="0" cy="0"/>
        </a:xfrm>
      </p:grpSpPr>
      <p:sp>
        <p:nvSpPr>
          <p:cNvPr id="8" name="Text Placeholder 13">
            <a:extLst>
              <a:ext uri="{FF2B5EF4-FFF2-40B4-BE49-F238E27FC236}">
                <a16:creationId xmlns:a16="http://schemas.microsoft.com/office/drawing/2014/main" id="{50EACB54-89A1-EA47-9DE2-5849D9FD633F}"/>
              </a:ext>
            </a:extLst>
          </p:cNvPr>
          <p:cNvSpPr>
            <a:spLocks noGrp="1"/>
          </p:cNvSpPr>
          <p:nvPr>
            <p:ph type="body" sz="quarter" idx="10"/>
          </p:nvPr>
        </p:nvSpPr>
        <p:spPr>
          <a:xfrm>
            <a:off x="1139825" y="1014413"/>
            <a:ext cx="9890125" cy="1135062"/>
          </a:xfrm>
          <a:prstGeom prst="rect">
            <a:avLst/>
          </a:prstGeom>
          <a:effectLst/>
        </p:spPr>
        <p:txBody>
          <a:bodyPr lIns="0" tIns="0" rIns="0" bIns="0"/>
          <a:lstStyle>
            <a:lvl1pPr marL="0" indent="0">
              <a:lnSpc>
                <a:spcPct val="85000"/>
              </a:lnSpc>
              <a:spcBef>
                <a:spcPts val="0"/>
              </a:spcBef>
              <a:buNone/>
              <a:defRPr sz="4800" b="1"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9" name="Text Placeholder 13">
            <a:extLst>
              <a:ext uri="{FF2B5EF4-FFF2-40B4-BE49-F238E27FC236}">
                <a16:creationId xmlns:a16="http://schemas.microsoft.com/office/drawing/2014/main" id="{8BAE8541-10BE-0D41-B203-B39CC3F6809A}"/>
              </a:ext>
            </a:extLst>
          </p:cNvPr>
          <p:cNvSpPr>
            <a:spLocks noGrp="1"/>
          </p:cNvSpPr>
          <p:nvPr>
            <p:ph type="body" sz="quarter" idx="11"/>
          </p:nvPr>
        </p:nvSpPr>
        <p:spPr>
          <a:xfrm>
            <a:off x="1139825" y="2379076"/>
            <a:ext cx="9890125" cy="3199399"/>
          </a:xfrm>
          <a:prstGeom prst="rect">
            <a:avLst/>
          </a:prstGeom>
        </p:spPr>
        <p:txBody>
          <a:bodyPr lIns="0" tIns="0" rIns="0" bIns="0" numCol="1" spcCol="457200"/>
          <a:lstStyle>
            <a:lvl1pPr marL="0" indent="0">
              <a:lnSpc>
                <a:spcPct val="100000"/>
              </a:lnSpc>
              <a:spcBef>
                <a:spcPts val="0"/>
              </a:spcBef>
              <a:spcAft>
                <a:spcPts val="1800"/>
              </a:spcAft>
              <a:buNone/>
              <a:defRPr sz="2400" b="0" i="0">
                <a:solidFill>
                  <a:schemeClr val="accent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0" name="Freeform 9">
            <a:extLst>
              <a:ext uri="{FF2B5EF4-FFF2-40B4-BE49-F238E27FC236}">
                <a16:creationId xmlns:a16="http://schemas.microsoft.com/office/drawing/2014/main" id="{7049D9BD-229F-A449-804E-6CAAD43B1DE8}"/>
              </a:ext>
            </a:extLst>
          </p:cNvPr>
          <p:cNvSpPr/>
          <p:nvPr userDrawn="1"/>
        </p:nvSpPr>
        <p:spPr>
          <a:xfrm>
            <a:off x="-3175" y="832521"/>
            <a:ext cx="736600" cy="879475"/>
          </a:xfrm>
          <a:custGeom>
            <a:avLst/>
            <a:gdLst>
              <a:gd name="connsiteX0" fmla="*/ 0 w 736600"/>
              <a:gd name="connsiteY0" fmla="*/ 0 h 879475"/>
              <a:gd name="connsiteX1" fmla="*/ 0 w 736600"/>
              <a:gd name="connsiteY1" fmla="*/ 219075 h 879475"/>
              <a:gd name="connsiteX2" fmla="*/ 368300 w 736600"/>
              <a:gd name="connsiteY2" fmla="*/ 438150 h 879475"/>
              <a:gd name="connsiteX3" fmla="*/ 0 w 736600"/>
              <a:gd name="connsiteY3" fmla="*/ 663575 h 879475"/>
              <a:gd name="connsiteX4" fmla="*/ 0 w 736600"/>
              <a:gd name="connsiteY4" fmla="*/ 879475 h 879475"/>
              <a:gd name="connsiteX5" fmla="*/ 736600 w 736600"/>
              <a:gd name="connsiteY5" fmla="*/ 434975 h 879475"/>
              <a:gd name="connsiteX6" fmla="*/ 0 w 736600"/>
              <a:gd name="connsiteY6" fmla="*/ 0 h 87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6600" h="879475">
                <a:moveTo>
                  <a:pt x="0" y="0"/>
                </a:moveTo>
                <a:lnTo>
                  <a:pt x="0" y="219075"/>
                </a:lnTo>
                <a:lnTo>
                  <a:pt x="368300" y="438150"/>
                </a:lnTo>
                <a:lnTo>
                  <a:pt x="0" y="663575"/>
                </a:lnTo>
                <a:lnTo>
                  <a:pt x="0" y="879475"/>
                </a:lnTo>
                <a:lnTo>
                  <a:pt x="736600" y="434975"/>
                </a:lnTo>
                <a:lnTo>
                  <a:pt x="0" y="0"/>
                </a:lnTo>
                <a:close/>
              </a:path>
            </a:pathLst>
          </a:custGeom>
          <a:solidFill>
            <a:schemeClr val="tx2"/>
          </a:solidFill>
          <a:ln>
            <a:no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id="{94209D8E-F457-8F40-9FC1-6B84B0BF5051}"/>
              </a:ext>
            </a:extLst>
          </p:cNvPr>
          <p:cNvSpPr/>
          <p:nvPr userDrawn="1"/>
        </p:nvSpPr>
        <p:spPr>
          <a:xfrm flipH="1">
            <a:off x="8092441" y="4466590"/>
            <a:ext cx="4099560" cy="2391410"/>
          </a:xfrm>
          <a:prstGeom prst="rtTriangle">
            <a:avLst/>
          </a:prstGeom>
          <a:solidFill>
            <a:schemeClr val="tx2"/>
          </a:solidFill>
          <a:ln>
            <a:noFill/>
          </a:ln>
          <a:effectLst>
            <a:outerShdw blurRad="101600" sx="102000" sy="102000" algn="ctr"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dirty="0">
                <a:latin typeface="Arial" panose="020B0604020202020204" pitchFamily="34" charset="0"/>
              </a:rPr>
              <a:t> </a:t>
            </a:r>
          </a:p>
        </p:txBody>
      </p:sp>
    </p:spTree>
    <p:extLst>
      <p:ext uri="{BB962C8B-B14F-4D97-AF65-F5344CB8AC3E}">
        <p14:creationId xmlns:p14="http://schemas.microsoft.com/office/powerpoint/2010/main" val="3746367387"/>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option 3 (2 column)">
    <p:spTree>
      <p:nvGrpSpPr>
        <p:cNvPr id="1" name=""/>
        <p:cNvGrpSpPr/>
        <p:nvPr/>
      </p:nvGrpSpPr>
      <p:grpSpPr>
        <a:xfrm>
          <a:off x="0" y="0"/>
          <a:ext cx="0" cy="0"/>
          <a:chOff x="0" y="0"/>
          <a:chExt cx="0" cy="0"/>
        </a:xfrm>
      </p:grpSpPr>
      <p:sp>
        <p:nvSpPr>
          <p:cNvPr id="8" name="Text Placeholder 13">
            <a:extLst>
              <a:ext uri="{FF2B5EF4-FFF2-40B4-BE49-F238E27FC236}">
                <a16:creationId xmlns:a16="http://schemas.microsoft.com/office/drawing/2014/main" id="{50EACB54-89A1-EA47-9DE2-5849D9FD633F}"/>
              </a:ext>
            </a:extLst>
          </p:cNvPr>
          <p:cNvSpPr>
            <a:spLocks noGrp="1"/>
          </p:cNvSpPr>
          <p:nvPr>
            <p:ph type="body" sz="quarter" idx="10"/>
          </p:nvPr>
        </p:nvSpPr>
        <p:spPr>
          <a:xfrm>
            <a:off x="1139825" y="1014413"/>
            <a:ext cx="9890125" cy="1135062"/>
          </a:xfrm>
          <a:prstGeom prst="rect">
            <a:avLst/>
          </a:prstGeom>
          <a:effectLst/>
        </p:spPr>
        <p:txBody>
          <a:bodyPr lIns="0" tIns="0" rIns="0" bIns="0"/>
          <a:lstStyle>
            <a:lvl1pPr marL="0" indent="0">
              <a:lnSpc>
                <a:spcPct val="85000"/>
              </a:lnSpc>
              <a:spcBef>
                <a:spcPts val="0"/>
              </a:spcBef>
              <a:buNone/>
              <a:defRPr sz="4800" b="1"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9" name="Text Placeholder 13">
            <a:extLst>
              <a:ext uri="{FF2B5EF4-FFF2-40B4-BE49-F238E27FC236}">
                <a16:creationId xmlns:a16="http://schemas.microsoft.com/office/drawing/2014/main" id="{8BAE8541-10BE-0D41-B203-B39CC3F6809A}"/>
              </a:ext>
            </a:extLst>
          </p:cNvPr>
          <p:cNvSpPr>
            <a:spLocks noGrp="1"/>
          </p:cNvSpPr>
          <p:nvPr>
            <p:ph type="body" sz="quarter" idx="11"/>
          </p:nvPr>
        </p:nvSpPr>
        <p:spPr>
          <a:xfrm>
            <a:off x="1139825" y="2379076"/>
            <a:ext cx="9890125" cy="3199399"/>
          </a:xfrm>
          <a:prstGeom prst="rect">
            <a:avLst/>
          </a:prstGeom>
        </p:spPr>
        <p:txBody>
          <a:bodyPr lIns="0" tIns="0" rIns="0" bIns="0" numCol="2" spcCol="457200"/>
          <a:lstStyle>
            <a:lvl1pPr marL="0" indent="0">
              <a:lnSpc>
                <a:spcPct val="100000"/>
              </a:lnSpc>
              <a:spcBef>
                <a:spcPts val="0"/>
              </a:spcBef>
              <a:spcAft>
                <a:spcPts val="1800"/>
              </a:spcAft>
              <a:buNone/>
              <a:defRPr sz="2400" b="0" i="0">
                <a:solidFill>
                  <a:schemeClr val="accent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0" name="Freeform 9">
            <a:extLst>
              <a:ext uri="{FF2B5EF4-FFF2-40B4-BE49-F238E27FC236}">
                <a16:creationId xmlns:a16="http://schemas.microsoft.com/office/drawing/2014/main" id="{7049D9BD-229F-A449-804E-6CAAD43B1DE8}"/>
              </a:ext>
            </a:extLst>
          </p:cNvPr>
          <p:cNvSpPr/>
          <p:nvPr userDrawn="1"/>
        </p:nvSpPr>
        <p:spPr>
          <a:xfrm>
            <a:off x="-3175" y="832521"/>
            <a:ext cx="736600" cy="879475"/>
          </a:xfrm>
          <a:custGeom>
            <a:avLst/>
            <a:gdLst>
              <a:gd name="connsiteX0" fmla="*/ 0 w 736600"/>
              <a:gd name="connsiteY0" fmla="*/ 0 h 879475"/>
              <a:gd name="connsiteX1" fmla="*/ 0 w 736600"/>
              <a:gd name="connsiteY1" fmla="*/ 219075 h 879475"/>
              <a:gd name="connsiteX2" fmla="*/ 368300 w 736600"/>
              <a:gd name="connsiteY2" fmla="*/ 438150 h 879475"/>
              <a:gd name="connsiteX3" fmla="*/ 0 w 736600"/>
              <a:gd name="connsiteY3" fmla="*/ 663575 h 879475"/>
              <a:gd name="connsiteX4" fmla="*/ 0 w 736600"/>
              <a:gd name="connsiteY4" fmla="*/ 879475 h 879475"/>
              <a:gd name="connsiteX5" fmla="*/ 736600 w 736600"/>
              <a:gd name="connsiteY5" fmla="*/ 434975 h 879475"/>
              <a:gd name="connsiteX6" fmla="*/ 0 w 736600"/>
              <a:gd name="connsiteY6" fmla="*/ 0 h 87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6600" h="879475">
                <a:moveTo>
                  <a:pt x="0" y="0"/>
                </a:moveTo>
                <a:lnTo>
                  <a:pt x="0" y="219075"/>
                </a:lnTo>
                <a:lnTo>
                  <a:pt x="368300" y="438150"/>
                </a:lnTo>
                <a:lnTo>
                  <a:pt x="0" y="663575"/>
                </a:lnTo>
                <a:lnTo>
                  <a:pt x="0" y="879475"/>
                </a:lnTo>
                <a:lnTo>
                  <a:pt x="736600" y="434975"/>
                </a:lnTo>
                <a:lnTo>
                  <a:pt x="0" y="0"/>
                </a:lnTo>
                <a:close/>
              </a:path>
            </a:pathLst>
          </a:custGeom>
          <a:solidFill>
            <a:schemeClr val="tx2"/>
          </a:solidFill>
          <a:ln>
            <a:no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a:extLst>
              <a:ext uri="{FF2B5EF4-FFF2-40B4-BE49-F238E27FC236}">
                <a16:creationId xmlns:a16="http://schemas.microsoft.com/office/drawing/2014/main" id="{94209D8E-F457-8F40-9FC1-6B84B0BF5051}"/>
              </a:ext>
            </a:extLst>
          </p:cNvPr>
          <p:cNvSpPr/>
          <p:nvPr userDrawn="1"/>
        </p:nvSpPr>
        <p:spPr>
          <a:xfrm flipH="1">
            <a:off x="8092441" y="4466590"/>
            <a:ext cx="4099560" cy="2391410"/>
          </a:xfrm>
          <a:prstGeom prst="rtTriangle">
            <a:avLst/>
          </a:prstGeom>
          <a:solidFill>
            <a:schemeClr val="tx2"/>
          </a:solidFill>
          <a:ln>
            <a:noFill/>
          </a:ln>
          <a:effectLst>
            <a:outerShdw blurRad="101600" sx="102000" sy="102000" algn="ctr"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dirty="0">
                <a:latin typeface="Arial" panose="020B0604020202020204" pitchFamily="34" charset="0"/>
              </a:rPr>
              <a:t> </a:t>
            </a:r>
          </a:p>
        </p:txBody>
      </p:sp>
    </p:spTree>
    <p:extLst>
      <p:ext uri="{BB962C8B-B14F-4D97-AF65-F5344CB8AC3E}">
        <p14:creationId xmlns:p14="http://schemas.microsoft.com/office/powerpoint/2010/main" val="34985706"/>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option 3">
    <p:spTree>
      <p:nvGrpSpPr>
        <p:cNvPr id="1" name=""/>
        <p:cNvGrpSpPr/>
        <p:nvPr/>
      </p:nvGrpSpPr>
      <p:grpSpPr>
        <a:xfrm>
          <a:off x="0" y="0"/>
          <a:ext cx="0" cy="0"/>
          <a:chOff x="0" y="0"/>
          <a:chExt cx="0" cy="0"/>
        </a:xfrm>
      </p:grpSpPr>
      <p:sp>
        <p:nvSpPr>
          <p:cNvPr id="10" name="Freeform 9">
            <a:extLst>
              <a:ext uri="{FF2B5EF4-FFF2-40B4-BE49-F238E27FC236}">
                <a16:creationId xmlns:a16="http://schemas.microsoft.com/office/drawing/2014/main" id="{C9859905-7520-A141-9D6C-1F971BDF3CB1}"/>
              </a:ext>
            </a:extLst>
          </p:cNvPr>
          <p:cNvSpPr/>
          <p:nvPr userDrawn="1"/>
        </p:nvSpPr>
        <p:spPr>
          <a:xfrm>
            <a:off x="0" y="6875"/>
            <a:ext cx="4145738" cy="1705047"/>
          </a:xfrm>
          <a:custGeom>
            <a:avLst/>
            <a:gdLst>
              <a:gd name="connsiteX0" fmla="*/ 1120656 w 4145738"/>
              <a:gd name="connsiteY0" fmla="*/ 1705047 h 1705047"/>
              <a:gd name="connsiteX1" fmla="*/ 0 w 4145738"/>
              <a:gd name="connsiteY1" fmla="*/ 1031278 h 1705047"/>
              <a:gd name="connsiteX2" fmla="*/ 0 w 4145738"/>
              <a:gd name="connsiteY2" fmla="*/ 0 h 1705047"/>
              <a:gd name="connsiteX3" fmla="*/ 4145738 w 4145738"/>
              <a:gd name="connsiteY3" fmla="*/ 0 h 1705047"/>
              <a:gd name="connsiteX4" fmla="*/ 1120656 w 4145738"/>
              <a:gd name="connsiteY4" fmla="*/ 1705047 h 1705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5738" h="1705047">
                <a:moveTo>
                  <a:pt x="1120656" y="1705047"/>
                </a:moveTo>
                <a:lnTo>
                  <a:pt x="0" y="1031278"/>
                </a:lnTo>
                <a:lnTo>
                  <a:pt x="0" y="0"/>
                </a:lnTo>
                <a:lnTo>
                  <a:pt x="4145738" y="0"/>
                </a:lnTo>
                <a:lnTo>
                  <a:pt x="1120656" y="1705047"/>
                </a:lnTo>
                <a:close/>
              </a:path>
            </a:pathLst>
          </a:custGeom>
          <a:solidFill>
            <a:schemeClr val="bg2"/>
          </a:solidFill>
          <a:ln>
            <a:noFill/>
          </a:ln>
          <a:effectLst>
            <a:innerShdw blurRad="127000">
              <a:schemeClr val="accent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a:extLst>
              <a:ext uri="{FF2B5EF4-FFF2-40B4-BE49-F238E27FC236}">
                <a16:creationId xmlns:a16="http://schemas.microsoft.com/office/drawing/2014/main" id="{56CC90CE-2C8A-F847-AB51-6ABECAFC4C20}"/>
              </a:ext>
            </a:extLst>
          </p:cNvPr>
          <p:cNvSpPr/>
          <p:nvPr userDrawn="1"/>
        </p:nvSpPr>
        <p:spPr>
          <a:xfrm>
            <a:off x="-6875" y="1980054"/>
            <a:ext cx="9639013" cy="4888259"/>
          </a:xfrm>
          <a:custGeom>
            <a:avLst/>
            <a:gdLst>
              <a:gd name="connsiteX0" fmla="*/ 0 w 9639013"/>
              <a:gd name="connsiteY0" fmla="*/ 4867633 h 4888259"/>
              <a:gd name="connsiteX1" fmla="*/ 0 w 9639013"/>
              <a:gd name="connsiteY1" fmla="*/ 660018 h 4888259"/>
              <a:gd name="connsiteX2" fmla="*/ 1120655 w 9639013"/>
              <a:gd name="connsiteY2" fmla="*/ 0 h 4888259"/>
              <a:gd name="connsiteX3" fmla="*/ 9639013 w 9639013"/>
              <a:gd name="connsiteY3" fmla="*/ 4888259 h 4888259"/>
              <a:gd name="connsiteX4" fmla="*/ 0 w 9639013"/>
              <a:gd name="connsiteY4" fmla="*/ 4867633 h 4888259"/>
              <a:gd name="connsiteX0" fmla="*/ 0 w 9639013"/>
              <a:gd name="connsiteY0" fmla="*/ 4881383 h 4888259"/>
              <a:gd name="connsiteX1" fmla="*/ 0 w 9639013"/>
              <a:gd name="connsiteY1" fmla="*/ 660018 h 4888259"/>
              <a:gd name="connsiteX2" fmla="*/ 1120655 w 9639013"/>
              <a:gd name="connsiteY2" fmla="*/ 0 h 4888259"/>
              <a:gd name="connsiteX3" fmla="*/ 9639013 w 9639013"/>
              <a:gd name="connsiteY3" fmla="*/ 4888259 h 4888259"/>
              <a:gd name="connsiteX4" fmla="*/ 0 w 9639013"/>
              <a:gd name="connsiteY4" fmla="*/ 4881383 h 48882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39013" h="4888259">
                <a:moveTo>
                  <a:pt x="0" y="4881383"/>
                </a:moveTo>
                <a:lnTo>
                  <a:pt x="0" y="660018"/>
                </a:lnTo>
                <a:lnTo>
                  <a:pt x="1120655" y="0"/>
                </a:lnTo>
                <a:lnTo>
                  <a:pt x="9639013" y="4888259"/>
                </a:lnTo>
                <a:lnTo>
                  <a:pt x="0" y="4881383"/>
                </a:lnTo>
                <a:close/>
              </a:path>
            </a:pathLst>
          </a:custGeom>
          <a:solidFill>
            <a:schemeClr val="tx2"/>
          </a:solidFill>
          <a:ln>
            <a:noFill/>
          </a:ln>
          <a:effectLst>
            <a:innerShdw blurRad="127000">
              <a:schemeClr val="accent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3">
            <a:extLst>
              <a:ext uri="{FF2B5EF4-FFF2-40B4-BE49-F238E27FC236}">
                <a16:creationId xmlns:a16="http://schemas.microsoft.com/office/drawing/2014/main" id="{BB7FEAC6-F9DC-5246-8A01-A9FD6E34CEF9}"/>
              </a:ext>
            </a:extLst>
          </p:cNvPr>
          <p:cNvSpPr>
            <a:spLocks noGrp="1"/>
          </p:cNvSpPr>
          <p:nvPr>
            <p:ph type="body" sz="quarter" idx="10"/>
          </p:nvPr>
        </p:nvSpPr>
        <p:spPr>
          <a:xfrm>
            <a:off x="3886201" y="383441"/>
            <a:ext cx="7143749" cy="2952977"/>
          </a:xfrm>
          <a:prstGeom prst="rect">
            <a:avLst/>
          </a:prstGeom>
        </p:spPr>
        <p:txBody>
          <a:bodyPr lIns="0" tIns="274320" rIns="0" bIns="0" anchor="ctr"/>
          <a:lstStyle>
            <a:lvl1pPr marL="0" indent="0" algn="r">
              <a:lnSpc>
                <a:spcPct val="85000"/>
              </a:lnSpc>
              <a:spcBef>
                <a:spcPts val="0"/>
              </a:spcBef>
              <a:buNone/>
              <a:defRPr sz="6600" b="1"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5" name="Text Placeholder 13">
            <a:extLst>
              <a:ext uri="{FF2B5EF4-FFF2-40B4-BE49-F238E27FC236}">
                <a16:creationId xmlns:a16="http://schemas.microsoft.com/office/drawing/2014/main" id="{928EEDF0-0C9D-C243-B58C-053D58219CDB}"/>
              </a:ext>
            </a:extLst>
          </p:cNvPr>
          <p:cNvSpPr>
            <a:spLocks noGrp="1"/>
          </p:cNvSpPr>
          <p:nvPr>
            <p:ph type="body" sz="quarter" idx="11"/>
          </p:nvPr>
        </p:nvSpPr>
        <p:spPr>
          <a:xfrm>
            <a:off x="5870575" y="3548064"/>
            <a:ext cx="5159375" cy="887412"/>
          </a:xfrm>
          <a:prstGeom prst="rect">
            <a:avLst/>
          </a:prstGeom>
        </p:spPr>
        <p:txBody>
          <a:bodyPr lIns="0" tIns="0" rIns="0" bIns="0" anchor="ctr"/>
          <a:lstStyle>
            <a:lvl1pPr marL="0" indent="0" algn="r">
              <a:lnSpc>
                <a:spcPct val="85000"/>
              </a:lnSpc>
              <a:spcBef>
                <a:spcPts val="0"/>
              </a:spcBef>
              <a:spcAft>
                <a:spcPts val="1200"/>
              </a:spcAft>
              <a:buNone/>
              <a:defRPr sz="2400" b="0" i="0">
                <a:solidFill>
                  <a:schemeClr val="tx2"/>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9" name="Text Placeholder 13">
            <a:extLst>
              <a:ext uri="{FF2B5EF4-FFF2-40B4-BE49-F238E27FC236}">
                <a16:creationId xmlns:a16="http://schemas.microsoft.com/office/drawing/2014/main" id="{585938F3-E6E3-8B4B-AF72-83F58FC32876}"/>
              </a:ext>
            </a:extLst>
          </p:cNvPr>
          <p:cNvSpPr>
            <a:spLocks noGrp="1"/>
          </p:cNvSpPr>
          <p:nvPr>
            <p:ph type="body" sz="quarter" idx="12"/>
          </p:nvPr>
        </p:nvSpPr>
        <p:spPr>
          <a:xfrm>
            <a:off x="1140446" y="3824276"/>
            <a:ext cx="2745755" cy="2500324"/>
          </a:xfrm>
          <a:prstGeom prst="rect">
            <a:avLst/>
          </a:prstGeom>
        </p:spPr>
        <p:txBody>
          <a:bodyPr lIns="0" tIns="0" rIns="0" bIns="0" anchor="t"/>
          <a:lstStyle>
            <a:lvl1pPr marL="0" indent="0" algn="l">
              <a:lnSpc>
                <a:spcPct val="90000"/>
              </a:lnSpc>
              <a:spcBef>
                <a:spcPts val="0"/>
              </a:spcBef>
              <a:spcAft>
                <a:spcPts val="1200"/>
              </a:spcAft>
              <a:buNone/>
              <a:defRPr sz="2400" b="0" i="0">
                <a:solidFill>
                  <a:schemeClr val="bg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8" name="Triangle 17">
            <a:extLst>
              <a:ext uri="{FF2B5EF4-FFF2-40B4-BE49-F238E27FC236}">
                <a16:creationId xmlns:a16="http://schemas.microsoft.com/office/drawing/2014/main" id="{EDE86B37-BC04-4E4D-8E50-9E6A10A2D220}"/>
              </a:ext>
            </a:extLst>
          </p:cNvPr>
          <p:cNvSpPr>
            <a:spLocks noChangeAspect="1"/>
          </p:cNvSpPr>
          <p:nvPr userDrawn="1"/>
        </p:nvSpPr>
        <p:spPr>
          <a:xfrm rot="5400000">
            <a:off x="-86163" y="1397960"/>
            <a:ext cx="1064165" cy="896139"/>
          </a:xfrm>
          <a:prstGeom prst="triangle">
            <a:avLst/>
          </a:prstGeom>
          <a:solidFill>
            <a:schemeClr val="tx1"/>
          </a:solidFill>
          <a:ln>
            <a:noFill/>
          </a:ln>
          <a:effectLst>
            <a:outerShdw blurRad="101600" dist="25400" algn="ctr" rotWithShape="0">
              <a:schemeClr val="accent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417244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option 6">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1337487B-1986-F445-959B-4784A550B23D}"/>
              </a:ext>
            </a:extLst>
          </p:cNvPr>
          <p:cNvSpPr/>
          <p:nvPr userDrawn="1"/>
        </p:nvSpPr>
        <p:spPr>
          <a:xfrm>
            <a:off x="1" y="-7749"/>
            <a:ext cx="10270260" cy="6865749"/>
          </a:xfrm>
          <a:custGeom>
            <a:avLst/>
            <a:gdLst>
              <a:gd name="connsiteX0" fmla="*/ 10267627 w 10267627"/>
              <a:gd name="connsiteY0" fmla="*/ 2146515 h 6865749"/>
              <a:gd name="connsiteX1" fmla="*/ 6486041 w 10267627"/>
              <a:gd name="connsiteY1" fmla="*/ 0 h 6865749"/>
              <a:gd name="connsiteX2" fmla="*/ 0 w 10267627"/>
              <a:gd name="connsiteY2" fmla="*/ 0 h 6865749"/>
              <a:gd name="connsiteX3" fmla="*/ 0 w 10267627"/>
              <a:gd name="connsiteY3" fmla="*/ 6865749 h 6865749"/>
              <a:gd name="connsiteX4" fmla="*/ 5873858 w 10267627"/>
              <a:gd name="connsiteY4" fmla="*/ 6865749 h 6865749"/>
              <a:gd name="connsiteX5" fmla="*/ 10267627 w 10267627"/>
              <a:gd name="connsiteY5" fmla="*/ 2146515 h 6865749"/>
              <a:gd name="connsiteX0" fmla="*/ 10267627 w 10267627"/>
              <a:gd name="connsiteY0" fmla="*/ 2146515 h 6865749"/>
              <a:gd name="connsiteX1" fmla="*/ 6486041 w 10267627"/>
              <a:gd name="connsiteY1" fmla="*/ 0 h 6865749"/>
              <a:gd name="connsiteX2" fmla="*/ 0 w 10267627"/>
              <a:gd name="connsiteY2" fmla="*/ 0 h 6865749"/>
              <a:gd name="connsiteX3" fmla="*/ 0 w 10267627"/>
              <a:gd name="connsiteY3" fmla="*/ 6865749 h 6865749"/>
              <a:gd name="connsiteX4" fmla="*/ 2131018 w 10267627"/>
              <a:gd name="connsiteY4" fmla="*/ 6865749 h 6865749"/>
              <a:gd name="connsiteX5" fmla="*/ 10267627 w 10267627"/>
              <a:gd name="connsiteY5" fmla="*/ 2146515 h 6865749"/>
              <a:gd name="connsiteX0" fmla="*/ 10213383 w 10213383"/>
              <a:gd name="connsiteY0" fmla="*/ 2580467 h 6865749"/>
              <a:gd name="connsiteX1" fmla="*/ 6486041 w 10213383"/>
              <a:gd name="connsiteY1" fmla="*/ 0 h 6865749"/>
              <a:gd name="connsiteX2" fmla="*/ 0 w 10213383"/>
              <a:gd name="connsiteY2" fmla="*/ 0 h 6865749"/>
              <a:gd name="connsiteX3" fmla="*/ 0 w 10213383"/>
              <a:gd name="connsiteY3" fmla="*/ 6865749 h 6865749"/>
              <a:gd name="connsiteX4" fmla="*/ 2131018 w 10213383"/>
              <a:gd name="connsiteY4" fmla="*/ 6865749 h 6865749"/>
              <a:gd name="connsiteX5" fmla="*/ 10213383 w 10213383"/>
              <a:gd name="connsiteY5" fmla="*/ 2580467 h 6865749"/>
              <a:gd name="connsiteX0" fmla="*/ 10244380 w 10244380"/>
              <a:gd name="connsiteY0" fmla="*/ 2162013 h 6865749"/>
              <a:gd name="connsiteX1" fmla="*/ 6486041 w 10244380"/>
              <a:gd name="connsiteY1" fmla="*/ 0 h 6865749"/>
              <a:gd name="connsiteX2" fmla="*/ 0 w 10244380"/>
              <a:gd name="connsiteY2" fmla="*/ 0 h 6865749"/>
              <a:gd name="connsiteX3" fmla="*/ 0 w 10244380"/>
              <a:gd name="connsiteY3" fmla="*/ 6865749 h 6865749"/>
              <a:gd name="connsiteX4" fmla="*/ 2131018 w 10244380"/>
              <a:gd name="connsiteY4" fmla="*/ 6865749 h 6865749"/>
              <a:gd name="connsiteX5" fmla="*/ 10244380 w 10244380"/>
              <a:gd name="connsiteY5" fmla="*/ 2162013 h 6865749"/>
              <a:gd name="connsiteX0" fmla="*/ 10244380 w 10244380"/>
              <a:gd name="connsiteY0" fmla="*/ 2167037 h 6870773"/>
              <a:gd name="connsiteX1" fmla="*/ 6023817 w 10244380"/>
              <a:gd name="connsiteY1" fmla="*/ 0 h 6870773"/>
              <a:gd name="connsiteX2" fmla="*/ 0 w 10244380"/>
              <a:gd name="connsiteY2" fmla="*/ 5024 h 6870773"/>
              <a:gd name="connsiteX3" fmla="*/ 0 w 10244380"/>
              <a:gd name="connsiteY3" fmla="*/ 6870773 h 6870773"/>
              <a:gd name="connsiteX4" fmla="*/ 2131018 w 10244380"/>
              <a:gd name="connsiteY4" fmla="*/ 6870773 h 6870773"/>
              <a:gd name="connsiteX5" fmla="*/ 10244380 w 10244380"/>
              <a:gd name="connsiteY5" fmla="*/ 2167037 h 6870773"/>
              <a:gd name="connsiteX0" fmla="*/ 10244380 w 10244380"/>
              <a:gd name="connsiteY0" fmla="*/ 2162013 h 6865749"/>
              <a:gd name="connsiteX1" fmla="*/ 6536283 w 10244380"/>
              <a:gd name="connsiteY1" fmla="*/ 10049 h 6865749"/>
              <a:gd name="connsiteX2" fmla="*/ 0 w 10244380"/>
              <a:gd name="connsiteY2" fmla="*/ 0 h 6865749"/>
              <a:gd name="connsiteX3" fmla="*/ 0 w 10244380"/>
              <a:gd name="connsiteY3" fmla="*/ 6865749 h 6865749"/>
              <a:gd name="connsiteX4" fmla="*/ 2131018 w 10244380"/>
              <a:gd name="connsiteY4" fmla="*/ 6865749 h 6865749"/>
              <a:gd name="connsiteX5" fmla="*/ 10244380 w 10244380"/>
              <a:gd name="connsiteY5" fmla="*/ 2162013 h 6865749"/>
              <a:gd name="connsiteX0" fmla="*/ 9843252 w 9843252"/>
              <a:gd name="connsiteY0" fmla="*/ 2136134 h 6865749"/>
              <a:gd name="connsiteX1" fmla="*/ 6536283 w 9843252"/>
              <a:gd name="connsiteY1" fmla="*/ 10049 h 6865749"/>
              <a:gd name="connsiteX2" fmla="*/ 0 w 9843252"/>
              <a:gd name="connsiteY2" fmla="*/ 0 h 6865749"/>
              <a:gd name="connsiteX3" fmla="*/ 0 w 9843252"/>
              <a:gd name="connsiteY3" fmla="*/ 6865749 h 6865749"/>
              <a:gd name="connsiteX4" fmla="*/ 2131018 w 9843252"/>
              <a:gd name="connsiteY4" fmla="*/ 6865749 h 6865749"/>
              <a:gd name="connsiteX5" fmla="*/ 9843252 w 9843252"/>
              <a:gd name="connsiteY5" fmla="*/ 2136134 h 6865749"/>
              <a:gd name="connsiteX0" fmla="*/ 10257320 w 10257320"/>
              <a:gd name="connsiteY0" fmla="*/ 2162013 h 6865749"/>
              <a:gd name="connsiteX1" fmla="*/ 6536283 w 10257320"/>
              <a:gd name="connsiteY1" fmla="*/ 10049 h 6865749"/>
              <a:gd name="connsiteX2" fmla="*/ 0 w 10257320"/>
              <a:gd name="connsiteY2" fmla="*/ 0 h 6865749"/>
              <a:gd name="connsiteX3" fmla="*/ 0 w 10257320"/>
              <a:gd name="connsiteY3" fmla="*/ 6865749 h 6865749"/>
              <a:gd name="connsiteX4" fmla="*/ 2131018 w 10257320"/>
              <a:gd name="connsiteY4" fmla="*/ 6865749 h 6865749"/>
              <a:gd name="connsiteX5" fmla="*/ 10257320 w 10257320"/>
              <a:gd name="connsiteY5" fmla="*/ 2162013 h 6865749"/>
              <a:gd name="connsiteX0" fmla="*/ 10071852 w 10071852"/>
              <a:gd name="connsiteY0" fmla="*/ 2157700 h 6865749"/>
              <a:gd name="connsiteX1" fmla="*/ 6536283 w 10071852"/>
              <a:gd name="connsiteY1" fmla="*/ 10049 h 6865749"/>
              <a:gd name="connsiteX2" fmla="*/ 0 w 10071852"/>
              <a:gd name="connsiteY2" fmla="*/ 0 h 6865749"/>
              <a:gd name="connsiteX3" fmla="*/ 0 w 10071852"/>
              <a:gd name="connsiteY3" fmla="*/ 6865749 h 6865749"/>
              <a:gd name="connsiteX4" fmla="*/ 2131018 w 10071852"/>
              <a:gd name="connsiteY4" fmla="*/ 6865749 h 6865749"/>
              <a:gd name="connsiteX5" fmla="*/ 10071852 w 10071852"/>
              <a:gd name="connsiteY5" fmla="*/ 2157700 h 6865749"/>
              <a:gd name="connsiteX0" fmla="*/ 10257320 w 10257320"/>
              <a:gd name="connsiteY0" fmla="*/ 2153387 h 6865749"/>
              <a:gd name="connsiteX1" fmla="*/ 6536283 w 10257320"/>
              <a:gd name="connsiteY1" fmla="*/ 10049 h 6865749"/>
              <a:gd name="connsiteX2" fmla="*/ 0 w 10257320"/>
              <a:gd name="connsiteY2" fmla="*/ 0 h 6865749"/>
              <a:gd name="connsiteX3" fmla="*/ 0 w 10257320"/>
              <a:gd name="connsiteY3" fmla="*/ 6865749 h 6865749"/>
              <a:gd name="connsiteX4" fmla="*/ 2131018 w 10257320"/>
              <a:gd name="connsiteY4" fmla="*/ 6865749 h 6865749"/>
              <a:gd name="connsiteX5" fmla="*/ 10257320 w 10257320"/>
              <a:gd name="connsiteY5" fmla="*/ 2153387 h 6865749"/>
              <a:gd name="connsiteX0" fmla="*/ 10270260 w 10270260"/>
              <a:gd name="connsiteY0" fmla="*/ 2157700 h 6865749"/>
              <a:gd name="connsiteX1" fmla="*/ 6536283 w 10270260"/>
              <a:gd name="connsiteY1" fmla="*/ 10049 h 6865749"/>
              <a:gd name="connsiteX2" fmla="*/ 0 w 10270260"/>
              <a:gd name="connsiteY2" fmla="*/ 0 h 6865749"/>
              <a:gd name="connsiteX3" fmla="*/ 0 w 10270260"/>
              <a:gd name="connsiteY3" fmla="*/ 6865749 h 6865749"/>
              <a:gd name="connsiteX4" fmla="*/ 2131018 w 10270260"/>
              <a:gd name="connsiteY4" fmla="*/ 6865749 h 6865749"/>
              <a:gd name="connsiteX5" fmla="*/ 10270260 w 10270260"/>
              <a:gd name="connsiteY5" fmla="*/ 2157700 h 6865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70260" h="6865749">
                <a:moveTo>
                  <a:pt x="10270260" y="2157700"/>
                </a:moveTo>
                <a:lnTo>
                  <a:pt x="6536283" y="10049"/>
                </a:lnTo>
                <a:lnTo>
                  <a:pt x="0" y="0"/>
                </a:lnTo>
                <a:lnTo>
                  <a:pt x="0" y="6865749"/>
                </a:lnTo>
                <a:lnTo>
                  <a:pt x="2131018" y="6865749"/>
                </a:lnTo>
                <a:lnTo>
                  <a:pt x="10270260" y="2157700"/>
                </a:lnTo>
                <a:close/>
              </a:path>
            </a:pathLst>
          </a:cu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a:extLst>
              <a:ext uri="{FF2B5EF4-FFF2-40B4-BE49-F238E27FC236}">
                <a16:creationId xmlns:a16="http://schemas.microsoft.com/office/drawing/2014/main" id="{F9D40074-E42F-6E43-8FB1-A17C5A9CBA0F}"/>
              </a:ext>
            </a:extLst>
          </p:cNvPr>
          <p:cNvSpPr/>
          <p:nvPr userDrawn="1"/>
        </p:nvSpPr>
        <p:spPr>
          <a:xfrm>
            <a:off x="2123268" y="2147913"/>
            <a:ext cx="10071173" cy="4711486"/>
          </a:xfrm>
          <a:custGeom>
            <a:avLst/>
            <a:gdLst>
              <a:gd name="connsiteX0" fmla="*/ 0 w 10066149"/>
              <a:gd name="connsiteY0" fmla="*/ 4711485 h 4711485"/>
              <a:gd name="connsiteX1" fmla="*/ 8136610 w 10066149"/>
              <a:gd name="connsiteY1" fmla="*/ 0 h 4711485"/>
              <a:gd name="connsiteX2" fmla="*/ 10066149 w 10066149"/>
              <a:gd name="connsiteY2" fmla="*/ 1123628 h 4711485"/>
              <a:gd name="connsiteX3" fmla="*/ 10066149 w 10066149"/>
              <a:gd name="connsiteY3" fmla="*/ 4695987 h 4711485"/>
              <a:gd name="connsiteX4" fmla="*/ 0 w 10066149"/>
              <a:gd name="connsiteY4" fmla="*/ 4711485 h 4711485"/>
              <a:gd name="connsiteX0" fmla="*/ 0 w 10066149"/>
              <a:gd name="connsiteY0" fmla="*/ 4711485 h 4711485"/>
              <a:gd name="connsiteX1" fmla="*/ 8136610 w 10066149"/>
              <a:gd name="connsiteY1" fmla="*/ 0 h 4711485"/>
              <a:gd name="connsiteX2" fmla="*/ 10066149 w 10066149"/>
              <a:gd name="connsiteY2" fmla="*/ 1339668 h 4711485"/>
              <a:gd name="connsiteX3" fmla="*/ 10066149 w 10066149"/>
              <a:gd name="connsiteY3" fmla="*/ 4695987 h 4711485"/>
              <a:gd name="connsiteX4" fmla="*/ 0 w 10066149"/>
              <a:gd name="connsiteY4" fmla="*/ 4711485 h 4711485"/>
              <a:gd name="connsiteX0" fmla="*/ 0 w 10071173"/>
              <a:gd name="connsiteY0" fmla="*/ 4711485 h 4711485"/>
              <a:gd name="connsiteX1" fmla="*/ 8136610 w 10071173"/>
              <a:gd name="connsiteY1" fmla="*/ 0 h 4711485"/>
              <a:gd name="connsiteX2" fmla="*/ 10071173 w 10071173"/>
              <a:gd name="connsiteY2" fmla="*/ 1113580 h 4711485"/>
              <a:gd name="connsiteX3" fmla="*/ 10066149 w 10071173"/>
              <a:gd name="connsiteY3" fmla="*/ 4695987 h 4711485"/>
              <a:gd name="connsiteX4" fmla="*/ 0 w 10071173"/>
              <a:gd name="connsiteY4" fmla="*/ 4711485 h 4711485"/>
              <a:gd name="connsiteX0" fmla="*/ 0 w 10071173"/>
              <a:gd name="connsiteY0" fmla="*/ 4560523 h 4560523"/>
              <a:gd name="connsiteX1" fmla="*/ 8270320 w 10071173"/>
              <a:gd name="connsiteY1" fmla="*/ 0 h 4560523"/>
              <a:gd name="connsiteX2" fmla="*/ 10071173 w 10071173"/>
              <a:gd name="connsiteY2" fmla="*/ 962618 h 4560523"/>
              <a:gd name="connsiteX3" fmla="*/ 10066149 w 10071173"/>
              <a:gd name="connsiteY3" fmla="*/ 4545025 h 4560523"/>
              <a:gd name="connsiteX4" fmla="*/ 0 w 10071173"/>
              <a:gd name="connsiteY4" fmla="*/ 4560523 h 4560523"/>
              <a:gd name="connsiteX0" fmla="*/ 0 w 10071173"/>
              <a:gd name="connsiteY0" fmla="*/ 4711486 h 4711486"/>
              <a:gd name="connsiteX1" fmla="*/ 8123671 w 10071173"/>
              <a:gd name="connsiteY1" fmla="*/ 0 h 4711486"/>
              <a:gd name="connsiteX2" fmla="*/ 10071173 w 10071173"/>
              <a:gd name="connsiteY2" fmla="*/ 1113581 h 4711486"/>
              <a:gd name="connsiteX3" fmla="*/ 10066149 w 10071173"/>
              <a:gd name="connsiteY3" fmla="*/ 4695988 h 4711486"/>
              <a:gd name="connsiteX4" fmla="*/ 0 w 10071173"/>
              <a:gd name="connsiteY4" fmla="*/ 4711486 h 4711486"/>
              <a:gd name="connsiteX0" fmla="*/ 0 w 10071173"/>
              <a:gd name="connsiteY0" fmla="*/ 4543271 h 4543271"/>
              <a:gd name="connsiteX1" fmla="*/ 8343645 w 10071173"/>
              <a:gd name="connsiteY1" fmla="*/ 0 h 4543271"/>
              <a:gd name="connsiteX2" fmla="*/ 10071173 w 10071173"/>
              <a:gd name="connsiteY2" fmla="*/ 945366 h 4543271"/>
              <a:gd name="connsiteX3" fmla="*/ 10066149 w 10071173"/>
              <a:gd name="connsiteY3" fmla="*/ 4527773 h 4543271"/>
              <a:gd name="connsiteX4" fmla="*/ 0 w 10071173"/>
              <a:gd name="connsiteY4" fmla="*/ 4543271 h 4543271"/>
              <a:gd name="connsiteX0" fmla="*/ 0 w 10071173"/>
              <a:gd name="connsiteY0" fmla="*/ 4711486 h 4711486"/>
              <a:gd name="connsiteX1" fmla="*/ 8140924 w 10071173"/>
              <a:gd name="connsiteY1" fmla="*/ 0 h 4711486"/>
              <a:gd name="connsiteX2" fmla="*/ 10071173 w 10071173"/>
              <a:gd name="connsiteY2" fmla="*/ 1113581 h 4711486"/>
              <a:gd name="connsiteX3" fmla="*/ 10066149 w 10071173"/>
              <a:gd name="connsiteY3" fmla="*/ 4695988 h 4711486"/>
              <a:gd name="connsiteX4" fmla="*/ 0 w 10071173"/>
              <a:gd name="connsiteY4" fmla="*/ 4711486 h 4711486"/>
              <a:gd name="connsiteX0" fmla="*/ 0 w 10071173"/>
              <a:gd name="connsiteY0" fmla="*/ 4711486 h 4711486"/>
              <a:gd name="connsiteX1" fmla="*/ 8140924 w 10071173"/>
              <a:gd name="connsiteY1" fmla="*/ 0 h 4711486"/>
              <a:gd name="connsiteX2" fmla="*/ 10071173 w 10071173"/>
              <a:gd name="connsiteY2" fmla="*/ 1113581 h 4711486"/>
              <a:gd name="connsiteX3" fmla="*/ 10061836 w 10071173"/>
              <a:gd name="connsiteY3" fmla="*/ 4708927 h 4711486"/>
              <a:gd name="connsiteX4" fmla="*/ 0 w 10071173"/>
              <a:gd name="connsiteY4" fmla="*/ 4711486 h 47114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71173" h="4711486">
                <a:moveTo>
                  <a:pt x="0" y="4711486"/>
                </a:moveTo>
                <a:lnTo>
                  <a:pt x="8140924" y="0"/>
                </a:lnTo>
                <a:lnTo>
                  <a:pt x="10071173" y="1113581"/>
                </a:lnTo>
                <a:cubicBezTo>
                  <a:pt x="10069498" y="2307717"/>
                  <a:pt x="10063511" y="3514791"/>
                  <a:pt x="10061836" y="4708927"/>
                </a:cubicBezTo>
                <a:lnTo>
                  <a:pt x="0" y="4711486"/>
                </a:lnTo>
                <a:close/>
              </a:path>
            </a:pathLst>
          </a:custGeom>
          <a:solidFill>
            <a:schemeClr val="tx1"/>
          </a:solidFill>
          <a:ln>
            <a:noFill/>
          </a:ln>
          <a:effectLst>
            <a:outerShdw blurRad="101600" dist="25400" dir="10800000" algn="ctr" rotWithShape="0">
              <a:schemeClr val="tx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13">
            <a:extLst>
              <a:ext uri="{FF2B5EF4-FFF2-40B4-BE49-F238E27FC236}">
                <a16:creationId xmlns:a16="http://schemas.microsoft.com/office/drawing/2014/main" id="{DA2B65CA-B245-8148-936A-2926AFDE458D}"/>
              </a:ext>
            </a:extLst>
          </p:cNvPr>
          <p:cNvSpPr>
            <a:spLocks noGrp="1"/>
          </p:cNvSpPr>
          <p:nvPr>
            <p:ph type="body" sz="quarter" idx="11"/>
          </p:nvPr>
        </p:nvSpPr>
        <p:spPr>
          <a:xfrm>
            <a:off x="1139825" y="4208921"/>
            <a:ext cx="4730750" cy="887412"/>
          </a:xfrm>
          <a:prstGeom prst="rect">
            <a:avLst/>
          </a:prstGeom>
        </p:spPr>
        <p:txBody>
          <a:bodyPr lIns="0" tIns="0" rIns="0" bIns="0" anchor="t" anchorCtr="0"/>
          <a:lstStyle>
            <a:lvl1pPr marL="0" indent="0" algn="l">
              <a:lnSpc>
                <a:spcPct val="85000"/>
              </a:lnSpc>
              <a:spcBef>
                <a:spcPts val="0"/>
              </a:spcBef>
              <a:spcAft>
                <a:spcPts val="1200"/>
              </a:spcAft>
              <a:buNone/>
              <a:defRPr sz="2400" b="0" i="0">
                <a:solidFill>
                  <a:schemeClr val="bg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1" name="Text Placeholder 13">
            <a:extLst>
              <a:ext uri="{FF2B5EF4-FFF2-40B4-BE49-F238E27FC236}">
                <a16:creationId xmlns:a16="http://schemas.microsoft.com/office/drawing/2014/main" id="{1D95F83F-543B-864D-A25E-3841A5AB624F}"/>
              </a:ext>
            </a:extLst>
          </p:cNvPr>
          <p:cNvSpPr>
            <a:spLocks noGrp="1"/>
          </p:cNvSpPr>
          <p:nvPr>
            <p:ph type="body" sz="quarter" idx="10"/>
          </p:nvPr>
        </p:nvSpPr>
        <p:spPr>
          <a:xfrm>
            <a:off x="1139825" y="816356"/>
            <a:ext cx="7145338" cy="3174320"/>
          </a:xfrm>
          <a:prstGeom prst="rect">
            <a:avLst/>
          </a:prstGeom>
        </p:spPr>
        <p:txBody>
          <a:bodyPr lIns="0" tIns="0" rIns="0" bIns="0" anchor="ctr" anchorCtr="0"/>
          <a:lstStyle>
            <a:lvl1pPr marL="0" indent="0" algn="l">
              <a:lnSpc>
                <a:spcPct val="85000"/>
              </a:lnSpc>
              <a:spcBef>
                <a:spcPts val="0"/>
              </a:spcBef>
              <a:buNone/>
              <a:defRPr sz="6600" b="1" i="0">
                <a:solidFill>
                  <a:schemeClr val="bg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extLst>
      <p:ext uri="{BB962C8B-B14F-4D97-AF65-F5344CB8AC3E}">
        <p14:creationId xmlns:p14="http://schemas.microsoft.com/office/powerpoint/2010/main" val="506977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peaker Slide option 12 (title, bullets)">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E977C14-DF39-6443-8E68-778C7AA12358}"/>
              </a:ext>
            </a:extLst>
          </p:cNvPr>
          <p:cNvSpPr>
            <a:spLocks noGrp="1"/>
          </p:cNvSpPr>
          <p:nvPr>
            <p:ph type="pic" sz="quarter" idx="12"/>
          </p:nvPr>
        </p:nvSpPr>
        <p:spPr>
          <a:xfrm>
            <a:off x="0" y="0"/>
            <a:ext cx="5097463" cy="6858000"/>
          </a:xfrm>
          <a:prstGeom prst="rect">
            <a:avLst/>
          </a:prstGeom>
          <a:solidFill>
            <a:schemeClr val="bg1">
              <a:lumMod val="95000"/>
            </a:schemeClr>
          </a:solidFill>
        </p:spPr>
        <p:txBody>
          <a:bodyPr anchor="ctr"/>
          <a:lstStyle>
            <a:lvl1pPr marL="0" indent="0" algn="ctr">
              <a:buNone/>
              <a:defRPr/>
            </a:lvl1pPr>
          </a:lstStyle>
          <a:p>
            <a:endParaRPr lang="en-US"/>
          </a:p>
        </p:txBody>
      </p:sp>
      <p:sp>
        <p:nvSpPr>
          <p:cNvPr id="9" name="Text Placeholder 13">
            <a:extLst>
              <a:ext uri="{FF2B5EF4-FFF2-40B4-BE49-F238E27FC236}">
                <a16:creationId xmlns:a16="http://schemas.microsoft.com/office/drawing/2014/main" id="{221090C8-4E25-AD49-A1CE-2D302451961C}"/>
              </a:ext>
            </a:extLst>
          </p:cNvPr>
          <p:cNvSpPr>
            <a:spLocks noGrp="1"/>
          </p:cNvSpPr>
          <p:nvPr>
            <p:ph type="body" sz="quarter" idx="10"/>
          </p:nvPr>
        </p:nvSpPr>
        <p:spPr>
          <a:xfrm>
            <a:off x="5870574" y="1014413"/>
            <a:ext cx="5159376" cy="836158"/>
          </a:xfrm>
          <a:prstGeom prst="rect">
            <a:avLst/>
          </a:prstGeom>
        </p:spPr>
        <p:txBody>
          <a:bodyPr lIns="0" tIns="0" rIns="0" bIns="0"/>
          <a:lstStyle>
            <a:lvl1pPr marL="0" indent="0">
              <a:lnSpc>
                <a:spcPct val="85000"/>
              </a:lnSpc>
              <a:spcBef>
                <a:spcPts val="0"/>
              </a:spcBef>
              <a:buNone/>
              <a:defRPr sz="3600" b="1"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1" name="Text Placeholder 13">
            <a:extLst>
              <a:ext uri="{FF2B5EF4-FFF2-40B4-BE49-F238E27FC236}">
                <a16:creationId xmlns:a16="http://schemas.microsoft.com/office/drawing/2014/main" id="{55362FC4-C546-2547-AC09-BE3C103EC1CB}"/>
              </a:ext>
            </a:extLst>
          </p:cNvPr>
          <p:cNvSpPr>
            <a:spLocks noGrp="1"/>
          </p:cNvSpPr>
          <p:nvPr>
            <p:ph type="body" sz="quarter" idx="11"/>
          </p:nvPr>
        </p:nvSpPr>
        <p:spPr>
          <a:xfrm>
            <a:off x="5870574" y="2149475"/>
            <a:ext cx="5159375" cy="270555"/>
          </a:xfrm>
          <a:prstGeom prst="rect">
            <a:avLst/>
          </a:prstGeom>
        </p:spPr>
        <p:txBody>
          <a:bodyPr lIns="0" tIns="0" rIns="0" bIns="0"/>
          <a:lstStyle>
            <a:lvl1pPr marL="0" indent="0">
              <a:lnSpc>
                <a:spcPct val="90000"/>
              </a:lnSpc>
              <a:spcBef>
                <a:spcPts val="0"/>
              </a:spcBef>
              <a:spcAft>
                <a:spcPts val="600"/>
              </a:spcAft>
              <a:buNone/>
              <a:defRPr sz="2400" b="0" i="0">
                <a:solidFill>
                  <a:schemeClr val="tx2"/>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4" name="Text Placeholder 13">
            <a:extLst>
              <a:ext uri="{FF2B5EF4-FFF2-40B4-BE49-F238E27FC236}">
                <a16:creationId xmlns:a16="http://schemas.microsoft.com/office/drawing/2014/main" id="{5482B8AA-3E73-2D4B-969A-2C6CC991E7B5}"/>
              </a:ext>
            </a:extLst>
          </p:cNvPr>
          <p:cNvSpPr>
            <a:spLocks noGrp="1"/>
          </p:cNvSpPr>
          <p:nvPr>
            <p:ph type="body" sz="quarter" idx="13"/>
          </p:nvPr>
        </p:nvSpPr>
        <p:spPr>
          <a:xfrm>
            <a:off x="5870574" y="2685143"/>
            <a:ext cx="5159375" cy="270555"/>
          </a:xfrm>
          <a:prstGeom prst="rect">
            <a:avLst/>
          </a:prstGeom>
        </p:spPr>
        <p:txBody>
          <a:bodyPr lIns="0" tIns="0" rIns="0" bIns="0"/>
          <a:lstStyle>
            <a:lvl1pPr marL="0" indent="0">
              <a:lnSpc>
                <a:spcPct val="90000"/>
              </a:lnSpc>
              <a:spcBef>
                <a:spcPts val="0"/>
              </a:spcBef>
              <a:spcAft>
                <a:spcPts val="600"/>
              </a:spcAft>
              <a:buNone/>
              <a:defRPr sz="2400" b="0" i="0">
                <a:solidFill>
                  <a:schemeClr val="tx2"/>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5" name="Text Placeholder 13">
            <a:extLst>
              <a:ext uri="{FF2B5EF4-FFF2-40B4-BE49-F238E27FC236}">
                <a16:creationId xmlns:a16="http://schemas.microsoft.com/office/drawing/2014/main" id="{B7EF99CD-A98C-DB4F-A830-2F42E1167DE5}"/>
              </a:ext>
            </a:extLst>
          </p:cNvPr>
          <p:cNvSpPr>
            <a:spLocks noGrp="1"/>
          </p:cNvSpPr>
          <p:nvPr>
            <p:ph type="body" sz="quarter" idx="14"/>
          </p:nvPr>
        </p:nvSpPr>
        <p:spPr>
          <a:xfrm>
            <a:off x="5870574" y="3292474"/>
            <a:ext cx="5159375" cy="2286001"/>
          </a:xfrm>
          <a:prstGeom prst="rect">
            <a:avLst/>
          </a:prstGeom>
        </p:spPr>
        <p:txBody>
          <a:bodyPr lIns="0" tIns="0" rIns="0" bIns="0"/>
          <a:lstStyle>
            <a:lvl1pPr marL="342900" indent="-342900">
              <a:lnSpc>
                <a:spcPct val="100000"/>
              </a:lnSpc>
              <a:spcBef>
                <a:spcPts val="0"/>
              </a:spcBef>
              <a:spcAft>
                <a:spcPts val="1200"/>
              </a:spcAft>
              <a:buClr>
                <a:schemeClr val="tx2"/>
              </a:buClr>
              <a:buFont typeface="Arial" panose="020B0604020202020204" pitchFamily="34" charset="0"/>
              <a:buChar char="•"/>
              <a:defRPr sz="2000" b="0" i="0">
                <a:solidFill>
                  <a:schemeClr val="accent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extLst>
      <p:ext uri="{BB962C8B-B14F-4D97-AF65-F5344CB8AC3E}">
        <p14:creationId xmlns:p14="http://schemas.microsoft.com/office/powerpoint/2010/main" val="948259749"/>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peaker Slide option 13 (contact info)">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E977C14-DF39-6443-8E68-778C7AA12358}"/>
              </a:ext>
            </a:extLst>
          </p:cNvPr>
          <p:cNvSpPr>
            <a:spLocks noGrp="1"/>
          </p:cNvSpPr>
          <p:nvPr>
            <p:ph type="pic" sz="quarter" idx="12"/>
          </p:nvPr>
        </p:nvSpPr>
        <p:spPr>
          <a:xfrm>
            <a:off x="0" y="0"/>
            <a:ext cx="5097463" cy="6858000"/>
          </a:xfrm>
          <a:prstGeom prst="rect">
            <a:avLst/>
          </a:prstGeom>
          <a:solidFill>
            <a:schemeClr val="bg1">
              <a:lumMod val="95000"/>
            </a:schemeClr>
          </a:solidFill>
        </p:spPr>
        <p:txBody>
          <a:bodyPr anchor="ctr"/>
          <a:lstStyle>
            <a:lvl1pPr marL="0" indent="0" algn="ctr">
              <a:buNone/>
              <a:defRPr/>
            </a:lvl1pPr>
          </a:lstStyle>
          <a:p>
            <a:endParaRPr lang="en-US"/>
          </a:p>
        </p:txBody>
      </p:sp>
      <p:sp>
        <p:nvSpPr>
          <p:cNvPr id="9" name="Text Placeholder 13">
            <a:extLst>
              <a:ext uri="{FF2B5EF4-FFF2-40B4-BE49-F238E27FC236}">
                <a16:creationId xmlns:a16="http://schemas.microsoft.com/office/drawing/2014/main" id="{221090C8-4E25-AD49-A1CE-2D302451961C}"/>
              </a:ext>
            </a:extLst>
          </p:cNvPr>
          <p:cNvSpPr>
            <a:spLocks noGrp="1"/>
          </p:cNvSpPr>
          <p:nvPr>
            <p:ph type="body" sz="quarter" idx="10"/>
          </p:nvPr>
        </p:nvSpPr>
        <p:spPr>
          <a:xfrm>
            <a:off x="5870574" y="1014413"/>
            <a:ext cx="5159376" cy="836158"/>
          </a:xfrm>
          <a:prstGeom prst="rect">
            <a:avLst/>
          </a:prstGeom>
        </p:spPr>
        <p:txBody>
          <a:bodyPr lIns="0" tIns="0" rIns="0" bIns="0"/>
          <a:lstStyle>
            <a:lvl1pPr marL="0" indent="0">
              <a:lnSpc>
                <a:spcPct val="85000"/>
              </a:lnSpc>
              <a:spcBef>
                <a:spcPts val="0"/>
              </a:spcBef>
              <a:buNone/>
              <a:defRPr sz="3600" b="1"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1" name="Text Placeholder 13">
            <a:extLst>
              <a:ext uri="{FF2B5EF4-FFF2-40B4-BE49-F238E27FC236}">
                <a16:creationId xmlns:a16="http://schemas.microsoft.com/office/drawing/2014/main" id="{55362FC4-C546-2547-AC09-BE3C103EC1CB}"/>
              </a:ext>
            </a:extLst>
          </p:cNvPr>
          <p:cNvSpPr>
            <a:spLocks noGrp="1"/>
          </p:cNvSpPr>
          <p:nvPr>
            <p:ph type="body" sz="quarter" idx="11"/>
          </p:nvPr>
        </p:nvSpPr>
        <p:spPr>
          <a:xfrm>
            <a:off x="5870574" y="2149475"/>
            <a:ext cx="5159375" cy="270555"/>
          </a:xfrm>
          <a:prstGeom prst="rect">
            <a:avLst/>
          </a:prstGeom>
        </p:spPr>
        <p:txBody>
          <a:bodyPr lIns="0" tIns="0" rIns="0" bIns="0"/>
          <a:lstStyle>
            <a:lvl1pPr marL="0" indent="0">
              <a:lnSpc>
                <a:spcPct val="90000"/>
              </a:lnSpc>
              <a:spcBef>
                <a:spcPts val="0"/>
              </a:spcBef>
              <a:spcAft>
                <a:spcPts val="600"/>
              </a:spcAft>
              <a:buNone/>
              <a:defRPr sz="2400" b="0" i="0">
                <a:solidFill>
                  <a:schemeClr val="accent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4" name="Text Placeholder 13">
            <a:extLst>
              <a:ext uri="{FF2B5EF4-FFF2-40B4-BE49-F238E27FC236}">
                <a16:creationId xmlns:a16="http://schemas.microsoft.com/office/drawing/2014/main" id="{5482B8AA-3E73-2D4B-969A-2C6CC991E7B5}"/>
              </a:ext>
            </a:extLst>
          </p:cNvPr>
          <p:cNvSpPr>
            <a:spLocks noGrp="1"/>
          </p:cNvSpPr>
          <p:nvPr>
            <p:ph type="body" sz="quarter" idx="13"/>
          </p:nvPr>
        </p:nvSpPr>
        <p:spPr>
          <a:xfrm>
            <a:off x="5870574" y="3019826"/>
            <a:ext cx="5159375" cy="270555"/>
          </a:xfrm>
          <a:prstGeom prst="rect">
            <a:avLst/>
          </a:prstGeom>
        </p:spPr>
        <p:txBody>
          <a:bodyPr lIns="0" tIns="0" rIns="0" bIns="0"/>
          <a:lstStyle>
            <a:lvl1pPr marL="0" indent="0">
              <a:lnSpc>
                <a:spcPct val="90000"/>
              </a:lnSpc>
              <a:spcBef>
                <a:spcPts val="0"/>
              </a:spcBef>
              <a:spcAft>
                <a:spcPts val="600"/>
              </a:spcAft>
              <a:buNone/>
              <a:defRPr sz="2400" b="0" i="0">
                <a:solidFill>
                  <a:schemeClr val="tx2"/>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5" name="Text Placeholder 13">
            <a:extLst>
              <a:ext uri="{FF2B5EF4-FFF2-40B4-BE49-F238E27FC236}">
                <a16:creationId xmlns:a16="http://schemas.microsoft.com/office/drawing/2014/main" id="{B7EF99CD-A98C-DB4F-A830-2F42E1167DE5}"/>
              </a:ext>
            </a:extLst>
          </p:cNvPr>
          <p:cNvSpPr>
            <a:spLocks noGrp="1"/>
          </p:cNvSpPr>
          <p:nvPr>
            <p:ph type="body" sz="quarter" idx="14"/>
          </p:nvPr>
        </p:nvSpPr>
        <p:spPr>
          <a:xfrm>
            <a:off x="5870574" y="4435475"/>
            <a:ext cx="5159375" cy="1143000"/>
          </a:xfrm>
          <a:prstGeom prst="rect">
            <a:avLst/>
          </a:prstGeom>
        </p:spPr>
        <p:txBody>
          <a:bodyPr lIns="0" tIns="0" rIns="0" bIns="0"/>
          <a:lstStyle>
            <a:lvl1pPr marL="0" indent="0">
              <a:lnSpc>
                <a:spcPct val="100000"/>
              </a:lnSpc>
              <a:spcBef>
                <a:spcPts val="0"/>
              </a:spcBef>
              <a:spcAft>
                <a:spcPts val="600"/>
              </a:spcAft>
              <a:buClr>
                <a:schemeClr val="tx2"/>
              </a:buClr>
              <a:buFont typeface="Arial" panose="020B0604020202020204" pitchFamily="34" charset="0"/>
              <a:buNone/>
              <a:defRPr sz="1800" b="0" i="0">
                <a:solidFill>
                  <a:schemeClr val="accent1"/>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0" name="Text Placeholder 13">
            <a:extLst>
              <a:ext uri="{FF2B5EF4-FFF2-40B4-BE49-F238E27FC236}">
                <a16:creationId xmlns:a16="http://schemas.microsoft.com/office/drawing/2014/main" id="{29DFF07A-874D-DA43-AFC2-3C34E352018E}"/>
              </a:ext>
            </a:extLst>
          </p:cNvPr>
          <p:cNvSpPr>
            <a:spLocks noGrp="1"/>
          </p:cNvSpPr>
          <p:nvPr>
            <p:ph type="body" sz="quarter" idx="15" hasCustomPrompt="1"/>
          </p:nvPr>
        </p:nvSpPr>
        <p:spPr>
          <a:xfrm>
            <a:off x="5870574" y="451703"/>
            <a:ext cx="5159376" cy="205923"/>
          </a:xfrm>
          <a:prstGeom prst="rect">
            <a:avLst/>
          </a:prstGeom>
        </p:spPr>
        <p:txBody>
          <a:bodyPr lIns="0" tIns="0" rIns="0" bIns="0" anchor="t"/>
          <a:lstStyle>
            <a:lvl1pPr marL="0" indent="0">
              <a:lnSpc>
                <a:spcPts val="2000"/>
              </a:lnSpc>
              <a:spcBef>
                <a:spcPts val="0"/>
              </a:spcBef>
              <a:buNone/>
              <a:defRPr sz="2000" b="0" i="0">
                <a:solidFill>
                  <a:schemeClr val="tx1"/>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Your Contact</a:t>
            </a:r>
          </a:p>
        </p:txBody>
      </p:sp>
      <p:sp>
        <p:nvSpPr>
          <p:cNvPr id="18" name="Text Placeholder 13">
            <a:extLst>
              <a:ext uri="{FF2B5EF4-FFF2-40B4-BE49-F238E27FC236}">
                <a16:creationId xmlns:a16="http://schemas.microsoft.com/office/drawing/2014/main" id="{88F8500C-5B41-B247-A6E9-CC5EFA848DA6}"/>
              </a:ext>
            </a:extLst>
          </p:cNvPr>
          <p:cNvSpPr>
            <a:spLocks noGrp="1"/>
          </p:cNvSpPr>
          <p:nvPr>
            <p:ph type="body" sz="quarter" idx="17" hasCustomPrompt="1"/>
          </p:nvPr>
        </p:nvSpPr>
        <p:spPr>
          <a:xfrm>
            <a:off x="5870574" y="2694159"/>
            <a:ext cx="1974851" cy="205923"/>
          </a:xfrm>
          <a:prstGeom prst="rect">
            <a:avLst/>
          </a:prstGeom>
        </p:spPr>
        <p:txBody>
          <a:bodyPr lIns="0" tIns="0" rIns="0" bIns="0" anchor="t"/>
          <a:lstStyle>
            <a:lvl1pPr marL="0" indent="0">
              <a:lnSpc>
                <a:spcPts val="2000"/>
              </a:lnSpc>
              <a:spcBef>
                <a:spcPts val="0"/>
              </a:spcBef>
              <a:buNone/>
              <a:defRPr sz="1200" b="0" i="0" spc="300">
                <a:solidFill>
                  <a:schemeClr val="bg2"/>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EMAIL</a:t>
            </a:r>
          </a:p>
        </p:txBody>
      </p:sp>
      <p:sp>
        <p:nvSpPr>
          <p:cNvPr id="20" name="Text Placeholder 13">
            <a:extLst>
              <a:ext uri="{FF2B5EF4-FFF2-40B4-BE49-F238E27FC236}">
                <a16:creationId xmlns:a16="http://schemas.microsoft.com/office/drawing/2014/main" id="{A72803B1-2228-1144-BDA7-F2383E32099A}"/>
              </a:ext>
            </a:extLst>
          </p:cNvPr>
          <p:cNvSpPr>
            <a:spLocks noGrp="1"/>
          </p:cNvSpPr>
          <p:nvPr>
            <p:ph type="body" sz="quarter" idx="18"/>
          </p:nvPr>
        </p:nvSpPr>
        <p:spPr>
          <a:xfrm>
            <a:off x="5870574" y="3810854"/>
            <a:ext cx="5159375" cy="270555"/>
          </a:xfrm>
          <a:prstGeom prst="rect">
            <a:avLst/>
          </a:prstGeom>
        </p:spPr>
        <p:txBody>
          <a:bodyPr lIns="0" tIns="0" rIns="0" bIns="0"/>
          <a:lstStyle>
            <a:lvl1pPr marL="0" indent="0">
              <a:lnSpc>
                <a:spcPct val="90000"/>
              </a:lnSpc>
              <a:spcBef>
                <a:spcPts val="0"/>
              </a:spcBef>
              <a:spcAft>
                <a:spcPts val="600"/>
              </a:spcAft>
              <a:buNone/>
              <a:defRPr sz="2400" b="0" i="0">
                <a:solidFill>
                  <a:schemeClr val="tx2"/>
                </a:solidFill>
                <a:latin typeface="Arial" panose="020B0604020202020204" pitchFamily="34" charset="0"/>
                <a:ea typeface="Helvetica Neue Light" panose="020004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21" name="Text Placeholder 13">
            <a:extLst>
              <a:ext uri="{FF2B5EF4-FFF2-40B4-BE49-F238E27FC236}">
                <a16:creationId xmlns:a16="http://schemas.microsoft.com/office/drawing/2014/main" id="{03CC59A4-A05B-3148-80CD-AF637E2E6390}"/>
              </a:ext>
            </a:extLst>
          </p:cNvPr>
          <p:cNvSpPr>
            <a:spLocks noGrp="1"/>
          </p:cNvSpPr>
          <p:nvPr>
            <p:ph type="body" sz="quarter" idx="19" hasCustomPrompt="1"/>
          </p:nvPr>
        </p:nvSpPr>
        <p:spPr>
          <a:xfrm>
            <a:off x="5870574" y="3485187"/>
            <a:ext cx="1974851" cy="205923"/>
          </a:xfrm>
          <a:prstGeom prst="rect">
            <a:avLst/>
          </a:prstGeom>
        </p:spPr>
        <p:txBody>
          <a:bodyPr lIns="0" tIns="0" rIns="0" bIns="0" anchor="t"/>
          <a:lstStyle>
            <a:lvl1pPr marL="0" indent="0">
              <a:lnSpc>
                <a:spcPts val="2000"/>
              </a:lnSpc>
              <a:spcBef>
                <a:spcPts val="0"/>
              </a:spcBef>
              <a:buNone/>
              <a:defRPr sz="1200" b="0" i="0" spc="300">
                <a:solidFill>
                  <a:schemeClr val="bg2"/>
                </a:solidFill>
                <a:latin typeface="Arial" panose="020B0604020202020204" pitchFamily="34" charset="0"/>
                <a:ea typeface="Helvetica Neue" panose="02000503000000020004" pitchFamily="2" charset="0"/>
                <a:cs typeface="Helvetica Neue" panose="02000503000000020004"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PHONE</a:t>
            </a:r>
          </a:p>
        </p:txBody>
      </p:sp>
    </p:spTree>
    <p:extLst>
      <p:ext uri="{BB962C8B-B14F-4D97-AF65-F5344CB8AC3E}">
        <p14:creationId xmlns:p14="http://schemas.microsoft.com/office/powerpoint/2010/main" val="1246556174"/>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Slide 2">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87D88DD-9CC9-DD46-9E7A-27E79DA4DB5F}"/>
              </a:ext>
            </a:extLst>
          </p:cNvPr>
          <p:cNvSpPr>
            <a:spLocks noGrp="1"/>
          </p:cNvSpPr>
          <p:nvPr>
            <p:ph type="body" sz="quarter" idx="10"/>
          </p:nvPr>
        </p:nvSpPr>
        <p:spPr>
          <a:xfrm>
            <a:off x="1139868" y="1014413"/>
            <a:ext cx="9901195" cy="4822716"/>
          </a:xfrm>
          <a:custGeom>
            <a:avLst/>
            <a:gdLst>
              <a:gd name="connsiteX0" fmla="*/ 0 w 9890125"/>
              <a:gd name="connsiteY0" fmla="*/ 0 h 4819650"/>
              <a:gd name="connsiteX1" fmla="*/ 9890125 w 9890125"/>
              <a:gd name="connsiteY1" fmla="*/ 0 h 4819650"/>
              <a:gd name="connsiteX2" fmla="*/ 9890125 w 9890125"/>
              <a:gd name="connsiteY2" fmla="*/ 4819650 h 4819650"/>
              <a:gd name="connsiteX3" fmla="*/ 0 w 9890125"/>
              <a:gd name="connsiteY3" fmla="*/ 4819650 h 4819650"/>
              <a:gd name="connsiteX4" fmla="*/ 0 w 9890125"/>
              <a:gd name="connsiteY4" fmla="*/ 0 h 4819650"/>
              <a:gd name="connsiteX0" fmla="*/ 11070 w 9901195"/>
              <a:gd name="connsiteY0" fmla="*/ 0 h 4819650"/>
              <a:gd name="connsiteX1" fmla="*/ 9901195 w 9901195"/>
              <a:gd name="connsiteY1" fmla="*/ 0 h 4819650"/>
              <a:gd name="connsiteX2" fmla="*/ 9901195 w 9901195"/>
              <a:gd name="connsiteY2" fmla="*/ 4819650 h 4819650"/>
              <a:gd name="connsiteX3" fmla="*/ 11070 w 9901195"/>
              <a:gd name="connsiteY3" fmla="*/ 4819650 h 4819650"/>
              <a:gd name="connsiteX4" fmla="*/ 0 w 9901195"/>
              <a:gd name="connsiteY4" fmla="*/ 858228 h 4819650"/>
              <a:gd name="connsiteX5" fmla="*/ 11070 w 9901195"/>
              <a:gd name="connsiteY5" fmla="*/ 0 h 4819650"/>
              <a:gd name="connsiteX0" fmla="*/ 11070 w 9901195"/>
              <a:gd name="connsiteY0" fmla="*/ 0 h 4819650"/>
              <a:gd name="connsiteX1" fmla="*/ 1459283 w 9901195"/>
              <a:gd name="connsiteY1" fmla="*/ 195 h 4819650"/>
              <a:gd name="connsiteX2" fmla="*/ 9901195 w 9901195"/>
              <a:gd name="connsiteY2" fmla="*/ 0 h 4819650"/>
              <a:gd name="connsiteX3" fmla="*/ 9901195 w 9901195"/>
              <a:gd name="connsiteY3" fmla="*/ 4819650 h 4819650"/>
              <a:gd name="connsiteX4" fmla="*/ 11070 w 9901195"/>
              <a:gd name="connsiteY4" fmla="*/ 4819650 h 4819650"/>
              <a:gd name="connsiteX5" fmla="*/ 0 w 9901195"/>
              <a:gd name="connsiteY5" fmla="*/ 858228 h 4819650"/>
              <a:gd name="connsiteX6" fmla="*/ 11070 w 9901195"/>
              <a:gd name="connsiteY6" fmla="*/ 0 h 4819650"/>
              <a:gd name="connsiteX0" fmla="*/ 0 w 9901195"/>
              <a:gd name="connsiteY0" fmla="*/ 858228 h 4819650"/>
              <a:gd name="connsiteX1" fmla="*/ 1459283 w 9901195"/>
              <a:gd name="connsiteY1" fmla="*/ 195 h 4819650"/>
              <a:gd name="connsiteX2" fmla="*/ 9901195 w 9901195"/>
              <a:gd name="connsiteY2" fmla="*/ 0 h 4819650"/>
              <a:gd name="connsiteX3" fmla="*/ 9901195 w 9901195"/>
              <a:gd name="connsiteY3" fmla="*/ 4819650 h 4819650"/>
              <a:gd name="connsiteX4" fmla="*/ 11070 w 9901195"/>
              <a:gd name="connsiteY4" fmla="*/ 4819650 h 4819650"/>
              <a:gd name="connsiteX5" fmla="*/ 0 w 9901195"/>
              <a:gd name="connsiteY5" fmla="*/ 858228 h 4819650"/>
              <a:gd name="connsiteX0" fmla="*/ 0 w 9901195"/>
              <a:gd name="connsiteY0" fmla="*/ 858228 h 4819650"/>
              <a:gd name="connsiteX1" fmla="*/ 1459283 w 9901195"/>
              <a:gd name="connsiteY1" fmla="*/ 195 h 4819650"/>
              <a:gd name="connsiteX2" fmla="*/ 9901195 w 9901195"/>
              <a:gd name="connsiteY2" fmla="*/ 0 h 4819650"/>
              <a:gd name="connsiteX3" fmla="*/ 9895562 w 9901195"/>
              <a:gd name="connsiteY3" fmla="*/ 3989735 h 4819650"/>
              <a:gd name="connsiteX4" fmla="*/ 9901195 w 9901195"/>
              <a:gd name="connsiteY4" fmla="*/ 4819650 h 4819650"/>
              <a:gd name="connsiteX5" fmla="*/ 11070 w 9901195"/>
              <a:gd name="connsiteY5" fmla="*/ 4819650 h 4819650"/>
              <a:gd name="connsiteX6" fmla="*/ 0 w 9901195"/>
              <a:gd name="connsiteY6" fmla="*/ 858228 h 4819650"/>
              <a:gd name="connsiteX0" fmla="*/ 0 w 9901195"/>
              <a:gd name="connsiteY0" fmla="*/ 858228 h 4822716"/>
              <a:gd name="connsiteX1" fmla="*/ 1459283 w 9901195"/>
              <a:gd name="connsiteY1" fmla="*/ 195 h 4822716"/>
              <a:gd name="connsiteX2" fmla="*/ 9901195 w 9901195"/>
              <a:gd name="connsiteY2" fmla="*/ 0 h 4822716"/>
              <a:gd name="connsiteX3" fmla="*/ 9895562 w 9901195"/>
              <a:gd name="connsiteY3" fmla="*/ 3989735 h 4822716"/>
              <a:gd name="connsiteX4" fmla="*/ 9901195 w 9901195"/>
              <a:gd name="connsiteY4" fmla="*/ 4819650 h 4822716"/>
              <a:gd name="connsiteX5" fmla="*/ 8461332 w 9901195"/>
              <a:gd name="connsiteY5" fmla="*/ 4822716 h 4822716"/>
              <a:gd name="connsiteX6" fmla="*/ 11070 w 9901195"/>
              <a:gd name="connsiteY6" fmla="*/ 4819650 h 4822716"/>
              <a:gd name="connsiteX7" fmla="*/ 0 w 9901195"/>
              <a:gd name="connsiteY7" fmla="*/ 858228 h 4822716"/>
              <a:gd name="connsiteX0" fmla="*/ 0 w 9901195"/>
              <a:gd name="connsiteY0" fmla="*/ 858228 h 4822716"/>
              <a:gd name="connsiteX1" fmla="*/ 1459283 w 9901195"/>
              <a:gd name="connsiteY1" fmla="*/ 195 h 4822716"/>
              <a:gd name="connsiteX2" fmla="*/ 9901195 w 9901195"/>
              <a:gd name="connsiteY2" fmla="*/ 0 h 4822716"/>
              <a:gd name="connsiteX3" fmla="*/ 9895562 w 9901195"/>
              <a:gd name="connsiteY3" fmla="*/ 3989735 h 4822716"/>
              <a:gd name="connsiteX4" fmla="*/ 8461332 w 9901195"/>
              <a:gd name="connsiteY4" fmla="*/ 4822716 h 4822716"/>
              <a:gd name="connsiteX5" fmla="*/ 11070 w 9901195"/>
              <a:gd name="connsiteY5" fmla="*/ 4819650 h 4822716"/>
              <a:gd name="connsiteX6" fmla="*/ 0 w 9901195"/>
              <a:gd name="connsiteY6" fmla="*/ 858228 h 4822716"/>
              <a:gd name="connsiteX0" fmla="*/ 0 w 9901195"/>
              <a:gd name="connsiteY0" fmla="*/ 858228 h 4822716"/>
              <a:gd name="connsiteX1" fmla="*/ 1459283 w 9901195"/>
              <a:gd name="connsiteY1" fmla="*/ 195 h 4822716"/>
              <a:gd name="connsiteX2" fmla="*/ 9901195 w 9901195"/>
              <a:gd name="connsiteY2" fmla="*/ 0 h 4822716"/>
              <a:gd name="connsiteX3" fmla="*/ 9895562 w 9901195"/>
              <a:gd name="connsiteY3" fmla="*/ 3989735 h 4822716"/>
              <a:gd name="connsiteX4" fmla="*/ 8461332 w 9901195"/>
              <a:gd name="connsiteY4" fmla="*/ 4822716 h 4822716"/>
              <a:gd name="connsiteX5" fmla="*/ 11070 w 9901195"/>
              <a:gd name="connsiteY5" fmla="*/ 4819650 h 4822716"/>
              <a:gd name="connsiteX6" fmla="*/ 0 w 9901195"/>
              <a:gd name="connsiteY6" fmla="*/ 858228 h 4822716"/>
              <a:gd name="connsiteX0" fmla="*/ 0 w 9901195"/>
              <a:gd name="connsiteY0" fmla="*/ 858228 h 4822716"/>
              <a:gd name="connsiteX1" fmla="*/ 1459283 w 9901195"/>
              <a:gd name="connsiteY1" fmla="*/ 195 h 4822716"/>
              <a:gd name="connsiteX2" fmla="*/ 9901195 w 9901195"/>
              <a:gd name="connsiteY2" fmla="*/ 0 h 4822716"/>
              <a:gd name="connsiteX3" fmla="*/ 9895562 w 9901195"/>
              <a:gd name="connsiteY3" fmla="*/ 3989735 h 4822716"/>
              <a:gd name="connsiteX4" fmla="*/ 8461332 w 9901195"/>
              <a:gd name="connsiteY4" fmla="*/ 4822716 h 4822716"/>
              <a:gd name="connsiteX5" fmla="*/ 11070 w 9901195"/>
              <a:gd name="connsiteY5" fmla="*/ 4819650 h 4822716"/>
              <a:gd name="connsiteX6" fmla="*/ 0 w 9901195"/>
              <a:gd name="connsiteY6" fmla="*/ 858228 h 4822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01195" h="4822716">
                <a:moveTo>
                  <a:pt x="0" y="858228"/>
                </a:moveTo>
                <a:lnTo>
                  <a:pt x="1459283" y="195"/>
                </a:lnTo>
                <a:lnTo>
                  <a:pt x="9901195" y="0"/>
                </a:lnTo>
                <a:cubicBezTo>
                  <a:pt x="9899317" y="1329912"/>
                  <a:pt x="9897440" y="2659823"/>
                  <a:pt x="9895562" y="3989735"/>
                </a:cubicBezTo>
                <a:cubicBezTo>
                  <a:pt x="9599217" y="4154693"/>
                  <a:pt x="8799777" y="4621767"/>
                  <a:pt x="8461332" y="4822716"/>
                </a:cubicBezTo>
                <a:lnTo>
                  <a:pt x="11070" y="4819650"/>
                </a:lnTo>
                <a:lnTo>
                  <a:pt x="0" y="858228"/>
                </a:lnTo>
                <a:close/>
              </a:path>
            </a:pathLst>
          </a:custGeom>
          <a:solidFill>
            <a:schemeClr val="tx2"/>
          </a:solidFill>
          <a:effectLst>
            <a:innerShdw blurRad="101600">
              <a:schemeClr val="accent1">
                <a:alpha val="50000"/>
              </a:schemeClr>
            </a:innerShdw>
          </a:effectLst>
        </p:spPr>
        <p:txBody>
          <a:bodyPr lIns="914400" tIns="182880" rIns="914400" bIns="0" anchor="ctr"/>
          <a:lstStyle>
            <a:lvl1pPr marL="0" indent="0" algn="ctr">
              <a:lnSpc>
                <a:spcPct val="85000"/>
              </a:lnSpc>
              <a:spcBef>
                <a:spcPts val="0"/>
              </a:spcBef>
              <a:buNone/>
              <a:defRPr sz="7200" b="1" i="0">
                <a:solidFill>
                  <a:schemeClr val="bg1"/>
                </a:solidFill>
                <a:latin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Master text styles</a:t>
            </a:r>
          </a:p>
        </p:txBody>
      </p:sp>
      <p:sp>
        <p:nvSpPr>
          <p:cNvPr id="7" name="Right Triangle 6">
            <a:extLst>
              <a:ext uri="{FF2B5EF4-FFF2-40B4-BE49-F238E27FC236}">
                <a16:creationId xmlns:a16="http://schemas.microsoft.com/office/drawing/2014/main" id="{6B694F72-AC98-E347-8A97-EB62420AA75D}"/>
              </a:ext>
            </a:extLst>
          </p:cNvPr>
          <p:cNvSpPr/>
          <p:nvPr userDrawn="1"/>
        </p:nvSpPr>
        <p:spPr>
          <a:xfrm flipH="1">
            <a:off x="9179462" y="4822281"/>
            <a:ext cx="2161102" cy="1260643"/>
          </a:xfrm>
          <a:prstGeom prst="rtTriangle">
            <a:avLst/>
          </a:prstGeom>
          <a:solidFill>
            <a:schemeClr val="bg1">
              <a:lumMod val="95000"/>
            </a:schemeClr>
          </a:solidFill>
          <a:ln>
            <a:noFill/>
          </a:ln>
          <a:effectLst>
            <a:outerShdw blurRad="101600" algn="ctr" rotWithShape="0">
              <a:schemeClr val="tx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dirty="0">
                <a:latin typeface="Arial" panose="020B0604020202020204" pitchFamily="34" charset="0"/>
              </a:rPr>
              <a:t> </a:t>
            </a:r>
          </a:p>
        </p:txBody>
      </p:sp>
      <p:sp>
        <p:nvSpPr>
          <p:cNvPr id="8" name="Right Triangle 7">
            <a:extLst>
              <a:ext uri="{FF2B5EF4-FFF2-40B4-BE49-F238E27FC236}">
                <a16:creationId xmlns:a16="http://schemas.microsoft.com/office/drawing/2014/main" id="{49C77369-608C-074F-9290-02AD596E87FC}"/>
              </a:ext>
            </a:extLst>
          </p:cNvPr>
          <p:cNvSpPr/>
          <p:nvPr userDrawn="1"/>
        </p:nvSpPr>
        <p:spPr>
          <a:xfrm rot="10800000" flipH="1">
            <a:off x="851437" y="775077"/>
            <a:ext cx="2161102" cy="1260643"/>
          </a:xfrm>
          <a:prstGeom prst="rtTriangle">
            <a:avLst/>
          </a:prstGeom>
          <a:solidFill>
            <a:schemeClr val="bg1">
              <a:lumMod val="95000"/>
            </a:schemeClr>
          </a:solidFill>
          <a:ln>
            <a:noFill/>
          </a:ln>
          <a:effectLst>
            <a:outerShdw blurRad="101600" algn="ctr" rotWithShape="0">
              <a:schemeClr val="tx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dirty="0">
                <a:latin typeface="Arial" panose="020B0604020202020204" pitchFamily="34" charset="0"/>
              </a:rPr>
              <a:t> </a:t>
            </a:r>
          </a:p>
        </p:txBody>
      </p:sp>
    </p:spTree>
    <p:extLst>
      <p:ext uri="{BB962C8B-B14F-4D97-AF65-F5344CB8AC3E}">
        <p14:creationId xmlns:p14="http://schemas.microsoft.com/office/powerpoint/2010/main" val="1351991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Slide 3">
    <p:spTree>
      <p:nvGrpSpPr>
        <p:cNvPr id="1" name=""/>
        <p:cNvGrpSpPr/>
        <p:nvPr/>
      </p:nvGrpSpPr>
      <p:grpSpPr>
        <a:xfrm>
          <a:off x="0" y="0"/>
          <a:ext cx="0" cy="0"/>
          <a:chOff x="0" y="0"/>
          <a:chExt cx="0" cy="0"/>
        </a:xfrm>
      </p:grpSpPr>
      <p:sp>
        <p:nvSpPr>
          <p:cNvPr id="15" name="Freeform 14">
            <a:extLst>
              <a:ext uri="{FF2B5EF4-FFF2-40B4-BE49-F238E27FC236}">
                <a16:creationId xmlns:a16="http://schemas.microsoft.com/office/drawing/2014/main" id="{017099AB-03AB-A542-8C2A-BBC97537F78C}"/>
              </a:ext>
            </a:extLst>
          </p:cNvPr>
          <p:cNvSpPr/>
          <p:nvPr userDrawn="1"/>
        </p:nvSpPr>
        <p:spPr>
          <a:xfrm flipH="1" flipV="1">
            <a:off x="3323762" y="3416228"/>
            <a:ext cx="8876477" cy="3449543"/>
          </a:xfrm>
          <a:custGeom>
            <a:avLst/>
            <a:gdLst>
              <a:gd name="connsiteX0" fmla="*/ 1113183 w 7665057"/>
              <a:gd name="connsiteY0" fmla="*/ 4428877 h 4436828"/>
              <a:gd name="connsiteX1" fmla="*/ 1113183 w 7665057"/>
              <a:gd name="connsiteY1" fmla="*/ 1017767 h 4436828"/>
              <a:gd name="connsiteX2" fmla="*/ 5876014 w 7665057"/>
              <a:gd name="connsiteY2" fmla="*/ 1017767 h 4436828"/>
              <a:gd name="connsiteX3" fmla="*/ 7665057 w 7665057"/>
              <a:gd name="connsiteY3" fmla="*/ 0 h 4436828"/>
              <a:gd name="connsiteX4" fmla="*/ 0 w 7665057"/>
              <a:gd name="connsiteY4" fmla="*/ 0 h 4436828"/>
              <a:gd name="connsiteX5" fmla="*/ 0 w 7665057"/>
              <a:gd name="connsiteY5" fmla="*/ 4436828 h 4436828"/>
              <a:gd name="connsiteX6" fmla="*/ 1113183 w 7665057"/>
              <a:gd name="connsiteY6" fmla="*/ 4428877 h 4436828"/>
              <a:gd name="connsiteX0" fmla="*/ 1113183 w 7354956"/>
              <a:gd name="connsiteY0" fmla="*/ 4428877 h 4436828"/>
              <a:gd name="connsiteX1" fmla="*/ 1113183 w 7354956"/>
              <a:gd name="connsiteY1" fmla="*/ 1017767 h 4436828"/>
              <a:gd name="connsiteX2" fmla="*/ 5876014 w 7354956"/>
              <a:gd name="connsiteY2" fmla="*/ 1017767 h 4436828"/>
              <a:gd name="connsiteX3" fmla="*/ 7354956 w 7354956"/>
              <a:gd name="connsiteY3" fmla="*/ 7952 h 4436828"/>
              <a:gd name="connsiteX4" fmla="*/ 0 w 7354956"/>
              <a:gd name="connsiteY4" fmla="*/ 0 h 4436828"/>
              <a:gd name="connsiteX5" fmla="*/ 0 w 7354956"/>
              <a:gd name="connsiteY5" fmla="*/ 4436828 h 4436828"/>
              <a:gd name="connsiteX6" fmla="*/ 1113183 w 7354956"/>
              <a:gd name="connsiteY6" fmla="*/ 4428877 h 4436828"/>
              <a:gd name="connsiteX0" fmla="*/ 1113183 w 7641203"/>
              <a:gd name="connsiteY0" fmla="*/ 4436827 h 4444778"/>
              <a:gd name="connsiteX1" fmla="*/ 1113183 w 7641203"/>
              <a:gd name="connsiteY1" fmla="*/ 1025717 h 4444778"/>
              <a:gd name="connsiteX2" fmla="*/ 5876014 w 7641203"/>
              <a:gd name="connsiteY2" fmla="*/ 1025717 h 4444778"/>
              <a:gd name="connsiteX3" fmla="*/ 7641203 w 7641203"/>
              <a:gd name="connsiteY3" fmla="*/ 0 h 4444778"/>
              <a:gd name="connsiteX4" fmla="*/ 0 w 7641203"/>
              <a:gd name="connsiteY4" fmla="*/ 7950 h 4444778"/>
              <a:gd name="connsiteX5" fmla="*/ 0 w 7641203"/>
              <a:gd name="connsiteY5" fmla="*/ 4444778 h 4444778"/>
              <a:gd name="connsiteX6" fmla="*/ 1113183 w 7641203"/>
              <a:gd name="connsiteY6" fmla="*/ 4436827 h 4444778"/>
              <a:gd name="connsiteX0" fmla="*/ 1113183 w 7641203"/>
              <a:gd name="connsiteY0" fmla="*/ 4436827 h 4444778"/>
              <a:gd name="connsiteX1" fmla="*/ 1113183 w 7641203"/>
              <a:gd name="connsiteY1" fmla="*/ 1025717 h 4444778"/>
              <a:gd name="connsiteX2" fmla="*/ 7055885 w 7641203"/>
              <a:gd name="connsiteY2" fmla="*/ 1015884 h 4444778"/>
              <a:gd name="connsiteX3" fmla="*/ 7641203 w 7641203"/>
              <a:gd name="connsiteY3" fmla="*/ 0 h 4444778"/>
              <a:gd name="connsiteX4" fmla="*/ 0 w 7641203"/>
              <a:gd name="connsiteY4" fmla="*/ 7950 h 4444778"/>
              <a:gd name="connsiteX5" fmla="*/ 0 w 7641203"/>
              <a:gd name="connsiteY5" fmla="*/ 4444778 h 4444778"/>
              <a:gd name="connsiteX6" fmla="*/ 1113183 w 7641203"/>
              <a:gd name="connsiteY6" fmla="*/ 4436827 h 4444778"/>
              <a:gd name="connsiteX0" fmla="*/ 1113183 w 8840738"/>
              <a:gd name="connsiteY0" fmla="*/ 4446660 h 4454611"/>
              <a:gd name="connsiteX1" fmla="*/ 1113183 w 8840738"/>
              <a:gd name="connsiteY1" fmla="*/ 1035550 h 4454611"/>
              <a:gd name="connsiteX2" fmla="*/ 7055885 w 8840738"/>
              <a:gd name="connsiteY2" fmla="*/ 1025717 h 4454611"/>
              <a:gd name="connsiteX3" fmla="*/ 8840738 w 8840738"/>
              <a:gd name="connsiteY3" fmla="*/ 0 h 4454611"/>
              <a:gd name="connsiteX4" fmla="*/ 0 w 8840738"/>
              <a:gd name="connsiteY4" fmla="*/ 17783 h 4454611"/>
              <a:gd name="connsiteX5" fmla="*/ 0 w 8840738"/>
              <a:gd name="connsiteY5" fmla="*/ 4454611 h 4454611"/>
              <a:gd name="connsiteX6" fmla="*/ 1113183 w 8840738"/>
              <a:gd name="connsiteY6" fmla="*/ 4446660 h 4454611"/>
              <a:gd name="connsiteX0" fmla="*/ 1113183 w 8840738"/>
              <a:gd name="connsiteY0" fmla="*/ 4446660 h 4454611"/>
              <a:gd name="connsiteX1" fmla="*/ 788719 w 8840738"/>
              <a:gd name="connsiteY1" fmla="*/ 760247 h 4454611"/>
              <a:gd name="connsiteX2" fmla="*/ 7055885 w 8840738"/>
              <a:gd name="connsiteY2" fmla="*/ 1025717 h 4454611"/>
              <a:gd name="connsiteX3" fmla="*/ 8840738 w 8840738"/>
              <a:gd name="connsiteY3" fmla="*/ 0 h 4454611"/>
              <a:gd name="connsiteX4" fmla="*/ 0 w 8840738"/>
              <a:gd name="connsiteY4" fmla="*/ 17783 h 4454611"/>
              <a:gd name="connsiteX5" fmla="*/ 0 w 8840738"/>
              <a:gd name="connsiteY5" fmla="*/ 4454611 h 4454611"/>
              <a:gd name="connsiteX6" fmla="*/ 1113183 w 8840738"/>
              <a:gd name="connsiteY6" fmla="*/ 4446660 h 4454611"/>
              <a:gd name="connsiteX0" fmla="*/ 1113183 w 8840738"/>
              <a:gd name="connsiteY0" fmla="*/ 4446660 h 4454611"/>
              <a:gd name="connsiteX1" fmla="*/ 1113183 w 8840738"/>
              <a:gd name="connsiteY1" fmla="*/ 1015886 h 4454611"/>
              <a:gd name="connsiteX2" fmla="*/ 7055885 w 8840738"/>
              <a:gd name="connsiteY2" fmla="*/ 1025717 h 4454611"/>
              <a:gd name="connsiteX3" fmla="*/ 8840738 w 8840738"/>
              <a:gd name="connsiteY3" fmla="*/ 0 h 4454611"/>
              <a:gd name="connsiteX4" fmla="*/ 0 w 8840738"/>
              <a:gd name="connsiteY4" fmla="*/ 17783 h 4454611"/>
              <a:gd name="connsiteX5" fmla="*/ 0 w 8840738"/>
              <a:gd name="connsiteY5" fmla="*/ 4454611 h 4454611"/>
              <a:gd name="connsiteX6" fmla="*/ 1113183 w 8840738"/>
              <a:gd name="connsiteY6" fmla="*/ 4446660 h 4454611"/>
              <a:gd name="connsiteX0" fmla="*/ 1113183 w 8840738"/>
              <a:gd name="connsiteY0" fmla="*/ 2431047 h 4454611"/>
              <a:gd name="connsiteX1" fmla="*/ 1113183 w 8840738"/>
              <a:gd name="connsiteY1" fmla="*/ 1015886 h 4454611"/>
              <a:gd name="connsiteX2" fmla="*/ 7055885 w 8840738"/>
              <a:gd name="connsiteY2" fmla="*/ 1025717 h 4454611"/>
              <a:gd name="connsiteX3" fmla="*/ 8840738 w 8840738"/>
              <a:gd name="connsiteY3" fmla="*/ 0 h 4454611"/>
              <a:gd name="connsiteX4" fmla="*/ 0 w 8840738"/>
              <a:gd name="connsiteY4" fmla="*/ 17783 h 4454611"/>
              <a:gd name="connsiteX5" fmla="*/ 0 w 8840738"/>
              <a:gd name="connsiteY5" fmla="*/ 4454611 h 4454611"/>
              <a:gd name="connsiteX6" fmla="*/ 1113183 w 8840738"/>
              <a:gd name="connsiteY6" fmla="*/ 2431047 h 4454611"/>
              <a:gd name="connsiteX0" fmla="*/ 1113183 w 8840738"/>
              <a:gd name="connsiteY0" fmla="*/ 2431047 h 2431047"/>
              <a:gd name="connsiteX1" fmla="*/ 1113183 w 8840738"/>
              <a:gd name="connsiteY1" fmla="*/ 1015886 h 2431047"/>
              <a:gd name="connsiteX2" fmla="*/ 7055885 w 8840738"/>
              <a:gd name="connsiteY2" fmla="*/ 1025717 h 2431047"/>
              <a:gd name="connsiteX3" fmla="*/ 8840738 w 8840738"/>
              <a:gd name="connsiteY3" fmla="*/ 0 h 2431047"/>
              <a:gd name="connsiteX4" fmla="*/ 0 w 8840738"/>
              <a:gd name="connsiteY4" fmla="*/ 17783 h 2431047"/>
              <a:gd name="connsiteX5" fmla="*/ 0 w 8840738"/>
              <a:gd name="connsiteY5" fmla="*/ 2429166 h 2431047"/>
              <a:gd name="connsiteX6" fmla="*/ 1113183 w 8840738"/>
              <a:gd name="connsiteY6" fmla="*/ 2431047 h 2431047"/>
              <a:gd name="connsiteX0" fmla="*/ 1106308 w 8840738"/>
              <a:gd name="connsiteY0" fmla="*/ 3427949 h 3427949"/>
              <a:gd name="connsiteX1" fmla="*/ 1113183 w 8840738"/>
              <a:gd name="connsiteY1" fmla="*/ 1015886 h 3427949"/>
              <a:gd name="connsiteX2" fmla="*/ 7055885 w 8840738"/>
              <a:gd name="connsiteY2" fmla="*/ 1025717 h 3427949"/>
              <a:gd name="connsiteX3" fmla="*/ 8840738 w 8840738"/>
              <a:gd name="connsiteY3" fmla="*/ 0 h 3427949"/>
              <a:gd name="connsiteX4" fmla="*/ 0 w 8840738"/>
              <a:gd name="connsiteY4" fmla="*/ 17783 h 3427949"/>
              <a:gd name="connsiteX5" fmla="*/ 0 w 8840738"/>
              <a:gd name="connsiteY5" fmla="*/ 2429166 h 3427949"/>
              <a:gd name="connsiteX6" fmla="*/ 1106308 w 8840738"/>
              <a:gd name="connsiteY6" fmla="*/ 3427949 h 3427949"/>
              <a:gd name="connsiteX0" fmla="*/ 1106308 w 8840738"/>
              <a:gd name="connsiteY0" fmla="*/ 3427949 h 3427949"/>
              <a:gd name="connsiteX1" fmla="*/ 1113183 w 8840738"/>
              <a:gd name="connsiteY1" fmla="*/ 1015886 h 3427949"/>
              <a:gd name="connsiteX2" fmla="*/ 7055885 w 8840738"/>
              <a:gd name="connsiteY2" fmla="*/ 1025717 h 3427949"/>
              <a:gd name="connsiteX3" fmla="*/ 8840738 w 8840738"/>
              <a:gd name="connsiteY3" fmla="*/ 0 h 3427949"/>
              <a:gd name="connsiteX4" fmla="*/ 0 w 8840738"/>
              <a:gd name="connsiteY4" fmla="*/ 17783 h 3427949"/>
              <a:gd name="connsiteX5" fmla="*/ 0 w 8840738"/>
              <a:gd name="connsiteY5" fmla="*/ 3419193 h 3427949"/>
              <a:gd name="connsiteX6" fmla="*/ 1106308 w 8840738"/>
              <a:gd name="connsiteY6" fmla="*/ 3427949 h 3427949"/>
              <a:gd name="connsiteX0" fmla="*/ 1106308 w 8840738"/>
              <a:gd name="connsiteY0" fmla="*/ 3427949 h 3432943"/>
              <a:gd name="connsiteX1" fmla="*/ 1113183 w 8840738"/>
              <a:gd name="connsiteY1" fmla="*/ 1015886 h 3432943"/>
              <a:gd name="connsiteX2" fmla="*/ 7055885 w 8840738"/>
              <a:gd name="connsiteY2" fmla="*/ 1025717 h 3432943"/>
              <a:gd name="connsiteX3" fmla="*/ 8840738 w 8840738"/>
              <a:gd name="connsiteY3" fmla="*/ 0 h 3432943"/>
              <a:gd name="connsiteX4" fmla="*/ 0 w 8840738"/>
              <a:gd name="connsiteY4" fmla="*/ 17783 h 3432943"/>
              <a:gd name="connsiteX5" fmla="*/ 0 w 8840738"/>
              <a:gd name="connsiteY5" fmla="*/ 3432943 h 3432943"/>
              <a:gd name="connsiteX6" fmla="*/ 1106308 w 8840738"/>
              <a:gd name="connsiteY6" fmla="*/ 3427949 h 3432943"/>
              <a:gd name="connsiteX0" fmla="*/ 1106308 w 8840738"/>
              <a:gd name="connsiteY0" fmla="*/ 3427949 h 3432943"/>
              <a:gd name="connsiteX1" fmla="*/ 1113183 w 8840738"/>
              <a:gd name="connsiteY1" fmla="*/ 1015886 h 3432943"/>
              <a:gd name="connsiteX2" fmla="*/ 7055885 w 8840738"/>
              <a:gd name="connsiteY2" fmla="*/ 1025717 h 3432943"/>
              <a:gd name="connsiteX3" fmla="*/ 8840738 w 8840738"/>
              <a:gd name="connsiteY3" fmla="*/ 0 h 3432943"/>
              <a:gd name="connsiteX4" fmla="*/ 0 w 8840738"/>
              <a:gd name="connsiteY4" fmla="*/ 4032 h 3432943"/>
              <a:gd name="connsiteX5" fmla="*/ 0 w 8840738"/>
              <a:gd name="connsiteY5" fmla="*/ 3432943 h 3432943"/>
              <a:gd name="connsiteX6" fmla="*/ 1106308 w 8840738"/>
              <a:gd name="connsiteY6" fmla="*/ 3427949 h 3432943"/>
              <a:gd name="connsiteX0" fmla="*/ 1133809 w 8868239"/>
              <a:gd name="connsiteY0" fmla="*/ 3427949 h 3427949"/>
              <a:gd name="connsiteX1" fmla="*/ 1140684 w 8868239"/>
              <a:gd name="connsiteY1" fmla="*/ 1015886 h 3427949"/>
              <a:gd name="connsiteX2" fmla="*/ 7083386 w 8868239"/>
              <a:gd name="connsiteY2" fmla="*/ 1025717 h 3427949"/>
              <a:gd name="connsiteX3" fmla="*/ 8868239 w 8868239"/>
              <a:gd name="connsiteY3" fmla="*/ 0 h 3427949"/>
              <a:gd name="connsiteX4" fmla="*/ 27501 w 8868239"/>
              <a:gd name="connsiteY4" fmla="*/ 4032 h 3427949"/>
              <a:gd name="connsiteX5" fmla="*/ 0 w 8868239"/>
              <a:gd name="connsiteY5" fmla="*/ 3426067 h 3427949"/>
              <a:gd name="connsiteX6" fmla="*/ 1133809 w 8868239"/>
              <a:gd name="connsiteY6" fmla="*/ 3427949 h 3427949"/>
              <a:gd name="connsiteX0" fmla="*/ 1133809 w 8868239"/>
              <a:gd name="connsiteY0" fmla="*/ 3437667 h 3437667"/>
              <a:gd name="connsiteX1" fmla="*/ 1140684 w 8868239"/>
              <a:gd name="connsiteY1" fmla="*/ 1025604 h 3437667"/>
              <a:gd name="connsiteX2" fmla="*/ 7083386 w 8868239"/>
              <a:gd name="connsiteY2" fmla="*/ 1035435 h 3437667"/>
              <a:gd name="connsiteX3" fmla="*/ 8868239 w 8868239"/>
              <a:gd name="connsiteY3" fmla="*/ 9718 h 3437667"/>
              <a:gd name="connsiteX4" fmla="*/ 6876 w 8868239"/>
              <a:gd name="connsiteY4" fmla="*/ 0 h 3437667"/>
              <a:gd name="connsiteX5" fmla="*/ 0 w 8868239"/>
              <a:gd name="connsiteY5" fmla="*/ 3435785 h 3437667"/>
              <a:gd name="connsiteX6" fmla="*/ 1133809 w 8868239"/>
              <a:gd name="connsiteY6" fmla="*/ 3437667 h 3437667"/>
              <a:gd name="connsiteX0" fmla="*/ 1142047 w 8876477"/>
              <a:gd name="connsiteY0" fmla="*/ 3437667 h 3437667"/>
              <a:gd name="connsiteX1" fmla="*/ 1148922 w 8876477"/>
              <a:gd name="connsiteY1" fmla="*/ 1025604 h 3437667"/>
              <a:gd name="connsiteX2" fmla="*/ 7091624 w 8876477"/>
              <a:gd name="connsiteY2" fmla="*/ 1035435 h 3437667"/>
              <a:gd name="connsiteX3" fmla="*/ 8876477 w 8876477"/>
              <a:gd name="connsiteY3" fmla="*/ 9718 h 3437667"/>
              <a:gd name="connsiteX4" fmla="*/ 15114 w 8876477"/>
              <a:gd name="connsiteY4" fmla="*/ 0 h 3437667"/>
              <a:gd name="connsiteX5" fmla="*/ 0 w 8876477"/>
              <a:gd name="connsiteY5" fmla="*/ 2760282 h 3437667"/>
              <a:gd name="connsiteX6" fmla="*/ 1142047 w 8876477"/>
              <a:gd name="connsiteY6" fmla="*/ 3437667 h 3437667"/>
              <a:gd name="connsiteX0" fmla="*/ 1153922 w 8876477"/>
              <a:gd name="connsiteY0" fmla="*/ 3449543 h 3449543"/>
              <a:gd name="connsiteX1" fmla="*/ 1148922 w 8876477"/>
              <a:gd name="connsiteY1" fmla="*/ 1025604 h 3449543"/>
              <a:gd name="connsiteX2" fmla="*/ 7091624 w 8876477"/>
              <a:gd name="connsiteY2" fmla="*/ 1035435 h 3449543"/>
              <a:gd name="connsiteX3" fmla="*/ 8876477 w 8876477"/>
              <a:gd name="connsiteY3" fmla="*/ 9718 h 3449543"/>
              <a:gd name="connsiteX4" fmla="*/ 15114 w 8876477"/>
              <a:gd name="connsiteY4" fmla="*/ 0 h 3449543"/>
              <a:gd name="connsiteX5" fmla="*/ 0 w 8876477"/>
              <a:gd name="connsiteY5" fmla="*/ 2760282 h 3449543"/>
              <a:gd name="connsiteX6" fmla="*/ 1153922 w 8876477"/>
              <a:gd name="connsiteY6" fmla="*/ 3449543 h 3449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76477" h="3449543">
                <a:moveTo>
                  <a:pt x="1153922" y="3449543"/>
                </a:moveTo>
                <a:cubicBezTo>
                  <a:pt x="1156214" y="2645522"/>
                  <a:pt x="1146630" y="1829625"/>
                  <a:pt x="1148922" y="1025604"/>
                </a:cubicBezTo>
                <a:lnTo>
                  <a:pt x="7091624" y="1035435"/>
                </a:lnTo>
                <a:lnTo>
                  <a:pt x="8876477" y="9718"/>
                </a:lnTo>
                <a:lnTo>
                  <a:pt x="15114" y="0"/>
                </a:lnTo>
                <a:lnTo>
                  <a:pt x="0" y="2760282"/>
                </a:lnTo>
                <a:lnTo>
                  <a:pt x="1153922" y="3449543"/>
                </a:lnTo>
                <a:close/>
              </a:path>
            </a:pathLst>
          </a:custGeom>
          <a:solidFill>
            <a:schemeClr val="tx2"/>
          </a:solidFill>
          <a:ln>
            <a:noFill/>
          </a:ln>
          <a:effectLst>
            <a:innerShdw blurRad="101600">
              <a:schemeClr val="accent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4" name="Text Placeholder 3">
            <a:extLst>
              <a:ext uri="{FF2B5EF4-FFF2-40B4-BE49-F238E27FC236}">
                <a16:creationId xmlns:a16="http://schemas.microsoft.com/office/drawing/2014/main" id="{287D88DD-9CC9-DD46-9E7A-27E79DA4DB5F}"/>
              </a:ext>
            </a:extLst>
          </p:cNvPr>
          <p:cNvSpPr>
            <a:spLocks noGrp="1"/>
          </p:cNvSpPr>
          <p:nvPr>
            <p:ph type="body" sz="quarter" idx="10"/>
          </p:nvPr>
        </p:nvSpPr>
        <p:spPr>
          <a:xfrm>
            <a:off x="1145649" y="1014413"/>
            <a:ext cx="9884302" cy="4819650"/>
          </a:xfrm>
          <a:prstGeom prst="rect">
            <a:avLst/>
          </a:prstGeom>
          <a:solidFill>
            <a:schemeClr val="bg1"/>
          </a:solidFill>
          <a:effectLst>
            <a:outerShdw blurRad="88900" dist="12700" algn="ctr" rotWithShape="0">
              <a:schemeClr val="tx1">
                <a:alpha val="50000"/>
              </a:schemeClr>
            </a:outerShdw>
          </a:effectLst>
        </p:spPr>
        <p:txBody>
          <a:bodyPr lIns="914400" tIns="182880" rIns="914400" bIns="0" anchor="ctr"/>
          <a:lstStyle>
            <a:lvl1pPr marL="0" indent="0" algn="ctr">
              <a:lnSpc>
                <a:spcPct val="85000"/>
              </a:lnSpc>
              <a:spcBef>
                <a:spcPts val="0"/>
              </a:spcBef>
              <a:buNone/>
              <a:defRPr sz="7200" b="1" i="0">
                <a:latin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Master text styles</a:t>
            </a:r>
          </a:p>
        </p:txBody>
      </p:sp>
      <p:sp>
        <p:nvSpPr>
          <p:cNvPr id="13" name="Triangle 12">
            <a:extLst>
              <a:ext uri="{FF2B5EF4-FFF2-40B4-BE49-F238E27FC236}">
                <a16:creationId xmlns:a16="http://schemas.microsoft.com/office/drawing/2014/main" id="{81542C5C-35E5-7D49-ABC8-F360FA1274AD}"/>
              </a:ext>
            </a:extLst>
          </p:cNvPr>
          <p:cNvSpPr>
            <a:spLocks noChangeAspect="1"/>
          </p:cNvSpPr>
          <p:nvPr userDrawn="1"/>
        </p:nvSpPr>
        <p:spPr>
          <a:xfrm rot="16200000">
            <a:off x="10938303" y="2845038"/>
            <a:ext cx="1368624" cy="1152526"/>
          </a:xfrm>
          <a:prstGeom prst="triangle">
            <a:avLst/>
          </a:prstGeom>
          <a:solidFill>
            <a:schemeClr val="tx1"/>
          </a:solidFill>
          <a:ln>
            <a:noFill/>
          </a:ln>
          <a:effectLst>
            <a:innerShdw blurRad="1016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riangle 7">
            <a:extLst>
              <a:ext uri="{FF2B5EF4-FFF2-40B4-BE49-F238E27FC236}">
                <a16:creationId xmlns:a16="http://schemas.microsoft.com/office/drawing/2014/main" id="{455695B4-E536-4241-9DE6-576134923587}"/>
              </a:ext>
            </a:extLst>
          </p:cNvPr>
          <p:cNvSpPr>
            <a:spLocks noChangeAspect="1"/>
          </p:cNvSpPr>
          <p:nvPr userDrawn="1"/>
        </p:nvSpPr>
        <p:spPr>
          <a:xfrm rot="5400000">
            <a:off x="-114927" y="2868207"/>
            <a:ext cx="1368624" cy="1152526"/>
          </a:xfrm>
          <a:prstGeom prst="triangle">
            <a:avLst/>
          </a:prstGeom>
          <a:solidFill>
            <a:schemeClr val="tx1"/>
          </a:solidFill>
          <a:ln>
            <a:noFill/>
          </a:ln>
          <a:effectLst>
            <a:innerShdw blurRad="1016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a:extLst>
              <a:ext uri="{FF2B5EF4-FFF2-40B4-BE49-F238E27FC236}">
                <a16:creationId xmlns:a16="http://schemas.microsoft.com/office/drawing/2014/main" id="{FFA601DD-65C7-9840-AA51-C52AAAB1A92C}"/>
              </a:ext>
            </a:extLst>
          </p:cNvPr>
          <p:cNvSpPr/>
          <p:nvPr userDrawn="1"/>
        </p:nvSpPr>
        <p:spPr>
          <a:xfrm rot="10800000" flipH="1" flipV="1">
            <a:off x="-8239" y="0"/>
            <a:ext cx="8876477" cy="3449543"/>
          </a:xfrm>
          <a:custGeom>
            <a:avLst/>
            <a:gdLst>
              <a:gd name="connsiteX0" fmla="*/ 1113183 w 7665057"/>
              <a:gd name="connsiteY0" fmla="*/ 4428877 h 4436828"/>
              <a:gd name="connsiteX1" fmla="*/ 1113183 w 7665057"/>
              <a:gd name="connsiteY1" fmla="*/ 1017767 h 4436828"/>
              <a:gd name="connsiteX2" fmla="*/ 5876014 w 7665057"/>
              <a:gd name="connsiteY2" fmla="*/ 1017767 h 4436828"/>
              <a:gd name="connsiteX3" fmla="*/ 7665057 w 7665057"/>
              <a:gd name="connsiteY3" fmla="*/ 0 h 4436828"/>
              <a:gd name="connsiteX4" fmla="*/ 0 w 7665057"/>
              <a:gd name="connsiteY4" fmla="*/ 0 h 4436828"/>
              <a:gd name="connsiteX5" fmla="*/ 0 w 7665057"/>
              <a:gd name="connsiteY5" fmla="*/ 4436828 h 4436828"/>
              <a:gd name="connsiteX6" fmla="*/ 1113183 w 7665057"/>
              <a:gd name="connsiteY6" fmla="*/ 4428877 h 4436828"/>
              <a:gd name="connsiteX0" fmla="*/ 1113183 w 7354956"/>
              <a:gd name="connsiteY0" fmla="*/ 4428877 h 4436828"/>
              <a:gd name="connsiteX1" fmla="*/ 1113183 w 7354956"/>
              <a:gd name="connsiteY1" fmla="*/ 1017767 h 4436828"/>
              <a:gd name="connsiteX2" fmla="*/ 5876014 w 7354956"/>
              <a:gd name="connsiteY2" fmla="*/ 1017767 h 4436828"/>
              <a:gd name="connsiteX3" fmla="*/ 7354956 w 7354956"/>
              <a:gd name="connsiteY3" fmla="*/ 7952 h 4436828"/>
              <a:gd name="connsiteX4" fmla="*/ 0 w 7354956"/>
              <a:gd name="connsiteY4" fmla="*/ 0 h 4436828"/>
              <a:gd name="connsiteX5" fmla="*/ 0 w 7354956"/>
              <a:gd name="connsiteY5" fmla="*/ 4436828 h 4436828"/>
              <a:gd name="connsiteX6" fmla="*/ 1113183 w 7354956"/>
              <a:gd name="connsiteY6" fmla="*/ 4428877 h 4436828"/>
              <a:gd name="connsiteX0" fmla="*/ 1113183 w 7641203"/>
              <a:gd name="connsiteY0" fmla="*/ 4436827 h 4444778"/>
              <a:gd name="connsiteX1" fmla="*/ 1113183 w 7641203"/>
              <a:gd name="connsiteY1" fmla="*/ 1025717 h 4444778"/>
              <a:gd name="connsiteX2" fmla="*/ 5876014 w 7641203"/>
              <a:gd name="connsiteY2" fmla="*/ 1025717 h 4444778"/>
              <a:gd name="connsiteX3" fmla="*/ 7641203 w 7641203"/>
              <a:gd name="connsiteY3" fmla="*/ 0 h 4444778"/>
              <a:gd name="connsiteX4" fmla="*/ 0 w 7641203"/>
              <a:gd name="connsiteY4" fmla="*/ 7950 h 4444778"/>
              <a:gd name="connsiteX5" fmla="*/ 0 w 7641203"/>
              <a:gd name="connsiteY5" fmla="*/ 4444778 h 4444778"/>
              <a:gd name="connsiteX6" fmla="*/ 1113183 w 7641203"/>
              <a:gd name="connsiteY6" fmla="*/ 4436827 h 4444778"/>
              <a:gd name="connsiteX0" fmla="*/ 1113183 w 7641203"/>
              <a:gd name="connsiteY0" fmla="*/ 4436827 h 4444778"/>
              <a:gd name="connsiteX1" fmla="*/ 1113183 w 7641203"/>
              <a:gd name="connsiteY1" fmla="*/ 1025717 h 4444778"/>
              <a:gd name="connsiteX2" fmla="*/ 7055885 w 7641203"/>
              <a:gd name="connsiteY2" fmla="*/ 1015884 h 4444778"/>
              <a:gd name="connsiteX3" fmla="*/ 7641203 w 7641203"/>
              <a:gd name="connsiteY3" fmla="*/ 0 h 4444778"/>
              <a:gd name="connsiteX4" fmla="*/ 0 w 7641203"/>
              <a:gd name="connsiteY4" fmla="*/ 7950 h 4444778"/>
              <a:gd name="connsiteX5" fmla="*/ 0 w 7641203"/>
              <a:gd name="connsiteY5" fmla="*/ 4444778 h 4444778"/>
              <a:gd name="connsiteX6" fmla="*/ 1113183 w 7641203"/>
              <a:gd name="connsiteY6" fmla="*/ 4436827 h 4444778"/>
              <a:gd name="connsiteX0" fmla="*/ 1113183 w 8840738"/>
              <a:gd name="connsiteY0" fmla="*/ 4446660 h 4454611"/>
              <a:gd name="connsiteX1" fmla="*/ 1113183 w 8840738"/>
              <a:gd name="connsiteY1" fmla="*/ 1035550 h 4454611"/>
              <a:gd name="connsiteX2" fmla="*/ 7055885 w 8840738"/>
              <a:gd name="connsiteY2" fmla="*/ 1025717 h 4454611"/>
              <a:gd name="connsiteX3" fmla="*/ 8840738 w 8840738"/>
              <a:gd name="connsiteY3" fmla="*/ 0 h 4454611"/>
              <a:gd name="connsiteX4" fmla="*/ 0 w 8840738"/>
              <a:gd name="connsiteY4" fmla="*/ 17783 h 4454611"/>
              <a:gd name="connsiteX5" fmla="*/ 0 w 8840738"/>
              <a:gd name="connsiteY5" fmla="*/ 4454611 h 4454611"/>
              <a:gd name="connsiteX6" fmla="*/ 1113183 w 8840738"/>
              <a:gd name="connsiteY6" fmla="*/ 4446660 h 4454611"/>
              <a:gd name="connsiteX0" fmla="*/ 1113183 w 8840738"/>
              <a:gd name="connsiteY0" fmla="*/ 4446660 h 4454611"/>
              <a:gd name="connsiteX1" fmla="*/ 788719 w 8840738"/>
              <a:gd name="connsiteY1" fmla="*/ 760247 h 4454611"/>
              <a:gd name="connsiteX2" fmla="*/ 7055885 w 8840738"/>
              <a:gd name="connsiteY2" fmla="*/ 1025717 h 4454611"/>
              <a:gd name="connsiteX3" fmla="*/ 8840738 w 8840738"/>
              <a:gd name="connsiteY3" fmla="*/ 0 h 4454611"/>
              <a:gd name="connsiteX4" fmla="*/ 0 w 8840738"/>
              <a:gd name="connsiteY4" fmla="*/ 17783 h 4454611"/>
              <a:gd name="connsiteX5" fmla="*/ 0 w 8840738"/>
              <a:gd name="connsiteY5" fmla="*/ 4454611 h 4454611"/>
              <a:gd name="connsiteX6" fmla="*/ 1113183 w 8840738"/>
              <a:gd name="connsiteY6" fmla="*/ 4446660 h 4454611"/>
              <a:gd name="connsiteX0" fmla="*/ 1113183 w 8840738"/>
              <a:gd name="connsiteY0" fmla="*/ 4446660 h 4454611"/>
              <a:gd name="connsiteX1" fmla="*/ 1113183 w 8840738"/>
              <a:gd name="connsiteY1" fmla="*/ 1015886 h 4454611"/>
              <a:gd name="connsiteX2" fmla="*/ 7055885 w 8840738"/>
              <a:gd name="connsiteY2" fmla="*/ 1025717 h 4454611"/>
              <a:gd name="connsiteX3" fmla="*/ 8840738 w 8840738"/>
              <a:gd name="connsiteY3" fmla="*/ 0 h 4454611"/>
              <a:gd name="connsiteX4" fmla="*/ 0 w 8840738"/>
              <a:gd name="connsiteY4" fmla="*/ 17783 h 4454611"/>
              <a:gd name="connsiteX5" fmla="*/ 0 w 8840738"/>
              <a:gd name="connsiteY5" fmla="*/ 4454611 h 4454611"/>
              <a:gd name="connsiteX6" fmla="*/ 1113183 w 8840738"/>
              <a:gd name="connsiteY6" fmla="*/ 4446660 h 4454611"/>
              <a:gd name="connsiteX0" fmla="*/ 1113183 w 8840738"/>
              <a:gd name="connsiteY0" fmla="*/ 2431047 h 4454611"/>
              <a:gd name="connsiteX1" fmla="*/ 1113183 w 8840738"/>
              <a:gd name="connsiteY1" fmla="*/ 1015886 h 4454611"/>
              <a:gd name="connsiteX2" fmla="*/ 7055885 w 8840738"/>
              <a:gd name="connsiteY2" fmla="*/ 1025717 h 4454611"/>
              <a:gd name="connsiteX3" fmla="*/ 8840738 w 8840738"/>
              <a:gd name="connsiteY3" fmla="*/ 0 h 4454611"/>
              <a:gd name="connsiteX4" fmla="*/ 0 w 8840738"/>
              <a:gd name="connsiteY4" fmla="*/ 17783 h 4454611"/>
              <a:gd name="connsiteX5" fmla="*/ 0 w 8840738"/>
              <a:gd name="connsiteY5" fmla="*/ 4454611 h 4454611"/>
              <a:gd name="connsiteX6" fmla="*/ 1113183 w 8840738"/>
              <a:gd name="connsiteY6" fmla="*/ 2431047 h 4454611"/>
              <a:gd name="connsiteX0" fmla="*/ 1113183 w 8840738"/>
              <a:gd name="connsiteY0" fmla="*/ 2431047 h 2431047"/>
              <a:gd name="connsiteX1" fmla="*/ 1113183 w 8840738"/>
              <a:gd name="connsiteY1" fmla="*/ 1015886 h 2431047"/>
              <a:gd name="connsiteX2" fmla="*/ 7055885 w 8840738"/>
              <a:gd name="connsiteY2" fmla="*/ 1025717 h 2431047"/>
              <a:gd name="connsiteX3" fmla="*/ 8840738 w 8840738"/>
              <a:gd name="connsiteY3" fmla="*/ 0 h 2431047"/>
              <a:gd name="connsiteX4" fmla="*/ 0 w 8840738"/>
              <a:gd name="connsiteY4" fmla="*/ 17783 h 2431047"/>
              <a:gd name="connsiteX5" fmla="*/ 0 w 8840738"/>
              <a:gd name="connsiteY5" fmla="*/ 2429166 h 2431047"/>
              <a:gd name="connsiteX6" fmla="*/ 1113183 w 8840738"/>
              <a:gd name="connsiteY6" fmla="*/ 2431047 h 2431047"/>
              <a:gd name="connsiteX0" fmla="*/ 1106308 w 8840738"/>
              <a:gd name="connsiteY0" fmla="*/ 3427949 h 3427949"/>
              <a:gd name="connsiteX1" fmla="*/ 1113183 w 8840738"/>
              <a:gd name="connsiteY1" fmla="*/ 1015886 h 3427949"/>
              <a:gd name="connsiteX2" fmla="*/ 7055885 w 8840738"/>
              <a:gd name="connsiteY2" fmla="*/ 1025717 h 3427949"/>
              <a:gd name="connsiteX3" fmla="*/ 8840738 w 8840738"/>
              <a:gd name="connsiteY3" fmla="*/ 0 h 3427949"/>
              <a:gd name="connsiteX4" fmla="*/ 0 w 8840738"/>
              <a:gd name="connsiteY4" fmla="*/ 17783 h 3427949"/>
              <a:gd name="connsiteX5" fmla="*/ 0 w 8840738"/>
              <a:gd name="connsiteY5" fmla="*/ 2429166 h 3427949"/>
              <a:gd name="connsiteX6" fmla="*/ 1106308 w 8840738"/>
              <a:gd name="connsiteY6" fmla="*/ 3427949 h 3427949"/>
              <a:gd name="connsiteX0" fmla="*/ 1106308 w 8840738"/>
              <a:gd name="connsiteY0" fmla="*/ 3427949 h 3427949"/>
              <a:gd name="connsiteX1" fmla="*/ 1113183 w 8840738"/>
              <a:gd name="connsiteY1" fmla="*/ 1015886 h 3427949"/>
              <a:gd name="connsiteX2" fmla="*/ 7055885 w 8840738"/>
              <a:gd name="connsiteY2" fmla="*/ 1025717 h 3427949"/>
              <a:gd name="connsiteX3" fmla="*/ 8840738 w 8840738"/>
              <a:gd name="connsiteY3" fmla="*/ 0 h 3427949"/>
              <a:gd name="connsiteX4" fmla="*/ 0 w 8840738"/>
              <a:gd name="connsiteY4" fmla="*/ 17783 h 3427949"/>
              <a:gd name="connsiteX5" fmla="*/ 0 w 8840738"/>
              <a:gd name="connsiteY5" fmla="*/ 3419193 h 3427949"/>
              <a:gd name="connsiteX6" fmla="*/ 1106308 w 8840738"/>
              <a:gd name="connsiteY6" fmla="*/ 3427949 h 3427949"/>
              <a:gd name="connsiteX0" fmla="*/ 1106308 w 8840738"/>
              <a:gd name="connsiteY0" fmla="*/ 3427949 h 3432943"/>
              <a:gd name="connsiteX1" fmla="*/ 1113183 w 8840738"/>
              <a:gd name="connsiteY1" fmla="*/ 1015886 h 3432943"/>
              <a:gd name="connsiteX2" fmla="*/ 7055885 w 8840738"/>
              <a:gd name="connsiteY2" fmla="*/ 1025717 h 3432943"/>
              <a:gd name="connsiteX3" fmla="*/ 8840738 w 8840738"/>
              <a:gd name="connsiteY3" fmla="*/ 0 h 3432943"/>
              <a:gd name="connsiteX4" fmla="*/ 0 w 8840738"/>
              <a:gd name="connsiteY4" fmla="*/ 17783 h 3432943"/>
              <a:gd name="connsiteX5" fmla="*/ 0 w 8840738"/>
              <a:gd name="connsiteY5" fmla="*/ 3432943 h 3432943"/>
              <a:gd name="connsiteX6" fmla="*/ 1106308 w 8840738"/>
              <a:gd name="connsiteY6" fmla="*/ 3427949 h 3432943"/>
              <a:gd name="connsiteX0" fmla="*/ 1106308 w 8840738"/>
              <a:gd name="connsiteY0" fmla="*/ 3427949 h 3432943"/>
              <a:gd name="connsiteX1" fmla="*/ 1113183 w 8840738"/>
              <a:gd name="connsiteY1" fmla="*/ 1015886 h 3432943"/>
              <a:gd name="connsiteX2" fmla="*/ 7055885 w 8840738"/>
              <a:gd name="connsiteY2" fmla="*/ 1025717 h 3432943"/>
              <a:gd name="connsiteX3" fmla="*/ 8840738 w 8840738"/>
              <a:gd name="connsiteY3" fmla="*/ 0 h 3432943"/>
              <a:gd name="connsiteX4" fmla="*/ 0 w 8840738"/>
              <a:gd name="connsiteY4" fmla="*/ 4032 h 3432943"/>
              <a:gd name="connsiteX5" fmla="*/ 0 w 8840738"/>
              <a:gd name="connsiteY5" fmla="*/ 3432943 h 3432943"/>
              <a:gd name="connsiteX6" fmla="*/ 1106308 w 8840738"/>
              <a:gd name="connsiteY6" fmla="*/ 3427949 h 3432943"/>
              <a:gd name="connsiteX0" fmla="*/ 1133809 w 8868239"/>
              <a:gd name="connsiteY0" fmla="*/ 3427949 h 3427949"/>
              <a:gd name="connsiteX1" fmla="*/ 1140684 w 8868239"/>
              <a:gd name="connsiteY1" fmla="*/ 1015886 h 3427949"/>
              <a:gd name="connsiteX2" fmla="*/ 7083386 w 8868239"/>
              <a:gd name="connsiteY2" fmla="*/ 1025717 h 3427949"/>
              <a:gd name="connsiteX3" fmla="*/ 8868239 w 8868239"/>
              <a:gd name="connsiteY3" fmla="*/ 0 h 3427949"/>
              <a:gd name="connsiteX4" fmla="*/ 27501 w 8868239"/>
              <a:gd name="connsiteY4" fmla="*/ 4032 h 3427949"/>
              <a:gd name="connsiteX5" fmla="*/ 0 w 8868239"/>
              <a:gd name="connsiteY5" fmla="*/ 3426067 h 3427949"/>
              <a:gd name="connsiteX6" fmla="*/ 1133809 w 8868239"/>
              <a:gd name="connsiteY6" fmla="*/ 3427949 h 3427949"/>
              <a:gd name="connsiteX0" fmla="*/ 1133809 w 8868239"/>
              <a:gd name="connsiteY0" fmla="*/ 3437667 h 3437667"/>
              <a:gd name="connsiteX1" fmla="*/ 1140684 w 8868239"/>
              <a:gd name="connsiteY1" fmla="*/ 1025604 h 3437667"/>
              <a:gd name="connsiteX2" fmla="*/ 7083386 w 8868239"/>
              <a:gd name="connsiteY2" fmla="*/ 1035435 h 3437667"/>
              <a:gd name="connsiteX3" fmla="*/ 8868239 w 8868239"/>
              <a:gd name="connsiteY3" fmla="*/ 9718 h 3437667"/>
              <a:gd name="connsiteX4" fmla="*/ 6876 w 8868239"/>
              <a:gd name="connsiteY4" fmla="*/ 0 h 3437667"/>
              <a:gd name="connsiteX5" fmla="*/ 0 w 8868239"/>
              <a:gd name="connsiteY5" fmla="*/ 3435785 h 3437667"/>
              <a:gd name="connsiteX6" fmla="*/ 1133809 w 8868239"/>
              <a:gd name="connsiteY6" fmla="*/ 3437667 h 3437667"/>
              <a:gd name="connsiteX0" fmla="*/ 1142047 w 8876477"/>
              <a:gd name="connsiteY0" fmla="*/ 3437667 h 3437667"/>
              <a:gd name="connsiteX1" fmla="*/ 1148922 w 8876477"/>
              <a:gd name="connsiteY1" fmla="*/ 1025604 h 3437667"/>
              <a:gd name="connsiteX2" fmla="*/ 7091624 w 8876477"/>
              <a:gd name="connsiteY2" fmla="*/ 1035435 h 3437667"/>
              <a:gd name="connsiteX3" fmla="*/ 8876477 w 8876477"/>
              <a:gd name="connsiteY3" fmla="*/ 9718 h 3437667"/>
              <a:gd name="connsiteX4" fmla="*/ 15114 w 8876477"/>
              <a:gd name="connsiteY4" fmla="*/ 0 h 3437667"/>
              <a:gd name="connsiteX5" fmla="*/ 0 w 8876477"/>
              <a:gd name="connsiteY5" fmla="*/ 2760282 h 3437667"/>
              <a:gd name="connsiteX6" fmla="*/ 1142047 w 8876477"/>
              <a:gd name="connsiteY6" fmla="*/ 3437667 h 3437667"/>
              <a:gd name="connsiteX0" fmla="*/ 1153922 w 8876477"/>
              <a:gd name="connsiteY0" fmla="*/ 3449543 h 3449543"/>
              <a:gd name="connsiteX1" fmla="*/ 1148922 w 8876477"/>
              <a:gd name="connsiteY1" fmla="*/ 1025604 h 3449543"/>
              <a:gd name="connsiteX2" fmla="*/ 7091624 w 8876477"/>
              <a:gd name="connsiteY2" fmla="*/ 1035435 h 3449543"/>
              <a:gd name="connsiteX3" fmla="*/ 8876477 w 8876477"/>
              <a:gd name="connsiteY3" fmla="*/ 9718 h 3449543"/>
              <a:gd name="connsiteX4" fmla="*/ 15114 w 8876477"/>
              <a:gd name="connsiteY4" fmla="*/ 0 h 3449543"/>
              <a:gd name="connsiteX5" fmla="*/ 0 w 8876477"/>
              <a:gd name="connsiteY5" fmla="*/ 2760282 h 3449543"/>
              <a:gd name="connsiteX6" fmla="*/ 1153922 w 8876477"/>
              <a:gd name="connsiteY6" fmla="*/ 3449543 h 3449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76477" h="3449543">
                <a:moveTo>
                  <a:pt x="1153922" y="3449543"/>
                </a:moveTo>
                <a:cubicBezTo>
                  <a:pt x="1156214" y="2645522"/>
                  <a:pt x="1146630" y="1829625"/>
                  <a:pt x="1148922" y="1025604"/>
                </a:cubicBezTo>
                <a:lnTo>
                  <a:pt x="7091624" y="1035435"/>
                </a:lnTo>
                <a:lnTo>
                  <a:pt x="8876477" y="9718"/>
                </a:lnTo>
                <a:lnTo>
                  <a:pt x="15114" y="0"/>
                </a:lnTo>
                <a:lnTo>
                  <a:pt x="0" y="2760282"/>
                </a:lnTo>
                <a:lnTo>
                  <a:pt x="1153922" y="3449543"/>
                </a:lnTo>
                <a:close/>
              </a:path>
            </a:pathLst>
          </a:custGeom>
          <a:solidFill>
            <a:schemeClr val="tx2"/>
          </a:solidFill>
          <a:ln>
            <a:noFill/>
          </a:ln>
          <a:effectLst>
            <a:innerShdw blurRad="101600">
              <a:schemeClr val="accent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Tree>
    <p:extLst>
      <p:ext uri="{BB962C8B-B14F-4D97-AF65-F5344CB8AC3E}">
        <p14:creationId xmlns:p14="http://schemas.microsoft.com/office/powerpoint/2010/main" val="644685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Original Grid (Hide when not used" hidden="1">
            <a:extLst>
              <a:ext uri="{FF2B5EF4-FFF2-40B4-BE49-F238E27FC236}">
                <a16:creationId xmlns:a16="http://schemas.microsoft.com/office/drawing/2014/main" id="{6F645227-A7EA-1142-8017-D3505BB868FA}"/>
              </a:ext>
            </a:extLst>
          </p:cNvPr>
          <p:cNvPicPr>
            <a:picLocks noChangeAspect="1"/>
          </p:cNvPicPr>
          <p:nvPr userDrawn="1"/>
        </p:nvPicPr>
        <p:blipFill>
          <a:blip r:embed="rId12">
            <a:alphaModFix amt="5000"/>
          </a:blip>
          <a:stretch>
            <a:fillRect/>
          </a:stretch>
        </p:blipFill>
        <p:spPr>
          <a:xfrm>
            <a:off x="0" y="0"/>
            <a:ext cx="12192000" cy="6858000"/>
          </a:xfrm>
          <a:prstGeom prst="rect">
            <a:avLst/>
          </a:prstGeom>
        </p:spPr>
      </p:pic>
    </p:spTree>
    <p:extLst>
      <p:ext uri="{BB962C8B-B14F-4D97-AF65-F5344CB8AC3E}">
        <p14:creationId xmlns:p14="http://schemas.microsoft.com/office/powerpoint/2010/main" val="3767879885"/>
      </p:ext>
    </p:extLst>
  </p:cSld>
  <p:clrMap bg1="lt1" tx1="dk1" bg2="lt2" tx2="dk2" accent1="accent1" accent2="accent2" accent3="accent3" accent4="accent4" accent5="accent5" accent6="accent6" hlink="hlink" folHlink="folHlink"/>
  <p:sldLayoutIdLst>
    <p:sldLayoutId id="2147483656" r:id="rId1"/>
    <p:sldLayoutId id="2147483728" r:id="rId2"/>
    <p:sldLayoutId id="2147483655" r:id="rId3"/>
    <p:sldLayoutId id="2147483700" r:id="rId4"/>
    <p:sldLayoutId id="2147483659" r:id="rId5"/>
    <p:sldLayoutId id="2147483707" r:id="rId6"/>
    <p:sldLayoutId id="2147483711" r:id="rId7"/>
    <p:sldLayoutId id="2147483729" r:id="rId8"/>
    <p:sldLayoutId id="2147483666" r:id="rId9"/>
    <p:sldLayoutId id="2147483737" r:id="rId10"/>
  </p:sldLayoutIdLst>
  <p:txStyles>
    <p:titleStyle>
      <a:lvl1pPr algn="l"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074">
          <p15:clr>
            <a:srgbClr val="F26B43"/>
          </p15:clr>
        </p15:guide>
        <p15:guide id="4" orient="horz" pos="1515">
          <p15:clr>
            <a:srgbClr val="F26B43"/>
          </p15:clr>
        </p15:guide>
        <p15:guide id="6" orient="horz" pos="1354">
          <p15:clr>
            <a:srgbClr val="F26B43"/>
          </p15:clr>
        </p15:guide>
        <p15:guide id="7" orient="horz" pos="801">
          <p15:clr>
            <a:srgbClr val="F26B43"/>
          </p15:clr>
        </p15:guide>
        <p15:guide id="9" orient="horz" pos="639">
          <p15:clr>
            <a:srgbClr val="F26B43"/>
          </p15:clr>
        </p15:guide>
        <p15:guide id="12" pos="1204">
          <p15:clr>
            <a:srgbClr val="F26B43"/>
          </p15:clr>
        </p15:guide>
        <p15:guide id="14" pos="1480">
          <p15:clr>
            <a:srgbClr val="F26B43"/>
          </p15:clr>
        </p15:guide>
        <p15:guide id="15" pos="2448">
          <p15:clr>
            <a:srgbClr val="F26B43"/>
          </p15:clr>
        </p15:guide>
        <p15:guide id="17" pos="2730">
          <p15:clr>
            <a:srgbClr val="F26B43"/>
          </p15:clr>
        </p15:guide>
        <p15:guide id="19" pos="7436">
          <p15:clr>
            <a:srgbClr val="F26B43"/>
          </p15:clr>
        </p15:guide>
        <p15:guide id="20" pos="6463">
          <p15:clr>
            <a:srgbClr val="F26B43"/>
          </p15:clr>
        </p15:guide>
        <p15:guide id="22" pos="6192">
          <p15:clr>
            <a:srgbClr val="F26B43"/>
          </p15:clr>
        </p15:guide>
        <p15:guide id="23" pos="5219">
          <p15:clr>
            <a:srgbClr val="F26B43"/>
          </p15:clr>
        </p15:guide>
        <p15:guide id="25" pos="4942">
          <p15:clr>
            <a:srgbClr val="F26B43"/>
          </p15:clr>
        </p15:guide>
        <p15:guide id="26" pos="3698">
          <p15:clr>
            <a:srgbClr val="F26B43"/>
          </p15:clr>
        </p15:guide>
        <p15:guide id="27" pos="3974">
          <p15:clr>
            <a:srgbClr val="F26B43"/>
          </p15:clr>
        </p15:guide>
        <p15:guide id="29" orient="horz" pos="2794">
          <p15:clr>
            <a:srgbClr val="F26B43"/>
          </p15:clr>
        </p15:guide>
        <p15:guide id="31" orient="horz" pos="2955">
          <p15:clr>
            <a:srgbClr val="F26B43"/>
          </p15:clr>
        </p15:guide>
        <p15:guide id="32" orient="horz" pos="3514">
          <p15:clr>
            <a:srgbClr val="F26B43"/>
          </p15:clr>
        </p15:guide>
        <p15:guide id="34" orient="horz" pos="3675">
          <p15:clr>
            <a:srgbClr val="F26B43"/>
          </p15:clr>
        </p15:guide>
        <p15:guide id="35" orient="horz" pos="2235">
          <p15:clr>
            <a:srgbClr val="F26B43"/>
          </p15:clr>
        </p15:guide>
        <p15:guide id="38" pos="718" userDrawn="1">
          <p15:clr>
            <a:srgbClr val="F26B43"/>
          </p15:clr>
        </p15:guide>
        <p15:guide id="39" pos="6948" userDrawn="1">
          <p15:clr>
            <a:srgbClr val="F26B43"/>
          </p15:clr>
        </p15:guide>
        <p15:guide id="41" orient="horz" pos="3984" userDrawn="1">
          <p15:clr>
            <a:srgbClr val="F26B43"/>
          </p15:clr>
        </p15:guide>
        <p15:guide id="42" pos="1965" userDrawn="1">
          <p15:clr>
            <a:srgbClr val="F26B43"/>
          </p15:clr>
        </p15:guide>
        <p15:guide id="43" pos="3211" userDrawn="1">
          <p15:clr>
            <a:srgbClr val="F26B43"/>
          </p15:clr>
        </p15:guide>
        <p15:guide id="45" pos="5703" userDrawn="1">
          <p15:clr>
            <a:srgbClr val="F26B43"/>
          </p15:clr>
        </p15:guide>
        <p15:guide id="46" pos="236" userDrawn="1">
          <p15:clr>
            <a:srgbClr val="F26B43"/>
          </p15:clr>
        </p15:guide>
        <p15:guide id="47" pos="445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hyperlink" Target="https://www.irs.gov/pub/irs-drop/n-20-23.pdf"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https://www.irs.gov/newsroom/irs-extends-more-tax-deadlines-to-cover-individuals-trusts-estates-corporations-and-other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E9391CD1-C966-3945-BD13-888E4DE34BE1}"/>
              </a:ext>
            </a:extLst>
          </p:cNvPr>
          <p:cNvSpPr>
            <a:spLocks noGrp="1"/>
          </p:cNvSpPr>
          <p:nvPr>
            <p:ph type="body" sz="quarter" idx="10"/>
          </p:nvPr>
        </p:nvSpPr>
        <p:spPr>
          <a:xfrm>
            <a:off x="3119439" y="383441"/>
            <a:ext cx="7910512" cy="2952977"/>
          </a:xfrm>
        </p:spPr>
        <p:txBody>
          <a:bodyPr/>
          <a:lstStyle/>
          <a:p>
            <a:r>
              <a:rPr lang="en-US" sz="5400" dirty="0"/>
              <a:t>RMD Planning In </a:t>
            </a:r>
            <a:br>
              <a:rPr lang="en-US" sz="5400" dirty="0"/>
            </a:br>
            <a:r>
              <a:rPr lang="en-US" sz="5400" dirty="0"/>
              <a:t>2020 After The CARES &amp; SECURE Acts</a:t>
            </a:r>
          </a:p>
        </p:txBody>
      </p:sp>
      <p:sp>
        <p:nvSpPr>
          <p:cNvPr id="4" name="Text Placeholder 3">
            <a:extLst>
              <a:ext uri="{FF2B5EF4-FFF2-40B4-BE49-F238E27FC236}">
                <a16:creationId xmlns:a16="http://schemas.microsoft.com/office/drawing/2014/main" id="{9C5EC5E1-9D50-9A4F-AFC0-A1B50DEC126A}"/>
              </a:ext>
            </a:extLst>
          </p:cNvPr>
          <p:cNvSpPr>
            <a:spLocks noGrp="1"/>
          </p:cNvSpPr>
          <p:nvPr>
            <p:ph type="body" sz="quarter" idx="12"/>
          </p:nvPr>
        </p:nvSpPr>
        <p:spPr>
          <a:xfrm>
            <a:off x="1140446" y="4691062"/>
            <a:ext cx="2745755" cy="1633537"/>
          </a:xfrm>
        </p:spPr>
        <p:txBody>
          <a:bodyPr/>
          <a:lstStyle/>
          <a:p>
            <a:r>
              <a:rPr lang="en-US" dirty="0"/>
              <a:t>Address 1</a:t>
            </a:r>
          </a:p>
          <a:p>
            <a:r>
              <a:rPr lang="en-US" dirty="0"/>
              <a:t>Address 2</a:t>
            </a:r>
          </a:p>
          <a:p>
            <a:r>
              <a:rPr lang="en-US" dirty="0"/>
              <a:t>City, ST 00000</a:t>
            </a:r>
          </a:p>
        </p:txBody>
      </p:sp>
      <p:sp>
        <p:nvSpPr>
          <p:cNvPr id="2" name="TextBox 1">
            <a:extLst>
              <a:ext uri="{FF2B5EF4-FFF2-40B4-BE49-F238E27FC236}">
                <a16:creationId xmlns:a16="http://schemas.microsoft.com/office/drawing/2014/main" id="{9DA22CC5-8EAC-CA4D-B68F-C8406B375F33}"/>
              </a:ext>
            </a:extLst>
          </p:cNvPr>
          <p:cNvSpPr txBox="1"/>
          <p:nvPr/>
        </p:nvSpPr>
        <p:spPr>
          <a:xfrm>
            <a:off x="1006997" y="4143737"/>
            <a:ext cx="184731"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7E045373-961C-974F-8407-A7F59A02347B}"/>
              </a:ext>
            </a:extLst>
          </p:cNvPr>
          <p:cNvSpPr txBox="1"/>
          <p:nvPr/>
        </p:nvSpPr>
        <p:spPr>
          <a:xfrm>
            <a:off x="9419487" y="5003235"/>
            <a:ext cx="1610463" cy="276999"/>
          </a:xfrm>
          <a:prstGeom prst="rect">
            <a:avLst/>
          </a:prstGeom>
          <a:solidFill>
            <a:srgbClr val="FF0000"/>
          </a:solidFill>
        </p:spPr>
        <p:txBody>
          <a:bodyPr wrap="square" rtlCol="0">
            <a:spAutoFit/>
          </a:bodyPr>
          <a:lstStyle/>
          <a:p>
            <a:r>
              <a:rPr lang="en-US" sz="1200" dirty="0">
                <a:solidFill>
                  <a:schemeClr val="bg1"/>
                </a:solidFill>
                <a:latin typeface="+mj-lt"/>
              </a:rPr>
              <a:t>Replace With Logo</a:t>
            </a:r>
          </a:p>
        </p:txBody>
      </p:sp>
    </p:spTree>
    <p:extLst>
      <p:ext uri="{BB962C8B-B14F-4D97-AF65-F5344CB8AC3E}">
        <p14:creationId xmlns:p14="http://schemas.microsoft.com/office/powerpoint/2010/main" val="1403165571"/>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53F689-DF40-3745-AAA6-D2375C205F14}"/>
              </a:ext>
            </a:extLst>
          </p:cNvPr>
          <p:cNvSpPr>
            <a:spLocks noGrp="1"/>
          </p:cNvSpPr>
          <p:nvPr>
            <p:ph type="body" sz="quarter" idx="10"/>
          </p:nvPr>
        </p:nvSpPr>
        <p:spPr/>
        <p:txBody>
          <a:bodyPr/>
          <a:lstStyle/>
          <a:p>
            <a:r>
              <a:rPr lang="en-US" dirty="0"/>
              <a:t>RMD Calculation Example</a:t>
            </a:r>
          </a:p>
        </p:txBody>
      </p:sp>
      <p:sp>
        <p:nvSpPr>
          <p:cNvPr id="5" name="Text Placeholder 4">
            <a:extLst>
              <a:ext uri="{FF2B5EF4-FFF2-40B4-BE49-F238E27FC236}">
                <a16:creationId xmlns:a16="http://schemas.microsoft.com/office/drawing/2014/main" id="{C083CD27-01FD-CB4E-8D08-E947D34604E8}"/>
              </a:ext>
            </a:extLst>
          </p:cNvPr>
          <p:cNvSpPr>
            <a:spLocks noGrp="1"/>
          </p:cNvSpPr>
          <p:nvPr>
            <p:ph type="body" sz="quarter" idx="11"/>
          </p:nvPr>
        </p:nvSpPr>
        <p:spPr/>
        <p:txBody>
          <a:bodyPr/>
          <a:lstStyle/>
          <a:p>
            <a:r>
              <a:rPr lang="en-US" sz="2800" dirty="0"/>
              <a:t>Age 72 – factor 25.6</a:t>
            </a:r>
          </a:p>
          <a:p>
            <a:r>
              <a:rPr lang="en-US" sz="2800" dirty="0"/>
              <a:t>Account Balance as of December 31 </a:t>
            </a:r>
            <a:r>
              <a:rPr lang="en-US" sz="2800"/>
              <a:t>last year </a:t>
            </a:r>
            <a:r>
              <a:rPr lang="en-US" sz="2800" dirty="0"/>
              <a:t>was $500,000</a:t>
            </a:r>
          </a:p>
          <a:p>
            <a:r>
              <a:rPr lang="en-US" sz="2800" b="1" dirty="0"/>
              <a:t>$500,000/25.6 = $19,531.25 is RMD due this year</a:t>
            </a:r>
          </a:p>
        </p:txBody>
      </p:sp>
    </p:spTree>
    <p:extLst>
      <p:ext uri="{BB962C8B-B14F-4D97-AF65-F5344CB8AC3E}">
        <p14:creationId xmlns:p14="http://schemas.microsoft.com/office/powerpoint/2010/main" val="3596414893"/>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53F689-DF40-3745-AAA6-D2375C205F14}"/>
              </a:ext>
            </a:extLst>
          </p:cNvPr>
          <p:cNvSpPr>
            <a:spLocks noGrp="1"/>
          </p:cNvSpPr>
          <p:nvPr>
            <p:ph type="body" sz="quarter" idx="10"/>
          </p:nvPr>
        </p:nvSpPr>
        <p:spPr/>
        <p:txBody>
          <a:bodyPr/>
          <a:lstStyle/>
          <a:p>
            <a:r>
              <a:rPr lang="en-US" dirty="0"/>
              <a:t>First RMD Due</a:t>
            </a:r>
          </a:p>
        </p:txBody>
      </p:sp>
      <p:sp>
        <p:nvSpPr>
          <p:cNvPr id="5" name="Text Placeholder 4">
            <a:extLst>
              <a:ext uri="{FF2B5EF4-FFF2-40B4-BE49-F238E27FC236}">
                <a16:creationId xmlns:a16="http://schemas.microsoft.com/office/drawing/2014/main" id="{C083CD27-01FD-CB4E-8D08-E947D34604E8}"/>
              </a:ext>
            </a:extLst>
          </p:cNvPr>
          <p:cNvSpPr>
            <a:spLocks noGrp="1"/>
          </p:cNvSpPr>
          <p:nvPr>
            <p:ph type="body" sz="quarter" idx="11"/>
          </p:nvPr>
        </p:nvSpPr>
        <p:spPr>
          <a:xfrm>
            <a:off x="1139826" y="2379076"/>
            <a:ext cx="9120188" cy="3199399"/>
          </a:xfrm>
        </p:spPr>
        <p:txBody>
          <a:bodyPr/>
          <a:lstStyle/>
          <a:p>
            <a:r>
              <a:rPr lang="en-US" sz="2800" dirty="0"/>
              <a:t>April 1 year after you reach age (72)</a:t>
            </a:r>
          </a:p>
          <a:p>
            <a:r>
              <a:rPr lang="en-US" sz="2800" b="1" dirty="0"/>
              <a:t>Turn age 72 in 2021 – first RMD is due by April 1, 2022</a:t>
            </a:r>
          </a:p>
          <a:p>
            <a:r>
              <a:rPr lang="en-US" sz="2800" dirty="0"/>
              <a:t>This RMD is for year 2021, so calculate it on ending balance of Dec. 31, 2020</a:t>
            </a:r>
          </a:p>
          <a:p>
            <a:r>
              <a:rPr lang="en-US" sz="2800" b="1" dirty="0"/>
              <a:t>Second RMD still due by end of 2022</a:t>
            </a:r>
          </a:p>
        </p:txBody>
      </p:sp>
    </p:spTree>
    <p:extLst>
      <p:ext uri="{BB962C8B-B14F-4D97-AF65-F5344CB8AC3E}">
        <p14:creationId xmlns:p14="http://schemas.microsoft.com/office/powerpoint/2010/main" val="406424602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53F689-DF40-3745-AAA6-D2375C205F14}"/>
              </a:ext>
            </a:extLst>
          </p:cNvPr>
          <p:cNvSpPr>
            <a:spLocks noGrp="1"/>
          </p:cNvSpPr>
          <p:nvPr>
            <p:ph type="body" sz="quarter" idx="10"/>
          </p:nvPr>
        </p:nvSpPr>
        <p:spPr/>
        <p:txBody>
          <a:bodyPr/>
          <a:lstStyle/>
          <a:p>
            <a:r>
              <a:rPr lang="en-US" dirty="0"/>
              <a:t>Taxation of RMDs</a:t>
            </a:r>
          </a:p>
        </p:txBody>
      </p:sp>
      <p:sp>
        <p:nvSpPr>
          <p:cNvPr id="3" name="Text Placeholder 2">
            <a:extLst>
              <a:ext uri="{FF2B5EF4-FFF2-40B4-BE49-F238E27FC236}">
                <a16:creationId xmlns:a16="http://schemas.microsoft.com/office/drawing/2014/main" id="{F32285E6-DB94-B949-941C-4C9BAD043181}"/>
              </a:ext>
            </a:extLst>
          </p:cNvPr>
          <p:cNvSpPr>
            <a:spLocks noGrp="1"/>
          </p:cNvSpPr>
          <p:nvPr>
            <p:ph type="body" sz="quarter" idx="11"/>
          </p:nvPr>
        </p:nvSpPr>
        <p:spPr>
          <a:xfrm>
            <a:off x="1139825" y="2379076"/>
            <a:ext cx="8223983" cy="3199399"/>
          </a:xfrm>
        </p:spPr>
        <p:txBody>
          <a:bodyPr/>
          <a:lstStyle/>
          <a:p>
            <a:pPr marL="457200" indent="-457200">
              <a:buClr>
                <a:schemeClr val="tx2"/>
              </a:buClr>
              <a:buSzPct val="100000"/>
              <a:buFont typeface="Arial" panose="020B0604020202020204" pitchFamily="34" charset="0"/>
              <a:buChar char="•"/>
            </a:pPr>
            <a:r>
              <a:rPr lang="en-US" sz="2800" dirty="0"/>
              <a:t>Generally speaking, prorated taxation with basis</a:t>
            </a:r>
          </a:p>
          <a:p>
            <a:pPr marL="457200" indent="-457200">
              <a:buClr>
                <a:schemeClr val="tx2"/>
              </a:buClr>
              <a:buSzPct val="100000"/>
              <a:buFont typeface="Arial" panose="020B0604020202020204" pitchFamily="34" charset="0"/>
              <a:buChar char="•"/>
            </a:pPr>
            <a:r>
              <a:rPr lang="en-US" sz="2800" dirty="0"/>
              <a:t>Most accounts are fully tax-deferred with IRAs and 401ks</a:t>
            </a:r>
          </a:p>
          <a:p>
            <a:pPr marL="457200" indent="-457200">
              <a:buClr>
                <a:schemeClr val="tx2"/>
              </a:buClr>
              <a:buSzPct val="100000"/>
              <a:buFont typeface="Arial" panose="020B0604020202020204" pitchFamily="34" charset="0"/>
              <a:buChar char="•"/>
            </a:pPr>
            <a:r>
              <a:rPr lang="en-US" sz="2800" dirty="0"/>
              <a:t>This means, taxation of full distribution amount as ordinary income</a:t>
            </a:r>
          </a:p>
          <a:p>
            <a:pPr marL="457200" indent="-457200">
              <a:buClr>
                <a:schemeClr val="tx2"/>
              </a:buClr>
              <a:buSzPct val="100000"/>
              <a:buFont typeface="Arial" panose="020B0604020202020204" pitchFamily="34" charset="0"/>
              <a:buChar char="•"/>
            </a:pPr>
            <a:r>
              <a:rPr lang="en-US" sz="2800" dirty="0"/>
              <a:t>Missed RMDs are subject to 50% penalty tax</a:t>
            </a:r>
          </a:p>
        </p:txBody>
      </p:sp>
    </p:spTree>
    <p:extLst>
      <p:ext uri="{BB962C8B-B14F-4D97-AF65-F5344CB8AC3E}">
        <p14:creationId xmlns:p14="http://schemas.microsoft.com/office/powerpoint/2010/main" val="3714261030"/>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C192EF-D7A1-BD47-AA54-8B9184E9E60F}"/>
              </a:ext>
            </a:extLst>
          </p:cNvPr>
          <p:cNvSpPr>
            <a:spLocks noGrp="1"/>
          </p:cNvSpPr>
          <p:nvPr>
            <p:ph type="body" sz="quarter" idx="10"/>
          </p:nvPr>
        </p:nvSpPr>
        <p:spPr/>
        <p:txBody>
          <a:bodyPr/>
          <a:lstStyle/>
          <a:p>
            <a:r>
              <a:rPr lang="en-US" dirty="0"/>
              <a:t>SECURE Act</a:t>
            </a:r>
          </a:p>
          <a:p>
            <a:r>
              <a:rPr lang="en-US" dirty="0"/>
              <a:t>Impact on RMDs</a:t>
            </a:r>
          </a:p>
        </p:txBody>
      </p:sp>
    </p:spTree>
    <p:extLst>
      <p:ext uri="{BB962C8B-B14F-4D97-AF65-F5344CB8AC3E}">
        <p14:creationId xmlns:p14="http://schemas.microsoft.com/office/powerpoint/2010/main" val="2951438311"/>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SECURE Act – 2019</a:t>
            </a:r>
          </a:p>
        </p:txBody>
      </p:sp>
      <p:sp>
        <p:nvSpPr>
          <p:cNvPr id="4" name="Text Placeholder 3">
            <a:extLst>
              <a:ext uri="{FF2B5EF4-FFF2-40B4-BE49-F238E27FC236}">
                <a16:creationId xmlns:a16="http://schemas.microsoft.com/office/drawing/2014/main" id="{3BBBE0BA-0CF1-254E-8C8D-8EEEFADBAD50}"/>
              </a:ext>
            </a:extLst>
          </p:cNvPr>
          <p:cNvSpPr>
            <a:spLocks noGrp="1"/>
          </p:cNvSpPr>
          <p:nvPr>
            <p:ph type="body" sz="quarter" idx="11"/>
          </p:nvPr>
        </p:nvSpPr>
        <p:spPr/>
        <p:txBody>
          <a:bodyPr/>
          <a:lstStyle/>
          <a:p>
            <a:pPr marL="342900" indent="-342900">
              <a:buClr>
                <a:schemeClr val="tx2"/>
              </a:buClr>
              <a:buFont typeface="Arial" panose="020B0604020202020204" pitchFamily="34" charset="0"/>
              <a:buChar char="•"/>
            </a:pPr>
            <a:r>
              <a:rPr lang="en-US" dirty="0"/>
              <a:t>SECURE Act – Setting Every Community Up For Retirement Enhancement Act (2019)</a:t>
            </a:r>
          </a:p>
          <a:p>
            <a:pPr marL="342900" indent="-342900">
              <a:buClr>
                <a:schemeClr val="tx2"/>
              </a:buClr>
              <a:buFont typeface="Arial" panose="020B0604020202020204" pitchFamily="34" charset="0"/>
              <a:buChar char="•"/>
            </a:pPr>
            <a:r>
              <a:rPr lang="en-US" dirty="0"/>
              <a:t>Passed House 417-3 in June 2019</a:t>
            </a:r>
          </a:p>
          <a:p>
            <a:pPr marL="342900" indent="-342900">
              <a:buClr>
                <a:schemeClr val="tx2"/>
              </a:buClr>
              <a:buFont typeface="Arial" panose="020B0604020202020204" pitchFamily="34" charset="0"/>
              <a:buChar char="•"/>
            </a:pPr>
            <a:r>
              <a:rPr lang="en-US" dirty="0"/>
              <a:t>Got derailed for months</a:t>
            </a:r>
          </a:p>
          <a:p>
            <a:pPr marL="342900" indent="-342900">
              <a:buClr>
                <a:schemeClr val="tx2"/>
              </a:buClr>
              <a:buFont typeface="Arial" panose="020B0604020202020204" pitchFamily="34" charset="0"/>
              <a:buChar char="•"/>
            </a:pPr>
            <a:r>
              <a:rPr lang="en-US" dirty="0"/>
              <a:t>Attached to Appropriations Bill in December 2019 – </a:t>
            </a:r>
            <a:br>
              <a:rPr lang="en-US" dirty="0"/>
            </a:br>
            <a:r>
              <a:rPr lang="en-US" dirty="0"/>
              <a:t>Passed House on Tuesday, Dec. 17 </a:t>
            </a:r>
          </a:p>
        </p:txBody>
      </p:sp>
    </p:spTree>
    <p:extLst>
      <p:ext uri="{BB962C8B-B14F-4D97-AF65-F5344CB8AC3E}">
        <p14:creationId xmlns:p14="http://schemas.microsoft.com/office/powerpoint/2010/main" val="3968405651"/>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Two Major RMD Changes</a:t>
            </a:r>
          </a:p>
        </p:txBody>
      </p:sp>
      <p:sp>
        <p:nvSpPr>
          <p:cNvPr id="4" name="Text Placeholder 3">
            <a:extLst>
              <a:ext uri="{FF2B5EF4-FFF2-40B4-BE49-F238E27FC236}">
                <a16:creationId xmlns:a16="http://schemas.microsoft.com/office/drawing/2014/main" id="{3BBBE0BA-0CF1-254E-8C8D-8EEEFADBAD50}"/>
              </a:ext>
            </a:extLst>
          </p:cNvPr>
          <p:cNvSpPr>
            <a:spLocks noGrp="1"/>
          </p:cNvSpPr>
          <p:nvPr>
            <p:ph type="body" sz="quarter" idx="11"/>
          </p:nvPr>
        </p:nvSpPr>
        <p:spPr>
          <a:xfrm>
            <a:off x="1139826" y="2379076"/>
            <a:ext cx="7913688" cy="3199399"/>
          </a:xfrm>
        </p:spPr>
        <p:txBody>
          <a:bodyPr/>
          <a:lstStyle/>
          <a:p>
            <a:pPr marL="342900" indent="-342900">
              <a:spcAft>
                <a:spcPts val="2400"/>
              </a:spcAft>
              <a:buClr>
                <a:schemeClr val="tx2"/>
              </a:buClr>
              <a:buFont typeface="Arial" panose="020B0604020202020204" pitchFamily="34" charset="0"/>
              <a:buChar char="•"/>
            </a:pPr>
            <a:r>
              <a:rPr lang="en-US" sz="2800" dirty="0"/>
              <a:t>Age 72 instead of age 70.5 (starting in 2020)</a:t>
            </a:r>
          </a:p>
          <a:p>
            <a:pPr marL="342900" indent="-342900">
              <a:spcAft>
                <a:spcPts val="2400"/>
              </a:spcAft>
              <a:buClr>
                <a:schemeClr val="tx2"/>
              </a:buClr>
              <a:buFont typeface="Arial" panose="020B0604020202020204" pitchFamily="34" charset="0"/>
              <a:buChar char="•"/>
            </a:pPr>
            <a:r>
              <a:rPr lang="en-US" sz="2800" dirty="0"/>
              <a:t>Removal of Stretch RMDs for many inherited retirement accounts</a:t>
            </a:r>
          </a:p>
        </p:txBody>
      </p:sp>
    </p:spTree>
    <p:extLst>
      <p:ext uri="{BB962C8B-B14F-4D97-AF65-F5344CB8AC3E}">
        <p14:creationId xmlns:p14="http://schemas.microsoft.com/office/powerpoint/2010/main" val="3613111619"/>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10 Year Stretch Provision</a:t>
            </a:r>
          </a:p>
        </p:txBody>
      </p:sp>
      <p:sp>
        <p:nvSpPr>
          <p:cNvPr id="7" name="Text Placeholder 6">
            <a:extLst>
              <a:ext uri="{FF2B5EF4-FFF2-40B4-BE49-F238E27FC236}">
                <a16:creationId xmlns:a16="http://schemas.microsoft.com/office/drawing/2014/main" id="{D36F9ADC-8663-FD46-AB1B-2A893DEC1D84}"/>
              </a:ext>
            </a:extLst>
          </p:cNvPr>
          <p:cNvSpPr>
            <a:spLocks noGrp="1"/>
          </p:cNvSpPr>
          <p:nvPr>
            <p:ph type="body" sz="quarter" idx="11"/>
          </p:nvPr>
        </p:nvSpPr>
        <p:spPr/>
        <p:txBody>
          <a:bodyPr/>
          <a:lstStyle/>
          <a:p>
            <a:r>
              <a:rPr lang="en-US" sz="3200" dirty="0"/>
              <a:t>Designated beneficiaries must distribute the entire inherited IRA or DC account by the end of the 10th year following the year of death of the owner.</a:t>
            </a:r>
          </a:p>
          <a:p>
            <a:endParaRPr lang="en-US" sz="3200" dirty="0"/>
          </a:p>
        </p:txBody>
      </p:sp>
    </p:spTree>
    <p:extLst>
      <p:ext uri="{BB962C8B-B14F-4D97-AF65-F5344CB8AC3E}">
        <p14:creationId xmlns:p14="http://schemas.microsoft.com/office/powerpoint/2010/main" val="3440577661"/>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automatically generated">
            <a:extLst>
              <a:ext uri="{FF2B5EF4-FFF2-40B4-BE49-F238E27FC236}">
                <a16:creationId xmlns:a16="http://schemas.microsoft.com/office/drawing/2014/main" id="{E76425FB-2A59-D440-839A-97C7E5A9AFC3}"/>
              </a:ext>
            </a:extLst>
          </p:cNvPr>
          <p:cNvPicPr>
            <a:picLocks noChangeAspect="1"/>
          </p:cNvPicPr>
          <p:nvPr/>
        </p:nvPicPr>
        <p:blipFill rotWithShape="1">
          <a:blip r:embed="rId3"/>
          <a:srcRect l="3459" t="17096" r="6680" b="6753"/>
          <a:stretch/>
        </p:blipFill>
        <p:spPr>
          <a:xfrm>
            <a:off x="2207703" y="1253878"/>
            <a:ext cx="7776594" cy="4579705"/>
          </a:xfrm>
          <a:prstGeom prst="rect">
            <a:avLst/>
          </a:prstGeom>
          <a:effectLst>
            <a:outerShdw blurRad="63500" algn="ctr" rotWithShape="0">
              <a:prstClr val="black">
                <a:alpha val="40000"/>
              </a:prstClr>
            </a:outerShdw>
          </a:effectLst>
        </p:spPr>
      </p:pic>
      <p:sp>
        <p:nvSpPr>
          <p:cNvPr id="3" name="Text Placeholder 2">
            <a:extLst>
              <a:ext uri="{FF2B5EF4-FFF2-40B4-BE49-F238E27FC236}">
                <a16:creationId xmlns:a16="http://schemas.microsoft.com/office/drawing/2014/main" id="{B59D3F9A-03F5-464F-8E5E-9407D5D7A164}"/>
              </a:ext>
            </a:extLst>
          </p:cNvPr>
          <p:cNvSpPr>
            <a:spLocks noGrp="1"/>
          </p:cNvSpPr>
          <p:nvPr>
            <p:ph type="body" sz="quarter" idx="10"/>
          </p:nvPr>
        </p:nvSpPr>
        <p:spPr>
          <a:xfrm>
            <a:off x="2139156" y="704057"/>
            <a:ext cx="7913689" cy="1135062"/>
          </a:xfrm>
        </p:spPr>
        <p:txBody>
          <a:bodyPr/>
          <a:lstStyle/>
          <a:p>
            <a:pPr algn="ctr"/>
            <a:r>
              <a:rPr lang="en-US" sz="3200" dirty="0"/>
              <a:t>IRA Beneficiaries After the SECURE Act</a:t>
            </a:r>
          </a:p>
        </p:txBody>
      </p:sp>
    </p:spTree>
    <p:extLst>
      <p:ext uri="{BB962C8B-B14F-4D97-AF65-F5344CB8AC3E}">
        <p14:creationId xmlns:p14="http://schemas.microsoft.com/office/powerpoint/2010/main" val="3387654848"/>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Some Big Exceptions Still </a:t>
            </a:r>
          </a:p>
        </p:txBody>
      </p:sp>
      <p:sp>
        <p:nvSpPr>
          <p:cNvPr id="6" name="Text Placeholder 5">
            <a:extLst>
              <a:ext uri="{FF2B5EF4-FFF2-40B4-BE49-F238E27FC236}">
                <a16:creationId xmlns:a16="http://schemas.microsoft.com/office/drawing/2014/main" id="{74BAE26E-EE1A-B948-838F-8E2D7EC66193}"/>
              </a:ext>
            </a:extLst>
          </p:cNvPr>
          <p:cNvSpPr>
            <a:spLocks noGrp="1"/>
          </p:cNvSpPr>
          <p:nvPr>
            <p:ph type="body" sz="quarter" idx="11"/>
          </p:nvPr>
        </p:nvSpPr>
        <p:spPr>
          <a:xfrm>
            <a:off x="1139826" y="2149475"/>
            <a:ext cx="9120188" cy="3199399"/>
          </a:xfrm>
        </p:spPr>
        <p:txBody>
          <a:bodyPr/>
          <a:lstStyle/>
          <a:p>
            <a:pPr marL="342900" indent="-342900">
              <a:buClr>
                <a:schemeClr val="tx2"/>
              </a:buClr>
              <a:buFont typeface="Arial" panose="020B0604020202020204" pitchFamily="34" charset="0"/>
              <a:buChar char="•"/>
            </a:pPr>
            <a:r>
              <a:rPr lang="en-US" dirty="0"/>
              <a:t>The 10-year distribution requirement generally does not apply if the designated beneficiary is an eligible beneficiary.</a:t>
            </a:r>
          </a:p>
          <a:p>
            <a:pPr marL="342900" indent="-342900">
              <a:buClr>
                <a:schemeClr val="tx2"/>
              </a:buClr>
              <a:buFont typeface="Arial" panose="020B0604020202020204" pitchFamily="34" charset="0"/>
              <a:buChar char="•"/>
            </a:pPr>
            <a:r>
              <a:rPr lang="en-US" dirty="0"/>
              <a:t>Eligible beneficiary is defined as any beneficiary who, as of the date of death, is a surviving spouse, disabled, or chronically ill, or is an individual who is not more than 10 years younger than the employee (or IRA owner), or is a child of the employee (or IRA owner) who has not reached the age of majority.</a:t>
            </a:r>
          </a:p>
          <a:p>
            <a:pPr marL="342900" indent="-342900">
              <a:buClr>
                <a:schemeClr val="tx2"/>
              </a:buClr>
              <a:buFont typeface="Arial" panose="020B0604020202020204" pitchFamily="34" charset="0"/>
              <a:buChar char="•"/>
            </a:pPr>
            <a:r>
              <a:rPr lang="en-US" dirty="0"/>
              <a:t>Effective for those who die after Dec 31, 2019 and </a:t>
            </a:r>
            <a:br>
              <a:rPr lang="en-US" dirty="0"/>
            </a:br>
            <a:r>
              <a:rPr lang="en-US" dirty="0"/>
              <a:t>Dec 31, 2021 for government plans</a:t>
            </a:r>
          </a:p>
        </p:txBody>
      </p:sp>
    </p:spTree>
    <p:extLst>
      <p:ext uri="{BB962C8B-B14F-4D97-AF65-F5344CB8AC3E}">
        <p14:creationId xmlns:p14="http://schemas.microsoft.com/office/powerpoint/2010/main" val="453364359"/>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Who isn’t exempt?</a:t>
            </a:r>
          </a:p>
        </p:txBody>
      </p:sp>
      <p:sp>
        <p:nvSpPr>
          <p:cNvPr id="6" name="Text Placeholder 5">
            <a:extLst>
              <a:ext uri="{FF2B5EF4-FFF2-40B4-BE49-F238E27FC236}">
                <a16:creationId xmlns:a16="http://schemas.microsoft.com/office/drawing/2014/main" id="{A44D4EA1-0322-0343-9663-FCA0E5988872}"/>
              </a:ext>
            </a:extLst>
          </p:cNvPr>
          <p:cNvSpPr>
            <a:spLocks noGrp="1"/>
          </p:cNvSpPr>
          <p:nvPr>
            <p:ph type="body" sz="quarter" idx="11"/>
          </p:nvPr>
        </p:nvSpPr>
        <p:spPr>
          <a:xfrm>
            <a:off x="1139826" y="2379076"/>
            <a:ext cx="9890124" cy="3199399"/>
          </a:xfrm>
        </p:spPr>
        <p:txBody>
          <a:bodyPr/>
          <a:lstStyle/>
          <a:p>
            <a:pPr marL="342900" indent="-342900">
              <a:buClr>
                <a:schemeClr val="tx2"/>
              </a:buClr>
              <a:buFont typeface="Arial" panose="020B0604020202020204" pitchFamily="34" charset="0"/>
              <a:buChar char="•"/>
            </a:pPr>
            <a:r>
              <a:rPr lang="en-US" sz="2800" dirty="0"/>
              <a:t>Grandchildren don’t appear to be exempt</a:t>
            </a:r>
          </a:p>
          <a:p>
            <a:pPr marL="342900" indent="-342900">
              <a:buClr>
                <a:schemeClr val="tx2"/>
              </a:buClr>
              <a:buFont typeface="Arial" panose="020B0604020202020204" pitchFamily="34" charset="0"/>
              <a:buChar char="•"/>
            </a:pPr>
            <a:r>
              <a:rPr lang="en-US" sz="2800" dirty="0"/>
              <a:t>That means a 10-year-old grandchild would have 10 years to deplete the account</a:t>
            </a:r>
          </a:p>
          <a:p>
            <a:pPr marL="342900" indent="-342900">
              <a:buClr>
                <a:schemeClr val="tx2"/>
              </a:buClr>
              <a:buFont typeface="Arial" panose="020B0604020202020204" pitchFamily="34" charset="0"/>
              <a:buChar char="•"/>
            </a:pPr>
            <a:r>
              <a:rPr lang="en-US" sz="2800" dirty="0"/>
              <a:t>That is not a good outcome!</a:t>
            </a:r>
          </a:p>
        </p:txBody>
      </p:sp>
    </p:spTree>
    <p:extLst>
      <p:ext uri="{BB962C8B-B14F-4D97-AF65-F5344CB8AC3E}">
        <p14:creationId xmlns:p14="http://schemas.microsoft.com/office/powerpoint/2010/main" val="313300088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BB1886DD-0B84-5442-8197-5E6F8AC8A10B}"/>
              </a:ext>
            </a:extLst>
          </p:cNvPr>
          <p:cNvSpPr>
            <a:spLocks noGrp="1"/>
          </p:cNvSpPr>
          <p:nvPr>
            <p:ph type="body" sz="quarter" idx="10"/>
          </p:nvPr>
        </p:nvSpPr>
        <p:spPr/>
        <p:txBody>
          <a:bodyPr/>
          <a:lstStyle/>
          <a:p>
            <a:r>
              <a:rPr lang="en-US" dirty="0"/>
              <a:t>Overview</a:t>
            </a:r>
          </a:p>
        </p:txBody>
      </p:sp>
      <p:sp>
        <p:nvSpPr>
          <p:cNvPr id="2" name="Text Placeholder 1">
            <a:extLst>
              <a:ext uri="{FF2B5EF4-FFF2-40B4-BE49-F238E27FC236}">
                <a16:creationId xmlns:a16="http://schemas.microsoft.com/office/drawing/2014/main" id="{1C78718A-A175-8B40-A5E8-FED88C76C458}"/>
              </a:ext>
            </a:extLst>
          </p:cNvPr>
          <p:cNvSpPr>
            <a:spLocks noGrp="1"/>
          </p:cNvSpPr>
          <p:nvPr>
            <p:ph type="body" sz="quarter" idx="11"/>
          </p:nvPr>
        </p:nvSpPr>
        <p:spPr/>
        <p:txBody>
          <a:bodyPr/>
          <a:lstStyle/>
          <a:p>
            <a:pPr marL="457200" indent="-457200">
              <a:buClr>
                <a:schemeClr val="tx2"/>
              </a:buClr>
              <a:buFont typeface="+mj-lt"/>
              <a:buAutoNum type="arabicPeriod"/>
            </a:pPr>
            <a:r>
              <a:rPr lang="en-US" sz="2800" dirty="0"/>
              <a:t>RMD Overview</a:t>
            </a:r>
          </a:p>
          <a:p>
            <a:pPr marL="457200" indent="-457200">
              <a:buClr>
                <a:schemeClr val="tx2"/>
              </a:buClr>
              <a:buFont typeface="+mj-lt"/>
              <a:buAutoNum type="arabicPeriod"/>
            </a:pPr>
            <a:r>
              <a:rPr lang="en-US" sz="2800" dirty="0"/>
              <a:t>SECURE Act RMD Changes</a:t>
            </a:r>
          </a:p>
          <a:p>
            <a:pPr marL="457200" indent="-457200">
              <a:buClr>
                <a:schemeClr val="tx2"/>
              </a:buClr>
              <a:buFont typeface="+mj-lt"/>
              <a:buAutoNum type="arabicPeriod"/>
            </a:pPr>
            <a:r>
              <a:rPr lang="en-US" sz="2800" dirty="0"/>
              <a:t>2020 RMD Changes</a:t>
            </a:r>
          </a:p>
          <a:p>
            <a:pPr marL="457200" indent="-457200">
              <a:buClr>
                <a:schemeClr val="tx2"/>
              </a:buClr>
              <a:buFont typeface="+mj-lt"/>
              <a:buAutoNum type="arabicPeriod"/>
            </a:pPr>
            <a:r>
              <a:rPr lang="en-US" sz="2800" dirty="0"/>
              <a:t>2020 Planning Opportunities</a:t>
            </a:r>
          </a:p>
          <a:p>
            <a:pPr marL="457200" indent="-457200">
              <a:buClr>
                <a:schemeClr val="tx2"/>
              </a:buClr>
              <a:buFont typeface="+mj-lt"/>
              <a:buAutoNum type="arabicPeriod"/>
            </a:pPr>
            <a:r>
              <a:rPr lang="en-US" sz="2800" dirty="0"/>
              <a:t>Conclusion</a:t>
            </a:r>
          </a:p>
        </p:txBody>
      </p:sp>
    </p:spTree>
    <p:extLst>
      <p:ext uri="{BB962C8B-B14F-4D97-AF65-F5344CB8AC3E}">
        <p14:creationId xmlns:p14="http://schemas.microsoft.com/office/powerpoint/2010/main" val="4068202511"/>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Stretch vs. 10-Year Example</a:t>
            </a:r>
          </a:p>
        </p:txBody>
      </p:sp>
      <p:sp>
        <p:nvSpPr>
          <p:cNvPr id="6" name="Text Placeholder 5">
            <a:extLst>
              <a:ext uri="{FF2B5EF4-FFF2-40B4-BE49-F238E27FC236}">
                <a16:creationId xmlns:a16="http://schemas.microsoft.com/office/drawing/2014/main" id="{4572AFD2-2B6D-DC47-A6C9-12206D03E5FC}"/>
              </a:ext>
            </a:extLst>
          </p:cNvPr>
          <p:cNvSpPr>
            <a:spLocks noGrp="1"/>
          </p:cNvSpPr>
          <p:nvPr>
            <p:ph type="body" sz="quarter" idx="11"/>
          </p:nvPr>
        </p:nvSpPr>
        <p:spPr/>
        <p:txBody>
          <a:bodyPr/>
          <a:lstStyle/>
          <a:p>
            <a:pPr marL="342900" indent="-342900">
              <a:buClr>
                <a:schemeClr val="tx2"/>
              </a:buClr>
              <a:buFont typeface="Arial" panose="020B0604020202020204" pitchFamily="34" charset="0"/>
              <a:buChar char="•"/>
            </a:pPr>
            <a:r>
              <a:rPr lang="en-US" dirty="0"/>
              <a:t>75-year-old parent passes away</a:t>
            </a:r>
          </a:p>
          <a:p>
            <a:pPr marL="342900" indent="-342900">
              <a:buClr>
                <a:schemeClr val="tx2"/>
              </a:buClr>
              <a:buFont typeface="Arial" panose="020B0604020202020204" pitchFamily="34" charset="0"/>
              <a:buChar char="•"/>
            </a:pPr>
            <a:r>
              <a:rPr lang="en-US" dirty="0"/>
              <a:t>Leaves IRA to 45-year-old child – 38.8 years for life factor </a:t>
            </a:r>
          </a:p>
          <a:p>
            <a:pPr marL="342900" indent="-342900">
              <a:buClr>
                <a:schemeClr val="tx2"/>
              </a:buClr>
              <a:buFont typeface="Arial" panose="020B0604020202020204" pitchFamily="34" charset="0"/>
              <a:buChar char="•"/>
            </a:pPr>
            <a:r>
              <a:rPr lang="en-US" dirty="0"/>
              <a:t>IRA worth $1,000,0000</a:t>
            </a:r>
          </a:p>
          <a:p>
            <a:pPr marL="342900" indent="-342900">
              <a:buClr>
                <a:schemeClr val="tx2"/>
              </a:buClr>
              <a:buFont typeface="Arial" panose="020B0604020202020204" pitchFamily="34" charset="0"/>
              <a:buChar char="•"/>
            </a:pPr>
            <a:r>
              <a:rPr lang="en-US" dirty="0"/>
              <a:t>RMD year 1 – $100,000 after SECURE vs. $25,773 under Stretch</a:t>
            </a:r>
          </a:p>
        </p:txBody>
      </p:sp>
    </p:spTree>
    <p:extLst>
      <p:ext uri="{BB962C8B-B14F-4D97-AF65-F5344CB8AC3E}">
        <p14:creationId xmlns:p14="http://schemas.microsoft.com/office/powerpoint/2010/main" val="2446079426"/>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CB839B3D-634B-6741-8656-208C500344ED}"/>
              </a:ext>
            </a:extLst>
          </p:cNvPr>
          <p:cNvSpPr>
            <a:spLocks noGrp="1"/>
          </p:cNvSpPr>
          <p:nvPr>
            <p:ph type="body" sz="quarter" idx="10"/>
          </p:nvPr>
        </p:nvSpPr>
        <p:spPr>
          <a:xfrm>
            <a:off x="1139824" y="1014413"/>
            <a:ext cx="7913689" cy="1135062"/>
          </a:xfrm>
        </p:spPr>
        <p:txBody>
          <a:bodyPr/>
          <a:lstStyle/>
          <a:p>
            <a:r>
              <a:rPr lang="en-US" dirty="0"/>
              <a:t>Your 2020 Individual Tax Brackets</a:t>
            </a:r>
          </a:p>
        </p:txBody>
      </p:sp>
      <p:sp>
        <p:nvSpPr>
          <p:cNvPr id="14" name="disclosure statment">
            <a:extLst>
              <a:ext uri="{FF2B5EF4-FFF2-40B4-BE49-F238E27FC236}">
                <a16:creationId xmlns:a16="http://schemas.microsoft.com/office/drawing/2014/main" id="{2CC6AE97-373D-E94F-98AF-E7169CE0540B}"/>
              </a:ext>
            </a:extLst>
          </p:cNvPr>
          <p:cNvSpPr txBox="1">
            <a:spLocks/>
          </p:cNvSpPr>
          <p:nvPr/>
        </p:nvSpPr>
        <p:spPr>
          <a:xfrm>
            <a:off x="1139825" y="5677388"/>
            <a:ext cx="7079640" cy="166199"/>
          </a:xfrm>
          <a:prstGeom prst="rect">
            <a:avLst/>
          </a:prstGeom>
        </p:spPr>
        <p:txBody>
          <a:bodyPr wrap="square" lIns="0" tIns="0" rIns="0" bIns="0">
            <a:spAutoFit/>
          </a:bodyPr>
          <a:lstStyle>
            <a:lvl1pPr marL="0" indent="0" algn="l" defTabSz="914400" rtl="0" eaLnBrk="1" latinLnBrk="0" hangingPunct="1">
              <a:lnSpc>
                <a:spcPct val="90000"/>
              </a:lnSpc>
              <a:spcBef>
                <a:spcPts val="1000"/>
              </a:spcBef>
              <a:buFont typeface="Arial" panose="020B0604020202020204" pitchFamily="34" charset="0"/>
              <a:buNone/>
              <a:defRPr sz="3600" b="0" i="0" kern="1200">
                <a:solidFill>
                  <a:schemeClr val="accent1"/>
                </a:solidFill>
                <a:latin typeface="Helvetica Neue LT Std 35 Thin" panose="020B04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200" u="sng" dirty="0">
                <a:solidFill>
                  <a:schemeClr val="accent2"/>
                </a:solidFill>
                <a:latin typeface="Arial" panose="020B0604020202020204" pitchFamily="34" charset="0"/>
              </a:rPr>
              <a:t>https://</a:t>
            </a:r>
            <a:r>
              <a:rPr lang="en-US" sz="1200" u="sng" dirty="0" err="1">
                <a:solidFill>
                  <a:schemeClr val="accent2"/>
                </a:solidFill>
                <a:latin typeface="Arial" panose="020B0604020202020204" pitchFamily="34" charset="0"/>
              </a:rPr>
              <a:t>taxfoundation.org</a:t>
            </a:r>
            <a:r>
              <a:rPr lang="en-US" sz="1200" u="sng" dirty="0">
                <a:solidFill>
                  <a:schemeClr val="accent2"/>
                </a:solidFill>
                <a:latin typeface="Arial" panose="020B0604020202020204" pitchFamily="34" charset="0"/>
              </a:rPr>
              <a:t>/2019-tax-brackets/</a:t>
            </a:r>
          </a:p>
        </p:txBody>
      </p:sp>
      <p:pic>
        <p:nvPicPr>
          <p:cNvPr id="2" name="Picture 1">
            <a:extLst>
              <a:ext uri="{FF2B5EF4-FFF2-40B4-BE49-F238E27FC236}">
                <a16:creationId xmlns:a16="http://schemas.microsoft.com/office/drawing/2014/main" id="{E160C289-D299-2544-BDE9-CE030D68BAD6}"/>
              </a:ext>
            </a:extLst>
          </p:cNvPr>
          <p:cNvPicPr>
            <a:picLocks noChangeAspect="1"/>
          </p:cNvPicPr>
          <p:nvPr/>
        </p:nvPicPr>
        <p:blipFill rotWithShape="1">
          <a:blip r:embed="rId3"/>
          <a:srcRect l="1130" t="7495" r="2973" b="2334"/>
          <a:stretch/>
        </p:blipFill>
        <p:spPr>
          <a:xfrm>
            <a:off x="1139824" y="1770062"/>
            <a:ext cx="8370624" cy="3808413"/>
          </a:xfrm>
          <a:prstGeom prst="rect">
            <a:avLst/>
          </a:prstGeom>
          <a:effectLst>
            <a:outerShdw blurRad="63500" algn="ctr" rotWithShape="0">
              <a:prstClr val="black">
                <a:alpha val="40000"/>
              </a:prstClr>
            </a:outerShdw>
          </a:effectLst>
        </p:spPr>
      </p:pic>
    </p:spTree>
    <p:extLst>
      <p:ext uri="{BB962C8B-B14F-4D97-AF65-F5344CB8AC3E}">
        <p14:creationId xmlns:p14="http://schemas.microsoft.com/office/powerpoint/2010/main" val="4269347578"/>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Stretch – Keep It Kathy</a:t>
            </a:r>
          </a:p>
        </p:txBody>
      </p:sp>
      <p:sp>
        <p:nvSpPr>
          <p:cNvPr id="4" name="Text Placeholder 3">
            <a:extLst>
              <a:ext uri="{FF2B5EF4-FFF2-40B4-BE49-F238E27FC236}">
                <a16:creationId xmlns:a16="http://schemas.microsoft.com/office/drawing/2014/main" id="{C04A092E-705D-004D-8EF4-41D71DC54F79}"/>
              </a:ext>
            </a:extLst>
          </p:cNvPr>
          <p:cNvSpPr>
            <a:spLocks noGrp="1"/>
          </p:cNvSpPr>
          <p:nvPr>
            <p:ph type="body" sz="quarter" idx="11"/>
          </p:nvPr>
        </p:nvSpPr>
        <p:spPr/>
        <p:txBody>
          <a:bodyPr/>
          <a:lstStyle/>
          <a:p>
            <a:pPr marL="342900" indent="-342900">
              <a:buClr>
                <a:schemeClr val="tx2"/>
              </a:buClr>
              <a:buFont typeface="Arial" panose="020B0604020202020204" pitchFamily="34" charset="0"/>
              <a:buChar char="•"/>
            </a:pPr>
            <a:r>
              <a:rPr lang="en-US" dirty="0"/>
              <a:t>$1 Million IRA inherited under stretch rules </a:t>
            </a:r>
          </a:p>
          <a:p>
            <a:pPr marL="342900" indent="-342900">
              <a:buClr>
                <a:schemeClr val="tx2"/>
              </a:buClr>
              <a:buFont typeface="Arial" panose="020B0604020202020204" pitchFamily="34" charset="0"/>
              <a:buChar char="•"/>
            </a:pPr>
            <a:r>
              <a:rPr lang="en-US" dirty="0"/>
              <a:t>45-year-old, Katherine – income of $130,000 a year</a:t>
            </a:r>
          </a:p>
          <a:p>
            <a:pPr marL="342900" indent="-342900">
              <a:buClr>
                <a:schemeClr val="tx2"/>
              </a:buClr>
              <a:buFont typeface="Arial" panose="020B0604020202020204" pitchFamily="34" charset="0"/>
              <a:buChar char="•"/>
            </a:pPr>
            <a:r>
              <a:rPr lang="en-US" dirty="0"/>
              <a:t>She’s in the 24% tax bracket Marginal</a:t>
            </a:r>
          </a:p>
          <a:p>
            <a:pPr marL="342900" indent="-342900">
              <a:buClr>
                <a:schemeClr val="tx2"/>
              </a:buClr>
              <a:buFont typeface="Arial" panose="020B0604020202020204" pitchFamily="34" charset="0"/>
              <a:buChar char="•"/>
            </a:pPr>
            <a:r>
              <a:rPr lang="en-US" dirty="0"/>
              <a:t>With $25,773 of extra income, goes to $155,773, stays in 24%</a:t>
            </a:r>
          </a:p>
          <a:p>
            <a:pPr marL="342900" indent="-342900">
              <a:buClr>
                <a:schemeClr val="tx2"/>
              </a:buClr>
              <a:buFont typeface="Arial" panose="020B0604020202020204" pitchFamily="34" charset="0"/>
              <a:buChar char="•"/>
            </a:pPr>
            <a:r>
              <a:rPr lang="en-US" dirty="0"/>
              <a:t>Effective Rate in 18% range</a:t>
            </a:r>
          </a:p>
          <a:p>
            <a:pPr marL="342900" indent="-342900">
              <a:buClr>
                <a:schemeClr val="tx2"/>
              </a:buClr>
              <a:buFont typeface="Arial" panose="020B0604020202020204" pitchFamily="34" charset="0"/>
              <a:buChar char="•"/>
            </a:pPr>
            <a:r>
              <a:rPr lang="en-US" dirty="0"/>
              <a:t>Total income taxes at state level (PA assumption at 3%) </a:t>
            </a:r>
            <a:br>
              <a:rPr lang="en-US" dirty="0"/>
            </a:br>
            <a:r>
              <a:rPr lang="en-US" dirty="0"/>
              <a:t>roughly $43,000</a:t>
            </a:r>
          </a:p>
        </p:txBody>
      </p:sp>
    </p:spTree>
    <p:extLst>
      <p:ext uri="{BB962C8B-B14F-4D97-AF65-F5344CB8AC3E}">
        <p14:creationId xmlns:p14="http://schemas.microsoft.com/office/powerpoint/2010/main" val="702729192"/>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10 Year Payout – Pay Out Penny</a:t>
            </a:r>
          </a:p>
        </p:txBody>
      </p:sp>
      <p:sp>
        <p:nvSpPr>
          <p:cNvPr id="4" name="Text Placeholder 3">
            <a:extLst>
              <a:ext uri="{FF2B5EF4-FFF2-40B4-BE49-F238E27FC236}">
                <a16:creationId xmlns:a16="http://schemas.microsoft.com/office/drawing/2014/main" id="{BFAFE47D-51CF-BD49-8E58-B947DD08020A}"/>
              </a:ext>
            </a:extLst>
          </p:cNvPr>
          <p:cNvSpPr>
            <a:spLocks noGrp="1"/>
          </p:cNvSpPr>
          <p:nvPr>
            <p:ph type="body" sz="quarter" idx="11"/>
          </p:nvPr>
        </p:nvSpPr>
        <p:spPr>
          <a:xfrm>
            <a:off x="1139825" y="2405062"/>
            <a:ext cx="9890125" cy="3173413"/>
          </a:xfrm>
        </p:spPr>
        <p:txBody>
          <a:bodyPr/>
          <a:lstStyle/>
          <a:p>
            <a:pPr marL="342900" indent="-342900">
              <a:buClr>
                <a:schemeClr val="tx2"/>
              </a:buClr>
              <a:buFont typeface="Arial" panose="020B0604020202020204" pitchFamily="34" charset="0"/>
              <a:buChar char="•"/>
            </a:pPr>
            <a:r>
              <a:rPr lang="en-US" sz="2000" dirty="0"/>
              <a:t>$1 Million IRA inherited under </a:t>
            </a:r>
            <a:br>
              <a:rPr lang="en-US" sz="2000" dirty="0"/>
            </a:br>
            <a:r>
              <a:rPr lang="en-US" sz="2000" dirty="0"/>
              <a:t>10 year rule</a:t>
            </a:r>
          </a:p>
          <a:p>
            <a:pPr marL="342900" indent="-342900">
              <a:buClr>
                <a:schemeClr val="tx2"/>
              </a:buClr>
              <a:buFont typeface="Arial" panose="020B0604020202020204" pitchFamily="34" charset="0"/>
              <a:buChar char="•"/>
            </a:pPr>
            <a:r>
              <a:rPr lang="en-US" sz="2000" dirty="0"/>
              <a:t>45-year-old, Penny, – income of $130,000 a year</a:t>
            </a:r>
          </a:p>
          <a:p>
            <a:pPr marL="342900" indent="-342900">
              <a:buClr>
                <a:schemeClr val="tx2"/>
              </a:buClr>
              <a:buFont typeface="Arial" panose="020B0604020202020204" pitchFamily="34" charset="0"/>
              <a:buChar char="•"/>
            </a:pPr>
            <a:r>
              <a:rPr lang="en-US" sz="2000" dirty="0"/>
              <a:t>She’s in the 24% tax bracket Marginal</a:t>
            </a:r>
          </a:p>
          <a:p>
            <a:pPr marL="342900" indent="-342900">
              <a:buClr>
                <a:schemeClr val="tx2"/>
              </a:buClr>
              <a:buFont typeface="Arial" panose="020B0604020202020204" pitchFamily="34" charset="0"/>
              <a:buChar char="•"/>
            </a:pPr>
            <a:r>
              <a:rPr lang="en-US" sz="2000" dirty="0"/>
              <a:t>With $100,000 of extra income, goes to $230,000, goes to </a:t>
            </a:r>
            <a:r>
              <a:rPr lang="en-US" sz="2000" b="1" dirty="0"/>
              <a:t>35% Marginal Rage up from 24%</a:t>
            </a:r>
            <a:endParaRPr lang="en-US" sz="2000" dirty="0"/>
          </a:p>
          <a:p>
            <a:pPr marL="342900" indent="-342900">
              <a:buClr>
                <a:schemeClr val="tx2"/>
              </a:buClr>
              <a:buFont typeface="Arial" panose="020B0604020202020204" pitchFamily="34" charset="0"/>
              <a:buChar char="•"/>
            </a:pPr>
            <a:r>
              <a:rPr lang="en-US" sz="2000" dirty="0"/>
              <a:t>Effective Rate </a:t>
            </a:r>
            <a:r>
              <a:rPr lang="en-US" sz="2000" b="1" dirty="0"/>
              <a:t>22.3% </a:t>
            </a:r>
            <a:br>
              <a:rPr lang="en-US" sz="2000" b="1" dirty="0"/>
            </a:br>
            <a:r>
              <a:rPr lang="en-US" sz="2000" b="1" dirty="0"/>
              <a:t>up from 18%</a:t>
            </a:r>
            <a:endParaRPr lang="en-US" sz="2000" dirty="0"/>
          </a:p>
          <a:p>
            <a:pPr marL="342900" indent="-342900">
              <a:buClr>
                <a:schemeClr val="tx2"/>
              </a:buClr>
              <a:buFont typeface="Arial" panose="020B0604020202020204" pitchFamily="34" charset="0"/>
              <a:buChar char="•"/>
            </a:pPr>
            <a:r>
              <a:rPr lang="en-US" sz="2000" dirty="0"/>
              <a:t>Total income taxes at state level (PA assumption at 3%) roughly </a:t>
            </a:r>
            <a:r>
              <a:rPr lang="en-US" sz="2000" b="1" dirty="0"/>
              <a:t>$70,000 </a:t>
            </a:r>
            <a:br>
              <a:rPr lang="en-US" sz="2000" b="1" dirty="0"/>
            </a:br>
            <a:r>
              <a:rPr lang="en-US" sz="2000" b="1" dirty="0"/>
              <a:t>up from $43,000 = $27,000 more </a:t>
            </a:r>
            <a:br>
              <a:rPr lang="en-US" sz="2000" b="1" dirty="0"/>
            </a:br>
            <a:r>
              <a:rPr lang="en-US" sz="2000" b="1" dirty="0"/>
              <a:t>in taxes</a:t>
            </a:r>
          </a:p>
        </p:txBody>
      </p:sp>
    </p:spTree>
    <p:extLst>
      <p:ext uri="{BB962C8B-B14F-4D97-AF65-F5344CB8AC3E}">
        <p14:creationId xmlns:p14="http://schemas.microsoft.com/office/powerpoint/2010/main" val="3150626661"/>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What End of Stretch Means</a:t>
            </a:r>
          </a:p>
        </p:txBody>
      </p:sp>
      <p:sp>
        <p:nvSpPr>
          <p:cNvPr id="4" name="Text Placeholder 3">
            <a:extLst>
              <a:ext uri="{FF2B5EF4-FFF2-40B4-BE49-F238E27FC236}">
                <a16:creationId xmlns:a16="http://schemas.microsoft.com/office/drawing/2014/main" id="{A839B019-C886-9640-AA46-E43AB6E101CA}"/>
              </a:ext>
            </a:extLst>
          </p:cNvPr>
          <p:cNvSpPr>
            <a:spLocks noGrp="1"/>
          </p:cNvSpPr>
          <p:nvPr>
            <p:ph type="body" sz="quarter" idx="11"/>
          </p:nvPr>
        </p:nvSpPr>
        <p:spPr>
          <a:xfrm>
            <a:off x="1139826" y="2379076"/>
            <a:ext cx="7913688" cy="3199399"/>
          </a:xfrm>
        </p:spPr>
        <p:txBody>
          <a:bodyPr/>
          <a:lstStyle/>
          <a:p>
            <a:r>
              <a:rPr lang="en-US" b="1" dirty="0"/>
              <a:t>End of Stretch IRA means three basics things:</a:t>
            </a:r>
          </a:p>
          <a:p>
            <a:pPr marL="342900" indent="-342900">
              <a:buClr>
                <a:schemeClr val="tx2"/>
              </a:buClr>
              <a:buFont typeface="Arial" panose="020B0604020202020204" pitchFamily="34" charset="0"/>
              <a:buChar char="•"/>
            </a:pPr>
            <a:r>
              <a:rPr lang="en-US" dirty="0"/>
              <a:t>Higher taxes for many people</a:t>
            </a:r>
          </a:p>
          <a:p>
            <a:pPr marL="342900" indent="-342900">
              <a:buClr>
                <a:schemeClr val="tx2"/>
              </a:buClr>
              <a:buFont typeface="Arial" panose="020B0604020202020204" pitchFamily="34" charset="0"/>
              <a:buChar char="•"/>
            </a:pPr>
            <a:r>
              <a:rPr lang="en-US" dirty="0"/>
              <a:t>Less tax-deferred growth of account</a:t>
            </a:r>
          </a:p>
          <a:p>
            <a:pPr marL="342900" indent="-342900">
              <a:buClr>
                <a:schemeClr val="tx2"/>
              </a:buClr>
              <a:buFont typeface="Arial" panose="020B0604020202020204" pitchFamily="34" charset="0"/>
              <a:buChar char="•"/>
            </a:pPr>
            <a:r>
              <a:rPr lang="en-US" dirty="0"/>
              <a:t>Higher MAGI and Taxable Income can cause loss of benefits or higher taxes in other areas</a:t>
            </a:r>
          </a:p>
        </p:txBody>
      </p:sp>
    </p:spTree>
    <p:extLst>
      <p:ext uri="{BB962C8B-B14F-4D97-AF65-F5344CB8AC3E}">
        <p14:creationId xmlns:p14="http://schemas.microsoft.com/office/powerpoint/2010/main" val="1026385017"/>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C192EF-D7A1-BD47-AA54-8B9184E9E60F}"/>
              </a:ext>
            </a:extLst>
          </p:cNvPr>
          <p:cNvSpPr>
            <a:spLocks noGrp="1"/>
          </p:cNvSpPr>
          <p:nvPr>
            <p:ph type="body" sz="quarter" idx="10"/>
          </p:nvPr>
        </p:nvSpPr>
        <p:spPr/>
        <p:txBody>
          <a:bodyPr/>
          <a:lstStyle/>
          <a:p>
            <a:r>
              <a:rPr lang="en-US" dirty="0"/>
              <a:t>CARES Act Impact on RMDs</a:t>
            </a:r>
          </a:p>
        </p:txBody>
      </p:sp>
    </p:spTree>
    <p:extLst>
      <p:ext uri="{BB962C8B-B14F-4D97-AF65-F5344CB8AC3E}">
        <p14:creationId xmlns:p14="http://schemas.microsoft.com/office/powerpoint/2010/main" val="3850351091"/>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CARES Act Two Main Impacts</a:t>
            </a:r>
          </a:p>
        </p:txBody>
      </p:sp>
      <p:sp>
        <p:nvSpPr>
          <p:cNvPr id="6" name="Text Placeholder 5">
            <a:extLst>
              <a:ext uri="{FF2B5EF4-FFF2-40B4-BE49-F238E27FC236}">
                <a16:creationId xmlns:a16="http://schemas.microsoft.com/office/drawing/2014/main" id="{819E47CF-FB63-0D4D-B289-654CD40426DB}"/>
              </a:ext>
            </a:extLst>
          </p:cNvPr>
          <p:cNvSpPr>
            <a:spLocks noGrp="1"/>
          </p:cNvSpPr>
          <p:nvPr>
            <p:ph type="body" sz="quarter" idx="11"/>
          </p:nvPr>
        </p:nvSpPr>
        <p:spPr>
          <a:xfrm>
            <a:off x="1139825" y="2379077"/>
            <a:ext cx="9890125" cy="2329450"/>
          </a:xfrm>
        </p:spPr>
        <p:txBody>
          <a:bodyPr/>
          <a:lstStyle/>
          <a:p>
            <a:pPr marL="457200" indent="-457200">
              <a:buFont typeface="+mj-lt"/>
              <a:buAutoNum type="arabicPeriod"/>
            </a:pPr>
            <a:r>
              <a:rPr lang="en-US" sz="3200" dirty="0"/>
              <a:t>New Distribution Option for 2020 </a:t>
            </a:r>
          </a:p>
          <a:p>
            <a:pPr marL="457200" indent="-457200">
              <a:buFont typeface="+mj-lt"/>
              <a:buAutoNum type="arabicPeriod"/>
            </a:pPr>
            <a:r>
              <a:rPr lang="en-US" sz="3200" dirty="0"/>
              <a:t>No RMDs for 2020</a:t>
            </a:r>
          </a:p>
        </p:txBody>
      </p:sp>
    </p:spTree>
    <p:extLst>
      <p:ext uri="{BB962C8B-B14F-4D97-AF65-F5344CB8AC3E}">
        <p14:creationId xmlns:p14="http://schemas.microsoft.com/office/powerpoint/2010/main" val="3128651857"/>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C192EF-D7A1-BD47-AA54-8B9184E9E60F}"/>
              </a:ext>
            </a:extLst>
          </p:cNvPr>
          <p:cNvSpPr>
            <a:spLocks noGrp="1"/>
          </p:cNvSpPr>
          <p:nvPr>
            <p:ph type="body" sz="quarter" idx="10"/>
          </p:nvPr>
        </p:nvSpPr>
        <p:spPr/>
        <p:txBody>
          <a:bodyPr/>
          <a:lstStyle/>
          <a:p>
            <a:r>
              <a:rPr lang="en-US" sz="6600" dirty="0"/>
              <a:t>Coronavirus Related Distribution Exception</a:t>
            </a:r>
          </a:p>
        </p:txBody>
      </p:sp>
    </p:spTree>
    <p:extLst>
      <p:ext uri="{BB962C8B-B14F-4D97-AF65-F5344CB8AC3E}">
        <p14:creationId xmlns:p14="http://schemas.microsoft.com/office/powerpoint/2010/main" val="3204699272"/>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72(t) Penalty Tax</a:t>
            </a:r>
          </a:p>
        </p:txBody>
      </p:sp>
      <p:sp>
        <p:nvSpPr>
          <p:cNvPr id="6" name="Text Placeholder 5">
            <a:extLst>
              <a:ext uri="{FF2B5EF4-FFF2-40B4-BE49-F238E27FC236}">
                <a16:creationId xmlns:a16="http://schemas.microsoft.com/office/drawing/2014/main" id="{819E47CF-FB63-0D4D-B289-654CD40426DB}"/>
              </a:ext>
            </a:extLst>
          </p:cNvPr>
          <p:cNvSpPr>
            <a:spLocks noGrp="1"/>
          </p:cNvSpPr>
          <p:nvPr>
            <p:ph type="body" sz="quarter" idx="11"/>
          </p:nvPr>
        </p:nvSpPr>
        <p:spPr/>
        <p:txBody>
          <a:bodyPr/>
          <a:lstStyle/>
          <a:p>
            <a:pPr marL="457200" indent="-457200">
              <a:buFont typeface="+mj-lt"/>
              <a:buAutoNum type="arabicPeriod"/>
            </a:pPr>
            <a:r>
              <a:rPr lang="en-US" sz="3200" dirty="0"/>
              <a:t>10% penalty </a:t>
            </a:r>
          </a:p>
          <a:p>
            <a:pPr marL="457200" indent="-457200">
              <a:buFont typeface="+mj-lt"/>
              <a:buAutoNum type="arabicPeriod"/>
            </a:pPr>
            <a:r>
              <a:rPr lang="en-US" sz="3200" dirty="0"/>
              <a:t>Pre-59.5 taxable distributions </a:t>
            </a:r>
          </a:p>
          <a:p>
            <a:pPr marL="457200" indent="-457200">
              <a:buFont typeface="+mj-lt"/>
              <a:buAutoNum type="arabicPeriod"/>
            </a:pPr>
            <a:r>
              <a:rPr lang="en-US" sz="3200" dirty="0"/>
              <a:t>Unless there is an exception </a:t>
            </a:r>
          </a:p>
        </p:txBody>
      </p:sp>
    </p:spTree>
    <p:extLst>
      <p:ext uri="{BB962C8B-B14F-4D97-AF65-F5344CB8AC3E}">
        <p14:creationId xmlns:p14="http://schemas.microsoft.com/office/powerpoint/2010/main" val="270710290"/>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sz="4400" dirty="0"/>
              <a:t>2020 Coronavirus Related Distribution Exception </a:t>
            </a:r>
          </a:p>
        </p:txBody>
      </p:sp>
      <p:sp>
        <p:nvSpPr>
          <p:cNvPr id="8" name="Text Placeholder 7">
            <a:extLst>
              <a:ext uri="{FF2B5EF4-FFF2-40B4-BE49-F238E27FC236}">
                <a16:creationId xmlns:a16="http://schemas.microsoft.com/office/drawing/2014/main" id="{37E5063D-9199-CE48-9B14-47A468BDEF23}"/>
              </a:ext>
            </a:extLst>
          </p:cNvPr>
          <p:cNvSpPr>
            <a:spLocks noGrp="1"/>
          </p:cNvSpPr>
          <p:nvPr>
            <p:ph type="body" sz="quarter" idx="11"/>
          </p:nvPr>
        </p:nvSpPr>
        <p:spPr/>
        <p:txBody>
          <a:bodyPr/>
          <a:lstStyle/>
          <a:p>
            <a:pPr marL="342900" indent="-342900">
              <a:spcAft>
                <a:spcPts val="1200"/>
              </a:spcAft>
              <a:buClr>
                <a:schemeClr val="tx2"/>
              </a:buClr>
              <a:buFont typeface="Arial" panose="020B0604020202020204" pitchFamily="34" charset="0"/>
              <a:buChar char="•"/>
            </a:pPr>
            <a:r>
              <a:rPr lang="en-US" dirty="0"/>
              <a:t>Exception of 10% penalty for certain distributions in 2020 for up to $100,000 of distributions in 2020</a:t>
            </a:r>
          </a:p>
          <a:p>
            <a:pPr marL="342900" indent="-342900">
              <a:spcAft>
                <a:spcPts val="1200"/>
              </a:spcAft>
              <a:buClr>
                <a:schemeClr val="tx2"/>
              </a:buClr>
              <a:buFont typeface="Arial" panose="020B0604020202020204" pitchFamily="34" charset="0"/>
              <a:buChar char="•"/>
            </a:pPr>
            <a:r>
              <a:rPr lang="en-US" dirty="0"/>
              <a:t>What plans get relief?</a:t>
            </a:r>
          </a:p>
          <a:p>
            <a:pPr marL="800100" lvl="1" indent="-342900">
              <a:spcBef>
                <a:spcPts val="0"/>
              </a:spcBef>
              <a:spcAft>
                <a:spcPts val="1200"/>
              </a:spcAft>
              <a:buClr>
                <a:schemeClr val="tx2"/>
              </a:buClr>
              <a:buFont typeface="Courier New" panose="02070309020205020404" pitchFamily="49" charset="0"/>
              <a:buChar char="o"/>
            </a:pPr>
            <a:r>
              <a:rPr lang="en-US" dirty="0"/>
              <a:t>401(a) – defined contribution plans (401(k) included)</a:t>
            </a:r>
          </a:p>
          <a:p>
            <a:pPr marL="800100" lvl="1" indent="-342900">
              <a:spcBef>
                <a:spcPts val="0"/>
              </a:spcBef>
              <a:spcAft>
                <a:spcPts val="1200"/>
              </a:spcAft>
              <a:buClr>
                <a:schemeClr val="tx2"/>
              </a:buClr>
              <a:buFont typeface="Courier New" panose="02070309020205020404" pitchFamily="49" charset="0"/>
              <a:buChar char="o"/>
            </a:pPr>
            <a:r>
              <a:rPr lang="en-US" dirty="0"/>
              <a:t>403(b) plans</a:t>
            </a:r>
          </a:p>
          <a:p>
            <a:pPr marL="800100" lvl="1" indent="-342900">
              <a:spcBef>
                <a:spcPts val="0"/>
              </a:spcBef>
              <a:spcAft>
                <a:spcPts val="1200"/>
              </a:spcAft>
              <a:buClr>
                <a:schemeClr val="tx2"/>
              </a:buClr>
              <a:buFont typeface="Courier New" panose="02070309020205020404" pitchFamily="49" charset="0"/>
              <a:buChar char="o"/>
            </a:pPr>
            <a:r>
              <a:rPr lang="en-US" dirty="0"/>
              <a:t>457(b) governmental plans</a:t>
            </a:r>
          </a:p>
          <a:p>
            <a:pPr marL="800100" lvl="1" indent="-342900">
              <a:spcBef>
                <a:spcPts val="0"/>
              </a:spcBef>
              <a:spcAft>
                <a:spcPts val="1200"/>
              </a:spcAft>
              <a:buClr>
                <a:schemeClr val="tx2"/>
              </a:buClr>
              <a:buFont typeface="Courier New" panose="02070309020205020404" pitchFamily="49" charset="0"/>
              <a:buChar char="o"/>
            </a:pPr>
            <a:r>
              <a:rPr lang="en-US" dirty="0"/>
              <a:t>408 Individual Retirement Account or Annuity (IRA)</a:t>
            </a:r>
          </a:p>
        </p:txBody>
      </p:sp>
    </p:spTree>
    <p:extLst>
      <p:ext uri="{BB962C8B-B14F-4D97-AF65-F5344CB8AC3E}">
        <p14:creationId xmlns:p14="http://schemas.microsoft.com/office/powerpoint/2010/main" val="2008217928"/>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F74008A-2EEF-BE40-865F-44428A701CB8}"/>
              </a:ext>
            </a:extLst>
          </p:cNvPr>
          <p:cNvSpPr>
            <a:spLocks noGrp="1"/>
          </p:cNvSpPr>
          <p:nvPr>
            <p:ph type="body" sz="quarter" idx="10"/>
          </p:nvPr>
        </p:nvSpPr>
        <p:spPr/>
        <p:txBody>
          <a:bodyPr/>
          <a:lstStyle/>
          <a:p>
            <a:r>
              <a:rPr lang="en-US" dirty="0"/>
              <a:t>Current Market Update</a:t>
            </a:r>
          </a:p>
        </p:txBody>
      </p:sp>
    </p:spTree>
    <p:extLst>
      <p:ext uri="{BB962C8B-B14F-4D97-AF65-F5344CB8AC3E}">
        <p14:creationId xmlns:p14="http://schemas.microsoft.com/office/powerpoint/2010/main" val="3885636697"/>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Individual Qualifications </a:t>
            </a:r>
          </a:p>
        </p:txBody>
      </p:sp>
      <p:sp>
        <p:nvSpPr>
          <p:cNvPr id="5" name="Text Placeholder 4">
            <a:extLst>
              <a:ext uri="{FF2B5EF4-FFF2-40B4-BE49-F238E27FC236}">
                <a16:creationId xmlns:a16="http://schemas.microsoft.com/office/drawing/2014/main" id="{0EBBE161-23D7-9D4D-9C9D-86C90E9528E6}"/>
              </a:ext>
            </a:extLst>
          </p:cNvPr>
          <p:cNvSpPr>
            <a:spLocks noGrp="1"/>
          </p:cNvSpPr>
          <p:nvPr>
            <p:ph type="body" sz="quarter" idx="11"/>
          </p:nvPr>
        </p:nvSpPr>
        <p:spPr>
          <a:xfrm>
            <a:off x="1139825" y="2149476"/>
            <a:ext cx="9890125" cy="3829984"/>
          </a:xfrm>
        </p:spPr>
        <p:txBody>
          <a:bodyPr/>
          <a:lstStyle/>
          <a:p>
            <a:pPr marL="342900" indent="-342900">
              <a:spcAft>
                <a:spcPts val="1200"/>
              </a:spcAft>
              <a:buClr>
                <a:schemeClr val="tx2"/>
              </a:buClr>
              <a:buFont typeface="Arial" panose="020B0604020202020204" pitchFamily="34" charset="0"/>
              <a:buChar char="•"/>
            </a:pPr>
            <a:r>
              <a:rPr lang="en-US" sz="2000" dirty="0"/>
              <a:t>Individual or spouse or dependent must be diagnosed with SARS-CoV-2 or COVID-19</a:t>
            </a:r>
          </a:p>
          <a:p>
            <a:pPr marL="342900" indent="-342900">
              <a:spcAft>
                <a:spcPts val="1200"/>
              </a:spcAft>
              <a:buClr>
                <a:schemeClr val="tx2"/>
              </a:buClr>
              <a:buFont typeface="Arial" panose="020B0604020202020204" pitchFamily="34" charset="0"/>
              <a:buChar char="•"/>
            </a:pPr>
            <a:r>
              <a:rPr lang="en-US" sz="2000" dirty="0"/>
              <a:t>Or individual must experience </a:t>
            </a:r>
          </a:p>
          <a:p>
            <a:pPr marL="460375" lvl="2" indent="-114300">
              <a:lnSpc>
                <a:spcPct val="100000"/>
              </a:lnSpc>
              <a:spcBef>
                <a:spcPts val="0"/>
              </a:spcBef>
              <a:spcAft>
                <a:spcPts val="1200"/>
              </a:spcAft>
              <a:buClr>
                <a:schemeClr val="tx2"/>
              </a:buClr>
            </a:pPr>
            <a:r>
              <a:rPr lang="en-US" sz="1600" b="1" dirty="0">
                <a:solidFill>
                  <a:schemeClr val="accent1"/>
                </a:solidFill>
              </a:rPr>
              <a:t>“adverse financial consequences from being quarantined, furloughed, laid off, or having work hours reduced, because of:</a:t>
            </a:r>
          </a:p>
          <a:p>
            <a:pPr marL="808038" lvl="2" indent="-347663">
              <a:lnSpc>
                <a:spcPct val="100000"/>
              </a:lnSpc>
              <a:spcBef>
                <a:spcPts val="0"/>
              </a:spcBef>
              <a:spcAft>
                <a:spcPts val="1200"/>
              </a:spcAft>
              <a:buClr>
                <a:schemeClr val="tx2"/>
              </a:buClr>
              <a:buFont typeface="Courier New" panose="02070309020205020404" pitchFamily="49" charset="0"/>
              <a:buChar char="o"/>
            </a:pPr>
            <a:r>
              <a:rPr lang="en-US" sz="1800" dirty="0">
                <a:solidFill>
                  <a:schemeClr val="accent1"/>
                </a:solidFill>
              </a:rPr>
              <a:t>the virus or disease,</a:t>
            </a:r>
          </a:p>
          <a:p>
            <a:pPr marL="808038" lvl="2" indent="-347663">
              <a:lnSpc>
                <a:spcPct val="100000"/>
              </a:lnSpc>
              <a:spcBef>
                <a:spcPts val="0"/>
              </a:spcBef>
              <a:spcAft>
                <a:spcPts val="1200"/>
              </a:spcAft>
              <a:buClr>
                <a:schemeClr val="tx2"/>
              </a:buClr>
              <a:buFont typeface="Courier New" panose="02070309020205020404" pitchFamily="49" charset="0"/>
              <a:buChar char="o"/>
            </a:pPr>
            <a:r>
              <a:rPr lang="en-US" sz="1800" dirty="0">
                <a:solidFill>
                  <a:schemeClr val="accent1"/>
                </a:solidFill>
              </a:rPr>
              <a:t>being unable to work because of a lack of childcare because of the virus or disease, or</a:t>
            </a:r>
          </a:p>
          <a:p>
            <a:pPr marL="808038" lvl="2" indent="-347663">
              <a:lnSpc>
                <a:spcPct val="100000"/>
              </a:lnSpc>
              <a:spcBef>
                <a:spcPts val="0"/>
              </a:spcBef>
              <a:spcAft>
                <a:spcPts val="1200"/>
              </a:spcAft>
              <a:buClr>
                <a:schemeClr val="tx2"/>
              </a:buClr>
              <a:buFont typeface="Courier New" panose="02070309020205020404" pitchFamily="49" charset="0"/>
              <a:buChar char="o"/>
            </a:pPr>
            <a:r>
              <a:rPr lang="en-US" sz="1800" dirty="0">
                <a:solidFill>
                  <a:schemeClr val="accent1"/>
                </a:solidFill>
              </a:rPr>
              <a:t>closing or reducing hours of, because of the virus or disease, a business the person owned or operated; or</a:t>
            </a:r>
          </a:p>
          <a:p>
            <a:pPr marL="808038" lvl="2" indent="-347663">
              <a:lnSpc>
                <a:spcPct val="100000"/>
              </a:lnSpc>
              <a:spcBef>
                <a:spcPts val="0"/>
              </a:spcBef>
              <a:spcAft>
                <a:spcPts val="1200"/>
              </a:spcAft>
              <a:buClr>
                <a:schemeClr val="tx2"/>
              </a:buClr>
              <a:buFont typeface="Courier New" panose="02070309020205020404" pitchFamily="49" charset="0"/>
              <a:buChar char="o"/>
            </a:pPr>
            <a:r>
              <a:rPr lang="en-US" sz="1800" dirty="0">
                <a:solidFill>
                  <a:schemeClr val="accent1"/>
                </a:solidFill>
              </a:rPr>
              <a:t>other factors set by the Secretary of the Treasury."</a:t>
            </a:r>
          </a:p>
          <a:p>
            <a:pPr marL="342900" indent="-342900">
              <a:spcAft>
                <a:spcPts val="1200"/>
              </a:spcAft>
              <a:buClr>
                <a:schemeClr val="tx2"/>
              </a:buClr>
              <a:buFont typeface="Arial" panose="020B0604020202020204" pitchFamily="34" charset="0"/>
              <a:buChar char="•"/>
            </a:pPr>
            <a:r>
              <a:rPr lang="en-US" sz="2000" dirty="0"/>
              <a:t>Plan administrator may rely upon claimant’s written statement that he </a:t>
            </a:r>
            <a:br>
              <a:rPr lang="en-US" sz="2000" dirty="0"/>
            </a:br>
            <a:r>
              <a:rPr lang="en-US" sz="2000" dirty="0"/>
              <a:t>or she qualifies</a:t>
            </a:r>
          </a:p>
        </p:txBody>
      </p:sp>
    </p:spTree>
    <p:extLst>
      <p:ext uri="{BB962C8B-B14F-4D97-AF65-F5344CB8AC3E}">
        <p14:creationId xmlns:p14="http://schemas.microsoft.com/office/powerpoint/2010/main" val="3774082601"/>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sz="4400" dirty="0"/>
              <a:t>2020 Coronavirus Related Distribution Exception </a:t>
            </a:r>
          </a:p>
        </p:txBody>
      </p:sp>
      <p:sp>
        <p:nvSpPr>
          <p:cNvPr id="5" name="Text Placeholder 4">
            <a:extLst>
              <a:ext uri="{FF2B5EF4-FFF2-40B4-BE49-F238E27FC236}">
                <a16:creationId xmlns:a16="http://schemas.microsoft.com/office/drawing/2014/main" id="{63050754-CA40-0045-9DE6-6428F3E67735}"/>
              </a:ext>
            </a:extLst>
          </p:cNvPr>
          <p:cNvSpPr>
            <a:spLocks noGrp="1"/>
          </p:cNvSpPr>
          <p:nvPr>
            <p:ph type="body" sz="quarter" idx="11"/>
          </p:nvPr>
        </p:nvSpPr>
        <p:spPr>
          <a:xfrm>
            <a:off x="1139825" y="2617693"/>
            <a:ext cx="9890125" cy="2960781"/>
          </a:xfrm>
        </p:spPr>
        <p:txBody>
          <a:bodyPr/>
          <a:lstStyle/>
          <a:p>
            <a:pPr marL="342900" indent="-342900">
              <a:spcAft>
                <a:spcPts val="1200"/>
              </a:spcAft>
              <a:buClr>
                <a:schemeClr val="tx2"/>
              </a:buClr>
              <a:buFont typeface="Arial" panose="020B0604020202020204" pitchFamily="34" charset="0"/>
              <a:buChar char="•"/>
            </a:pPr>
            <a:r>
              <a:rPr lang="en-US" dirty="0"/>
              <a:t>Coronavirus related distribution can be an eligible rollover distribution</a:t>
            </a:r>
          </a:p>
          <a:p>
            <a:pPr marL="342900" indent="-342900">
              <a:spcAft>
                <a:spcPts val="1200"/>
              </a:spcAft>
              <a:buClr>
                <a:schemeClr val="tx2"/>
              </a:buClr>
              <a:buFont typeface="Arial" panose="020B0604020202020204" pitchFamily="34" charset="0"/>
              <a:buChar char="•"/>
            </a:pPr>
            <a:r>
              <a:rPr lang="en-US" dirty="0"/>
              <a:t>Plan not required to give a rollover notice, need not provide for direct rollover, and need not withhold 20%</a:t>
            </a:r>
          </a:p>
          <a:p>
            <a:pPr marL="342900" indent="-342900">
              <a:spcAft>
                <a:spcPts val="1200"/>
              </a:spcAft>
              <a:buClr>
                <a:schemeClr val="tx2"/>
              </a:buClr>
              <a:buFont typeface="Arial" panose="020B0604020202020204" pitchFamily="34" charset="0"/>
              <a:buChar char="•"/>
            </a:pPr>
            <a:r>
              <a:rPr lang="en-US" b="1" dirty="0"/>
              <a:t>Taxation</a:t>
            </a:r>
            <a:r>
              <a:rPr lang="en-US" dirty="0"/>
              <a:t>:</a:t>
            </a:r>
          </a:p>
          <a:p>
            <a:pPr marL="800100" lvl="1" indent="-342900">
              <a:spcBef>
                <a:spcPts val="0"/>
              </a:spcBef>
              <a:spcAft>
                <a:spcPts val="1200"/>
              </a:spcAft>
              <a:buClr>
                <a:schemeClr val="tx2"/>
              </a:buClr>
              <a:buFont typeface="Courier New" panose="02070309020205020404" pitchFamily="49" charset="0"/>
              <a:buChar char="o"/>
            </a:pPr>
            <a:r>
              <a:rPr lang="en-US" dirty="0"/>
              <a:t>Income from distribution spread out over next three tax years (auto)</a:t>
            </a:r>
          </a:p>
          <a:p>
            <a:pPr marL="800100" lvl="1" indent="-342900">
              <a:spcBef>
                <a:spcPts val="0"/>
              </a:spcBef>
              <a:spcAft>
                <a:spcPts val="1200"/>
              </a:spcAft>
              <a:buClr>
                <a:schemeClr val="tx2"/>
              </a:buClr>
              <a:buFont typeface="Courier New" panose="02070309020205020404" pitchFamily="49" charset="0"/>
              <a:buChar char="o"/>
            </a:pPr>
            <a:r>
              <a:rPr lang="en-US" dirty="0"/>
              <a:t>Can opt to have all tax treated in 2020</a:t>
            </a:r>
          </a:p>
        </p:txBody>
      </p:sp>
    </p:spTree>
    <p:extLst>
      <p:ext uri="{BB962C8B-B14F-4D97-AF65-F5344CB8AC3E}">
        <p14:creationId xmlns:p14="http://schemas.microsoft.com/office/powerpoint/2010/main" val="148368334"/>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Can Be Repaid</a:t>
            </a:r>
          </a:p>
        </p:txBody>
      </p:sp>
      <p:sp>
        <p:nvSpPr>
          <p:cNvPr id="5" name="Text Placeholder 4">
            <a:extLst>
              <a:ext uri="{FF2B5EF4-FFF2-40B4-BE49-F238E27FC236}">
                <a16:creationId xmlns:a16="http://schemas.microsoft.com/office/drawing/2014/main" id="{3CC0D14A-1874-0048-A4D1-294ADE30B046}"/>
              </a:ext>
            </a:extLst>
          </p:cNvPr>
          <p:cNvSpPr>
            <a:spLocks noGrp="1"/>
          </p:cNvSpPr>
          <p:nvPr>
            <p:ph type="body" sz="quarter" idx="11"/>
          </p:nvPr>
        </p:nvSpPr>
        <p:spPr>
          <a:xfrm>
            <a:off x="1139825" y="2379076"/>
            <a:ext cx="8689975" cy="3199399"/>
          </a:xfrm>
        </p:spPr>
        <p:txBody>
          <a:bodyPr/>
          <a:lstStyle/>
          <a:p>
            <a:pPr marL="342900" indent="-342900">
              <a:buClr>
                <a:schemeClr val="tx2"/>
              </a:buClr>
              <a:buFont typeface="Arial" panose="020B0604020202020204" pitchFamily="34" charset="0"/>
              <a:buChar char="•"/>
            </a:pPr>
            <a:r>
              <a:rPr lang="en-US" dirty="0"/>
              <a:t>From date of distribution and then three years</a:t>
            </a:r>
          </a:p>
          <a:p>
            <a:pPr marL="342900" indent="-342900">
              <a:buClr>
                <a:schemeClr val="tx2"/>
              </a:buClr>
              <a:buFont typeface="Arial" panose="020B0604020202020204" pitchFamily="34" charset="0"/>
              <a:buChar char="•"/>
            </a:pPr>
            <a:r>
              <a:rPr lang="en-US" dirty="0"/>
              <a:t>Distribution can be repaid</a:t>
            </a:r>
          </a:p>
          <a:p>
            <a:pPr marL="342900" indent="-342900">
              <a:buClr>
                <a:schemeClr val="tx2"/>
              </a:buClr>
              <a:buFont typeface="Arial" panose="020B0604020202020204" pitchFamily="34" charset="0"/>
              <a:buChar char="•"/>
            </a:pPr>
            <a:r>
              <a:rPr lang="en-US" dirty="0"/>
              <a:t>Treated as if repaid within 60 days in 2020</a:t>
            </a:r>
          </a:p>
          <a:p>
            <a:pPr marL="342900" indent="-342900">
              <a:buClr>
                <a:schemeClr val="tx2"/>
              </a:buClr>
              <a:buFont typeface="Arial" panose="020B0604020202020204" pitchFamily="34" charset="0"/>
              <a:buChar char="•"/>
            </a:pPr>
            <a:r>
              <a:rPr lang="en-US" dirty="0"/>
              <a:t>If you repay in 2022, you’d likely have to Amend 2020 tax return to get benefit back </a:t>
            </a:r>
          </a:p>
        </p:txBody>
      </p:sp>
    </p:spTree>
    <p:extLst>
      <p:ext uri="{BB962C8B-B14F-4D97-AF65-F5344CB8AC3E}">
        <p14:creationId xmlns:p14="http://schemas.microsoft.com/office/powerpoint/2010/main" val="2321357339"/>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CRD Example</a:t>
            </a:r>
          </a:p>
        </p:txBody>
      </p:sp>
      <p:sp>
        <p:nvSpPr>
          <p:cNvPr id="5" name="Text Placeholder 4">
            <a:extLst>
              <a:ext uri="{FF2B5EF4-FFF2-40B4-BE49-F238E27FC236}">
                <a16:creationId xmlns:a16="http://schemas.microsoft.com/office/drawing/2014/main" id="{F9062A1E-9E60-D646-BBB4-9992A831C62B}"/>
              </a:ext>
            </a:extLst>
          </p:cNvPr>
          <p:cNvSpPr>
            <a:spLocks noGrp="1"/>
          </p:cNvSpPr>
          <p:nvPr>
            <p:ph type="body" sz="quarter" idx="11"/>
          </p:nvPr>
        </p:nvSpPr>
        <p:spPr/>
        <p:txBody>
          <a:bodyPr/>
          <a:lstStyle/>
          <a:p>
            <a:pPr marL="342900" indent="-342900">
              <a:buClr>
                <a:schemeClr val="tx2"/>
              </a:buClr>
              <a:buFont typeface="Arial" panose="020B0604020202020204" pitchFamily="34" charset="0"/>
              <a:buChar char="•"/>
            </a:pPr>
            <a:r>
              <a:rPr lang="en-US" dirty="0"/>
              <a:t>Take $90,000 out on May 15</a:t>
            </a:r>
            <a:r>
              <a:rPr lang="en-US" baseline="30000" dirty="0"/>
              <a:t>th</a:t>
            </a:r>
            <a:r>
              <a:rPr lang="en-US" dirty="0"/>
              <a:t> </a:t>
            </a:r>
            <a:br>
              <a:rPr lang="en-US" dirty="0"/>
            </a:br>
            <a:r>
              <a:rPr lang="en-US" dirty="0"/>
              <a:t>of 2020</a:t>
            </a:r>
          </a:p>
          <a:p>
            <a:pPr marL="342900" indent="-342900">
              <a:buClr>
                <a:schemeClr val="tx2"/>
              </a:buClr>
              <a:buFont typeface="Arial" panose="020B0604020202020204" pitchFamily="34" charset="0"/>
              <a:buChar char="•"/>
            </a:pPr>
            <a:r>
              <a:rPr lang="en-US" dirty="0"/>
              <a:t>$30,000 taxable in 2020, $30,000 taxable in 2021, and $30,000 taxable in 2022</a:t>
            </a:r>
          </a:p>
          <a:p>
            <a:pPr marL="342900" indent="-342900">
              <a:buClr>
                <a:schemeClr val="tx2"/>
              </a:buClr>
              <a:buFont typeface="Arial" panose="020B0604020202020204" pitchFamily="34" charset="0"/>
              <a:buChar char="•"/>
            </a:pPr>
            <a:r>
              <a:rPr lang="en-US" dirty="0"/>
              <a:t>In 2022, you decide to repay all $90,000 on May 10</a:t>
            </a:r>
            <a:r>
              <a:rPr lang="en-US" baseline="30000" dirty="0"/>
              <a:t>th</a:t>
            </a:r>
            <a:r>
              <a:rPr lang="en-US" dirty="0"/>
              <a:t>, 2022 (have 3 years to repay)</a:t>
            </a:r>
          </a:p>
          <a:p>
            <a:pPr marL="342900" indent="-342900">
              <a:buClr>
                <a:schemeClr val="tx2"/>
              </a:buClr>
              <a:buFont typeface="Arial" panose="020B0604020202020204" pitchFamily="34" charset="0"/>
              <a:buChar char="•"/>
            </a:pPr>
            <a:r>
              <a:rPr lang="en-US" dirty="0"/>
              <a:t>File amended returns for 2020 and 2021 showing $30,000 less income each year (get taxes paid back)</a:t>
            </a:r>
          </a:p>
          <a:p>
            <a:pPr marL="342900" indent="-342900">
              <a:buClr>
                <a:schemeClr val="tx2"/>
              </a:buClr>
              <a:buFont typeface="Arial" panose="020B0604020202020204" pitchFamily="34" charset="0"/>
              <a:buChar char="•"/>
            </a:pPr>
            <a:r>
              <a:rPr lang="en-US" dirty="0"/>
              <a:t>Treated as a rollover – can also be repaid in multiple payments/years</a:t>
            </a:r>
          </a:p>
        </p:txBody>
      </p:sp>
    </p:spTree>
    <p:extLst>
      <p:ext uri="{BB962C8B-B14F-4D97-AF65-F5344CB8AC3E}">
        <p14:creationId xmlns:p14="http://schemas.microsoft.com/office/powerpoint/2010/main" val="4231211297"/>
      </p:ext>
    </p:extLst>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2020 Distributions</a:t>
            </a:r>
          </a:p>
        </p:txBody>
      </p:sp>
      <p:sp>
        <p:nvSpPr>
          <p:cNvPr id="5" name="Text Placeholder 4">
            <a:extLst>
              <a:ext uri="{FF2B5EF4-FFF2-40B4-BE49-F238E27FC236}">
                <a16:creationId xmlns:a16="http://schemas.microsoft.com/office/drawing/2014/main" id="{954C702B-DAE3-5641-BD66-EC7FB535DF90}"/>
              </a:ext>
            </a:extLst>
          </p:cNvPr>
          <p:cNvSpPr>
            <a:spLocks noGrp="1"/>
          </p:cNvSpPr>
          <p:nvPr>
            <p:ph type="body" sz="quarter" idx="11"/>
          </p:nvPr>
        </p:nvSpPr>
        <p:spPr>
          <a:xfrm>
            <a:off x="1139826" y="2379076"/>
            <a:ext cx="8855822" cy="3199399"/>
          </a:xfrm>
        </p:spPr>
        <p:txBody>
          <a:bodyPr/>
          <a:lstStyle/>
          <a:p>
            <a:pPr marL="342900" indent="-342900">
              <a:buClr>
                <a:schemeClr val="tx2"/>
              </a:buClr>
              <a:buFont typeface="Arial" panose="020B0604020202020204" pitchFamily="34" charset="0"/>
              <a:buChar char="•"/>
            </a:pPr>
            <a:r>
              <a:rPr lang="en-US" dirty="0"/>
              <a:t>Appears that many 2020 distributions might fall into the relief</a:t>
            </a:r>
          </a:p>
          <a:p>
            <a:pPr marL="342900" indent="-342900">
              <a:buClr>
                <a:schemeClr val="tx2"/>
              </a:buClr>
              <a:buFont typeface="Arial" panose="020B0604020202020204" pitchFamily="34" charset="0"/>
              <a:buChar char="•"/>
            </a:pPr>
            <a:r>
              <a:rPr lang="en-US" dirty="0"/>
              <a:t>Expect the bill to be read broadly </a:t>
            </a:r>
          </a:p>
          <a:p>
            <a:pPr marL="342900" indent="-342900">
              <a:buClr>
                <a:schemeClr val="tx2"/>
              </a:buClr>
              <a:buFont typeface="Arial" panose="020B0604020202020204" pitchFamily="34" charset="0"/>
              <a:buChar char="•"/>
            </a:pPr>
            <a:r>
              <a:rPr lang="en-US" dirty="0"/>
              <a:t>But, must still qualify – working individuals it is clearer, retirees might be harder to qualify</a:t>
            </a:r>
          </a:p>
          <a:p>
            <a:pPr marL="342900" indent="-342900">
              <a:buClr>
                <a:schemeClr val="tx2"/>
              </a:buClr>
              <a:buFont typeface="Arial" panose="020B0604020202020204" pitchFamily="34" charset="0"/>
              <a:buChar char="•"/>
            </a:pPr>
            <a:r>
              <a:rPr lang="en-US" dirty="0"/>
              <a:t>Many distributions can be repaid over the next 3 years</a:t>
            </a:r>
          </a:p>
        </p:txBody>
      </p:sp>
    </p:spTree>
    <p:extLst>
      <p:ext uri="{BB962C8B-B14F-4D97-AF65-F5344CB8AC3E}">
        <p14:creationId xmlns:p14="http://schemas.microsoft.com/office/powerpoint/2010/main" val="4008447507"/>
      </p:ext>
    </p:extLst>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C192EF-D7A1-BD47-AA54-8B9184E9E60F}"/>
              </a:ext>
            </a:extLst>
          </p:cNvPr>
          <p:cNvSpPr>
            <a:spLocks noGrp="1"/>
          </p:cNvSpPr>
          <p:nvPr>
            <p:ph type="body" sz="quarter" idx="10"/>
          </p:nvPr>
        </p:nvSpPr>
        <p:spPr/>
        <p:txBody>
          <a:bodyPr/>
          <a:lstStyle/>
          <a:p>
            <a:r>
              <a:rPr lang="en-US" dirty="0"/>
              <a:t>2020 RMD Waiver</a:t>
            </a:r>
          </a:p>
        </p:txBody>
      </p:sp>
    </p:spTree>
    <p:extLst>
      <p:ext uri="{BB962C8B-B14F-4D97-AF65-F5344CB8AC3E}">
        <p14:creationId xmlns:p14="http://schemas.microsoft.com/office/powerpoint/2010/main" val="3959542204"/>
      </p:ext>
    </p:extLst>
  </p:cSld>
  <p:clrMapOvr>
    <a:masterClrMapping/>
  </p:clrMapOvr>
  <p:transition spd="slow">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Skip RMDs for 2020 </a:t>
            </a:r>
          </a:p>
        </p:txBody>
      </p:sp>
      <p:sp>
        <p:nvSpPr>
          <p:cNvPr id="6" name="Text Placeholder 5">
            <a:extLst>
              <a:ext uri="{FF2B5EF4-FFF2-40B4-BE49-F238E27FC236}">
                <a16:creationId xmlns:a16="http://schemas.microsoft.com/office/drawing/2014/main" id="{58E25243-85DD-6340-9C94-E0852C0519F2}"/>
              </a:ext>
            </a:extLst>
          </p:cNvPr>
          <p:cNvSpPr>
            <a:spLocks noGrp="1"/>
          </p:cNvSpPr>
          <p:nvPr>
            <p:ph type="body" sz="quarter" idx="11"/>
          </p:nvPr>
        </p:nvSpPr>
        <p:spPr/>
        <p:txBody>
          <a:bodyPr/>
          <a:lstStyle/>
          <a:p>
            <a:pPr marL="577850" indent="-577850">
              <a:spcAft>
                <a:spcPts val="2400"/>
              </a:spcAft>
              <a:buFont typeface="+mj-lt"/>
              <a:buAutoNum type="arabicPeriod"/>
            </a:pPr>
            <a:r>
              <a:rPr lang="en-US" sz="3200" dirty="0"/>
              <a:t>RMDs essentially suspended for 2020</a:t>
            </a:r>
          </a:p>
          <a:p>
            <a:pPr marL="577850" indent="-577850">
              <a:spcAft>
                <a:spcPts val="2400"/>
              </a:spcAft>
              <a:buFont typeface="+mj-lt"/>
              <a:buAutoNum type="arabicPeriod"/>
            </a:pPr>
            <a:r>
              <a:rPr lang="en-US" sz="3200" dirty="0"/>
              <a:t>Applies to most plans</a:t>
            </a:r>
          </a:p>
          <a:p>
            <a:pPr marL="577850" indent="-577850">
              <a:spcAft>
                <a:spcPts val="2400"/>
              </a:spcAft>
              <a:buFont typeface="+mj-lt"/>
              <a:buAutoNum type="arabicPeriod"/>
            </a:pPr>
            <a:r>
              <a:rPr lang="en-US" sz="3200" dirty="0"/>
              <a:t>No need to make up in future year</a:t>
            </a:r>
          </a:p>
        </p:txBody>
      </p:sp>
    </p:spTree>
    <p:extLst>
      <p:ext uri="{BB962C8B-B14F-4D97-AF65-F5344CB8AC3E}">
        <p14:creationId xmlns:p14="http://schemas.microsoft.com/office/powerpoint/2010/main" val="279289162"/>
      </p:ext>
    </p:extLst>
  </p:cSld>
  <p:clrMapOvr>
    <a:masterClrMapping/>
  </p:clrMapOvr>
  <p:transition spd="slow">
    <p:push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RMD Waiver for 2020 </a:t>
            </a:r>
          </a:p>
        </p:txBody>
      </p:sp>
      <p:sp>
        <p:nvSpPr>
          <p:cNvPr id="6" name="Text Placeholder 5">
            <a:extLst>
              <a:ext uri="{FF2B5EF4-FFF2-40B4-BE49-F238E27FC236}">
                <a16:creationId xmlns:a16="http://schemas.microsoft.com/office/drawing/2014/main" id="{4F4AD6E7-C633-5D4A-AA1D-EC260555D1D3}"/>
              </a:ext>
            </a:extLst>
          </p:cNvPr>
          <p:cNvSpPr>
            <a:spLocks noGrp="1"/>
          </p:cNvSpPr>
          <p:nvPr>
            <p:ph type="body" sz="quarter" idx="11"/>
          </p:nvPr>
        </p:nvSpPr>
        <p:spPr/>
        <p:txBody>
          <a:bodyPr/>
          <a:lstStyle/>
          <a:p>
            <a:r>
              <a:rPr lang="en-US" sz="2800" dirty="0"/>
              <a:t>Applies to most plans:</a:t>
            </a:r>
          </a:p>
          <a:p>
            <a:pPr marL="342900" indent="-342900">
              <a:buClr>
                <a:schemeClr val="tx2"/>
              </a:buClr>
              <a:buFont typeface="Arial" panose="020B0604020202020204" pitchFamily="34" charset="0"/>
              <a:buChar char="•"/>
            </a:pPr>
            <a:r>
              <a:rPr lang="en-US" sz="2800" dirty="0"/>
              <a:t>IRAs</a:t>
            </a:r>
          </a:p>
          <a:p>
            <a:pPr marL="342900" indent="-342900">
              <a:buClr>
                <a:schemeClr val="tx2"/>
              </a:buClr>
              <a:buFont typeface="Arial" panose="020B0604020202020204" pitchFamily="34" charset="0"/>
              <a:buChar char="•"/>
            </a:pPr>
            <a:r>
              <a:rPr lang="en-US" sz="2800" dirty="0"/>
              <a:t>Inherited retirement accounts</a:t>
            </a:r>
          </a:p>
          <a:p>
            <a:pPr marL="342900" indent="-342900">
              <a:buClr>
                <a:schemeClr val="tx2"/>
              </a:buClr>
              <a:buFont typeface="Arial" panose="020B0604020202020204" pitchFamily="34" charset="0"/>
              <a:buChar char="•"/>
            </a:pPr>
            <a:r>
              <a:rPr lang="en-US" sz="2800" dirty="0"/>
              <a:t>Defined contribution plans</a:t>
            </a:r>
          </a:p>
        </p:txBody>
      </p:sp>
    </p:spTree>
    <p:extLst>
      <p:ext uri="{BB962C8B-B14F-4D97-AF65-F5344CB8AC3E}">
        <p14:creationId xmlns:p14="http://schemas.microsoft.com/office/powerpoint/2010/main" val="4067698499"/>
      </p:ext>
    </p:extLst>
  </p:cSld>
  <p:clrMapOvr>
    <a:masterClrMapping/>
  </p:clrMapOvr>
  <p:transition spd="slow">
    <p:push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RMD Already Out?</a:t>
            </a:r>
          </a:p>
        </p:txBody>
      </p:sp>
      <p:sp>
        <p:nvSpPr>
          <p:cNvPr id="7" name="Text Placeholder 6">
            <a:extLst>
              <a:ext uri="{FF2B5EF4-FFF2-40B4-BE49-F238E27FC236}">
                <a16:creationId xmlns:a16="http://schemas.microsoft.com/office/drawing/2014/main" id="{0E5B17DD-6732-844C-9799-9F0FF7D7D1EE}"/>
              </a:ext>
            </a:extLst>
          </p:cNvPr>
          <p:cNvSpPr>
            <a:spLocks noGrp="1"/>
          </p:cNvSpPr>
          <p:nvPr>
            <p:ph type="body" sz="quarter" idx="11"/>
          </p:nvPr>
        </p:nvSpPr>
        <p:spPr>
          <a:xfrm>
            <a:off x="1139825" y="2149475"/>
            <a:ext cx="9890125" cy="3684587"/>
          </a:xfrm>
        </p:spPr>
        <p:txBody>
          <a:bodyPr/>
          <a:lstStyle/>
          <a:p>
            <a:pPr marL="342900" indent="-342900">
              <a:spcAft>
                <a:spcPts val="1200"/>
              </a:spcAft>
              <a:buClr>
                <a:schemeClr val="tx2"/>
              </a:buClr>
              <a:buFont typeface="Arial" panose="020B0604020202020204" pitchFamily="34" charset="0"/>
              <a:buChar char="•"/>
            </a:pPr>
            <a:r>
              <a:rPr lang="en-US" dirty="0"/>
              <a:t>No direct relief to get RMDs already taken back into plan early in 2020</a:t>
            </a:r>
          </a:p>
          <a:p>
            <a:pPr marL="342900" indent="-342900">
              <a:spcAft>
                <a:spcPts val="1200"/>
              </a:spcAft>
              <a:buClr>
                <a:schemeClr val="tx2"/>
              </a:buClr>
              <a:buFont typeface="Arial" panose="020B0604020202020204" pitchFamily="34" charset="0"/>
              <a:buChar char="•"/>
            </a:pPr>
            <a:r>
              <a:rPr lang="en-US" dirty="0"/>
              <a:t>60-day rollover now applies</a:t>
            </a:r>
          </a:p>
          <a:p>
            <a:pPr marL="800100" lvl="1" indent="-342900">
              <a:spcBef>
                <a:spcPts val="0"/>
              </a:spcBef>
              <a:spcAft>
                <a:spcPts val="1200"/>
              </a:spcAft>
              <a:buClr>
                <a:schemeClr val="tx2"/>
              </a:buClr>
              <a:buFont typeface="Courier New" panose="02070309020205020404" pitchFamily="49" charset="0"/>
              <a:buChar char="o"/>
            </a:pPr>
            <a:r>
              <a:rPr lang="en-US" dirty="0">
                <a:solidFill>
                  <a:schemeClr val="accent1"/>
                </a:solidFill>
              </a:rPr>
              <a:t>Why? Distributions are not RMDs in 2020 so can be rolled over</a:t>
            </a:r>
          </a:p>
          <a:p>
            <a:pPr marL="800100" lvl="1" indent="-342900">
              <a:spcBef>
                <a:spcPts val="0"/>
              </a:spcBef>
              <a:spcAft>
                <a:spcPts val="1200"/>
              </a:spcAft>
              <a:buClr>
                <a:schemeClr val="tx2"/>
              </a:buClr>
              <a:buFont typeface="Courier New" panose="02070309020205020404" pitchFamily="49" charset="0"/>
              <a:buChar char="o"/>
            </a:pPr>
            <a:r>
              <a:rPr lang="en-US" dirty="0">
                <a:solidFill>
                  <a:schemeClr val="accent1"/>
                </a:solidFill>
              </a:rPr>
              <a:t>Past 60 days – issues remain</a:t>
            </a:r>
          </a:p>
          <a:p>
            <a:pPr marL="800100" lvl="1" indent="-342900">
              <a:spcBef>
                <a:spcPts val="0"/>
              </a:spcBef>
              <a:spcAft>
                <a:spcPts val="1200"/>
              </a:spcAft>
              <a:buClr>
                <a:schemeClr val="tx2"/>
              </a:buClr>
              <a:buFont typeface="Courier New" panose="02070309020205020404" pitchFamily="49" charset="0"/>
              <a:buChar char="o"/>
            </a:pPr>
            <a:r>
              <a:rPr lang="en-US" dirty="0">
                <a:solidFill>
                  <a:schemeClr val="accent1"/>
                </a:solidFill>
              </a:rPr>
              <a:t>Multiple accounts – only one 60-day rollover per 12 months</a:t>
            </a:r>
          </a:p>
          <a:p>
            <a:pPr marL="342900" indent="-342900">
              <a:spcAft>
                <a:spcPts val="1200"/>
              </a:spcAft>
              <a:buClr>
                <a:schemeClr val="tx2"/>
              </a:buClr>
              <a:buFont typeface="Arial" panose="020B0604020202020204" pitchFamily="34" charset="0"/>
              <a:buChar char="•"/>
            </a:pPr>
            <a:r>
              <a:rPr lang="en-US" dirty="0"/>
              <a:t>Consider Coronavirus Related Distribution:</a:t>
            </a:r>
          </a:p>
          <a:p>
            <a:pPr marL="800100" lvl="1" indent="-342900">
              <a:spcBef>
                <a:spcPts val="0"/>
              </a:spcBef>
              <a:spcAft>
                <a:spcPts val="1200"/>
              </a:spcAft>
              <a:buClr>
                <a:schemeClr val="tx2"/>
              </a:buClr>
              <a:buFont typeface="Courier New" panose="02070309020205020404" pitchFamily="49" charset="0"/>
              <a:buChar char="o"/>
            </a:pPr>
            <a:r>
              <a:rPr lang="en-US" dirty="0">
                <a:solidFill>
                  <a:schemeClr val="accent1"/>
                </a:solidFill>
              </a:rPr>
              <a:t>If you qualify – likely can rollover by paying back</a:t>
            </a:r>
          </a:p>
        </p:txBody>
      </p:sp>
    </p:spTree>
    <p:extLst>
      <p:ext uri="{BB962C8B-B14F-4D97-AF65-F5344CB8AC3E}">
        <p14:creationId xmlns:p14="http://schemas.microsoft.com/office/powerpoint/2010/main" val="2335841636"/>
      </p:ext>
    </p:extLst>
  </p:cSld>
  <p:clrMapOvr>
    <a:masterClrMapping/>
  </p:clrMapOvr>
  <p:transition spd="slow">
    <p:push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April 9th Update on Rollovers</a:t>
            </a:r>
          </a:p>
        </p:txBody>
      </p:sp>
      <p:sp>
        <p:nvSpPr>
          <p:cNvPr id="8" name="Text Placeholder 7">
            <a:extLst>
              <a:ext uri="{FF2B5EF4-FFF2-40B4-BE49-F238E27FC236}">
                <a16:creationId xmlns:a16="http://schemas.microsoft.com/office/drawing/2014/main" id="{58E5459B-6311-A947-BA31-600763D6479C}"/>
              </a:ext>
            </a:extLst>
          </p:cNvPr>
          <p:cNvSpPr>
            <a:spLocks noGrp="1"/>
          </p:cNvSpPr>
          <p:nvPr>
            <p:ph type="body" sz="quarter" idx="11"/>
          </p:nvPr>
        </p:nvSpPr>
        <p:spPr/>
        <p:txBody>
          <a:bodyPr/>
          <a:lstStyle/>
          <a:p>
            <a:pPr marL="342900" indent="-342900">
              <a:buClr>
                <a:schemeClr val="tx2"/>
              </a:buClr>
              <a:buFont typeface="Arial" panose="020B0604020202020204" pitchFamily="34" charset="0"/>
              <a:buChar char="•"/>
            </a:pPr>
            <a:r>
              <a:rPr lang="en-US" dirty="0"/>
              <a:t>Extended time-based tax actions until July 15, looking 60 days before (February 1, 2020)</a:t>
            </a:r>
          </a:p>
          <a:p>
            <a:pPr marL="342900" indent="-342900">
              <a:buClr>
                <a:schemeClr val="tx2"/>
              </a:buClr>
              <a:buFont typeface="Arial" panose="020B0604020202020204" pitchFamily="34" charset="0"/>
              <a:buChar char="•"/>
            </a:pPr>
            <a:r>
              <a:rPr lang="en-US" dirty="0"/>
              <a:t>Tax Day – July 15, extensions staying at October 15</a:t>
            </a:r>
          </a:p>
          <a:p>
            <a:pPr marL="342900" indent="-342900">
              <a:buClr>
                <a:schemeClr val="tx2"/>
              </a:buClr>
              <a:buFont typeface="Arial" panose="020B0604020202020204" pitchFamily="34" charset="0"/>
              <a:buChar char="•"/>
            </a:pPr>
            <a:r>
              <a:rPr lang="en-US" dirty="0"/>
              <a:t>If you took a February 1, 2020 IRA distribution of $100,000 you could roll that over to an IRA without tax consequences until July 15, 2020.</a:t>
            </a:r>
          </a:p>
        </p:txBody>
      </p:sp>
      <p:sp>
        <p:nvSpPr>
          <p:cNvPr id="5" name="Rectangle 4">
            <a:extLst>
              <a:ext uri="{FF2B5EF4-FFF2-40B4-BE49-F238E27FC236}">
                <a16:creationId xmlns:a16="http://schemas.microsoft.com/office/drawing/2014/main" id="{C260E8F0-80EC-DC4F-AE81-A3D1D44ECC58}"/>
              </a:ext>
            </a:extLst>
          </p:cNvPr>
          <p:cNvSpPr/>
          <p:nvPr/>
        </p:nvSpPr>
        <p:spPr>
          <a:xfrm>
            <a:off x="1139824" y="5270698"/>
            <a:ext cx="7145339" cy="307777"/>
          </a:xfrm>
          <a:prstGeom prst="rect">
            <a:avLst/>
          </a:prstGeom>
        </p:spPr>
        <p:txBody>
          <a:bodyPr wrap="square" lIns="0" tIns="0" rIns="0" bIns="0">
            <a:spAutoFit/>
          </a:bodyPr>
          <a:lstStyle/>
          <a:p>
            <a:pPr>
              <a:buClr>
                <a:schemeClr val="tx2"/>
              </a:buClr>
            </a:pPr>
            <a:r>
              <a:rPr lang="en-US" sz="1000" dirty="0">
                <a:solidFill>
                  <a:schemeClr val="accent1"/>
                </a:solidFill>
              </a:rPr>
              <a:t>IRS </a:t>
            </a:r>
            <a:r>
              <a:rPr lang="en-US" sz="1000" dirty="0">
                <a:solidFill>
                  <a:schemeClr val="accent1"/>
                </a:solidFill>
                <a:hlinkClick r:id="rId3">
                  <a:extLst>
                    <a:ext uri="{A12FA001-AC4F-418D-AE19-62706E023703}">
                      <ahyp:hlinkClr xmlns:ahyp="http://schemas.microsoft.com/office/drawing/2018/hyperlinkcolor" val="tx"/>
                    </a:ext>
                  </a:extLst>
                </a:hlinkClick>
              </a:rPr>
              <a:t>https://www.irs.gov/pub/irs-drop/n-20-23.pdf</a:t>
            </a:r>
            <a:r>
              <a:rPr lang="en-US" sz="1000" dirty="0">
                <a:solidFill>
                  <a:schemeClr val="accent1"/>
                </a:solidFill>
              </a:rPr>
              <a:t> - final notice on April 9 - </a:t>
            </a:r>
            <a:r>
              <a:rPr lang="en-US" sz="1000" dirty="0">
                <a:solidFill>
                  <a:schemeClr val="accent1"/>
                </a:solidFill>
                <a:hlinkClick r:id="rId4">
                  <a:extLst>
                    <a:ext uri="{A12FA001-AC4F-418D-AE19-62706E023703}">
                      <ahyp:hlinkClr xmlns:ahyp="http://schemas.microsoft.com/office/drawing/2018/hyperlinkcolor" val="tx"/>
                    </a:ext>
                  </a:extLst>
                </a:hlinkClick>
              </a:rPr>
              <a:t>https://www.irs.gov/newsroom/irs-extends-more-tax-deadlines-to-cover-individuals-trusts-estates-corporations-and-others</a:t>
            </a:r>
            <a:endParaRPr lang="en-US" sz="1000" dirty="0">
              <a:solidFill>
                <a:schemeClr val="accent1"/>
              </a:solidFill>
            </a:endParaRPr>
          </a:p>
        </p:txBody>
      </p:sp>
    </p:spTree>
    <p:extLst>
      <p:ext uri="{BB962C8B-B14F-4D97-AF65-F5344CB8AC3E}">
        <p14:creationId xmlns:p14="http://schemas.microsoft.com/office/powerpoint/2010/main" val="269061004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F74008A-2EEF-BE40-865F-44428A701CB8}"/>
              </a:ext>
            </a:extLst>
          </p:cNvPr>
          <p:cNvSpPr>
            <a:spLocks noGrp="1"/>
          </p:cNvSpPr>
          <p:nvPr>
            <p:ph type="body" sz="quarter" idx="10"/>
          </p:nvPr>
        </p:nvSpPr>
        <p:spPr/>
        <p:txBody>
          <a:bodyPr/>
          <a:lstStyle/>
          <a:p>
            <a:r>
              <a:rPr lang="en-US" dirty="0"/>
              <a:t>RMD Overview</a:t>
            </a:r>
          </a:p>
        </p:txBody>
      </p:sp>
    </p:spTree>
    <p:extLst>
      <p:ext uri="{BB962C8B-B14F-4D97-AF65-F5344CB8AC3E}">
        <p14:creationId xmlns:p14="http://schemas.microsoft.com/office/powerpoint/2010/main" val="1891084063"/>
      </p:ext>
    </p:extLst>
  </p:cSld>
  <p:clrMapOvr>
    <a:masterClrMapping/>
  </p:clrMapOvr>
  <p:transition spd="slow">
    <p:push di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January 2020 Distributions</a:t>
            </a:r>
          </a:p>
        </p:txBody>
      </p:sp>
      <p:sp>
        <p:nvSpPr>
          <p:cNvPr id="5" name="Text Placeholder 4">
            <a:extLst>
              <a:ext uri="{FF2B5EF4-FFF2-40B4-BE49-F238E27FC236}">
                <a16:creationId xmlns:a16="http://schemas.microsoft.com/office/drawing/2014/main" id="{0E65B953-D95F-2746-80E8-D3F209A8E17F}"/>
              </a:ext>
            </a:extLst>
          </p:cNvPr>
          <p:cNvSpPr>
            <a:spLocks noGrp="1"/>
          </p:cNvSpPr>
          <p:nvPr>
            <p:ph type="body" sz="quarter" idx="11"/>
          </p:nvPr>
        </p:nvSpPr>
        <p:spPr>
          <a:xfrm>
            <a:off x="1139825" y="2379076"/>
            <a:ext cx="8689975" cy="3199399"/>
          </a:xfrm>
        </p:spPr>
        <p:txBody>
          <a:bodyPr/>
          <a:lstStyle/>
          <a:p>
            <a:pPr marL="342900" indent="-342900">
              <a:buClr>
                <a:schemeClr val="tx2"/>
              </a:buClr>
              <a:buFont typeface="Arial" panose="020B0604020202020204" pitchFamily="34" charset="0"/>
              <a:buChar char="•"/>
            </a:pPr>
            <a:r>
              <a:rPr lang="en-US" sz="2800" dirty="0"/>
              <a:t>No longer RMDs</a:t>
            </a:r>
          </a:p>
          <a:p>
            <a:pPr marL="342900" indent="-342900">
              <a:buClr>
                <a:schemeClr val="tx2"/>
              </a:buClr>
              <a:buFont typeface="Arial" panose="020B0604020202020204" pitchFamily="34" charset="0"/>
              <a:buChar char="•"/>
            </a:pPr>
            <a:r>
              <a:rPr lang="en-US" sz="2800" dirty="0"/>
              <a:t>But passed 60-day mark</a:t>
            </a:r>
          </a:p>
          <a:p>
            <a:pPr marL="342900" indent="-342900">
              <a:buClr>
                <a:schemeClr val="tx2"/>
              </a:buClr>
              <a:buFont typeface="Arial" panose="020B0604020202020204" pitchFamily="34" charset="0"/>
              <a:buChar char="•"/>
            </a:pPr>
            <a:r>
              <a:rPr lang="en-US" sz="2800" dirty="0"/>
              <a:t>New IRS ruling doesn’t help either</a:t>
            </a:r>
          </a:p>
          <a:p>
            <a:pPr marL="342900" indent="-342900">
              <a:buClr>
                <a:schemeClr val="tx2"/>
              </a:buClr>
              <a:buFont typeface="Arial" panose="020B0604020202020204" pitchFamily="34" charset="0"/>
              <a:buChar char="•"/>
            </a:pPr>
            <a:r>
              <a:rPr lang="en-US" sz="2800" dirty="0"/>
              <a:t>Only real option to payback and rollover would be the Coronavirus Related Distribution</a:t>
            </a:r>
          </a:p>
        </p:txBody>
      </p:sp>
    </p:spTree>
    <p:extLst>
      <p:ext uri="{BB962C8B-B14F-4D97-AF65-F5344CB8AC3E}">
        <p14:creationId xmlns:p14="http://schemas.microsoft.com/office/powerpoint/2010/main" val="4054627531"/>
      </p:ext>
    </p:extLst>
  </p:cSld>
  <p:clrMapOvr>
    <a:masterClrMapping/>
  </p:clrMapOvr>
  <p:transition spd="slow">
    <p:push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AC192EF-D7A1-BD47-AA54-8B9184E9E60F}"/>
              </a:ext>
            </a:extLst>
          </p:cNvPr>
          <p:cNvSpPr>
            <a:spLocks noGrp="1"/>
          </p:cNvSpPr>
          <p:nvPr>
            <p:ph type="body" sz="quarter" idx="10"/>
          </p:nvPr>
        </p:nvSpPr>
        <p:spPr/>
        <p:txBody>
          <a:bodyPr/>
          <a:lstStyle/>
          <a:p>
            <a:r>
              <a:rPr lang="en-US" sz="6600" dirty="0"/>
              <a:t>Final Thoughts</a:t>
            </a:r>
            <a:br>
              <a:rPr lang="en-US" sz="6600" dirty="0"/>
            </a:br>
            <a:r>
              <a:rPr lang="en-US" sz="6600" dirty="0"/>
              <a:t>and Planning Opportunities </a:t>
            </a:r>
          </a:p>
        </p:txBody>
      </p:sp>
    </p:spTree>
    <p:extLst>
      <p:ext uri="{BB962C8B-B14F-4D97-AF65-F5344CB8AC3E}">
        <p14:creationId xmlns:p14="http://schemas.microsoft.com/office/powerpoint/2010/main" val="2140866118"/>
      </p:ext>
    </p:extLst>
  </p:cSld>
  <p:clrMapOvr>
    <a:masterClrMapping/>
  </p:clrMapOvr>
  <p:transition spd="slow">
    <p:push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p:txBody>
          <a:bodyPr/>
          <a:lstStyle/>
          <a:p>
            <a:r>
              <a:rPr lang="en-US" dirty="0"/>
              <a:t>RMD Planning</a:t>
            </a:r>
          </a:p>
        </p:txBody>
      </p:sp>
      <p:sp>
        <p:nvSpPr>
          <p:cNvPr id="5" name="Text Placeholder 4">
            <a:extLst>
              <a:ext uri="{FF2B5EF4-FFF2-40B4-BE49-F238E27FC236}">
                <a16:creationId xmlns:a16="http://schemas.microsoft.com/office/drawing/2014/main" id="{A9759357-5BF0-A34D-BD52-47F0459E295F}"/>
              </a:ext>
            </a:extLst>
          </p:cNvPr>
          <p:cNvSpPr>
            <a:spLocks noGrp="1"/>
          </p:cNvSpPr>
          <p:nvPr>
            <p:ph type="body" sz="quarter" idx="11"/>
          </p:nvPr>
        </p:nvSpPr>
        <p:spPr>
          <a:xfrm>
            <a:off x="1139825" y="2149475"/>
            <a:ext cx="9890125" cy="3694111"/>
          </a:xfrm>
        </p:spPr>
        <p:txBody>
          <a:bodyPr/>
          <a:lstStyle/>
          <a:p>
            <a:pPr marL="342900" indent="-342900">
              <a:spcAft>
                <a:spcPts val="1200"/>
              </a:spcAft>
              <a:buClr>
                <a:schemeClr val="tx2"/>
              </a:buClr>
              <a:buFont typeface="Arial" panose="020B0604020202020204" pitchFamily="34" charset="0"/>
              <a:buChar char="•"/>
            </a:pPr>
            <a:r>
              <a:rPr lang="en-US" dirty="0"/>
              <a:t>Freeze distributions</a:t>
            </a:r>
          </a:p>
          <a:p>
            <a:pPr marL="342900" indent="-342900">
              <a:spcAft>
                <a:spcPts val="1200"/>
              </a:spcAft>
              <a:buClr>
                <a:schemeClr val="tx2"/>
              </a:buClr>
              <a:buFont typeface="Arial" panose="020B0604020202020204" pitchFamily="34" charset="0"/>
              <a:buChar char="•"/>
            </a:pPr>
            <a:r>
              <a:rPr lang="en-US" dirty="0"/>
              <a:t>“Undo RMDs” for 2020</a:t>
            </a:r>
          </a:p>
          <a:p>
            <a:pPr marL="342900" indent="-342900">
              <a:spcAft>
                <a:spcPts val="1200"/>
              </a:spcAft>
              <a:buClr>
                <a:schemeClr val="tx2"/>
              </a:buClr>
              <a:buFont typeface="Arial" panose="020B0604020202020204" pitchFamily="34" charset="0"/>
              <a:buChar char="•"/>
            </a:pPr>
            <a:r>
              <a:rPr lang="en-US" dirty="0"/>
              <a:t>Review beneficiaries</a:t>
            </a:r>
          </a:p>
          <a:p>
            <a:pPr marL="342900" indent="-342900">
              <a:spcAft>
                <a:spcPts val="1200"/>
              </a:spcAft>
              <a:buClr>
                <a:schemeClr val="tx2"/>
              </a:buClr>
              <a:buFont typeface="Arial" panose="020B0604020202020204" pitchFamily="34" charset="0"/>
              <a:buChar char="•"/>
            </a:pPr>
            <a:r>
              <a:rPr lang="en-US" dirty="0"/>
              <a:t>Consider life insurance needs </a:t>
            </a:r>
          </a:p>
          <a:p>
            <a:pPr marL="342900" indent="-342900">
              <a:spcAft>
                <a:spcPts val="1200"/>
              </a:spcAft>
              <a:buClr>
                <a:schemeClr val="tx2"/>
              </a:buClr>
              <a:buFont typeface="Arial" panose="020B0604020202020204" pitchFamily="34" charset="0"/>
              <a:buChar char="•"/>
            </a:pPr>
            <a:r>
              <a:rPr lang="en-US" dirty="0"/>
              <a:t>Review trust language</a:t>
            </a:r>
          </a:p>
          <a:p>
            <a:pPr marL="342900" indent="-342900">
              <a:spcAft>
                <a:spcPts val="1200"/>
              </a:spcAft>
              <a:buClr>
                <a:schemeClr val="tx2"/>
              </a:buClr>
              <a:buFont typeface="Arial" panose="020B0604020202020204" pitchFamily="34" charset="0"/>
              <a:buChar char="•"/>
            </a:pPr>
            <a:r>
              <a:rPr lang="en-US" dirty="0"/>
              <a:t>Understand children or spouses that have spending/bankruptcy risks</a:t>
            </a:r>
          </a:p>
          <a:p>
            <a:pPr marL="342900" indent="-342900">
              <a:spcAft>
                <a:spcPts val="1200"/>
              </a:spcAft>
              <a:buClr>
                <a:schemeClr val="tx2"/>
              </a:buClr>
              <a:buFont typeface="Arial" panose="020B0604020202020204" pitchFamily="34" charset="0"/>
              <a:buChar char="•"/>
            </a:pPr>
            <a:r>
              <a:rPr lang="en-US" dirty="0"/>
              <a:t>Charitable remainder trusts could have a bigger role</a:t>
            </a:r>
          </a:p>
          <a:p>
            <a:pPr marL="342900" indent="-342900">
              <a:spcAft>
                <a:spcPts val="1200"/>
              </a:spcAft>
              <a:buClr>
                <a:schemeClr val="tx2"/>
              </a:buClr>
              <a:buFont typeface="Arial" panose="020B0604020202020204" pitchFamily="34" charset="0"/>
              <a:buChar char="•"/>
            </a:pPr>
            <a:r>
              <a:rPr lang="en-US" dirty="0"/>
              <a:t>Roth planning is huge</a:t>
            </a:r>
          </a:p>
          <a:p>
            <a:pPr marL="342900" indent="-342900">
              <a:spcAft>
                <a:spcPts val="1200"/>
              </a:spcAft>
              <a:buClr>
                <a:schemeClr val="tx2"/>
              </a:buClr>
              <a:buFont typeface="Arial" panose="020B0604020202020204" pitchFamily="34" charset="0"/>
              <a:buChar char="•"/>
            </a:pPr>
            <a:r>
              <a:rPr lang="en-US" dirty="0"/>
              <a:t>Keep preparing for changes in income planning </a:t>
            </a:r>
          </a:p>
        </p:txBody>
      </p:sp>
    </p:spTree>
    <p:extLst>
      <p:ext uri="{BB962C8B-B14F-4D97-AF65-F5344CB8AC3E}">
        <p14:creationId xmlns:p14="http://schemas.microsoft.com/office/powerpoint/2010/main" val="2353706441"/>
      </p:ext>
    </p:extLst>
  </p:cSld>
  <p:clrMapOvr>
    <a:masterClrMapping/>
  </p:clrMapOvr>
  <p:transition spd="slow">
    <p:push dir="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3E261B-36FD-DF4B-B67F-C9EDE2D4D66E}"/>
              </a:ext>
            </a:extLst>
          </p:cNvPr>
          <p:cNvSpPr>
            <a:spLocks noGrp="1"/>
          </p:cNvSpPr>
          <p:nvPr>
            <p:ph type="body" sz="quarter" idx="10"/>
          </p:nvPr>
        </p:nvSpPr>
        <p:spPr>
          <a:xfrm>
            <a:off x="1139825" y="1014413"/>
            <a:ext cx="10664825" cy="1135062"/>
          </a:xfrm>
        </p:spPr>
        <p:txBody>
          <a:bodyPr/>
          <a:lstStyle/>
          <a:p>
            <a:r>
              <a:rPr lang="en-US" sz="4400" dirty="0"/>
              <a:t>Best Practices for Financial Planning </a:t>
            </a:r>
          </a:p>
        </p:txBody>
      </p:sp>
      <p:sp>
        <p:nvSpPr>
          <p:cNvPr id="5" name="Text Placeholder 4">
            <a:extLst>
              <a:ext uri="{FF2B5EF4-FFF2-40B4-BE49-F238E27FC236}">
                <a16:creationId xmlns:a16="http://schemas.microsoft.com/office/drawing/2014/main" id="{1CF71B56-B7F7-3746-8D07-307625EC4404}"/>
              </a:ext>
            </a:extLst>
          </p:cNvPr>
          <p:cNvSpPr>
            <a:spLocks noGrp="1"/>
          </p:cNvSpPr>
          <p:nvPr>
            <p:ph type="body" sz="quarter" idx="11"/>
          </p:nvPr>
        </p:nvSpPr>
        <p:spPr/>
        <p:txBody>
          <a:bodyPr/>
          <a:lstStyle/>
          <a:p>
            <a:pPr marL="342900" indent="-342900">
              <a:buClr>
                <a:schemeClr val="tx2"/>
              </a:buClr>
              <a:buFont typeface="Arial" panose="020B0604020202020204" pitchFamily="34" charset="0"/>
              <a:buChar char="•"/>
            </a:pPr>
            <a:r>
              <a:rPr lang="en-US" dirty="0"/>
              <a:t>There isn’t always a “best” </a:t>
            </a:r>
          </a:p>
          <a:p>
            <a:pPr marL="342900" indent="-342900">
              <a:buClr>
                <a:schemeClr val="tx2"/>
              </a:buClr>
              <a:buFont typeface="Arial" panose="020B0604020202020204" pitchFamily="34" charset="0"/>
              <a:buChar char="•"/>
            </a:pPr>
            <a:r>
              <a:rPr lang="en-US" dirty="0"/>
              <a:t>There is, however, meaningful planning</a:t>
            </a:r>
          </a:p>
          <a:p>
            <a:pPr marL="342900" indent="-342900">
              <a:buClr>
                <a:schemeClr val="tx2"/>
              </a:buClr>
              <a:buFont typeface="Arial" panose="020B0604020202020204" pitchFamily="34" charset="0"/>
              <a:buChar char="•"/>
            </a:pPr>
            <a:r>
              <a:rPr lang="en-US" dirty="0"/>
              <a:t>Build a plan around your goals</a:t>
            </a:r>
          </a:p>
          <a:p>
            <a:pPr marL="342900" indent="-342900">
              <a:buClr>
                <a:schemeClr val="tx2"/>
              </a:buClr>
              <a:buFont typeface="Arial" panose="020B0604020202020204" pitchFamily="34" charset="0"/>
              <a:buChar char="•"/>
            </a:pPr>
            <a:r>
              <a:rPr lang="en-US" dirty="0"/>
              <a:t>Build flexibility in your plan for the future</a:t>
            </a:r>
          </a:p>
          <a:p>
            <a:pPr marL="342900" indent="-342900">
              <a:buClr>
                <a:schemeClr val="tx2"/>
              </a:buClr>
              <a:buFont typeface="Arial" panose="020B0604020202020204" pitchFamily="34" charset="0"/>
              <a:buChar char="•"/>
            </a:pPr>
            <a:r>
              <a:rPr lang="en-US" dirty="0"/>
              <a:t>Have someone looking out for the changes that are coming </a:t>
            </a:r>
          </a:p>
        </p:txBody>
      </p:sp>
    </p:spTree>
    <p:extLst>
      <p:ext uri="{BB962C8B-B14F-4D97-AF65-F5344CB8AC3E}">
        <p14:creationId xmlns:p14="http://schemas.microsoft.com/office/powerpoint/2010/main" val="2411075024"/>
      </p:ext>
    </p:extLst>
  </p:cSld>
  <p:clrMapOvr>
    <a:masterClrMapping/>
  </p:clrMapOvr>
  <p:transition spd="slow">
    <p:push di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3">
            <a:extLst>
              <a:ext uri="{FF2B5EF4-FFF2-40B4-BE49-F238E27FC236}">
                <a16:creationId xmlns:a16="http://schemas.microsoft.com/office/drawing/2014/main" id="{B471E8A5-B287-DC4A-AC83-147E7CCC623D}"/>
              </a:ext>
            </a:extLst>
          </p:cNvPr>
          <p:cNvSpPr>
            <a:spLocks noGrp="1"/>
          </p:cNvSpPr>
          <p:nvPr>
            <p:ph type="body" sz="quarter" idx="10"/>
          </p:nvPr>
        </p:nvSpPr>
        <p:spPr/>
        <p:txBody>
          <a:bodyPr/>
          <a:lstStyle/>
          <a:p>
            <a:r>
              <a:rPr lang="en-US" dirty="0"/>
              <a:t>Additional Disclosures</a:t>
            </a:r>
          </a:p>
        </p:txBody>
      </p:sp>
      <p:sp>
        <p:nvSpPr>
          <p:cNvPr id="9" name="Text Placeholder 1">
            <a:extLst>
              <a:ext uri="{FF2B5EF4-FFF2-40B4-BE49-F238E27FC236}">
                <a16:creationId xmlns:a16="http://schemas.microsoft.com/office/drawing/2014/main" id="{23178CFB-F2A8-E440-B6C7-03C1336179AA}"/>
              </a:ext>
            </a:extLst>
          </p:cNvPr>
          <p:cNvSpPr>
            <a:spLocks noGrp="1"/>
          </p:cNvSpPr>
          <p:nvPr>
            <p:ph type="body" sz="quarter" idx="11"/>
          </p:nvPr>
        </p:nvSpPr>
        <p:spPr/>
        <p:txBody>
          <a:bodyPr numCol="2"/>
          <a:lstStyle/>
          <a:p>
            <a:pPr>
              <a:spcAft>
                <a:spcPts val="600"/>
              </a:spcAft>
            </a:pPr>
            <a:r>
              <a:rPr lang="en-US" sz="900" dirty="0"/>
              <a:t>Investment advisory services offered through CWM, LLC, an SEC Registered Investment Advisor.  Carson Partners, a division of CWM, LLC, is a nationwide partnership of advisors.</a:t>
            </a:r>
          </a:p>
          <a:p>
            <a:pPr>
              <a:spcAft>
                <a:spcPts val="600"/>
              </a:spcAft>
            </a:pPr>
            <a:r>
              <a:rPr lang="en-US" sz="900" dirty="0"/>
              <a:t>Please note not all advisors affiliated or using the name of Carson Wealth offer securities through Cetera Advisor Networks LLC, Member FINRA/SIPC, or offers investment advisory services through CWM, LLC.  Please visit your advisor’s website for information related to specific advisors for more disclosures related to which firms they offer securities business through, if any, or which firm they offer advisory services through.</a:t>
            </a:r>
          </a:p>
          <a:p>
            <a:pPr>
              <a:spcAft>
                <a:spcPts val="600"/>
              </a:spcAft>
            </a:pPr>
            <a:r>
              <a:rPr lang="en-US" sz="900" dirty="0"/>
              <a:t>Carson Wealth is the marketing name for investment advisory services offered through Spectrum Management Group, LLC, an SEC Registered Investment Advisor. Spectrum Management Group, LLC is affiliated with CWM, LLC, an SEC Registered Investment Advisor through common ownership by Carson Group Holdings, LLC. </a:t>
            </a:r>
          </a:p>
          <a:p>
            <a:pPr>
              <a:spcAft>
                <a:spcPts val="600"/>
              </a:spcAft>
            </a:pPr>
            <a:r>
              <a:rPr lang="en-US" sz="900" dirty="0"/>
              <a:t>This presentation is designed to provide accurate and authoritative information on the subjects covered. It is not, however, intended to provide specific legal, tax, or other professional advice. For specific professional assistance, the services of an appropriate professional should be sought.</a:t>
            </a:r>
          </a:p>
          <a:p>
            <a:pPr>
              <a:spcAft>
                <a:spcPts val="600"/>
              </a:spcAft>
            </a:pPr>
            <a:r>
              <a:rPr lang="en-US" sz="900" dirty="0"/>
              <a:t>Some IRA's have contribution limitations and tax consequences for early withdrawals. For complete details, consult your tax advisor or attorney. Distributions from traditional IRA's and employer sponsored retirement plans are taxed as ordinary income and, if taken prior to reaching age 59 ½, may be subject to an additional 10% IRS tax penalty. Converting from a traditional IRA to a Roth IRA is a taxable event. A Roth IRA offers tax free withdrawals on taxable contributions. To qualify for the tax-free and penalty-free withdrawal or earnings, a Roth IRA must be in place for at least five tax years, and the distribution must take place after age 59 ½ or due to death, disability, or a first time home purchase (up to a $10,000 lifetime maximum). Depending on state law, Roth IRA distributions may be subject to state taxes. If you are purchasing an annuity to fund any tax-qualified retirement plan (IRA), you should be aware that this tax-deferral feature is available with any investment vehicle and is not unique to an annuity. Carefully consider the features and benefits of the annuity before making the decision to purchase.</a:t>
            </a:r>
          </a:p>
          <a:p>
            <a:pPr>
              <a:spcAft>
                <a:spcPts val="600"/>
              </a:spcAft>
            </a:pPr>
            <a:r>
              <a:rPr lang="en-US" sz="900" dirty="0"/>
              <a:t>The S&amp;P 500 is a capitalization-weighted index of 500 stocks designed to measure performance of the broad domestic economy through changes in the aggregate market value of 500 stocks representing all major industries.</a:t>
            </a:r>
          </a:p>
          <a:p>
            <a:pPr>
              <a:spcAft>
                <a:spcPts val="600"/>
              </a:spcAft>
            </a:pPr>
            <a:r>
              <a:rPr lang="en-US" sz="900" dirty="0"/>
              <a:t>Converting from a traditional IRA to a Roth IRA is a taxable event.</a:t>
            </a:r>
          </a:p>
          <a:p>
            <a:pPr>
              <a:spcAft>
                <a:spcPts val="600"/>
              </a:spcAft>
            </a:pPr>
            <a:r>
              <a:rPr lang="en-US" sz="900" dirty="0"/>
              <a:t>The hypothetical investment results are for illustrative purposes only and should not be deemed a representations of past or future results. Actual investment results may be more or less than those shown. This doe snot represent any specific product [and/or service].</a:t>
            </a:r>
          </a:p>
          <a:p>
            <a:pPr>
              <a:spcAft>
                <a:spcPts val="600"/>
              </a:spcAft>
            </a:pPr>
            <a:r>
              <a:rPr lang="en-US" sz="900" dirty="0"/>
              <a:t>This event is purely educational. No products or services will be offered for sale and there is no obligation.</a:t>
            </a:r>
          </a:p>
          <a:p>
            <a:pPr>
              <a:spcAft>
                <a:spcPts val="600"/>
              </a:spcAft>
            </a:pPr>
            <a:r>
              <a:rPr lang="en-US" sz="900" dirty="0"/>
              <a:t>13321 California Street, #100, Omaha, Nebraska 68154</a:t>
            </a:r>
          </a:p>
          <a:p>
            <a:pPr>
              <a:spcAft>
                <a:spcPts val="600"/>
              </a:spcAft>
            </a:pPr>
            <a:r>
              <a:rPr lang="en-US" sz="900" dirty="0"/>
              <a:t>888.321.0808</a:t>
            </a:r>
          </a:p>
          <a:p>
            <a:pPr>
              <a:spcAft>
                <a:spcPts val="600"/>
              </a:spcAft>
            </a:pPr>
            <a:endParaRPr lang="en-US" sz="900" dirty="0"/>
          </a:p>
          <a:p>
            <a:pPr>
              <a:spcAft>
                <a:spcPts val="600"/>
              </a:spcAft>
            </a:pPr>
            <a:endParaRPr lang="en-US" sz="900" dirty="0"/>
          </a:p>
        </p:txBody>
      </p:sp>
      <p:sp>
        <p:nvSpPr>
          <p:cNvPr id="6" name="Text Placeholder 4">
            <a:extLst>
              <a:ext uri="{FF2B5EF4-FFF2-40B4-BE49-F238E27FC236}">
                <a16:creationId xmlns:a16="http://schemas.microsoft.com/office/drawing/2014/main" id="{65CC3DEC-5D90-4AB7-B1F0-2C032FE870B3}"/>
              </a:ext>
            </a:extLst>
          </p:cNvPr>
          <p:cNvSpPr txBox="1">
            <a:spLocks/>
          </p:cNvSpPr>
          <p:nvPr/>
        </p:nvSpPr>
        <p:spPr>
          <a:xfrm>
            <a:off x="457200" y="1553713"/>
            <a:ext cx="5638800" cy="45550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latin typeface="Arial" panose="020B0604020202020204" pitchFamily="34" charset="0"/>
            </a:endParaRPr>
          </a:p>
        </p:txBody>
      </p:sp>
    </p:spTree>
    <p:extLst>
      <p:ext uri="{BB962C8B-B14F-4D97-AF65-F5344CB8AC3E}">
        <p14:creationId xmlns:p14="http://schemas.microsoft.com/office/powerpoint/2010/main" val="1511849699"/>
      </p:ext>
    </p:extLst>
  </p:cSld>
  <p:clrMapOvr>
    <a:masterClrMapping/>
  </p:clrMapOvr>
  <p:transition spd="slow">
    <p:push dir="u"/>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89A14567-B08B-3D48-BC54-9C9F30C74B93}"/>
              </a:ext>
            </a:extLst>
          </p:cNvPr>
          <p:cNvSpPr>
            <a:spLocks noGrp="1"/>
          </p:cNvSpPr>
          <p:nvPr>
            <p:ph type="pic" sz="quarter" idx="12"/>
          </p:nvPr>
        </p:nvSpPr>
        <p:spPr/>
      </p:sp>
      <p:sp>
        <p:nvSpPr>
          <p:cNvPr id="6" name="Text Placeholder 5">
            <a:extLst>
              <a:ext uri="{FF2B5EF4-FFF2-40B4-BE49-F238E27FC236}">
                <a16:creationId xmlns:a16="http://schemas.microsoft.com/office/drawing/2014/main" id="{10B14A00-1E0E-564A-93BB-99763DE9844B}"/>
              </a:ext>
            </a:extLst>
          </p:cNvPr>
          <p:cNvSpPr>
            <a:spLocks noGrp="1"/>
          </p:cNvSpPr>
          <p:nvPr>
            <p:ph type="body" sz="quarter" idx="10"/>
          </p:nvPr>
        </p:nvSpPr>
        <p:spPr/>
        <p:txBody>
          <a:bodyPr/>
          <a:lstStyle/>
          <a:p>
            <a:endParaRPr lang="en-US"/>
          </a:p>
        </p:txBody>
      </p:sp>
      <p:sp>
        <p:nvSpPr>
          <p:cNvPr id="7" name="Text Placeholder 6">
            <a:extLst>
              <a:ext uri="{FF2B5EF4-FFF2-40B4-BE49-F238E27FC236}">
                <a16:creationId xmlns:a16="http://schemas.microsoft.com/office/drawing/2014/main" id="{5480615C-678A-F04C-8575-81CABD4E2414}"/>
              </a:ext>
            </a:extLst>
          </p:cNvPr>
          <p:cNvSpPr>
            <a:spLocks noGrp="1"/>
          </p:cNvSpPr>
          <p:nvPr>
            <p:ph type="body" sz="quarter" idx="11"/>
          </p:nvPr>
        </p:nvSpPr>
        <p:spPr/>
        <p:txBody>
          <a:bodyPr/>
          <a:lstStyle/>
          <a:p>
            <a:endParaRPr lang="en-US"/>
          </a:p>
        </p:txBody>
      </p:sp>
      <p:sp>
        <p:nvSpPr>
          <p:cNvPr id="12" name="Text Placeholder 11">
            <a:extLst>
              <a:ext uri="{FF2B5EF4-FFF2-40B4-BE49-F238E27FC236}">
                <a16:creationId xmlns:a16="http://schemas.microsoft.com/office/drawing/2014/main" id="{8B0FB8A4-8DF0-9540-AB69-F51968131C25}"/>
              </a:ext>
            </a:extLst>
          </p:cNvPr>
          <p:cNvSpPr>
            <a:spLocks noGrp="1"/>
          </p:cNvSpPr>
          <p:nvPr>
            <p:ph type="body" sz="quarter" idx="13"/>
          </p:nvPr>
        </p:nvSpPr>
        <p:spPr/>
        <p:txBody>
          <a:bodyPr/>
          <a:lstStyle/>
          <a:p>
            <a:endParaRPr lang="en-US"/>
          </a:p>
        </p:txBody>
      </p:sp>
      <p:sp>
        <p:nvSpPr>
          <p:cNvPr id="16" name="Text Placeholder 15">
            <a:extLst>
              <a:ext uri="{FF2B5EF4-FFF2-40B4-BE49-F238E27FC236}">
                <a16:creationId xmlns:a16="http://schemas.microsoft.com/office/drawing/2014/main" id="{2818E28B-3DA7-0D4F-B091-615BDC70BC05}"/>
              </a:ext>
            </a:extLst>
          </p:cNvPr>
          <p:cNvSpPr>
            <a:spLocks noGrp="1"/>
          </p:cNvSpPr>
          <p:nvPr>
            <p:ph type="body" sz="quarter" idx="14"/>
          </p:nvPr>
        </p:nvSpPr>
        <p:spPr/>
        <p:txBody>
          <a:bodyPr/>
          <a:lstStyle/>
          <a:p>
            <a:r>
              <a:rPr lang="en-US" dirty="0"/>
              <a:t>To Contact for Speaking Requests: </a:t>
            </a:r>
          </a:p>
        </p:txBody>
      </p:sp>
      <p:sp>
        <p:nvSpPr>
          <p:cNvPr id="13" name="Text Placeholder 12">
            <a:extLst>
              <a:ext uri="{FF2B5EF4-FFF2-40B4-BE49-F238E27FC236}">
                <a16:creationId xmlns:a16="http://schemas.microsoft.com/office/drawing/2014/main" id="{ABF87D9A-5E00-0F43-8446-F68F981C0BA1}"/>
              </a:ext>
            </a:extLst>
          </p:cNvPr>
          <p:cNvSpPr>
            <a:spLocks noGrp="1"/>
          </p:cNvSpPr>
          <p:nvPr>
            <p:ph type="body" sz="quarter" idx="15"/>
          </p:nvPr>
        </p:nvSpPr>
        <p:spPr/>
        <p:txBody>
          <a:bodyPr/>
          <a:lstStyle/>
          <a:p>
            <a:endParaRPr lang="en-US"/>
          </a:p>
        </p:txBody>
      </p:sp>
      <p:sp>
        <p:nvSpPr>
          <p:cNvPr id="14" name="Text Placeholder 13">
            <a:extLst>
              <a:ext uri="{FF2B5EF4-FFF2-40B4-BE49-F238E27FC236}">
                <a16:creationId xmlns:a16="http://schemas.microsoft.com/office/drawing/2014/main" id="{212CDDDE-CBE2-294F-80C8-85D7D91AC939}"/>
              </a:ext>
            </a:extLst>
          </p:cNvPr>
          <p:cNvSpPr>
            <a:spLocks noGrp="1"/>
          </p:cNvSpPr>
          <p:nvPr>
            <p:ph type="body" sz="quarter" idx="17"/>
          </p:nvPr>
        </p:nvSpPr>
        <p:spPr/>
        <p:txBody>
          <a:bodyPr/>
          <a:lstStyle/>
          <a:p>
            <a:endParaRPr lang="en-US"/>
          </a:p>
        </p:txBody>
      </p:sp>
      <p:sp>
        <p:nvSpPr>
          <p:cNvPr id="15" name="Text Placeholder 14">
            <a:extLst>
              <a:ext uri="{FF2B5EF4-FFF2-40B4-BE49-F238E27FC236}">
                <a16:creationId xmlns:a16="http://schemas.microsoft.com/office/drawing/2014/main" id="{6E2DCD76-C448-D74E-A5A5-34AEC869AF00}"/>
              </a:ext>
            </a:extLst>
          </p:cNvPr>
          <p:cNvSpPr>
            <a:spLocks noGrp="1"/>
          </p:cNvSpPr>
          <p:nvPr>
            <p:ph type="body" sz="quarter" idx="18"/>
          </p:nvPr>
        </p:nvSpPr>
        <p:spPr/>
        <p:txBody>
          <a:bodyPr/>
          <a:lstStyle/>
          <a:p>
            <a:endParaRPr lang="en-US"/>
          </a:p>
        </p:txBody>
      </p:sp>
      <p:sp>
        <p:nvSpPr>
          <p:cNvPr id="20" name="Text Placeholder 19">
            <a:extLst>
              <a:ext uri="{FF2B5EF4-FFF2-40B4-BE49-F238E27FC236}">
                <a16:creationId xmlns:a16="http://schemas.microsoft.com/office/drawing/2014/main" id="{6C910BCD-084A-4242-99D0-7F192740D6BF}"/>
              </a:ext>
            </a:extLst>
          </p:cNvPr>
          <p:cNvSpPr>
            <a:spLocks noGrp="1"/>
          </p:cNvSpPr>
          <p:nvPr>
            <p:ph type="body" sz="quarter" idx="19"/>
          </p:nvPr>
        </p:nvSpPr>
        <p:spPr/>
        <p:txBody>
          <a:bodyPr/>
          <a:lstStyle/>
          <a:p>
            <a:r>
              <a:rPr lang="en-US" dirty="0"/>
              <a:t>WEBSITE</a:t>
            </a:r>
          </a:p>
        </p:txBody>
      </p:sp>
      <p:sp>
        <p:nvSpPr>
          <p:cNvPr id="22" name="TextBox 21">
            <a:extLst>
              <a:ext uri="{FF2B5EF4-FFF2-40B4-BE49-F238E27FC236}">
                <a16:creationId xmlns:a16="http://schemas.microsoft.com/office/drawing/2014/main" id="{2D8C3A6B-62E6-A04F-9AB3-D0EBA76527EC}"/>
              </a:ext>
            </a:extLst>
          </p:cNvPr>
          <p:cNvSpPr txBox="1"/>
          <p:nvPr/>
        </p:nvSpPr>
        <p:spPr>
          <a:xfrm>
            <a:off x="9419486" y="6186100"/>
            <a:ext cx="1610463" cy="276999"/>
          </a:xfrm>
          <a:prstGeom prst="rect">
            <a:avLst/>
          </a:prstGeom>
          <a:solidFill>
            <a:srgbClr val="FF0000"/>
          </a:solidFill>
        </p:spPr>
        <p:txBody>
          <a:bodyPr wrap="square" rtlCol="0">
            <a:spAutoFit/>
          </a:bodyPr>
          <a:lstStyle/>
          <a:p>
            <a:r>
              <a:rPr lang="en-US" sz="1200" dirty="0">
                <a:solidFill>
                  <a:schemeClr val="bg1"/>
                </a:solidFill>
                <a:latin typeface="+mj-lt"/>
              </a:rPr>
              <a:t>Replace With Logo</a:t>
            </a:r>
          </a:p>
        </p:txBody>
      </p:sp>
    </p:spTree>
    <p:extLst>
      <p:ext uri="{BB962C8B-B14F-4D97-AF65-F5344CB8AC3E}">
        <p14:creationId xmlns:p14="http://schemas.microsoft.com/office/powerpoint/2010/main" val="77355367"/>
      </p:ext>
    </p:extLst>
  </p:cSld>
  <p:clrMapOvr>
    <a:masterClrMapping/>
  </p:clrMapOvr>
  <p:transition spd="slow">
    <p:push dir="u"/>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E9391CD1-C966-3945-BD13-888E4DE34BE1}"/>
              </a:ext>
            </a:extLst>
          </p:cNvPr>
          <p:cNvSpPr>
            <a:spLocks noGrp="1"/>
          </p:cNvSpPr>
          <p:nvPr>
            <p:ph type="body" sz="quarter" idx="10"/>
          </p:nvPr>
        </p:nvSpPr>
        <p:spPr>
          <a:xfrm>
            <a:off x="1139825" y="816356"/>
            <a:ext cx="6157790" cy="3174320"/>
          </a:xfrm>
        </p:spPr>
        <p:txBody>
          <a:bodyPr/>
          <a:lstStyle/>
          <a:p>
            <a:r>
              <a:rPr lang="en-US" dirty="0"/>
              <a:t>Thank You For Joining Us!</a:t>
            </a:r>
          </a:p>
        </p:txBody>
      </p:sp>
      <p:sp>
        <p:nvSpPr>
          <p:cNvPr id="3" name="TextBox 2">
            <a:extLst>
              <a:ext uri="{FF2B5EF4-FFF2-40B4-BE49-F238E27FC236}">
                <a16:creationId xmlns:a16="http://schemas.microsoft.com/office/drawing/2014/main" id="{570A05DF-0D6F-AD4D-AAA8-0E07D19F4715}"/>
              </a:ext>
            </a:extLst>
          </p:cNvPr>
          <p:cNvSpPr txBox="1"/>
          <p:nvPr/>
        </p:nvSpPr>
        <p:spPr>
          <a:xfrm>
            <a:off x="9055442" y="5003235"/>
            <a:ext cx="1610463" cy="276999"/>
          </a:xfrm>
          <a:prstGeom prst="rect">
            <a:avLst/>
          </a:prstGeom>
          <a:solidFill>
            <a:srgbClr val="FF0000"/>
          </a:solidFill>
        </p:spPr>
        <p:txBody>
          <a:bodyPr wrap="square" rtlCol="0">
            <a:spAutoFit/>
          </a:bodyPr>
          <a:lstStyle/>
          <a:p>
            <a:r>
              <a:rPr lang="en-US" sz="1200" dirty="0">
                <a:solidFill>
                  <a:schemeClr val="bg1"/>
                </a:solidFill>
                <a:latin typeface="+mj-lt"/>
              </a:rPr>
              <a:t>Replace With Logo</a:t>
            </a:r>
          </a:p>
        </p:txBody>
      </p:sp>
    </p:spTree>
    <p:extLst>
      <p:ext uri="{BB962C8B-B14F-4D97-AF65-F5344CB8AC3E}">
        <p14:creationId xmlns:p14="http://schemas.microsoft.com/office/powerpoint/2010/main" val="97524196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49C43C3-FFB7-9447-B93E-9BD4CFABFFA9}"/>
              </a:ext>
            </a:extLst>
          </p:cNvPr>
          <p:cNvSpPr>
            <a:spLocks noGrp="1"/>
          </p:cNvSpPr>
          <p:nvPr>
            <p:ph type="body" sz="quarter" idx="10"/>
          </p:nvPr>
        </p:nvSpPr>
        <p:spPr/>
        <p:txBody>
          <a:bodyPr/>
          <a:lstStyle/>
          <a:p>
            <a:r>
              <a:rPr lang="en-US" dirty="0"/>
              <a:t>RMD Basics</a:t>
            </a:r>
          </a:p>
        </p:txBody>
      </p:sp>
      <p:sp>
        <p:nvSpPr>
          <p:cNvPr id="5" name="Text Placeholder 4">
            <a:extLst>
              <a:ext uri="{FF2B5EF4-FFF2-40B4-BE49-F238E27FC236}">
                <a16:creationId xmlns:a16="http://schemas.microsoft.com/office/drawing/2014/main" id="{FE801DB2-6AB4-2A4C-8674-42B48ABA9083}"/>
              </a:ext>
            </a:extLst>
          </p:cNvPr>
          <p:cNvSpPr>
            <a:spLocks noGrp="1"/>
          </p:cNvSpPr>
          <p:nvPr>
            <p:ph type="body" sz="quarter" idx="11"/>
          </p:nvPr>
        </p:nvSpPr>
        <p:spPr/>
        <p:txBody>
          <a:bodyPr/>
          <a:lstStyle/>
          <a:p>
            <a:pPr marL="342900" indent="-342900">
              <a:buClr>
                <a:schemeClr val="tx2"/>
              </a:buClr>
              <a:buFont typeface="Arial" panose="020B0604020202020204" pitchFamily="34" charset="0"/>
              <a:buChar char="•"/>
            </a:pPr>
            <a:r>
              <a:rPr lang="en-US" dirty="0"/>
              <a:t>RMD – Required Minimum Distributions or aka MRDs Minimum Required Distributions</a:t>
            </a:r>
          </a:p>
          <a:p>
            <a:pPr marL="342900" indent="-342900">
              <a:buClr>
                <a:schemeClr val="tx2"/>
              </a:buClr>
              <a:buFont typeface="Arial" panose="020B0604020202020204" pitchFamily="34" charset="0"/>
              <a:buChar char="•"/>
            </a:pPr>
            <a:r>
              <a:rPr lang="en-US" dirty="0"/>
              <a:t>Govt gave tax benefits to tax-advantaged retirement accounts</a:t>
            </a:r>
          </a:p>
          <a:p>
            <a:pPr marL="342900" indent="-342900">
              <a:buClr>
                <a:schemeClr val="tx2"/>
              </a:buClr>
              <a:buFont typeface="Arial" panose="020B0604020202020204" pitchFamily="34" charset="0"/>
              <a:buChar char="•"/>
            </a:pPr>
            <a:r>
              <a:rPr lang="en-US" dirty="0"/>
              <a:t>But, wants its money at some point (TAXES)</a:t>
            </a:r>
          </a:p>
          <a:p>
            <a:pPr marL="342900" indent="-342900">
              <a:buClr>
                <a:schemeClr val="tx2"/>
              </a:buClr>
              <a:buFont typeface="Arial" panose="020B0604020202020204" pitchFamily="34" charset="0"/>
              <a:buChar char="•"/>
            </a:pPr>
            <a:r>
              <a:rPr lang="en-US" dirty="0"/>
              <a:t>RMDs either while alive </a:t>
            </a:r>
            <a:br>
              <a:rPr lang="en-US" dirty="0"/>
            </a:br>
            <a:r>
              <a:rPr lang="en-US" dirty="0"/>
              <a:t>or at death </a:t>
            </a:r>
          </a:p>
          <a:p>
            <a:pPr marL="342900" indent="-342900">
              <a:buClr>
                <a:schemeClr val="tx2"/>
              </a:buClr>
              <a:buFont typeface="Arial" panose="020B0604020202020204" pitchFamily="34" charset="0"/>
              <a:buChar char="•"/>
            </a:pPr>
            <a:r>
              <a:rPr lang="en-US" dirty="0"/>
              <a:t>Essentially just forced distributions</a:t>
            </a:r>
          </a:p>
          <a:p>
            <a:pPr marL="342900" indent="-342900">
              <a:buClr>
                <a:schemeClr val="tx2"/>
              </a:buClr>
              <a:buFont typeface="Arial" panose="020B0604020202020204" pitchFamily="34" charset="0"/>
              <a:buChar char="•"/>
            </a:pPr>
            <a:r>
              <a:rPr lang="en-US" dirty="0"/>
              <a:t>Complex rules</a:t>
            </a:r>
          </a:p>
        </p:txBody>
      </p:sp>
    </p:spTree>
    <p:extLst>
      <p:ext uri="{BB962C8B-B14F-4D97-AF65-F5344CB8AC3E}">
        <p14:creationId xmlns:p14="http://schemas.microsoft.com/office/powerpoint/2010/main" val="140776537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49C43C3-FFB7-9447-B93E-9BD4CFABFFA9}"/>
              </a:ext>
            </a:extLst>
          </p:cNvPr>
          <p:cNvSpPr>
            <a:spLocks noGrp="1"/>
          </p:cNvSpPr>
          <p:nvPr>
            <p:ph type="body" sz="quarter" idx="10"/>
          </p:nvPr>
        </p:nvSpPr>
        <p:spPr/>
        <p:txBody>
          <a:bodyPr/>
          <a:lstStyle/>
          <a:p>
            <a:r>
              <a:rPr lang="en-US" dirty="0"/>
              <a:t>When do RMDs start?</a:t>
            </a:r>
          </a:p>
        </p:txBody>
      </p:sp>
      <p:sp>
        <p:nvSpPr>
          <p:cNvPr id="3" name="Text Placeholder 2">
            <a:extLst>
              <a:ext uri="{FF2B5EF4-FFF2-40B4-BE49-F238E27FC236}">
                <a16:creationId xmlns:a16="http://schemas.microsoft.com/office/drawing/2014/main" id="{178E4E0E-6499-BA4A-8E15-C902747D009E}"/>
              </a:ext>
            </a:extLst>
          </p:cNvPr>
          <p:cNvSpPr>
            <a:spLocks noGrp="1"/>
          </p:cNvSpPr>
          <p:nvPr>
            <p:ph type="body" sz="quarter" idx="11"/>
          </p:nvPr>
        </p:nvSpPr>
        <p:spPr/>
        <p:txBody>
          <a:bodyPr/>
          <a:lstStyle/>
          <a:p>
            <a:pPr marL="457200" indent="-457200">
              <a:buClr>
                <a:schemeClr val="tx2"/>
              </a:buClr>
              <a:buSzPct val="100000"/>
              <a:buFont typeface="Arial" panose="020B0604020202020204" pitchFamily="34" charset="0"/>
              <a:buChar char="•"/>
            </a:pPr>
            <a:r>
              <a:rPr lang="en-US" sz="2800" dirty="0"/>
              <a:t>Age 70.5 or retired by end of 2019 (not 5% owner)</a:t>
            </a:r>
          </a:p>
          <a:p>
            <a:pPr marL="457200" indent="-457200">
              <a:buClr>
                <a:schemeClr val="tx2"/>
              </a:buClr>
              <a:buSzPct val="100000"/>
              <a:buFont typeface="Arial" panose="020B0604020202020204" pitchFamily="34" charset="0"/>
              <a:buChar char="•"/>
            </a:pPr>
            <a:r>
              <a:rPr lang="en-US" sz="2800" dirty="0"/>
              <a:t>2020 and onward age 72 or retired (not 5% owner)</a:t>
            </a:r>
          </a:p>
          <a:p>
            <a:pPr marL="457200" indent="-457200">
              <a:buClr>
                <a:schemeClr val="tx2"/>
              </a:buClr>
              <a:buSzPct val="100000"/>
              <a:buFont typeface="Arial" panose="020B0604020202020204" pitchFamily="34" charset="0"/>
              <a:buChar char="•"/>
            </a:pPr>
            <a:r>
              <a:rPr lang="en-US" sz="2800" dirty="0"/>
              <a:t>After account owner dies</a:t>
            </a:r>
          </a:p>
        </p:txBody>
      </p:sp>
    </p:spTree>
    <p:extLst>
      <p:ext uri="{BB962C8B-B14F-4D97-AF65-F5344CB8AC3E}">
        <p14:creationId xmlns:p14="http://schemas.microsoft.com/office/powerpoint/2010/main" val="3790532389"/>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85B31D9-CF22-A440-9816-135B2BE500C0}"/>
              </a:ext>
            </a:extLst>
          </p:cNvPr>
          <p:cNvSpPr>
            <a:spLocks noGrp="1"/>
          </p:cNvSpPr>
          <p:nvPr>
            <p:ph type="body" sz="quarter" idx="10"/>
          </p:nvPr>
        </p:nvSpPr>
        <p:spPr/>
        <p:txBody>
          <a:bodyPr/>
          <a:lstStyle/>
          <a:p>
            <a:r>
              <a:rPr lang="en-US" dirty="0"/>
              <a:t>Accounts Subject to RMDs</a:t>
            </a:r>
          </a:p>
        </p:txBody>
      </p:sp>
      <p:sp>
        <p:nvSpPr>
          <p:cNvPr id="6" name="Text Placeholder 5">
            <a:extLst>
              <a:ext uri="{FF2B5EF4-FFF2-40B4-BE49-F238E27FC236}">
                <a16:creationId xmlns:a16="http://schemas.microsoft.com/office/drawing/2014/main" id="{8A78F78D-8AA4-3448-88EA-74D81FB12C3E}"/>
              </a:ext>
            </a:extLst>
          </p:cNvPr>
          <p:cNvSpPr>
            <a:spLocks noGrp="1"/>
          </p:cNvSpPr>
          <p:nvPr>
            <p:ph type="body" sz="quarter" idx="11"/>
          </p:nvPr>
        </p:nvSpPr>
        <p:spPr/>
        <p:txBody>
          <a:bodyPr/>
          <a:lstStyle/>
          <a:p>
            <a:pPr marL="457200" indent="-457200">
              <a:spcAft>
                <a:spcPts val="1200"/>
              </a:spcAft>
              <a:buClr>
                <a:schemeClr val="tx2"/>
              </a:buClr>
              <a:buSzPct val="100000"/>
              <a:buFont typeface="Arial" panose="020B0604020202020204" pitchFamily="34" charset="0"/>
              <a:buChar char="•"/>
            </a:pPr>
            <a:r>
              <a:rPr lang="en-US" sz="2000" dirty="0"/>
              <a:t>Retirement Accounts:</a:t>
            </a:r>
          </a:p>
          <a:p>
            <a:pPr marL="914400" lvl="1" indent="-457200">
              <a:spcBef>
                <a:spcPts val="0"/>
              </a:spcBef>
              <a:spcAft>
                <a:spcPts val="1200"/>
              </a:spcAft>
              <a:buClr>
                <a:schemeClr val="tx2"/>
              </a:buClr>
              <a:buSzPct val="100000"/>
              <a:buFont typeface="Courier New" panose="02070309020205020404" pitchFamily="49" charset="0"/>
              <a:buChar char="o"/>
            </a:pPr>
            <a:r>
              <a:rPr lang="en-US" sz="1800" dirty="0"/>
              <a:t>Traditional IRAs</a:t>
            </a:r>
          </a:p>
          <a:p>
            <a:pPr marL="914400" lvl="1" indent="-457200">
              <a:spcBef>
                <a:spcPts val="0"/>
              </a:spcBef>
              <a:spcAft>
                <a:spcPts val="1200"/>
              </a:spcAft>
              <a:buClr>
                <a:schemeClr val="tx2"/>
              </a:buClr>
              <a:buSzPct val="100000"/>
              <a:buFont typeface="Courier New" panose="02070309020205020404" pitchFamily="49" charset="0"/>
              <a:buChar char="o"/>
            </a:pPr>
            <a:r>
              <a:rPr lang="en-US" sz="1800" dirty="0"/>
              <a:t>SEP IRAs</a:t>
            </a:r>
          </a:p>
          <a:p>
            <a:pPr marL="914400" lvl="1" indent="-457200">
              <a:spcBef>
                <a:spcPts val="0"/>
              </a:spcBef>
              <a:spcAft>
                <a:spcPts val="1200"/>
              </a:spcAft>
              <a:buClr>
                <a:schemeClr val="tx2"/>
              </a:buClr>
              <a:buSzPct val="100000"/>
              <a:buFont typeface="Courier New" panose="02070309020205020404" pitchFamily="49" charset="0"/>
              <a:buChar char="o"/>
            </a:pPr>
            <a:r>
              <a:rPr lang="en-US" sz="1800" dirty="0"/>
              <a:t>SIMPLE IRAs</a:t>
            </a:r>
          </a:p>
          <a:p>
            <a:pPr marL="914400" lvl="1" indent="-457200">
              <a:spcBef>
                <a:spcPts val="0"/>
              </a:spcBef>
              <a:spcAft>
                <a:spcPts val="1200"/>
              </a:spcAft>
              <a:buClr>
                <a:schemeClr val="tx2"/>
              </a:buClr>
              <a:buSzPct val="100000"/>
              <a:buFont typeface="Courier New" panose="02070309020205020404" pitchFamily="49" charset="0"/>
              <a:buChar char="o"/>
            </a:pPr>
            <a:r>
              <a:rPr lang="en-US" sz="1800" dirty="0"/>
              <a:t>Inherited IRAs</a:t>
            </a:r>
          </a:p>
          <a:p>
            <a:pPr marL="914400" lvl="1" indent="-457200">
              <a:spcBef>
                <a:spcPts val="0"/>
              </a:spcBef>
              <a:spcAft>
                <a:spcPts val="1200"/>
              </a:spcAft>
              <a:buClr>
                <a:schemeClr val="tx2"/>
              </a:buClr>
              <a:buSzPct val="100000"/>
              <a:buFont typeface="Courier New" panose="02070309020205020404" pitchFamily="49" charset="0"/>
              <a:buChar char="o"/>
            </a:pPr>
            <a:r>
              <a:rPr lang="en-US" sz="1800" dirty="0"/>
              <a:t>401(k)s, 403(b)s, and 457(b)s</a:t>
            </a:r>
          </a:p>
          <a:p>
            <a:pPr marL="914400" lvl="1" indent="-457200">
              <a:spcBef>
                <a:spcPts val="0"/>
              </a:spcBef>
              <a:spcAft>
                <a:spcPts val="1200"/>
              </a:spcAft>
              <a:buClr>
                <a:schemeClr val="tx2"/>
              </a:buClr>
              <a:buSzPct val="100000"/>
              <a:buFont typeface="Courier New" panose="02070309020205020404" pitchFamily="49" charset="0"/>
              <a:buChar char="o"/>
            </a:pPr>
            <a:r>
              <a:rPr lang="en-US" sz="1800" dirty="0"/>
              <a:t>Inherited 401(k)s, 403(b)s, and 457(b)s</a:t>
            </a:r>
            <a:endParaRPr lang="en-US" sz="2000" dirty="0"/>
          </a:p>
          <a:p>
            <a:pPr marL="457200" indent="-457200">
              <a:spcAft>
                <a:spcPts val="1200"/>
              </a:spcAft>
              <a:buClr>
                <a:schemeClr val="tx2"/>
              </a:buClr>
              <a:buSzPct val="100000"/>
              <a:buFont typeface="Arial" panose="020B0604020202020204" pitchFamily="34" charset="0"/>
              <a:buChar char="•"/>
            </a:pPr>
            <a:r>
              <a:rPr lang="en-US" sz="2000" dirty="0"/>
              <a:t>Federal Thrift Savings Program subject to RMDs but slightly </a:t>
            </a:r>
            <a:br>
              <a:rPr lang="en-US" sz="2000" dirty="0"/>
            </a:br>
            <a:r>
              <a:rPr lang="en-US" sz="2000" dirty="0"/>
              <a:t>different rules</a:t>
            </a:r>
          </a:p>
          <a:p>
            <a:pPr marL="457200" indent="-457200">
              <a:spcAft>
                <a:spcPts val="1200"/>
              </a:spcAft>
              <a:buClr>
                <a:schemeClr val="tx2"/>
              </a:buClr>
              <a:buSzPct val="100000"/>
              <a:buFont typeface="Arial" panose="020B0604020202020204" pitchFamily="34" charset="0"/>
              <a:buChar char="•"/>
            </a:pPr>
            <a:r>
              <a:rPr lang="en-US" sz="2000" dirty="0"/>
              <a:t>HSAs/529s also subject to special at death rules</a:t>
            </a:r>
          </a:p>
          <a:p>
            <a:pPr marL="457200" indent="-457200">
              <a:spcAft>
                <a:spcPts val="1200"/>
              </a:spcAft>
              <a:buClr>
                <a:schemeClr val="tx2"/>
              </a:buClr>
              <a:buSzPct val="100000"/>
              <a:buFont typeface="Arial" panose="020B0604020202020204" pitchFamily="34" charset="0"/>
              <a:buChar char="•"/>
            </a:pPr>
            <a:r>
              <a:rPr lang="en-US" sz="2000" dirty="0"/>
              <a:t>Roth IRAs not subject to lifetime rules just at death RMDs</a:t>
            </a:r>
          </a:p>
          <a:p>
            <a:pPr marL="457200" indent="-457200">
              <a:spcAft>
                <a:spcPts val="1200"/>
              </a:spcAft>
              <a:buClr>
                <a:schemeClr val="tx2"/>
              </a:buClr>
              <a:buSzPct val="100000"/>
              <a:buFont typeface="Arial" panose="020B0604020202020204" pitchFamily="34" charset="0"/>
              <a:buChar char="•"/>
            </a:pPr>
            <a:r>
              <a:rPr lang="en-US" sz="2000" dirty="0"/>
              <a:t>Roth Accounts are subject to </a:t>
            </a:r>
            <a:br>
              <a:rPr lang="en-US" sz="2000" dirty="0"/>
            </a:br>
            <a:r>
              <a:rPr lang="en-US" sz="2000" dirty="0"/>
              <a:t>RMD rules</a:t>
            </a:r>
            <a:endParaRPr lang="en-US" sz="1800" dirty="0"/>
          </a:p>
        </p:txBody>
      </p:sp>
    </p:spTree>
    <p:extLst>
      <p:ext uri="{BB962C8B-B14F-4D97-AF65-F5344CB8AC3E}">
        <p14:creationId xmlns:p14="http://schemas.microsoft.com/office/powerpoint/2010/main" val="21167718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53F689-DF40-3745-AAA6-D2375C205F14}"/>
              </a:ext>
            </a:extLst>
          </p:cNvPr>
          <p:cNvSpPr>
            <a:spLocks noGrp="1"/>
          </p:cNvSpPr>
          <p:nvPr>
            <p:ph type="body" sz="quarter" idx="10"/>
          </p:nvPr>
        </p:nvSpPr>
        <p:spPr/>
        <p:txBody>
          <a:bodyPr/>
          <a:lstStyle/>
          <a:p>
            <a:r>
              <a:rPr lang="en-US" dirty="0"/>
              <a:t>Simple Calculation for RMD</a:t>
            </a:r>
          </a:p>
        </p:txBody>
      </p:sp>
      <p:sp>
        <p:nvSpPr>
          <p:cNvPr id="5" name="Text Placeholder 4">
            <a:extLst>
              <a:ext uri="{FF2B5EF4-FFF2-40B4-BE49-F238E27FC236}">
                <a16:creationId xmlns:a16="http://schemas.microsoft.com/office/drawing/2014/main" id="{C083CD27-01FD-CB4E-8D08-E947D34604E8}"/>
              </a:ext>
            </a:extLst>
          </p:cNvPr>
          <p:cNvSpPr>
            <a:spLocks noGrp="1"/>
          </p:cNvSpPr>
          <p:nvPr>
            <p:ph type="body" sz="quarter" idx="11"/>
          </p:nvPr>
        </p:nvSpPr>
        <p:spPr>
          <a:xfrm>
            <a:off x="1139825" y="2379076"/>
            <a:ext cx="9437321" cy="3199399"/>
          </a:xfrm>
        </p:spPr>
        <p:txBody>
          <a:bodyPr/>
          <a:lstStyle/>
          <a:p>
            <a:pPr>
              <a:buClr>
                <a:schemeClr val="tx2"/>
              </a:buClr>
              <a:buSzPct val="80000"/>
            </a:pPr>
            <a:r>
              <a:rPr lang="en-US" b="1" dirty="0">
                <a:solidFill>
                  <a:schemeClr val="tx2"/>
                </a:solidFill>
              </a:rPr>
              <a:t>To calculate RMDs, use the following formula for each account</a:t>
            </a:r>
            <a:r>
              <a:rPr lang="en-US" dirty="0">
                <a:solidFill>
                  <a:schemeClr val="tx2"/>
                </a:solidFill>
              </a:rPr>
              <a:t>: </a:t>
            </a:r>
          </a:p>
          <a:p>
            <a:pPr>
              <a:buClr>
                <a:schemeClr val="tx2"/>
              </a:buClr>
              <a:buSzPct val="80000"/>
            </a:pPr>
            <a:r>
              <a:rPr lang="en-US" dirty="0"/>
              <a:t>Account Balance as of December 31 last year </a:t>
            </a:r>
          </a:p>
          <a:p>
            <a:pPr>
              <a:buClr>
                <a:schemeClr val="tx2"/>
              </a:buClr>
              <a:buSzPct val="80000"/>
            </a:pPr>
            <a:r>
              <a:rPr lang="en-US" b="1" dirty="0"/>
              <a:t>÷ </a:t>
            </a:r>
          </a:p>
          <a:p>
            <a:pPr>
              <a:buClr>
                <a:schemeClr val="tx2"/>
              </a:buClr>
              <a:buSzPct val="80000"/>
            </a:pPr>
            <a:r>
              <a:rPr lang="en-US" dirty="0"/>
              <a:t>Life Expectancy Factor see the Uniform Lifetime Table </a:t>
            </a:r>
            <a:br>
              <a:rPr lang="en-US" dirty="0"/>
            </a:br>
            <a:r>
              <a:rPr lang="en-US" dirty="0"/>
              <a:t>for age you turn this year </a:t>
            </a:r>
          </a:p>
          <a:p>
            <a:pPr>
              <a:buClr>
                <a:schemeClr val="tx2"/>
              </a:buClr>
              <a:buSzPct val="80000"/>
            </a:pPr>
            <a:r>
              <a:rPr lang="en-US" b="1" dirty="0"/>
              <a:t>= Your RMD</a:t>
            </a:r>
          </a:p>
        </p:txBody>
      </p:sp>
    </p:spTree>
    <p:extLst>
      <p:ext uri="{BB962C8B-B14F-4D97-AF65-F5344CB8AC3E}">
        <p14:creationId xmlns:p14="http://schemas.microsoft.com/office/powerpoint/2010/main" val="1708397687"/>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BBE34F7-A503-6848-BABB-BC8BE8A4F41C}"/>
              </a:ext>
            </a:extLst>
          </p:cNvPr>
          <p:cNvSpPr>
            <a:spLocks noGrp="1"/>
          </p:cNvSpPr>
          <p:nvPr>
            <p:ph type="body" sz="quarter" idx="10"/>
          </p:nvPr>
        </p:nvSpPr>
        <p:spPr>
          <a:xfrm>
            <a:off x="1139825" y="1014413"/>
            <a:ext cx="1979614" cy="1135062"/>
          </a:xfrm>
        </p:spPr>
        <p:txBody>
          <a:bodyPr/>
          <a:lstStyle/>
          <a:p>
            <a:r>
              <a:rPr lang="en-US" dirty="0"/>
              <a:t>IRS Life Factor Tables</a:t>
            </a:r>
          </a:p>
        </p:txBody>
      </p:sp>
      <p:pic>
        <p:nvPicPr>
          <p:cNvPr id="10" name="Picture 9">
            <a:extLst>
              <a:ext uri="{FF2B5EF4-FFF2-40B4-BE49-F238E27FC236}">
                <a16:creationId xmlns:a16="http://schemas.microsoft.com/office/drawing/2014/main" id="{B260C89C-71B3-494C-B3B7-C31031B4BB4F}"/>
              </a:ext>
            </a:extLst>
          </p:cNvPr>
          <p:cNvPicPr>
            <a:picLocks noChangeAspect="1"/>
          </p:cNvPicPr>
          <p:nvPr/>
        </p:nvPicPr>
        <p:blipFill rotWithShape="1">
          <a:blip r:embed="rId3">
            <a:extLst>
              <a:ext uri="{28A0092B-C50C-407E-A947-70E740481C1C}">
                <a14:useLocalDpi xmlns:a14="http://schemas.microsoft.com/office/drawing/2010/main"/>
              </a:ext>
            </a:extLst>
          </a:blip>
          <a:srcRect l="1856" t="9099" r="806" b="1064"/>
          <a:stretch/>
        </p:blipFill>
        <p:spPr>
          <a:xfrm>
            <a:off x="3119440" y="394898"/>
            <a:ext cx="5953124" cy="5448689"/>
          </a:xfrm>
          <a:prstGeom prst="rect">
            <a:avLst/>
          </a:prstGeom>
          <a:effectLst>
            <a:outerShdw blurRad="63500" algn="ctr" rotWithShape="0">
              <a:prstClr val="black">
                <a:alpha val="40000"/>
              </a:prstClr>
            </a:outerShdw>
          </a:effectLst>
        </p:spPr>
      </p:pic>
    </p:spTree>
    <p:extLst>
      <p:ext uri="{BB962C8B-B14F-4D97-AF65-F5344CB8AC3E}">
        <p14:creationId xmlns:p14="http://schemas.microsoft.com/office/powerpoint/2010/main" val="582576458"/>
      </p:ext>
    </p:extLst>
  </p:cSld>
  <p:clrMapOvr>
    <a:masterClrMapping/>
  </p:clrMapOvr>
  <p:transition spd="slow">
    <p:push dir="u"/>
  </p:transition>
</p:sld>
</file>

<file path=ppt/theme/theme1.xml><?xml version="1.0" encoding="utf-8"?>
<a:theme xmlns:a="http://schemas.openxmlformats.org/drawingml/2006/main" name="Office Theme">
  <a:themeElements>
    <a:clrScheme name="Grayed">
      <a:dk1>
        <a:srgbClr val="1C1B1C"/>
      </a:dk1>
      <a:lt1>
        <a:srgbClr val="FFFFFF"/>
      </a:lt1>
      <a:dk2>
        <a:srgbClr val="646464"/>
      </a:dk2>
      <a:lt2>
        <a:srgbClr val="969696"/>
      </a:lt2>
      <a:accent1>
        <a:srgbClr val="282828"/>
      </a:accent1>
      <a:accent2>
        <a:srgbClr val="AFBDC7"/>
      </a:accent2>
      <a:accent3>
        <a:srgbClr val="08A0FF"/>
      </a:accent3>
      <a:accent4>
        <a:srgbClr val="73C9FF"/>
      </a:accent4>
      <a:accent5>
        <a:srgbClr val="D6B556"/>
      </a:accent5>
      <a:accent6>
        <a:srgbClr val="EBD38D"/>
      </a:accent6>
      <a:hlink>
        <a:srgbClr val="34DB86"/>
      </a:hlink>
      <a:folHlink>
        <a:srgbClr val="24AB7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2787</TotalTime>
  <Words>3580</Words>
  <Application>Microsoft Macintosh PowerPoint</Application>
  <PresentationFormat>Widescreen</PresentationFormat>
  <Paragraphs>388</Paragraphs>
  <Slides>46</Slides>
  <Notes>46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46</vt:i4>
      </vt:variant>
    </vt:vector>
  </HeadingPairs>
  <TitlesOfParts>
    <vt:vector size="49" baseType="lpstr">
      <vt:lpstr>Arial</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McIntyre</dc:creator>
  <cp:lastModifiedBy>Scott McIntyre</cp:lastModifiedBy>
  <cp:revision>610</cp:revision>
  <cp:lastPrinted>2020-02-26T17:01:08Z</cp:lastPrinted>
  <dcterms:created xsi:type="dcterms:W3CDTF">2019-11-01T17:53:31Z</dcterms:created>
  <dcterms:modified xsi:type="dcterms:W3CDTF">2020-05-19T21:01:28Z</dcterms:modified>
</cp:coreProperties>
</file>