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5" r:id="rId4"/>
  </p:sldMasterIdLst>
  <p:notesMasterIdLst>
    <p:notesMasterId r:id="rId42"/>
  </p:notesMasterIdLst>
  <p:handoutMasterIdLst>
    <p:handoutMasterId r:id="rId43"/>
  </p:handoutMasterIdLst>
  <p:sldIdLst>
    <p:sldId id="810" r:id="rId5"/>
    <p:sldId id="765" r:id="rId6"/>
    <p:sldId id="709" r:id="rId7"/>
    <p:sldId id="941" r:id="rId8"/>
    <p:sldId id="771" r:id="rId9"/>
    <p:sldId id="813" r:id="rId10"/>
    <p:sldId id="815" r:id="rId11"/>
    <p:sldId id="816" r:id="rId12"/>
    <p:sldId id="817" r:id="rId13"/>
    <p:sldId id="818" r:id="rId14"/>
    <p:sldId id="819" r:id="rId15"/>
    <p:sldId id="942" r:id="rId16"/>
    <p:sldId id="943" r:id="rId17"/>
    <p:sldId id="820" r:id="rId18"/>
    <p:sldId id="944" r:id="rId19"/>
    <p:sldId id="822" r:id="rId20"/>
    <p:sldId id="946" r:id="rId21"/>
    <p:sldId id="2015" r:id="rId22"/>
    <p:sldId id="2051" r:id="rId23"/>
    <p:sldId id="2037" r:id="rId24"/>
    <p:sldId id="812" r:id="rId25"/>
    <p:sldId id="2052" r:id="rId26"/>
    <p:sldId id="947" r:id="rId27"/>
    <p:sldId id="948" r:id="rId28"/>
    <p:sldId id="949" r:id="rId29"/>
    <p:sldId id="823" r:id="rId30"/>
    <p:sldId id="824" r:id="rId31"/>
    <p:sldId id="825" r:id="rId32"/>
    <p:sldId id="826" r:id="rId33"/>
    <p:sldId id="827" r:id="rId34"/>
    <p:sldId id="828" r:id="rId35"/>
    <p:sldId id="829" r:id="rId36"/>
    <p:sldId id="849" r:id="rId37"/>
    <p:sldId id="2053" r:id="rId38"/>
    <p:sldId id="850" r:id="rId39"/>
    <p:sldId id="2054" r:id="rId40"/>
    <p:sldId id="1859" r:id="rId41"/>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d Mackrill" initials="JM" lastIdx="12" clrIdx="0">
    <p:extLst>
      <p:ext uri="{19B8F6BF-5375-455C-9EA6-DF929625EA0E}">
        <p15:presenceInfo xmlns:p15="http://schemas.microsoft.com/office/powerpoint/2012/main" userId="S::jmackrill@carsongroup.com::8cd62ddf-9baf-4535-b54b-b038ef67424e" providerId="AD"/>
      </p:ext>
    </p:extLst>
  </p:cmAuthor>
  <p:cmAuthor id="2" name="Scott McIntyre" initials="SM" lastIdx="16" clrIdx="1">
    <p:extLst>
      <p:ext uri="{19B8F6BF-5375-455C-9EA6-DF929625EA0E}">
        <p15:presenceInfo xmlns:p15="http://schemas.microsoft.com/office/powerpoint/2012/main" userId="S::smcintyre@carsongroup.com::04999e38-680f-423c-aa7e-e5f3b7ef48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3ACD73-471A-43BC-B63A-3B82E807AD2C}" v="6" dt="2020-12-15T20:00:39.2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15"/>
    <p:restoredTop sz="56014" autoAdjust="0"/>
  </p:normalViewPr>
  <p:slideViewPr>
    <p:cSldViewPr snapToGrid="0" snapToObjects="1">
      <p:cViewPr varScale="1">
        <p:scale>
          <a:sx n="64" d="100"/>
          <a:sy n="64" d="100"/>
        </p:scale>
        <p:origin x="2514" y="48"/>
      </p:cViewPr>
      <p:guideLst/>
    </p:cSldViewPr>
  </p:slideViewPr>
  <p:outlineViewPr>
    <p:cViewPr>
      <p:scale>
        <a:sx n="33" d="100"/>
        <a:sy n="33" d="100"/>
      </p:scale>
      <p:origin x="0" y="-33272"/>
    </p:cViewPr>
  </p:outlineViewPr>
  <p:notesTextViewPr>
    <p:cViewPr>
      <p:scale>
        <a:sx n="1" d="1"/>
        <a:sy n="1" d="1"/>
      </p:scale>
      <p:origin x="0" y="0"/>
    </p:cViewPr>
  </p:notesTextViewPr>
  <p:notesViewPr>
    <p:cSldViewPr snapToGrid="0" snapToObjects="1" showGuides="1">
      <p:cViewPr varScale="1">
        <p:scale>
          <a:sx n="143" d="100"/>
          <a:sy n="143" d="100"/>
        </p:scale>
        <p:origin x="3192"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it Mathias" userId="e52cf4d7-b6e0-43d1-b1aa-c611a88fd7c4" providerId="ADAL" clId="{7B3ACD73-471A-43BC-B63A-3B82E807AD2C}"/>
    <pc:docChg chg="modSld">
      <pc:chgData name="Kait Mathias" userId="e52cf4d7-b6e0-43d1-b1aa-c611a88fd7c4" providerId="ADAL" clId="{7B3ACD73-471A-43BC-B63A-3B82E807AD2C}" dt="2020-12-15T20:00:39.219" v="5"/>
      <pc:docMkLst>
        <pc:docMk/>
      </pc:docMkLst>
      <pc:sldChg chg="addSp delSp modSp">
        <pc:chgData name="Kait Mathias" userId="e52cf4d7-b6e0-43d1-b1aa-c611a88fd7c4" providerId="ADAL" clId="{7B3ACD73-471A-43BC-B63A-3B82E807AD2C}" dt="2020-12-15T20:00:35.452" v="4"/>
        <pc:sldMkLst>
          <pc:docMk/>
          <pc:sldMk cId="3416107413" sldId="815"/>
        </pc:sldMkLst>
        <pc:spChg chg="add del mod">
          <ac:chgData name="Kait Mathias" userId="e52cf4d7-b6e0-43d1-b1aa-c611a88fd7c4" providerId="ADAL" clId="{7B3ACD73-471A-43BC-B63A-3B82E807AD2C}" dt="2020-12-15T20:00:35.452" v="4"/>
          <ac:spMkLst>
            <pc:docMk/>
            <pc:sldMk cId="3416107413" sldId="815"/>
            <ac:spMk id="2" creationId="{D3539DE8-AA37-456B-B1EE-73B5EF595A8E}"/>
          </ac:spMkLst>
        </pc:spChg>
        <pc:picChg chg="del">
          <ac:chgData name="Kait Mathias" userId="e52cf4d7-b6e0-43d1-b1aa-c611a88fd7c4" providerId="ADAL" clId="{7B3ACD73-471A-43BC-B63A-3B82E807AD2C}" dt="2020-12-14T17:26:36.188" v="0"/>
          <ac:picMkLst>
            <pc:docMk/>
            <pc:sldMk cId="3416107413" sldId="815"/>
            <ac:picMk id="10" creationId="{E1D957A5-5FBB-C340-BFD9-6CC35EA64021}"/>
          </ac:picMkLst>
        </pc:picChg>
      </pc:sldChg>
      <pc:sldChg chg="addSp delSp modSp">
        <pc:chgData name="Kait Mathias" userId="e52cf4d7-b6e0-43d1-b1aa-c611a88fd7c4" providerId="ADAL" clId="{7B3ACD73-471A-43BC-B63A-3B82E807AD2C}" dt="2020-12-15T20:00:39.219" v="5"/>
        <pc:sldMkLst>
          <pc:docMk/>
          <pc:sldMk cId="2668933633" sldId="816"/>
        </pc:sldMkLst>
        <pc:spChg chg="add del mod">
          <ac:chgData name="Kait Mathias" userId="e52cf4d7-b6e0-43d1-b1aa-c611a88fd7c4" providerId="ADAL" clId="{7B3ACD73-471A-43BC-B63A-3B82E807AD2C}" dt="2020-12-14T17:29:26.142" v="2"/>
          <ac:spMkLst>
            <pc:docMk/>
            <pc:sldMk cId="2668933633" sldId="816"/>
            <ac:spMk id="2" creationId="{DC55259B-0D54-4AC5-BB69-5F6A0D09663A}"/>
          </ac:spMkLst>
        </pc:spChg>
        <pc:spChg chg="add del mod">
          <ac:chgData name="Kait Mathias" userId="e52cf4d7-b6e0-43d1-b1aa-c611a88fd7c4" providerId="ADAL" clId="{7B3ACD73-471A-43BC-B63A-3B82E807AD2C}" dt="2020-12-15T20:00:39.219" v="5"/>
          <ac:spMkLst>
            <pc:docMk/>
            <pc:sldMk cId="2668933633" sldId="816"/>
            <ac:spMk id="3" creationId="{B4EB9ED7-9D12-4516-A44F-6AD9591F3D31}"/>
          </ac:spMkLst>
        </pc:spChg>
        <pc:picChg chg="del">
          <ac:chgData name="Kait Mathias" userId="e52cf4d7-b6e0-43d1-b1aa-c611a88fd7c4" providerId="ADAL" clId="{7B3ACD73-471A-43BC-B63A-3B82E807AD2C}" dt="2020-12-14T17:28:06" v="1"/>
          <ac:picMkLst>
            <pc:docMk/>
            <pc:sldMk cId="2668933633" sldId="816"/>
            <ac:picMk id="14" creationId="{0B7DD50A-BD7F-7547-AFD5-5A54F6FB5D6F}"/>
          </ac:picMkLst>
        </pc:picChg>
        <pc:picChg chg="add del">
          <ac:chgData name="Kait Mathias" userId="e52cf4d7-b6e0-43d1-b1aa-c611a88fd7c4" providerId="ADAL" clId="{7B3ACD73-471A-43BC-B63A-3B82E807AD2C}" dt="2020-12-14T17:29:45.082" v="3"/>
          <ac:picMkLst>
            <pc:docMk/>
            <pc:sldMk cId="2668933633" sldId="816"/>
            <ac:picMk id="1026" creationId="{530CE285-4FC7-4223-B7CE-FE92DA2E6C7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30F7053-13D0-9D49-B19D-45207D518922}"/>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B22CB10-6833-E044-B6B1-2D6530675FA8}"/>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7F3FED85-615D-4340-A51F-606476F1067C}" type="datetimeFigureOut">
              <a:rPr lang="en-US" smtClean="0"/>
              <a:t>12/15/2020</a:t>
            </a:fld>
            <a:endParaRPr lang="en-US"/>
          </a:p>
        </p:txBody>
      </p:sp>
      <p:sp>
        <p:nvSpPr>
          <p:cNvPr id="4" name="Footer Placeholder 3">
            <a:extLst>
              <a:ext uri="{FF2B5EF4-FFF2-40B4-BE49-F238E27FC236}">
                <a16:creationId xmlns:a16="http://schemas.microsoft.com/office/drawing/2014/main" id="{0717E777-872C-954C-AC00-3D19CC5CDFAF}"/>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09B505-9B4D-DE4C-9869-C9FF1B1F71CD}"/>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487B80BC-433A-2E4F-A25F-9F8CF4B0A56F}" type="slidenum">
              <a:rPr lang="en-US" smtClean="0"/>
              <a:t>‹#›</a:t>
            </a:fld>
            <a:endParaRPr lang="en-US"/>
          </a:p>
        </p:txBody>
      </p:sp>
    </p:spTree>
    <p:extLst>
      <p:ext uri="{BB962C8B-B14F-4D97-AF65-F5344CB8AC3E}">
        <p14:creationId xmlns:p14="http://schemas.microsoft.com/office/powerpoint/2010/main" val="4065999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E2B35CFB-FE90-5D49-B719-B70F41887AE7}" type="datetimeFigureOut">
              <a:rPr lang="en-US" smtClean="0"/>
              <a:t>12/15/2020</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DB19FA42-5024-7C4A-A1E9-2BADC9AB4546}" type="slidenum">
              <a:rPr lang="en-US" smtClean="0"/>
              <a:t>‹#›</a:t>
            </a:fld>
            <a:endParaRPr lang="en-US"/>
          </a:p>
        </p:txBody>
      </p:sp>
    </p:spTree>
    <p:extLst>
      <p:ext uri="{BB962C8B-B14F-4D97-AF65-F5344CB8AC3E}">
        <p14:creationId xmlns:p14="http://schemas.microsoft.com/office/powerpoint/2010/main" val="2354337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Hello and welcome everyone to this webinar, Estate Planning for Today.</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I'm going to be your host today. Many</a:t>
            </a:r>
            <a:r>
              <a:rPr lang="en-US" sz="1200" b="0" i="0" kern="1200" baseline="0" dirty="0">
                <a:solidFill>
                  <a:schemeClr val="tx1"/>
                </a:solidFill>
                <a:effectLst/>
                <a:latin typeface="+mn-lt"/>
                <a:ea typeface="+mn-ea"/>
                <a:cs typeface="+mn-cs"/>
              </a:rPr>
              <a:t> of us know that there are </a:t>
            </a:r>
            <a:r>
              <a:rPr lang="en-US" sz="1200" b="0" i="0" kern="1200" dirty="0">
                <a:solidFill>
                  <a:schemeClr val="tx1"/>
                </a:solidFill>
                <a:effectLst/>
                <a:latin typeface="+mn-lt"/>
                <a:ea typeface="+mn-ea"/>
                <a:cs typeface="+mn-cs"/>
              </a:rPr>
              <a:t>challenges in</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trying to move forward right after a loss of a loved one, and  to a large extent that's what estate planning is about. It's about preparation for your family, preparation for your loved ones.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And I know that estate planning can</a:t>
            </a:r>
            <a:r>
              <a:rPr lang="en-US" sz="1200" b="0" i="0" kern="1200" baseline="0" dirty="0">
                <a:solidFill>
                  <a:schemeClr val="tx1"/>
                </a:solidFill>
                <a:effectLst/>
                <a:latin typeface="+mn-lt"/>
                <a:ea typeface="+mn-ea"/>
                <a:cs typeface="+mn-cs"/>
              </a:rPr>
              <a:t> sound like a “down” subject. </a:t>
            </a:r>
            <a:r>
              <a:rPr lang="en-US" sz="1200" b="0" i="0" kern="1200" dirty="0">
                <a:solidFill>
                  <a:schemeClr val="tx1"/>
                </a:solidFill>
                <a:effectLst/>
                <a:latin typeface="+mn-lt"/>
                <a:ea typeface="+mn-ea"/>
                <a:cs typeface="+mn-cs"/>
              </a:rPr>
              <a:t>That is really why we struggle, often, with this conversation and talking about estate planning.</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It’s because of the challenges that we don't like to think about the down things in life. We like to plan for the good things, the vacations, buying a new home, weddings, that stuff's fun. Planning for end of life care, long term care, playing for states, not as fun. It doesn't excite us as much, but it is very, very important. But don’t worry – it’ won’t be a total “downer” experience today.  We will have more positive things in here too.</a:t>
            </a:r>
            <a:endParaRPr lang="en-US" b="0" dirty="0"/>
          </a:p>
          <a:p>
            <a:endParaRPr lang="en-US" dirty="0"/>
          </a:p>
        </p:txBody>
      </p:sp>
      <p:sp>
        <p:nvSpPr>
          <p:cNvPr id="4" name="Slide Number Placeholder 3"/>
          <p:cNvSpPr>
            <a:spLocks noGrp="1"/>
          </p:cNvSpPr>
          <p:nvPr>
            <p:ph type="sldNum" sz="quarter" idx="5"/>
          </p:nvPr>
        </p:nvSpPr>
        <p:spPr/>
        <p:txBody>
          <a:bodyPr/>
          <a:lstStyle/>
          <a:p>
            <a:fld id="{DB19FA42-5024-7C4A-A1E9-2BADC9AB4546}" type="slidenum">
              <a:rPr lang="en-US" smtClean="0"/>
              <a:t>1</a:t>
            </a:fld>
            <a:endParaRPr lang="en-US"/>
          </a:p>
        </p:txBody>
      </p:sp>
    </p:spTree>
    <p:extLst>
      <p:ext uri="{BB962C8B-B14F-4D97-AF65-F5344CB8AC3E}">
        <p14:creationId xmlns:p14="http://schemas.microsoft.com/office/powerpoint/2010/main" val="4034902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use 10 steps in my checklist,</a:t>
            </a:r>
            <a:r>
              <a:rPr lang="en-US" baseline="0" dirty="0"/>
              <a:t> </a:t>
            </a:r>
            <a:r>
              <a:rPr lang="en-US" dirty="0"/>
              <a:t>and you could combine some of these. And again, this is a starting point, not an endpoint. </a:t>
            </a:r>
          </a:p>
          <a:p>
            <a:endParaRPr lang="en-US" dirty="0"/>
          </a:p>
          <a:p>
            <a:r>
              <a:rPr lang="en-US" dirty="0"/>
              <a:t>We’re planning ahead for the end,</a:t>
            </a:r>
            <a:r>
              <a:rPr lang="en-US" baseline="0" dirty="0"/>
              <a:t> b</a:t>
            </a:r>
            <a:r>
              <a:rPr lang="en-US" dirty="0"/>
              <a:t>ut I start with “Identify and Prioritize Goals” -- and we'll talk a little bit more about that here in a moment.  I recommend thinking about where family should be involved</a:t>
            </a:r>
            <a:r>
              <a:rPr lang="en-US" baseline="0" dirty="0"/>
              <a:t> </a:t>
            </a:r>
            <a:r>
              <a:rPr lang="en-US" dirty="0"/>
              <a:t>very early. Some attorneys and some professionals have a completely different view on this. I've seen the argument that you should keep them completely separate,</a:t>
            </a:r>
            <a:r>
              <a:rPr lang="en-US" baseline="0" dirty="0"/>
              <a:t> t</a:t>
            </a:r>
            <a:r>
              <a:rPr lang="en-US" dirty="0"/>
              <a:t>hat they're not really involved. The reality is, when you look at what really happens, the family becomes involved</a:t>
            </a:r>
            <a:r>
              <a:rPr lang="en-US" baseline="0" dirty="0"/>
              <a:t> in that final stage.</a:t>
            </a:r>
            <a:r>
              <a:rPr lang="en-US" dirty="0"/>
              <a:t> So, to me at least, you should plan out how you want it to look. That's very important. </a:t>
            </a:r>
          </a:p>
          <a:p>
            <a:endParaRPr lang="en-US" dirty="0"/>
          </a:p>
          <a:p>
            <a:r>
              <a:rPr lang="en-US" dirty="0"/>
              <a:t>Step</a:t>
            </a:r>
            <a:r>
              <a:rPr lang="en-US" baseline="0" dirty="0"/>
              <a:t> 3 is a</a:t>
            </a:r>
            <a:r>
              <a:rPr lang="en-US" dirty="0"/>
              <a:t> financial assessment. </a:t>
            </a:r>
          </a:p>
          <a:p>
            <a:endParaRPr lang="en-US" dirty="0"/>
          </a:p>
          <a:p>
            <a:r>
              <a:rPr lang="en-US" dirty="0"/>
              <a:t>Then we need to look at housing and care alternatives. When I think about planning ahead for the end, housing is one of the biggest decisions we have to make. Where we want to get care, where we want to live. Do we want to age in place?</a:t>
            </a:r>
            <a:r>
              <a:rPr lang="en-US" baseline="0" dirty="0"/>
              <a:t> </a:t>
            </a:r>
            <a:r>
              <a:rPr lang="en-US" dirty="0"/>
              <a:t>And so it has to be part of the plan. Now a lot of people might argue that as part of the financial plan, but it's a huge part of our estate and it's a huge part of our end of life planning. So I include that in this</a:t>
            </a:r>
            <a:r>
              <a:rPr lang="en-US" baseline="0" dirty="0"/>
              <a:t> checklist</a:t>
            </a:r>
            <a:r>
              <a:rPr lang="en-US" dirty="0"/>
              <a:t>. </a:t>
            </a:r>
          </a:p>
          <a:p>
            <a:endParaRPr lang="en-US" dirty="0"/>
          </a:p>
          <a:p>
            <a:r>
              <a:rPr lang="en-US" dirty="0"/>
              <a:t>Next,</a:t>
            </a:r>
            <a:r>
              <a:rPr lang="en-US" baseline="0" dirty="0"/>
              <a:t> </a:t>
            </a:r>
            <a:r>
              <a:rPr lang="en-US" dirty="0"/>
              <a:t>review the current plan. We did a little bit of upfront work and goal-setting with steps one through four;</a:t>
            </a:r>
            <a:r>
              <a:rPr lang="en-US" baseline="0" dirty="0"/>
              <a:t> </a:t>
            </a:r>
            <a:r>
              <a:rPr lang="en-US" dirty="0"/>
              <a:t>step five is really about evaluating where are we today. It</a:t>
            </a:r>
            <a:r>
              <a:rPr lang="en-US" baseline="0" dirty="0"/>
              <a:t> helps us get clear on</a:t>
            </a:r>
            <a:r>
              <a:rPr lang="en-US" dirty="0"/>
              <a:t> what we need to change based on the goals and information we have now gathered. And the reality is, everybody has a current plan</a:t>
            </a:r>
            <a:r>
              <a:rPr lang="en-US" baseline="0" dirty="0"/>
              <a:t> – it’s just that </a:t>
            </a:r>
            <a:r>
              <a:rPr lang="en-US" dirty="0"/>
              <a:t>many people's plans are not intentional plans. </a:t>
            </a:r>
            <a:r>
              <a:rPr lang="en-US" baseline="0" dirty="0"/>
              <a:t> Whether you realize it or not, you have one --t</a:t>
            </a:r>
            <a:r>
              <a:rPr lang="en-US" dirty="0"/>
              <a:t>he government has default plans out there for us.  If we're not actively</a:t>
            </a:r>
            <a:r>
              <a:rPr lang="en-US" baseline="0" dirty="0"/>
              <a:t> making plans</a:t>
            </a:r>
            <a:r>
              <a:rPr lang="en-US" dirty="0"/>
              <a:t>, we default to something. </a:t>
            </a:r>
          </a:p>
          <a:p>
            <a:endParaRPr lang="en-US" dirty="0"/>
          </a:p>
          <a:p>
            <a:r>
              <a:rPr lang="en-US" dirty="0"/>
              <a:t>So moving</a:t>
            </a:r>
            <a:r>
              <a:rPr lang="en-US" baseline="0" dirty="0"/>
              <a:t> on, next w</a:t>
            </a:r>
            <a:r>
              <a:rPr lang="en-US" dirty="0"/>
              <a:t>e're going to establish advanced directives, implement the plan, communicate it out, distribute the documents, and then over time, update and review. Now the good thing about estate planning is often we don't have to update this every year or even every two years or three years. We</a:t>
            </a:r>
            <a:r>
              <a:rPr lang="en-US" baseline="0" dirty="0"/>
              <a:t> m</a:t>
            </a:r>
            <a:r>
              <a:rPr lang="en-US" dirty="0"/>
              <a:t>ight go 10-15 years before we have to update anything. Major life events can affect that timeline, but often we have a little bit more leeway. It's not burdensome</a:t>
            </a:r>
            <a:r>
              <a:rPr lang="en-US" baseline="0" dirty="0"/>
              <a:t> </a:t>
            </a:r>
            <a:r>
              <a:rPr lang="en-US" dirty="0"/>
              <a:t>annual planning where we need to be consistently updating</a:t>
            </a:r>
            <a:r>
              <a:rPr lang="en-US" baseline="0" dirty="0"/>
              <a:t> everything</a:t>
            </a:r>
            <a:r>
              <a:rPr lang="en-US" dirty="0"/>
              <a:t>. It's supposed to be our “last will and testament”-- so it's supposed to last for the test of time. </a:t>
            </a:r>
          </a:p>
          <a:p>
            <a:endParaRPr lang="en-US" dirty="0"/>
          </a:p>
          <a:p>
            <a:r>
              <a:rPr lang="en-US" dirty="0"/>
              <a:t>Of course when things change, our goals change, or life changes, we probably</a:t>
            </a:r>
            <a:r>
              <a:rPr lang="en-US" baseline="0" dirty="0"/>
              <a:t> do need </a:t>
            </a:r>
            <a:r>
              <a:rPr lang="en-US" dirty="0"/>
              <a:t>to update the plan. </a:t>
            </a:r>
          </a:p>
        </p:txBody>
      </p:sp>
      <p:sp>
        <p:nvSpPr>
          <p:cNvPr id="4" name="Slide Number Placeholder 3"/>
          <p:cNvSpPr>
            <a:spLocks noGrp="1"/>
          </p:cNvSpPr>
          <p:nvPr>
            <p:ph type="sldNum" sz="quarter" idx="5"/>
          </p:nvPr>
        </p:nvSpPr>
        <p:spPr/>
        <p:txBody>
          <a:bodyPr/>
          <a:lstStyle/>
          <a:p>
            <a:fld id="{DB19FA42-5024-7C4A-A1E9-2BADC9AB4546}" type="slidenum">
              <a:rPr lang="en-US" smtClean="0"/>
              <a:t>10</a:t>
            </a:fld>
            <a:endParaRPr lang="en-US"/>
          </a:p>
        </p:txBody>
      </p:sp>
    </p:spTree>
    <p:extLst>
      <p:ext uri="{BB962C8B-B14F-4D97-AF65-F5344CB8AC3E}">
        <p14:creationId xmlns:p14="http://schemas.microsoft.com/office/powerpoint/2010/main" val="2225926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step one and identify a list of goals. </a:t>
            </a:r>
          </a:p>
          <a:p>
            <a:r>
              <a:rPr lang="en-US" dirty="0"/>
              <a:t>Do you want to provide support for your surviving spouse? Do you want to transfer assets? Do you have charitable goals you want to meet? Do you have dependents or children with special needs or grandchildren with special needs, and you want to spend set up a special needs trust? If</a:t>
            </a:r>
            <a:r>
              <a:rPr lang="en-US" baseline="0" dirty="0"/>
              <a:t> y</a:t>
            </a:r>
            <a:r>
              <a:rPr lang="en-US" dirty="0"/>
              <a:t>ou've got pets -- who's going to take care of them? Those are the drivers of your estate plan; it’s those personal goals. </a:t>
            </a:r>
          </a:p>
          <a:p>
            <a:endParaRPr lang="en-US" dirty="0"/>
          </a:p>
          <a:p>
            <a:r>
              <a:rPr lang="en-US" dirty="0"/>
              <a:t>After you’ve</a:t>
            </a:r>
            <a:r>
              <a:rPr lang="en-US" baseline="0" dirty="0"/>
              <a:t> identified those personal goals, </a:t>
            </a:r>
            <a:r>
              <a:rPr lang="en-US" dirty="0"/>
              <a:t>start thinking about goals related</a:t>
            </a:r>
            <a:r>
              <a:rPr lang="en-US" baseline="0" dirty="0"/>
              <a:t> to</a:t>
            </a:r>
            <a:r>
              <a:rPr lang="en-US" dirty="0"/>
              <a:t> taxes,</a:t>
            </a:r>
            <a:r>
              <a:rPr lang="en-US" baseline="0" dirty="0"/>
              <a:t> </a:t>
            </a:r>
            <a:r>
              <a:rPr lang="en-US" dirty="0"/>
              <a:t>wealth management and efficient and effective transfer of ownership. Also think about the protection aspect. Some part of our estate planning is also about mitigating risks that are out there; post mortem fraud and theft. After we pass away, that’s a risk that can be high. It's one of the growing areas of high-end theft – it</a:t>
            </a:r>
            <a:r>
              <a:rPr lang="en-US" baseline="0" dirty="0"/>
              <a:t> occurs </a:t>
            </a:r>
            <a:r>
              <a:rPr lang="en-US" dirty="0"/>
              <a:t>after people pass away.</a:t>
            </a:r>
          </a:p>
          <a:p>
            <a:endParaRPr lang="en-US" dirty="0"/>
          </a:p>
        </p:txBody>
      </p:sp>
      <p:sp>
        <p:nvSpPr>
          <p:cNvPr id="4" name="Slide Number Placeholder 3"/>
          <p:cNvSpPr>
            <a:spLocks noGrp="1"/>
          </p:cNvSpPr>
          <p:nvPr>
            <p:ph type="sldNum" sz="quarter" idx="5"/>
          </p:nvPr>
        </p:nvSpPr>
        <p:spPr/>
        <p:txBody>
          <a:bodyPr/>
          <a:lstStyle/>
          <a:p>
            <a:fld id="{DB19FA42-5024-7C4A-A1E9-2BADC9AB4546}" type="slidenum">
              <a:rPr lang="en-US" smtClean="0"/>
              <a:t>11</a:t>
            </a:fld>
            <a:endParaRPr lang="en-US"/>
          </a:p>
        </p:txBody>
      </p:sp>
    </p:spTree>
    <p:extLst>
      <p:ext uri="{BB962C8B-B14F-4D97-AF65-F5344CB8AC3E}">
        <p14:creationId xmlns:p14="http://schemas.microsoft.com/office/powerpoint/2010/main" val="102892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goals identified, it’s time to prioritize them.  We can't always accomplish every goal that we want.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a:t>
            </a:r>
            <a:r>
              <a:rPr lang="en-US" baseline="0" dirty="0"/>
              <a:t> </a:t>
            </a:r>
            <a:r>
              <a:rPr lang="en-US" dirty="0"/>
              <a:t>I just outline</a:t>
            </a:r>
            <a:r>
              <a:rPr lang="en-US" baseline="0" dirty="0"/>
              <a:t> five goals – retirement income for me, retirement income for my spouse, long-term care or housing, leaving money to kids, leaving money to charity -- </a:t>
            </a:r>
            <a:r>
              <a:rPr lang="en-US" dirty="0"/>
              <a:t>I don't necessarily know which one is most important. Is it charitable is more important than</a:t>
            </a:r>
            <a:r>
              <a:rPr lang="en-US" baseline="0" dirty="0"/>
              <a:t> leaving money to kids</a:t>
            </a:r>
            <a:r>
              <a:rPr lang="en-US" dirty="0"/>
              <a:t>? Do you want to make sure all of your beneficiaries get the same amount of money?  A lot of people like to </a:t>
            </a:r>
            <a:r>
              <a:rPr lang="en-US" dirty="0" err="1"/>
              <a:t>levelize</a:t>
            </a:r>
            <a:r>
              <a:rPr lang="en-US" dirty="0"/>
              <a:t> between children, but you know, equal isn't always fair. So how do we want to prioritize? How do we want to shift assets,</a:t>
            </a:r>
            <a:r>
              <a:rPr lang="en-US" baseline="0" dirty="0"/>
              <a:t> and </a:t>
            </a:r>
            <a:r>
              <a:rPr lang="en-US" dirty="0"/>
              <a:t>what planning do we then need to do?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So let’s say</a:t>
            </a:r>
            <a:r>
              <a:rPr lang="en-US" baseline="0" dirty="0"/>
              <a:t> </a:t>
            </a:r>
            <a:r>
              <a:rPr lang="en-US" dirty="0"/>
              <a:t>what is most important is my retirement income and my spouse's retirement income. Those</a:t>
            </a:r>
            <a:r>
              <a:rPr lang="en-US" baseline="0" dirty="0"/>
              <a:t> are priorities </a:t>
            </a:r>
            <a:r>
              <a:rPr lang="en-US" dirty="0"/>
              <a:t>number one and two. Then comes taking care of our care long term care or housing. That’s number three. Next up is leaving wealth to our children. Well, then we can build the plan in accordance with that goal, but we have to prioritize. </a:t>
            </a:r>
          </a:p>
          <a:p>
            <a:endParaRPr lang="en-US" dirty="0"/>
          </a:p>
          <a:p>
            <a:r>
              <a:rPr lang="en-US" dirty="0"/>
              <a:t>Until we get</a:t>
            </a:r>
            <a:r>
              <a:rPr lang="en-US" baseline="0" dirty="0"/>
              <a:t> clear on our priorities, we</a:t>
            </a:r>
            <a:r>
              <a:rPr lang="en-US" dirty="0"/>
              <a:t>'re just kind of, to some degree, guessing. </a:t>
            </a:r>
          </a:p>
        </p:txBody>
      </p:sp>
      <p:sp>
        <p:nvSpPr>
          <p:cNvPr id="4" name="Slide Number Placeholder 3"/>
          <p:cNvSpPr>
            <a:spLocks noGrp="1"/>
          </p:cNvSpPr>
          <p:nvPr>
            <p:ph type="sldNum" sz="quarter" idx="5"/>
          </p:nvPr>
        </p:nvSpPr>
        <p:spPr/>
        <p:txBody>
          <a:bodyPr/>
          <a:lstStyle/>
          <a:p>
            <a:fld id="{DB19FA42-5024-7C4A-A1E9-2BADC9AB4546}" type="slidenum">
              <a:rPr lang="en-US" smtClean="0"/>
              <a:t>12</a:t>
            </a:fld>
            <a:endParaRPr lang="en-US"/>
          </a:p>
        </p:txBody>
      </p:sp>
    </p:spTree>
    <p:extLst>
      <p:ext uri="{BB962C8B-B14F-4D97-AF65-F5344CB8AC3E}">
        <p14:creationId xmlns:p14="http://schemas.microsoft.com/office/powerpoint/2010/main" val="665261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interestingly enough, even between spouses, we can have differences of opinions on what the goals and priorities are going to be. We're not always</a:t>
            </a:r>
            <a:r>
              <a:rPr lang="en-US" baseline="0" dirty="0"/>
              <a:t> </a:t>
            </a:r>
            <a:r>
              <a:rPr lang="en-US" dirty="0"/>
              <a:t>going to have clear alignment, so spouses are going to have to work together. Then they need to work with their team-- the attorneys, their CPA, their financial advisors -- to find a plan that encompasses both of their needs. </a:t>
            </a:r>
          </a:p>
          <a:p>
            <a:endParaRPr lang="en-US" dirty="0"/>
          </a:p>
          <a:p>
            <a:r>
              <a:rPr lang="en-US" dirty="0"/>
              <a:t>And I think that's really important point. Don't let one spouse always drive everything while the other doesn’t feel like they</a:t>
            </a:r>
            <a:r>
              <a:rPr lang="en-US" baseline="0" dirty="0"/>
              <a:t> </a:t>
            </a:r>
            <a:r>
              <a:rPr lang="en-US" dirty="0"/>
              <a:t>get their desires, their wishes, their priorities and goals into the conversation. It's really important to have both spouses represented in the plan and professionals have gotten a lot better at bringing both voices into the conversation.  Sometimes it even helps to start</a:t>
            </a:r>
            <a:r>
              <a:rPr lang="en-US" baseline="0" dirty="0"/>
              <a:t> with a </a:t>
            </a:r>
            <a:r>
              <a:rPr lang="en-US" dirty="0"/>
              <a:t>separate meeting where each</a:t>
            </a:r>
            <a:r>
              <a:rPr lang="en-US" baseline="0" dirty="0"/>
              <a:t> of you </a:t>
            </a:r>
            <a:r>
              <a:rPr lang="en-US" dirty="0"/>
              <a:t>talk to the professional for 30 minutes</a:t>
            </a:r>
            <a:r>
              <a:rPr lang="en-US" baseline="0" dirty="0"/>
              <a:t> before coming together. </a:t>
            </a:r>
            <a:r>
              <a:rPr lang="en-US" dirty="0"/>
              <a:t>Not everyone does that, but there</a:t>
            </a:r>
            <a:r>
              <a:rPr lang="en-US" baseline="0" dirty="0"/>
              <a:t> can be </a:t>
            </a:r>
            <a:r>
              <a:rPr lang="en-US" dirty="0"/>
              <a:t>value to it. Of</a:t>
            </a:r>
            <a:r>
              <a:rPr lang="en-US" baseline="0" dirty="0"/>
              <a:t> course t</a:t>
            </a:r>
            <a:r>
              <a:rPr lang="en-US" dirty="0"/>
              <a:t>here</a:t>
            </a:r>
            <a:r>
              <a:rPr lang="en-US" baseline="0" dirty="0"/>
              <a:t> could</a:t>
            </a:r>
            <a:r>
              <a:rPr lang="en-US" dirty="0"/>
              <a:t> some downsides to it,</a:t>
            </a:r>
            <a:r>
              <a:rPr lang="en-US" baseline="0" dirty="0"/>
              <a:t> too.  B</a:t>
            </a:r>
            <a:r>
              <a:rPr lang="en-US" dirty="0"/>
              <a:t>ut</a:t>
            </a:r>
            <a:r>
              <a:rPr lang="en-US" baseline="0" dirty="0"/>
              <a:t> it’s an option if you feel like it would help you better communicate and create a plan that works for both of you.</a:t>
            </a:r>
            <a:endParaRPr lang="en-US" dirty="0"/>
          </a:p>
        </p:txBody>
      </p:sp>
      <p:sp>
        <p:nvSpPr>
          <p:cNvPr id="4" name="Slide Number Placeholder 3"/>
          <p:cNvSpPr>
            <a:spLocks noGrp="1"/>
          </p:cNvSpPr>
          <p:nvPr>
            <p:ph type="sldNum" sz="quarter" idx="5"/>
          </p:nvPr>
        </p:nvSpPr>
        <p:spPr/>
        <p:txBody>
          <a:bodyPr/>
          <a:lstStyle/>
          <a:p>
            <a:fld id="{DB19FA42-5024-7C4A-A1E9-2BADC9AB4546}" type="slidenum">
              <a:rPr lang="en-US" smtClean="0"/>
              <a:t>13</a:t>
            </a:fld>
            <a:endParaRPr lang="en-US"/>
          </a:p>
        </p:txBody>
      </p:sp>
    </p:spTree>
    <p:extLst>
      <p:ext uri="{BB962C8B-B14F-4D97-AF65-F5344CB8AC3E}">
        <p14:creationId xmlns:p14="http://schemas.microsoft.com/office/powerpoint/2010/main" val="2996790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a:t>
            </a:r>
            <a:r>
              <a:rPr lang="en-US" baseline="0" dirty="0"/>
              <a:t> two is “</a:t>
            </a:r>
            <a:r>
              <a:rPr lang="en-US" dirty="0"/>
              <a:t>involve the family.” I put this</a:t>
            </a:r>
            <a:r>
              <a:rPr lang="en-US" baseline="0" dirty="0"/>
              <a:t> </a:t>
            </a:r>
            <a:r>
              <a:rPr lang="en-US" dirty="0"/>
              <a:t>early</a:t>
            </a:r>
            <a:r>
              <a:rPr lang="en-US" baseline="0" dirty="0"/>
              <a:t> in the checklist because </a:t>
            </a:r>
            <a:r>
              <a:rPr lang="en-US" dirty="0"/>
              <a:t>reality is, a lot of estate planning, a lot of the end of life, is so tied to family. And it's not all just about the kids. It's also siblings</a:t>
            </a:r>
            <a:r>
              <a:rPr lang="en-US" baseline="0" dirty="0"/>
              <a:t>, </a:t>
            </a:r>
            <a:r>
              <a:rPr lang="en-US" dirty="0"/>
              <a:t>parents,</a:t>
            </a:r>
            <a:r>
              <a:rPr lang="en-US" baseline="0" dirty="0"/>
              <a:t> or </a:t>
            </a:r>
            <a:r>
              <a:rPr lang="en-US" dirty="0"/>
              <a:t>family friends if you don't have immediate family that you're really close with. </a:t>
            </a:r>
          </a:p>
          <a:p>
            <a:endParaRPr lang="en-US" dirty="0"/>
          </a:p>
          <a:p>
            <a:r>
              <a:rPr lang="en-US" dirty="0"/>
              <a:t>Somebody once said, “I don't know if you'll have kids or ever had kids”, he's like, “but I know you had parents.” I thought that was a kind of an interesting way to put things. Maybe you're not involved with them. Maybe you are. But involve the family. Have that conversation. Think about it really early on the process.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somebody gets towards later in life, later in  retirement, they often have an event, and they end up in a care long term care facility.</a:t>
            </a:r>
            <a:r>
              <a:rPr lang="en-US" baseline="0" dirty="0"/>
              <a:t> </a:t>
            </a:r>
            <a:r>
              <a:rPr lang="en-US" dirty="0"/>
              <a:t>They end up in assisted living or they stay at home and they just need that assistance and we often still bring family members in. And that puts a lot of stress on somebody at these difficult times.</a:t>
            </a:r>
            <a:r>
              <a:rPr lang="en-US" baseline="0" dirty="0"/>
              <a:t> </a:t>
            </a:r>
            <a:r>
              <a:rPr lang="en-US" dirty="0"/>
              <a:t>Long term care is mostly provided by full time working women now in the United States.</a:t>
            </a:r>
            <a:r>
              <a:rPr lang="en-US"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getting these plans in place, involving the family, or at least having the conversation about who you want involved, if anyone, early on in the process, to me, is incredibly important. Because it's not all about money – it’s about involving and thinking about the family.</a:t>
            </a:r>
          </a:p>
        </p:txBody>
      </p:sp>
      <p:sp>
        <p:nvSpPr>
          <p:cNvPr id="4" name="Slide Number Placeholder 3"/>
          <p:cNvSpPr>
            <a:spLocks noGrp="1"/>
          </p:cNvSpPr>
          <p:nvPr>
            <p:ph type="sldNum" sz="quarter" idx="5"/>
          </p:nvPr>
        </p:nvSpPr>
        <p:spPr/>
        <p:txBody>
          <a:bodyPr/>
          <a:lstStyle/>
          <a:p>
            <a:fld id="{DB19FA42-5024-7C4A-A1E9-2BADC9AB4546}" type="slidenum">
              <a:rPr lang="en-US" smtClean="0"/>
              <a:t>14</a:t>
            </a:fld>
            <a:endParaRPr lang="en-US"/>
          </a:p>
        </p:txBody>
      </p:sp>
    </p:spTree>
    <p:extLst>
      <p:ext uri="{BB962C8B-B14F-4D97-AF65-F5344CB8AC3E}">
        <p14:creationId xmlns:p14="http://schemas.microsoft.com/office/powerpoint/2010/main" val="1639661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think about the planning for the family side, there's a lot of questions. Who do you want to involve with long term care? Have you ever had that conversation with that child or other person? Have you discussed living arrangements as you age? What</a:t>
            </a:r>
            <a:r>
              <a:rPr lang="en-US" baseline="0" dirty="0"/>
              <a:t> happens to your pets?  </a:t>
            </a:r>
            <a:r>
              <a:rPr lang="en-US" dirty="0"/>
              <a:t>Where do you want to live?  Are you going to be involved with the kids and driving them to school or picking them up after daycare or anything like that? </a:t>
            </a:r>
          </a:p>
          <a:p>
            <a:endParaRPr lang="en-US" dirty="0"/>
          </a:p>
          <a:p>
            <a:r>
              <a:rPr lang="en-US" dirty="0"/>
              <a:t>Do you want to leave money to everyone,</a:t>
            </a:r>
            <a:r>
              <a:rPr lang="en-US" baseline="0" dirty="0"/>
              <a:t> a</a:t>
            </a:r>
            <a:r>
              <a:rPr lang="en-US" dirty="0"/>
              <a:t>nd are you going to leave equal amounts to everyone?</a:t>
            </a:r>
            <a:r>
              <a:rPr lang="en-US" baseline="0" dirty="0"/>
              <a:t> </a:t>
            </a:r>
            <a:r>
              <a:rPr lang="en-US" dirty="0"/>
              <a:t> Are you going to leave certain assets to certain people?</a:t>
            </a:r>
            <a:r>
              <a:rPr lang="en-US" baseline="0" dirty="0"/>
              <a:t>  </a:t>
            </a:r>
            <a:r>
              <a:rPr lang="en-US" dirty="0"/>
              <a:t>Explaining that and the reasons behind it sometimes can be important. Then actually making sure you set up the right plan to accomplish those goals is critical because just telling kids that you're going to do something doesn't always mean that legally that's what's going to happen afterwards.</a:t>
            </a:r>
          </a:p>
        </p:txBody>
      </p:sp>
      <p:sp>
        <p:nvSpPr>
          <p:cNvPr id="4" name="Slide Number Placeholder 3"/>
          <p:cNvSpPr>
            <a:spLocks noGrp="1"/>
          </p:cNvSpPr>
          <p:nvPr>
            <p:ph type="sldNum" sz="quarter" idx="5"/>
          </p:nvPr>
        </p:nvSpPr>
        <p:spPr/>
        <p:txBody>
          <a:bodyPr/>
          <a:lstStyle/>
          <a:p>
            <a:fld id="{DB19FA42-5024-7C4A-A1E9-2BADC9AB4546}" type="slidenum">
              <a:rPr lang="en-US" smtClean="0"/>
              <a:t>15</a:t>
            </a:fld>
            <a:endParaRPr lang="en-US"/>
          </a:p>
        </p:txBody>
      </p:sp>
    </p:spTree>
    <p:extLst>
      <p:ext uri="{BB962C8B-B14F-4D97-AF65-F5344CB8AC3E}">
        <p14:creationId xmlns:p14="http://schemas.microsoft.com/office/powerpoint/2010/main" val="90143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a:t>
            </a:r>
            <a:r>
              <a:rPr lang="en-US" baseline="0" dirty="0"/>
              <a:t> on to the next item -- </a:t>
            </a:r>
            <a:r>
              <a:rPr lang="en-US" dirty="0"/>
              <a:t>Financial assessment is really important. This is the basic stuff. I'm not going to spend a lot of time on this but we have to figure out what you own. Retirement accounts, small business, business ownership, stocks, digital assets --</a:t>
            </a:r>
            <a:r>
              <a:rPr lang="en-US" baseline="0" dirty="0"/>
              <a:t> </a:t>
            </a:r>
            <a:r>
              <a:rPr lang="en-US" dirty="0"/>
              <a:t>I'll hit on that a little bit separately here later--, your personal property items, rings, jewelry, computers, cars.  All of those things you can pick up and move.  Your real estate, your house.</a:t>
            </a:r>
          </a:p>
        </p:txBody>
      </p:sp>
      <p:sp>
        <p:nvSpPr>
          <p:cNvPr id="4" name="Slide Number Placeholder 3"/>
          <p:cNvSpPr>
            <a:spLocks noGrp="1"/>
          </p:cNvSpPr>
          <p:nvPr>
            <p:ph type="sldNum" sz="quarter" idx="5"/>
          </p:nvPr>
        </p:nvSpPr>
        <p:spPr/>
        <p:txBody>
          <a:bodyPr/>
          <a:lstStyle/>
          <a:p>
            <a:fld id="{DB19FA42-5024-7C4A-A1E9-2BADC9AB4546}" type="slidenum">
              <a:rPr lang="en-US" smtClean="0"/>
              <a:t>16</a:t>
            </a:fld>
            <a:endParaRPr lang="en-US"/>
          </a:p>
        </p:txBody>
      </p:sp>
    </p:spTree>
    <p:extLst>
      <p:ext uri="{BB962C8B-B14F-4D97-AF65-F5344CB8AC3E}">
        <p14:creationId xmlns:p14="http://schemas.microsoft.com/office/powerpoint/2010/main" val="2802022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part of</a:t>
            </a:r>
            <a:r>
              <a:rPr lang="en-US" baseline="0" dirty="0"/>
              <a:t> </a:t>
            </a:r>
            <a:r>
              <a:rPr lang="en-US" dirty="0"/>
              <a:t>the financial assessment is where we start incorporating a broader category. So I'm going to weave in some broader planning topics in here now. When we're doing the financial assessment,</a:t>
            </a:r>
            <a:r>
              <a:rPr lang="en-US" baseline="0" dirty="0"/>
              <a:t> </a:t>
            </a:r>
            <a:r>
              <a:rPr lang="en-US" dirty="0"/>
              <a:t>part of that is looking at not just the assets we have, but really a whole financial impact assessment. </a:t>
            </a:r>
          </a:p>
          <a:p>
            <a:endParaRPr lang="en-US" dirty="0"/>
          </a:p>
          <a:p>
            <a:r>
              <a:rPr lang="en-US" dirty="0"/>
              <a:t>Do we see our assets changing a lot from now? Are we moving into retirement, and we're about to start spending assets down? Do we have a lot of debt liabilities out there? Do we have income-producing assets? Real estate, crypto, dividend paying stocks, annuities, pensions, business income, rental property. </a:t>
            </a:r>
          </a:p>
          <a:p>
            <a:endParaRPr lang="en-US" dirty="0"/>
          </a:p>
          <a:p>
            <a:r>
              <a:rPr lang="en-US" dirty="0"/>
              <a:t>And what are the tax implications of all this, and the tax implications of the income of the spending of the assets?</a:t>
            </a:r>
            <a:r>
              <a:rPr lang="en-US" baseline="0" dirty="0"/>
              <a:t> </a:t>
            </a:r>
            <a:r>
              <a:rPr lang="en-US" dirty="0"/>
              <a:t>Do we have a lot of appreciated assets? Who are the beneficiaries, possibly in the future? What of their tax brackets? Is there any potential here to start while we’re alive gifting and transferring of income producing assets to lower tax brackets?</a:t>
            </a:r>
          </a:p>
          <a:p>
            <a:endParaRPr lang="en-US" dirty="0"/>
          </a:p>
          <a:p>
            <a:r>
              <a:rPr lang="en-US" dirty="0"/>
              <a:t>Depending</a:t>
            </a:r>
            <a:r>
              <a:rPr lang="en-US" baseline="0" dirty="0"/>
              <a:t> on the situation, it co</a:t>
            </a:r>
            <a:r>
              <a:rPr lang="en-US" dirty="0"/>
              <a:t>uld be an effective strategy. And then if we’re a very large estate, what's the estate and gift tax issues at the federal or state level that we've got to consider then for our retirement accounts? Think about a lot of the required minimum distribution and tax issues.</a:t>
            </a:r>
          </a:p>
        </p:txBody>
      </p:sp>
      <p:sp>
        <p:nvSpPr>
          <p:cNvPr id="4" name="Slide Number Placeholder 3"/>
          <p:cNvSpPr>
            <a:spLocks noGrp="1"/>
          </p:cNvSpPr>
          <p:nvPr>
            <p:ph type="sldNum" sz="quarter" idx="5"/>
          </p:nvPr>
        </p:nvSpPr>
        <p:spPr/>
        <p:txBody>
          <a:bodyPr/>
          <a:lstStyle/>
          <a:p>
            <a:fld id="{DB19FA42-5024-7C4A-A1E9-2BADC9AB4546}" type="slidenum">
              <a:rPr lang="en-US" smtClean="0"/>
              <a:t>17</a:t>
            </a:fld>
            <a:endParaRPr lang="en-US"/>
          </a:p>
        </p:txBody>
      </p:sp>
    </p:spTree>
    <p:extLst>
      <p:ext uri="{BB962C8B-B14F-4D97-AF65-F5344CB8AC3E}">
        <p14:creationId xmlns:p14="http://schemas.microsoft.com/office/powerpoint/2010/main" val="3319813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our biggest tax and income implications is required minimum distributions from our retirement accounts,</a:t>
            </a:r>
            <a:r>
              <a:rPr lang="en-US" baseline="0" dirty="0"/>
              <a:t> which</a:t>
            </a:r>
            <a:r>
              <a:rPr lang="en-US" dirty="0"/>
              <a:t> right now, kick in at age 72. It used to be age 70 and a half prior to the SECURE Act that passed at the end of 2019. We had RMDs waived for 2020 due to the CARES Act, which was really the relief bill that Congress passed back in March of 2020 due to COVID-19. But normally, what do we have? </a:t>
            </a:r>
          </a:p>
          <a:p>
            <a:endParaRPr lang="en-US" dirty="0"/>
          </a:p>
          <a:p>
            <a:r>
              <a:rPr lang="en-US" dirty="0"/>
              <a:t>We have retirement accounts. Most people have tax-deferred, 401k, IRAs. We defer paying taxes on them, and then at retirement, we take mandatory distributions, which means we have mandatory income, taxable income, from our retirement accounts which is creating potentially a spend down of assets and some tax implications. Now, even when we pass away, RMDs are still a thing. Our beneficiaries are going to have to manage a new set of rules around required minimum distributions. And interestingly enough, a lot of assets, when we pass away, get what we call a “step up” in basis at death. Retirement accounts do not get this. So when we pass away, they</a:t>
            </a:r>
            <a:r>
              <a:rPr lang="en-US" baseline="0" dirty="0"/>
              <a:t> are </a:t>
            </a:r>
            <a:r>
              <a:rPr lang="en-US" dirty="0"/>
              <a:t>still taxable to our beneficiaries.</a:t>
            </a:r>
          </a:p>
        </p:txBody>
      </p:sp>
      <p:sp>
        <p:nvSpPr>
          <p:cNvPr id="4" name="Slide Number Placeholder 3"/>
          <p:cNvSpPr>
            <a:spLocks noGrp="1"/>
          </p:cNvSpPr>
          <p:nvPr>
            <p:ph type="sldNum" sz="quarter" idx="5"/>
          </p:nvPr>
        </p:nvSpPr>
        <p:spPr/>
        <p:txBody>
          <a:bodyPr/>
          <a:lstStyle/>
          <a:p>
            <a:fld id="{6C015D19-1A19-3940-AD3C-B0D2E6166548}" type="slidenum">
              <a:rPr lang="en-US" smtClean="0"/>
              <a:pPr/>
              <a:t>18</a:t>
            </a:fld>
            <a:endParaRPr lang="en-US" dirty="0"/>
          </a:p>
        </p:txBody>
      </p:sp>
    </p:spTree>
    <p:extLst>
      <p:ext uri="{BB962C8B-B14F-4D97-AF65-F5344CB8AC3E}">
        <p14:creationId xmlns:p14="http://schemas.microsoft.com/office/powerpoint/2010/main" val="4214076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When</a:t>
            </a:r>
            <a:r>
              <a:rPr lang="en-US" baseline="0" dirty="0"/>
              <a:t> we talk about i</a:t>
            </a:r>
            <a:r>
              <a:rPr lang="en-US" dirty="0"/>
              <a:t>nherited retirement accounts, well</a:t>
            </a:r>
            <a:r>
              <a:rPr lang="en-US" baseline="0" dirty="0"/>
              <a:t> </a:t>
            </a:r>
            <a:r>
              <a:rPr lang="en-US" dirty="0"/>
              <a:t>in 2020 those RMDs were suspended, but the rules here have changed substantially. So when we start thinking about how have the rules changed for retirement planning and end of life planning,</a:t>
            </a:r>
            <a:r>
              <a:rPr lang="en-US" baseline="0" dirty="0"/>
              <a:t> t</a:t>
            </a:r>
            <a:r>
              <a:rPr lang="en-US" dirty="0"/>
              <a:t>his is a huge change to planning. So the SECURE Act passed at the end of 2019, changed the inherited rules on how long we had to distribute these retirement accounts substantially. We typically had, prior to the passage of the SECURE Act, that inherited accounts could</a:t>
            </a:r>
            <a:r>
              <a:rPr lang="en-US" baseline="0" dirty="0"/>
              <a:t> </a:t>
            </a:r>
            <a:r>
              <a:rPr lang="en-US" dirty="0"/>
              <a:t>be, in many situations, stretched over the life expectancy of the beneficiary who inherited it. </a:t>
            </a:r>
          </a:p>
          <a:p>
            <a:endParaRPr lang="en-US" dirty="0"/>
          </a:p>
          <a:p>
            <a:r>
              <a:rPr lang="en-US" dirty="0"/>
              <a:t>In</a:t>
            </a:r>
            <a:r>
              <a:rPr lang="en-US" baseline="0" dirty="0"/>
              <a:t> planning, w</a:t>
            </a:r>
            <a:r>
              <a:rPr lang="en-US" dirty="0"/>
              <a:t>e are now leaving</a:t>
            </a:r>
            <a:r>
              <a:rPr lang="en-US" baseline="0" dirty="0"/>
              <a:t> these</a:t>
            </a:r>
            <a:r>
              <a:rPr lang="en-US" dirty="0"/>
              <a:t> to children</a:t>
            </a:r>
            <a:r>
              <a:rPr lang="en-US" baseline="0" dirty="0"/>
              <a:t> and </a:t>
            </a:r>
            <a:r>
              <a:rPr lang="en-US" dirty="0"/>
              <a:t>grandchildren</a:t>
            </a:r>
            <a:r>
              <a:rPr lang="en-US" baseline="0" dirty="0"/>
              <a:t> </a:t>
            </a:r>
            <a:r>
              <a:rPr lang="en-US" dirty="0"/>
              <a:t>in most cases now. And those situations, the full account must be distributed by the end of the 10th year following the year of death of the owner. So this is shortening the distribution period, increasing taxes, increasing the distributions that must occur during a smaller time frame, and creating real planning challenges.</a:t>
            </a:r>
          </a:p>
        </p:txBody>
      </p:sp>
      <p:sp>
        <p:nvSpPr>
          <p:cNvPr id="4" name="Slide Number Placeholder 3"/>
          <p:cNvSpPr>
            <a:spLocks noGrp="1"/>
          </p:cNvSpPr>
          <p:nvPr>
            <p:ph type="sldNum" sz="quarter" idx="5"/>
          </p:nvPr>
        </p:nvSpPr>
        <p:spPr/>
        <p:txBody>
          <a:bodyPr/>
          <a:lstStyle/>
          <a:p>
            <a:fld id="{6C015D19-1A19-3940-AD3C-B0D2E6166548}" type="slidenum">
              <a:rPr lang="en-US" smtClean="0"/>
              <a:pPr/>
              <a:t>19</a:t>
            </a:fld>
            <a:endParaRPr lang="en-US" dirty="0"/>
          </a:p>
        </p:txBody>
      </p:sp>
    </p:spTree>
    <p:extLst>
      <p:ext uri="{BB962C8B-B14F-4D97-AF65-F5344CB8AC3E}">
        <p14:creationId xmlns:p14="http://schemas.microsoft.com/office/powerpoint/2010/main" val="2890278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a quick overview of what we’re going to be talking about today.  First, we’re going to touch</a:t>
            </a:r>
            <a:r>
              <a:rPr lang="en-US" baseline="0" dirty="0"/>
              <a:t> on </a:t>
            </a:r>
            <a:r>
              <a:rPr lang="en-US" dirty="0"/>
              <a:t>why preparing for a good end of life is so important. Then, we’ll talk about what you should be doing to make sure you have a good end of life.  </a:t>
            </a:r>
          </a:p>
          <a:p>
            <a:endParaRPr lang="en-US" dirty="0"/>
          </a:p>
          <a:p>
            <a:r>
              <a:rPr lang="en-US" dirty="0"/>
              <a:t>I have had my own estate planning checklist or process. Now obviously when you run into other people, they're going to have their own checklist and process. And that's perfectly fine. </a:t>
            </a:r>
            <a:r>
              <a:rPr lang="en-US" sz="1200" b="0" i="0" kern="1200" dirty="0">
                <a:solidFill>
                  <a:schemeClr val="tx1"/>
                </a:solidFill>
                <a:effectLst/>
                <a:latin typeface="+mn-lt"/>
                <a:ea typeface="+mn-ea"/>
                <a:cs typeface="+mn-cs"/>
              </a:rPr>
              <a:t>But today I just want to provide some framework, some value, that you can actually work through so you’ll have a starting point. It's not the end point, but it's a starting point.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And we'll also talk about just some of the complications and changes that the modern world has brought on,</a:t>
            </a:r>
            <a:r>
              <a:rPr lang="en-US" sz="1200" b="0" i="0" kern="1200" baseline="0" dirty="0">
                <a:solidFill>
                  <a:schemeClr val="tx1"/>
                </a:solidFill>
                <a:effectLst/>
                <a:latin typeface="+mn-lt"/>
                <a:ea typeface="+mn-ea"/>
                <a:cs typeface="+mn-cs"/>
              </a:rPr>
              <a:t> like di</a:t>
            </a:r>
            <a:r>
              <a:rPr lang="en-US" sz="1200" b="0" i="0" kern="1200" dirty="0">
                <a:solidFill>
                  <a:schemeClr val="tx1"/>
                </a:solidFill>
                <a:effectLst/>
                <a:latin typeface="+mn-lt"/>
                <a:ea typeface="+mn-ea"/>
                <a:cs typeface="+mn-cs"/>
              </a:rPr>
              <a:t>gital assets. You're watching a webinar right now -- all of a sudden, this digital world creates a whole new set of estate planning challenges.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Obviously COVID-19</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and social distancing have created different challenges and a lot of people have gone out of their way to get estate plans in place recently</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due to fears and concerns about the pandemic. It’s sometimes tough, but these are important conversations to have with your family. This is an exciting topic to me because it is so important. And I think that's really important to stress.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DB19FA42-5024-7C4A-A1E9-2BADC9AB4546}" type="slidenum">
              <a:rPr lang="en-US" smtClean="0"/>
              <a:t>2</a:t>
            </a:fld>
            <a:endParaRPr lang="en-US"/>
          </a:p>
        </p:txBody>
      </p:sp>
    </p:spTree>
    <p:extLst>
      <p:ext uri="{BB962C8B-B14F-4D97-AF65-F5344CB8AC3E}">
        <p14:creationId xmlns:p14="http://schemas.microsoft.com/office/powerpoint/2010/main" val="1762062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one of the single biggest changes that have occurred in the last year or so.  We now have to deal with this major change around how retirement assets are dealt with after they’re inherited.  And what this generally means is higher taxes, less tax-deferred growth, and potential loss of other benefits</a:t>
            </a:r>
            <a:r>
              <a:rPr lang="en-US" baseline="0" dirty="0"/>
              <a:t> -- </a:t>
            </a:r>
            <a:r>
              <a:rPr lang="en-US" dirty="0"/>
              <a:t>because as income then goes up, tax benefits and credits often phase out.  So what this means is we have to review our trust if we’re using a trust for this. There’s some disastrous things that could occur there. We’ve got to review the beneficiaries and then we have to go back to our tax planning.</a:t>
            </a:r>
          </a:p>
        </p:txBody>
      </p:sp>
      <p:sp>
        <p:nvSpPr>
          <p:cNvPr id="4" name="Slide Number Placeholder 3"/>
          <p:cNvSpPr>
            <a:spLocks noGrp="1"/>
          </p:cNvSpPr>
          <p:nvPr>
            <p:ph type="sldNum" sz="quarter" idx="5"/>
          </p:nvPr>
        </p:nvSpPr>
        <p:spPr/>
        <p:txBody>
          <a:bodyPr/>
          <a:lstStyle/>
          <a:p>
            <a:fld id="{6C015D19-1A19-3940-AD3C-B0D2E6166548}" type="slidenum">
              <a:rPr lang="en-US" smtClean="0"/>
              <a:pPr/>
              <a:t>20</a:t>
            </a:fld>
            <a:endParaRPr lang="en-US" dirty="0"/>
          </a:p>
        </p:txBody>
      </p:sp>
    </p:spTree>
    <p:extLst>
      <p:ext uri="{BB962C8B-B14F-4D97-AF65-F5344CB8AC3E}">
        <p14:creationId xmlns:p14="http://schemas.microsoft.com/office/powerpoint/2010/main" val="3660126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https://www.taxact.com/support/1330/2016/roth-ira-conversion-from-an-ira-distribution-must-be-by-end-of-tax-year</a:t>
            </a:r>
          </a:p>
          <a:p>
            <a:endParaRPr lang="en-US" dirty="0"/>
          </a:p>
          <a:p>
            <a:r>
              <a:rPr lang="en-US" dirty="0"/>
              <a:t>And part of our tax planning might include Roth conversions.  Roth IRAs are still going to be subject to that 10 year RMD period for inherited accounts. So it doesn’t get out of that.  But where it does</a:t>
            </a:r>
            <a:r>
              <a:rPr lang="en-US" baseline="0" dirty="0"/>
              <a:t> help is that </a:t>
            </a:r>
            <a:r>
              <a:rPr lang="en-US" dirty="0"/>
              <a:t>Roth assets are not taxable income. So all of a sudden we leave a Roth IRA and it’s not showing up as taxable income.  That</a:t>
            </a:r>
            <a:r>
              <a:rPr lang="en-US" baseline="0" dirty="0"/>
              <a:t> can be a</a:t>
            </a:r>
            <a:r>
              <a:rPr lang="en-US" dirty="0"/>
              <a:t> very good planning strategy.  Now to me, converting money to a Roth IRA for the most part, from a traditional IRA or 401k, is not mostly being done specifically because of this kind of stretch planning and estate planning. It’s mostly being done because honestly, having Roth money for a retiree is a good thing.</a:t>
            </a:r>
          </a:p>
        </p:txBody>
      </p:sp>
      <p:sp>
        <p:nvSpPr>
          <p:cNvPr id="4" name="Slide Number Placeholder 3"/>
          <p:cNvSpPr>
            <a:spLocks noGrp="1"/>
          </p:cNvSpPr>
          <p:nvPr>
            <p:ph type="sldNum" sz="quarter" idx="5"/>
          </p:nvPr>
        </p:nvSpPr>
        <p:spPr/>
        <p:txBody>
          <a:bodyPr/>
          <a:lstStyle/>
          <a:p>
            <a:fld id="{6C015D19-1A19-3940-AD3C-B0D2E6166548}" type="slidenum">
              <a:rPr lang="en-US" smtClean="0"/>
              <a:t>21</a:t>
            </a:fld>
            <a:endParaRPr lang="en-US"/>
          </a:p>
        </p:txBody>
      </p:sp>
    </p:spTree>
    <p:extLst>
      <p:ext uri="{BB962C8B-B14F-4D97-AF65-F5344CB8AC3E}">
        <p14:creationId xmlns:p14="http://schemas.microsoft.com/office/powerpoint/2010/main" val="8822725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understand tax diversification. So we've got tax deferred money and Roth money.  A lot of people think tax rates are going up in the future. So if we think tax rates are going to go up, maybe we should pay taxes and do conversions today rather than wait until the future. </a:t>
            </a:r>
          </a:p>
          <a:p>
            <a:endParaRPr lang="en-US" dirty="0"/>
          </a:p>
          <a:p>
            <a:r>
              <a:rPr lang="en-US" dirty="0"/>
              <a:t>Do them when both spouses are alive so we have, essentially, higher tax bracket ranges so we can do more conversions early in retirement.  We have less income often coming in there. We can't traditionally convert RMDs, but since there weren't any RMDs in 2020, we could</a:t>
            </a:r>
            <a:r>
              <a:rPr lang="en-US" baseline="0" dirty="0"/>
              <a:t> </a:t>
            </a:r>
            <a:r>
              <a:rPr lang="en-US" dirty="0"/>
              <a:t>convert that money.</a:t>
            </a:r>
          </a:p>
        </p:txBody>
      </p:sp>
      <p:sp>
        <p:nvSpPr>
          <p:cNvPr id="4" name="Slide Number Placeholder 3"/>
          <p:cNvSpPr>
            <a:spLocks noGrp="1"/>
          </p:cNvSpPr>
          <p:nvPr>
            <p:ph type="sldNum" sz="quarter" idx="5"/>
          </p:nvPr>
        </p:nvSpPr>
        <p:spPr/>
        <p:txBody>
          <a:bodyPr/>
          <a:lstStyle/>
          <a:p>
            <a:fld id="{6C015D19-1A19-3940-AD3C-B0D2E6166548}" type="slidenum">
              <a:rPr lang="en-US" smtClean="0"/>
              <a:t>22</a:t>
            </a:fld>
            <a:endParaRPr lang="en-US"/>
          </a:p>
        </p:txBody>
      </p:sp>
    </p:spTree>
    <p:extLst>
      <p:ext uri="{BB962C8B-B14F-4D97-AF65-F5344CB8AC3E}">
        <p14:creationId xmlns:p14="http://schemas.microsoft.com/office/powerpoint/2010/main" val="8186111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Federal estate and gift taxes are still in play. The</a:t>
            </a:r>
            <a:r>
              <a:rPr lang="en-US" baseline="0" dirty="0"/>
              <a:t> T</a:t>
            </a:r>
            <a:r>
              <a:rPr lang="en-US" dirty="0"/>
              <a:t>ax Cut and Job Act essentially doubled exclusions, so we’re up to 11.58 million per person now before we run into any type of federal estate or gift taxes. When it comes to the “estate tax rate”, a lot of times you see 40%</a:t>
            </a:r>
            <a:r>
              <a:rPr lang="en-US" baseline="0" dirty="0"/>
              <a:t> -- </a:t>
            </a:r>
            <a:r>
              <a:rPr lang="en-US" dirty="0"/>
              <a:t>that's the max rate on federal estate and gift tax if we actually end up paying it. So if you go a million dollars over the exemption, that it's actually a little bit less than 40% on the first million. But if you're applying the 40%, we would be paying $400,000 in federal estate taxes on a million dollars.  So when you run into this it’s a really big deal.  So for larger estates, you have wealth, you’ve got to start doing planning on this and there’s a lot of ways to plan. </a:t>
            </a:r>
          </a:p>
        </p:txBody>
      </p:sp>
      <p:sp>
        <p:nvSpPr>
          <p:cNvPr id="4" name="Slide Number Placeholder 3"/>
          <p:cNvSpPr>
            <a:spLocks noGrp="1"/>
          </p:cNvSpPr>
          <p:nvPr>
            <p:ph type="sldNum" sz="quarter" idx="5"/>
          </p:nvPr>
        </p:nvSpPr>
        <p:spPr/>
        <p:txBody>
          <a:bodyPr/>
          <a:lstStyle/>
          <a:p>
            <a:fld id="{DB19FA42-5024-7C4A-A1E9-2BADC9AB4546}" type="slidenum">
              <a:rPr lang="en-US" smtClean="0"/>
              <a:t>23</a:t>
            </a:fld>
            <a:endParaRPr lang="en-US"/>
          </a:p>
        </p:txBody>
      </p:sp>
    </p:spTree>
    <p:extLst>
      <p:ext uri="{BB962C8B-B14F-4D97-AF65-F5344CB8AC3E}">
        <p14:creationId xmlns:p14="http://schemas.microsoft.com/office/powerpoint/2010/main" val="42585937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start with annual gifting. A lot of people recall we had $15,000 per person per year in 2020.  You can gift cash gifts, present interest gifts we call it, and not have that as anything from a reporting standpoint,</a:t>
            </a:r>
            <a:r>
              <a:rPr lang="en-US" baseline="0" dirty="0"/>
              <a:t> </a:t>
            </a:r>
            <a:r>
              <a:rPr lang="en-US" dirty="0"/>
              <a:t>from using up any of that lifetime exemption amount 11.58 million. That's really where, if we're doing gift planning, we try to stay in that realm. </a:t>
            </a:r>
            <a:br>
              <a:rPr lang="en-US" dirty="0"/>
            </a:br>
            <a:endParaRPr lang="en-US" dirty="0"/>
          </a:p>
          <a:p>
            <a:r>
              <a:rPr lang="en-US" dirty="0"/>
              <a:t>Now, there's a lot of other exclusions out there. Unlimited exclusions for direct tuition or medical expenditures you might pay.  529s have an increased amount you can put in in one year</a:t>
            </a:r>
            <a:r>
              <a:rPr lang="en-US" baseline="0" dirty="0"/>
              <a:t> -- f</a:t>
            </a:r>
            <a:r>
              <a:rPr lang="en-US" dirty="0"/>
              <a:t>ive times the annual amount. Five times $15,000 is $75,000 each spouse could put that in for one kid. So you could fund $150,000 into a 529  in one year without any gift issues and without having to start filing your reporting forms.</a:t>
            </a:r>
          </a:p>
        </p:txBody>
      </p:sp>
      <p:sp>
        <p:nvSpPr>
          <p:cNvPr id="4" name="Slide Number Placeholder 3"/>
          <p:cNvSpPr>
            <a:spLocks noGrp="1"/>
          </p:cNvSpPr>
          <p:nvPr>
            <p:ph type="sldNum" sz="quarter" idx="5"/>
          </p:nvPr>
        </p:nvSpPr>
        <p:spPr/>
        <p:txBody>
          <a:bodyPr/>
          <a:lstStyle/>
          <a:p>
            <a:fld id="{DB19FA42-5024-7C4A-A1E9-2BADC9AB4546}" type="slidenum">
              <a:rPr lang="en-US" smtClean="0"/>
              <a:t>24</a:t>
            </a:fld>
            <a:endParaRPr lang="en-US"/>
          </a:p>
        </p:txBody>
      </p:sp>
    </p:spTree>
    <p:extLst>
      <p:ext uri="{BB962C8B-B14F-4D97-AF65-F5344CB8AC3E}">
        <p14:creationId xmlns:p14="http://schemas.microsoft.com/office/powerpoint/2010/main" val="8288886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shifting now back to the home. This is in our accounting of assets, but it’s a little bit different and I separate it out because the home is too big to ignore. And I say, what is the home to you? Is it investment, is it a liability, is it an income source? Is it a consumption of services, aka where you live? It provides housing. Do your kids want the house?  All of these questions are coming in. So we have to plan for this.</a:t>
            </a:r>
          </a:p>
        </p:txBody>
      </p:sp>
      <p:sp>
        <p:nvSpPr>
          <p:cNvPr id="4" name="Slide Number Placeholder 3"/>
          <p:cNvSpPr>
            <a:spLocks noGrp="1"/>
          </p:cNvSpPr>
          <p:nvPr>
            <p:ph type="sldNum" sz="quarter" idx="5"/>
          </p:nvPr>
        </p:nvSpPr>
        <p:spPr/>
        <p:txBody>
          <a:bodyPr/>
          <a:lstStyle/>
          <a:p>
            <a:fld id="{DB19FA42-5024-7C4A-A1E9-2BADC9AB4546}" type="slidenum">
              <a:rPr lang="en-US" smtClean="0"/>
              <a:t>25</a:t>
            </a:fld>
            <a:endParaRPr lang="en-US"/>
          </a:p>
        </p:txBody>
      </p:sp>
    </p:spTree>
    <p:extLst>
      <p:ext uri="{BB962C8B-B14F-4D97-AF65-F5344CB8AC3E}">
        <p14:creationId xmlns:p14="http://schemas.microsoft.com/office/powerpoint/2010/main" val="41077184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it comes to end of life planning,</a:t>
            </a:r>
            <a:r>
              <a:rPr lang="en-US" baseline="0" dirty="0"/>
              <a:t> </a:t>
            </a:r>
            <a:r>
              <a:rPr lang="en-US" dirty="0"/>
              <a:t>it’s not necessarily about buying the home-- it’s about where do you want to live in retirement? Do you want to age in place? What are other housing options available to us? Are we planning on selling the house and downsizing or freeing up home equity at some point? When we think about long term care, how is that going to be provided? Is it going to be provided at home or in an institutional setting?  And then how are we going to fund all this and what conversations and what planning do we need to engage to bring all this together?</a:t>
            </a:r>
          </a:p>
        </p:txBody>
      </p:sp>
      <p:sp>
        <p:nvSpPr>
          <p:cNvPr id="4" name="Slide Number Placeholder 3"/>
          <p:cNvSpPr>
            <a:spLocks noGrp="1"/>
          </p:cNvSpPr>
          <p:nvPr>
            <p:ph type="sldNum" sz="quarter" idx="5"/>
          </p:nvPr>
        </p:nvSpPr>
        <p:spPr/>
        <p:txBody>
          <a:bodyPr/>
          <a:lstStyle/>
          <a:p>
            <a:fld id="{DB19FA42-5024-7C4A-A1E9-2BADC9AB4546}" type="slidenum">
              <a:rPr lang="en-US" smtClean="0"/>
              <a:t>26</a:t>
            </a:fld>
            <a:endParaRPr lang="en-US"/>
          </a:p>
        </p:txBody>
      </p:sp>
    </p:spTree>
    <p:extLst>
      <p:ext uri="{BB962C8B-B14F-4D97-AF65-F5344CB8AC3E}">
        <p14:creationId xmlns:p14="http://schemas.microsoft.com/office/powerpoint/2010/main" val="2489768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venir Roman" panose="02000503020000020003" pitchFamily="2" charset="0"/>
                <a:cs typeface="Avenir Roman" panose="02000503020000020003" pitchFamily="2" charset="0"/>
              </a:rPr>
              <a:t>Http://news.mit.edu/2012/end-of-life-financial-study-0803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a:latin typeface="Avenir Roman" panose="02000503020000020003" pitchFamily="2" charset="0"/>
              <a:cs typeface="Avenir Roman" panose="02000503020000020003"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dirty="0">
                <a:latin typeface="Avenir Roman" panose="02000503020000020003" pitchFamily="2" charset="0"/>
                <a:cs typeface="Avenir Roman" panose="02000503020000020003" pitchFamily="2" charset="0"/>
              </a:rPr>
              <a:t>Then we review the current plan.  There is a great stat in here from a survey that said about 71% of Americans do not have an up-to-date will in place.  And when I look at that, I think, wow, that that means we probably have 15% of the country that has an up-to-date estate plan in place.  That’s just the will, in and of itself, which is typically not the only thing that a lot of people need.  For a lot of people, yes.  But for a lot of other people, we need more things than that, so we have to do planning.  And if we don’t have a will, don’t have a trust, don’t have our beneficiaries listed out, we will default to whatever the state says. And often, that is not what we want to occur to our wealth. </a:t>
            </a:r>
          </a:p>
        </p:txBody>
      </p:sp>
      <p:sp>
        <p:nvSpPr>
          <p:cNvPr id="4" name="Slide Number Placeholder 3"/>
          <p:cNvSpPr>
            <a:spLocks noGrp="1"/>
          </p:cNvSpPr>
          <p:nvPr>
            <p:ph type="sldNum" sz="quarter" idx="5"/>
          </p:nvPr>
        </p:nvSpPr>
        <p:spPr/>
        <p:txBody>
          <a:bodyPr/>
          <a:lstStyle/>
          <a:p>
            <a:fld id="{6C015D19-1A19-3940-AD3C-B0D2E6166548}" type="slidenum">
              <a:rPr lang="en-US" smtClean="0"/>
              <a:pPr/>
              <a:t>27</a:t>
            </a:fld>
            <a:endParaRPr lang="en-US" dirty="0"/>
          </a:p>
        </p:txBody>
      </p:sp>
    </p:spTree>
    <p:extLst>
      <p:ext uri="{BB962C8B-B14F-4D97-AF65-F5344CB8AC3E}">
        <p14:creationId xmlns:p14="http://schemas.microsoft.com/office/powerpoint/2010/main" val="23354646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we need to think</a:t>
            </a:r>
            <a:r>
              <a:rPr lang="en-US" baseline="0" dirty="0"/>
              <a:t> </a:t>
            </a:r>
            <a:r>
              <a:rPr lang="en-US" dirty="0"/>
              <a:t>about the advanced directives we need. Often, people need a handful of these. Maybe not all of them, but a handful of them. </a:t>
            </a:r>
          </a:p>
          <a:p>
            <a:endParaRPr lang="en-US" dirty="0"/>
          </a:p>
          <a:p>
            <a:r>
              <a:rPr lang="en-US" dirty="0"/>
              <a:t>Here we're thinking about powers of attorney, health care power of attorney, maybe a living will,  maybe a do not resuscitate order. A will or a revocable trust could need all of those. </a:t>
            </a:r>
          </a:p>
          <a:p>
            <a:endParaRPr lang="en-US" dirty="0"/>
          </a:p>
          <a:p>
            <a:r>
              <a:rPr lang="en-US" dirty="0"/>
              <a:t>Now, I have this “remember” point in here. Remember that most of our documents are state law driven documents when it comes to estate planning. We often need an attorney to be some part of this with the drafting of these. If you move to a new state, sometimes we do have to redo these documents. We have to go back and examine our legal documents because it's now a new state and we have to understand how those state rules will apply once we relocate. Often it doesn't require kind of a full redrafting, but it does require us to look at it.</a:t>
            </a:r>
          </a:p>
        </p:txBody>
      </p:sp>
      <p:sp>
        <p:nvSpPr>
          <p:cNvPr id="4" name="Slide Number Placeholder 3"/>
          <p:cNvSpPr>
            <a:spLocks noGrp="1"/>
          </p:cNvSpPr>
          <p:nvPr>
            <p:ph type="sldNum" sz="quarter" idx="5"/>
          </p:nvPr>
        </p:nvSpPr>
        <p:spPr/>
        <p:txBody>
          <a:bodyPr/>
          <a:lstStyle/>
          <a:p>
            <a:fld id="{DB19FA42-5024-7C4A-A1E9-2BADC9AB4546}" type="slidenum">
              <a:rPr lang="en-US" smtClean="0"/>
              <a:t>28</a:t>
            </a:fld>
            <a:endParaRPr lang="en-US"/>
          </a:p>
        </p:txBody>
      </p:sp>
    </p:spTree>
    <p:extLst>
      <p:ext uri="{BB962C8B-B14F-4D97-AF65-F5344CB8AC3E}">
        <p14:creationId xmlns:p14="http://schemas.microsoft.com/office/powerpoint/2010/main" val="28679575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we want to go through and implement.  So that might be signing and filing documents, having witnesses. It might be funding a trust if it’s set up, retitling property so spouses have joint ownership, purchasing life insurance, starting a gifting program, doing the Roth conversions, transferring assets, setting up new beneficiaries. This is where we finally start putting this whole plan together.</a:t>
            </a:r>
          </a:p>
        </p:txBody>
      </p:sp>
      <p:sp>
        <p:nvSpPr>
          <p:cNvPr id="4" name="Slide Number Placeholder 3"/>
          <p:cNvSpPr>
            <a:spLocks noGrp="1"/>
          </p:cNvSpPr>
          <p:nvPr>
            <p:ph type="sldNum" sz="quarter" idx="5"/>
          </p:nvPr>
        </p:nvSpPr>
        <p:spPr/>
        <p:txBody>
          <a:bodyPr/>
          <a:lstStyle/>
          <a:p>
            <a:fld id="{DB19FA42-5024-7C4A-A1E9-2BADC9AB4546}" type="slidenum">
              <a:rPr lang="en-US" smtClean="0"/>
              <a:t>29</a:t>
            </a:fld>
            <a:endParaRPr lang="en-US"/>
          </a:p>
        </p:txBody>
      </p:sp>
    </p:spTree>
    <p:extLst>
      <p:ext uri="{BB962C8B-B14F-4D97-AF65-F5344CB8AC3E}">
        <p14:creationId xmlns:p14="http://schemas.microsoft.com/office/powerpoint/2010/main" val="392771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Now, let’s try to reframe it. Can we change estate</a:t>
            </a:r>
            <a:r>
              <a:rPr lang="en-US" sz="1200" b="0" i="0" kern="1200" baseline="0" dirty="0">
                <a:solidFill>
                  <a:schemeClr val="tx1"/>
                </a:solidFill>
                <a:effectLst/>
                <a:latin typeface="+mn-lt"/>
                <a:ea typeface="+mn-ea"/>
                <a:cs typeface="+mn-cs"/>
              </a:rPr>
              <a:t> planning</a:t>
            </a:r>
            <a:r>
              <a:rPr lang="en-US" sz="1200" b="0" i="0" kern="1200" dirty="0">
                <a:solidFill>
                  <a:schemeClr val="tx1"/>
                </a:solidFill>
                <a:effectLst/>
                <a:latin typeface="+mn-lt"/>
                <a:ea typeface="+mn-ea"/>
                <a:cs typeface="+mn-cs"/>
              </a:rPr>
              <a:t> from being this kind of depressing topic that doesn't seem really fun, to reframing it as we want to prepare for a good end of life? Why wouldn't we prepare for a good end of life?</a:t>
            </a:r>
          </a:p>
          <a:p>
            <a:endParaRPr lang="en-US" dirty="0"/>
          </a:p>
        </p:txBody>
      </p:sp>
      <p:sp>
        <p:nvSpPr>
          <p:cNvPr id="4" name="Slide Number Placeholder 3"/>
          <p:cNvSpPr>
            <a:spLocks noGrp="1"/>
          </p:cNvSpPr>
          <p:nvPr>
            <p:ph type="sldNum" sz="quarter" idx="5"/>
          </p:nvPr>
        </p:nvSpPr>
        <p:spPr/>
        <p:txBody>
          <a:bodyPr/>
          <a:lstStyle/>
          <a:p>
            <a:fld id="{DB19FA42-5024-7C4A-A1E9-2BADC9AB4546}" type="slidenum">
              <a:rPr lang="en-US" smtClean="0"/>
              <a:t>3</a:t>
            </a:fld>
            <a:endParaRPr lang="en-US"/>
          </a:p>
        </p:txBody>
      </p:sp>
    </p:spTree>
    <p:extLst>
      <p:ext uri="{BB962C8B-B14F-4D97-AF65-F5344CB8AC3E}">
        <p14:creationId xmlns:p14="http://schemas.microsoft.com/office/powerpoint/2010/main" val="18331981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we want to figure out who we need to communicate it to. Bringing back that family conversation. Do we have to give some documents to our doctor, our local hospital, or our business partners?</a:t>
            </a:r>
            <a:r>
              <a:rPr lang="en-US" baseline="0" dirty="0"/>
              <a:t> </a:t>
            </a:r>
            <a:r>
              <a:rPr lang="en-US" dirty="0"/>
              <a:t>What do we have to communicate our wishes? And that just depends very much on the situation.  Sometimes there's a decent amount of communication that has to occur, but often people keep this stuff very private. Now if you keep it very private, the next part also becomes important. </a:t>
            </a:r>
          </a:p>
        </p:txBody>
      </p:sp>
      <p:sp>
        <p:nvSpPr>
          <p:cNvPr id="4" name="Slide Number Placeholder 3"/>
          <p:cNvSpPr>
            <a:spLocks noGrp="1"/>
          </p:cNvSpPr>
          <p:nvPr>
            <p:ph type="sldNum" sz="quarter" idx="5"/>
          </p:nvPr>
        </p:nvSpPr>
        <p:spPr/>
        <p:txBody>
          <a:bodyPr/>
          <a:lstStyle/>
          <a:p>
            <a:fld id="{DB19FA42-5024-7C4A-A1E9-2BADC9AB4546}" type="slidenum">
              <a:rPr lang="en-US" smtClean="0"/>
              <a:t>30</a:t>
            </a:fld>
            <a:endParaRPr lang="en-US"/>
          </a:p>
        </p:txBody>
      </p:sp>
    </p:spTree>
    <p:extLst>
      <p:ext uri="{BB962C8B-B14F-4D97-AF65-F5344CB8AC3E}">
        <p14:creationId xmlns:p14="http://schemas.microsoft.com/office/powerpoint/2010/main" val="17485953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are we going to manage the documents? Are the copies in a particular folder or safe that somebody knows where it is so that can actually find it? Do we put it on record with our local court?</a:t>
            </a:r>
            <a:r>
              <a:rPr lang="en-US" baseline="0" dirty="0"/>
              <a:t> </a:t>
            </a:r>
            <a:r>
              <a:rPr lang="en-US" dirty="0"/>
              <a:t> Going back to hospitals, do we give doctors, attorneys, others the ability to share things in some cases? When it comes to distributing the documents, keep an envelope with the insurance card, the will, the health care power of attorney, the do not resuscitate order, all of the medical stuff together. A lot of people forget about the insurance card, but that is a good one to keep a copy of in there as well.</a:t>
            </a:r>
          </a:p>
        </p:txBody>
      </p:sp>
      <p:sp>
        <p:nvSpPr>
          <p:cNvPr id="4" name="Slide Number Placeholder 3"/>
          <p:cNvSpPr>
            <a:spLocks noGrp="1"/>
          </p:cNvSpPr>
          <p:nvPr>
            <p:ph type="sldNum" sz="quarter" idx="5"/>
          </p:nvPr>
        </p:nvSpPr>
        <p:spPr/>
        <p:txBody>
          <a:bodyPr/>
          <a:lstStyle/>
          <a:p>
            <a:fld id="{DB19FA42-5024-7C4A-A1E9-2BADC9AB4546}" type="slidenum">
              <a:rPr lang="en-US" smtClean="0"/>
              <a:t>31</a:t>
            </a:fld>
            <a:endParaRPr lang="en-US"/>
          </a:p>
        </p:txBody>
      </p:sp>
    </p:spTree>
    <p:extLst>
      <p:ext uri="{BB962C8B-B14F-4D97-AF65-F5344CB8AC3E}">
        <p14:creationId xmlns:p14="http://schemas.microsoft.com/office/powerpoint/2010/main" val="36627591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review and update. We've got goals,</a:t>
            </a:r>
            <a:r>
              <a:rPr lang="en-US" baseline="0" dirty="0"/>
              <a:t> but t</a:t>
            </a:r>
            <a:r>
              <a:rPr lang="en-US" dirty="0"/>
              <a:t>hey might change. We've got laws.  They will change. We could relocate, family members could die, tax laws, again, are going to change. And we see Federal estate taxes and State estate taxes might not be a big issue for a lot of people today,</a:t>
            </a:r>
            <a:r>
              <a:rPr lang="en-US" baseline="0" dirty="0"/>
              <a:t> </a:t>
            </a:r>
            <a:r>
              <a:rPr lang="en-US" dirty="0"/>
              <a:t>based on changes around</a:t>
            </a:r>
            <a:r>
              <a:rPr lang="en-US" baseline="0" dirty="0"/>
              <a:t> the T</a:t>
            </a:r>
            <a:r>
              <a:rPr lang="en-US" dirty="0"/>
              <a:t>ax Cut and Job Act. But after 2025, by law, those are going to revert back and cut back in half. Again, government's going to start looking for tax revenue out there and eventually they might go back to looking at making the Federal Estate and Gift Tax have a lot more teeth.  That’s a real possibility. </a:t>
            </a:r>
          </a:p>
        </p:txBody>
      </p:sp>
      <p:sp>
        <p:nvSpPr>
          <p:cNvPr id="4" name="Slide Number Placeholder 3"/>
          <p:cNvSpPr>
            <a:spLocks noGrp="1"/>
          </p:cNvSpPr>
          <p:nvPr>
            <p:ph type="sldNum" sz="quarter" idx="5"/>
          </p:nvPr>
        </p:nvSpPr>
        <p:spPr/>
        <p:txBody>
          <a:bodyPr/>
          <a:lstStyle/>
          <a:p>
            <a:fld id="{DB19FA42-5024-7C4A-A1E9-2BADC9AB4546}" type="slidenum">
              <a:rPr lang="en-US" smtClean="0"/>
              <a:t>32</a:t>
            </a:fld>
            <a:endParaRPr lang="en-US"/>
          </a:p>
        </p:txBody>
      </p:sp>
    </p:spTree>
    <p:extLst>
      <p:ext uri="{BB962C8B-B14F-4D97-AF65-F5344CB8AC3E}">
        <p14:creationId xmlns:p14="http://schemas.microsoft.com/office/powerpoint/2010/main" val="9624497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again, just walk through the planning checklist, make sure you have a process to plan for a good end of life. We</a:t>
            </a:r>
            <a:r>
              <a:rPr lang="en-US" baseline="0" dirty="0"/>
              <a:t> need to be tr</a:t>
            </a:r>
            <a:r>
              <a:rPr lang="en-US" dirty="0"/>
              <a:t>acking our assets, thinking about our goals, looking at the value of assets, prioritizing what we want to do, updating the plan, communicating</a:t>
            </a:r>
            <a:r>
              <a:rPr lang="en-US" baseline="0" dirty="0"/>
              <a:t> our plan</a:t>
            </a:r>
            <a:r>
              <a:rPr lang="en-US" dirty="0"/>
              <a:t>, and putting all that together.  </a:t>
            </a:r>
          </a:p>
        </p:txBody>
      </p:sp>
      <p:sp>
        <p:nvSpPr>
          <p:cNvPr id="4" name="Slide Number Placeholder 3"/>
          <p:cNvSpPr>
            <a:spLocks noGrp="1"/>
          </p:cNvSpPr>
          <p:nvPr>
            <p:ph type="sldNum" sz="quarter" idx="5"/>
          </p:nvPr>
        </p:nvSpPr>
        <p:spPr/>
        <p:txBody>
          <a:bodyPr/>
          <a:lstStyle/>
          <a:p>
            <a:fld id="{DB19FA42-5024-7C4A-A1E9-2BADC9AB4546}" type="slidenum">
              <a:rPr lang="en-US" smtClean="0"/>
              <a:t>34</a:t>
            </a:fld>
            <a:endParaRPr lang="en-US"/>
          </a:p>
        </p:txBody>
      </p:sp>
    </p:spTree>
    <p:extLst>
      <p:ext uri="{BB962C8B-B14F-4D97-AF65-F5344CB8AC3E}">
        <p14:creationId xmlns:p14="http://schemas.microsoft.com/office/powerpoint/2010/main" val="4184774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r</a:t>
            </a:r>
            <a:r>
              <a:rPr lang="en-US" dirty="0"/>
              <a:t>eality is, end of life planning incredibly complicated, to make sure that we have the right documents, we have the right language, we've followed some process, and we've brought the right people into the conversation.  This isn’t all about money. It's about family. It's about controlling our outcomes. Having what we want to occur. It's about access. It's about making sure we transfer wealth, and how we want to transfer that wealth. It’s about taking care of family. It's not all financial, it's family-driven.</a:t>
            </a:r>
          </a:p>
          <a:p>
            <a:endParaRPr lang="en-US" dirty="0"/>
          </a:p>
          <a:p>
            <a:r>
              <a:rPr lang="en-US" dirty="0"/>
              <a:t>We've got new tax laws, new laws about required minimum distributions. We've got to make sure that we're staying current with our planning. There's a lot going on out there. This is an incredibly tough year or so for many people and this isn't probably the most exciting topic for you, but let's do the planning. Let's put us in the best place to succeed with our goals. </a:t>
            </a:r>
          </a:p>
        </p:txBody>
      </p:sp>
      <p:sp>
        <p:nvSpPr>
          <p:cNvPr id="4" name="Slide Number Placeholder 3"/>
          <p:cNvSpPr>
            <a:spLocks noGrp="1"/>
          </p:cNvSpPr>
          <p:nvPr>
            <p:ph type="sldNum" sz="quarter" idx="5"/>
          </p:nvPr>
        </p:nvSpPr>
        <p:spPr/>
        <p:txBody>
          <a:bodyPr/>
          <a:lstStyle/>
          <a:p>
            <a:fld id="{DB19FA42-5024-7C4A-A1E9-2BADC9AB4546}" type="slidenum">
              <a:rPr lang="en-US" smtClean="0"/>
              <a:t>35</a:t>
            </a:fld>
            <a:endParaRPr lang="en-US"/>
          </a:p>
        </p:txBody>
      </p:sp>
    </p:spTree>
    <p:extLst>
      <p:ext uri="{BB962C8B-B14F-4D97-AF65-F5344CB8AC3E}">
        <p14:creationId xmlns:p14="http://schemas.microsoft.com/office/powerpoint/2010/main" val="42937285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ea typeface="+mn-ea"/>
                <a:cs typeface="+mn-cs"/>
              </a:rPr>
              <a:t>{Insert</a:t>
            </a:r>
            <a:r>
              <a:rPr lang="en-US" sz="1200" kern="1200" baseline="0" dirty="0">
                <a:solidFill>
                  <a:schemeClr val="tx1"/>
                </a:solidFill>
                <a:effectLst/>
                <a:ea typeface="+mn-ea"/>
                <a:cs typeface="+mn-cs"/>
              </a:rPr>
              <a:t> disclosure}</a:t>
            </a:r>
            <a:endParaRPr lang="en-US" sz="1200" kern="1200" dirty="0">
              <a:solidFill>
                <a:schemeClr val="tx1"/>
              </a:solidFill>
              <a:effectLst/>
              <a:ea typeface="+mn-ea"/>
              <a:cs typeface="+mn-cs"/>
            </a:endParaRPr>
          </a:p>
          <a:p>
            <a:r>
              <a:rPr lang="en-US" sz="1200" kern="1200" dirty="0">
                <a:solidFill>
                  <a:schemeClr val="tx1"/>
                </a:solidFill>
                <a:effectLst/>
                <a:ea typeface="+mn-ea"/>
                <a:cs typeface="+mn-cs"/>
              </a:rPr>
              <a:t> </a:t>
            </a:r>
          </a:p>
        </p:txBody>
      </p:sp>
      <p:sp>
        <p:nvSpPr>
          <p:cNvPr id="4" name="Slide Number Placeholder 3"/>
          <p:cNvSpPr>
            <a:spLocks noGrp="1"/>
          </p:cNvSpPr>
          <p:nvPr>
            <p:ph type="sldNum" sz="quarter" idx="5"/>
          </p:nvPr>
        </p:nvSpPr>
        <p:spPr/>
        <p:txBody>
          <a:bodyPr/>
          <a:lstStyle/>
          <a:p>
            <a:fld id="{6C015D19-1A19-3940-AD3C-B0D2E6166548}" type="slidenum">
              <a:rPr lang="en-US" smtClean="0"/>
              <a:t>36</a:t>
            </a:fld>
            <a:endParaRPr lang="en-US"/>
          </a:p>
        </p:txBody>
      </p:sp>
    </p:spTree>
    <p:extLst>
      <p:ext uri="{BB962C8B-B14F-4D97-AF65-F5344CB8AC3E}">
        <p14:creationId xmlns:p14="http://schemas.microsoft.com/office/powerpoint/2010/main" val="28098166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a challenging year for all of us. Planning ahead can give you confidence and clarity. Thank you for joining us, have the best rest of the year. Stay safe, stay healthy.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C015D19-1A19-3940-AD3C-B0D2E6166548}" type="slidenum">
              <a:rPr lang="en-US" smtClean="0"/>
              <a:pPr/>
              <a:t>37</a:t>
            </a:fld>
            <a:endParaRPr lang="en-US" dirty="0"/>
          </a:p>
        </p:txBody>
      </p:sp>
    </p:spTree>
    <p:extLst>
      <p:ext uri="{BB962C8B-B14F-4D97-AF65-F5344CB8AC3E}">
        <p14:creationId xmlns:p14="http://schemas.microsoft.com/office/powerpoint/2010/main" val="4003119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think all that really starts with process. </a:t>
            </a:r>
            <a:r>
              <a:rPr lang="en-US" baseline="0" dirty="0"/>
              <a:t> </a:t>
            </a:r>
            <a:r>
              <a:rPr lang="en-US" dirty="0"/>
              <a:t>I've got a 10 step kind of process that I’ll outline</a:t>
            </a:r>
            <a:r>
              <a:rPr lang="en-US" baseline="0" dirty="0"/>
              <a:t> </a:t>
            </a:r>
            <a:r>
              <a:rPr lang="en-US" dirty="0"/>
              <a:t>a little bit later. But I like to start with this statement, that “process provides a blueprint for success.”</a:t>
            </a:r>
          </a:p>
          <a:p>
            <a:endParaRPr lang="en-US" dirty="0"/>
          </a:p>
          <a:p>
            <a:r>
              <a:rPr lang="en-US" dirty="0"/>
              <a:t>So if we give you a process here today, that doesn't mean that you succeeded yet, right? Eventually, you still have to go and execute on that process and implement it. Often with estate planning that means bringing accountants in, bringing financial advisors in, bringing an attorney in.  Not in every case, but often the larger your estate, the more complex it gets, the more different skill sets we might need to really put together a comprehensive plan -- from savings to retirement to all the “what ifs.” </a:t>
            </a:r>
          </a:p>
          <a:p>
            <a:endParaRPr lang="en-US" dirty="0"/>
          </a:p>
          <a:p>
            <a:r>
              <a:rPr lang="en-US" dirty="0"/>
              <a:t>But let's start with that process. And let's just frame up the conversation.</a:t>
            </a:r>
          </a:p>
        </p:txBody>
      </p:sp>
      <p:sp>
        <p:nvSpPr>
          <p:cNvPr id="4" name="Slide Number Placeholder 3"/>
          <p:cNvSpPr>
            <a:spLocks noGrp="1"/>
          </p:cNvSpPr>
          <p:nvPr>
            <p:ph type="sldNum" sz="quarter" idx="5"/>
          </p:nvPr>
        </p:nvSpPr>
        <p:spPr/>
        <p:txBody>
          <a:bodyPr/>
          <a:lstStyle/>
          <a:p>
            <a:fld id="{DB19FA42-5024-7C4A-A1E9-2BADC9AB4546}" type="slidenum">
              <a:rPr lang="en-US" smtClean="0"/>
              <a:t>4</a:t>
            </a:fld>
            <a:endParaRPr lang="en-US"/>
          </a:p>
        </p:txBody>
      </p:sp>
    </p:spTree>
    <p:extLst>
      <p:ext uri="{BB962C8B-B14F-4D97-AF65-F5344CB8AC3E}">
        <p14:creationId xmlns:p14="http://schemas.microsoft.com/office/powerpoint/2010/main" val="4177864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often talk about this as “end of life planning.” </a:t>
            </a:r>
            <a:r>
              <a:rPr lang="en-US" baseline="0" dirty="0"/>
              <a:t>  </a:t>
            </a:r>
            <a:r>
              <a:rPr lang="en-US" dirty="0"/>
              <a:t>On</a:t>
            </a:r>
            <a:r>
              <a:rPr lang="en-US" baseline="0" dirty="0"/>
              <a:t> </a:t>
            </a:r>
            <a:r>
              <a:rPr lang="en-US" dirty="0"/>
              <a:t>the retirement side, we've used terminology about “the phases</a:t>
            </a:r>
            <a:r>
              <a:rPr lang="en-US" baseline="0" dirty="0"/>
              <a:t> of retirement”</a:t>
            </a:r>
            <a:r>
              <a:rPr lang="en-US" dirty="0"/>
              <a:t> for a while. </a:t>
            </a:r>
            <a:r>
              <a:rPr lang="en-US" baseline="0" dirty="0"/>
              <a:t>  </a:t>
            </a:r>
            <a:r>
              <a:rPr lang="en-US" dirty="0"/>
              <a:t>When you start thinking about your life cycle and where you're going to be and all the things you're going to do, we frame it</a:t>
            </a:r>
            <a:r>
              <a:rPr lang="en-US" baseline="0" dirty="0"/>
              <a:t> up as various</a:t>
            </a:r>
            <a:r>
              <a:rPr lang="en-US" dirty="0"/>
              <a:t> time periods or phases.  </a:t>
            </a:r>
          </a:p>
          <a:p>
            <a:endParaRPr lang="en-US" dirty="0"/>
          </a:p>
          <a:p>
            <a:r>
              <a:rPr lang="en-US" dirty="0"/>
              <a:t>We start</a:t>
            </a:r>
            <a:r>
              <a:rPr lang="en-US" baseline="0" dirty="0"/>
              <a:t> with </a:t>
            </a:r>
            <a:r>
              <a:rPr lang="en-US" dirty="0"/>
              <a:t>the “Go-Go Years” of early retirement;</a:t>
            </a:r>
            <a:r>
              <a:rPr lang="en-US" baseline="0" dirty="0"/>
              <a:t> we </a:t>
            </a:r>
            <a:r>
              <a:rPr lang="en-US" dirty="0"/>
              <a:t>see people spend a lot in those years more for pleasure and fun. For kids, grandkids, travel,</a:t>
            </a:r>
            <a:r>
              <a:rPr lang="en-US" baseline="0" dirty="0"/>
              <a:t> etc. </a:t>
            </a:r>
          </a:p>
          <a:p>
            <a:endParaRPr lang="en-US" dirty="0"/>
          </a:p>
          <a:p>
            <a:r>
              <a:rPr lang="en-US" dirty="0"/>
              <a:t>Then we have “Slow-Go Years” -- at that point we see spending actually, often, drop down a little bit. </a:t>
            </a:r>
          </a:p>
          <a:p>
            <a:endParaRPr lang="en-US" dirty="0"/>
          </a:p>
          <a:p>
            <a:r>
              <a:rPr lang="en-US" dirty="0"/>
              <a:t>And then comes what we refer to as the “No-Go Years.” Towards the end of your</a:t>
            </a:r>
            <a:r>
              <a:rPr lang="en-US" baseline="0" dirty="0"/>
              <a:t> </a:t>
            </a:r>
            <a:r>
              <a:rPr lang="en-US" dirty="0"/>
              <a:t>retirement years, things really slow down. You become</a:t>
            </a:r>
            <a:r>
              <a:rPr lang="en-US" baseline="0" dirty="0"/>
              <a:t> more frail;</a:t>
            </a:r>
            <a:r>
              <a:rPr lang="en-US" dirty="0"/>
              <a:t> the aging kicks in a little bit more. Now, it's not the same for everyone. There are people in their mid-90s who still play tennis a couple times a week,</a:t>
            </a:r>
            <a:r>
              <a:rPr lang="en-US" baseline="0" dirty="0"/>
              <a:t> and are</a:t>
            </a:r>
            <a:r>
              <a:rPr lang="en-US" dirty="0"/>
              <a:t> still very active, but it's not the same for everyone. There are realities of aging. But what happens is we often see kind of a spike in expenses towards the end of</a:t>
            </a:r>
            <a:r>
              <a:rPr lang="en-US" baseline="0" dirty="0"/>
              <a:t> life and retirement</a:t>
            </a:r>
            <a:r>
              <a:rPr lang="en-US" dirty="0"/>
              <a:t>. And that's often the long term care piece, which to me is a really important piece of all of this end of life planning. </a:t>
            </a:r>
          </a:p>
          <a:p>
            <a:endParaRPr lang="en-US" dirty="0"/>
          </a:p>
          <a:p>
            <a:r>
              <a:rPr lang="en-US" dirty="0"/>
              <a:t>But</a:t>
            </a:r>
            <a:r>
              <a:rPr lang="en-US" baseline="0" dirty="0"/>
              <a:t> </a:t>
            </a:r>
            <a:r>
              <a:rPr lang="en-US" dirty="0"/>
              <a:t>we really we have another phase.  We've got the “Final Act” when finality becomes a reality. And truthfully, this could actually occur at any time. So while I have it listed at number four here, it could come after phase one, or it can come after phase two.</a:t>
            </a:r>
            <a:r>
              <a:rPr lang="en-US" baseline="0" dirty="0"/>
              <a:t> </a:t>
            </a:r>
            <a:r>
              <a:rPr lang="en-US" dirty="0"/>
              <a:t>There is no season for this. It can occur anytime. So while we want to plan out towards this</a:t>
            </a:r>
            <a:r>
              <a:rPr lang="en-US" baseline="0" dirty="0"/>
              <a:t> as “number four” </a:t>
            </a:r>
            <a:r>
              <a:rPr lang="en-US" dirty="0"/>
              <a:t>there's that uncertainty factor here, which is why, really, for many younger people, for people</a:t>
            </a:r>
            <a:r>
              <a:rPr lang="en-US" baseline="0" dirty="0"/>
              <a:t> in general, </a:t>
            </a:r>
            <a:r>
              <a:rPr lang="en-US" dirty="0"/>
              <a:t>the lack of an estate plan is a really big risk. People in their 30s and 40s really should have estate plans in place, even if they're very basic, just outlining what happens. Everyone</a:t>
            </a:r>
            <a:r>
              <a:rPr lang="en-US" baseline="0" dirty="0"/>
              <a:t> needs to p</a:t>
            </a:r>
            <a:r>
              <a:rPr lang="en-US" dirty="0"/>
              <a:t>lan for that end of life, those contingencies, mitigate that risk</a:t>
            </a:r>
          </a:p>
        </p:txBody>
      </p:sp>
      <p:sp>
        <p:nvSpPr>
          <p:cNvPr id="4" name="Slide Number Placeholder 3"/>
          <p:cNvSpPr>
            <a:spLocks noGrp="1"/>
          </p:cNvSpPr>
          <p:nvPr>
            <p:ph type="sldNum" sz="quarter" idx="5"/>
          </p:nvPr>
        </p:nvSpPr>
        <p:spPr/>
        <p:txBody>
          <a:bodyPr/>
          <a:lstStyle/>
          <a:p>
            <a:fld id="{DB19FA42-5024-7C4A-A1E9-2BADC9AB4546}" type="slidenum">
              <a:rPr lang="en-US" smtClean="0"/>
              <a:t>5</a:t>
            </a:fld>
            <a:endParaRPr lang="en-US"/>
          </a:p>
        </p:txBody>
      </p:sp>
    </p:spTree>
    <p:extLst>
      <p:ext uri="{BB962C8B-B14F-4D97-AF65-F5344CB8AC3E}">
        <p14:creationId xmlns:p14="http://schemas.microsoft.com/office/powerpoint/2010/main" val="705692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venir Roman" panose="02000503020000020003" pitchFamily="2" charset="0"/>
                <a:cs typeface="Avenir Roman" panose="02000503020000020003" pitchFamily="2" charset="0"/>
              </a:rPr>
              <a:t>(Source: http://news.mit.edu/2012/end-of-life-financial-study-0803)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a:latin typeface="Avenir Roman" panose="02000503020000020003" pitchFamily="2" charset="0"/>
              <a:cs typeface="Avenir Roman" panose="02000503020000020003"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venir Roman" panose="02000503020000020003" pitchFamily="2" charset="0"/>
                <a:cs typeface="Avenir Roman" panose="02000503020000020003" pitchFamily="2" charset="0"/>
              </a:rPr>
              <a:t>It’s a little bit of a joke,</a:t>
            </a:r>
            <a:r>
              <a:rPr lang="en-US" altLang="en-US" baseline="0" dirty="0">
                <a:latin typeface="Avenir Roman" panose="02000503020000020003" pitchFamily="2" charset="0"/>
                <a:cs typeface="Avenir Roman" panose="02000503020000020003" pitchFamily="2" charset="0"/>
              </a:rPr>
              <a:t> </a:t>
            </a:r>
            <a:r>
              <a:rPr lang="en-US" altLang="en-US" dirty="0">
                <a:latin typeface="Avenir Roman" panose="02000503020000020003" pitchFamily="2" charset="0"/>
                <a:cs typeface="Avenir Roman" panose="02000503020000020003" pitchFamily="2" charset="0"/>
              </a:rPr>
              <a:t>but I have breaking</a:t>
            </a:r>
            <a:r>
              <a:rPr lang="en-US" altLang="en-US" baseline="0" dirty="0">
                <a:latin typeface="Avenir Roman" panose="02000503020000020003" pitchFamily="2" charset="0"/>
                <a:cs typeface="Avenir Roman" panose="02000503020000020003" pitchFamily="2" charset="0"/>
              </a:rPr>
              <a:t> news from a </a:t>
            </a:r>
            <a:r>
              <a:rPr lang="en-US" altLang="en-US" dirty="0">
                <a:latin typeface="Avenir Roman" panose="02000503020000020003" pitchFamily="2" charset="0"/>
                <a:cs typeface="Avenir Roman" panose="02000503020000020003" pitchFamily="2" charset="0"/>
              </a:rPr>
              <a:t>worldwide research project:</a:t>
            </a:r>
            <a:r>
              <a:rPr lang="en-US" altLang="en-US" baseline="0" dirty="0">
                <a:latin typeface="Avenir Roman" panose="02000503020000020003" pitchFamily="2" charset="0"/>
                <a:cs typeface="Avenir Roman" panose="02000503020000020003" pitchFamily="2" charset="0"/>
              </a:rPr>
              <a:t> </a:t>
            </a:r>
            <a:r>
              <a:rPr lang="en-US" altLang="en-US" dirty="0">
                <a:latin typeface="Avenir Roman" panose="02000503020000020003" pitchFamily="2" charset="0"/>
                <a:cs typeface="Avenir Roman" panose="02000503020000020003" pitchFamily="2" charset="0"/>
              </a:rPr>
              <a:t>100% of people die!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Avenir Roman" panose="02000503020000020003" pitchFamily="2" charset="0"/>
              <a:cs typeface="Avenir Roman" panose="02000503020000020003"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venir Roman" panose="02000503020000020003" pitchFamily="2" charset="0"/>
                <a:cs typeface="Avenir Roman" panose="02000503020000020003" pitchFamily="2" charset="0"/>
              </a:rPr>
              <a:t>Well if death</a:t>
            </a:r>
            <a:r>
              <a:rPr lang="en-US" altLang="en-US" baseline="0" dirty="0">
                <a:latin typeface="Avenir Roman" panose="02000503020000020003" pitchFamily="2" charset="0"/>
                <a:cs typeface="Avenir Roman" panose="02000503020000020003" pitchFamily="2" charset="0"/>
              </a:rPr>
              <a:t> occurs</a:t>
            </a:r>
            <a:r>
              <a:rPr lang="en-US" altLang="en-US" dirty="0">
                <a:latin typeface="Avenir Roman" panose="02000503020000020003" pitchFamily="2" charset="0"/>
                <a:cs typeface="Avenir Roman" panose="02000503020000020003" pitchFamily="2" charset="0"/>
              </a:rPr>
              <a:t> 100% of the</a:t>
            </a:r>
            <a:r>
              <a:rPr lang="en-US" altLang="en-US" baseline="0" dirty="0">
                <a:latin typeface="Avenir Roman" panose="02000503020000020003" pitchFamily="2" charset="0"/>
                <a:cs typeface="Avenir Roman" panose="02000503020000020003" pitchFamily="2" charset="0"/>
              </a:rPr>
              <a:t> time</a:t>
            </a:r>
            <a:r>
              <a:rPr lang="en-US" altLang="en-US" dirty="0">
                <a:latin typeface="Avenir Roman" panose="02000503020000020003" pitchFamily="2" charset="0"/>
                <a:cs typeface="Avenir Roman" panose="02000503020000020003" pitchFamily="2" charset="0"/>
              </a:rPr>
              <a:t>, it’s probably a pretty good idea to have a plan for it. That's a pretty high likelihood that this will happen. So we do have to take it seriously and actually plan for it. There was an MIT study, this study is actually a number of years old</a:t>
            </a:r>
            <a:r>
              <a:rPr lang="en-US" altLang="en-US" baseline="0" dirty="0">
                <a:latin typeface="Avenir Roman" panose="02000503020000020003" pitchFamily="2" charset="0"/>
                <a:cs typeface="Avenir Roman" panose="02000503020000020003" pitchFamily="2" charset="0"/>
              </a:rPr>
              <a:t> -- </a:t>
            </a:r>
            <a:r>
              <a:rPr lang="en-US" altLang="en-US" dirty="0">
                <a:latin typeface="Avenir Roman" panose="02000503020000020003" pitchFamily="2" charset="0"/>
                <a:cs typeface="Avenir Roman" panose="02000503020000020003" pitchFamily="2" charset="0"/>
              </a:rPr>
              <a:t>but from what I’ve seen the numbers don't change a whole lot</a:t>
            </a:r>
            <a:r>
              <a:rPr lang="en-US" altLang="en-US" baseline="0" dirty="0">
                <a:latin typeface="Avenir Roman" panose="02000503020000020003" pitchFamily="2" charset="0"/>
                <a:cs typeface="Avenir Roman" panose="02000503020000020003" pitchFamily="2" charset="0"/>
              </a:rPr>
              <a:t> -- </a:t>
            </a:r>
            <a:r>
              <a:rPr lang="en-US" altLang="en-US" dirty="0">
                <a:latin typeface="Avenir Roman" panose="02000503020000020003" pitchFamily="2" charset="0"/>
                <a:cs typeface="Avenir Roman" panose="02000503020000020003" pitchFamily="2" charset="0"/>
              </a:rPr>
              <a:t>almost half of Americans die with less than $10,000.   That probably shouldn't surprise you if you see some of the other stats out there about</a:t>
            </a:r>
            <a:r>
              <a:rPr lang="en-US" altLang="en-US" baseline="0" dirty="0">
                <a:latin typeface="Avenir Roman" panose="02000503020000020003" pitchFamily="2" charset="0"/>
                <a:cs typeface="Avenir Roman" panose="02000503020000020003" pitchFamily="2" charset="0"/>
              </a:rPr>
              <a:t> </a:t>
            </a:r>
            <a:r>
              <a:rPr lang="en-US" altLang="en-US" dirty="0">
                <a:latin typeface="Avenir Roman" panose="02000503020000020003" pitchFamily="2" charset="0"/>
                <a:cs typeface="Avenir Roman" panose="02000503020000020003" pitchFamily="2" charset="0"/>
              </a:rPr>
              <a:t>a third of the country having</a:t>
            </a:r>
            <a:r>
              <a:rPr lang="en-US" altLang="en-US" baseline="0" dirty="0">
                <a:latin typeface="Avenir Roman" panose="02000503020000020003" pitchFamily="2" charset="0"/>
                <a:cs typeface="Avenir Roman" panose="02000503020000020003" pitchFamily="2" charset="0"/>
              </a:rPr>
              <a:t> </a:t>
            </a:r>
            <a:r>
              <a:rPr lang="en-US" altLang="en-US" dirty="0">
                <a:latin typeface="Avenir Roman" panose="02000503020000020003" pitchFamily="2" charset="0"/>
                <a:cs typeface="Avenir Roman" panose="02000503020000020003" pitchFamily="2" charset="0"/>
              </a:rPr>
              <a:t>no retirement savings</a:t>
            </a:r>
            <a:r>
              <a:rPr lang="en-US" altLang="en-US" baseline="0" dirty="0">
                <a:latin typeface="Avenir Roman" panose="02000503020000020003" pitchFamily="2" charset="0"/>
                <a:cs typeface="Avenir Roman" panose="02000503020000020003" pitchFamily="2" charset="0"/>
              </a:rPr>
              <a:t> </a:t>
            </a:r>
            <a:r>
              <a:rPr lang="en-US" altLang="en-US" dirty="0">
                <a:latin typeface="Avenir Roman" panose="02000503020000020003" pitchFamily="2" charset="0"/>
                <a:cs typeface="Avenir Roman" panose="02000503020000020003" pitchFamily="2" charset="0"/>
              </a:rPr>
              <a:t>outside of Social Security.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Avenir Roman" panose="02000503020000020003" pitchFamily="2" charset="0"/>
              <a:cs typeface="Avenir Roman" panose="02000503020000020003"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venir Roman" panose="02000503020000020003" pitchFamily="2" charset="0"/>
                <a:cs typeface="Avenir Roman" panose="02000503020000020003" pitchFamily="2" charset="0"/>
              </a:rPr>
              <a:t>That explains a lot of that group, but the reality is most of our estate planning is not about the dollars. It's not about the money. When</a:t>
            </a:r>
            <a:r>
              <a:rPr lang="en-US" altLang="en-US" baseline="0" dirty="0">
                <a:latin typeface="Avenir Roman" panose="02000503020000020003" pitchFamily="2" charset="0"/>
                <a:cs typeface="Avenir Roman" panose="02000503020000020003" pitchFamily="2" charset="0"/>
              </a:rPr>
              <a:t> it comes to p</a:t>
            </a:r>
            <a:r>
              <a:rPr lang="en-US" altLang="en-US" dirty="0">
                <a:latin typeface="Avenir Roman" panose="02000503020000020003" pitchFamily="2" charset="0"/>
                <a:cs typeface="Avenir Roman" panose="02000503020000020003" pitchFamily="2" charset="0"/>
              </a:rPr>
              <a:t>lanning for a good end of life</a:t>
            </a:r>
            <a:r>
              <a:rPr lang="en-US" altLang="en-US" baseline="0" dirty="0">
                <a:latin typeface="Avenir Roman" panose="02000503020000020003" pitchFamily="2" charset="0"/>
                <a:cs typeface="Avenir Roman" panose="02000503020000020003" pitchFamily="2" charset="0"/>
              </a:rPr>
              <a:t> --</a:t>
            </a:r>
            <a:r>
              <a:rPr lang="en-US" altLang="en-US" dirty="0">
                <a:latin typeface="Avenir Roman" panose="02000503020000020003" pitchFamily="2" charset="0"/>
                <a:cs typeface="Avenir Roman" panose="02000503020000020003" pitchFamily="2" charset="0"/>
              </a:rPr>
              <a:t> money, finances, taxes</a:t>
            </a:r>
            <a:r>
              <a:rPr lang="en-US" altLang="en-US" baseline="0" dirty="0">
                <a:latin typeface="Avenir Roman" panose="02000503020000020003" pitchFamily="2" charset="0"/>
                <a:cs typeface="Avenir Roman" panose="02000503020000020003" pitchFamily="2" charset="0"/>
              </a:rPr>
              <a:t> --</a:t>
            </a:r>
            <a:r>
              <a:rPr lang="en-US" altLang="en-US" dirty="0">
                <a:latin typeface="Avenir Roman" panose="02000503020000020003" pitchFamily="2" charset="0"/>
                <a:cs typeface="Avenir Roman" panose="02000503020000020003" pitchFamily="2" charset="0"/>
              </a:rPr>
              <a:t> we’ll see that's all part of it. But honestly, it's mostly about having that good end of life.  Do we get the care we want? Do we pass on our wealth to the people we want? Do we relieve burdens for our surviving family members or friends and people we care about? The</a:t>
            </a:r>
            <a:r>
              <a:rPr lang="en-US" altLang="en-US" baseline="0" dirty="0">
                <a:latin typeface="Avenir Roman" panose="02000503020000020003" pitchFamily="2" charset="0"/>
                <a:cs typeface="Avenir Roman" panose="02000503020000020003" pitchFamily="2" charset="0"/>
              </a:rPr>
              <a:t> r</a:t>
            </a:r>
            <a:r>
              <a:rPr lang="en-US" altLang="en-US" dirty="0">
                <a:latin typeface="Avenir Roman" panose="02000503020000020003" pitchFamily="2" charset="0"/>
                <a:cs typeface="Avenir Roman" panose="02000503020000020003" pitchFamily="2" charset="0"/>
              </a:rPr>
              <a:t>eality is, it's about reaching some goal that we want to achieve. </a:t>
            </a:r>
          </a:p>
        </p:txBody>
      </p:sp>
      <p:sp>
        <p:nvSpPr>
          <p:cNvPr id="4" name="Slide Number Placeholder 3"/>
          <p:cNvSpPr>
            <a:spLocks noGrp="1"/>
          </p:cNvSpPr>
          <p:nvPr>
            <p:ph type="sldNum" sz="quarter" idx="5"/>
          </p:nvPr>
        </p:nvSpPr>
        <p:spPr/>
        <p:txBody>
          <a:bodyPr/>
          <a:lstStyle/>
          <a:p>
            <a:fld id="{6C015D19-1A19-3940-AD3C-B0D2E6166548}" type="slidenum">
              <a:rPr lang="en-US" smtClean="0"/>
              <a:pPr/>
              <a:t>6</a:t>
            </a:fld>
            <a:endParaRPr lang="en-US" dirty="0"/>
          </a:p>
        </p:txBody>
      </p:sp>
    </p:spTree>
    <p:extLst>
      <p:ext uri="{BB962C8B-B14F-4D97-AF65-F5344CB8AC3E}">
        <p14:creationId xmlns:p14="http://schemas.microsoft.com/office/powerpoint/2010/main" val="3003523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share two examples up</a:t>
            </a:r>
            <a:r>
              <a:rPr lang="en-US" baseline="0" dirty="0"/>
              <a:t> front, because </a:t>
            </a:r>
            <a:r>
              <a:rPr lang="en-US" dirty="0"/>
              <a:t>they're a little bit more famous and both of them are musicians,</a:t>
            </a:r>
            <a:r>
              <a:rPr lang="en-US" baseline="0" dirty="0"/>
              <a:t> </a:t>
            </a:r>
            <a:r>
              <a:rPr lang="en-US" dirty="0"/>
              <a:t>so there's a great comparison between the two. </a:t>
            </a:r>
          </a:p>
          <a:p>
            <a:endParaRPr lang="en-US" dirty="0"/>
          </a:p>
          <a:p>
            <a:r>
              <a:rPr lang="en-US" dirty="0"/>
              <a:t>The</a:t>
            </a:r>
            <a:r>
              <a:rPr lang="en-US" baseline="0" dirty="0"/>
              <a:t> f</a:t>
            </a:r>
            <a:r>
              <a:rPr lang="en-US" dirty="0"/>
              <a:t>irst one is Prince.  He passed away without any significant estate plan in place and his estate ended up right in court</a:t>
            </a:r>
            <a:r>
              <a:rPr lang="en-US" baseline="0" dirty="0"/>
              <a:t> with s</a:t>
            </a:r>
            <a:r>
              <a:rPr lang="en-US" dirty="0"/>
              <a:t>iblings fighting about it. This is the stuff that you don't want to see. Somebody who is a brilliant musician, brilliant business person, brilliant person, impacted millions of lives in a very positive way. </a:t>
            </a:r>
            <a:r>
              <a:rPr lang="en-US" baseline="0" dirty="0"/>
              <a:t> </a:t>
            </a:r>
            <a:r>
              <a:rPr lang="en-US" dirty="0"/>
              <a:t>And, you know, someone who had access to any type of planning that he that he would ever want. He also had some health problems before he passed away, too,</a:t>
            </a:r>
            <a:r>
              <a:rPr lang="en-US" baseline="0" dirty="0"/>
              <a:t> s</a:t>
            </a:r>
            <a:r>
              <a:rPr lang="en-US" dirty="0"/>
              <a:t>o it wasn't totally out of the blue. </a:t>
            </a:r>
          </a:p>
          <a:p>
            <a:endParaRPr lang="en-US" dirty="0"/>
          </a:p>
          <a:p>
            <a:r>
              <a:rPr lang="en-US" dirty="0"/>
              <a:t>This has now been ongoing for years to settle up his estate. And it's actually a very complex estate to handle – because as I always say, “How do you divide ‘Purple Rain’?” I don't know. Prince talked about having this vault of unreleased music, where he could release another album for the next year, every year, for 100 years. And so we</a:t>
            </a:r>
            <a:r>
              <a:rPr lang="en-US" baseline="0" dirty="0"/>
              <a:t> could </a:t>
            </a:r>
            <a:r>
              <a:rPr lang="en-US" dirty="0"/>
              <a:t>be getting Prince songs long after he passed away that nobody's ever heard before. </a:t>
            </a:r>
          </a:p>
          <a:p>
            <a:endParaRPr lang="en-US" dirty="0"/>
          </a:p>
          <a:p>
            <a:r>
              <a:rPr lang="en-US" dirty="0"/>
              <a:t>The</a:t>
            </a:r>
            <a:r>
              <a:rPr lang="en-US" baseline="0" dirty="0"/>
              <a:t> “vault” </a:t>
            </a:r>
            <a:r>
              <a:rPr lang="en-US" dirty="0"/>
              <a:t>actually came mostly because of disputes with some of the agents out there and people that he</a:t>
            </a:r>
            <a:r>
              <a:rPr lang="en-US" baseline="0" dirty="0"/>
              <a:t> felt </a:t>
            </a:r>
            <a:r>
              <a:rPr lang="en-US" dirty="0"/>
              <a:t>were taking advantage</a:t>
            </a:r>
            <a:r>
              <a:rPr lang="en-US" baseline="0" dirty="0"/>
              <a:t> </a:t>
            </a:r>
            <a:r>
              <a:rPr lang="en-US" dirty="0"/>
              <a:t>of his situation. And so he stopped releasing new music and he held on to it because of some of those copyright and ownership issues that he was concerned about. And so, how do you even value that music? </a:t>
            </a:r>
          </a:p>
          <a:p>
            <a:endParaRPr lang="en-US" dirty="0"/>
          </a:p>
          <a:p>
            <a:r>
              <a:rPr lang="en-US" dirty="0"/>
              <a:t>It's incredibly hard to value for federal estate tax purposes. Right subjected the estate and money to basically say, Hey, I'm going to give the government as much money as I possibly can without doing planning. And I don't think that most people would have wanted to do that. I would imagine even Prince would rather have shifted some of that money towards charitable endeavors instead.  But didn't happen. He didn't have the plan.</a:t>
            </a:r>
          </a:p>
        </p:txBody>
      </p:sp>
      <p:sp>
        <p:nvSpPr>
          <p:cNvPr id="4" name="Slide Number Placeholder 3"/>
          <p:cNvSpPr>
            <a:spLocks noGrp="1"/>
          </p:cNvSpPr>
          <p:nvPr>
            <p:ph type="sldNum" sz="quarter" idx="5"/>
          </p:nvPr>
        </p:nvSpPr>
        <p:spPr/>
        <p:txBody>
          <a:bodyPr/>
          <a:lstStyle/>
          <a:p>
            <a:fld id="{DB19FA42-5024-7C4A-A1E9-2BADC9AB4546}" type="slidenum">
              <a:rPr lang="en-US" smtClean="0"/>
              <a:t>7</a:t>
            </a:fld>
            <a:endParaRPr lang="en-US"/>
          </a:p>
        </p:txBody>
      </p:sp>
    </p:spTree>
    <p:extLst>
      <p:ext uri="{BB962C8B-B14F-4D97-AF65-F5344CB8AC3E}">
        <p14:creationId xmlns:p14="http://schemas.microsoft.com/office/powerpoint/2010/main" val="619870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flip side, let’s look at Michael Jackson. </a:t>
            </a:r>
          </a:p>
          <a:p>
            <a:endParaRPr lang="en-US" dirty="0"/>
          </a:p>
          <a:p>
            <a:r>
              <a:rPr lang="en-US" dirty="0"/>
              <a:t>This is somebody who was kind of known -- from some of the TV</a:t>
            </a:r>
            <a:r>
              <a:rPr lang="en-US" baseline="0" dirty="0"/>
              <a:t> appearances</a:t>
            </a:r>
            <a:r>
              <a:rPr lang="en-US" dirty="0"/>
              <a:t>, some of the antics</a:t>
            </a:r>
            <a:r>
              <a:rPr lang="en-US" baseline="0" dirty="0"/>
              <a:t> -- a</a:t>
            </a:r>
            <a:r>
              <a:rPr lang="en-US" dirty="0"/>
              <a:t>s maybe not the most planning-focused person ever. He accumulated a bunch of debt. But interestingly enough, he actually had a really good estate plan in place. It was so good that people actually went and re-looked at the valuations of this trust he set up for surviving kids because when he passed away there was a lot of debt,</a:t>
            </a:r>
            <a:r>
              <a:rPr lang="en-US" baseline="0" dirty="0"/>
              <a:t> and t</a:t>
            </a:r>
            <a:r>
              <a:rPr lang="en-US" dirty="0"/>
              <a:t>hey didn't pay federal estate taxes. </a:t>
            </a:r>
          </a:p>
          <a:p>
            <a:endParaRPr lang="en-US" dirty="0"/>
          </a:p>
          <a:p>
            <a:r>
              <a:rPr lang="en-US" dirty="0"/>
              <a:t>Then all of a sudden his image kept generating wealth. The</a:t>
            </a:r>
            <a:r>
              <a:rPr lang="en-US" baseline="0" dirty="0"/>
              <a:t> “</a:t>
            </a:r>
            <a:r>
              <a:rPr lang="en-US" dirty="0"/>
              <a:t>hologram tour” generated so much wealth that the trust did very well. </a:t>
            </a:r>
          </a:p>
          <a:p>
            <a:endParaRPr lang="en-US" dirty="0"/>
          </a:p>
          <a:p>
            <a:r>
              <a:rPr lang="en-US" dirty="0"/>
              <a:t>Now there are certain things in the estate like the Neverland house.   It</a:t>
            </a:r>
            <a:r>
              <a:rPr lang="en-US" baseline="0" dirty="0"/>
              <a:t> was finally pulled off the market in early 2020 after failing to sell for almost five years.  </a:t>
            </a:r>
            <a:r>
              <a:rPr lang="en-US" dirty="0"/>
              <a:t>It started off about 100 million, and</a:t>
            </a:r>
            <a:r>
              <a:rPr lang="en-US" baseline="0" dirty="0"/>
              <a:t> got down to about $31 million before it was pulled.  The r</a:t>
            </a:r>
            <a:r>
              <a:rPr lang="en-US" dirty="0"/>
              <a:t>eality is that there were some assets that</a:t>
            </a:r>
            <a:r>
              <a:rPr lang="en-US" baseline="0" dirty="0"/>
              <a:t> they probably should have planned liquidity for. </a:t>
            </a:r>
            <a:r>
              <a:rPr lang="en-US" dirty="0"/>
              <a:t>Today, the trust obviously could liquidate that in some other fashion but that was a hard to sell asset. There's not a lot of buyers out there for $30 to $100 million properties that had</a:t>
            </a:r>
            <a:r>
              <a:rPr lang="en-US" baseline="0" dirty="0"/>
              <a:t> </a:t>
            </a:r>
            <a:r>
              <a:rPr lang="en-US" dirty="0"/>
              <a:t>circus equipment on it. </a:t>
            </a:r>
          </a:p>
          <a:p>
            <a:endParaRPr lang="en-US" dirty="0"/>
          </a:p>
          <a:p>
            <a:r>
              <a:rPr lang="en-US" dirty="0"/>
              <a:t>Unfortunately the only downside about all of this, actually, was his trust document did get leaked eventually. The positive was that we saw it was very well done, but a lot of that information people like to keep personal and they don't want made public. That's often why people</a:t>
            </a:r>
            <a:r>
              <a:rPr lang="en-US" baseline="0" dirty="0"/>
              <a:t> </a:t>
            </a:r>
            <a:r>
              <a:rPr lang="en-US" dirty="0"/>
              <a:t>set up trust -- because it's personal</a:t>
            </a:r>
            <a:r>
              <a:rPr lang="en-US" baseline="0" dirty="0"/>
              <a:t> and confidential.</a:t>
            </a:r>
            <a:r>
              <a:rPr lang="en-US" dirty="0"/>
              <a:t> </a:t>
            </a:r>
          </a:p>
          <a:p>
            <a:endParaRPr lang="en-US" dirty="0"/>
          </a:p>
          <a:p>
            <a:r>
              <a:rPr lang="en-US" dirty="0"/>
              <a:t>Sources:</a:t>
            </a:r>
            <a:r>
              <a:rPr lang="en-US" baseline="0" dirty="0"/>
              <a:t> https://www.businessinsider.com/michael-jacksons-neverland-ranch-is-being-sold-for-100-million-2015-5 </a:t>
            </a:r>
            <a:endParaRPr lang="en-US" dirty="0"/>
          </a:p>
        </p:txBody>
      </p:sp>
      <p:sp>
        <p:nvSpPr>
          <p:cNvPr id="4" name="Slide Number Placeholder 3"/>
          <p:cNvSpPr>
            <a:spLocks noGrp="1"/>
          </p:cNvSpPr>
          <p:nvPr>
            <p:ph type="sldNum" sz="quarter" idx="5"/>
          </p:nvPr>
        </p:nvSpPr>
        <p:spPr/>
        <p:txBody>
          <a:bodyPr/>
          <a:lstStyle/>
          <a:p>
            <a:fld id="{DB19FA42-5024-7C4A-A1E9-2BADC9AB4546}" type="slidenum">
              <a:rPr lang="en-US" smtClean="0"/>
              <a:t>8</a:t>
            </a:fld>
            <a:endParaRPr lang="en-US"/>
          </a:p>
        </p:txBody>
      </p:sp>
    </p:spTree>
    <p:extLst>
      <p:ext uri="{BB962C8B-B14F-4D97-AF65-F5344CB8AC3E}">
        <p14:creationId xmlns:p14="http://schemas.microsoft.com/office/powerpoint/2010/main" val="1671794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Those are just interesting stories. We don't take a lot</a:t>
            </a:r>
            <a:r>
              <a:rPr lang="en-US" sz="1200" b="0" i="0" kern="1200" baseline="0" dirty="0">
                <a:solidFill>
                  <a:schemeClr val="tx1"/>
                </a:solidFill>
                <a:effectLst/>
                <a:latin typeface="+mn-lt"/>
                <a:ea typeface="+mn-ea"/>
                <a:cs typeface="+mn-cs"/>
              </a:rPr>
              <a:t> from </a:t>
            </a:r>
            <a:r>
              <a:rPr lang="en-US" sz="1200" b="0" i="0" kern="1200" dirty="0">
                <a:solidFill>
                  <a:schemeClr val="tx1"/>
                </a:solidFill>
                <a:effectLst/>
                <a:latin typeface="+mn-lt"/>
                <a:ea typeface="+mn-ea"/>
                <a:cs typeface="+mn-cs"/>
              </a:rPr>
              <a:t>those except for “Look, here's a really good planning example versus somebody else.”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It's about simply following a process, executing on it, taking care of your loved ones, and then making sure that your assets pass in the way that you want them to. Especially</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business owners</a:t>
            </a:r>
            <a:r>
              <a:rPr lang="en-US" sz="1200" b="0" i="0" kern="1200" baseline="0" dirty="0">
                <a:solidFill>
                  <a:schemeClr val="tx1"/>
                </a:solidFill>
                <a:effectLst/>
                <a:latin typeface="+mn-lt"/>
                <a:ea typeface="+mn-ea"/>
                <a:cs typeface="+mn-cs"/>
              </a:rPr>
              <a:t> or </a:t>
            </a:r>
            <a:r>
              <a:rPr lang="en-US" sz="1200" b="0" i="0" kern="1200" dirty="0">
                <a:solidFill>
                  <a:schemeClr val="tx1"/>
                </a:solidFill>
                <a:effectLst/>
                <a:latin typeface="+mn-lt"/>
                <a:ea typeface="+mn-ea"/>
                <a:cs typeface="+mn-cs"/>
              </a:rPr>
              <a:t>anyone with complex assets</a:t>
            </a:r>
            <a:r>
              <a:rPr lang="en-US" sz="1200" b="0" i="0" kern="1200" baseline="0" dirty="0">
                <a:solidFill>
                  <a:schemeClr val="tx1"/>
                </a:solidFill>
                <a:effectLst/>
                <a:latin typeface="+mn-lt"/>
                <a:ea typeface="+mn-ea"/>
                <a:cs typeface="+mn-cs"/>
              </a:rPr>
              <a:t> – for instance, if y</a:t>
            </a:r>
            <a:r>
              <a:rPr lang="en-US" sz="1200" b="0" i="0" kern="1200" dirty="0">
                <a:solidFill>
                  <a:schemeClr val="tx1"/>
                </a:solidFill>
                <a:effectLst/>
                <a:latin typeface="+mn-lt"/>
                <a:ea typeface="+mn-ea"/>
                <a:cs typeface="+mn-cs"/>
              </a:rPr>
              <a:t>ou're a writer and you own blogs and books. If you</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created something in your life of additional value, it can be very challenging to plan for that. So let's start with a planning checklist or process.</a:t>
            </a:r>
          </a:p>
          <a:p>
            <a:endParaRPr lang="en-US" dirty="0"/>
          </a:p>
        </p:txBody>
      </p:sp>
      <p:sp>
        <p:nvSpPr>
          <p:cNvPr id="4" name="Slide Number Placeholder 3"/>
          <p:cNvSpPr>
            <a:spLocks noGrp="1"/>
          </p:cNvSpPr>
          <p:nvPr>
            <p:ph type="sldNum" sz="quarter" idx="5"/>
          </p:nvPr>
        </p:nvSpPr>
        <p:spPr/>
        <p:txBody>
          <a:bodyPr/>
          <a:lstStyle/>
          <a:p>
            <a:fld id="{DB19FA42-5024-7C4A-A1E9-2BADC9AB4546}" type="slidenum">
              <a:rPr lang="en-US" smtClean="0"/>
              <a:t>9</a:t>
            </a:fld>
            <a:endParaRPr lang="en-US"/>
          </a:p>
        </p:txBody>
      </p:sp>
    </p:spTree>
    <p:extLst>
      <p:ext uri="{BB962C8B-B14F-4D97-AF65-F5344CB8AC3E}">
        <p14:creationId xmlns:p14="http://schemas.microsoft.com/office/powerpoint/2010/main" val="416656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option 3 (1 column)">
    <p:spTree>
      <p:nvGrpSpPr>
        <p:cNvPr id="1" name=""/>
        <p:cNvGrpSpPr/>
        <p:nvPr/>
      </p:nvGrpSpPr>
      <p:grpSpPr>
        <a:xfrm>
          <a:off x="0" y="0"/>
          <a:ext cx="0" cy="0"/>
          <a:chOff x="0" y="0"/>
          <a:chExt cx="0" cy="0"/>
        </a:xfrm>
      </p:grpSpPr>
      <p:sp>
        <p:nvSpPr>
          <p:cNvPr id="8" name="Text Placeholder 13">
            <a:extLst>
              <a:ext uri="{FF2B5EF4-FFF2-40B4-BE49-F238E27FC236}">
                <a16:creationId xmlns:a16="http://schemas.microsoft.com/office/drawing/2014/main" id="{50EACB54-89A1-EA47-9DE2-5849D9FD633F}"/>
              </a:ext>
            </a:extLst>
          </p:cNvPr>
          <p:cNvSpPr>
            <a:spLocks noGrp="1"/>
          </p:cNvSpPr>
          <p:nvPr>
            <p:ph type="body" sz="quarter" idx="10"/>
          </p:nvPr>
        </p:nvSpPr>
        <p:spPr>
          <a:xfrm>
            <a:off x="1139825" y="1014413"/>
            <a:ext cx="9890125" cy="1135062"/>
          </a:xfrm>
          <a:prstGeom prst="rect">
            <a:avLst/>
          </a:prstGeom>
          <a:effectLst/>
        </p:spPr>
        <p:txBody>
          <a:bodyPr lIns="0" tIns="0" rIns="0" bIns="0"/>
          <a:lstStyle>
            <a:lvl1pPr marL="0" indent="0">
              <a:lnSpc>
                <a:spcPct val="85000"/>
              </a:lnSpc>
              <a:spcBef>
                <a:spcPts val="0"/>
              </a:spcBef>
              <a:buNone/>
              <a:defRPr sz="4800" b="1" i="0">
                <a:solidFill>
                  <a:schemeClr val="tx1"/>
                </a:solidFill>
                <a:latin typeface="Arial" panose="020B0604020202020204" pitchFamily="34" charset="0"/>
                <a:ea typeface="Helvetica Neue" panose="020005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9" name="Text Placeholder 13">
            <a:extLst>
              <a:ext uri="{FF2B5EF4-FFF2-40B4-BE49-F238E27FC236}">
                <a16:creationId xmlns:a16="http://schemas.microsoft.com/office/drawing/2014/main" id="{8BAE8541-10BE-0D41-B203-B39CC3F6809A}"/>
              </a:ext>
            </a:extLst>
          </p:cNvPr>
          <p:cNvSpPr>
            <a:spLocks noGrp="1"/>
          </p:cNvSpPr>
          <p:nvPr>
            <p:ph type="body" sz="quarter" idx="11"/>
          </p:nvPr>
        </p:nvSpPr>
        <p:spPr>
          <a:xfrm>
            <a:off x="1139825" y="2379076"/>
            <a:ext cx="9890125" cy="3199399"/>
          </a:xfrm>
          <a:prstGeom prst="rect">
            <a:avLst/>
          </a:prstGeom>
        </p:spPr>
        <p:txBody>
          <a:bodyPr lIns="0" tIns="0" rIns="0" bIns="0" numCol="1" spcCol="457200"/>
          <a:lstStyle>
            <a:lvl1pPr marL="0" indent="0">
              <a:lnSpc>
                <a:spcPct val="100000"/>
              </a:lnSpc>
              <a:spcBef>
                <a:spcPts val="0"/>
              </a:spcBef>
              <a:spcAft>
                <a:spcPts val="1800"/>
              </a:spcAft>
              <a:buNone/>
              <a:defRPr sz="2400" b="0" i="0">
                <a:solidFill>
                  <a:schemeClr val="accent1"/>
                </a:solidFill>
                <a:latin typeface="Arial" panose="020B0604020202020204" pitchFamily="34" charset="0"/>
                <a:ea typeface="Helvetica Neue Light" panose="020004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0" name="Freeform 9">
            <a:extLst>
              <a:ext uri="{FF2B5EF4-FFF2-40B4-BE49-F238E27FC236}">
                <a16:creationId xmlns:a16="http://schemas.microsoft.com/office/drawing/2014/main" id="{7049D9BD-229F-A449-804E-6CAAD43B1DE8}"/>
              </a:ext>
            </a:extLst>
          </p:cNvPr>
          <p:cNvSpPr/>
          <p:nvPr userDrawn="1"/>
        </p:nvSpPr>
        <p:spPr>
          <a:xfrm>
            <a:off x="-3175" y="832521"/>
            <a:ext cx="736600" cy="879475"/>
          </a:xfrm>
          <a:custGeom>
            <a:avLst/>
            <a:gdLst>
              <a:gd name="connsiteX0" fmla="*/ 0 w 736600"/>
              <a:gd name="connsiteY0" fmla="*/ 0 h 879475"/>
              <a:gd name="connsiteX1" fmla="*/ 0 w 736600"/>
              <a:gd name="connsiteY1" fmla="*/ 219075 h 879475"/>
              <a:gd name="connsiteX2" fmla="*/ 368300 w 736600"/>
              <a:gd name="connsiteY2" fmla="*/ 438150 h 879475"/>
              <a:gd name="connsiteX3" fmla="*/ 0 w 736600"/>
              <a:gd name="connsiteY3" fmla="*/ 663575 h 879475"/>
              <a:gd name="connsiteX4" fmla="*/ 0 w 736600"/>
              <a:gd name="connsiteY4" fmla="*/ 879475 h 879475"/>
              <a:gd name="connsiteX5" fmla="*/ 736600 w 736600"/>
              <a:gd name="connsiteY5" fmla="*/ 434975 h 879475"/>
              <a:gd name="connsiteX6" fmla="*/ 0 w 736600"/>
              <a:gd name="connsiteY6" fmla="*/ 0 h 87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600" h="879475">
                <a:moveTo>
                  <a:pt x="0" y="0"/>
                </a:moveTo>
                <a:lnTo>
                  <a:pt x="0" y="219075"/>
                </a:lnTo>
                <a:lnTo>
                  <a:pt x="368300" y="438150"/>
                </a:lnTo>
                <a:lnTo>
                  <a:pt x="0" y="663575"/>
                </a:lnTo>
                <a:lnTo>
                  <a:pt x="0" y="879475"/>
                </a:lnTo>
                <a:lnTo>
                  <a:pt x="736600" y="434975"/>
                </a:lnTo>
                <a:lnTo>
                  <a:pt x="0" y="0"/>
                </a:lnTo>
                <a:close/>
              </a:path>
            </a:pathLst>
          </a:custGeom>
          <a:solidFill>
            <a:schemeClr val="tx2"/>
          </a:solidFill>
          <a:ln>
            <a:no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Right Triangle 12">
            <a:extLst>
              <a:ext uri="{FF2B5EF4-FFF2-40B4-BE49-F238E27FC236}">
                <a16:creationId xmlns:a16="http://schemas.microsoft.com/office/drawing/2014/main" id="{94209D8E-F457-8F40-9FC1-6B84B0BF5051}"/>
              </a:ext>
            </a:extLst>
          </p:cNvPr>
          <p:cNvSpPr/>
          <p:nvPr userDrawn="1"/>
        </p:nvSpPr>
        <p:spPr>
          <a:xfrm flipH="1">
            <a:off x="8092441" y="4466590"/>
            <a:ext cx="4099560" cy="2391410"/>
          </a:xfrm>
          <a:prstGeom prst="rtTriangle">
            <a:avLst/>
          </a:prstGeom>
          <a:solidFill>
            <a:schemeClr val="tx2"/>
          </a:solidFill>
          <a:ln>
            <a:noFill/>
          </a:ln>
          <a:effectLst>
            <a:outerShdw blurRad="101600" sx="102000" sy="102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dirty="0">
                <a:latin typeface="Arial" panose="020B0604020202020204" pitchFamily="34" charset="0"/>
              </a:rPr>
              <a:t> </a:t>
            </a:r>
          </a:p>
        </p:txBody>
      </p:sp>
      <p:sp>
        <p:nvSpPr>
          <p:cNvPr id="12" name="disclosure statment">
            <a:extLst>
              <a:ext uri="{FF2B5EF4-FFF2-40B4-BE49-F238E27FC236}">
                <a16:creationId xmlns:a16="http://schemas.microsoft.com/office/drawing/2014/main" id="{7FE00430-0344-DE40-A976-91D9660A454F}"/>
              </a:ext>
            </a:extLst>
          </p:cNvPr>
          <p:cNvSpPr txBox="1">
            <a:spLocks/>
          </p:cNvSpPr>
          <p:nvPr userDrawn="1"/>
        </p:nvSpPr>
        <p:spPr>
          <a:xfrm>
            <a:off x="1139824" y="6269199"/>
            <a:ext cx="7145339" cy="110800"/>
          </a:xfrm>
          <a:prstGeom prst="rect">
            <a:avLst/>
          </a:prstGeom>
        </p:spPr>
        <p:txBody>
          <a:bodyPr wrap="square" lIns="0" tIns="0" rIns="0" bIns="0" anchor="ctr">
            <a:sp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accent1"/>
                </a:solidFill>
                <a:latin typeface="Helvetica Neue LT Std 35 Thin"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800" b="0" i="0" dirty="0">
                <a:solidFill>
                  <a:schemeClr val="accent2"/>
                </a:solidFill>
                <a:latin typeface="Arial" panose="020B0604020202020204" pitchFamily="34" charset="0"/>
              </a:rPr>
              <a:t>{Master</a:t>
            </a:r>
            <a:r>
              <a:rPr lang="en-US" sz="800" b="0" i="0" baseline="0" dirty="0">
                <a:solidFill>
                  <a:schemeClr val="accent2"/>
                </a:solidFill>
                <a:latin typeface="Arial" panose="020B0604020202020204" pitchFamily="34" charset="0"/>
              </a:rPr>
              <a:t> slide disclosure}</a:t>
            </a:r>
            <a:endParaRPr lang="en-US" sz="800" b="0" i="0" dirty="0">
              <a:solidFill>
                <a:schemeClr val="accent2"/>
              </a:solidFill>
              <a:latin typeface="Arial" panose="020B0604020202020204" pitchFamily="34" charset="0"/>
            </a:endParaRPr>
          </a:p>
        </p:txBody>
      </p:sp>
    </p:spTree>
    <p:extLst>
      <p:ext uri="{BB962C8B-B14F-4D97-AF65-F5344CB8AC3E}">
        <p14:creationId xmlns:p14="http://schemas.microsoft.com/office/powerpoint/2010/main" val="1825595708"/>
      </p:ext>
    </p:extLst>
  </p:cSld>
  <p:clrMapOvr>
    <a:masterClrMapping/>
  </p:clrMapOvr>
  <p:transition spd="slow">
    <p:push dir="u"/>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tement Slide option 2">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3CF02895-6C2C-F944-945C-4C88A202E640}"/>
              </a:ext>
            </a:extLst>
          </p:cNvPr>
          <p:cNvSpPr/>
          <p:nvPr userDrawn="1"/>
        </p:nvSpPr>
        <p:spPr>
          <a:xfrm>
            <a:off x="0" y="1886460"/>
            <a:ext cx="2586345" cy="3085079"/>
          </a:xfrm>
          <a:custGeom>
            <a:avLst/>
            <a:gdLst>
              <a:gd name="connsiteX0" fmla="*/ 0 w 1525979"/>
              <a:gd name="connsiteY0" fmla="*/ 0 h 1834738"/>
              <a:gd name="connsiteX1" fmla="*/ 0 w 1525979"/>
              <a:gd name="connsiteY1" fmla="*/ 344385 h 1834738"/>
              <a:gd name="connsiteX2" fmla="*/ 967839 w 1525979"/>
              <a:gd name="connsiteY2" fmla="*/ 920338 h 1834738"/>
              <a:gd name="connsiteX3" fmla="*/ 0 w 1525979"/>
              <a:gd name="connsiteY3" fmla="*/ 1490353 h 1834738"/>
              <a:gd name="connsiteX4" fmla="*/ 0 w 1525979"/>
              <a:gd name="connsiteY4" fmla="*/ 1834738 h 1834738"/>
              <a:gd name="connsiteX5" fmla="*/ 1525979 w 1525979"/>
              <a:gd name="connsiteY5" fmla="*/ 914400 h 1834738"/>
              <a:gd name="connsiteX6" fmla="*/ 0 w 1525979"/>
              <a:gd name="connsiteY6" fmla="*/ 0 h 183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5979" h="1834738">
                <a:moveTo>
                  <a:pt x="0" y="0"/>
                </a:moveTo>
                <a:lnTo>
                  <a:pt x="0" y="344385"/>
                </a:lnTo>
                <a:lnTo>
                  <a:pt x="967839" y="920338"/>
                </a:lnTo>
                <a:lnTo>
                  <a:pt x="0" y="1490353"/>
                </a:lnTo>
                <a:lnTo>
                  <a:pt x="0" y="1834738"/>
                </a:lnTo>
                <a:lnTo>
                  <a:pt x="1525979" y="914400"/>
                </a:lnTo>
                <a:lnTo>
                  <a:pt x="0" y="0"/>
                </a:lnTo>
                <a:close/>
              </a:path>
            </a:pathLst>
          </a:custGeom>
          <a:solidFill>
            <a:schemeClr val="tx2"/>
          </a:solidFill>
          <a:ln>
            <a:noFill/>
          </a:ln>
          <a:effectLst>
            <a:innerShdw blurRad="101600">
              <a:schemeClr val="accent1">
                <a:alpha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13">
            <a:extLst>
              <a:ext uri="{FF2B5EF4-FFF2-40B4-BE49-F238E27FC236}">
                <a16:creationId xmlns:a16="http://schemas.microsoft.com/office/drawing/2014/main" id="{3A25CE67-05C1-2846-9B38-CC8CE99D4151}"/>
              </a:ext>
            </a:extLst>
          </p:cNvPr>
          <p:cNvSpPr>
            <a:spLocks noGrp="1"/>
          </p:cNvSpPr>
          <p:nvPr>
            <p:ph type="body" sz="quarter" idx="11"/>
          </p:nvPr>
        </p:nvSpPr>
        <p:spPr>
          <a:xfrm>
            <a:off x="3119438" y="1271588"/>
            <a:ext cx="7920037" cy="4306887"/>
          </a:xfrm>
          <a:prstGeom prst="rect">
            <a:avLst/>
          </a:prstGeom>
        </p:spPr>
        <p:txBody>
          <a:bodyPr lIns="0" tIns="182880" rIns="0" bIns="0" anchor="ctr"/>
          <a:lstStyle>
            <a:lvl1pPr marL="0" indent="0">
              <a:lnSpc>
                <a:spcPct val="85000"/>
              </a:lnSpc>
              <a:spcBef>
                <a:spcPts val="0"/>
              </a:spcBef>
              <a:spcAft>
                <a:spcPts val="1200"/>
              </a:spcAft>
              <a:buNone/>
              <a:defRPr sz="6000" b="1" i="0">
                <a:solidFill>
                  <a:schemeClr val="accent1"/>
                </a:solidFill>
                <a:latin typeface="Helvetica Neue LT Pro 75" panose="020B0604020202020204" pitchFamily="34" charset="77"/>
                <a:ea typeface="Helvetica Neue Light" panose="020004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26420237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Full Slide Pic option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02FF42C-B818-B745-89A7-8959516DBDCD}"/>
              </a:ext>
            </a:extLst>
          </p:cNvPr>
          <p:cNvSpPr>
            <a:spLocks noGrp="1"/>
          </p:cNvSpPr>
          <p:nvPr>
            <p:ph type="pic" sz="quarter" idx="10"/>
          </p:nvPr>
        </p:nvSpPr>
        <p:spPr>
          <a:xfrm>
            <a:off x="-18790" y="1"/>
            <a:ext cx="12210789" cy="6876789"/>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4077222 w 12192000"/>
              <a:gd name="connsiteY1" fmla="*/ 6263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12526 w 12204526"/>
              <a:gd name="connsiteY0" fmla="*/ 0 h 6858000"/>
              <a:gd name="connsiteX1" fmla="*/ 4089748 w 12204526"/>
              <a:gd name="connsiteY1" fmla="*/ 6263 h 6858000"/>
              <a:gd name="connsiteX2" fmla="*/ 12204526 w 12204526"/>
              <a:gd name="connsiteY2" fmla="*/ 0 h 6858000"/>
              <a:gd name="connsiteX3" fmla="*/ 12204526 w 12204526"/>
              <a:gd name="connsiteY3" fmla="*/ 6858000 h 6858000"/>
              <a:gd name="connsiteX4" fmla="*/ 12526 w 12204526"/>
              <a:gd name="connsiteY4" fmla="*/ 6858000 h 6858000"/>
              <a:gd name="connsiteX5" fmla="*/ 0 w 12204526"/>
              <a:gd name="connsiteY5" fmla="*/ 2404997 h 6858000"/>
              <a:gd name="connsiteX6" fmla="*/ 12526 w 12204526"/>
              <a:gd name="connsiteY6" fmla="*/ 0 h 6858000"/>
              <a:gd name="connsiteX0" fmla="*/ 12526 w 12204526"/>
              <a:gd name="connsiteY0" fmla="*/ 0 h 6858000"/>
              <a:gd name="connsiteX1" fmla="*/ 4089748 w 12204526"/>
              <a:gd name="connsiteY1" fmla="*/ 6263 h 6858000"/>
              <a:gd name="connsiteX2" fmla="*/ 12204526 w 12204526"/>
              <a:gd name="connsiteY2" fmla="*/ 0 h 6858000"/>
              <a:gd name="connsiteX3" fmla="*/ 12194088 w 12204526"/>
              <a:gd name="connsiteY3" fmla="*/ 4421688 h 6858000"/>
              <a:gd name="connsiteX4" fmla="*/ 12204526 w 12204526"/>
              <a:gd name="connsiteY4" fmla="*/ 6858000 h 6858000"/>
              <a:gd name="connsiteX5" fmla="*/ 12526 w 12204526"/>
              <a:gd name="connsiteY5" fmla="*/ 6858000 h 6858000"/>
              <a:gd name="connsiteX6" fmla="*/ 0 w 12204526"/>
              <a:gd name="connsiteY6" fmla="*/ 2404997 h 6858000"/>
              <a:gd name="connsiteX7" fmla="*/ 12526 w 12204526"/>
              <a:gd name="connsiteY7" fmla="*/ 0 h 6858000"/>
              <a:gd name="connsiteX0" fmla="*/ 12526 w 12204526"/>
              <a:gd name="connsiteY0" fmla="*/ 0 h 6864263"/>
              <a:gd name="connsiteX1" fmla="*/ 4089748 w 12204526"/>
              <a:gd name="connsiteY1" fmla="*/ 6263 h 6864263"/>
              <a:gd name="connsiteX2" fmla="*/ 12204526 w 12204526"/>
              <a:gd name="connsiteY2" fmla="*/ 0 h 6864263"/>
              <a:gd name="connsiteX3" fmla="*/ 12194088 w 12204526"/>
              <a:gd name="connsiteY3" fmla="*/ 4421688 h 6864263"/>
              <a:gd name="connsiteX4" fmla="*/ 12204526 w 12204526"/>
              <a:gd name="connsiteY4" fmla="*/ 6858000 h 6864263"/>
              <a:gd name="connsiteX5" fmla="*/ 8004131 w 12204526"/>
              <a:gd name="connsiteY5" fmla="*/ 6864263 h 6864263"/>
              <a:gd name="connsiteX6" fmla="*/ 12526 w 12204526"/>
              <a:gd name="connsiteY6" fmla="*/ 6858000 h 6864263"/>
              <a:gd name="connsiteX7" fmla="*/ 0 w 12204526"/>
              <a:gd name="connsiteY7" fmla="*/ 2404997 h 6864263"/>
              <a:gd name="connsiteX8" fmla="*/ 12526 w 12204526"/>
              <a:gd name="connsiteY8" fmla="*/ 0 h 6864263"/>
              <a:gd name="connsiteX0" fmla="*/ 12526 w 12204526"/>
              <a:gd name="connsiteY0" fmla="*/ 0 h 6870526"/>
              <a:gd name="connsiteX1" fmla="*/ 4089748 w 12204526"/>
              <a:gd name="connsiteY1" fmla="*/ 6263 h 6870526"/>
              <a:gd name="connsiteX2" fmla="*/ 12204526 w 12204526"/>
              <a:gd name="connsiteY2" fmla="*/ 0 h 6870526"/>
              <a:gd name="connsiteX3" fmla="*/ 12194088 w 12204526"/>
              <a:gd name="connsiteY3" fmla="*/ 4421688 h 6870526"/>
              <a:gd name="connsiteX4" fmla="*/ 12204526 w 12204526"/>
              <a:gd name="connsiteY4" fmla="*/ 6858000 h 6870526"/>
              <a:gd name="connsiteX5" fmla="*/ 8073025 w 12204526"/>
              <a:gd name="connsiteY5" fmla="*/ 6870526 h 6870526"/>
              <a:gd name="connsiteX6" fmla="*/ 12526 w 12204526"/>
              <a:gd name="connsiteY6" fmla="*/ 6858000 h 6870526"/>
              <a:gd name="connsiteX7" fmla="*/ 0 w 12204526"/>
              <a:gd name="connsiteY7" fmla="*/ 2404997 h 6870526"/>
              <a:gd name="connsiteX8" fmla="*/ 12526 w 12204526"/>
              <a:gd name="connsiteY8" fmla="*/ 0 h 6870526"/>
              <a:gd name="connsiteX0" fmla="*/ 12526 w 12204526"/>
              <a:gd name="connsiteY0" fmla="*/ 0 h 6870526"/>
              <a:gd name="connsiteX1" fmla="*/ 4089748 w 12204526"/>
              <a:gd name="connsiteY1" fmla="*/ 6263 h 6870526"/>
              <a:gd name="connsiteX2" fmla="*/ 12204526 w 12204526"/>
              <a:gd name="connsiteY2" fmla="*/ 0 h 6870526"/>
              <a:gd name="connsiteX3" fmla="*/ 12194088 w 12204526"/>
              <a:gd name="connsiteY3" fmla="*/ 4421688 h 6870526"/>
              <a:gd name="connsiteX4" fmla="*/ 8073025 w 12204526"/>
              <a:gd name="connsiteY4" fmla="*/ 6870526 h 6870526"/>
              <a:gd name="connsiteX5" fmla="*/ 12526 w 12204526"/>
              <a:gd name="connsiteY5" fmla="*/ 6858000 h 6870526"/>
              <a:gd name="connsiteX6" fmla="*/ 0 w 12204526"/>
              <a:gd name="connsiteY6" fmla="*/ 2404997 h 6870526"/>
              <a:gd name="connsiteX7" fmla="*/ 12526 w 12204526"/>
              <a:gd name="connsiteY7" fmla="*/ 0 h 6870526"/>
              <a:gd name="connsiteX0" fmla="*/ 12526 w 12204526"/>
              <a:gd name="connsiteY0" fmla="*/ 0 h 6870526"/>
              <a:gd name="connsiteX1" fmla="*/ 4089748 w 12204526"/>
              <a:gd name="connsiteY1" fmla="*/ 6263 h 6870526"/>
              <a:gd name="connsiteX2" fmla="*/ 12204526 w 12204526"/>
              <a:gd name="connsiteY2" fmla="*/ 0 h 6870526"/>
              <a:gd name="connsiteX3" fmla="*/ 12194088 w 12204526"/>
              <a:gd name="connsiteY3" fmla="*/ 4421688 h 6870526"/>
              <a:gd name="connsiteX4" fmla="*/ 8073025 w 12204526"/>
              <a:gd name="connsiteY4" fmla="*/ 6870526 h 6870526"/>
              <a:gd name="connsiteX5" fmla="*/ 12526 w 12204526"/>
              <a:gd name="connsiteY5" fmla="*/ 6858000 h 6870526"/>
              <a:gd name="connsiteX6" fmla="*/ 0 w 12204526"/>
              <a:gd name="connsiteY6" fmla="*/ 2404997 h 6870526"/>
              <a:gd name="connsiteX7" fmla="*/ 12526 w 12204526"/>
              <a:gd name="connsiteY7" fmla="*/ 0 h 6870526"/>
              <a:gd name="connsiteX0" fmla="*/ 12526 w 12204526"/>
              <a:gd name="connsiteY0" fmla="*/ 0 h 6870526"/>
              <a:gd name="connsiteX1" fmla="*/ 4089748 w 12204526"/>
              <a:gd name="connsiteY1" fmla="*/ 6263 h 6870526"/>
              <a:gd name="connsiteX2" fmla="*/ 12204526 w 12204526"/>
              <a:gd name="connsiteY2" fmla="*/ 0 h 6870526"/>
              <a:gd name="connsiteX3" fmla="*/ 12194088 w 12204526"/>
              <a:gd name="connsiteY3" fmla="*/ 4421688 h 6870526"/>
              <a:gd name="connsiteX4" fmla="*/ 8073025 w 12204526"/>
              <a:gd name="connsiteY4" fmla="*/ 6870526 h 6870526"/>
              <a:gd name="connsiteX5" fmla="*/ 12526 w 12204526"/>
              <a:gd name="connsiteY5" fmla="*/ 6858000 h 6870526"/>
              <a:gd name="connsiteX6" fmla="*/ 0 w 12204526"/>
              <a:gd name="connsiteY6" fmla="*/ 2404997 h 6870526"/>
              <a:gd name="connsiteX7" fmla="*/ 12526 w 12204526"/>
              <a:gd name="connsiteY7" fmla="*/ 0 h 6870526"/>
              <a:gd name="connsiteX0" fmla="*/ 12526 w 12204526"/>
              <a:gd name="connsiteY0" fmla="*/ 0 h 6876789"/>
              <a:gd name="connsiteX1" fmla="*/ 4089748 w 12204526"/>
              <a:gd name="connsiteY1" fmla="*/ 6263 h 6876789"/>
              <a:gd name="connsiteX2" fmla="*/ 12204526 w 12204526"/>
              <a:gd name="connsiteY2" fmla="*/ 0 h 6876789"/>
              <a:gd name="connsiteX3" fmla="*/ 12194088 w 12204526"/>
              <a:gd name="connsiteY3" fmla="*/ 4421688 h 6876789"/>
              <a:gd name="connsiteX4" fmla="*/ 7979079 w 12204526"/>
              <a:gd name="connsiteY4" fmla="*/ 6876789 h 6876789"/>
              <a:gd name="connsiteX5" fmla="*/ 12526 w 12204526"/>
              <a:gd name="connsiteY5" fmla="*/ 6858000 h 6876789"/>
              <a:gd name="connsiteX6" fmla="*/ 0 w 12204526"/>
              <a:gd name="connsiteY6" fmla="*/ 2404997 h 6876789"/>
              <a:gd name="connsiteX7" fmla="*/ 12526 w 12204526"/>
              <a:gd name="connsiteY7" fmla="*/ 0 h 6876789"/>
              <a:gd name="connsiteX0" fmla="*/ 12526 w 12204526"/>
              <a:gd name="connsiteY0" fmla="*/ 0 h 6876789"/>
              <a:gd name="connsiteX1" fmla="*/ 4089748 w 12204526"/>
              <a:gd name="connsiteY1" fmla="*/ 6263 h 6876789"/>
              <a:gd name="connsiteX2" fmla="*/ 12204526 w 12204526"/>
              <a:gd name="connsiteY2" fmla="*/ 0 h 6876789"/>
              <a:gd name="connsiteX3" fmla="*/ 12200351 w 12204526"/>
              <a:gd name="connsiteY3" fmla="*/ 4415425 h 6876789"/>
              <a:gd name="connsiteX4" fmla="*/ 7979079 w 12204526"/>
              <a:gd name="connsiteY4" fmla="*/ 6876789 h 6876789"/>
              <a:gd name="connsiteX5" fmla="*/ 12526 w 12204526"/>
              <a:gd name="connsiteY5" fmla="*/ 6858000 h 6876789"/>
              <a:gd name="connsiteX6" fmla="*/ 0 w 12204526"/>
              <a:gd name="connsiteY6" fmla="*/ 2404997 h 6876789"/>
              <a:gd name="connsiteX7" fmla="*/ 12526 w 12204526"/>
              <a:gd name="connsiteY7" fmla="*/ 0 h 6876789"/>
              <a:gd name="connsiteX0" fmla="*/ 0 w 12204526"/>
              <a:gd name="connsiteY0" fmla="*/ 2404997 h 6876789"/>
              <a:gd name="connsiteX1" fmla="*/ 4089748 w 12204526"/>
              <a:gd name="connsiteY1" fmla="*/ 6263 h 6876789"/>
              <a:gd name="connsiteX2" fmla="*/ 12204526 w 12204526"/>
              <a:gd name="connsiteY2" fmla="*/ 0 h 6876789"/>
              <a:gd name="connsiteX3" fmla="*/ 12200351 w 12204526"/>
              <a:gd name="connsiteY3" fmla="*/ 4415425 h 6876789"/>
              <a:gd name="connsiteX4" fmla="*/ 7979079 w 12204526"/>
              <a:gd name="connsiteY4" fmla="*/ 6876789 h 6876789"/>
              <a:gd name="connsiteX5" fmla="*/ 12526 w 12204526"/>
              <a:gd name="connsiteY5" fmla="*/ 6858000 h 6876789"/>
              <a:gd name="connsiteX6" fmla="*/ 0 w 12204526"/>
              <a:gd name="connsiteY6" fmla="*/ 2404997 h 6876789"/>
              <a:gd name="connsiteX0" fmla="*/ 0 w 12210789"/>
              <a:gd name="connsiteY0" fmla="*/ 2486416 h 6876789"/>
              <a:gd name="connsiteX1" fmla="*/ 4096011 w 12210789"/>
              <a:gd name="connsiteY1" fmla="*/ 6263 h 6876789"/>
              <a:gd name="connsiteX2" fmla="*/ 12210789 w 12210789"/>
              <a:gd name="connsiteY2" fmla="*/ 0 h 6876789"/>
              <a:gd name="connsiteX3" fmla="*/ 12206614 w 12210789"/>
              <a:gd name="connsiteY3" fmla="*/ 4415425 h 6876789"/>
              <a:gd name="connsiteX4" fmla="*/ 7985342 w 12210789"/>
              <a:gd name="connsiteY4" fmla="*/ 6876789 h 6876789"/>
              <a:gd name="connsiteX5" fmla="*/ 18789 w 12210789"/>
              <a:gd name="connsiteY5" fmla="*/ 6858000 h 6876789"/>
              <a:gd name="connsiteX6" fmla="*/ 0 w 12210789"/>
              <a:gd name="connsiteY6" fmla="*/ 2486416 h 6876789"/>
              <a:gd name="connsiteX0" fmla="*/ 0 w 12210789"/>
              <a:gd name="connsiteY0" fmla="*/ 2448838 h 6876789"/>
              <a:gd name="connsiteX1" fmla="*/ 4096011 w 12210789"/>
              <a:gd name="connsiteY1" fmla="*/ 6263 h 6876789"/>
              <a:gd name="connsiteX2" fmla="*/ 12210789 w 12210789"/>
              <a:gd name="connsiteY2" fmla="*/ 0 h 6876789"/>
              <a:gd name="connsiteX3" fmla="*/ 12206614 w 12210789"/>
              <a:gd name="connsiteY3" fmla="*/ 4415425 h 6876789"/>
              <a:gd name="connsiteX4" fmla="*/ 7985342 w 12210789"/>
              <a:gd name="connsiteY4" fmla="*/ 6876789 h 6876789"/>
              <a:gd name="connsiteX5" fmla="*/ 18789 w 12210789"/>
              <a:gd name="connsiteY5" fmla="*/ 6858000 h 6876789"/>
              <a:gd name="connsiteX6" fmla="*/ 0 w 12210789"/>
              <a:gd name="connsiteY6" fmla="*/ 2448838 h 6876789"/>
              <a:gd name="connsiteX0" fmla="*/ 0 w 12210789"/>
              <a:gd name="connsiteY0" fmla="*/ 2448838 h 6876789"/>
              <a:gd name="connsiteX1" fmla="*/ 4096011 w 12210789"/>
              <a:gd name="connsiteY1" fmla="*/ 6263 h 6876789"/>
              <a:gd name="connsiteX2" fmla="*/ 12210789 w 12210789"/>
              <a:gd name="connsiteY2" fmla="*/ 0 h 6876789"/>
              <a:gd name="connsiteX3" fmla="*/ 12206614 w 12210789"/>
              <a:gd name="connsiteY3" fmla="*/ 4415425 h 6876789"/>
              <a:gd name="connsiteX4" fmla="*/ 7985342 w 12210789"/>
              <a:gd name="connsiteY4" fmla="*/ 6876789 h 6876789"/>
              <a:gd name="connsiteX5" fmla="*/ 18789 w 12210789"/>
              <a:gd name="connsiteY5" fmla="*/ 6858000 h 6876789"/>
              <a:gd name="connsiteX6" fmla="*/ 0 w 12210789"/>
              <a:gd name="connsiteY6" fmla="*/ 2448838 h 6876789"/>
              <a:gd name="connsiteX0" fmla="*/ 0 w 12210789"/>
              <a:gd name="connsiteY0" fmla="*/ 2448838 h 6876789"/>
              <a:gd name="connsiteX1" fmla="*/ 4096011 w 12210789"/>
              <a:gd name="connsiteY1" fmla="*/ 6263 h 6876789"/>
              <a:gd name="connsiteX2" fmla="*/ 12210789 w 12210789"/>
              <a:gd name="connsiteY2" fmla="*/ 0 h 6876789"/>
              <a:gd name="connsiteX3" fmla="*/ 12206614 w 12210789"/>
              <a:gd name="connsiteY3" fmla="*/ 4415425 h 6876789"/>
              <a:gd name="connsiteX4" fmla="*/ 7985342 w 12210789"/>
              <a:gd name="connsiteY4" fmla="*/ 6876789 h 6876789"/>
              <a:gd name="connsiteX5" fmla="*/ 18789 w 12210789"/>
              <a:gd name="connsiteY5" fmla="*/ 6858000 h 6876789"/>
              <a:gd name="connsiteX6" fmla="*/ 0 w 12210789"/>
              <a:gd name="connsiteY6" fmla="*/ 2448838 h 6876789"/>
              <a:gd name="connsiteX0" fmla="*/ 0 w 12210789"/>
              <a:gd name="connsiteY0" fmla="*/ 2448838 h 6876789"/>
              <a:gd name="connsiteX1" fmla="*/ 4158641 w 12210789"/>
              <a:gd name="connsiteY1" fmla="*/ 6263 h 6876789"/>
              <a:gd name="connsiteX2" fmla="*/ 12210789 w 12210789"/>
              <a:gd name="connsiteY2" fmla="*/ 0 h 6876789"/>
              <a:gd name="connsiteX3" fmla="*/ 12206614 w 12210789"/>
              <a:gd name="connsiteY3" fmla="*/ 4415425 h 6876789"/>
              <a:gd name="connsiteX4" fmla="*/ 7985342 w 12210789"/>
              <a:gd name="connsiteY4" fmla="*/ 6876789 h 6876789"/>
              <a:gd name="connsiteX5" fmla="*/ 18789 w 12210789"/>
              <a:gd name="connsiteY5" fmla="*/ 6858000 h 6876789"/>
              <a:gd name="connsiteX6" fmla="*/ 0 w 12210789"/>
              <a:gd name="connsiteY6" fmla="*/ 2448838 h 6876789"/>
              <a:gd name="connsiteX0" fmla="*/ 0 w 12210789"/>
              <a:gd name="connsiteY0" fmla="*/ 2448838 h 6876789"/>
              <a:gd name="connsiteX1" fmla="*/ 4158641 w 12210789"/>
              <a:gd name="connsiteY1" fmla="*/ 6263 h 6876789"/>
              <a:gd name="connsiteX2" fmla="*/ 12210789 w 12210789"/>
              <a:gd name="connsiteY2" fmla="*/ 0 h 6876789"/>
              <a:gd name="connsiteX3" fmla="*/ 12206614 w 12210789"/>
              <a:gd name="connsiteY3" fmla="*/ 4415425 h 6876789"/>
              <a:gd name="connsiteX4" fmla="*/ 7985342 w 12210789"/>
              <a:gd name="connsiteY4" fmla="*/ 6876789 h 6876789"/>
              <a:gd name="connsiteX5" fmla="*/ 18789 w 12210789"/>
              <a:gd name="connsiteY5" fmla="*/ 6858000 h 6876789"/>
              <a:gd name="connsiteX6" fmla="*/ 0 w 12210789"/>
              <a:gd name="connsiteY6" fmla="*/ 2448838 h 6876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0789" h="6876789">
                <a:moveTo>
                  <a:pt x="0" y="2448838"/>
                </a:moveTo>
                <a:lnTo>
                  <a:pt x="4158641" y="6263"/>
                </a:lnTo>
                <a:lnTo>
                  <a:pt x="12210789" y="0"/>
                </a:lnTo>
                <a:cubicBezTo>
                  <a:pt x="12207310" y="1473896"/>
                  <a:pt x="12210093" y="2941529"/>
                  <a:pt x="12206614" y="4415425"/>
                </a:cubicBezTo>
                <a:lnTo>
                  <a:pt x="7985342" y="6876789"/>
                </a:lnTo>
                <a:lnTo>
                  <a:pt x="18789" y="6858000"/>
                </a:lnTo>
                <a:cubicBezTo>
                  <a:pt x="14614" y="5373666"/>
                  <a:pt x="4175" y="3933172"/>
                  <a:pt x="0" y="2448838"/>
                </a:cubicBezTo>
                <a:close/>
              </a:path>
            </a:pathLst>
          </a:custGeom>
          <a:solidFill>
            <a:schemeClr val="bg1">
              <a:lumMod val="95000"/>
            </a:schemeClr>
          </a:solidFill>
        </p:spPr>
        <p:txBody>
          <a:bodyPr anchor="ctr" anchorCtr="0"/>
          <a:lstStyle>
            <a:lvl1pPr marL="0" indent="0" algn="ctr">
              <a:buFont typeface="Arial" panose="020B0604020202020204" pitchFamily="34" charset="0"/>
              <a:buNone/>
              <a:defRPr/>
            </a:lvl1pPr>
          </a:lstStyle>
          <a:p>
            <a:endParaRPr lang="en-US" dirty="0"/>
          </a:p>
        </p:txBody>
      </p:sp>
      <p:sp>
        <p:nvSpPr>
          <p:cNvPr id="10" name="Right Triangle 9">
            <a:extLst>
              <a:ext uri="{FF2B5EF4-FFF2-40B4-BE49-F238E27FC236}">
                <a16:creationId xmlns:a16="http://schemas.microsoft.com/office/drawing/2014/main" id="{B3CE3C65-9173-BA4B-B677-9836FE8664E9}"/>
              </a:ext>
            </a:extLst>
          </p:cNvPr>
          <p:cNvSpPr/>
          <p:nvPr userDrawn="1"/>
        </p:nvSpPr>
        <p:spPr>
          <a:xfrm flipH="1">
            <a:off x="8092441" y="4466590"/>
            <a:ext cx="4099560" cy="2391410"/>
          </a:xfrm>
          <a:prstGeom prst="rtTriangle">
            <a:avLst/>
          </a:prstGeom>
          <a:solidFill>
            <a:schemeClr val="tx2"/>
          </a:solidFill>
          <a:ln>
            <a:noFill/>
          </a:ln>
          <a:effectLst>
            <a:outerShdw blurRad="101600" algn="ctr"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dirty="0">
                <a:latin typeface="Helvetica Neue LT Pro 45 Light" panose="020B0403020202020204" pitchFamily="34" charset="77"/>
              </a:rPr>
              <a:t> </a:t>
            </a:r>
          </a:p>
        </p:txBody>
      </p:sp>
      <p:sp>
        <p:nvSpPr>
          <p:cNvPr id="12" name="Right Triangle 11">
            <a:extLst>
              <a:ext uri="{FF2B5EF4-FFF2-40B4-BE49-F238E27FC236}">
                <a16:creationId xmlns:a16="http://schemas.microsoft.com/office/drawing/2014/main" id="{DA246175-513E-114C-ADA8-4FC08C81E6F1}"/>
              </a:ext>
            </a:extLst>
          </p:cNvPr>
          <p:cNvSpPr/>
          <p:nvPr userDrawn="1"/>
        </p:nvSpPr>
        <p:spPr>
          <a:xfrm rot="10800000" flipH="1">
            <a:off x="-7256" y="0"/>
            <a:ext cx="4099560" cy="2391410"/>
          </a:xfrm>
          <a:prstGeom prst="rtTriangle">
            <a:avLst/>
          </a:prstGeom>
          <a:solidFill>
            <a:schemeClr val="bg2"/>
          </a:solidFill>
          <a:ln>
            <a:noFill/>
          </a:ln>
          <a:effectLst>
            <a:outerShdw blurRad="101600" algn="ctr"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dirty="0">
                <a:latin typeface="Helvetica Neue LT Pro 45 Light" panose="020B0403020202020204" pitchFamily="34" charset="77"/>
              </a:rPr>
              <a:t> </a:t>
            </a:r>
          </a:p>
        </p:txBody>
      </p:sp>
    </p:spTree>
    <p:extLst>
      <p:ext uri="{BB962C8B-B14F-4D97-AF65-F5344CB8AC3E}">
        <p14:creationId xmlns:p14="http://schemas.microsoft.com/office/powerpoint/2010/main" val="1066091801"/>
      </p:ext>
    </p:extLst>
  </p:cSld>
  <p:clrMapOvr>
    <a:masterClrMapping/>
  </p:clrMapOvr>
  <p:transition spd="slow">
    <p:push dir="u"/>
  </p:transition>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Slide 1">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87D88DD-9CC9-DD46-9E7A-27E79DA4DB5F}"/>
              </a:ext>
            </a:extLst>
          </p:cNvPr>
          <p:cNvSpPr>
            <a:spLocks noGrp="1"/>
          </p:cNvSpPr>
          <p:nvPr>
            <p:ph type="body" sz="quarter" idx="10"/>
          </p:nvPr>
        </p:nvSpPr>
        <p:spPr>
          <a:xfrm>
            <a:off x="1150938" y="1014413"/>
            <a:ext cx="9890125" cy="4819650"/>
          </a:xfrm>
          <a:prstGeom prst="rect">
            <a:avLst/>
          </a:prstGeom>
          <a:solidFill>
            <a:schemeClr val="tx2"/>
          </a:solidFill>
          <a:effectLst>
            <a:innerShdw blurRad="101600">
              <a:schemeClr val="accent1">
                <a:alpha val="50000"/>
              </a:schemeClr>
            </a:innerShdw>
          </a:effectLst>
        </p:spPr>
        <p:txBody>
          <a:bodyPr lIns="914400" tIns="182880" rIns="914400" bIns="0" anchor="ctr"/>
          <a:lstStyle>
            <a:lvl1pPr marL="0" indent="0" algn="ctr">
              <a:lnSpc>
                <a:spcPct val="85000"/>
              </a:lnSpc>
              <a:spcBef>
                <a:spcPts val="0"/>
              </a:spcBef>
              <a:buNone/>
              <a:defRPr sz="7200" b="1" i="0">
                <a:solidFill>
                  <a:schemeClr val="bg1"/>
                </a:solidFill>
                <a:latin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 styles</a:t>
            </a:r>
          </a:p>
        </p:txBody>
      </p:sp>
      <p:sp>
        <p:nvSpPr>
          <p:cNvPr id="16" name="Triangle 15">
            <a:extLst>
              <a:ext uri="{FF2B5EF4-FFF2-40B4-BE49-F238E27FC236}">
                <a16:creationId xmlns:a16="http://schemas.microsoft.com/office/drawing/2014/main" id="{4F23E7AF-0E55-234D-8B03-28294E8B93E7}"/>
              </a:ext>
            </a:extLst>
          </p:cNvPr>
          <p:cNvSpPr>
            <a:spLocks noChangeAspect="1"/>
          </p:cNvSpPr>
          <p:nvPr userDrawn="1"/>
        </p:nvSpPr>
        <p:spPr>
          <a:xfrm rot="5400000">
            <a:off x="-104331" y="2867818"/>
            <a:ext cx="1321497" cy="1112840"/>
          </a:xfrm>
          <a:prstGeom prst="triangle">
            <a:avLst/>
          </a:prstGeom>
          <a:solidFill>
            <a:schemeClr val="tx1"/>
          </a:solidFill>
          <a:ln>
            <a:noFill/>
          </a:ln>
          <a:effectLst>
            <a:outerShdw blurRad="114300" algn="ctr" rotWithShape="0">
              <a:schemeClr val="accent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7" name="Freeform 16">
            <a:extLst>
              <a:ext uri="{FF2B5EF4-FFF2-40B4-BE49-F238E27FC236}">
                <a16:creationId xmlns:a16="http://schemas.microsoft.com/office/drawing/2014/main" id="{BF6C2A6B-0431-334B-8C12-5CC99F292EAC}"/>
              </a:ext>
            </a:extLst>
          </p:cNvPr>
          <p:cNvSpPr/>
          <p:nvPr userDrawn="1"/>
        </p:nvSpPr>
        <p:spPr>
          <a:xfrm>
            <a:off x="-1888" y="3002765"/>
            <a:ext cx="704115" cy="840689"/>
          </a:xfrm>
          <a:custGeom>
            <a:avLst/>
            <a:gdLst>
              <a:gd name="connsiteX0" fmla="*/ 0 w 736600"/>
              <a:gd name="connsiteY0" fmla="*/ 0 h 879475"/>
              <a:gd name="connsiteX1" fmla="*/ 0 w 736600"/>
              <a:gd name="connsiteY1" fmla="*/ 219075 h 879475"/>
              <a:gd name="connsiteX2" fmla="*/ 368300 w 736600"/>
              <a:gd name="connsiteY2" fmla="*/ 438150 h 879475"/>
              <a:gd name="connsiteX3" fmla="*/ 0 w 736600"/>
              <a:gd name="connsiteY3" fmla="*/ 663575 h 879475"/>
              <a:gd name="connsiteX4" fmla="*/ 0 w 736600"/>
              <a:gd name="connsiteY4" fmla="*/ 879475 h 879475"/>
              <a:gd name="connsiteX5" fmla="*/ 736600 w 736600"/>
              <a:gd name="connsiteY5" fmla="*/ 434975 h 879475"/>
              <a:gd name="connsiteX6" fmla="*/ 0 w 736600"/>
              <a:gd name="connsiteY6" fmla="*/ 0 h 87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600" h="879475">
                <a:moveTo>
                  <a:pt x="0" y="0"/>
                </a:moveTo>
                <a:lnTo>
                  <a:pt x="0" y="219075"/>
                </a:lnTo>
                <a:lnTo>
                  <a:pt x="368300" y="438150"/>
                </a:lnTo>
                <a:lnTo>
                  <a:pt x="0" y="663575"/>
                </a:lnTo>
                <a:lnTo>
                  <a:pt x="0" y="879475"/>
                </a:lnTo>
                <a:lnTo>
                  <a:pt x="736600" y="434975"/>
                </a:lnTo>
                <a:lnTo>
                  <a:pt x="0" y="0"/>
                </a:lnTo>
                <a:close/>
              </a:path>
            </a:pathLst>
          </a:custGeom>
          <a:solidFill>
            <a:schemeClr val="bg1">
              <a:lumMod val="95000"/>
            </a:schemeClr>
          </a:solidFill>
          <a:ln>
            <a:noFill/>
          </a:ln>
          <a:effectLst>
            <a:innerShdw blurRad="88900">
              <a:schemeClr val="accent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8" name="Triangle 17">
            <a:extLst>
              <a:ext uri="{FF2B5EF4-FFF2-40B4-BE49-F238E27FC236}">
                <a16:creationId xmlns:a16="http://schemas.microsoft.com/office/drawing/2014/main" id="{B5128D96-7D0E-AC4A-BD14-E5CFB347A1E1}"/>
              </a:ext>
            </a:extLst>
          </p:cNvPr>
          <p:cNvSpPr>
            <a:spLocks noChangeAspect="1"/>
          </p:cNvSpPr>
          <p:nvPr userDrawn="1"/>
        </p:nvSpPr>
        <p:spPr>
          <a:xfrm rot="16200000" flipH="1">
            <a:off x="10975562" y="2867818"/>
            <a:ext cx="1321497" cy="1112840"/>
          </a:xfrm>
          <a:prstGeom prst="triangle">
            <a:avLst/>
          </a:prstGeom>
          <a:solidFill>
            <a:schemeClr val="tx1"/>
          </a:solidFill>
          <a:ln>
            <a:noFill/>
          </a:ln>
          <a:effectLst>
            <a:outerShdw blurRad="114300" algn="ctr" rotWithShape="0">
              <a:schemeClr val="accent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9" name="Freeform 18">
            <a:extLst>
              <a:ext uri="{FF2B5EF4-FFF2-40B4-BE49-F238E27FC236}">
                <a16:creationId xmlns:a16="http://schemas.microsoft.com/office/drawing/2014/main" id="{2174BA86-38D7-644A-9432-80EDF90152C2}"/>
              </a:ext>
            </a:extLst>
          </p:cNvPr>
          <p:cNvSpPr/>
          <p:nvPr userDrawn="1"/>
        </p:nvSpPr>
        <p:spPr>
          <a:xfrm flipH="1">
            <a:off x="11490501" y="3002765"/>
            <a:ext cx="704115" cy="840689"/>
          </a:xfrm>
          <a:custGeom>
            <a:avLst/>
            <a:gdLst>
              <a:gd name="connsiteX0" fmla="*/ 0 w 736600"/>
              <a:gd name="connsiteY0" fmla="*/ 0 h 879475"/>
              <a:gd name="connsiteX1" fmla="*/ 0 w 736600"/>
              <a:gd name="connsiteY1" fmla="*/ 219075 h 879475"/>
              <a:gd name="connsiteX2" fmla="*/ 368300 w 736600"/>
              <a:gd name="connsiteY2" fmla="*/ 438150 h 879475"/>
              <a:gd name="connsiteX3" fmla="*/ 0 w 736600"/>
              <a:gd name="connsiteY3" fmla="*/ 663575 h 879475"/>
              <a:gd name="connsiteX4" fmla="*/ 0 w 736600"/>
              <a:gd name="connsiteY4" fmla="*/ 879475 h 879475"/>
              <a:gd name="connsiteX5" fmla="*/ 736600 w 736600"/>
              <a:gd name="connsiteY5" fmla="*/ 434975 h 879475"/>
              <a:gd name="connsiteX6" fmla="*/ 0 w 736600"/>
              <a:gd name="connsiteY6" fmla="*/ 0 h 87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600" h="879475">
                <a:moveTo>
                  <a:pt x="0" y="0"/>
                </a:moveTo>
                <a:lnTo>
                  <a:pt x="0" y="219075"/>
                </a:lnTo>
                <a:lnTo>
                  <a:pt x="368300" y="438150"/>
                </a:lnTo>
                <a:lnTo>
                  <a:pt x="0" y="663575"/>
                </a:lnTo>
                <a:lnTo>
                  <a:pt x="0" y="879475"/>
                </a:lnTo>
                <a:lnTo>
                  <a:pt x="736600" y="434975"/>
                </a:lnTo>
                <a:lnTo>
                  <a:pt x="0" y="0"/>
                </a:lnTo>
                <a:close/>
              </a:path>
            </a:pathLst>
          </a:custGeom>
          <a:solidFill>
            <a:schemeClr val="bg1">
              <a:lumMod val="95000"/>
            </a:schemeClr>
          </a:solidFill>
          <a:ln>
            <a:noFill/>
          </a:ln>
          <a:effectLst>
            <a:innerShdw blurRad="88900">
              <a:schemeClr val="accent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1346758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Slide 3">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017099AB-03AB-A542-8C2A-BBC97537F78C}"/>
              </a:ext>
            </a:extLst>
          </p:cNvPr>
          <p:cNvSpPr/>
          <p:nvPr userDrawn="1"/>
        </p:nvSpPr>
        <p:spPr>
          <a:xfrm flipH="1" flipV="1">
            <a:off x="3323762" y="3416228"/>
            <a:ext cx="8876477" cy="3449543"/>
          </a:xfrm>
          <a:custGeom>
            <a:avLst/>
            <a:gdLst>
              <a:gd name="connsiteX0" fmla="*/ 1113183 w 7665057"/>
              <a:gd name="connsiteY0" fmla="*/ 4428877 h 4436828"/>
              <a:gd name="connsiteX1" fmla="*/ 1113183 w 7665057"/>
              <a:gd name="connsiteY1" fmla="*/ 1017767 h 4436828"/>
              <a:gd name="connsiteX2" fmla="*/ 5876014 w 7665057"/>
              <a:gd name="connsiteY2" fmla="*/ 1017767 h 4436828"/>
              <a:gd name="connsiteX3" fmla="*/ 7665057 w 7665057"/>
              <a:gd name="connsiteY3" fmla="*/ 0 h 4436828"/>
              <a:gd name="connsiteX4" fmla="*/ 0 w 7665057"/>
              <a:gd name="connsiteY4" fmla="*/ 0 h 4436828"/>
              <a:gd name="connsiteX5" fmla="*/ 0 w 7665057"/>
              <a:gd name="connsiteY5" fmla="*/ 4436828 h 4436828"/>
              <a:gd name="connsiteX6" fmla="*/ 1113183 w 7665057"/>
              <a:gd name="connsiteY6" fmla="*/ 4428877 h 4436828"/>
              <a:gd name="connsiteX0" fmla="*/ 1113183 w 7354956"/>
              <a:gd name="connsiteY0" fmla="*/ 4428877 h 4436828"/>
              <a:gd name="connsiteX1" fmla="*/ 1113183 w 7354956"/>
              <a:gd name="connsiteY1" fmla="*/ 1017767 h 4436828"/>
              <a:gd name="connsiteX2" fmla="*/ 5876014 w 7354956"/>
              <a:gd name="connsiteY2" fmla="*/ 1017767 h 4436828"/>
              <a:gd name="connsiteX3" fmla="*/ 7354956 w 7354956"/>
              <a:gd name="connsiteY3" fmla="*/ 7952 h 4436828"/>
              <a:gd name="connsiteX4" fmla="*/ 0 w 7354956"/>
              <a:gd name="connsiteY4" fmla="*/ 0 h 4436828"/>
              <a:gd name="connsiteX5" fmla="*/ 0 w 7354956"/>
              <a:gd name="connsiteY5" fmla="*/ 4436828 h 4436828"/>
              <a:gd name="connsiteX6" fmla="*/ 1113183 w 7354956"/>
              <a:gd name="connsiteY6" fmla="*/ 4428877 h 4436828"/>
              <a:gd name="connsiteX0" fmla="*/ 1113183 w 7641203"/>
              <a:gd name="connsiteY0" fmla="*/ 4436827 h 4444778"/>
              <a:gd name="connsiteX1" fmla="*/ 1113183 w 7641203"/>
              <a:gd name="connsiteY1" fmla="*/ 1025717 h 4444778"/>
              <a:gd name="connsiteX2" fmla="*/ 5876014 w 7641203"/>
              <a:gd name="connsiteY2" fmla="*/ 1025717 h 4444778"/>
              <a:gd name="connsiteX3" fmla="*/ 7641203 w 7641203"/>
              <a:gd name="connsiteY3" fmla="*/ 0 h 4444778"/>
              <a:gd name="connsiteX4" fmla="*/ 0 w 7641203"/>
              <a:gd name="connsiteY4" fmla="*/ 7950 h 4444778"/>
              <a:gd name="connsiteX5" fmla="*/ 0 w 7641203"/>
              <a:gd name="connsiteY5" fmla="*/ 4444778 h 4444778"/>
              <a:gd name="connsiteX6" fmla="*/ 1113183 w 7641203"/>
              <a:gd name="connsiteY6" fmla="*/ 4436827 h 4444778"/>
              <a:gd name="connsiteX0" fmla="*/ 1113183 w 7641203"/>
              <a:gd name="connsiteY0" fmla="*/ 4436827 h 4444778"/>
              <a:gd name="connsiteX1" fmla="*/ 1113183 w 7641203"/>
              <a:gd name="connsiteY1" fmla="*/ 1025717 h 4444778"/>
              <a:gd name="connsiteX2" fmla="*/ 7055885 w 7641203"/>
              <a:gd name="connsiteY2" fmla="*/ 1015884 h 4444778"/>
              <a:gd name="connsiteX3" fmla="*/ 7641203 w 7641203"/>
              <a:gd name="connsiteY3" fmla="*/ 0 h 4444778"/>
              <a:gd name="connsiteX4" fmla="*/ 0 w 7641203"/>
              <a:gd name="connsiteY4" fmla="*/ 7950 h 4444778"/>
              <a:gd name="connsiteX5" fmla="*/ 0 w 7641203"/>
              <a:gd name="connsiteY5" fmla="*/ 4444778 h 4444778"/>
              <a:gd name="connsiteX6" fmla="*/ 1113183 w 7641203"/>
              <a:gd name="connsiteY6" fmla="*/ 4436827 h 4444778"/>
              <a:gd name="connsiteX0" fmla="*/ 1113183 w 8840738"/>
              <a:gd name="connsiteY0" fmla="*/ 4446660 h 4454611"/>
              <a:gd name="connsiteX1" fmla="*/ 1113183 w 8840738"/>
              <a:gd name="connsiteY1" fmla="*/ 1035550 h 4454611"/>
              <a:gd name="connsiteX2" fmla="*/ 7055885 w 8840738"/>
              <a:gd name="connsiteY2" fmla="*/ 1025717 h 4454611"/>
              <a:gd name="connsiteX3" fmla="*/ 8840738 w 8840738"/>
              <a:gd name="connsiteY3" fmla="*/ 0 h 4454611"/>
              <a:gd name="connsiteX4" fmla="*/ 0 w 8840738"/>
              <a:gd name="connsiteY4" fmla="*/ 17783 h 4454611"/>
              <a:gd name="connsiteX5" fmla="*/ 0 w 8840738"/>
              <a:gd name="connsiteY5" fmla="*/ 4454611 h 4454611"/>
              <a:gd name="connsiteX6" fmla="*/ 1113183 w 8840738"/>
              <a:gd name="connsiteY6" fmla="*/ 4446660 h 4454611"/>
              <a:gd name="connsiteX0" fmla="*/ 1113183 w 8840738"/>
              <a:gd name="connsiteY0" fmla="*/ 4446660 h 4454611"/>
              <a:gd name="connsiteX1" fmla="*/ 788719 w 8840738"/>
              <a:gd name="connsiteY1" fmla="*/ 760247 h 4454611"/>
              <a:gd name="connsiteX2" fmla="*/ 7055885 w 8840738"/>
              <a:gd name="connsiteY2" fmla="*/ 1025717 h 4454611"/>
              <a:gd name="connsiteX3" fmla="*/ 8840738 w 8840738"/>
              <a:gd name="connsiteY3" fmla="*/ 0 h 4454611"/>
              <a:gd name="connsiteX4" fmla="*/ 0 w 8840738"/>
              <a:gd name="connsiteY4" fmla="*/ 17783 h 4454611"/>
              <a:gd name="connsiteX5" fmla="*/ 0 w 8840738"/>
              <a:gd name="connsiteY5" fmla="*/ 4454611 h 4454611"/>
              <a:gd name="connsiteX6" fmla="*/ 1113183 w 8840738"/>
              <a:gd name="connsiteY6" fmla="*/ 4446660 h 4454611"/>
              <a:gd name="connsiteX0" fmla="*/ 1113183 w 8840738"/>
              <a:gd name="connsiteY0" fmla="*/ 4446660 h 4454611"/>
              <a:gd name="connsiteX1" fmla="*/ 1113183 w 8840738"/>
              <a:gd name="connsiteY1" fmla="*/ 1015886 h 4454611"/>
              <a:gd name="connsiteX2" fmla="*/ 7055885 w 8840738"/>
              <a:gd name="connsiteY2" fmla="*/ 1025717 h 4454611"/>
              <a:gd name="connsiteX3" fmla="*/ 8840738 w 8840738"/>
              <a:gd name="connsiteY3" fmla="*/ 0 h 4454611"/>
              <a:gd name="connsiteX4" fmla="*/ 0 w 8840738"/>
              <a:gd name="connsiteY4" fmla="*/ 17783 h 4454611"/>
              <a:gd name="connsiteX5" fmla="*/ 0 w 8840738"/>
              <a:gd name="connsiteY5" fmla="*/ 4454611 h 4454611"/>
              <a:gd name="connsiteX6" fmla="*/ 1113183 w 8840738"/>
              <a:gd name="connsiteY6" fmla="*/ 4446660 h 4454611"/>
              <a:gd name="connsiteX0" fmla="*/ 1113183 w 8840738"/>
              <a:gd name="connsiteY0" fmla="*/ 2431047 h 4454611"/>
              <a:gd name="connsiteX1" fmla="*/ 1113183 w 8840738"/>
              <a:gd name="connsiteY1" fmla="*/ 1015886 h 4454611"/>
              <a:gd name="connsiteX2" fmla="*/ 7055885 w 8840738"/>
              <a:gd name="connsiteY2" fmla="*/ 1025717 h 4454611"/>
              <a:gd name="connsiteX3" fmla="*/ 8840738 w 8840738"/>
              <a:gd name="connsiteY3" fmla="*/ 0 h 4454611"/>
              <a:gd name="connsiteX4" fmla="*/ 0 w 8840738"/>
              <a:gd name="connsiteY4" fmla="*/ 17783 h 4454611"/>
              <a:gd name="connsiteX5" fmla="*/ 0 w 8840738"/>
              <a:gd name="connsiteY5" fmla="*/ 4454611 h 4454611"/>
              <a:gd name="connsiteX6" fmla="*/ 1113183 w 8840738"/>
              <a:gd name="connsiteY6" fmla="*/ 2431047 h 4454611"/>
              <a:gd name="connsiteX0" fmla="*/ 1113183 w 8840738"/>
              <a:gd name="connsiteY0" fmla="*/ 2431047 h 2431047"/>
              <a:gd name="connsiteX1" fmla="*/ 1113183 w 8840738"/>
              <a:gd name="connsiteY1" fmla="*/ 1015886 h 2431047"/>
              <a:gd name="connsiteX2" fmla="*/ 7055885 w 8840738"/>
              <a:gd name="connsiteY2" fmla="*/ 1025717 h 2431047"/>
              <a:gd name="connsiteX3" fmla="*/ 8840738 w 8840738"/>
              <a:gd name="connsiteY3" fmla="*/ 0 h 2431047"/>
              <a:gd name="connsiteX4" fmla="*/ 0 w 8840738"/>
              <a:gd name="connsiteY4" fmla="*/ 17783 h 2431047"/>
              <a:gd name="connsiteX5" fmla="*/ 0 w 8840738"/>
              <a:gd name="connsiteY5" fmla="*/ 2429166 h 2431047"/>
              <a:gd name="connsiteX6" fmla="*/ 1113183 w 8840738"/>
              <a:gd name="connsiteY6" fmla="*/ 2431047 h 2431047"/>
              <a:gd name="connsiteX0" fmla="*/ 1106308 w 8840738"/>
              <a:gd name="connsiteY0" fmla="*/ 3427949 h 3427949"/>
              <a:gd name="connsiteX1" fmla="*/ 1113183 w 8840738"/>
              <a:gd name="connsiteY1" fmla="*/ 1015886 h 3427949"/>
              <a:gd name="connsiteX2" fmla="*/ 7055885 w 8840738"/>
              <a:gd name="connsiteY2" fmla="*/ 1025717 h 3427949"/>
              <a:gd name="connsiteX3" fmla="*/ 8840738 w 8840738"/>
              <a:gd name="connsiteY3" fmla="*/ 0 h 3427949"/>
              <a:gd name="connsiteX4" fmla="*/ 0 w 8840738"/>
              <a:gd name="connsiteY4" fmla="*/ 17783 h 3427949"/>
              <a:gd name="connsiteX5" fmla="*/ 0 w 8840738"/>
              <a:gd name="connsiteY5" fmla="*/ 2429166 h 3427949"/>
              <a:gd name="connsiteX6" fmla="*/ 1106308 w 8840738"/>
              <a:gd name="connsiteY6" fmla="*/ 3427949 h 3427949"/>
              <a:gd name="connsiteX0" fmla="*/ 1106308 w 8840738"/>
              <a:gd name="connsiteY0" fmla="*/ 3427949 h 3427949"/>
              <a:gd name="connsiteX1" fmla="*/ 1113183 w 8840738"/>
              <a:gd name="connsiteY1" fmla="*/ 1015886 h 3427949"/>
              <a:gd name="connsiteX2" fmla="*/ 7055885 w 8840738"/>
              <a:gd name="connsiteY2" fmla="*/ 1025717 h 3427949"/>
              <a:gd name="connsiteX3" fmla="*/ 8840738 w 8840738"/>
              <a:gd name="connsiteY3" fmla="*/ 0 h 3427949"/>
              <a:gd name="connsiteX4" fmla="*/ 0 w 8840738"/>
              <a:gd name="connsiteY4" fmla="*/ 17783 h 3427949"/>
              <a:gd name="connsiteX5" fmla="*/ 0 w 8840738"/>
              <a:gd name="connsiteY5" fmla="*/ 3419193 h 3427949"/>
              <a:gd name="connsiteX6" fmla="*/ 1106308 w 8840738"/>
              <a:gd name="connsiteY6" fmla="*/ 3427949 h 3427949"/>
              <a:gd name="connsiteX0" fmla="*/ 1106308 w 8840738"/>
              <a:gd name="connsiteY0" fmla="*/ 3427949 h 3432943"/>
              <a:gd name="connsiteX1" fmla="*/ 1113183 w 8840738"/>
              <a:gd name="connsiteY1" fmla="*/ 1015886 h 3432943"/>
              <a:gd name="connsiteX2" fmla="*/ 7055885 w 8840738"/>
              <a:gd name="connsiteY2" fmla="*/ 1025717 h 3432943"/>
              <a:gd name="connsiteX3" fmla="*/ 8840738 w 8840738"/>
              <a:gd name="connsiteY3" fmla="*/ 0 h 3432943"/>
              <a:gd name="connsiteX4" fmla="*/ 0 w 8840738"/>
              <a:gd name="connsiteY4" fmla="*/ 17783 h 3432943"/>
              <a:gd name="connsiteX5" fmla="*/ 0 w 8840738"/>
              <a:gd name="connsiteY5" fmla="*/ 3432943 h 3432943"/>
              <a:gd name="connsiteX6" fmla="*/ 1106308 w 8840738"/>
              <a:gd name="connsiteY6" fmla="*/ 3427949 h 3432943"/>
              <a:gd name="connsiteX0" fmla="*/ 1106308 w 8840738"/>
              <a:gd name="connsiteY0" fmla="*/ 3427949 h 3432943"/>
              <a:gd name="connsiteX1" fmla="*/ 1113183 w 8840738"/>
              <a:gd name="connsiteY1" fmla="*/ 1015886 h 3432943"/>
              <a:gd name="connsiteX2" fmla="*/ 7055885 w 8840738"/>
              <a:gd name="connsiteY2" fmla="*/ 1025717 h 3432943"/>
              <a:gd name="connsiteX3" fmla="*/ 8840738 w 8840738"/>
              <a:gd name="connsiteY3" fmla="*/ 0 h 3432943"/>
              <a:gd name="connsiteX4" fmla="*/ 0 w 8840738"/>
              <a:gd name="connsiteY4" fmla="*/ 4032 h 3432943"/>
              <a:gd name="connsiteX5" fmla="*/ 0 w 8840738"/>
              <a:gd name="connsiteY5" fmla="*/ 3432943 h 3432943"/>
              <a:gd name="connsiteX6" fmla="*/ 1106308 w 8840738"/>
              <a:gd name="connsiteY6" fmla="*/ 3427949 h 3432943"/>
              <a:gd name="connsiteX0" fmla="*/ 1133809 w 8868239"/>
              <a:gd name="connsiteY0" fmla="*/ 3427949 h 3427949"/>
              <a:gd name="connsiteX1" fmla="*/ 1140684 w 8868239"/>
              <a:gd name="connsiteY1" fmla="*/ 1015886 h 3427949"/>
              <a:gd name="connsiteX2" fmla="*/ 7083386 w 8868239"/>
              <a:gd name="connsiteY2" fmla="*/ 1025717 h 3427949"/>
              <a:gd name="connsiteX3" fmla="*/ 8868239 w 8868239"/>
              <a:gd name="connsiteY3" fmla="*/ 0 h 3427949"/>
              <a:gd name="connsiteX4" fmla="*/ 27501 w 8868239"/>
              <a:gd name="connsiteY4" fmla="*/ 4032 h 3427949"/>
              <a:gd name="connsiteX5" fmla="*/ 0 w 8868239"/>
              <a:gd name="connsiteY5" fmla="*/ 3426067 h 3427949"/>
              <a:gd name="connsiteX6" fmla="*/ 1133809 w 8868239"/>
              <a:gd name="connsiteY6" fmla="*/ 3427949 h 3427949"/>
              <a:gd name="connsiteX0" fmla="*/ 1133809 w 8868239"/>
              <a:gd name="connsiteY0" fmla="*/ 3437667 h 3437667"/>
              <a:gd name="connsiteX1" fmla="*/ 1140684 w 8868239"/>
              <a:gd name="connsiteY1" fmla="*/ 1025604 h 3437667"/>
              <a:gd name="connsiteX2" fmla="*/ 7083386 w 8868239"/>
              <a:gd name="connsiteY2" fmla="*/ 1035435 h 3437667"/>
              <a:gd name="connsiteX3" fmla="*/ 8868239 w 8868239"/>
              <a:gd name="connsiteY3" fmla="*/ 9718 h 3437667"/>
              <a:gd name="connsiteX4" fmla="*/ 6876 w 8868239"/>
              <a:gd name="connsiteY4" fmla="*/ 0 h 3437667"/>
              <a:gd name="connsiteX5" fmla="*/ 0 w 8868239"/>
              <a:gd name="connsiteY5" fmla="*/ 3435785 h 3437667"/>
              <a:gd name="connsiteX6" fmla="*/ 1133809 w 8868239"/>
              <a:gd name="connsiteY6" fmla="*/ 3437667 h 3437667"/>
              <a:gd name="connsiteX0" fmla="*/ 1142047 w 8876477"/>
              <a:gd name="connsiteY0" fmla="*/ 3437667 h 3437667"/>
              <a:gd name="connsiteX1" fmla="*/ 1148922 w 8876477"/>
              <a:gd name="connsiteY1" fmla="*/ 1025604 h 3437667"/>
              <a:gd name="connsiteX2" fmla="*/ 7091624 w 8876477"/>
              <a:gd name="connsiteY2" fmla="*/ 1035435 h 3437667"/>
              <a:gd name="connsiteX3" fmla="*/ 8876477 w 8876477"/>
              <a:gd name="connsiteY3" fmla="*/ 9718 h 3437667"/>
              <a:gd name="connsiteX4" fmla="*/ 15114 w 8876477"/>
              <a:gd name="connsiteY4" fmla="*/ 0 h 3437667"/>
              <a:gd name="connsiteX5" fmla="*/ 0 w 8876477"/>
              <a:gd name="connsiteY5" fmla="*/ 2760282 h 3437667"/>
              <a:gd name="connsiteX6" fmla="*/ 1142047 w 8876477"/>
              <a:gd name="connsiteY6" fmla="*/ 3437667 h 3437667"/>
              <a:gd name="connsiteX0" fmla="*/ 1153922 w 8876477"/>
              <a:gd name="connsiteY0" fmla="*/ 3449543 h 3449543"/>
              <a:gd name="connsiteX1" fmla="*/ 1148922 w 8876477"/>
              <a:gd name="connsiteY1" fmla="*/ 1025604 h 3449543"/>
              <a:gd name="connsiteX2" fmla="*/ 7091624 w 8876477"/>
              <a:gd name="connsiteY2" fmla="*/ 1035435 h 3449543"/>
              <a:gd name="connsiteX3" fmla="*/ 8876477 w 8876477"/>
              <a:gd name="connsiteY3" fmla="*/ 9718 h 3449543"/>
              <a:gd name="connsiteX4" fmla="*/ 15114 w 8876477"/>
              <a:gd name="connsiteY4" fmla="*/ 0 h 3449543"/>
              <a:gd name="connsiteX5" fmla="*/ 0 w 8876477"/>
              <a:gd name="connsiteY5" fmla="*/ 2760282 h 3449543"/>
              <a:gd name="connsiteX6" fmla="*/ 1153922 w 8876477"/>
              <a:gd name="connsiteY6" fmla="*/ 3449543 h 3449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76477" h="3449543">
                <a:moveTo>
                  <a:pt x="1153922" y="3449543"/>
                </a:moveTo>
                <a:cubicBezTo>
                  <a:pt x="1156214" y="2645522"/>
                  <a:pt x="1146630" y="1829625"/>
                  <a:pt x="1148922" y="1025604"/>
                </a:cubicBezTo>
                <a:lnTo>
                  <a:pt x="7091624" y="1035435"/>
                </a:lnTo>
                <a:lnTo>
                  <a:pt x="8876477" y="9718"/>
                </a:lnTo>
                <a:lnTo>
                  <a:pt x="15114" y="0"/>
                </a:lnTo>
                <a:lnTo>
                  <a:pt x="0" y="2760282"/>
                </a:lnTo>
                <a:lnTo>
                  <a:pt x="1153922" y="3449543"/>
                </a:lnTo>
                <a:close/>
              </a:path>
            </a:pathLst>
          </a:custGeom>
          <a:solidFill>
            <a:schemeClr val="tx2"/>
          </a:solidFill>
          <a:ln>
            <a:noFill/>
          </a:ln>
          <a:effectLst>
            <a:innerShdw blurRad="101600">
              <a:schemeClr val="accent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dirty="0">
                <a:latin typeface="Arial" panose="020B0604020202020204" pitchFamily="34" charset="0"/>
              </a:rPr>
              <a:t>v</a:t>
            </a:r>
          </a:p>
        </p:txBody>
      </p:sp>
      <p:sp>
        <p:nvSpPr>
          <p:cNvPr id="4" name="Text Placeholder 3">
            <a:extLst>
              <a:ext uri="{FF2B5EF4-FFF2-40B4-BE49-F238E27FC236}">
                <a16:creationId xmlns:a16="http://schemas.microsoft.com/office/drawing/2014/main" id="{287D88DD-9CC9-DD46-9E7A-27E79DA4DB5F}"/>
              </a:ext>
            </a:extLst>
          </p:cNvPr>
          <p:cNvSpPr>
            <a:spLocks noGrp="1"/>
          </p:cNvSpPr>
          <p:nvPr>
            <p:ph type="body" sz="quarter" idx="10"/>
          </p:nvPr>
        </p:nvSpPr>
        <p:spPr>
          <a:xfrm>
            <a:off x="1145649" y="1014413"/>
            <a:ext cx="9884302" cy="4819650"/>
          </a:xfrm>
          <a:prstGeom prst="rect">
            <a:avLst/>
          </a:prstGeom>
          <a:solidFill>
            <a:schemeClr val="bg1"/>
          </a:solidFill>
          <a:effectLst>
            <a:outerShdw blurRad="88900" dist="12700" algn="ctr" rotWithShape="0">
              <a:schemeClr val="tx1">
                <a:alpha val="50000"/>
              </a:schemeClr>
            </a:outerShdw>
          </a:effectLst>
        </p:spPr>
        <p:txBody>
          <a:bodyPr lIns="914400" tIns="182880" rIns="914400" bIns="0" anchor="ctr"/>
          <a:lstStyle>
            <a:lvl1pPr marL="0" indent="0" algn="ctr">
              <a:lnSpc>
                <a:spcPct val="85000"/>
              </a:lnSpc>
              <a:spcBef>
                <a:spcPts val="0"/>
              </a:spcBef>
              <a:buNone/>
              <a:defRPr sz="7200" b="1" i="0">
                <a:latin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 styles</a:t>
            </a:r>
          </a:p>
        </p:txBody>
      </p:sp>
      <p:sp>
        <p:nvSpPr>
          <p:cNvPr id="13" name="Triangle 12">
            <a:extLst>
              <a:ext uri="{FF2B5EF4-FFF2-40B4-BE49-F238E27FC236}">
                <a16:creationId xmlns:a16="http://schemas.microsoft.com/office/drawing/2014/main" id="{81542C5C-35E5-7D49-ABC8-F360FA1274AD}"/>
              </a:ext>
            </a:extLst>
          </p:cNvPr>
          <p:cNvSpPr>
            <a:spLocks noChangeAspect="1"/>
          </p:cNvSpPr>
          <p:nvPr userDrawn="1"/>
        </p:nvSpPr>
        <p:spPr>
          <a:xfrm rot="16200000">
            <a:off x="10938303" y="2845038"/>
            <a:ext cx="1368624" cy="1152526"/>
          </a:xfrm>
          <a:prstGeom prst="triangle">
            <a:avLst/>
          </a:prstGeom>
          <a:solidFill>
            <a:schemeClr val="tx1"/>
          </a:solidFill>
          <a:ln>
            <a:noFill/>
          </a:ln>
          <a:effectLst>
            <a:innerShdw blurRad="1016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riangle 7">
            <a:extLst>
              <a:ext uri="{FF2B5EF4-FFF2-40B4-BE49-F238E27FC236}">
                <a16:creationId xmlns:a16="http://schemas.microsoft.com/office/drawing/2014/main" id="{455695B4-E536-4241-9DE6-576134923587}"/>
              </a:ext>
            </a:extLst>
          </p:cNvPr>
          <p:cNvSpPr>
            <a:spLocks noChangeAspect="1"/>
          </p:cNvSpPr>
          <p:nvPr userDrawn="1"/>
        </p:nvSpPr>
        <p:spPr>
          <a:xfrm rot="5400000">
            <a:off x="-114927" y="2868207"/>
            <a:ext cx="1368624" cy="1152526"/>
          </a:xfrm>
          <a:prstGeom prst="triangle">
            <a:avLst/>
          </a:prstGeom>
          <a:solidFill>
            <a:schemeClr val="tx1"/>
          </a:solidFill>
          <a:ln>
            <a:noFill/>
          </a:ln>
          <a:effectLst>
            <a:innerShdw blurRad="1016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7" name="Freeform 6">
            <a:extLst>
              <a:ext uri="{FF2B5EF4-FFF2-40B4-BE49-F238E27FC236}">
                <a16:creationId xmlns:a16="http://schemas.microsoft.com/office/drawing/2014/main" id="{FFA601DD-65C7-9840-AA51-C52AAAB1A92C}"/>
              </a:ext>
            </a:extLst>
          </p:cNvPr>
          <p:cNvSpPr/>
          <p:nvPr userDrawn="1"/>
        </p:nvSpPr>
        <p:spPr>
          <a:xfrm rot="10800000" flipH="1" flipV="1">
            <a:off x="-8239" y="0"/>
            <a:ext cx="8876477" cy="3449543"/>
          </a:xfrm>
          <a:custGeom>
            <a:avLst/>
            <a:gdLst>
              <a:gd name="connsiteX0" fmla="*/ 1113183 w 7665057"/>
              <a:gd name="connsiteY0" fmla="*/ 4428877 h 4436828"/>
              <a:gd name="connsiteX1" fmla="*/ 1113183 w 7665057"/>
              <a:gd name="connsiteY1" fmla="*/ 1017767 h 4436828"/>
              <a:gd name="connsiteX2" fmla="*/ 5876014 w 7665057"/>
              <a:gd name="connsiteY2" fmla="*/ 1017767 h 4436828"/>
              <a:gd name="connsiteX3" fmla="*/ 7665057 w 7665057"/>
              <a:gd name="connsiteY3" fmla="*/ 0 h 4436828"/>
              <a:gd name="connsiteX4" fmla="*/ 0 w 7665057"/>
              <a:gd name="connsiteY4" fmla="*/ 0 h 4436828"/>
              <a:gd name="connsiteX5" fmla="*/ 0 w 7665057"/>
              <a:gd name="connsiteY5" fmla="*/ 4436828 h 4436828"/>
              <a:gd name="connsiteX6" fmla="*/ 1113183 w 7665057"/>
              <a:gd name="connsiteY6" fmla="*/ 4428877 h 4436828"/>
              <a:gd name="connsiteX0" fmla="*/ 1113183 w 7354956"/>
              <a:gd name="connsiteY0" fmla="*/ 4428877 h 4436828"/>
              <a:gd name="connsiteX1" fmla="*/ 1113183 w 7354956"/>
              <a:gd name="connsiteY1" fmla="*/ 1017767 h 4436828"/>
              <a:gd name="connsiteX2" fmla="*/ 5876014 w 7354956"/>
              <a:gd name="connsiteY2" fmla="*/ 1017767 h 4436828"/>
              <a:gd name="connsiteX3" fmla="*/ 7354956 w 7354956"/>
              <a:gd name="connsiteY3" fmla="*/ 7952 h 4436828"/>
              <a:gd name="connsiteX4" fmla="*/ 0 w 7354956"/>
              <a:gd name="connsiteY4" fmla="*/ 0 h 4436828"/>
              <a:gd name="connsiteX5" fmla="*/ 0 w 7354956"/>
              <a:gd name="connsiteY5" fmla="*/ 4436828 h 4436828"/>
              <a:gd name="connsiteX6" fmla="*/ 1113183 w 7354956"/>
              <a:gd name="connsiteY6" fmla="*/ 4428877 h 4436828"/>
              <a:gd name="connsiteX0" fmla="*/ 1113183 w 7641203"/>
              <a:gd name="connsiteY0" fmla="*/ 4436827 h 4444778"/>
              <a:gd name="connsiteX1" fmla="*/ 1113183 w 7641203"/>
              <a:gd name="connsiteY1" fmla="*/ 1025717 h 4444778"/>
              <a:gd name="connsiteX2" fmla="*/ 5876014 w 7641203"/>
              <a:gd name="connsiteY2" fmla="*/ 1025717 h 4444778"/>
              <a:gd name="connsiteX3" fmla="*/ 7641203 w 7641203"/>
              <a:gd name="connsiteY3" fmla="*/ 0 h 4444778"/>
              <a:gd name="connsiteX4" fmla="*/ 0 w 7641203"/>
              <a:gd name="connsiteY4" fmla="*/ 7950 h 4444778"/>
              <a:gd name="connsiteX5" fmla="*/ 0 w 7641203"/>
              <a:gd name="connsiteY5" fmla="*/ 4444778 h 4444778"/>
              <a:gd name="connsiteX6" fmla="*/ 1113183 w 7641203"/>
              <a:gd name="connsiteY6" fmla="*/ 4436827 h 4444778"/>
              <a:gd name="connsiteX0" fmla="*/ 1113183 w 7641203"/>
              <a:gd name="connsiteY0" fmla="*/ 4436827 h 4444778"/>
              <a:gd name="connsiteX1" fmla="*/ 1113183 w 7641203"/>
              <a:gd name="connsiteY1" fmla="*/ 1025717 h 4444778"/>
              <a:gd name="connsiteX2" fmla="*/ 7055885 w 7641203"/>
              <a:gd name="connsiteY2" fmla="*/ 1015884 h 4444778"/>
              <a:gd name="connsiteX3" fmla="*/ 7641203 w 7641203"/>
              <a:gd name="connsiteY3" fmla="*/ 0 h 4444778"/>
              <a:gd name="connsiteX4" fmla="*/ 0 w 7641203"/>
              <a:gd name="connsiteY4" fmla="*/ 7950 h 4444778"/>
              <a:gd name="connsiteX5" fmla="*/ 0 w 7641203"/>
              <a:gd name="connsiteY5" fmla="*/ 4444778 h 4444778"/>
              <a:gd name="connsiteX6" fmla="*/ 1113183 w 7641203"/>
              <a:gd name="connsiteY6" fmla="*/ 4436827 h 4444778"/>
              <a:gd name="connsiteX0" fmla="*/ 1113183 w 8840738"/>
              <a:gd name="connsiteY0" fmla="*/ 4446660 h 4454611"/>
              <a:gd name="connsiteX1" fmla="*/ 1113183 w 8840738"/>
              <a:gd name="connsiteY1" fmla="*/ 1035550 h 4454611"/>
              <a:gd name="connsiteX2" fmla="*/ 7055885 w 8840738"/>
              <a:gd name="connsiteY2" fmla="*/ 1025717 h 4454611"/>
              <a:gd name="connsiteX3" fmla="*/ 8840738 w 8840738"/>
              <a:gd name="connsiteY3" fmla="*/ 0 h 4454611"/>
              <a:gd name="connsiteX4" fmla="*/ 0 w 8840738"/>
              <a:gd name="connsiteY4" fmla="*/ 17783 h 4454611"/>
              <a:gd name="connsiteX5" fmla="*/ 0 w 8840738"/>
              <a:gd name="connsiteY5" fmla="*/ 4454611 h 4454611"/>
              <a:gd name="connsiteX6" fmla="*/ 1113183 w 8840738"/>
              <a:gd name="connsiteY6" fmla="*/ 4446660 h 4454611"/>
              <a:gd name="connsiteX0" fmla="*/ 1113183 w 8840738"/>
              <a:gd name="connsiteY0" fmla="*/ 4446660 h 4454611"/>
              <a:gd name="connsiteX1" fmla="*/ 788719 w 8840738"/>
              <a:gd name="connsiteY1" fmla="*/ 760247 h 4454611"/>
              <a:gd name="connsiteX2" fmla="*/ 7055885 w 8840738"/>
              <a:gd name="connsiteY2" fmla="*/ 1025717 h 4454611"/>
              <a:gd name="connsiteX3" fmla="*/ 8840738 w 8840738"/>
              <a:gd name="connsiteY3" fmla="*/ 0 h 4454611"/>
              <a:gd name="connsiteX4" fmla="*/ 0 w 8840738"/>
              <a:gd name="connsiteY4" fmla="*/ 17783 h 4454611"/>
              <a:gd name="connsiteX5" fmla="*/ 0 w 8840738"/>
              <a:gd name="connsiteY5" fmla="*/ 4454611 h 4454611"/>
              <a:gd name="connsiteX6" fmla="*/ 1113183 w 8840738"/>
              <a:gd name="connsiteY6" fmla="*/ 4446660 h 4454611"/>
              <a:gd name="connsiteX0" fmla="*/ 1113183 w 8840738"/>
              <a:gd name="connsiteY0" fmla="*/ 4446660 h 4454611"/>
              <a:gd name="connsiteX1" fmla="*/ 1113183 w 8840738"/>
              <a:gd name="connsiteY1" fmla="*/ 1015886 h 4454611"/>
              <a:gd name="connsiteX2" fmla="*/ 7055885 w 8840738"/>
              <a:gd name="connsiteY2" fmla="*/ 1025717 h 4454611"/>
              <a:gd name="connsiteX3" fmla="*/ 8840738 w 8840738"/>
              <a:gd name="connsiteY3" fmla="*/ 0 h 4454611"/>
              <a:gd name="connsiteX4" fmla="*/ 0 w 8840738"/>
              <a:gd name="connsiteY4" fmla="*/ 17783 h 4454611"/>
              <a:gd name="connsiteX5" fmla="*/ 0 w 8840738"/>
              <a:gd name="connsiteY5" fmla="*/ 4454611 h 4454611"/>
              <a:gd name="connsiteX6" fmla="*/ 1113183 w 8840738"/>
              <a:gd name="connsiteY6" fmla="*/ 4446660 h 4454611"/>
              <a:gd name="connsiteX0" fmla="*/ 1113183 w 8840738"/>
              <a:gd name="connsiteY0" fmla="*/ 2431047 h 4454611"/>
              <a:gd name="connsiteX1" fmla="*/ 1113183 w 8840738"/>
              <a:gd name="connsiteY1" fmla="*/ 1015886 h 4454611"/>
              <a:gd name="connsiteX2" fmla="*/ 7055885 w 8840738"/>
              <a:gd name="connsiteY2" fmla="*/ 1025717 h 4454611"/>
              <a:gd name="connsiteX3" fmla="*/ 8840738 w 8840738"/>
              <a:gd name="connsiteY3" fmla="*/ 0 h 4454611"/>
              <a:gd name="connsiteX4" fmla="*/ 0 w 8840738"/>
              <a:gd name="connsiteY4" fmla="*/ 17783 h 4454611"/>
              <a:gd name="connsiteX5" fmla="*/ 0 w 8840738"/>
              <a:gd name="connsiteY5" fmla="*/ 4454611 h 4454611"/>
              <a:gd name="connsiteX6" fmla="*/ 1113183 w 8840738"/>
              <a:gd name="connsiteY6" fmla="*/ 2431047 h 4454611"/>
              <a:gd name="connsiteX0" fmla="*/ 1113183 w 8840738"/>
              <a:gd name="connsiteY0" fmla="*/ 2431047 h 2431047"/>
              <a:gd name="connsiteX1" fmla="*/ 1113183 w 8840738"/>
              <a:gd name="connsiteY1" fmla="*/ 1015886 h 2431047"/>
              <a:gd name="connsiteX2" fmla="*/ 7055885 w 8840738"/>
              <a:gd name="connsiteY2" fmla="*/ 1025717 h 2431047"/>
              <a:gd name="connsiteX3" fmla="*/ 8840738 w 8840738"/>
              <a:gd name="connsiteY3" fmla="*/ 0 h 2431047"/>
              <a:gd name="connsiteX4" fmla="*/ 0 w 8840738"/>
              <a:gd name="connsiteY4" fmla="*/ 17783 h 2431047"/>
              <a:gd name="connsiteX5" fmla="*/ 0 w 8840738"/>
              <a:gd name="connsiteY5" fmla="*/ 2429166 h 2431047"/>
              <a:gd name="connsiteX6" fmla="*/ 1113183 w 8840738"/>
              <a:gd name="connsiteY6" fmla="*/ 2431047 h 2431047"/>
              <a:gd name="connsiteX0" fmla="*/ 1106308 w 8840738"/>
              <a:gd name="connsiteY0" fmla="*/ 3427949 h 3427949"/>
              <a:gd name="connsiteX1" fmla="*/ 1113183 w 8840738"/>
              <a:gd name="connsiteY1" fmla="*/ 1015886 h 3427949"/>
              <a:gd name="connsiteX2" fmla="*/ 7055885 w 8840738"/>
              <a:gd name="connsiteY2" fmla="*/ 1025717 h 3427949"/>
              <a:gd name="connsiteX3" fmla="*/ 8840738 w 8840738"/>
              <a:gd name="connsiteY3" fmla="*/ 0 h 3427949"/>
              <a:gd name="connsiteX4" fmla="*/ 0 w 8840738"/>
              <a:gd name="connsiteY4" fmla="*/ 17783 h 3427949"/>
              <a:gd name="connsiteX5" fmla="*/ 0 w 8840738"/>
              <a:gd name="connsiteY5" fmla="*/ 2429166 h 3427949"/>
              <a:gd name="connsiteX6" fmla="*/ 1106308 w 8840738"/>
              <a:gd name="connsiteY6" fmla="*/ 3427949 h 3427949"/>
              <a:gd name="connsiteX0" fmla="*/ 1106308 w 8840738"/>
              <a:gd name="connsiteY0" fmla="*/ 3427949 h 3427949"/>
              <a:gd name="connsiteX1" fmla="*/ 1113183 w 8840738"/>
              <a:gd name="connsiteY1" fmla="*/ 1015886 h 3427949"/>
              <a:gd name="connsiteX2" fmla="*/ 7055885 w 8840738"/>
              <a:gd name="connsiteY2" fmla="*/ 1025717 h 3427949"/>
              <a:gd name="connsiteX3" fmla="*/ 8840738 w 8840738"/>
              <a:gd name="connsiteY3" fmla="*/ 0 h 3427949"/>
              <a:gd name="connsiteX4" fmla="*/ 0 w 8840738"/>
              <a:gd name="connsiteY4" fmla="*/ 17783 h 3427949"/>
              <a:gd name="connsiteX5" fmla="*/ 0 w 8840738"/>
              <a:gd name="connsiteY5" fmla="*/ 3419193 h 3427949"/>
              <a:gd name="connsiteX6" fmla="*/ 1106308 w 8840738"/>
              <a:gd name="connsiteY6" fmla="*/ 3427949 h 3427949"/>
              <a:gd name="connsiteX0" fmla="*/ 1106308 w 8840738"/>
              <a:gd name="connsiteY0" fmla="*/ 3427949 h 3432943"/>
              <a:gd name="connsiteX1" fmla="*/ 1113183 w 8840738"/>
              <a:gd name="connsiteY1" fmla="*/ 1015886 h 3432943"/>
              <a:gd name="connsiteX2" fmla="*/ 7055885 w 8840738"/>
              <a:gd name="connsiteY2" fmla="*/ 1025717 h 3432943"/>
              <a:gd name="connsiteX3" fmla="*/ 8840738 w 8840738"/>
              <a:gd name="connsiteY3" fmla="*/ 0 h 3432943"/>
              <a:gd name="connsiteX4" fmla="*/ 0 w 8840738"/>
              <a:gd name="connsiteY4" fmla="*/ 17783 h 3432943"/>
              <a:gd name="connsiteX5" fmla="*/ 0 w 8840738"/>
              <a:gd name="connsiteY5" fmla="*/ 3432943 h 3432943"/>
              <a:gd name="connsiteX6" fmla="*/ 1106308 w 8840738"/>
              <a:gd name="connsiteY6" fmla="*/ 3427949 h 3432943"/>
              <a:gd name="connsiteX0" fmla="*/ 1106308 w 8840738"/>
              <a:gd name="connsiteY0" fmla="*/ 3427949 h 3432943"/>
              <a:gd name="connsiteX1" fmla="*/ 1113183 w 8840738"/>
              <a:gd name="connsiteY1" fmla="*/ 1015886 h 3432943"/>
              <a:gd name="connsiteX2" fmla="*/ 7055885 w 8840738"/>
              <a:gd name="connsiteY2" fmla="*/ 1025717 h 3432943"/>
              <a:gd name="connsiteX3" fmla="*/ 8840738 w 8840738"/>
              <a:gd name="connsiteY3" fmla="*/ 0 h 3432943"/>
              <a:gd name="connsiteX4" fmla="*/ 0 w 8840738"/>
              <a:gd name="connsiteY4" fmla="*/ 4032 h 3432943"/>
              <a:gd name="connsiteX5" fmla="*/ 0 w 8840738"/>
              <a:gd name="connsiteY5" fmla="*/ 3432943 h 3432943"/>
              <a:gd name="connsiteX6" fmla="*/ 1106308 w 8840738"/>
              <a:gd name="connsiteY6" fmla="*/ 3427949 h 3432943"/>
              <a:gd name="connsiteX0" fmla="*/ 1133809 w 8868239"/>
              <a:gd name="connsiteY0" fmla="*/ 3427949 h 3427949"/>
              <a:gd name="connsiteX1" fmla="*/ 1140684 w 8868239"/>
              <a:gd name="connsiteY1" fmla="*/ 1015886 h 3427949"/>
              <a:gd name="connsiteX2" fmla="*/ 7083386 w 8868239"/>
              <a:gd name="connsiteY2" fmla="*/ 1025717 h 3427949"/>
              <a:gd name="connsiteX3" fmla="*/ 8868239 w 8868239"/>
              <a:gd name="connsiteY3" fmla="*/ 0 h 3427949"/>
              <a:gd name="connsiteX4" fmla="*/ 27501 w 8868239"/>
              <a:gd name="connsiteY4" fmla="*/ 4032 h 3427949"/>
              <a:gd name="connsiteX5" fmla="*/ 0 w 8868239"/>
              <a:gd name="connsiteY5" fmla="*/ 3426067 h 3427949"/>
              <a:gd name="connsiteX6" fmla="*/ 1133809 w 8868239"/>
              <a:gd name="connsiteY6" fmla="*/ 3427949 h 3427949"/>
              <a:gd name="connsiteX0" fmla="*/ 1133809 w 8868239"/>
              <a:gd name="connsiteY0" fmla="*/ 3437667 h 3437667"/>
              <a:gd name="connsiteX1" fmla="*/ 1140684 w 8868239"/>
              <a:gd name="connsiteY1" fmla="*/ 1025604 h 3437667"/>
              <a:gd name="connsiteX2" fmla="*/ 7083386 w 8868239"/>
              <a:gd name="connsiteY2" fmla="*/ 1035435 h 3437667"/>
              <a:gd name="connsiteX3" fmla="*/ 8868239 w 8868239"/>
              <a:gd name="connsiteY3" fmla="*/ 9718 h 3437667"/>
              <a:gd name="connsiteX4" fmla="*/ 6876 w 8868239"/>
              <a:gd name="connsiteY4" fmla="*/ 0 h 3437667"/>
              <a:gd name="connsiteX5" fmla="*/ 0 w 8868239"/>
              <a:gd name="connsiteY5" fmla="*/ 3435785 h 3437667"/>
              <a:gd name="connsiteX6" fmla="*/ 1133809 w 8868239"/>
              <a:gd name="connsiteY6" fmla="*/ 3437667 h 3437667"/>
              <a:gd name="connsiteX0" fmla="*/ 1142047 w 8876477"/>
              <a:gd name="connsiteY0" fmla="*/ 3437667 h 3437667"/>
              <a:gd name="connsiteX1" fmla="*/ 1148922 w 8876477"/>
              <a:gd name="connsiteY1" fmla="*/ 1025604 h 3437667"/>
              <a:gd name="connsiteX2" fmla="*/ 7091624 w 8876477"/>
              <a:gd name="connsiteY2" fmla="*/ 1035435 h 3437667"/>
              <a:gd name="connsiteX3" fmla="*/ 8876477 w 8876477"/>
              <a:gd name="connsiteY3" fmla="*/ 9718 h 3437667"/>
              <a:gd name="connsiteX4" fmla="*/ 15114 w 8876477"/>
              <a:gd name="connsiteY4" fmla="*/ 0 h 3437667"/>
              <a:gd name="connsiteX5" fmla="*/ 0 w 8876477"/>
              <a:gd name="connsiteY5" fmla="*/ 2760282 h 3437667"/>
              <a:gd name="connsiteX6" fmla="*/ 1142047 w 8876477"/>
              <a:gd name="connsiteY6" fmla="*/ 3437667 h 3437667"/>
              <a:gd name="connsiteX0" fmla="*/ 1153922 w 8876477"/>
              <a:gd name="connsiteY0" fmla="*/ 3449543 h 3449543"/>
              <a:gd name="connsiteX1" fmla="*/ 1148922 w 8876477"/>
              <a:gd name="connsiteY1" fmla="*/ 1025604 h 3449543"/>
              <a:gd name="connsiteX2" fmla="*/ 7091624 w 8876477"/>
              <a:gd name="connsiteY2" fmla="*/ 1035435 h 3449543"/>
              <a:gd name="connsiteX3" fmla="*/ 8876477 w 8876477"/>
              <a:gd name="connsiteY3" fmla="*/ 9718 h 3449543"/>
              <a:gd name="connsiteX4" fmla="*/ 15114 w 8876477"/>
              <a:gd name="connsiteY4" fmla="*/ 0 h 3449543"/>
              <a:gd name="connsiteX5" fmla="*/ 0 w 8876477"/>
              <a:gd name="connsiteY5" fmla="*/ 2760282 h 3449543"/>
              <a:gd name="connsiteX6" fmla="*/ 1153922 w 8876477"/>
              <a:gd name="connsiteY6" fmla="*/ 3449543 h 3449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76477" h="3449543">
                <a:moveTo>
                  <a:pt x="1153922" y="3449543"/>
                </a:moveTo>
                <a:cubicBezTo>
                  <a:pt x="1156214" y="2645522"/>
                  <a:pt x="1146630" y="1829625"/>
                  <a:pt x="1148922" y="1025604"/>
                </a:cubicBezTo>
                <a:lnTo>
                  <a:pt x="7091624" y="1035435"/>
                </a:lnTo>
                <a:lnTo>
                  <a:pt x="8876477" y="9718"/>
                </a:lnTo>
                <a:lnTo>
                  <a:pt x="15114" y="0"/>
                </a:lnTo>
                <a:lnTo>
                  <a:pt x="0" y="2760282"/>
                </a:lnTo>
                <a:lnTo>
                  <a:pt x="1153922" y="3449543"/>
                </a:lnTo>
                <a:close/>
              </a:path>
            </a:pathLst>
          </a:custGeom>
          <a:solidFill>
            <a:schemeClr val="tx2"/>
          </a:solidFill>
          <a:ln>
            <a:noFill/>
          </a:ln>
          <a:effectLst>
            <a:innerShdw blurRad="101600">
              <a:schemeClr val="accent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dirty="0">
                <a:latin typeface="Arial" panose="020B0604020202020204" pitchFamily="34" charset="0"/>
              </a:rPr>
              <a:t>v</a:t>
            </a:r>
          </a:p>
        </p:txBody>
      </p:sp>
    </p:spTree>
    <p:extLst>
      <p:ext uri="{BB962C8B-B14F-4D97-AF65-F5344CB8AC3E}">
        <p14:creationId xmlns:p14="http://schemas.microsoft.com/office/powerpoint/2010/main" val="431170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option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428CFC-7289-3C45-B767-31ED6A9CF0B9}"/>
              </a:ext>
            </a:extLst>
          </p:cNvPr>
          <p:cNvSpPr/>
          <p:nvPr userDrawn="1"/>
        </p:nvSpPr>
        <p:spPr>
          <a:xfrm>
            <a:off x="3119438" y="0"/>
            <a:ext cx="907256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9" name="Text Placeholder 13">
            <a:extLst>
              <a:ext uri="{FF2B5EF4-FFF2-40B4-BE49-F238E27FC236}">
                <a16:creationId xmlns:a16="http://schemas.microsoft.com/office/drawing/2014/main" id="{221090C8-4E25-AD49-A1CE-2D302451961C}"/>
              </a:ext>
            </a:extLst>
          </p:cNvPr>
          <p:cNvSpPr>
            <a:spLocks noGrp="1"/>
          </p:cNvSpPr>
          <p:nvPr>
            <p:ph type="body" sz="quarter" idx="10"/>
          </p:nvPr>
        </p:nvSpPr>
        <p:spPr>
          <a:xfrm>
            <a:off x="4333875" y="1891380"/>
            <a:ext cx="6696075" cy="3065717"/>
          </a:xfrm>
          <a:prstGeom prst="rect">
            <a:avLst/>
          </a:prstGeom>
        </p:spPr>
        <p:txBody>
          <a:bodyPr lIns="0" tIns="0" rIns="0" bIns="0" anchor="ctr"/>
          <a:lstStyle>
            <a:lvl1pPr marL="0" indent="0">
              <a:lnSpc>
                <a:spcPct val="85000"/>
              </a:lnSpc>
              <a:spcBef>
                <a:spcPts val="0"/>
              </a:spcBef>
              <a:buNone/>
              <a:defRPr sz="4400" b="1" i="0">
                <a:solidFill>
                  <a:schemeClr val="bg1"/>
                </a:solidFill>
                <a:latin typeface="Arial" panose="020B0604020202020204" pitchFamily="34" charset="0"/>
                <a:ea typeface="Helvetica Neue" panose="020005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1" name="Text Placeholder 13">
            <a:extLst>
              <a:ext uri="{FF2B5EF4-FFF2-40B4-BE49-F238E27FC236}">
                <a16:creationId xmlns:a16="http://schemas.microsoft.com/office/drawing/2014/main" id="{55362FC4-C546-2547-AC09-BE3C103EC1CB}"/>
              </a:ext>
            </a:extLst>
          </p:cNvPr>
          <p:cNvSpPr>
            <a:spLocks noGrp="1"/>
          </p:cNvSpPr>
          <p:nvPr>
            <p:ph type="body" sz="quarter" idx="11"/>
          </p:nvPr>
        </p:nvSpPr>
        <p:spPr>
          <a:xfrm>
            <a:off x="4333875" y="5376528"/>
            <a:ext cx="6696074" cy="244476"/>
          </a:xfrm>
          <a:prstGeom prst="rect">
            <a:avLst/>
          </a:prstGeom>
        </p:spPr>
        <p:txBody>
          <a:bodyPr lIns="0" tIns="0" rIns="0" bIns="0" anchor="ctr"/>
          <a:lstStyle>
            <a:lvl1pPr marL="0" indent="0">
              <a:lnSpc>
                <a:spcPct val="100000"/>
              </a:lnSpc>
              <a:spcBef>
                <a:spcPts val="0"/>
              </a:spcBef>
              <a:spcAft>
                <a:spcPts val="1800"/>
              </a:spcAft>
              <a:buNone/>
              <a:defRPr sz="2400" b="0" i="0">
                <a:solidFill>
                  <a:schemeClr val="bg1"/>
                </a:solidFill>
                <a:latin typeface="Arial" panose="020B0604020202020204" pitchFamily="34" charset="0"/>
                <a:ea typeface="Helvetica Neue Light" panose="020004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grpSp>
        <p:nvGrpSpPr>
          <p:cNvPr id="25" name="Group 24">
            <a:extLst>
              <a:ext uri="{FF2B5EF4-FFF2-40B4-BE49-F238E27FC236}">
                <a16:creationId xmlns:a16="http://schemas.microsoft.com/office/drawing/2014/main" id="{6A5DCD7D-DCFB-BD4A-8F04-0428CC1A93F6}"/>
              </a:ext>
            </a:extLst>
          </p:cNvPr>
          <p:cNvGrpSpPr/>
          <p:nvPr userDrawn="1"/>
        </p:nvGrpSpPr>
        <p:grpSpPr>
          <a:xfrm>
            <a:off x="974967" y="1857151"/>
            <a:ext cx="1374533" cy="1095824"/>
            <a:chOff x="4197558" y="1493957"/>
            <a:chExt cx="1673017" cy="1333786"/>
          </a:xfrm>
        </p:grpSpPr>
        <p:sp>
          <p:nvSpPr>
            <p:cNvPr id="16" name="Freeform 15">
              <a:extLst>
                <a:ext uri="{FF2B5EF4-FFF2-40B4-BE49-F238E27FC236}">
                  <a16:creationId xmlns:a16="http://schemas.microsoft.com/office/drawing/2014/main" id="{93522912-3933-BB45-AD01-844A670B9A44}"/>
                </a:ext>
              </a:extLst>
            </p:cNvPr>
            <p:cNvSpPr/>
            <p:nvPr userDrawn="1"/>
          </p:nvSpPr>
          <p:spPr>
            <a:xfrm>
              <a:off x="4197558" y="1493957"/>
              <a:ext cx="1155032" cy="1333786"/>
            </a:xfrm>
            <a:custGeom>
              <a:avLst/>
              <a:gdLst>
                <a:gd name="connsiteX0" fmla="*/ 0 w 1155032"/>
                <a:gd name="connsiteY0" fmla="*/ 0 h 1333786"/>
                <a:gd name="connsiteX1" fmla="*/ 1155032 w 1155032"/>
                <a:gd name="connsiteY1" fmla="*/ 666893 h 1333786"/>
                <a:gd name="connsiteX2" fmla="*/ 1155032 w 1155032"/>
                <a:gd name="connsiteY2" fmla="*/ 1333786 h 1333786"/>
                <a:gd name="connsiteX3" fmla="*/ 0 w 1155032"/>
                <a:gd name="connsiteY3" fmla="*/ 666893 h 1333786"/>
                <a:gd name="connsiteX4" fmla="*/ 0 w 1155032"/>
                <a:gd name="connsiteY4" fmla="*/ 0 h 1333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032" h="1333786">
                  <a:moveTo>
                    <a:pt x="0" y="0"/>
                  </a:moveTo>
                  <a:lnTo>
                    <a:pt x="1155032" y="666893"/>
                  </a:lnTo>
                  <a:lnTo>
                    <a:pt x="1155032" y="1333786"/>
                  </a:lnTo>
                  <a:lnTo>
                    <a:pt x="0" y="6668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9" name="Freeform 18">
              <a:extLst>
                <a:ext uri="{FF2B5EF4-FFF2-40B4-BE49-F238E27FC236}">
                  <a16:creationId xmlns:a16="http://schemas.microsoft.com/office/drawing/2014/main" id="{D844FF29-7477-3542-AED2-218C914B02E5}"/>
                </a:ext>
              </a:extLst>
            </p:cNvPr>
            <p:cNvSpPr/>
            <p:nvPr userDrawn="1"/>
          </p:nvSpPr>
          <p:spPr>
            <a:xfrm>
              <a:off x="4715543" y="1493957"/>
              <a:ext cx="1155032" cy="1333786"/>
            </a:xfrm>
            <a:custGeom>
              <a:avLst/>
              <a:gdLst>
                <a:gd name="connsiteX0" fmla="*/ 0 w 1155032"/>
                <a:gd name="connsiteY0" fmla="*/ 0 h 1333786"/>
                <a:gd name="connsiteX1" fmla="*/ 1155032 w 1155032"/>
                <a:gd name="connsiteY1" fmla="*/ 666893 h 1333786"/>
                <a:gd name="connsiteX2" fmla="*/ 1155032 w 1155032"/>
                <a:gd name="connsiteY2" fmla="*/ 1333786 h 1333786"/>
                <a:gd name="connsiteX3" fmla="*/ 0 w 1155032"/>
                <a:gd name="connsiteY3" fmla="*/ 666893 h 1333786"/>
                <a:gd name="connsiteX4" fmla="*/ 0 w 1155032"/>
                <a:gd name="connsiteY4" fmla="*/ 0 h 1333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032" h="1333786">
                  <a:moveTo>
                    <a:pt x="0" y="0"/>
                  </a:moveTo>
                  <a:lnTo>
                    <a:pt x="1155032" y="666893"/>
                  </a:lnTo>
                  <a:lnTo>
                    <a:pt x="1155032" y="1333786"/>
                  </a:lnTo>
                  <a:lnTo>
                    <a:pt x="0" y="6668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Freeform 2">
              <a:extLst>
                <a:ext uri="{FF2B5EF4-FFF2-40B4-BE49-F238E27FC236}">
                  <a16:creationId xmlns:a16="http://schemas.microsoft.com/office/drawing/2014/main" id="{54CD61E3-B4F0-5E4B-8663-51500AA51716}"/>
                </a:ext>
              </a:extLst>
            </p:cNvPr>
            <p:cNvSpPr/>
            <p:nvPr userDrawn="1"/>
          </p:nvSpPr>
          <p:spPr>
            <a:xfrm>
              <a:off x="4715542" y="1794075"/>
              <a:ext cx="637047" cy="741055"/>
            </a:xfrm>
            <a:custGeom>
              <a:avLst/>
              <a:gdLst>
                <a:gd name="connsiteX0" fmla="*/ 0 w 581891"/>
                <a:gd name="connsiteY0" fmla="*/ 0 h 676893"/>
                <a:gd name="connsiteX1" fmla="*/ 0 w 581891"/>
                <a:gd name="connsiteY1" fmla="*/ 338447 h 676893"/>
                <a:gd name="connsiteX2" fmla="*/ 581891 w 581891"/>
                <a:gd name="connsiteY2" fmla="*/ 676893 h 676893"/>
                <a:gd name="connsiteX3" fmla="*/ 581891 w 581891"/>
                <a:gd name="connsiteY3" fmla="*/ 338447 h 676893"/>
                <a:gd name="connsiteX4" fmla="*/ 0 w 581891"/>
                <a:gd name="connsiteY4" fmla="*/ 0 h 6768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891" h="676893">
                  <a:moveTo>
                    <a:pt x="0" y="0"/>
                  </a:moveTo>
                  <a:lnTo>
                    <a:pt x="0" y="338447"/>
                  </a:lnTo>
                  <a:lnTo>
                    <a:pt x="581891" y="676893"/>
                  </a:lnTo>
                  <a:lnTo>
                    <a:pt x="581891" y="338447"/>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sp>
        <p:nvSpPr>
          <p:cNvPr id="12" name="disclosure statment">
            <a:extLst>
              <a:ext uri="{FF2B5EF4-FFF2-40B4-BE49-F238E27FC236}">
                <a16:creationId xmlns:a16="http://schemas.microsoft.com/office/drawing/2014/main" id="{2419D375-8CCF-074F-982F-2A969E76F7DA}"/>
              </a:ext>
            </a:extLst>
          </p:cNvPr>
          <p:cNvSpPr txBox="1">
            <a:spLocks/>
          </p:cNvSpPr>
          <p:nvPr userDrawn="1"/>
        </p:nvSpPr>
        <p:spPr>
          <a:xfrm>
            <a:off x="4341813" y="6235186"/>
            <a:ext cx="6696075" cy="221599"/>
          </a:xfrm>
          <a:prstGeom prst="rect">
            <a:avLst/>
          </a:prstGeom>
        </p:spPr>
        <p:txBody>
          <a:bodyPr wrap="square" lIns="0" tIns="0" rIns="0" bIns="0" anchor="ctr">
            <a:sp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accent1"/>
                </a:solidFill>
                <a:latin typeface="Helvetica Neue LT Std 35 Thin"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800" b="0" i="0" dirty="0">
                <a:solidFill>
                  <a:schemeClr val="accent2"/>
                </a:solidFill>
                <a:latin typeface="Arial" panose="020B0604020202020204" pitchFamily="34" charset="0"/>
              </a:rPr>
              <a:t>A diversified portfolio does not assure a profit or protect against loss in a declining market. The information included herein is for informational purposes</a:t>
            </a:r>
            <a:r>
              <a:rPr lang="en-US" sz="800" b="0" i="0" baseline="0" dirty="0">
                <a:solidFill>
                  <a:schemeClr val="accent2"/>
                </a:solidFill>
                <a:latin typeface="Arial" panose="020B0604020202020204" pitchFamily="34" charset="0"/>
              </a:rPr>
              <a:t> only.</a:t>
            </a:r>
            <a:endParaRPr lang="en-US" sz="800" b="0" i="0" dirty="0">
              <a:solidFill>
                <a:schemeClr val="accent2"/>
              </a:solidFill>
              <a:latin typeface="Arial" panose="020B0604020202020204" pitchFamily="34" charset="0"/>
            </a:endParaRPr>
          </a:p>
        </p:txBody>
      </p:sp>
    </p:spTree>
    <p:extLst>
      <p:ext uri="{BB962C8B-B14F-4D97-AF65-F5344CB8AC3E}">
        <p14:creationId xmlns:p14="http://schemas.microsoft.com/office/powerpoint/2010/main" val="2988820230"/>
      </p:ext>
    </p:extLst>
  </p:cSld>
  <p:clrMapOvr>
    <a:masterClrMapping/>
  </p:clrMapOvr>
  <p:transition spd="slow">
    <p:push dir="u"/>
  </p:transition>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fographic Slide option 1">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73CE132F-75B1-2448-9550-11DF2B1D192C}"/>
              </a:ext>
            </a:extLst>
          </p:cNvPr>
          <p:cNvSpPr/>
          <p:nvPr userDrawn="1"/>
        </p:nvSpPr>
        <p:spPr>
          <a:xfrm>
            <a:off x="6350" y="833106"/>
            <a:ext cx="736600" cy="879475"/>
          </a:xfrm>
          <a:custGeom>
            <a:avLst/>
            <a:gdLst>
              <a:gd name="connsiteX0" fmla="*/ 0 w 736600"/>
              <a:gd name="connsiteY0" fmla="*/ 0 h 879475"/>
              <a:gd name="connsiteX1" fmla="*/ 0 w 736600"/>
              <a:gd name="connsiteY1" fmla="*/ 219075 h 879475"/>
              <a:gd name="connsiteX2" fmla="*/ 368300 w 736600"/>
              <a:gd name="connsiteY2" fmla="*/ 438150 h 879475"/>
              <a:gd name="connsiteX3" fmla="*/ 0 w 736600"/>
              <a:gd name="connsiteY3" fmla="*/ 663575 h 879475"/>
              <a:gd name="connsiteX4" fmla="*/ 0 w 736600"/>
              <a:gd name="connsiteY4" fmla="*/ 879475 h 879475"/>
              <a:gd name="connsiteX5" fmla="*/ 736600 w 736600"/>
              <a:gd name="connsiteY5" fmla="*/ 434975 h 879475"/>
              <a:gd name="connsiteX6" fmla="*/ 0 w 736600"/>
              <a:gd name="connsiteY6" fmla="*/ 0 h 87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600" h="879475">
                <a:moveTo>
                  <a:pt x="0" y="0"/>
                </a:moveTo>
                <a:lnTo>
                  <a:pt x="0" y="219075"/>
                </a:lnTo>
                <a:lnTo>
                  <a:pt x="368300" y="438150"/>
                </a:lnTo>
                <a:lnTo>
                  <a:pt x="0" y="663575"/>
                </a:lnTo>
                <a:lnTo>
                  <a:pt x="0" y="879475"/>
                </a:lnTo>
                <a:lnTo>
                  <a:pt x="736600" y="434975"/>
                </a:lnTo>
                <a:lnTo>
                  <a:pt x="0" y="0"/>
                </a:lnTo>
                <a:close/>
              </a:path>
            </a:pathLst>
          </a:custGeom>
          <a:solidFill>
            <a:schemeClr val="tx2"/>
          </a:solidFill>
          <a:ln>
            <a:no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2" name="Right Triangle 11">
            <a:extLst>
              <a:ext uri="{FF2B5EF4-FFF2-40B4-BE49-F238E27FC236}">
                <a16:creationId xmlns:a16="http://schemas.microsoft.com/office/drawing/2014/main" id="{AB7D45B8-3BBA-7A48-B972-94AE96B4BCA3}"/>
              </a:ext>
            </a:extLst>
          </p:cNvPr>
          <p:cNvSpPr/>
          <p:nvPr userDrawn="1"/>
        </p:nvSpPr>
        <p:spPr>
          <a:xfrm flipH="1">
            <a:off x="8092441" y="4466590"/>
            <a:ext cx="4099560" cy="2391410"/>
          </a:xfrm>
          <a:prstGeom prst="rtTriangle">
            <a:avLst/>
          </a:prstGeom>
          <a:solidFill>
            <a:schemeClr val="tx2"/>
          </a:solidFill>
          <a:ln>
            <a:noFill/>
          </a:ln>
          <a:effectLst>
            <a:outerShdw blurRad="101600" sx="102000" sy="102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dirty="0">
                <a:latin typeface="Arial" panose="020B0604020202020204" pitchFamily="34" charset="0"/>
              </a:rPr>
              <a:t> </a:t>
            </a:r>
          </a:p>
        </p:txBody>
      </p:sp>
      <p:sp>
        <p:nvSpPr>
          <p:cNvPr id="9" name="Text Placeholder 13">
            <a:extLst>
              <a:ext uri="{FF2B5EF4-FFF2-40B4-BE49-F238E27FC236}">
                <a16:creationId xmlns:a16="http://schemas.microsoft.com/office/drawing/2014/main" id="{221090C8-4E25-AD49-A1CE-2D302451961C}"/>
              </a:ext>
            </a:extLst>
          </p:cNvPr>
          <p:cNvSpPr>
            <a:spLocks noGrp="1"/>
          </p:cNvSpPr>
          <p:nvPr>
            <p:ph type="body" sz="quarter" idx="10"/>
          </p:nvPr>
        </p:nvSpPr>
        <p:spPr>
          <a:xfrm>
            <a:off x="1139824" y="1014413"/>
            <a:ext cx="3943351" cy="1135062"/>
          </a:xfrm>
          <a:prstGeom prst="rect">
            <a:avLst/>
          </a:prstGeom>
        </p:spPr>
        <p:txBody>
          <a:bodyPr lIns="0" tIns="0" rIns="0" bIns="0"/>
          <a:lstStyle>
            <a:lvl1pPr marL="0" indent="0">
              <a:lnSpc>
                <a:spcPct val="85000"/>
              </a:lnSpc>
              <a:spcBef>
                <a:spcPts val="0"/>
              </a:spcBef>
              <a:buNone/>
              <a:defRPr sz="3600" b="1" i="0">
                <a:solidFill>
                  <a:schemeClr val="tx1"/>
                </a:solidFill>
                <a:latin typeface="Arial" panose="020B0604020202020204" pitchFamily="34" charset="0"/>
                <a:ea typeface="Helvetica Neue" panose="020005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1" name="Text Placeholder 13">
            <a:extLst>
              <a:ext uri="{FF2B5EF4-FFF2-40B4-BE49-F238E27FC236}">
                <a16:creationId xmlns:a16="http://schemas.microsoft.com/office/drawing/2014/main" id="{55362FC4-C546-2547-AC09-BE3C103EC1CB}"/>
              </a:ext>
            </a:extLst>
          </p:cNvPr>
          <p:cNvSpPr>
            <a:spLocks noGrp="1"/>
          </p:cNvSpPr>
          <p:nvPr>
            <p:ph type="body" sz="quarter" idx="11"/>
          </p:nvPr>
        </p:nvSpPr>
        <p:spPr>
          <a:xfrm>
            <a:off x="1139825" y="2379076"/>
            <a:ext cx="3943350" cy="3199399"/>
          </a:xfrm>
          <a:prstGeom prst="rect">
            <a:avLst/>
          </a:prstGeom>
        </p:spPr>
        <p:txBody>
          <a:bodyPr lIns="0" tIns="0" rIns="0" bIns="0"/>
          <a:lstStyle>
            <a:lvl1pPr marL="0" indent="0">
              <a:lnSpc>
                <a:spcPct val="100000"/>
              </a:lnSpc>
              <a:spcBef>
                <a:spcPts val="0"/>
              </a:spcBef>
              <a:spcAft>
                <a:spcPts val="1800"/>
              </a:spcAft>
              <a:buNone/>
              <a:defRPr sz="2400" b="0" i="0">
                <a:solidFill>
                  <a:schemeClr val="accent1"/>
                </a:solidFill>
                <a:latin typeface="Arial" panose="020B0604020202020204" pitchFamily="34" charset="0"/>
                <a:ea typeface="Helvetica Neue Light" panose="020004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4" name="disclosure statment">
            <a:extLst>
              <a:ext uri="{FF2B5EF4-FFF2-40B4-BE49-F238E27FC236}">
                <a16:creationId xmlns:a16="http://schemas.microsoft.com/office/drawing/2014/main" id="{85D2DE45-8555-0944-80BE-C59D35A4061A}"/>
              </a:ext>
            </a:extLst>
          </p:cNvPr>
          <p:cNvSpPr txBox="1">
            <a:spLocks/>
          </p:cNvSpPr>
          <p:nvPr userDrawn="1"/>
        </p:nvSpPr>
        <p:spPr>
          <a:xfrm>
            <a:off x="1139825" y="6213799"/>
            <a:ext cx="6705600" cy="221599"/>
          </a:xfrm>
          <a:prstGeom prst="rect">
            <a:avLst/>
          </a:prstGeom>
        </p:spPr>
        <p:txBody>
          <a:bodyPr wrap="square" lIns="0" tIns="0" rIns="0" bIns="0" anchor="ctr">
            <a:sp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accent1"/>
                </a:solidFill>
                <a:latin typeface="Helvetica Neue LT Std 35 Thin"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800" b="0" i="0" dirty="0">
                <a:solidFill>
                  <a:schemeClr val="accent2"/>
                </a:solidFill>
                <a:latin typeface="Arial" panose="020B0604020202020204" pitchFamily="34" charset="0"/>
              </a:rPr>
              <a:t>A diversified portfolio does not assure a profit or protect against loss in a declining market. The information included herein is for informational purposes</a:t>
            </a:r>
            <a:r>
              <a:rPr lang="en-US" sz="800" b="0" i="0" baseline="0" dirty="0">
                <a:solidFill>
                  <a:schemeClr val="accent2"/>
                </a:solidFill>
                <a:latin typeface="Arial" panose="020B0604020202020204" pitchFamily="34" charset="0"/>
              </a:rPr>
              <a:t> only.</a:t>
            </a:r>
            <a:endParaRPr lang="en-US" sz="800" b="0" i="0" dirty="0">
              <a:solidFill>
                <a:schemeClr val="accent2"/>
              </a:solidFill>
              <a:latin typeface="Arial" panose="020B0604020202020204" pitchFamily="34" charset="0"/>
            </a:endParaRPr>
          </a:p>
        </p:txBody>
      </p:sp>
    </p:spTree>
    <p:extLst>
      <p:ext uri="{BB962C8B-B14F-4D97-AF65-F5344CB8AC3E}">
        <p14:creationId xmlns:p14="http://schemas.microsoft.com/office/powerpoint/2010/main" val="833576229"/>
      </p:ext>
    </p:extLst>
  </p:cSld>
  <p:clrMapOvr>
    <a:masterClrMapping/>
  </p:clrMapOvr>
  <p:transition spd="slow">
    <p:push dir="u"/>
  </p:transition>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Slide option 1">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73CE132F-75B1-2448-9550-11DF2B1D192C}"/>
              </a:ext>
            </a:extLst>
          </p:cNvPr>
          <p:cNvSpPr/>
          <p:nvPr userDrawn="1"/>
        </p:nvSpPr>
        <p:spPr>
          <a:xfrm>
            <a:off x="6350" y="833106"/>
            <a:ext cx="736600" cy="879475"/>
          </a:xfrm>
          <a:custGeom>
            <a:avLst/>
            <a:gdLst>
              <a:gd name="connsiteX0" fmla="*/ 0 w 736600"/>
              <a:gd name="connsiteY0" fmla="*/ 0 h 879475"/>
              <a:gd name="connsiteX1" fmla="*/ 0 w 736600"/>
              <a:gd name="connsiteY1" fmla="*/ 219075 h 879475"/>
              <a:gd name="connsiteX2" fmla="*/ 368300 w 736600"/>
              <a:gd name="connsiteY2" fmla="*/ 438150 h 879475"/>
              <a:gd name="connsiteX3" fmla="*/ 0 w 736600"/>
              <a:gd name="connsiteY3" fmla="*/ 663575 h 879475"/>
              <a:gd name="connsiteX4" fmla="*/ 0 w 736600"/>
              <a:gd name="connsiteY4" fmla="*/ 879475 h 879475"/>
              <a:gd name="connsiteX5" fmla="*/ 736600 w 736600"/>
              <a:gd name="connsiteY5" fmla="*/ 434975 h 879475"/>
              <a:gd name="connsiteX6" fmla="*/ 0 w 736600"/>
              <a:gd name="connsiteY6" fmla="*/ 0 h 87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600" h="879475">
                <a:moveTo>
                  <a:pt x="0" y="0"/>
                </a:moveTo>
                <a:lnTo>
                  <a:pt x="0" y="219075"/>
                </a:lnTo>
                <a:lnTo>
                  <a:pt x="368300" y="438150"/>
                </a:lnTo>
                <a:lnTo>
                  <a:pt x="0" y="663575"/>
                </a:lnTo>
                <a:lnTo>
                  <a:pt x="0" y="879475"/>
                </a:lnTo>
                <a:lnTo>
                  <a:pt x="736600" y="434975"/>
                </a:lnTo>
                <a:lnTo>
                  <a:pt x="0" y="0"/>
                </a:lnTo>
                <a:close/>
              </a:path>
            </a:pathLst>
          </a:custGeom>
          <a:solidFill>
            <a:schemeClr val="tx2"/>
          </a:solidFill>
          <a:ln>
            <a:no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2" name="Right Triangle 11">
            <a:extLst>
              <a:ext uri="{FF2B5EF4-FFF2-40B4-BE49-F238E27FC236}">
                <a16:creationId xmlns:a16="http://schemas.microsoft.com/office/drawing/2014/main" id="{AB7D45B8-3BBA-7A48-B972-94AE96B4BCA3}"/>
              </a:ext>
            </a:extLst>
          </p:cNvPr>
          <p:cNvSpPr/>
          <p:nvPr userDrawn="1"/>
        </p:nvSpPr>
        <p:spPr>
          <a:xfrm flipH="1">
            <a:off x="8092441" y="4466590"/>
            <a:ext cx="4099560" cy="2391410"/>
          </a:xfrm>
          <a:prstGeom prst="rtTriangle">
            <a:avLst/>
          </a:prstGeom>
          <a:solidFill>
            <a:schemeClr val="tx2"/>
          </a:solidFill>
          <a:ln>
            <a:noFill/>
          </a:ln>
          <a:effectLst>
            <a:outerShdw blurRad="101600" sx="102000" sy="102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dirty="0">
                <a:latin typeface="Arial" panose="020B0604020202020204" pitchFamily="34" charset="0"/>
              </a:rPr>
              <a:t> </a:t>
            </a:r>
          </a:p>
        </p:txBody>
      </p:sp>
      <p:sp>
        <p:nvSpPr>
          <p:cNvPr id="9" name="Text Placeholder 13">
            <a:extLst>
              <a:ext uri="{FF2B5EF4-FFF2-40B4-BE49-F238E27FC236}">
                <a16:creationId xmlns:a16="http://schemas.microsoft.com/office/drawing/2014/main" id="{221090C8-4E25-AD49-A1CE-2D302451961C}"/>
              </a:ext>
            </a:extLst>
          </p:cNvPr>
          <p:cNvSpPr>
            <a:spLocks noGrp="1"/>
          </p:cNvSpPr>
          <p:nvPr>
            <p:ph type="body" sz="quarter" idx="10"/>
          </p:nvPr>
        </p:nvSpPr>
        <p:spPr>
          <a:xfrm>
            <a:off x="1139824" y="1014413"/>
            <a:ext cx="3943351" cy="1135062"/>
          </a:xfrm>
          <a:prstGeom prst="rect">
            <a:avLst/>
          </a:prstGeom>
        </p:spPr>
        <p:txBody>
          <a:bodyPr lIns="0" tIns="0" rIns="0" bIns="0"/>
          <a:lstStyle>
            <a:lvl1pPr marL="0" indent="0">
              <a:lnSpc>
                <a:spcPct val="85000"/>
              </a:lnSpc>
              <a:spcBef>
                <a:spcPts val="0"/>
              </a:spcBef>
              <a:buNone/>
              <a:defRPr sz="3600" b="1" i="0">
                <a:solidFill>
                  <a:schemeClr val="tx1"/>
                </a:solidFill>
                <a:latin typeface="Arial" panose="020B0604020202020204" pitchFamily="34" charset="0"/>
                <a:ea typeface="Helvetica Neue" panose="020005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7" name="disclosure statment">
            <a:extLst>
              <a:ext uri="{FF2B5EF4-FFF2-40B4-BE49-F238E27FC236}">
                <a16:creationId xmlns:a16="http://schemas.microsoft.com/office/drawing/2014/main" id="{6400EF2C-6B94-5249-B3A1-A9F27C3C8DCB}"/>
              </a:ext>
            </a:extLst>
          </p:cNvPr>
          <p:cNvSpPr txBox="1">
            <a:spLocks/>
          </p:cNvSpPr>
          <p:nvPr userDrawn="1"/>
        </p:nvSpPr>
        <p:spPr>
          <a:xfrm>
            <a:off x="1139825" y="6213799"/>
            <a:ext cx="6705600" cy="221599"/>
          </a:xfrm>
          <a:prstGeom prst="rect">
            <a:avLst/>
          </a:prstGeom>
        </p:spPr>
        <p:txBody>
          <a:bodyPr wrap="square" lIns="0" tIns="0" rIns="0" bIns="0" anchor="ctr">
            <a:sp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accent1"/>
                </a:solidFill>
                <a:latin typeface="Helvetica Neue LT Std 35 Thin"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800" b="0" i="0" dirty="0">
                <a:solidFill>
                  <a:schemeClr val="accent2"/>
                </a:solidFill>
                <a:latin typeface="Arial" panose="020B0604020202020204" pitchFamily="34" charset="0"/>
              </a:rPr>
              <a:t>A diversified portfolio does not assure a profit or protect against loss in a declining market. The information included herein is for informational purposes</a:t>
            </a:r>
            <a:r>
              <a:rPr lang="en-US" sz="800" b="0" i="0" baseline="0" dirty="0">
                <a:solidFill>
                  <a:schemeClr val="accent2"/>
                </a:solidFill>
                <a:latin typeface="Arial" panose="020B0604020202020204" pitchFamily="34" charset="0"/>
              </a:rPr>
              <a:t> only.</a:t>
            </a:r>
            <a:endParaRPr lang="en-US" sz="800" b="0" i="0" dirty="0">
              <a:solidFill>
                <a:schemeClr val="accent2"/>
              </a:solidFill>
              <a:latin typeface="Arial" panose="020B0604020202020204" pitchFamily="34" charset="0"/>
            </a:endParaRPr>
          </a:p>
        </p:txBody>
      </p:sp>
    </p:spTree>
    <p:extLst>
      <p:ext uri="{BB962C8B-B14F-4D97-AF65-F5344CB8AC3E}">
        <p14:creationId xmlns:p14="http://schemas.microsoft.com/office/powerpoint/2010/main" val="2632147945"/>
      </p:ext>
    </p:extLst>
  </p:cSld>
  <p:clrMapOvr>
    <a:masterClrMapping/>
  </p:clrMapOvr>
  <p:transition spd="slow">
    <p:push dir="u"/>
  </p:transition>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option 3 (2 column)">
    <p:spTree>
      <p:nvGrpSpPr>
        <p:cNvPr id="1" name=""/>
        <p:cNvGrpSpPr/>
        <p:nvPr/>
      </p:nvGrpSpPr>
      <p:grpSpPr>
        <a:xfrm>
          <a:off x="0" y="0"/>
          <a:ext cx="0" cy="0"/>
          <a:chOff x="0" y="0"/>
          <a:chExt cx="0" cy="0"/>
        </a:xfrm>
      </p:grpSpPr>
      <p:sp>
        <p:nvSpPr>
          <p:cNvPr id="8" name="Text Placeholder 13">
            <a:extLst>
              <a:ext uri="{FF2B5EF4-FFF2-40B4-BE49-F238E27FC236}">
                <a16:creationId xmlns:a16="http://schemas.microsoft.com/office/drawing/2014/main" id="{50EACB54-89A1-EA47-9DE2-5849D9FD633F}"/>
              </a:ext>
            </a:extLst>
          </p:cNvPr>
          <p:cNvSpPr>
            <a:spLocks noGrp="1"/>
          </p:cNvSpPr>
          <p:nvPr>
            <p:ph type="body" sz="quarter" idx="10"/>
          </p:nvPr>
        </p:nvSpPr>
        <p:spPr>
          <a:xfrm>
            <a:off x="1139825" y="1014413"/>
            <a:ext cx="9890125" cy="1135062"/>
          </a:xfrm>
          <a:prstGeom prst="rect">
            <a:avLst/>
          </a:prstGeom>
          <a:effectLst/>
        </p:spPr>
        <p:txBody>
          <a:bodyPr lIns="0" tIns="0" rIns="0" bIns="0"/>
          <a:lstStyle>
            <a:lvl1pPr marL="0" indent="0">
              <a:lnSpc>
                <a:spcPct val="85000"/>
              </a:lnSpc>
              <a:spcBef>
                <a:spcPts val="0"/>
              </a:spcBef>
              <a:buNone/>
              <a:defRPr sz="4800" b="1" i="0">
                <a:solidFill>
                  <a:schemeClr val="tx1"/>
                </a:solidFill>
                <a:latin typeface="Arial" panose="020B0604020202020204" pitchFamily="34" charset="0"/>
                <a:ea typeface="Helvetica Neue" panose="020005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9" name="Text Placeholder 13">
            <a:extLst>
              <a:ext uri="{FF2B5EF4-FFF2-40B4-BE49-F238E27FC236}">
                <a16:creationId xmlns:a16="http://schemas.microsoft.com/office/drawing/2014/main" id="{8BAE8541-10BE-0D41-B203-B39CC3F6809A}"/>
              </a:ext>
            </a:extLst>
          </p:cNvPr>
          <p:cNvSpPr>
            <a:spLocks noGrp="1"/>
          </p:cNvSpPr>
          <p:nvPr>
            <p:ph type="body" sz="quarter" idx="11"/>
          </p:nvPr>
        </p:nvSpPr>
        <p:spPr>
          <a:xfrm>
            <a:off x="1139825" y="2379076"/>
            <a:ext cx="9890125" cy="3199399"/>
          </a:xfrm>
          <a:prstGeom prst="rect">
            <a:avLst/>
          </a:prstGeom>
        </p:spPr>
        <p:txBody>
          <a:bodyPr lIns="0" tIns="0" rIns="0" bIns="0" numCol="2" spcCol="457200"/>
          <a:lstStyle>
            <a:lvl1pPr marL="0" indent="0">
              <a:lnSpc>
                <a:spcPct val="100000"/>
              </a:lnSpc>
              <a:spcBef>
                <a:spcPts val="0"/>
              </a:spcBef>
              <a:spcAft>
                <a:spcPts val="1800"/>
              </a:spcAft>
              <a:buNone/>
              <a:defRPr sz="2400" b="0" i="0">
                <a:solidFill>
                  <a:schemeClr val="accent1"/>
                </a:solidFill>
                <a:latin typeface="Arial" panose="020B0604020202020204" pitchFamily="34" charset="0"/>
                <a:ea typeface="Helvetica Neue Light" panose="020004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0" name="Freeform 9">
            <a:extLst>
              <a:ext uri="{FF2B5EF4-FFF2-40B4-BE49-F238E27FC236}">
                <a16:creationId xmlns:a16="http://schemas.microsoft.com/office/drawing/2014/main" id="{7049D9BD-229F-A449-804E-6CAAD43B1DE8}"/>
              </a:ext>
            </a:extLst>
          </p:cNvPr>
          <p:cNvSpPr/>
          <p:nvPr userDrawn="1"/>
        </p:nvSpPr>
        <p:spPr>
          <a:xfrm>
            <a:off x="-3175" y="832521"/>
            <a:ext cx="736600" cy="879475"/>
          </a:xfrm>
          <a:custGeom>
            <a:avLst/>
            <a:gdLst>
              <a:gd name="connsiteX0" fmla="*/ 0 w 736600"/>
              <a:gd name="connsiteY0" fmla="*/ 0 h 879475"/>
              <a:gd name="connsiteX1" fmla="*/ 0 w 736600"/>
              <a:gd name="connsiteY1" fmla="*/ 219075 h 879475"/>
              <a:gd name="connsiteX2" fmla="*/ 368300 w 736600"/>
              <a:gd name="connsiteY2" fmla="*/ 438150 h 879475"/>
              <a:gd name="connsiteX3" fmla="*/ 0 w 736600"/>
              <a:gd name="connsiteY3" fmla="*/ 663575 h 879475"/>
              <a:gd name="connsiteX4" fmla="*/ 0 w 736600"/>
              <a:gd name="connsiteY4" fmla="*/ 879475 h 879475"/>
              <a:gd name="connsiteX5" fmla="*/ 736600 w 736600"/>
              <a:gd name="connsiteY5" fmla="*/ 434975 h 879475"/>
              <a:gd name="connsiteX6" fmla="*/ 0 w 736600"/>
              <a:gd name="connsiteY6" fmla="*/ 0 h 87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600" h="879475">
                <a:moveTo>
                  <a:pt x="0" y="0"/>
                </a:moveTo>
                <a:lnTo>
                  <a:pt x="0" y="219075"/>
                </a:lnTo>
                <a:lnTo>
                  <a:pt x="368300" y="438150"/>
                </a:lnTo>
                <a:lnTo>
                  <a:pt x="0" y="663575"/>
                </a:lnTo>
                <a:lnTo>
                  <a:pt x="0" y="879475"/>
                </a:lnTo>
                <a:lnTo>
                  <a:pt x="736600" y="434975"/>
                </a:lnTo>
                <a:lnTo>
                  <a:pt x="0" y="0"/>
                </a:lnTo>
                <a:close/>
              </a:path>
            </a:pathLst>
          </a:custGeom>
          <a:solidFill>
            <a:schemeClr val="tx2"/>
          </a:solidFill>
          <a:ln>
            <a:no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Right Triangle 12">
            <a:extLst>
              <a:ext uri="{FF2B5EF4-FFF2-40B4-BE49-F238E27FC236}">
                <a16:creationId xmlns:a16="http://schemas.microsoft.com/office/drawing/2014/main" id="{94209D8E-F457-8F40-9FC1-6B84B0BF5051}"/>
              </a:ext>
            </a:extLst>
          </p:cNvPr>
          <p:cNvSpPr/>
          <p:nvPr userDrawn="1"/>
        </p:nvSpPr>
        <p:spPr>
          <a:xfrm flipH="1">
            <a:off x="8092441" y="4466590"/>
            <a:ext cx="4099560" cy="2391410"/>
          </a:xfrm>
          <a:prstGeom prst="rtTriangle">
            <a:avLst/>
          </a:prstGeom>
          <a:solidFill>
            <a:schemeClr val="tx2"/>
          </a:solidFill>
          <a:ln>
            <a:noFill/>
          </a:ln>
          <a:effectLst>
            <a:outerShdw blurRad="101600" sx="102000" sy="102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dirty="0">
                <a:latin typeface="Arial" panose="020B0604020202020204" pitchFamily="34" charset="0"/>
              </a:rPr>
              <a:t> </a:t>
            </a:r>
          </a:p>
        </p:txBody>
      </p:sp>
      <p:sp>
        <p:nvSpPr>
          <p:cNvPr id="7" name="disclosure statment">
            <a:extLst>
              <a:ext uri="{FF2B5EF4-FFF2-40B4-BE49-F238E27FC236}">
                <a16:creationId xmlns:a16="http://schemas.microsoft.com/office/drawing/2014/main" id="{7FE00430-0344-DE40-A976-91D9660A454F}"/>
              </a:ext>
            </a:extLst>
          </p:cNvPr>
          <p:cNvSpPr txBox="1">
            <a:spLocks/>
          </p:cNvSpPr>
          <p:nvPr userDrawn="1"/>
        </p:nvSpPr>
        <p:spPr>
          <a:xfrm>
            <a:off x="1292224" y="6366199"/>
            <a:ext cx="7145339" cy="110800"/>
          </a:xfrm>
          <a:prstGeom prst="rect">
            <a:avLst/>
          </a:prstGeom>
        </p:spPr>
        <p:txBody>
          <a:bodyPr wrap="square" lIns="0" tIns="0" rIns="0" bIns="0" anchor="ctr">
            <a:sp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accent1"/>
                </a:solidFill>
                <a:latin typeface="Helvetica Neue LT Std 35 Thin"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800" b="0" i="0" dirty="0">
                <a:solidFill>
                  <a:schemeClr val="accent2"/>
                </a:solidFill>
                <a:latin typeface="Arial" panose="020B0604020202020204" pitchFamily="34" charset="0"/>
              </a:rPr>
              <a:t>{Master</a:t>
            </a:r>
            <a:r>
              <a:rPr lang="en-US" sz="800" b="0" i="0" baseline="0" dirty="0">
                <a:solidFill>
                  <a:schemeClr val="accent2"/>
                </a:solidFill>
                <a:latin typeface="Arial" panose="020B0604020202020204" pitchFamily="34" charset="0"/>
              </a:rPr>
              <a:t> slide disclosure}</a:t>
            </a:r>
            <a:endParaRPr lang="en-US" sz="800" b="0" i="0" dirty="0">
              <a:solidFill>
                <a:schemeClr val="accent2"/>
              </a:solidFill>
              <a:latin typeface="Arial" panose="020B0604020202020204" pitchFamily="34" charset="0"/>
            </a:endParaRPr>
          </a:p>
        </p:txBody>
      </p:sp>
    </p:spTree>
    <p:extLst>
      <p:ext uri="{BB962C8B-B14F-4D97-AF65-F5344CB8AC3E}">
        <p14:creationId xmlns:p14="http://schemas.microsoft.com/office/powerpoint/2010/main" val="3176798599"/>
      </p:ext>
    </p:extLst>
  </p:cSld>
  <p:clrMapOvr>
    <a:masterClrMapping/>
  </p:clrMapOvr>
  <p:transition spd="slow">
    <p:push dir="u"/>
  </p:transition>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option 2">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E666C5ED-90CA-764B-BD55-20A8E4EED026}"/>
              </a:ext>
            </a:extLst>
          </p:cNvPr>
          <p:cNvSpPr/>
          <p:nvPr userDrawn="1"/>
        </p:nvSpPr>
        <p:spPr>
          <a:xfrm>
            <a:off x="0" y="6875"/>
            <a:ext cx="4145738" cy="1705047"/>
          </a:xfrm>
          <a:custGeom>
            <a:avLst/>
            <a:gdLst>
              <a:gd name="connsiteX0" fmla="*/ 1120656 w 4145738"/>
              <a:gd name="connsiteY0" fmla="*/ 1705047 h 1705047"/>
              <a:gd name="connsiteX1" fmla="*/ 0 w 4145738"/>
              <a:gd name="connsiteY1" fmla="*/ 1031278 h 1705047"/>
              <a:gd name="connsiteX2" fmla="*/ 0 w 4145738"/>
              <a:gd name="connsiteY2" fmla="*/ 0 h 1705047"/>
              <a:gd name="connsiteX3" fmla="*/ 4145738 w 4145738"/>
              <a:gd name="connsiteY3" fmla="*/ 0 h 1705047"/>
              <a:gd name="connsiteX4" fmla="*/ 1120656 w 4145738"/>
              <a:gd name="connsiteY4" fmla="*/ 1705047 h 1705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5738" h="1705047">
                <a:moveTo>
                  <a:pt x="1120656" y="1705047"/>
                </a:moveTo>
                <a:lnTo>
                  <a:pt x="0" y="1031278"/>
                </a:lnTo>
                <a:lnTo>
                  <a:pt x="0" y="0"/>
                </a:lnTo>
                <a:lnTo>
                  <a:pt x="4145738" y="0"/>
                </a:lnTo>
                <a:lnTo>
                  <a:pt x="1120656" y="1705047"/>
                </a:lnTo>
                <a:close/>
              </a:path>
            </a:pathLst>
          </a:custGeom>
          <a:solidFill>
            <a:schemeClr val="bg2"/>
          </a:solidFill>
          <a:ln>
            <a:noFill/>
          </a:ln>
          <a:effectLst>
            <a:innerShdw blurRad="127000">
              <a:schemeClr val="accent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2" name="Triangle 11">
            <a:extLst>
              <a:ext uri="{FF2B5EF4-FFF2-40B4-BE49-F238E27FC236}">
                <a16:creationId xmlns:a16="http://schemas.microsoft.com/office/drawing/2014/main" id="{DFCBE695-6FC8-504B-ABE7-4B33BEA0584D}"/>
              </a:ext>
            </a:extLst>
          </p:cNvPr>
          <p:cNvSpPr>
            <a:spLocks noChangeAspect="1"/>
          </p:cNvSpPr>
          <p:nvPr userDrawn="1"/>
        </p:nvSpPr>
        <p:spPr>
          <a:xfrm rot="5400000">
            <a:off x="-86163" y="1397960"/>
            <a:ext cx="1064165" cy="896139"/>
          </a:xfrm>
          <a:prstGeom prst="triangle">
            <a:avLst/>
          </a:prstGeom>
          <a:solidFill>
            <a:schemeClr val="tx1"/>
          </a:solidFill>
          <a:ln>
            <a:noFill/>
          </a:ln>
          <a:effectLst>
            <a:outerShdw blurRad="101600" dist="25400" algn="ctr" rotWithShape="0">
              <a:schemeClr val="accent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6" name="Freeform 15">
            <a:extLst>
              <a:ext uri="{FF2B5EF4-FFF2-40B4-BE49-F238E27FC236}">
                <a16:creationId xmlns:a16="http://schemas.microsoft.com/office/drawing/2014/main" id="{9305C226-D2EB-D841-86F5-436DBF98EC95}"/>
              </a:ext>
            </a:extLst>
          </p:cNvPr>
          <p:cNvSpPr/>
          <p:nvPr userDrawn="1"/>
        </p:nvSpPr>
        <p:spPr>
          <a:xfrm>
            <a:off x="-6875" y="1980054"/>
            <a:ext cx="9639013" cy="4888259"/>
          </a:xfrm>
          <a:custGeom>
            <a:avLst/>
            <a:gdLst>
              <a:gd name="connsiteX0" fmla="*/ 0 w 9639013"/>
              <a:gd name="connsiteY0" fmla="*/ 4867633 h 4888259"/>
              <a:gd name="connsiteX1" fmla="*/ 0 w 9639013"/>
              <a:gd name="connsiteY1" fmla="*/ 660018 h 4888259"/>
              <a:gd name="connsiteX2" fmla="*/ 1120655 w 9639013"/>
              <a:gd name="connsiteY2" fmla="*/ 0 h 4888259"/>
              <a:gd name="connsiteX3" fmla="*/ 9639013 w 9639013"/>
              <a:gd name="connsiteY3" fmla="*/ 4888259 h 4888259"/>
              <a:gd name="connsiteX4" fmla="*/ 0 w 9639013"/>
              <a:gd name="connsiteY4" fmla="*/ 4867633 h 4888259"/>
              <a:gd name="connsiteX0" fmla="*/ 0 w 9639013"/>
              <a:gd name="connsiteY0" fmla="*/ 4881383 h 4888259"/>
              <a:gd name="connsiteX1" fmla="*/ 0 w 9639013"/>
              <a:gd name="connsiteY1" fmla="*/ 660018 h 4888259"/>
              <a:gd name="connsiteX2" fmla="*/ 1120655 w 9639013"/>
              <a:gd name="connsiteY2" fmla="*/ 0 h 4888259"/>
              <a:gd name="connsiteX3" fmla="*/ 9639013 w 9639013"/>
              <a:gd name="connsiteY3" fmla="*/ 4888259 h 4888259"/>
              <a:gd name="connsiteX4" fmla="*/ 0 w 9639013"/>
              <a:gd name="connsiteY4" fmla="*/ 4881383 h 4888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9013" h="4888259">
                <a:moveTo>
                  <a:pt x="0" y="4881383"/>
                </a:moveTo>
                <a:lnTo>
                  <a:pt x="0" y="660018"/>
                </a:lnTo>
                <a:lnTo>
                  <a:pt x="1120655" y="0"/>
                </a:lnTo>
                <a:lnTo>
                  <a:pt x="9639013" y="4888259"/>
                </a:lnTo>
                <a:lnTo>
                  <a:pt x="0" y="4881383"/>
                </a:lnTo>
                <a:close/>
              </a:path>
            </a:pathLst>
          </a:custGeom>
          <a:solidFill>
            <a:schemeClr val="tx2"/>
          </a:solidFill>
          <a:ln>
            <a:noFill/>
          </a:ln>
          <a:effectLst>
            <a:innerShdw blurRad="127000">
              <a:schemeClr val="accent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9" name="Text Placeholder 13">
            <a:extLst>
              <a:ext uri="{FF2B5EF4-FFF2-40B4-BE49-F238E27FC236}">
                <a16:creationId xmlns:a16="http://schemas.microsoft.com/office/drawing/2014/main" id="{B5CA2CA0-2BA2-634A-B34D-C3CDD75A0237}"/>
              </a:ext>
            </a:extLst>
          </p:cNvPr>
          <p:cNvSpPr>
            <a:spLocks noGrp="1"/>
          </p:cNvSpPr>
          <p:nvPr>
            <p:ph type="body" sz="quarter" idx="10"/>
          </p:nvPr>
        </p:nvSpPr>
        <p:spPr>
          <a:xfrm>
            <a:off x="3886201" y="383441"/>
            <a:ext cx="7143749" cy="2952977"/>
          </a:xfrm>
          <a:prstGeom prst="rect">
            <a:avLst/>
          </a:prstGeom>
        </p:spPr>
        <p:txBody>
          <a:bodyPr lIns="0" tIns="274320" rIns="0" bIns="0" anchor="ctr"/>
          <a:lstStyle>
            <a:lvl1pPr marL="0" indent="0" algn="r">
              <a:lnSpc>
                <a:spcPct val="85000"/>
              </a:lnSpc>
              <a:spcBef>
                <a:spcPts val="0"/>
              </a:spcBef>
              <a:buNone/>
              <a:defRPr sz="6600" b="1" i="0">
                <a:solidFill>
                  <a:schemeClr val="tx1"/>
                </a:solidFill>
                <a:latin typeface="Arial" panose="020B0604020202020204" pitchFamily="34" charset="0"/>
                <a:ea typeface="Helvetica Neue" panose="020005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0" name="Text Placeholder 13">
            <a:extLst>
              <a:ext uri="{FF2B5EF4-FFF2-40B4-BE49-F238E27FC236}">
                <a16:creationId xmlns:a16="http://schemas.microsoft.com/office/drawing/2014/main" id="{B5D9F3C4-AD19-244F-BB69-8D1786B35945}"/>
              </a:ext>
            </a:extLst>
          </p:cNvPr>
          <p:cNvSpPr>
            <a:spLocks noGrp="1"/>
          </p:cNvSpPr>
          <p:nvPr>
            <p:ph type="body" sz="quarter" idx="11"/>
          </p:nvPr>
        </p:nvSpPr>
        <p:spPr>
          <a:xfrm>
            <a:off x="5870575" y="3548064"/>
            <a:ext cx="5159375" cy="887412"/>
          </a:xfrm>
          <a:prstGeom prst="rect">
            <a:avLst/>
          </a:prstGeom>
        </p:spPr>
        <p:txBody>
          <a:bodyPr lIns="0" tIns="0" rIns="0" bIns="0" anchor="ctr"/>
          <a:lstStyle>
            <a:lvl1pPr marL="0" indent="0" algn="r">
              <a:lnSpc>
                <a:spcPct val="85000"/>
              </a:lnSpc>
              <a:spcBef>
                <a:spcPts val="0"/>
              </a:spcBef>
              <a:spcAft>
                <a:spcPts val="1200"/>
              </a:spcAft>
              <a:buNone/>
              <a:defRPr sz="2400" b="0" i="0">
                <a:solidFill>
                  <a:schemeClr val="tx2"/>
                </a:solidFill>
                <a:latin typeface="Arial" panose="020B0604020202020204" pitchFamily="34" charset="0"/>
                <a:ea typeface="Helvetica Neue Light" panose="020004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8" name="TextBox 7">
            <a:extLst>
              <a:ext uri="{FF2B5EF4-FFF2-40B4-BE49-F238E27FC236}">
                <a16:creationId xmlns:a16="http://schemas.microsoft.com/office/drawing/2014/main" id="{0F2EA365-C19E-9442-9BA4-1A32A218BA4B}"/>
              </a:ext>
            </a:extLst>
          </p:cNvPr>
          <p:cNvSpPr txBox="1"/>
          <p:nvPr userDrawn="1"/>
        </p:nvSpPr>
        <p:spPr>
          <a:xfrm>
            <a:off x="9055442" y="5003235"/>
            <a:ext cx="1610463" cy="276999"/>
          </a:xfrm>
          <a:prstGeom prst="rect">
            <a:avLst/>
          </a:prstGeom>
          <a:solidFill>
            <a:srgbClr val="FF0000"/>
          </a:solidFill>
        </p:spPr>
        <p:txBody>
          <a:bodyPr wrap="square" rtlCol="0">
            <a:spAutoFit/>
          </a:bodyPr>
          <a:lstStyle/>
          <a:p>
            <a:r>
              <a:rPr lang="en-US" sz="1200" dirty="0">
                <a:solidFill>
                  <a:schemeClr val="bg1"/>
                </a:solidFill>
                <a:latin typeface="+mj-lt"/>
              </a:rPr>
              <a:t>Replace With Logo</a:t>
            </a:r>
          </a:p>
        </p:txBody>
      </p:sp>
    </p:spTree>
    <p:extLst>
      <p:ext uri="{BB962C8B-B14F-4D97-AF65-F5344CB8AC3E}">
        <p14:creationId xmlns:p14="http://schemas.microsoft.com/office/powerpoint/2010/main" val="2789616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option 6">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1337487B-1986-F445-959B-4784A550B23D}"/>
              </a:ext>
            </a:extLst>
          </p:cNvPr>
          <p:cNvSpPr/>
          <p:nvPr userDrawn="1"/>
        </p:nvSpPr>
        <p:spPr>
          <a:xfrm>
            <a:off x="1" y="-7749"/>
            <a:ext cx="10270260" cy="6865749"/>
          </a:xfrm>
          <a:custGeom>
            <a:avLst/>
            <a:gdLst>
              <a:gd name="connsiteX0" fmla="*/ 10267627 w 10267627"/>
              <a:gd name="connsiteY0" fmla="*/ 2146515 h 6865749"/>
              <a:gd name="connsiteX1" fmla="*/ 6486041 w 10267627"/>
              <a:gd name="connsiteY1" fmla="*/ 0 h 6865749"/>
              <a:gd name="connsiteX2" fmla="*/ 0 w 10267627"/>
              <a:gd name="connsiteY2" fmla="*/ 0 h 6865749"/>
              <a:gd name="connsiteX3" fmla="*/ 0 w 10267627"/>
              <a:gd name="connsiteY3" fmla="*/ 6865749 h 6865749"/>
              <a:gd name="connsiteX4" fmla="*/ 5873858 w 10267627"/>
              <a:gd name="connsiteY4" fmla="*/ 6865749 h 6865749"/>
              <a:gd name="connsiteX5" fmla="*/ 10267627 w 10267627"/>
              <a:gd name="connsiteY5" fmla="*/ 2146515 h 6865749"/>
              <a:gd name="connsiteX0" fmla="*/ 10267627 w 10267627"/>
              <a:gd name="connsiteY0" fmla="*/ 2146515 h 6865749"/>
              <a:gd name="connsiteX1" fmla="*/ 6486041 w 10267627"/>
              <a:gd name="connsiteY1" fmla="*/ 0 h 6865749"/>
              <a:gd name="connsiteX2" fmla="*/ 0 w 10267627"/>
              <a:gd name="connsiteY2" fmla="*/ 0 h 6865749"/>
              <a:gd name="connsiteX3" fmla="*/ 0 w 10267627"/>
              <a:gd name="connsiteY3" fmla="*/ 6865749 h 6865749"/>
              <a:gd name="connsiteX4" fmla="*/ 2131018 w 10267627"/>
              <a:gd name="connsiteY4" fmla="*/ 6865749 h 6865749"/>
              <a:gd name="connsiteX5" fmla="*/ 10267627 w 10267627"/>
              <a:gd name="connsiteY5" fmla="*/ 2146515 h 6865749"/>
              <a:gd name="connsiteX0" fmla="*/ 10213383 w 10213383"/>
              <a:gd name="connsiteY0" fmla="*/ 2580467 h 6865749"/>
              <a:gd name="connsiteX1" fmla="*/ 6486041 w 10213383"/>
              <a:gd name="connsiteY1" fmla="*/ 0 h 6865749"/>
              <a:gd name="connsiteX2" fmla="*/ 0 w 10213383"/>
              <a:gd name="connsiteY2" fmla="*/ 0 h 6865749"/>
              <a:gd name="connsiteX3" fmla="*/ 0 w 10213383"/>
              <a:gd name="connsiteY3" fmla="*/ 6865749 h 6865749"/>
              <a:gd name="connsiteX4" fmla="*/ 2131018 w 10213383"/>
              <a:gd name="connsiteY4" fmla="*/ 6865749 h 6865749"/>
              <a:gd name="connsiteX5" fmla="*/ 10213383 w 10213383"/>
              <a:gd name="connsiteY5" fmla="*/ 2580467 h 6865749"/>
              <a:gd name="connsiteX0" fmla="*/ 10244380 w 10244380"/>
              <a:gd name="connsiteY0" fmla="*/ 2162013 h 6865749"/>
              <a:gd name="connsiteX1" fmla="*/ 6486041 w 10244380"/>
              <a:gd name="connsiteY1" fmla="*/ 0 h 6865749"/>
              <a:gd name="connsiteX2" fmla="*/ 0 w 10244380"/>
              <a:gd name="connsiteY2" fmla="*/ 0 h 6865749"/>
              <a:gd name="connsiteX3" fmla="*/ 0 w 10244380"/>
              <a:gd name="connsiteY3" fmla="*/ 6865749 h 6865749"/>
              <a:gd name="connsiteX4" fmla="*/ 2131018 w 10244380"/>
              <a:gd name="connsiteY4" fmla="*/ 6865749 h 6865749"/>
              <a:gd name="connsiteX5" fmla="*/ 10244380 w 10244380"/>
              <a:gd name="connsiteY5" fmla="*/ 2162013 h 6865749"/>
              <a:gd name="connsiteX0" fmla="*/ 10244380 w 10244380"/>
              <a:gd name="connsiteY0" fmla="*/ 2167037 h 6870773"/>
              <a:gd name="connsiteX1" fmla="*/ 6023817 w 10244380"/>
              <a:gd name="connsiteY1" fmla="*/ 0 h 6870773"/>
              <a:gd name="connsiteX2" fmla="*/ 0 w 10244380"/>
              <a:gd name="connsiteY2" fmla="*/ 5024 h 6870773"/>
              <a:gd name="connsiteX3" fmla="*/ 0 w 10244380"/>
              <a:gd name="connsiteY3" fmla="*/ 6870773 h 6870773"/>
              <a:gd name="connsiteX4" fmla="*/ 2131018 w 10244380"/>
              <a:gd name="connsiteY4" fmla="*/ 6870773 h 6870773"/>
              <a:gd name="connsiteX5" fmla="*/ 10244380 w 10244380"/>
              <a:gd name="connsiteY5" fmla="*/ 2167037 h 6870773"/>
              <a:gd name="connsiteX0" fmla="*/ 10244380 w 10244380"/>
              <a:gd name="connsiteY0" fmla="*/ 2162013 h 6865749"/>
              <a:gd name="connsiteX1" fmla="*/ 6536283 w 10244380"/>
              <a:gd name="connsiteY1" fmla="*/ 10049 h 6865749"/>
              <a:gd name="connsiteX2" fmla="*/ 0 w 10244380"/>
              <a:gd name="connsiteY2" fmla="*/ 0 h 6865749"/>
              <a:gd name="connsiteX3" fmla="*/ 0 w 10244380"/>
              <a:gd name="connsiteY3" fmla="*/ 6865749 h 6865749"/>
              <a:gd name="connsiteX4" fmla="*/ 2131018 w 10244380"/>
              <a:gd name="connsiteY4" fmla="*/ 6865749 h 6865749"/>
              <a:gd name="connsiteX5" fmla="*/ 10244380 w 10244380"/>
              <a:gd name="connsiteY5" fmla="*/ 2162013 h 6865749"/>
              <a:gd name="connsiteX0" fmla="*/ 9843252 w 9843252"/>
              <a:gd name="connsiteY0" fmla="*/ 2136134 h 6865749"/>
              <a:gd name="connsiteX1" fmla="*/ 6536283 w 9843252"/>
              <a:gd name="connsiteY1" fmla="*/ 10049 h 6865749"/>
              <a:gd name="connsiteX2" fmla="*/ 0 w 9843252"/>
              <a:gd name="connsiteY2" fmla="*/ 0 h 6865749"/>
              <a:gd name="connsiteX3" fmla="*/ 0 w 9843252"/>
              <a:gd name="connsiteY3" fmla="*/ 6865749 h 6865749"/>
              <a:gd name="connsiteX4" fmla="*/ 2131018 w 9843252"/>
              <a:gd name="connsiteY4" fmla="*/ 6865749 h 6865749"/>
              <a:gd name="connsiteX5" fmla="*/ 9843252 w 9843252"/>
              <a:gd name="connsiteY5" fmla="*/ 2136134 h 6865749"/>
              <a:gd name="connsiteX0" fmla="*/ 10257320 w 10257320"/>
              <a:gd name="connsiteY0" fmla="*/ 2162013 h 6865749"/>
              <a:gd name="connsiteX1" fmla="*/ 6536283 w 10257320"/>
              <a:gd name="connsiteY1" fmla="*/ 10049 h 6865749"/>
              <a:gd name="connsiteX2" fmla="*/ 0 w 10257320"/>
              <a:gd name="connsiteY2" fmla="*/ 0 h 6865749"/>
              <a:gd name="connsiteX3" fmla="*/ 0 w 10257320"/>
              <a:gd name="connsiteY3" fmla="*/ 6865749 h 6865749"/>
              <a:gd name="connsiteX4" fmla="*/ 2131018 w 10257320"/>
              <a:gd name="connsiteY4" fmla="*/ 6865749 h 6865749"/>
              <a:gd name="connsiteX5" fmla="*/ 10257320 w 10257320"/>
              <a:gd name="connsiteY5" fmla="*/ 2162013 h 6865749"/>
              <a:gd name="connsiteX0" fmla="*/ 10071852 w 10071852"/>
              <a:gd name="connsiteY0" fmla="*/ 2157700 h 6865749"/>
              <a:gd name="connsiteX1" fmla="*/ 6536283 w 10071852"/>
              <a:gd name="connsiteY1" fmla="*/ 10049 h 6865749"/>
              <a:gd name="connsiteX2" fmla="*/ 0 w 10071852"/>
              <a:gd name="connsiteY2" fmla="*/ 0 h 6865749"/>
              <a:gd name="connsiteX3" fmla="*/ 0 w 10071852"/>
              <a:gd name="connsiteY3" fmla="*/ 6865749 h 6865749"/>
              <a:gd name="connsiteX4" fmla="*/ 2131018 w 10071852"/>
              <a:gd name="connsiteY4" fmla="*/ 6865749 h 6865749"/>
              <a:gd name="connsiteX5" fmla="*/ 10071852 w 10071852"/>
              <a:gd name="connsiteY5" fmla="*/ 2157700 h 6865749"/>
              <a:gd name="connsiteX0" fmla="*/ 10257320 w 10257320"/>
              <a:gd name="connsiteY0" fmla="*/ 2153387 h 6865749"/>
              <a:gd name="connsiteX1" fmla="*/ 6536283 w 10257320"/>
              <a:gd name="connsiteY1" fmla="*/ 10049 h 6865749"/>
              <a:gd name="connsiteX2" fmla="*/ 0 w 10257320"/>
              <a:gd name="connsiteY2" fmla="*/ 0 h 6865749"/>
              <a:gd name="connsiteX3" fmla="*/ 0 w 10257320"/>
              <a:gd name="connsiteY3" fmla="*/ 6865749 h 6865749"/>
              <a:gd name="connsiteX4" fmla="*/ 2131018 w 10257320"/>
              <a:gd name="connsiteY4" fmla="*/ 6865749 h 6865749"/>
              <a:gd name="connsiteX5" fmla="*/ 10257320 w 10257320"/>
              <a:gd name="connsiteY5" fmla="*/ 2153387 h 6865749"/>
              <a:gd name="connsiteX0" fmla="*/ 10270260 w 10270260"/>
              <a:gd name="connsiteY0" fmla="*/ 2157700 h 6865749"/>
              <a:gd name="connsiteX1" fmla="*/ 6536283 w 10270260"/>
              <a:gd name="connsiteY1" fmla="*/ 10049 h 6865749"/>
              <a:gd name="connsiteX2" fmla="*/ 0 w 10270260"/>
              <a:gd name="connsiteY2" fmla="*/ 0 h 6865749"/>
              <a:gd name="connsiteX3" fmla="*/ 0 w 10270260"/>
              <a:gd name="connsiteY3" fmla="*/ 6865749 h 6865749"/>
              <a:gd name="connsiteX4" fmla="*/ 2131018 w 10270260"/>
              <a:gd name="connsiteY4" fmla="*/ 6865749 h 6865749"/>
              <a:gd name="connsiteX5" fmla="*/ 10270260 w 10270260"/>
              <a:gd name="connsiteY5" fmla="*/ 2157700 h 686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70260" h="6865749">
                <a:moveTo>
                  <a:pt x="10270260" y="2157700"/>
                </a:moveTo>
                <a:lnTo>
                  <a:pt x="6536283" y="10049"/>
                </a:lnTo>
                <a:lnTo>
                  <a:pt x="0" y="0"/>
                </a:lnTo>
                <a:lnTo>
                  <a:pt x="0" y="6865749"/>
                </a:lnTo>
                <a:lnTo>
                  <a:pt x="2131018" y="6865749"/>
                </a:lnTo>
                <a:lnTo>
                  <a:pt x="10270260" y="2157700"/>
                </a:lnTo>
                <a:close/>
              </a:path>
            </a:pathLst>
          </a:cu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6" name="Freeform 5">
            <a:extLst>
              <a:ext uri="{FF2B5EF4-FFF2-40B4-BE49-F238E27FC236}">
                <a16:creationId xmlns:a16="http://schemas.microsoft.com/office/drawing/2014/main" id="{F9D40074-E42F-6E43-8FB1-A17C5A9CBA0F}"/>
              </a:ext>
            </a:extLst>
          </p:cNvPr>
          <p:cNvSpPr/>
          <p:nvPr userDrawn="1"/>
        </p:nvSpPr>
        <p:spPr>
          <a:xfrm>
            <a:off x="2123268" y="2147913"/>
            <a:ext cx="10071173" cy="4711486"/>
          </a:xfrm>
          <a:custGeom>
            <a:avLst/>
            <a:gdLst>
              <a:gd name="connsiteX0" fmla="*/ 0 w 10066149"/>
              <a:gd name="connsiteY0" fmla="*/ 4711485 h 4711485"/>
              <a:gd name="connsiteX1" fmla="*/ 8136610 w 10066149"/>
              <a:gd name="connsiteY1" fmla="*/ 0 h 4711485"/>
              <a:gd name="connsiteX2" fmla="*/ 10066149 w 10066149"/>
              <a:gd name="connsiteY2" fmla="*/ 1123628 h 4711485"/>
              <a:gd name="connsiteX3" fmla="*/ 10066149 w 10066149"/>
              <a:gd name="connsiteY3" fmla="*/ 4695987 h 4711485"/>
              <a:gd name="connsiteX4" fmla="*/ 0 w 10066149"/>
              <a:gd name="connsiteY4" fmla="*/ 4711485 h 4711485"/>
              <a:gd name="connsiteX0" fmla="*/ 0 w 10066149"/>
              <a:gd name="connsiteY0" fmla="*/ 4711485 h 4711485"/>
              <a:gd name="connsiteX1" fmla="*/ 8136610 w 10066149"/>
              <a:gd name="connsiteY1" fmla="*/ 0 h 4711485"/>
              <a:gd name="connsiteX2" fmla="*/ 10066149 w 10066149"/>
              <a:gd name="connsiteY2" fmla="*/ 1339668 h 4711485"/>
              <a:gd name="connsiteX3" fmla="*/ 10066149 w 10066149"/>
              <a:gd name="connsiteY3" fmla="*/ 4695987 h 4711485"/>
              <a:gd name="connsiteX4" fmla="*/ 0 w 10066149"/>
              <a:gd name="connsiteY4" fmla="*/ 4711485 h 4711485"/>
              <a:gd name="connsiteX0" fmla="*/ 0 w 10071173"/>
              <a:gd name="connsiteY0" fmla="*/ 4711485 h 4711485"/>
              <a:gd name="connsiteX1" fmla="*/ 8136610 w 10071173"/>
              <a:gd name="connsiteY1" fmla="*/ 0 h 4711485"/>
              <a:gd name="connsiteX2" fmla="*/ 10071173 w 10071173"/>
              <a:gd name="connsiteY2" fmla="*/ 1113580 h 4711485"/>
              <a:gd name="connsiteX3" fmla="*/ 10066149 w 10071173"/>
              <a:gd name="connsiteY3" fmla="*/ 4695987 h 4711485"/>
              <a:gd name="connsiteX4" fmla="*/ 0 w 10071173"/>
              <a:gd name="connsiteY4" fmla="*/ 4711485 h 4711485"/>
              <a:gd name="connsiteX0" fmla="*/ 0 w 10071173"/>
              <a:gd name="connsiteY0" fmla="*/ 4560523 h 4560523"/>
              <a:gd name="connsiteX1" fmla="*/ 8270320 w 10071173"/>
              <a:gd name="connsiteY1" fmla="*/ 0 h 4560523"/>
              <a:gd name="connsiteX2" fmla="*/ 10071173 w 10071173"/>
              <a:gd name="connsiteY2" fmla="*/ 962618 h 4560523"/>
              <a:gd name="connsiteX3" fmla="*/ 10066149 w 10071173"/>
              <a:gd name="connsiteY3" fmla="*/ 4545025 h 4560523"/>
              <a:gd name="connsiteX4" fmla="*/ 0 w 10071173"/>
              <a:gd name="connsiteY4" fmla="*/ 4560523 h 4560523"/>
              <a:gd name="connsiteX0" fmla="*/ 0 w 10071173"/>
              <a:gd name="connsiteY0" fmla="*/ 4711486 h 4711486"/>
              <a:gd name="connsiteX1" fmla="*/ 8123671 w 10071173"/>
              <a:gd name="connsiteY1" fmla="*/ 0 h 4711486"/>
              <a:gd name="connsiteX2" fmla="*/ 10071173 w 10071173"/>
              <a:gd name="connsiteY2" fmla="*/ 1113581 h 4711486"/>
              <a:gd name="connsiteX3" fmla="*/ 10066149 w 10071173"/>
              <a:gd name="connsiteY3" fmla="*/ 4695988 h 4711486"/>
              <a:gd name="connsiteX4" fmla="*/ 0 w 10071173"/>
              <a:gd name="connsiteY4" fmla="*/ 4711486 h 4711486"/>
              <a:gd name="connsiteX0" fmla="*/ 0 w 10071173"/>
              <a:gd name="connsiteY0" fmla="*/ 4543271 h 4543271"/>
              <a:gd name="connsiteX1" fmla="*/ 8343645 w 10071173"/>
              <a:gd name="connsiteY1" fmla="*/ 0 h 4543271"/>
              <a:gd name="connsiteX2" fmla="*/ 10071173 w 10071173"/>
              <a:gd name="connsiteY2" fmla="*/ 945366 h 4543271"/>
              <a:gd name="connsiteX3" fmla="*/ 10066149 w 10071173"/>
              <a:gd name="connsiteY3" fmla="*/ 4527773 h 4543271"/>
              <a:gd name="connsiteX4" fmla="*/ 0 w 10071173"/>
              <a:gd name="connsiteY4" fmla="*/ 4543271 h 4543271"/>
              <a:gd name="connsiteX0" fmla="*/ 0 w 10071173"/>
              <a:gd name="connsiteY0" fmla="*/ 4711486 h 4711486"/>
              <a:gd name="connsiteX1" fmla="*/ 8140924 w 10071173"/>
              <a:gd name="connsiteY1" fmla="*/ 0 h 4711486"/>
              <a:gd name="connsiteX2" fmla="*/ 10071173 w 10071173"/>
              <a:gd name="connsiteY2" fmla="*/ 1113581 h 4711486"/>
              <a:gd name="connsiteX3" fmla="*/ 10066149 w 10071173"/>
              <a:gd name="connsiteY3" fmla="*/ 4695988 h 4711486"/>
              <a:gd name="connsiteX4" fmla="*/ 0 w 10071173"/>
              <a:gd name="connsiteY4" fmla="*/ 4711486 h 4711486"/>
              <a:gd name="connsiteX0" fmla="*/ 0 w 10071173"/>
              <a:gd name="connsiteY0" fmla="*/ 4711486 h 4711486"/>
              <a:gd name="connsiteX1" fmla="*/ 8140924 w 10071173"/>
              <a:gd name="connsiteY1" fmla="*/ 0 h 4711486"/>
              <a:gd name="connsiteX2" fmla="*/ 10071173 w 10071173"/>
              <a:gd name="connsiteY2" fmla="*/ 1113581 h 4711486"/>
              <a:gd name="connsiteX3" fmla="*/ 10061836 w 10071173"/>
              <a:gd name="connsiteY3" fmla="*/ 4708927 h 4711486"/>
              <a:gd name="connsiteX4" fmla="*/ 0 w 10071173"/>
              <a:gd name="connsiteY4" fmla="*/ 4711486 h 4711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1173" h="4711486">
                <a:moveTo>
                  <a:pt x="0" y="4711486"/>
                </a:moveTo>
                <a:lnTo>
                  <a:pt x="8140924" y="0"/>
                </a:lnTo>
                <a:lnTo>
                  <a:pt x="10071173" y="1113581"/>
                </a:lnTo>
                <a:cubicBezTo>
                  <a:pt x="10069498" y="2307717"/>
                  <a:pt x="10063511" y="3514791"/>
                  <a:pt x="10061836" y="4708927"/>
                </a:cubicBezTo>
                <a:lnTo>
                  <a:pt x="0" y="4711486"/>
                </a:lnTo>
                <a:close/>
              </a:path>
            </a:pathLst>
          </a:custGeom>
          <a:solidFill>
            <a:schemeClr val="tx1"/>
          </a:solidFill>
          <a:ln>
            <a:noFill/>
          </a:ln>
          <a:effectLst>
            <a:outerShdw blurRad="101600" dist="25400" dir="10800000" algn="ctr"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9" name="Text Placeholder 13">
            <a:extLst>
              <a:ext uri="{FF2B5EF4-FFF2-40B4-BE49-F238E27FC236}">
                <a16:creationId xmlns:a16="http://schemas.microsoft.com/office/drawing/2014/main" id="{DA2B65CA-B245-8148-936A-2926AFDE458D}"/>
              </a:ext>
            </a:extLst>
          </p:cNvPr>
          <p:cNvSpPr>
            <a:spLocks noGrp="1"/>
          </p:cNvSpPr>
          <p:nvPr>
            <p:ph type="body" sz="quarter" idx="11"/>
          </p:nvPr>
        </p:nvSpPr>
        <p:spPr>
          <a:xfrm>
            <a:off x="1139825" y="4208921"/>
            <a:ext cx="4730750" cy="887412"/>
          </a:xfrm>
          <a:prstGeom prst="rect">
            <a:avLst/>
          </a:prstGeom>
        </p:spPr>
        <p:txBody>
          <a:bodyPr lIns="0" tIns="0" rIns="0" bIns="0" anchor="t" anchorCtr="0"/>
          <a:lstStyle>
            <a:lvl1pPr marL="0" indent="0" algn="l">
              <a:lnSpc>
                <a:spcPct val="85000"/>
              </a:lnSpc>
              <a:spcBef>
                <a:spcPts val="0"/>
              </a:spcBef>
              <a:spcAft>
                <a:spcPts val="1200"/>
              </a:spcAft>
              <a:buNone/>
              <a:defRPr sz="2400" b="0" i="0">
                <a:solidFill>
                  <a:schemeClr val="bg1"/>
                </a:solidFill>
                <a:latin typeface="Arial" panose="020B0604020202020204" pitchFamily="34" charset="0"/>
                <a:ea typeface="Helvetica Neue Light" panose="020004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1" name="Text Placeholder 13">
            <a:extLst>
              <a:ext uri="{FF2B5EF4-FFF2-40B4-BE49-F238E27FC236}">
                <a16:creationId xmlns:a16="http://schemas.microsoft.com/office/drawing/2014/main" id="{1D95F83F-543B-864D-A25E-3841A5AB624F}"/>
              </a:ext>
            </a:extLst>
          </p:cNvPr>
          <p:cNvSpPr>
            <a:spLocks noGrp="1"/>
          </p:cNvSpPr>
          <p:nvPr>
            <p:ph type="body" sz="quarter" idx="10"/>
          </p:nvPr>
        </p:nvSpPr>
        <p:spPr>
          <a:xfrm>
            <a:off x="1139825" y="816356"/>
            <a:ext cx="7145338" cy="3174320"/>
          </a:xfrm>
          <a:prstGeom prst="rect">
            <a:avLst/>
          </a:prstGeom>
        </p:spPr>
        <p:txBody>
          <a:bodyPr lIns="0" tIns="0" rIns="0" bIns="0" anchor="ctr" anchorCtr="0"/>
          <a:lstStyle>
            <a:lvl1pPr marL="0" indent="0" algn="l">
              <a:lnSpc>
                <a:spcPct val="85000"/>
              </a:lnSpc>
              <a:spcBef>
                <a:spcPts val="0"/>
              </a:spcBef>
              <a:buNone/>
              <a:defRPr sz="6600" b="1" i="0">
                <a:solidFill>
                  <a:schemeClr val="bg1"/>
                </a:solidFill>
                <a:latin typeface="Arial" panose="020B0604020202020204" pitchFamily="34" charset="0"/>
                <a:ea typeface="Helvetica Neue" panose="020005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8" name="TextBox 7">
            <a:extLst>
              <a:ext uri="{FF2B5EF4-FFF2-40B4-BE49-F238E27FC236}">
                <a16:creationId xmlns:a16="http://schemas.microsoft.com/office/drawing/2014/main" id="{C046162E-4F19-E44B-96B4-22A3CA494B50}"/>
              </a:ext>
            </a:extLst>
          </p:cNvPr>
          <p:cNvSpPr txBox="1"/>
          <p:nvPr userDrawn="1"/>
        </p:nvSpPr>
        <p:spPr>
          <a:xfrm>
            <a:off x="9055442" y="5003235"/>
            <a:ext cx="1610463" cy="276999"/>
          </a:xfrm>
          <a:prstGeom prst="rect">
            <a:avLst/>
          </a:prstGeom>
          <a:solidFill>
            <a:srgbClr val="FF0000"/>
          </a:solidFill>
        </p:spPr>
        <p:txBody>
          <a:bodyPr wrap="square" rtlCol="0">
            <a:spAutoFit/>
          </a:bodyPr>
          <a:lstStyle/>
          <a:p>
            <a:r>
              <a:rPr lang="en-US" sz="1200" dirty="0">
                <a:solidFill>
                  <a:schemeClr val="bg1"/>
                </a:solidFill>
                <a:latin typeface="+mj-lt"/>
              </a:rPr>
              <a:t>Replace With Logo</a:t>
            </a:r>
          </a:p>
        </p:txBody>
      </p:sp>
    </p:spTree>
    <p:extLst>
      <p:ext uri="{BB962C8B-B14F-4D97-AF65-F5344CB8AC3E}">
        <p14:creationId xmlns:p14="http://schemas.microsoft.com/office/powerpoint/2010/main" val="960862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Pic Slide option 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14B7405-72E2-1148-9AD9-50C771D9CEE8}"/>
              </a:ext>
            </a:extLst>
          </p:cNvPr>
          <p:cNvSpPr>
            <a:spLocks noGrp="1"/>
          </p:cNvSpPr>
          <p:nvPr>
            <p:ph type="pic" sz="quarter" idx="12" hasCustomPrompt="1"/>
          </p:nvPr>
        </p:nvSpPr>
        <p:spPr>
          <a:xfrm>
            <a:off x="6308726" y="1"/>
            <a:ext cx="5891226" cy="6873902"/>
          </a:xfrm>
          <a:custGeom>
            <a:avLst/>
            <a:gdLst>
              <a:gd name="connsiteX0" fmla="*/ 0 w 5883275"/>
              <a:gd name="connsiteY0" fmla="*/ 0 h 6858000"/>
              <a:gd name="connsiteX1" fmla="*/ 5883275 w 5883275"/>
              <a:gd name="connsiteY1" fmla="*/ 0 h 6858000"/>
              <a:gd name="connsiteX2" fmla="*/ 5883275 w 5883275"/>
              <a:gd name="connsiteY2" fmla="*/ 6858000 h 6858000"/>
              <a:gd name="connsiteX3" fmla="*/ 0 w 5883275"/>
              <a:gd name="connsiteY3" fmla="*/ 6858000 h 6858000"/>
              <a:gd name="connsiteX4" fmla="*/ 0 w 5883275"/>
              <a:gd name="connsiteY4" fmla="*/ 0 h 6858000"/>
              <a:gd name="connsiteX0" fmla="*/ 0 w 5891024"/>
              <a:gd name="connsiteY0" fmla="*/ 0 h 6858000"/>
              <a:gd name="connsiteX1" fmla="*/ 5883275 w 5891024"/>
              <a:gd name="connsiteY1" fmla="*/ 0 h 6858000"/>
              <a:gd name="connsiteX2" fmla="*/ 5891024 w 5891024"/>
              <a:gd name="connsiteY2" fmla="*/ 4463512 h 6858000"/>
              <a:gd name="connsiteX3" fmla="*/ 0 w 5891024"/>
              <a:gd name="connsiteY3" fmla="*/ 6858000 h 6858000"/>
              <a:gd name="connsiteX4" fmla="*/ 0 w 5891024"/>
              <a:gd name="connsiteY4" fmla="*/ 0 h 6858000"/>
              <a:gd name="connsiteX0" fmla="*/ 0 w 5891024"/>
              <a:gd name="connsiteY0" fmla="*/ 0 h 6865749"/>
              <a:gd name="connsiteX1" fmla="*/ 5883275 w 5891024"/>
              <a:gd name="connsiteY1" fmla="*/ 0 h 6865749"/>
              <a:gd name="connsiteX2" fmla="*/ 5891024 w 5891024"/>
              <a:gd name="connsiteY2" fmla="*/ 4463512 h 6865749"/>
              <a:gd name="connsiteX3" fmla="*/ 1765891 w 5891024"/>
              <a:gd name="connsiteY3" fmla="*/ 6865749 h 6865749"/>
              <a:gd name="connsiteX4" fmla="*/ 0 w 5891024"/>
              <a:gd name="connsiteY4" fmla="*/ 6858000 h 6865749"/>
              <a:gd name="connsiteX5" fmla="*/ 0 w 5891024"/>
              <a:gd name="connsiteY5" fmla="*/ 0 h 6865749"/>
              <a:gd name="connsiteX0" fmla="*/ 0 w 5891024"/>
              <a:gd name="connsiteY0" fmla="*/ 0 h 6865749"/>
              <a:gd name="connsiteX1" fmla="*/ 5883275 w 5891024"/>
              <a:gd name="connsiteY1" fmla="*/ 0 h 6865749"/>
              <a:gd name="connsiteX2" fmla="*/ 5891024 w 5891024"/>
              <a:gd name="connsiteY2" fmla="*/ 4463512 h 6865749"/>
              <a:gd name="connsiteX3" fmla="*/ 1765891 w 5891024"/>
              <a:gd name="connsiteY3" fmla="*/ 6865749 h 6865749"/>
              <a:gd name="connsiteX4" fmla="*/ 0 w 5891024"/>
              <a:gd name="connsiteY4" fmla="*/ 6858000 h 6865749"/>
              <a:gd name="connsiteX5" fmla="*/ 0 w 5891024"/>
              <a:gd name="connsiteY5" fmla="*/ 0 h 6865749"/>
              <a:gd name="connsiteX0" fmla="*/ 0 w 5891024"/>
              <a:gd name="connsiteY0" fmla="*/ 0 h 6865749"/>
              <a:gd name="connsiteX1" fmla="*/ 5883275 w 5891024"/>
              <a:gd name="connsiteY1" fmla="*/ 0 h 6865749"/>
              <a:gd name="connsiteX2" fmla="*/ 5891024 w 5891024"/>
              <a:gd name="connsiteY2" fmla="*/ 4463512 h 6865749"/>
              <a:gd name="connsiteX3" fmla="*/ 1765891 w 5891024"/>
              <a:gd name="connsiteY3" fmla="*/ 6865749 h 6865749"/>
              <a:gd name="connsiteX4" fmla="*/ 0 w 5891024"/>
              <a:gd name="connsiteY4" fmla="*/ 6858000 h 6865749"/>
              <a:gd name="connsiteX5" fmla="*/ 0 w 5891024"/>
              <a:gd name="connsiteY5" fmla="*/ 0 h 6865749"/>
              <a:gd name="connsiteX0" fmla="*/ 0 w 5891024"/>
              <a:gd name="connsiteY0" fmla="*/ 0 h 6865749"/>
              <a:gd name="connsiteX1" fmla="*/ 5883275 w 5891024"/>
              <a:gd name="connsiteY1" fmla="*/ 0 h 6865749"/>
              <a:gd name="connsiteX2" fmla="*/ 5891024 w 5891024"/>
              <a:gd name="connsiteY2" fmla="*/ 4370522 h 6865749"/>
              <a:gd name="connsiteX3" fmla="*/ 1765891 w 5891024"/>
              <a:gd name="connsiteY3" fmla="*/ 6865749 h 6865749"/>
              <a:gd name="connsiteX4" fmla="*/ 0 w 5891024"/>
              <a:gd name="connsiteY4" fmla="*/ 6858000 h 6865749"/>
              <a:gd name="connsiteX5" fmla="*/ 0 w 5891024"/>
              <a:gd name="connsiteY5" fmla="*/ 0 h 6865749"/>
              <a:gd name="connsiteX0" fmla="*/ 0 w 5891024"/>
              <a:gd name="connsiteY0" fmla="*/ 0 h 6865749"/>
              <a:gd name="connsiteX1" fmla="*/ 5883275 w 5891024"/>
              <a:gd name="connsiteY1" fmla="*/ 0 h 6865749"/>
              <a:gd name="connsiteX2" fmla="*/ 5891024 w 5891024"/>
              <a:gd name="connsiteY2" fmla="*/ 4463511 h 6865749"/>
              <a:gd name="connsiteX3" fmla="*/ 1765891 w 5891024"/>
              <a:gd name="connsiteY3" fmla="*/ 6865749 h 6865749"/>
              <a:gd name="connsiteX4" fmla="*/ 0 w 5891024"/>
              <a:gd name="connsiteY4" fmla="*/ 6858000 h 6865749"/>
              <a:gd name="connsiteX5" fmla="*/ 0 w 5891024"/>
              <a:gd name="connsiteY5" fmla="*/ 0 h 6865749"/>
              <a:gd name="connsiteX0" fmla="*/ 0 w 5883275"/>
              <a:gd name="connsiteY0" fmla="*/ 0 h 6865749"/>
              <a:gd name="connsiteX1" fmla="*/ 5883275 w 5883275"/>
              <a:gd name="connsiteY1" fmla="*/ 0 h 6865749"/>
              <a:gd name="connsiteX2" fmla="*/ 5883275 w 5883275"/>
              <a:gd name="connsiteY2" fmla="*/ 4401517 h 6865749"/>
              <a:gd name="connsiteX3" fmla="*/ 1765891 w 5883275"/>
              <a:gd name="connsiteY3" fmla="*/ 6865749 h 6865749"/>
              <a:gd name="connsiteX4" fmla="*/ 0 w 5883275"/>
              <a:gd name="connsiteY4" fmla="*/ 6858000 h 6865749"/>
              <a:gd name="connsiteX5" fmla="*/ 0 w 5883275"/>
              <a:gd name="connsiteY5" fmla="*/ 0 h 6865749"/>
              <a:gd name="connsiteX0" fmla="*/ 0 w 5883275"/>
              <a:gd name="connsiteY0" fmla="*/ 0 h 6873498"/>
              <a:gd name="connsiteX1" fmla="*/ 5883275 w 5883275"/>
              <a:gd name="connsiteY1" fmla="*/ 0 h 6873498"/>
              <a:gd name="connsiteX2" fmla="*/ 5883275 w 5883275"/>
              <a:gd name="connsiteY2" fmla="*/ 4401517 h 6873498"/>
              <a:gd name="connsiteX3" fmla="*/ 1657403 w 5883275"/>
              <a:gd name="connsiteY3" fmla="*/ 6873498 h 6873498"/>
              <a:gd name="connsiteX4" fmla="*/ 0 w 5883275"/>
              <a:gd name="connsiteY4" fmla="*/ 6858000 h 6873498"/>
              <a:gd name="connsiteX5" fmla="*/ 0 w 5883275"/>
              <a:gd name="connsiteY5" fmla="*/ 0 h 6873498"/>
              <a:gd name="connsiteX0" fmla="*/ 0 w 5883275"/>
              <a:gd name="connsiteY0" fmla="*/ 0 h 6873498"/>
              <a:gd name="connsiteX1" fmla="*/ 5883275 w 5883275"/>
              <a:gd name="connsiteY1" fmla="*/ 0 h 6873498"/>
              <a:gd name="connsiteX2" fmla="*/ 5883275 w 5883275"/>
              <a:gd name="connsiteY2" fmla="*/ 4401517 h 6873498"/>
              <a:gd name="connsiteX3" fmla="*/ 1657403 w 5883275"/>
              <a:gd name="connsiteY3" fmla="*/ 6873498 h 6873498"/>
              <a:gd name="connsiteX4" fmla="*/ 0 w 5883275"/>
              <a:gd name="connsiteY4" fmla="*/ 6858000 h 6873498"/>
              <a:gd name="connsiteX5" fmla="*/ 0 w 5883275"/>
              <a:gd name="connsiteY5" fmla="*/ 0 h 6873498"/>
              <a:gd name="connsiteX0" fmla="*/ 0 w 5883275"/>
              <a:gd name="connsiteY0" fmla="*/ 0 h 6873902"/>
              <a:gd name="connsiteX1" fmla="*/ 5883275 w 5883275"/>
              <a:gd name="connsiteY1" fmla="*/ 0 h 6873902"/>
              <a:gd name="connsiteX2" fmla="*/ 5883275 w 5883275"/>
              <a:gd name="connsiteY2" fmla="*/ 4401517 h 6873902"/>
              <a:gd name="connsiteX3" fmla="*/ 1657403 w 5883275"/>
              <a:gd name="connsiteY3" fmla="*/ 6873498 h 6873902"/>
              <a:gd name="connsiteX4" fmla="*/ 0 w 5883275"/>
              <a:gd name="connsiteY4" fmla="*/ 6873902 h 6873902"/>
              <a:gd name="connsiteX5" fmla="*/ 0 w 5883275"/>
              <a:gd name="connsiteY5" fmla="*/ 0 h 6873902"/>
              <a:gd name="connsiteX0" fmla="*/ 0 w 5891226"/>
              <a:gd name="connsiteY0" fmla="*/ 0 h 6873902"/>
              <a:gd name="connsiteX1" fmla="*/ 5883275 w 5891226"/>
              <a:gd name="connsiteY1" fmla="*/ 0 h 6873902"/>
              <a:gd name="connsiteX2" fmla="*/ 5891226 w 5891226"/>
              <a:gd name="connsiteY2" fmla="*/ 4401517 h 6873902"/>
              <a:gd name="connsiteX3" fmla="*/ 1657403 w 5891226"/>
              <a:gd name="connsiteY3" fmla="*/ 6873498 h 6873902"/>
              <a:gd name="connsiteX4" fmla="*/ 0 w 5891226"/>
              <a:gd name="connsiteY4" fmla="*/ 6873902 h 6873902"/>
              <a:gd name="connsiteX5" fmla="*/ 0 w 5891226"/>
              <a:gd name="connsiteY5" fmla="*/ 0 h 6873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91226" h="6873902">
                <a:moveTo>
                  <a:pt x="0" y="0"/>
                </a:moveTo>
                <a:lnTo>
                  <a:pt x="5883275" y="0"/>
                </a:lnTo>
                <a:cubicBezTo>
                  <a:pt x="5885925" y="1467172"/>
                  <a:pt x="5888576" y="2934345"/>
                  <a:pt x="5891226" y="4401517"/>
                </a:cubicBezTo>
                <a:lnTo>
                  <a:pt x="1657403" y="6873498"/>
                </a:lnTo>
                <a:lnTo>
                  <a:pt x="0" y="6873902"/>
                </a:lnTo>
                <a:lnTo>
                  <a:pt x="0" y="0"/>
                </a:lnTo>
                <a:close/>
              </a:path>
            </a:pathLst>
          </a:custGeom>
          <a:solidFill>
            <a:schemeClr val="accent2">
              <a:lumMod val="20000"/>
              <a:lumOff val="80000"/>
            </a:schemeClr>
          </a:solidFill>
        </p:spPr>
        <p:txBody>
          <a:bodyPr lIns="0" tIns="0" rIns="0" bIns="0" anchor="ctr" anchorCtr="0"/>
          <a:lstStyle>
            <a:lvl1pPr marL="0" indent="0" algn="ctr">
              <a:buNone/>
              <a:defRPr sz="2400">
                <a:solidFill>
                  <a:schemeClr val="bg1"/>
                </a:solidFill>
              </a:defRPr>
            </a:lvl1pPr>
          </a:lstStyle>
          <a:p>
            <a:r>
              <a:rPr lang="en-US" dirty="0"/>
              <a:t>Add Picture</a:t>
            </a:r>
          </a:p>
        </p:txBody>
      </p:sp>
      <p:sp>
        <p:nvSpPr>
          <p:cNvPr id="10" name="Freeform 9">
            <a:extLst>
              <a:ext uri="{FF2B5EF4-FFF2-40B4-BE49-F238E27FC236}">
                <a16:creationId xmlns:a16="http://schemas.microsoft.com/office/drawing/2014/main" id="{73CE132F-75B1-2448-9550-11DF2B1D192C}"/>
              </a:ext>
            </a:extLst>
          </p:cNvPr>
          <p:cNvSpPr/>
          <p:nvPr userDrawn="1"/>
        </p:nvSpPr>
        <p:spPr>
          <a:xfrm>
            <a:off x="-738" y="833106"/>
            <a:ext cx="736600" cy="879475"/>
          </a:xfrm>
          <a:custGeom>
            <a:avLst/>
            <a:gdLst>
              <a:gd name="connsiteX0" fmla="*/ 0 w 736600"/>
              <a:gd name="connsiteY0" fmla="*/ 0 h 879475"/>
              <a:gd name="connsiteX1" fmla="*/ 0 w 736600"/>
              <a:gd name="connsiteY1" fmla="*/ 219075 h 879475"/>
              <a:gd name="connsiteX2" fmla="*/ 368300 w 736600"/>
              <a:gd name="connsiteY2" fmla="*/ 438150 h 879475"/>
              <a:gd name="connsiteX3" fmla="*/ 0 w 736600"/>
              <a:gd name="connsiteY3" fmla="*/ 663575 h 879475"/>
              <a:gd name="connsiteX4" fmla="*/ 0 w 736600"/>
              <a:gd name="connsiteY4" fmla="*/ 879475 h 879475"/>
              <a:gd name="connsiteX5" fmla="*/ 736600 w 736600"/>
              <a:gd name="connsiteY5" fmla="*/ 434975 h 879475"/>
              <a:gd name="connsiteX6" fmla="*/ 0 w 736600"/>
              <a:gd name="connsiteY6" fmla="*/ 0 h 87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600" h="879475">
                <a:moveTo>
                  <a:pt x="0" y="0"/>
                </a:moveTo>
                <a:lnTo>
                  <a:pt x="0" y="219075"/>
                </a:lnTo>
                <a:lnTo>
                  <a:pt x="368300" y="438150"/>
                </a:lnTo>
                <a:lnTo>
                  <a:pt x="0" y="663575"/>
                </a:lnTo>
                <a:lnTo>
                  <a:pt x="0" y="879475"/>
                </a:lnTo>
                <a:lnTo>
                  <a:pt x="736600" y="434975"/>
                </a:lnTo>
                <a:lnTo>
                  <a:pt x="0" y="0"/>
                </a:lnTo>
                <a:close/>
              </a:path>
            </a:pathLst>
          </a:custGeom>
          <a:solidFill>
            <a:schemeClr val="tx2"/>
          </a:solidFill>
          <a:ln>
            <a:no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2" name="Right Triangle 11">
            <a:extLst>
              <a:ext uri="{FF2B5EF4-FFF2-40B4-BE49-F238E27FC236}">
                <a16:creationId xmlns:a16="http://schemas.microsoft.com/office/drawing/2014/main" id="{AB7D45B8-3BBA-7A48-B972-94AE96B4BCA3}"/>
              </a:ext>
            </a:extLst>
          </p:cNvPr>
          <p:cNvSpPr/>
          <p:nvPr userDrawn="1"/>
        </p:nvSpPr>
        <p:spPr>
          <a:xfrm flipH="1">
            <a:off x="8092441" y="4466590"/>
            <a:ext cx="4099560" cy="2391410"/>
          </a:xfrm>
          <a:prstGeom prst="rtTriangle">
            <a:avLst/>
          </a:prstGeom>
          <a:solidFill>
            <a:schemeClr val="tx2"/>
          </a:solidFill>
          <a:ln>
            <a:noFill/>
          </a:ln>
          <a:effectLst>
            <a:outerShdw blurRad="101600" sx="102000" sy="102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dirty="0">
                <a:latin typeface="Arial" panose="020B0604020202020204" pitchFamily="34" charset="0"/>
              </a:rPr>
              <a:t> </a:t>
            </a:r>
          </a:p>
        </p:txBody>
      </p:sp>
      <p:sp>
        <p:nvSpPr>
          <p:cNvPr id="9" name="Text Placeholder 13">
            <a:extLst>
              <a:ext uri="{FF2B5EF4-FFF2-40B4-BE49-F238E27FC236}">
                <a16:creationId xmlns:a16="http://schemas.microsoft.com/office/drawing/2014/main" id="{221090C8-4E25-AD49-A1CE-2D302451961C}"/>
              </a:ext>
            </a:extLst>
          </p:cNvPr>
          <p:cNvSpPr>
            <a:spLocks noGrp="1"/>
          </p:cNvSpPr>
          <p:nvPr>
            <p:ph type="body" sz="quarter" idx="10"/>
          </p:nvPr>
        </p:nvSpPr>
        <p:spPr>
          <a:xfrm>
            <a:off x="1139824" y="1014413"/>
            <a:ext cx="3943351" cy="1135062"/>
          </a:xfrm>
          <a:prstGeom prst="rect">
            <a:avLst/>
          </a:prstGeom>
        </p:spPr>
        <p:txBody>
          <a:bodyPr lIns="0" tIns="0" rIns="0" bIns="0"/>
          <a:lstStyle>
            <a:lvl1pPr marL="0" indent="0">
              <a:lnSpc>
                <a:spcPct val="85000"/>
              </a:lnSpc>
              <a:spcBef>
                <a:spcPts val="0"/>
              </a:spcBef>
              <a:buNone/>
              <a:defRPr sz="3600" b="1" i="0">
                <a:solidFill>
                  <a:schemeClr val="tx1"/>
                </a:solidFill>
                <a:latin typeface="Arial" panose="020B0604020202020204" pitchFamily="34" charset="0"/>
                <a:ea typeface="Helvetica Neue" panose="020005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1" name="Text Placeholder 13">
            <a:extLst>
              <a:ext uri="{FF2B5EF4-FFF2-40B4-BE49-F238E27FC236}">
                <a16:creationId xmlns:a16="http://schemas.microsoft.com/office/drawing/2014/main" id="{55362FC4-C546-2547-AC09-BE3C103EC1CB}"/>
              </a:ext>
            </a:extLst>
          </p:cNvPr>
          <p:cNvSpPr>
            <a:spLocks noGrp="1"/>
          </p:cNvSpPr>
          <p:nvPr>
            <p:ph type="body" sz="quarter" idx="11"/>
          </p:nvPr>
        </p:nvSpPr>
        <p:spPr>
          <a:xfrm>
            <a:off x="1139825" y="2379076"/>
            <a:ext cx="4730750" cy="3199399"/>
          </a:xfrm>
          <a:prstGeom prst="rect">
            <a:avLst/>
          </a:prstGeom>
        </p:spPr>
        <p:txBody>
          <a:bodyPr lIns="0" tIns="0" rIns="0" bIns="0"/>
          <a:lstStyle>
            <a:lvl1pPr marL="0" indent="0">
              <a:lnSpc>
                <a:spcPct val="100000"/>
              </a:lnSpc>
              <a:spcBef>
                <a:spcPts val="0"/>
              </a:spcBef>
              <a:spcAft>
                <a:spcPts val="1800"/>
              </a:spcAft>
              <a:buNone/>
              <a:defRPr sz="2400" b="0" i="0">
                <a:solidFill>
                  <a:schemeClr val="accent1"/>
                </a:solidFill>
                <a:latin typeface="Arial" panose="020B0604020202020204" pitchFamily="34" charset="0"/>
                <a:ea typeface="Helvetica Neue Light" panose="020004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8" name="disclosure statment">
            <a:extLst>
              <a:ext uri="{FF2B5EF4-FFF2-40B4-BE49-F238E27FC236}">
                <a16:creationId xmlns:a16="http://schemas.microsoft.com/office/drawing/2014/main" id="{7FE00430-0344-DE40-A976-91D9660A454F}"/>
              </a:ext>
            </a:extLst>
          </p:cNvPr>
          <p:cNvSpPr txBox="1">
            <a:spLocks/>
          </p:cNvSpPr>
          <p:nvPr userDrawn="1"/>
        </p:nvSpPr>
        <p:spPr>
          <a:xfrm>
            <a:off x="1139824" y="6269199"/>
            <a:ext cx="7145339" cy="110800"/>
          </a:xfrm>
          <a:prstGeom prst="rect">
            <a:avLst/>
          </a:prstGeom>
        </p:spPr>
        <p:txBody>
          <a:bodyPr wrap="square" lIns="0" tIns="0" rIns="0" bIns="0" anchor="ctr">
            <a:sp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accent1"/>
                </a:solidFill>
                <a:latin typeface="Helvetica Neue LT Std 35 Thin"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800" b="0" i="0" dirty="0">
                <a:solidFill>
                  <a:schemeClr val="accent2"/>
                </a:solidFill>
                <a:latin typeface="Arial" panose="020B0604020202020204" pitchFamily="34" charset="0"/>
              </a:rPr>
              <a:t>{Master</a:t>
            </a:r>
            <a:r>
              <a:rPr lang="en-US" sz="800" b="0" i="0" baseline="0" dirty="0">
                <a:solidFill>
                  <a:schemeClr val="accent2"/>
                </a:solidFill>
                <a:latin typeface="Arial" panose="020B0604020202020204" pitchFamily="34" charset="0"/>
              </a:rPr>
              <a:t> slide disclosure}</a:t>
            </a:r>
            <a:endParaRPr lang="en-US" sz="800" b="0" i="0" dirty="0">
              <a:solidFill>
                <a:schemeClr val="accent2"/>
              </a:solidFill>
              <a:latin typeface="Arial" panose="020B0604020202020204" pitchFamily="34" charset="0"/>
            </a:endParaRPr>
          </a:p>
        </p:txBody>
      </p:sp>
    </p:spTree>
    <p:extLst>
      <p:ext uri="{BB962C8B-B14F-4D97-AF65-F5344CB8AC3E}">
        <p14:creationId xmlns:p14="http://schemas.microsoft.com/office/powerpoint/2010/main" val="4254255136"/>
      </p:ext>
    </p:extLst>
  </p:cSld>
  <p:clrMapOvr>
    <a:masterClrMapping/>
  </p:clrMapOvr>
  <p:transition spd="slow">
    <p:push dir="u"/>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Pic Slide option 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14B7405-72E2-1148-9AD9-50C771D9CEE8}"/>
              </a:ext>
            </a:extLst>
          </p:cNvPr>
          <p:cNvSpPr>
            <a:spLocks noGrp="1"/>
          </p:cNvSpPr>
          <p:nvPr>
            <p:ph type="pic" sz="quarter" idx="12" hasCustomPrompt="1"/>
          </p:nvPr>
        </p:nvSpPr>
        <p:spPr>
          <a:xfrm>
            <a:off x="6308725" y="3291841"/>
            <a:ext cx="5889371" cy="3581658"/>
          </a:xfrm>
          <a:custGeom>
            <a:avLst/>
            <a:gdLst>
              <a:gd name="connsiteX0" fmla="*/ 0 w 5883275"/>
              <a:gd name="connsiteY0" fmla="*/ 0 h 6858000"/>
              <a:gd name="connsiteX1" fmla="*/ 5883275 w 5883275"/>
              <a:gd name="connsiteY1" fmla="*/ 0 h 6858000"/>
              <a:gd name="connsiteX2" fmla="*/ 5883275 w 5883275"/>
              <a:gd name="connsiteY2" fmla="*/ 6858000 h 6858000"/>
              <a:gd name="connsiteX3" fmla="*/ 0 w 5883275"/>
              <a:gd name="connsiteY3" fmla="*/ 6858000 h 6858000"/>
              <a:gd name="connsiteX4" fmla="*/ 0 w 5883275"/>
              <a:gd name="connsiteY4" fmla="*/ 0 h 6858000"/>
              <a:gd name="connsiteX0" fmla="*/ 0 w 5891024"/>
              <a:gd name="connsiteY0" fmla="*/ 0 h 6858000"/>
              <a:gd name="connsiteX1" fmla="*/ 5883275 w 5891024"/>
              <a:gd name="connsiteY1" fmla="*/ 0 h 6858000"/>
              <a:gd name="connsiteX2" fmla="*/ 5891024 w 5891024"/>
              <a:gd name="connsiteY2" fmla="*/ 4463512 h 6858000"/>
              <a:gd name="connsiteX3" fmla="*/ 0 w 5891024"/>
              <a:gd name="connsiteY3" fmla="*/ 6858000 h 6858000"/>
              <a:gd name="connsiteX4" fmla="*/ 0 w 5891024"/>
              <a:gd name="connsiteY4" fmla="*/ 0 h 6858000"/>
              <a:gd name="connsiteX0" fmla="*/ 0 w 5891024"/>
              <a:gd name="connsiteY0" fmla="*/ 0 h 6865749"/>
              <a:gd name="connsiteX1" fmla="*/ 5883275 w 5891024"/>
              <a:gd name="connsiteY1" fmla="*/ 0 h 6865749"/>
              <a:gd name="connsiteX2" fmla="*/ 5891024 w 5891024"/>
              <a:gd name="connsiteY2" fmla="*/ 4463512 h 6865749"/>
              <a:gd name="connsiteX3" fmla="*/ 1765891 w 5891024"/>
              <a:gd name="connsiteY3" fmla="*/ 6865749 h 6865749"/>
              <a:gd name="connsiteX4" fmla="*/ 0 w 5891024"/>
              <a:gd name="connsiteY4" fmla="*/ 6858000 h 6865749"/>
              <a:gd name="connsiteX5" fmla="*/ 0 w 5891024"/>
              <a:gd name="connsiteY5" fmla="*/ 0 h 6865749"/>
              <a:gd name="connsiteX0" fmla="*/ 0 w 5891024"/>
              <a:gd name="connsiteY0" fmla="*/ 0 h 6865749"/>
              <a:gd name="connsiteX1" fmla="*/ 5883275 w 5891024"/>
              <a:gd name="connsiteY1" fmla="*/ 0 h 6865749"/>
              <a:gd name="connsiteX2" fmla="*/ 5891024 w 5891024"/>
              <a:gd name="connsiteY2" fmla="*/ 4463512 h 6865749"/>
              <a:gd name="connsiteX3" fmla="*/ 1765891 w 5891024"/>
              <a:gd name="connsiteY3" fmla="*/ 6865749 h 6865749"/>
              <a:gd name="connsiteX4" fmla="*/ 0 w 5891024"/>
              <a:gd name="connsiteY4" fmla="*/ 6858000 h 6865749"/>
              <a:gd name="connsiteX5" fmla="*/ 0 w 5891024"/>
              <a:gd name="connsiteY5" fmla="*/ 0 h 6865749"/>
              <a:gd name="connsiteX0" fmla="*/ 0 w 5891024"/>
              <a:gd name="connsiteY0" fmla="*/ 0 h 6865749"/>
              <a:gd name="connsiteX1" fmla="*/ 5883275 w 5891024"/>
              <a:gd name="connsiteY1" fmla="*/ 0 h 6865749"/>
              <a:gd name="connsiteX2" fmla="*/ 5891024 w 5891024"/>
              <a:gd name="connsiteY2" fmla="*/ 4463512 h 6865749"/>
              <a:gd name="connsiteX3" fmla="*/ 1765891 w 5891024"/>
              <a:gd name="connsiteY3" fmla="*/ 6865749 h 6865749"/>
              <a:gd name="connsiteX4" fmla="*/ 0 w 5891024"/>
              <a:gd name="connsiteY4" fmla="*/ 6858000 h 6865749"/>
              <a:gd name="connsiteX5" fmla="*/ 0 w 5891024"/>
              <a:gd name="connsiteY5" fmla="*/ 0 h 6865749"/>
              <a:gd name="connsiteX0" fmla="*/ 0 w 5891024"/>
              <a:gd name="connsiteY0" fmla="*/ 0 h 6865749"/>
              <a:gd name="connsiteX1" fmla="*/ 5883275 w 5891024"/>
              <a:gd name="connsiteY1" fmla="*/ 0 h 6865749"/>
              <a:gd name="connsiteX2" fmla="*/ 5891024 w 5891024"/>
              <a:gd name="connsiteY2" fmla="*/ 4370522 h 6865749"/>
              <a:gd name="connsiteX3" fmla="*/ 1765891 w 5891024"/>
              <a:gd name="connsiteY3" fmla="*/ 6865749 h 6865749"/>
              <a:gd name="connsiteX4" fmla="*/ 0 w 5891024"/>
              <a:gd name="connsiteY4" fmla="*/ 6858000 h 6865749"/>
              <a:gd name="connsiteX5" fmla="*/ 0 w 5891024"/>
              <a:gd name="connsiteY5" fmla="*/ 0 h 6865749"/>
              <a:gd name="connsiteX0" fmla="*/ 0 w 5891024"/>
              <a:gd name="connsiteY0" fmla="*/ 0 h 6865749"/>
              <a:gd name="connsiteX1" fmla="*/ 5883275 w 5891024"/>
              <a:gd name="connsiteY1" fmla="*/ 0 h 6865749"/>
              <a:gd name="connsiteX2" fmla="*/ 5891024 w 5891024"/>
              <a:gd name="connsiteY2" fmla="*/ 4463511 h 6865749"/>
              <a:gd name="connsiteX3" fmla="*/ 1765891 w 5891024"/>
              <a:gd name="connsiteY3" fmla="*/ 6865749 h 6865749"/>
              <a:gd name="connsiteX4" fmla="*/ 0 w 5891024"/>
              <a:gd name="connsiteY4" fmla="*/ 6858000 h 6865749"/>
              <a:gd name="connsiteX5" fmla="*/ 0 w 5891024"/>
              <a:gd name="connsiteY5" fmla="*/ 0 h 6865749"/>
              <a:gd name="connsiteX0" fmla="*/ 0 w 5883275"/>
              <a:gd name="connsiteY0" fmla="*/ 0 h 6865749"/>
              <a:gd name="connsiteX1" fmla="*/ 5883275 w 5883275"/>
              <a:gd name="connsiteY1" fmla="*/ 0 h 6865749"/>
              <a:gd name="connsiteX2" fmla="*/ 5883275 w 5883275"/>
              <a:gd name="connsiteY2" fmla="*/ 4401517 h 6865749"/>
              <a:gd name="connsiteX3" fmla="*/ 1765891 w 5883275"/>
              <a:gd name="connsiteY3" fmla="*/ 6865749 h 6865749"/>
              <a:gd name="connsiteX4" fmla="*/ 0 w 5883275"/>
              <a:gd name="connsiteY4" fmla="*/ 6858000 h 6865749"/>
              <a:gd name="connsiteX5" fmla="*/ 0 w 5883275"/>
              <a:gd name="connsiteY5" fmla="*/ 0 h 6865749"/>
              <a:gd name="connsiteX0" fmla="*/ 0 w 5883275"/>
              <a:gd name="connsiteY0" fmla="*/ 0 h 6873498"/>
              <a:gd name="connsiteX1" fmla="*/ 5883275 w 5883275"/>
              <a:gd name="connsiteY1" fmla="*/ 0 h 6873498"/>
              <a:gd name="connsiteX2" fmla="*/ 5883275 w 5883275"/>
              <a:gd name="connsiteY2" fmla="*/ 4401517 h 6873498"/>
              <a:gd name="connsiteX3" fmla="*/ 1657403 w 5883275"/>
              <a:gd name="connsiteY3" fmla="*/ 6873498 h 6873498"/>
              <a:gd name="connsiteX4" fmla="*/ 0 w 5883275"/>
              <a:gd name="connsiteY4" fmla="*/ 6858000 h 6873498"/>
              <a:gd name="connsiteX5" fmla="*/ 0 w 5883275"/>
              <a:gd name="connsiteY5" fmla="*/ 0 h 6873498"/>
              <a:gd name="connsiteX0" fmla="*/ 0 w 5889371"/>
              <a:gd name="connsiteY0" fmla="*/ 3297936 h 6873498"/>
              <a:gd name="connsiteX1" fmla="*/ 5889371 w 5889371"/>
              <a:gd name="connsiteY1" fmla="*/ 0 h 6873498"/>
              <a:gd name="connsiteX2" fmla="*/ 5889371 w 5889371"/>
              <a:gd name="connsiteY2" fmla="*/ 4401517 h 6873498"/>
              <a:gd name="connsiteX3" fmla="*/ 1663499 w 5889371"/>
              <a:gd name="connsiteY3" fmla="*/ 6873498 h 6873498"/>
              <a:gd name="connsiteX4" fmla="*/ 6096 w 5889371"/>
              <a:gd name="connsiteY4" fmla="*/ 6858000 h 6873498"/>
              <a:gd name="connsiteX5" fmla="*/ 0 w 5889371"/>
              <a:gd name="connsiteY5" fmla="*/ 3297936 h 6873498"/>
              <a:gd name="connsiteX0" fmla="*/ 115824 w 5883275"/>
              <a:gd name="connsiteY0" fmla="*/ 3291840 h 6873498"/>
              <a:gd name="connsiteX1" fmla="*/ 5883275 w 5883275"/>
              <a:gd name="connsiteY1" fmla="*/ 0 h 6873498"/>
              <a:gd name="connsiteX2" fmla="*/ 5883275 w 5883275"/>
              <a:gd name="connsiteY2" fmla="*/ 4401517 h 6873498"/>
              <a:gd name="connsiteX3" fmla="*/ 1657403 w 5883275"/>
              <a:gd name="connsiteY3" fmla="*/ 6873498 h 6873498"/>
              <a:gd name="connsiteX4" fmla="*/ 0 w 5883275"/>
              <a:gd name="connsiteY4" fmla="*/ 6858000 h 6873498"/>
              <a:gd name="connsiteX5" fmla="*/ 115824 w 5883275"/>
              <a:gd name="connsiteY5" fmla="*/ 3291840 h 6873498"/>
              <a:gd name="connsiteX0" fmla="*/ 6096 w 5883275"/>
              <a:gd name="connsiteY0" fmla="*/ 3297936 h 6873498"/>
              <a:gd name="connsiteX1" fmla="*/ 5883275 w 5883275"/>
              <a:gd name="connsiteY1" fmla="*/ 0 h 6873498"/>
              <a:gd name="connsiteX2" fmla="*/ 5883275 w 5883275"/>
              <a:gd name="connsiteY2" fmla="*/ 4401517 h 6873498"/>
              <a:gd name="connsiteX3" fmla="*/ 1657403 w 5883275"/>
              <a:gd name="connsiteY3" fmla="*/ 6873498 h 6873498"/>
              <a:gd name="connsiteX4" fmla="*/ 0 w 5883275"/>
              <a:gd name="connsiteY4" fmla="*/ 6858000 h 6873498"/>
              <a:gd name="connsiteX5" fmla="*/ 6096 w 5883275"/>
              <a:gd name="connsiteY5" fmla="*/ 3297936 h 6873498"/>
              <a:gd name="connsiteX0" fmla="*/ 6096 w 5889371"/>
              <a:gd name="connsiteY0" fmla="*/ 6096 h 3581658"/>
              <a:gd name="connsiteX1" fmla="*/ 5889371 w 5889371"/>
              <a:gd name="connsiteY1" fmla="*/ 0 h 3581658"/>
              <a:gd name="connsiteX2" fmla="*/ 5883275 w 5889371"/>
              <a:gd name="connsiteY2" fmla="*/ 1109677 h 3581658"/>
              <a:gd name="connsiteX3" fmla="*/ 1657403 w 5889371"/>
              <a:gd name="connsiteY3" fmla="*/ 3581658 h 3581658"/>
              <a:gd name="connsiteX4" fmla="*/ 0 w 5889371"/>
              <a:gd name="connsiteY4" fmla="*/ 3566160 h 3581658"/>
              <a:gd name="connsiteX5" fmla="*/ 6096 w 5889371"/>
              <a:gd name="connsiteY5" fmla="*/ 6096 h 3581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9371" h="3581658">
                <a:moveTo>
                  <a:pt x="6096" y="6096"/>
                </a:moveTo>
                <a:lnTo>
                  <a:pt x="5889371" y="0"/>
                </a:lnTo>
                <a:lnTo>
                  <a:pt x="5883275" y="1109677"/>
                </a:lnTo>
                <a:lnTo>
                  <a:pt x="1657403" y="3581658"/>
                </a:lnTo>
                <a:lnTo>
                  <a:pt x="0" y="3566160"/>
                </a:lnTo>
                <a:lnTo>
                  <a:pt x="6096" y="6096"/>
                </a:lnTo>
                <a:close/>
              </a:path>
            </a:pathLst>
          </a:custGeom>
          <a:solidFill>
            <a:schemeClr val="accent2">
              <a:lumMod val="20000"/>
              <a:lumOff val="80000"/>
            </a:schemeClr>
          </a:solidFill>
        </p:spPr>
        <p:txBody>
          <a:bodyPr lIns="0" tIns="0" rIns="0" bIns="0" anchor="ctr" anchorCtr="0"/>
          <a:lstStyle>
            <a:lvl1pPr marL="0" indent="0" algn="ctr">
              <a:buNone/>
              <a:defRPr sz="2400">
                <a:solidFill>
                  <a:schemeClr val="bg1"/>
                </a:solidFill>
              </a:defRPr>
            </a:lvl1pPr>
          </a:lstStyle>
          <a:p>
            <a:r>
              <a:rPr lang="en-US" dirty="0"/>
              <a:t>Add Picture</a:t>
            </a:r>
          </a:p>
        </p:txBody>
      </p:sp>
      <p:sp>
        <p:nvSpPr>
          <p:cNvPr id="3" name="Picture Placeholder 2">
            <a:extLst>
              <a:ext uri="{FF2B5EF4-FFF2-40B4-BE49-F238E27FC236}">
                <a16:creationId xmlns:a16="http://schemas.microsoft.com/office/drawing/2014/main" id="{C2D0A863-31E7-E642-A197-120410659985}"/>
              </a:ext>
            </a:extLst>
          </p:cNvPr>
          <p:cNvSpPr>
            <a:spLocks noGrp="1"/>
          </p:cNvSpPr>
          <p:nvPr>
            <p:ph type="pic" sz="quarter" idx="13" hasCustomPrompt="1"/>
          </p:nvPr>
        </p:nvSpPr>
        <p:spPr>
          <a:xfrm>
            <a:off x="6308725" y="0"/>
            <a:ext cx="2945003" cy="3267456"/>
          </a:xfrm>
          <a:prstGeom prst="rect">
            <a:avLst/>
          </a:prstGeom>
          <a:solidFill>
            <a:schemeClr val="accent2">
              <a:lumMod val="60000"/>
              <a:lumOff val="40000"/>
            </a:schemeClr>
          </a:solidFill>
        </p:spPr>
        <p:txBody>
          <a:bodyPr anchor="ctr"/>
          <a:lstStyle>
            <a:lvl1pPr marL="0" indent="0" algn="ctr">
              <a:buNone/>
              <a:defRPr sz="2000">
                <a:solidFill>
                  <a:schemeClr val="bg1"/>
                </a:solidFill>
              </a:defRPr>
            </a:lvl1pPr>
          </a:lstStyle>
          <a:p>
            <a:r>
              <a:rPr lang="en-US" dirty="0"/>
              <a:t>Add Picture</a:t>
            </a:r>
          </a:p>
        </p:txBody>
      </p:sp>
      <p:sp>
        <p:nvSpPr>
          <p:cNvPr id="12" name="Picture Placeholder 2">
            <a:extLst>
              <a:ext uri="{FF2B5EF4-FFF2-40B4-BE49-F238E27FC236}">
                <a16:creationId xmlns:a16="http://schemas.microsoft.com/office/drawing/2014/main" id="{BE4358ED-14DA-0B41-9B52-0A95CCB24D49}"/>
              </a:ext>
            </a:extLst>
          </p:cNvPr>
          <p:cNvSpPr>
            <a:spLocks noGrp="1"/>
          </p:cNvSpPr>
          <p:nvPr>
            <p:ph type="pic" sz="quarter" idx="14" hasCustomPrompt="1"/>
          </p:nvPr>
        </p:nvSpPr>
        <p:spPr>
          <a:xfrm>
            <a:off x="9284208" y="0"/>
            <a:ext cx="2907792" cy="3267456"/>
          </a:xfrm>
          <a:prstGeom prst="rect">
            <a:avLst/>
          </a:prstGeom>
          <a:solidFill>
            <a:schemeClr val="accent2">
              <a:lumMod val="40000"/>
              <a:lumOff val="60000"/>
            </a:schemeClr>
          </a:solidFill>
        </p:spPr>
        <p:txBody>
          <a:bodyPr anchor="ctr"/>
          <a:lstStyle>
            <a:lvl1pPr marL="0" indent="0" algn="ctr">
              <a:buNone/>
              <a:defRPr sz="2000">
                <a:solidFill>
                  <a:schemeClr val="bg1"/>
                </a:solidFill>
              </a:defRPr>
            </a:lvl1pPr>
          </a:lstStyle>
          <a:p>
            <a:r>
              <a:rPr lang="en-US" dirty="0"/>
              <a:t>Add Picture</a:t>
            </a:r>
          </a:p>
        </p:txBody>
      </p:sp>
      <p:sp>
        <p:nvSpPr>
          <p:cNvPr id="16" name="Right Triangle 15">
            <a:extLst>
              <a:ext uri="{FF2B5EF4-FFF2-40B4-BE49-F238E27FC236}">
                <a16:creationId xmlns:a16="http://schemas.microsoft.com/office/drawing/2014/main" id="{3C4CF836-DF6C-B541-B78A-EE3706BA729E}"/>
              </a:ext>
            </a:extLst>
          </p:cNvPr>
          <p:cNvSpPr/>
          <p:nvPr userDrawn="1"/>
        </p:nvSpPr>
        <p:spPr>
          <a:xfrm flipH="1">
            <a:off x="8092441" y="4466590"/>
            <a:ext cx="4099560" cy="2391410"/>
          </a:xfrm>
          <a:prstGeom prst="rtTriangle">
            <a:avLst/>
          </a:prstGeom>
          <a:solidFill>
            <a:schemeClr val="tx2"/>
          </a:solidFill>
          <a:ln>
            <a:noFill/>
          </a:ln>
          <a:effectLst>
            <a:outerShdw blurRad="101600" sx="102000" sy="102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dirty="0">
                <a:latin typeface="Arial" panose="020B0604020202020204" pitchFamily="34" charset="0"/>
              </a:rPr>
              <a:t> </a:t>
            </a:r>
          </a:p>
        </p:txBody>
      </p:sp>
      <p:sp>
        <p:nvSpPr>
          <p:cNvPr id="11" name="Text Placeholder 13">
            <a:extLst>
              <a:ext uri="{FF2B5EF4-FFF2-40B4-BE49-F238E27FC236}">
                <a16:creationId xmlns:a16="http://schemas.microsoft.com/office/drawing/2014/main" id="{4E6BC227-7A91-B74C-8820-7ED6D3F96B1B}"/>
              </a:ext>
            </a:extLst>
          </p:cNvPr>
          <p:cNvSpPr>
            <a:spLocks noGrp="1"/>
          </p:cNvSpPr>
          <p:nvPr>
            <p:ph type="body" sz="quarter" idx="10"/>
          </p:nvPr>
        </p:nvSpPr>
        <p:spPr>
          <a:xfrm>
            <a:off x="1139824" y="1014413"/>
            <a:ext cx="3943351" cy="1135062"/>
          </a:xfrm>
          <a:prstGeom prst="rect">
            <a:avLst/>
          </a:prstGeom>
        </p:spPr>
        <p:txBody>
          <a:bodyPr lIns="0" tIns="0" rIns="0" bIns="0"/>
          <a:lstStyle>
            <a:lvl1pPr marL="0" indent="0">
              <a:lnSpc>
                <a:spcPct val="85000"/>
              </a:lnSpc>
              <a:spcBef>
                <a:spcPts val="0"/>
              </a:spcBef>
              <a:buNone/>
              <a:defRPr sz="3600" b="1" i="0">
                <a:solidFill>
                  <a:schemeClr val="tx1"/>
                </a:solidFill>
                <a:latin typeface="Arial" panose="020B0604020202020204" pitchFamily="34" charset="0"/>
                <a:ea typeface="Helvetica Neue" panose="020005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Text Placeholder 13">
            <a:extLst>
              <a:ext uri="{FF2B5EF4-FFF2-40B4-BE49-F238E27FC236}">
                <a16:creationId xmlns:a16="http://schemas.microsoft.com/office/drawing/2014/main" id="{708B5F7C-9321-CA42-A4A6-75DDACAFBFBA}"/>
              </a:ext>
            </a:extLst>
          </p:cNvPr>
          <p:cNvSpPr>
            <a:spLocks noGrp="1"/>
          </p:cNvSpPr>
          <p:nvPr>
            <p:ph type="body" sz="quarter" idx="11"/>
          </p:nvPr>
        </p:nvSpPr>
        <p:spPr>
          <a:xfrm>
            <a:off x="1139825" y="2379076"/>
            <a:ext cx="4730750" cy="3199399"/>
          </a:xfrm>
          <a:prstGeom prst="rect">
            <a:avLst/>
          </a:prstGeom>
        </p:spPr>
        <p:txBody>
          <a:bodyPr lIns="0" tIns="0" rIns="0" bIns="0"/>
          <a:lstStyle>
            <a:lvl1pPr marL="0" indent="0">
              <a:lnSpc>
                <a:spcPct val="100000"/>
              </a:lnSpc>
              <a:spcBef>
                <a:spcPts val="0"/>
              </a:spcBef>
              <a:spcAft>
                <a:spcPts val="1800"/>
              </a:spcAft>
              <a:buNone/>
              <a:defRPr sz="2400" b="0" i="0">
                <a:solidFill>
                  <a:schemeClr val="accent1"/>
                </a:solidFill>
                <a:latin typeface="Arial" panose="020B0604020202020204" pitchFamily="34" charset="0"/>
                <a:ea typeface="Helvetica Neue Light" panose="020004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5" name="Freeform 14">
            <a:extLst>
              <a:ext uri="{FF2B5EF4-FFF2-40B4-BE49-F238E27FC236}">
                <a16:creationId xmlns:a16="http://schemas.microsoft.com/office/drawing/2014/main" id="{6DAFE6A3-BBDA-CF4C-BC68-158DEB004A09}"/>
              </a:ext>
            </a:extLst>
          </p:cNvPr>
          <p:cNvSpPr/>
          <p:nvPr userDrawn="1"/>
        </p:nvSpPr>
        <p:spPr>
          <a:xfrm>
            <a:off x="-738" y="833106"/>
            <a:ext cx="736600" cy="879475"/>
          </a:xfrm>
          <a:custGeom>
            <a:avLst/>
            <a:gdLst>
              <a:gd name="connsiteX0" fmla="*/ 0 w 736600"/>
              <a:gd name="connsiteY0" fmla="*/ 0 h 879475"/>
              <a:gd name="connsiteX1" fmla="*/ 0 w 736600"/>
              <a:gd name="connsiteY1" fmla="*/ 219075 h 879475"/>
              <a:gd name="connsiteX2" fmla="*/ 368300 w 736600"/>
              <a:gd name="connsiteY2" fmla="*/ 438150 h 879475"/>
              <a:gd name="connsiteX3" fmla="*/ 0 w 736600"/>
              <a:gd name="connsiteY3" fmla="*/ 663575 h 879475"/>
              <a:gd name="connsiteX4" fmla="*/ 0 w 736600"/>
              <a:gd name="connsiteY4" fmla="*/ 879475 h 879475"/>
              <a:gd name="connsiteX5" fmla="*/ 736600 w 736600"/>
              <a:gd name="connsiteY5" fmla="*/ 434975 h 879475"/>
              <a:gd name="connsiteX6" fmla="*/ 0 w 736600"/>
              <a:gd name="connsiteY6" fmla="*/ 0 h 87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600" h="879475">
                <a:moveTo>
                  <a:pt x="0" y="0"/>
                </a:moveTo>
                <a:lnTo>
                  <a:pt x="0" y="219075"/>
                </a:lnTo>
                <a:lnTo>
                  <a:pt x="368300" y="438150"/>
                </a:lnTo>
                <a:lnTo>
                  <a:pt x="0" y="663575"/>
                </a:lnTo>
                <a:lnTo>
                  <a:pt x="0" y="879475"/>
                </a:lnTo>
                <a:lnTo>
                  <a:pt x="736600" y="434975"/>
                </a:lnTo>
                <a:lnTo>
                  <a:pt x="0" y="0"/>
                </a:lnTo>
                <a:close/>
              </a:path>
            </a:pathLst>
          </a:custGeom>
          <a:solidFill>
            <a:schemeClr val="tx2"/>
          </a:solidFill>
          <a:ln>
            <a:no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0" name="disclosure statment">
            <a:extLst>
              <a:ext uri="{FF2B5EF4-FFF2-40B4-BE49-F238E27FC236}">
                <a16:creationId xmlns:a16="http://schemas.microsoft.com/office/drawing/2014/main" id="{7FE00430-0344-DE40-A976-91D9660A454F}"/>
              </a:ext>
            </a:extLst>
          </p:cNvPr>
          <p:cNvSpPr txBox="1">
            <a:spLocks/>
          </p:cNvSpPr>
          <p:nvPr userDrawn="1"/>
        </p:nvSpPr>
        <p:spPr>
          <a:xfrm>
            <a:off x="1139824" y="6269199"/>
            <a:ext cx="7145339" cy="110800"/>
          </a:xfrm>
          <a:prstGeom prst="rect">
            <a:avLst/>
          </a:prstGeom>
        </p:spPr>
        <p:txBody>
          <a:bodyPr wrap="square" lIns="0" tIns="0" rIns="0" bIns="0" anchor="ctr">
            <a:sp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accent1"/>
                </a:solidFill>
                <a:latin typeface="Helvetica Neue LT Std 35 Thin"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800" b="0" i="0" dirty="0">
                <a:solidFill>
                  <a:schemeClr val="accent2"/>
                </a:solidFill>
                <a:latin typeface="Arial" panose="020B0604020202020204" pitchFamily="34" charset="0"/>
              </a:rPr>
              <a:t>{Master</a:t>
            </a:r>
            <a:r>
              <a:rPr lang="en-US" sz="800" b="0" i="0" baseline="0" dirty="0">
                <a:solidFill>
                  <a:schemeClr val="accent2"/>
                </a:solidFill>
                <a:latin typeface="Arial" panose="020B0604020202020204" pitchFamily="34" charset="0"/>
              </a:rPr>
              <a:t> slide disclosure}</a:t>
            </a:r>
            <a:endParaRPr lang="en-US" sz="800" b="0" i="0" dirty="0">
              <a:solidFill>
                <a:schemeClr val="accent2"/>
              </a:solidFill>
              <a:latin typeface="Arial" panose="020B0604020202020204" pitchFamily="34" charset="0"/>
            </a:endParaRPr>
          </a:p>
        </p:txBody>
      </p:sp>
    </p:spTree>
    <p:extLst>
      <p:ext uri="{BB962C8B-B14F-4D97-AF65-F5344CB8AC3E}">
        <p14:creationId xmlns:p14="http://schemas.microsoft.com/office/powerpoint/2010/main" val="3799691112"/>
      </p:ext>
    </p:extLst>
  </p:cSld>
  <p:clrMapOvr>
    <a:masterClrMapping/>
  </p:clrMapOvr>
  <p:transition spd="slow">
    <p:push dir="u"/>
  </p:transition>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slide option 11 (3 member)">
    <p:spTree>
      <p:nvGrpSpPr>
        <p:cNvPr id="1" name=""/>
        <p:cNvGrpSpPr/>
        <p:nvPr/>
      </p:nvGrpSpPr>
      <p:grpSpPr>
        <a:xfrm>
          <a:off x="0" y="0"/>
          <a:ext cx="0" cy="0"/>
          <a:chOff x="0" y="0"/>
          <a:chExt cx="0" cy="0"/>
        </a:xfrm>
      </p:grpSpPr>
      <p:sp>
        <p:nvSpPr>
          <p:cNvPr id="40" name="Text Placeholder 13">
            <a:extLst>
              <a:ext uri="{FF2B5EF4-FFF2-40B4-BE49-F238E27FC236}">
                <a16:creationId xmlns:a16="http://schemas.microsoft.com/office/drawing/2014/main" id="{D9E564CC-6175-5345-B507-E9AB0C486554}"/>
              </a:ext>
            </a:extLst>
          </p:cNvPr>
          <p:cNvSpPr>
            <a:spLocks noGrp="1"/>
          </p:cNvSpPr>
          <p:nvPr>
            <p:ph type="body" sz="quarter" idx="10"/>
          </p:nvPr>
        </p:nvSpPr>
        <p:spPr>
          <a:xfrm>
            <a:off x="1139825" y="1014413"/>
            <a:ext cx="9890125" cy="588919"/>
          </a:xfrm>
          <a:prstGeom prst="rect">
            <a:avLst/>
          </a:prstGeom>
        </p:spPr>
        <p:txBody>
          <a:bodyPr lIns="0" tIns="0" rIns="0" bIns="0"/>
          <a:lstStyle>
            <a:lvl1pPr marL="0" indent="0">
              <a:lnSpc>
                <a:spcPct val="85000"/>
              </a:lnSpc>
              <a:spcBef>
                <a:spcPts val="0"/>
              </a:spcBef>
              <a:buNone/>
              <a:defRPr sz="3600" b="1" i="0">
                <a:solidFill>
                  <a:schemeClr val="tx1"/>
                </a:solidFill>
                <a:latin typeface="Arial" panose="020B0604020202020204" pitchFamily="34" charset="0"/>
                <a:ea typeface="Helvetica Neue" panose="020005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5" name="Text Placeholder 13">
            <a:extLst>
              <a:ext uri="{FF2B5EF4-FFF2-40B4-BE49-F238E27FC236}">
                <a16:creationId xmlns:a16="http://schemas.microsoft.com/office/drawing/2014/main" id="{030901E1-C51C-C84B-8849-4E60A323CE8B}"/>
              </a:ext>
            </a:extLst>
          </p:cNvPr>
          <p:cNvSpPr>
            <a:spLocks noGrp="1"/>
          </p:cNvSpPr>
          <p:nvPr>
            <p:ph type="body" sz="quarter" idx="18"/>
          </p:nvPr>
        </p:nvSpPr>
        <p:spPr>
          <a:xfrm>
            <a:off x="1143466" y="4691064"/>
            <a:ext cx="2739093" cy="1143000"/>
          </a:xfrm>
          <a:prstGeom prst="rect">
            <a:avLst/>
          </a:prstGeom>
        </p:spPr>
        <p:txBody>
          <a:bodyPr lIns="0" tIns="0" rIns="0" bIns="0" anchor="t" anchorCtr="0"/>
          <a:lstStyle>
            <a:lvl1pPr marL="0" indent="0" algn="ctr">
              <a:lnSpc>
                <a:spcPct val="90000"/>
              </a:lnSpc>
              <a:spcBef>
                <a:spcPts val="0"/>
              </a:spcBef>
              <a:spcAft>
                <a:spcPts val="600"/>
              </a:spcAft>
              <a:buNone/>
              <a:defRPr sz="1600" b="0" i="0">
                <a:solidFill>
                  <a:schemeClr val="accent1"/>
                </a:solidFill>
                <a:latin typeface="Arial" panose="020B0604020202020204" pitchFamily="34" charset="0"/>
                <a:ea typeface="Helvetica Neue Light" panose="020004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1" name="Picture Placeholder 4">
            <a:extLst>
              <a:ext uri="{FF2B5EF4-FFF2-40B4-BE49-F238E27FC236}">
                <a16:creationId xmlns:a16="http://schemas.microsoft.com/office/drawing/2014/main" id="{469D11EF-7735-6640-AF18-D768D00BA79C}"/>
              </a:ext>
            </a:extLst>
          </p:cNvPr>
          <p:cNvSpPr>
            <a:spLocks noGrp="1"/>
          </p:cNvSpPr>
          <p:nvPr>
            <p:ph type="pic" sz="quarter" idx="32"/>
          </p:nvPr>
        </p:nvSpPr>
        <p:spPr>
          <a:xfrm>
            <a:off x="1143466" y="2149476"/>
            <a:ext cx="2739093" cy="2286000"/>
          </a:xfrm>
          <a:prstGeom prst="rect">
            <a:avLst/>
          </a:prstGeom>
          <a:solidFill>
            <a:schemeClr val="bg1">
              <a:lumMod val="95000"/>
            </a:schemeClr>
          </a:solidFill>
          <a:effectLst>
            <a:outerShdw blurRad="63500" algn="ctr" rotWithShape="0">
              <a:prstClr val="black">
                <a:alpha val="40000"/>
              </a:prstClr>
            </a:outerShdw>
          </a:effectLst>
        </p:spPr>
        <p:txBody>
          <a:bodyPr anchor="ctr"/>
          <a:lstStyle>
            <a:lvl1pPr marL="0" indent="0" algn="ctr">
              <a:buFont typeface="Arial" panose="020B0604020202020204" pitchFamily="34" charset="0"/>
              <a:buNone/>
              <a:defRPr sz="1400"/>
            </a:lvl1pPr>
          </a:lstStyle>
          <a:p>
            <a:endParaRPr lang="en-US" dirty="0"/>
          </a:p>
        </p:txBody>
      </p:sp>
      <p:sp>
        <p:nvSpPr>
          <p:cNvPr id="59" name="Right Triangle 58">
            <a:extLst>
              <a:ext uri="{FF2B5EF4-FFF2-40B4-BE49-F238E27FC236}">
                <a16:creationId xmlns:a16="http://schemas.microsoft.com/office/drawing/2014/main" id="{B4773F50-95E6-F547-AF15-32A8B2416198}"/>
              </a:ext>
            </a:extLst>
          </p:cNvPr>
          <p:cNvSpPr/>
          <p:nvPr userDrawn="1"/>
        </p:nvSpPr>
        <p:spPr>
          <a:xfrm flipH="1">
            <a:off x="10892889" y="6100184"/>
            <a:ext cx="1299111" cy="757815"/>
          </a:xfrm>
          <a:prstGeom prst="rtTriangle">
            <a:avLst/>
          </a:prstGeom>
          <a:solidFill>
            <a:schemeClr val="tx2"/>
          </a:solidFill>
          <a:ln>
            <a:noFill/>
          </a:ln>
          <a:effectLst>
            <a:outerShdw blurRad="101600" algn="ctr"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dirty="0">
                <a:latin typeface="Arial" panose="020B0604020202020204" pitchFamily="34" charset="0"/>
              </a:rPr>
              <a:t> </a:t>
            </a:r>
          </a:p>
        </p:txBody>
      </p:sp>
      <p:sp>
        <p:nvSpPr>
          <p:cNvPr id="26" name="Text Placeholder 13">
            <a:extLst>
              <a:ext uri="{FF2B5EF4-FFF2-40B4-BE49-F238E27FC236}">
                <a16:creationId xmlns:a16="http://schemas.microsoft.com/office/drawing/2014/main" id="{A75E0DB8-5F2A-D443-9CC8-3FBCFE1CC952}"/>
              </a:ext>
            </a:extLst>
          </p:cNvPr>
          <p:cNvSpPr>
            <a:spLocks noGrp="1"/>
          </p:cNvSpPr>
          <p:nvPr>
            <p:ph type="body" sz="quarter" idx="33"/>
          </p:nvPr>
        </p:nvSpPr>
        <p:spPr>
          <a:xfrm>
            <a:off x="4715340" y="4691064"/>
            <a:ext cx="2739093" cy="1143000"/>
          </a:xfrm>
          <a:prstGeom prst="rect">
            <a:avLst/>
          </a:prstGeom>
        </p:spPr>
        <p:txBody>
          <a:bodyPr lIns="0" tIns="0" rIns="0" bIns="0" anchor="t" anchorCtr="0"/>
          <a:lstStyle>
            <a:lvl1pPr marL="0" indent="0" algn="ctr">
              <a:lnSpc>
                <a:spcPct val="90000"/>
              </a:lnSpc>
              <a:spcBef>
                <a:spcPts val="0"/>
              </a:spcBef>
              <a:spcAft>
                <a:spcPts val="600"/>
              </a:spcAft>
              <a:buNone/>
              <a:defRPr sz="1600" b="0" i="0">
                <a:solidFill>
                  <a:schemeClr val="accent1"/>
                </a:solidFill>
                <a:latin typeface="Arial" panose="020B0604020202020204" pitchFamily="34" charset="0"/>
                <a:ea typeface="Helvetica Neue Light" panose="020004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8" name="Picture Placeholder 4">
            <a:extLst>
              <a:ext uri="{FF2B5EF4-FFF2-40B4-BE49-F238E27FC236}">
                <a16:creationId xmlns:a16="http://schemas.microsoft.com/office/drawing/2014/main" id="{C570E22A-DD69-BF44-BB48-43DD6BFE3DF7}"/>
              </a:ext>
            </a:extLst>
          </p:cNvPr>
          <p:cNvSpPr>
            <a:spLocks noGrp="1"/>
          </p:cNvSpPr>
          <p:nvPr>
            <p:ph type="pic" sz="quarter" idx="34"/>
          </p:nvPr>
        </p:nvSpPr>
        <p:spPr>
          <a:xfrm>
            <a:off x="4719647" y="2149476"/>
            <a:ext cx="2739093" cy="2286000"/>
          </a:xfrm>
          <a:prstGeom prst="rect">
            <a:avLst/>
          </a:prstGeom>
          <a:solidFill>
            <a:schemeClr val="bg1">
              <a:lumMod val="95000"/>
            </a:schemeClr>
          </a:solidFill>
          <a:effectLst>
            <a:outerShdw blurRad="63500" algn="ctr" rotWithShape="0">
              <a:prstClr val="black">
                <a:alpha val="40000"/>
              </a:prstClr>
            </a:outerShdw>
          </a:effectLst>
        </p:spPr>
        <p:txBody>
          <a:bodyPr anchor="ctr"/>
          <a:lstStyle>
            <a:lvl1pPr marL="0" indent="0" algn="ctr">
              <a:buFont typeface="Arial" panose="020B0604020202020204" pitchFamily="34" charset="0"/>
              <a:buNone/>
              <a:defRPr sz="1400"/>
            </a:lvl1pPr>
          </a:lstStyle>
          <a:p>
            <a:endParaRPr lang="en-US" dirty="0"/>
          </a:p>
        </p:txBody>
      </p:sp>
      <p:sp>
        <p:nvSpPr>
          <p:cNvPr id="29" name="Text Placeholder 13">
            <a:extLst>
              <a:ext uri="{FF2B5EF4-FFF2-40B4-BE49-F238E27FC236}">
                <a16:creationId xmlns:a16="http://schemas.microsoft.com/office/drawing/2014/main" id="{4BD093D0-238E-F149-A3B9-A49C6CBB53B8}"/>
              </a:ext>
            </a:extLst>
          </p:cNvPr>
          <p:cNvSpPr>
            <a:spLocks noGrp="1"/>
          </p:cNvSpPr>
          <p:nvPr>
            <p:ph type="body" sz="quarter" idx="35"/>
          </p:nvPr>
        </p:nvSpPr>
        <p:spPr>
          <a:xfrm>
            <a:off x="8295828" y="4691064"/>
            <a:ext cx="2739093" cy="1143000"/>
          </a:xfrm>
          <a:prstGeom prst="rect">
            <a:avLst/>
          </a:prstGeom>
        </p:spPr>
        <p:txBody>
          <a:bodyPr lIns="0" tIns="0" rIns="0" bIns="0" anchor="t" anchorCtr="0"/>
          <a:lstStyle>
            <a:lvl1pPr marL="0" indent="0" algn="ctr">
              <a:lnSpc>
                <a:spcPct val="90000"/>
              </a:lnSpc>
              <a:spcBef>
                <a:spcPts val="0"/>
              </a:spcBef>
              <a:spcAft>
                <a:spcPts val="600"/>
              </a:spcAft>
              <a:buNone/>
              <a:defRPr sz="1600" b="0" i="0">
                <a:solidFill>
                  <a:schemeClr val="accent1"/>
                </a:solidFill>
                <a:latin typeface="Arial" panose="020B0604020202020204" pitchFamily="34" charset="0"/>
                <a:ea typeface="Helvetica Neue Light" panose="020004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30" name="Picture Placeholder 4">
            <a:extLst>
              <a:ext uri="{FF2B5EF4-FFF2-40B4-BE49-F238E27FC236}">
                <a16:creationId xmlns:a16="http://schemas.microsoft.com/office/drawing/2014/main" id="{380B0AB3-2307-A440-AE2D-B3C3EF1A3F33}"/>
              </a:ext>
            </a:extLst>
          </p:cNvPr>
          <p:cNvSpPr>
            <a:spLocks noGrp="1"/>
          </p:cNvSpPr>
          <p:nvPr>
            <p:ph type="pic" sz="quarter" idx="36"/>
          </p:nvPr>
        </p:nvSpPr>
        <p:spPr>
          <a:xfrm>
            <a:off x="8295828" y="2149476"/>
            <a:ext cx="2739093" cy="2286000"/>
          </a:xfrm>
          <a:prstGeom prst="rect">
            <a:avLst/>
          </a:prstGeom>
          <a:solidFill>
            <a:schemeClr val="bg1">
              <a:lumMod val="95000"/>
            </a:schemeClr>
          </a:solidFill>
          <a:effectLst>
            <a:outerShdw blurRad="63500" algn="ctr" rotWithShape="0">
              <a:prstClr val="black">
                <a:alpha val="40000"/>
              </a:prstClr>
            </a:outerShdw>
          </a:effectLst>
        </p:spPr>
        <p:txBody>
          <a:bodyPr anchor="ctr"/>
          <a:lstStyle>
            <a:lvl1pPr marL="0" indent="0" algn="ctr">
              <a:buFont typeface="Arial" panose="020B0604020202020204" pitchFamily="34" charset="0"/>
              <a:buNone/>
              <a:defRPr sz="1400"/>
            </a:lvl1pPr>
          </a:lstStyle>
          <a:p>
            <a:endParaRPr lang="en-US" dirty="0"/>
          </a:p>
        </p:txBody>
      </p:sp>
      <p:sp>
        <p:nvSpPr>
          <p:cNvPr id="14" name="Freeform 13">
            <a:extLst>
              <a:ext uri="{FF2B5EF4-FFF2-40B4-BE49-F238E27FC236}">
                <a16:creationId xmlns:a16="http://schemas.microsoft.com/office/drawing/2014/main" id="{BAF0C56C-67FB-5242-9BF2-3870824CCA78}"/>
              </a:ext>
            </a:extLst>
          </p:cNvPr>
          <p:cNvSpPr/>
          <p:nvPr userDrawn="1"/>
        </p:nvSpPr>
        <p:spPr>
          <a:xfrm>
            <a:off x="-738" y="833106"/>
            <a:ext cx="736600" cy="879475"/>
          </a:xfrm>
          <a:custGeom>
            <a:avLst/>
            <a:gdLst>
              <a:gd name="connsiteX0" fmla="*/ 0 w 736600"/>
              <a:gd name="connsiteY0" fmla="*/ 0 h 879475"/>
              <a:gd name="connsiteX1" fmla="*/ 0 w 736600"/>
              <a:gd name="connsiteY1" fmla="*/ 219075 h 879475"/>
              <a:gd name="connsiteX2" fmla="*/ 368300 w 736600"/>
              <a:gd name="connsiteY2" fmla="*/ 438150 h 879475"/>
              <a:gd name="connsiteX3" fmla="*/ 0 w 736600"/>
              <a:gd name="connsiteY3" fmla="*/ 663575 h 879475"/>
              <a:gd name="connsiteX4" fmla="*/ 0 w 736600"/>
              <a:gd name="connsiteY4" fmla="*/ 879475 h 879475"/>
              <a:gd name="connsiteX5" fmla="*/ 736600 w 736600"/>
              <a:gd name="connsiteY5" fmla="*/ 434975 h 879475"/>
              <a:gd name="connsiteX6" fmla="*/ 0 w 736600"/>
              <a:gd name="connsiteY6" fmla="*/ 0 h 87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600" h="879475">
                <a:moveTo>
                  <a:pt x="0" y="0"/>
                </a:moveTo>
                <a:lnTo>
                  <a:pt x="0" y="219075"/>
                </a:lnTo>
                <a:lnTo>
                  <a:pt x="368300" y="438150"/>
                </a:lnTo>
                <a:lnTo>
                  <a:pt x="0" y="663575"/>
                </a:lnTo>
                <a:lnTo>
                  <a:pt x="0" y="879475"/>
                </a:lnTo>
                <a:lnTo>
                  <a:pt x="736600" y="434975"/>
                </a:lnTo>
                <a:lnTo>
                  <a:pt x="0" y="0"/>
                </a:lnTo>
                <a:close/>
              </a:path>
            </a:pathLst>
          </a:custGeom>
          <a:solidFill>
            <a:schemeClr val="tx2"/>
          </a:solidFill>
          <a:ln>
            <a:no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disclosure statment">
            <a:extLst>
              <a:ext uri="{FF2B5EF4-FFF2-40B4-BE49-F238E27FC236}">
                <a16:creationId xmlns:a16="http://schemas.microsoft.com/office/drawing/2014/main" id="{F9F89745-9658-2F46-A17B-CC6054095456}"/>
              </a:ext>
            </a:extLst>
          </p:cNvPr>
          <p:cNvSpPr txBox="1">
            <a:spLocks/>
          </p:cNvSpPr>
          <p:nvPr userDrawn="1"/>
        </p:nvSpPr>
        <p:spPr>
          <a:xfrm>
            <a:off x="3138488" y="6290585"/>
            <a:ext cx="7891109" cy="110800"/>
          </a:xfrm>
          <a:prstGeom prst="rect">
            <a:avLst/>
          </a:prstGeom>
        </p:spPr>
        <p:txBody>
          <a:bodyPr wrap="square" lIns="0" tIns="0" rIns="0" bIns="0" anchor="ctr">
            <a:sp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accent1"/>
                </a:solidFill>
                <a:latin typeface="Helvetica Neue LT Std 35 Thin"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800" b="0" i="0" dirty="0">
                <a:solidFill>
                  <a:schemeClr val="accent2"/>
                </a:solidFill>
                <a:latin typeface="Arial" panose="020B0604020202020204" pitchFamily="34" charset="0"/>
              </a:rPr>
              <a:t>A diversified portfolio does not assure a profit or protect against loss in a declining market. The information included herein is for informational purposes</a:t>
            </a:r>
            <a:r>
              <a:rPr lang="en-US" sz="800" b="0" i="0" baseline="0" dirty="0">
                <a:solidFill>
                  <a:schemeClr val="accent2"/>
                </a:solidFill>
                <a:latin typeface="Arial" panose="020B0604020202020204" pitchFamily="34" charset="0"/>
              </a:rPr>
              <a:t> only.</a:t>
            </a:r>
            <a:endParaRPr lang="en-US" sz="800" b="0" i="0" dirty="0">
              <a:solidFill>
                <a:schemeClr val="accent2"/>
              </a:solidFill>
              <a:latin typeface="Arial" panose="020B0604020202020204" pitchFamily="34" charset="0"/>
            </a:endParaRPr>
          </a:p>
        </p:txBody>
      </p:sp>
      <p:sp>
        <p:nvSpPr>
          <p:cNvPr id="16" name="TextBox 15">
            <a:extLst>
              <a:ext uri="{FF2B5EF4-FFF2-40B4-BE49-F238E27FC236}">
                <a16:creationId xmlns:a16="http://schemas.microsoft.com/office/drawing/2014/main" id="{FBF10EE1-66F6-A64B-A1B2-E37B1D87A657}"/>
              </a:ext>
            </a:extLst>
          </p:cNvPr>
          <p:cNvSpPr txBox="1"/>
          <p:nvPr userDrawn="1"/>
        </p:nvSpPr>
        <p:spPr>
          <a:xfrm>
            <a:off x="1139825" y="6194949"/>
            <a:ext cx="1610463" cy="276999"/>
          </a:xfrm>
          <a:prstGeom prst="rect">
            <a:avLst/>
          </a:prstGeom>
          <a:solidFill>
            <a:srgbClr val="FF0000"/>
          </a:solidFill>
        </p:spPr>
        <p:txBody>
          <a:bodyPr wrap="square" rtlCol="0">
            <a:spAutoFit/>
          </a:bodyPr>
          <a:lstStyle/>
          <a:p>
            <a:r>
              <a:rPr lang="en-US" sz="1200" dirty="0">
                <a:solidFill>
                  <a:schemeClr val="bg1"/>
                </a:solidFill>
                <a:latin typeface="+mj-lt"/>
              </a:rPr>
              <a:t>Replace With Logo</a:t>
            </a:r>
          </a:p>
        </p:txBody>
      </p:sp>
    </p:spTree>
    <p:extLst>
      <p:ext uri="{BB962C8B-B14F-4D97-AF65-F5344CB8AC3E}">
        <p14:creationId xmlns:p14="http://schemas.microsoft.com/office/powerpoint/2010/main" val="4168063845"/>
      </p:ext>
    </p:extLst>
  </p:cSld>
  <p:clrMapOvr>
    <a:masterClrMapping/>
  </p:clrMapOvr>
  <p:transition spd="slow">
    <p:push dir="u"/>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peaker Slide option 12 (title, bullet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E977C14-DF39-6443-8E68-778C7AA12358}"/>
              </a:ext>
            </a:extLst>
          </p:cNvPr>
          <p:cNvSpPr>
            <a:spLocks noGrp="1"/>
          </p:cNvSpPr>
          <p:nvPr>
            <p:ph type="pic" sz="quarter" idx="12"/>
          </p:nvPr>
        </p:nvSpPr>
        <p:spPr>
          <a:xfrm>
            <a:off x="0" y="0"/>
            <a:ext cx="5097463" cy="6858000"/>
          </a:xfrm>
          <a:prstGeom prst="rect">
            <a:avLst/>
          </a:prstGeom>
          <a:solidFill>
            <a:schemeClr val="bg1">
              <a:lumMod val="95000"/>
            </a:schemeClr>
          </a:solidFill>
        </p:spPr>
        <p:txBody>
          <a:bodyPr anchor="ctr"/>
          <a:lstStyle>
            <a:lvl1pPr marL="0" indent="0" algn="ctr">
              <a:buNone/>
              <a:defRPr/>
            </a:lvl1pPr>
          </a:lstStyle>
          <a:p>
            <a:endParaRPr lang="en-US"/>
          </a:p>
        </p:txBody>
      </p:sp>
      <p:pic>
        <p:nvPicPr>
          <p:cNvPr id="13" name="Picture 12">
            <a:extLst>
              <a:ext uri="{FF2B5EF4-FFF2-40B4-BE49-F238E27FC236}">
                <a16:creationId xmlns:a16="http://schemas.microsoft.com/office/drawing/2014/main" id="{E233F040-ED49-1B49-AE8A-B189C130795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617326" y="6011907"/>
            <a:ext cx="1839368" cy="625385"/>
          </a:xfrm>
          <a:prstGeom prst="rect">
            <a:avLst/>
          </a:prstGeom>
          <a:effectLst/>
        </p:spPr>
      </p:pic>
      <p:sp>
        <p:nvSpPr>
          <p:cNvPr id="9" name="Text Placeholder 13">
            <a:extLst>
              <a:ext uri="{FF2B5EF4-FFF2-40B4-BE49-F238E27FC236}">
                <a16:creationId xmlns:a16="http://schemas.microsoft.com/office/drawing/2014/main" id="{221090C8-4E25-AD49-A1CE-2D302451961C}"/>
              </a:ext>
            </a:extLst>
          </p:cNvPr>
          <p:cNvSpPr>
            <a:spLocks noGrp="1"/>
          </p:cNvSpPr>
          <p:nvPr>
            <p:ph type="body" sz="quarter" idx="10"/>
          </p:nvPr>
        </p:nvSpPr>
        <p:spPr>
          <a:xfrm>
            <a:off x="5870574" y="1014413"/>
            <a:ext cx="5159376" cy="836158"/>
          </a:xfrm>
          <a:prstGeom prst="rect">
            <a:avLst/>
          </a:prstGeom>
        </p:spPr>
        <p:txBody>
          <a:bodyPr lIns="0" tIns="0" rIns="0" bIns="0"/>
          <a:lstStyle>
            <a:lvl1pPr marL="0" indent="0">
              <a:lnSpc>
                <a:spcPct val="85000"/>
              </a:lnSpc>
              <a:spcBef>
                <a:spcPts val="0"/>
              </a:spcBef>
              <a:buNone/>
              <a:defRPr sz="3600" b="1" i="0">
                <a:solidFill>
                  <a:schemeClr val="tx1"/>
                </a:solidFill>
                <a:latin typeface="Arial" panose="020B0604020202020204" pitchFamily="34" charset="0"/>
                <a:ea typeface="Helvetica Neue" panose="020005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1" name="Text Placeholder 13">
            <a:extLst>
              <a:ext uri="{FF2B5EF4-FFF2-40B4-BE49-F238E27FC236}">
                <a16:creationId xmlns:a16="http://schemas.microsoft.com/office/drawing/2014/main" id="{55362FC4-C546-2547-AC09-BE3C103EC1CB}"/>
              </a:ext>
            </a:extLst>
          </p:cNvPr>
          <p:cNvSpPr>
            <a:spLocks noGrp="1"/>
          </p:cNvSpPr>
          <p:nvPr>
            <p:ph type="body" sz="quarter" idx="11"/>
          </p:nvPr>
        </p:nvSpPr>
        <p:spPr>
          <a:xfrm>
            <a:off x="5870574" y="2149475"/>
            <a:ext cx="5159375" cy="270555"/>
          </a:xfrm>
          <a:prstGeom prst="rect">
            <a:avLst/>
          </a:prstGeom>
        </p:spPr>
        <p:txBody>
          <a:bodyPr lIns="0" tIns="0" rIns="0" bIns="0"/>
          <a:lstStyle>
            <a:lvl1pPr marL="0" indent="0">
              <a:lnSpc>
                <a:spcPct val="90000"/>
              </a:lnSpc>
              <a:spcBef>
                <a:spcPts val="0"/>
              </a:spcBef>
              <a:spcAft>
                <a:spcPts val="600"/>
              </a:spcAft>
              <a:buNone/>
              <a:defRPr sz="2400" b="0" i="0">
                <a:solidFill>
                  <a:schemeClr val="tx2"/>
                </a:solidFill>
                <a:latin typeface="Arial" panose="020B0604020202020204" pitchFamily="34" charset="0"/>
                <a:ea typeface="Helvetica Neue Light" panose="020004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4" name="Text Placeholder 13">
            <a:extLst>
              <a:ext uri="{FF2B5EF4-FFF2-40B4-BE49-F238E27FC236}">
                <a16:creationId xmlns:a16="http://schemas.microsoft.com/office/drawing/2014/main" id="{5482B8AA-3E73-2D4B-969A-2C6CC991E7B5}"/>
              </a:ext>
            </a:extLst>
          </p:cNvPr>
          <p:cNvSpPr>
            <a:spLocks noGrp="1"/>
          </p:cNvSpPr>
          <p:nvPr>
            <p:ph type="body" sz="quarter" idx="13"/>
          </p:nvPr>
        </p:nvSpPr>
        <p:spPr>
          <a:xfrm>
            <a:off x="5870574" y="2685143"/>
            <a:ext cx="5159375" cy="270555"/>
          </a:xfrm>
          <a:prstGeom prst="rect">
            <a:avLst/>
          </a:prstGeom>
        </p:spPr>
        <p:txBody>
          <a:bodyPr lIns="0" tIns="0" rIns="0" bIns="0"/>
          <a:lstStyle>
            <a:lvl1pPr marL="0" indent="0">
              <a:lnSpc>
                <a:spcPct val="90000"/>
              </a:lnSpc>
              <a:spcBef>
                <a:spcPts val="0"/>
              </a:spcBef>
              <a:spcAft>
                <a:spcPts val="600"/>
              </a:spcAft>
              <a:buNone/>
              <a:defRPr sz="2400" b="0" i="0">
                <a:solidFill>
                  <a:schemeClr val="tx2"/>
                </a:solidFill>
                <a:latin typeface="Arial" panose="020B0604020202020204" pitchFamily="34" charset="0"/>
                <a:ea typeface="Helvetica Neue Light" panose="020004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5" name="Text Placeholder 13">
            <a:extLst>
              <a:ext uri="{FF2B5EF4-FFF2-40B4-BE49-F238E27FC236}">
                <a16:creationId xmlns:a16="http://schemas.microsoft.com/office/drawing/2014/main" id="{B7EF99CD-A98C-DB4F-A830-2F42E1167DE5}"/>
              </a:ext>
            </a:extLst>
          </p:cNvPr>
          <p:cNvSpPr>
            <a:spLocks noGrp="1"/>
          </p:cNvSpPr>
          <p:nvPr>
            <p:ph type="body" sz="quarter" idx="14"/>
          </p:nvPr>
        </p:nvSpPr>
        <p:spPr>
          <a:xfrm>
            <a:off x="5870574" y="3292474"/>
            <a:ext cx="5159375" cy="2286001"/>
          </a:xfrm>
          <a:prstGeom prst="rect">
            <a:avLst/>
          </a:prstGeom>
        </p:spPr>
        <p:txBody>
          <a:bodyPr lIns="0" tIns="0" rIns="0" bIns="0"/>
          <a:lstStyle>
            <a:lvl1pPr marL="342900" indent="-342900">
              <a:lnSpc>
                <a:spcPct val="100000"/>
              </a:lnSpc>
              <a:spcBef>
                <a:spcPts val="0"/>
              </a:spcBef>
              <a:spcAft>
                <a:spcPts val="1200"/>
              </a:spcAft>
              <a:buClr>
                <a:schemeClr val="tx2"/>
              </a:buClr>
              <a:buFont typeface="Arial" panose="020B0604020202020204" pitchFamily="34" charset="0"/>
              <a:buChar char="•"/>
              <a:defRPr sz="2000" b="0" i="0">
                <a:solidFill>
                  <a:schemeClr val="accent1"/>
                </a:solidFill>
                <a:latin typeface="Arial" panose="020B0604020202020204" pitchFamily="34" charset="0"/>
                <a:ea typeface="Helvetica Neue Light" panose="020004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0" name="disclosure statment">
            <a:extLst>
              <a:ext uri="{FF2B5EF4-FFF2-40B4-BE49-F238E27FC236}">
                <a16:creationId xmlns:a16="http://schemas.microsoft.com/office/drawing/2014/main" id="{236CE8B6-8ADA-5244-8294-B73988CD8048}"/>
              </a:ext>
            </a:extLst>
          </p:cNvPr>
          <p:cNvSpPr txBox="1">
            <a:spLocks/>
          </p:cNvSpPr>
          <p:nvPr userDrawn="1"/>
        </p:nvSpPr>
        <p:spPr>
          <a:xfrm>
            <a:off x="5870575" y="6158400"/>
            <a:ext cx="3182938" cy="332399"/>
          </a:xfrm>
          <a:prstGeom prst="rect">
            <a:avLst/>
          </a:prstGeom>
        </p:spPr>
        <p:txBody>
          <a:bodyPr wrap="square" lIns="0" tIns="0" rIns="0" bIns="0" anchor="ctr">
            <a:sp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accent1"/>
                </a:solidFill>
                <a:latin typeface="Helvetica Neue LT Std 35 Thin"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800" b="0" i="0" dirty="0">
                <a:solidFill>
                  <a:schemeClr val="accent2"/>
                </a:solidFill>
                <a:latin typeface="Arial" panose="020B0604020202020204" pitchFamily="34" charset="0"/>
              </a:rPr>
              <a:t>A diversified portfolio does not assure a profit or protect against loss in a declining market. The information included herein is for informational purposes</a:t>
            </a:r>
            <a:r>
              <a:rPr lang="en-US" sz="800" b="0" i="0" baseline="0" dirty="0">
                <a:solidFill>
                  <a:schemeClr val="accent2"/>
                </a:solidFill>
                <a:latin typeface="Arial" panose="020B0604020202020204" pitchFamily="34" charset="0"/>
              </a:rPr>
              <a:t> only.</a:t>
            </a:r>
            <a:endParaRPr lang="en-US" sz="800" b="0" i="0" dirty="0">
              <a:solidFill>
                <a:schemeClr val="accent2"/>
              </a:solidFill>
              <a:latin typeface="Arial" panose="020B0604020202020204" pitchFamily="34" charset="0"/>
            </a:endParaRPr>
          </a:p>
        </p:txBody>
      </p:sp>
      <p:sp>
        <p:nvSpPr>
          <p:cNvPr id="16" name="TextBox 15">
            <a:extLst>
              <a:ext uri="{FF2B5EF4-FFF2-40B4-BE49-F238E27FC236}">
                <a16:creationId xmlns:a16="http://schemas.microsoft.com/office/drawing/2014/main" id="{686A5DAE-276E-8847-873E-64DE67B1B9C2}"/>
              </a:ext>
            </a:extLst>
          </p:cNvPr>
          <p:cNvSpPr txBox="1"/>
          <p:nvPr userDrawn="1"/>
        </p:nvSpPr>
        <p:spPr>
          <a:xfrm>
            <a:off x="9419487" y="6194949"/>
            <a:ext cx="1610463" cy="276999"/>
          </a:xfrm>
          <a:prstGeom prst="rect">
            <a:avLst/>
          </a:prstGeom>
          <a:solidFill>
            <a:srgbClr val="FF0000"/>
          </a:solidFill>
        </p:spPr>
        <p:txBody>
          <a:bodyPr wrap="square" rtlCol="0">
            <a:spAutoFit/>
          </a:bodyPr>
          <a:lstStyle/>
          <a:p>
            <a:r>
              <a:rPr lang="en-US" sz="1200" dirty="0">
                <a:solidFill>
                  <a:schemeClr val="bg1"/>
                </a:solidFill>
                <a:latin typeface="+mj-lt"/>
              </a:rPr>
              <a:t>Replace With Logo</a:t>
            </a:r>
          </a:p>
        </p:txBody>
      </p:sp>
    </p:spTree>
    <p:extLst>
      <p:ext uri="{BB962C8B-B14F-4D97-AF65-F5344CB8AC3E}">
        <p14:creationId xmlns:p14="http://schemas.microsoft.com/office/powerpoint/2010/main" val="973160223"/>
      </p:ext>
    </p:extLst>
  </p:cSld>
  <p:clrMapOvr>
    <a:masterClrMapping/>
  </p:clrMapOvr>
  <p:transition spd="slow">
    <p:push dir="u"/>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eaker Slide option 13 (contact inf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E977C14-DF39-6443-8E68-778C7AA12358}"/>
              </a:ext>
            </a:extLst>
          </p:cNvPr>
          <p:cNvSpPr>
            <a:spLocks noGrp="1"/>
          </p:cNvSpPr>
          <p:nvPr>
            <p:ph type="pic" sz="quarter" idx="12"/>
          </p:nvPr>
        </p:nvSpPr>
        <p:spPr>
          <a:xfrm>
            <a:off x="0" y="0"/>
            <a:ext cx="5097463" cy="6858000"/>
          </a:xfrm>
          <a:prstGeom prst="rect">
            <a:avLst/>
          </a:prstGeom>
          <a:solidFill>
            <a:schemeClr val="bg1">
              <a:lumMod val="95000"/>
            </a:schemeClr>
          </a:solidFill>
        </p:spPr>
        <p:txBody>
          <a:bodyPr anchor="ctr"/>
          <a:lstStyle>
            <a:lvl1pPr marL="0" indent="0" algn="ctr">
              <a:buNone/>
              <a:defRPr/>
            </a:lvl1pPr>
          </a:lstStyle>
          <a:p>
            <a:endParaRPr lang="en-US"/>
          </a:p>
        </p:txBody>
      </p:sp>
      <p:pic>
        <p:nvPicPr>
          <p:cNvPr id="13" name="Picture 12">
            <a:extLst>
              <a:ext uri="{FF2B5EF4-FFF2-40B4-BE49-F238E27FC236}">
                <a16:creationId xmlns:a16="http://schemas.microsoft.com/office/drawing/2014/main" id="{E233F040-ED49-1B49-AE8A-B189C130795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617326" y="6011907"/>
            <a:ext cx="1839368" cy="625385"/>
          </a:xfrm>
          <a:prstGeom prst="rect">
            <a:avLst/>
          </a:prstGeom>
          <a:effectLst/>
        </p:spPr>
      </p:pic>
      <p:sp>
        <p:nvSpPr>
          <p:cNvPr id="9" name="Text Placeholder 13">
            <a:extLst>
              <a:ext uri="{FF2B5EF4-FFF2-40B4-BE49-F238E27FC236}">
                <a16:creationId xmlns:a16="http://schemas.microsoft.com/office/drawing/2014/main" id="{221090C8-4E25-AD49-A1CE-2D302451961C}"/>
              </a:ext>
            </a:extLst>
          </p:cNvPr>
          <p:cNvSpPr>
            <a:spLocks noGrp="1"/>
          </p:cNvSpPr>
          <p:nvPr>
            <p:ph type="body" sz="quarter" idx="10"/>
          </p:nvPr>
        </p:nvSpPr>
        <p:spPr>
          <a:xfrm>
            <a:off x="5870574" y="1014413"/>
            <a:ext cx="5159376" cy="836158"/>
          </a:xfrm>
          <a:prstGeom prst="rect">
            <a:avLst/>
          </a:prstGeom>
        </p:spPr>
        <p:txBody>
          <a:bodyPr lIns="0" tIns="0" rIns="0" bIns="0"/>
          <a:lstStyle>
            <a:lvl1pPr marL="0" indent="0">
              <a:lnSpc>
                <a:spcPct val="85000"/>
              </a:lnSpc>
              <a:spcBef>
                <a:spcPts val="0"/>
              </a:spcBef>
              <a:buNone/>
              <a:defRPr sz="3600" b="1" i="0">
                <a:solidFill>
                  <a:schemeClr val="tx1"/>
                </a:solidFill>
                <a:latin typeface="Arial" panose="020B0604020202020204" pitchFamily="34" charset="0"/>
                <a:ea typeface="Helvetica Neue" panose="020005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1" name="Text Placeholder 13">
            <a:extLst>
              <a:ext uri="{FF2B5EF4-FFF2-40B4-BE49-F238E27FC236}">
                <a16:creationId xmlns:a16="http://schemas.microsoft.com/office/drawing/2014/main" id="{55362FC4-C546-2547-AC09-BE3C103EC1CB}"/>
              </a:ext>
            </a:extLst>
          </p:cNvPr>
          <p:cNvSpPr>
            <a:spLocks noGrp="1"/>
          </p:cNvSpPr>
          <p:nvPr>
            <p:ph type="body" sz="quarter" idx="11"/>
          </p:nvPr>
        </p:nvSpPr>
        <p:spPr>
          <a:xfrm>
            <a:off x="5870574" y="2149475"/>
            <a:ext cx="5159375" cy="270555"/>
          </a:xfrm>
          <a:prstGeom prst="rect">
            <a:avLst/>
          </a:prstGeom>
        </p:spPr>
        <p:txBody>
          <a:bodyPr lIns="0" tIns="0" rIns="0" bIns="0"/>
          <a:lstStyle>
            <a:lvl1pPr marL="0" indent="0">
              <a:lnSpc>
                <a:spcPct val="90000"/>
              </a:lnSpc>
              <a:spcBef>
                <a:spcPts val="0"/>
              </a:spcBef>
              <a:spcAft>
                <a:spcPts val="600"/>
              </a:spcAft>
              <a:buNone/>
              <a:defRPr sz="2400" b="0" i="0">
                <a:solidFill>
                  <a:schemeClr val="accent1"/>
                </a:solidFill>
                <a:latin typeface="Arial" panose="020B0604020202020204" pitchFamily="34" charset="0"/>
                <a:ea typeface="Helvetica Neue Light" panose="020004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4" name="Text Placeholder 13">
            <a:extLst>
              <a:ext uri="{FF2B5EF4-FFF2-40B4-BE49-F238E27FC236}">
                <a16:creationId xmlns:a16="http://schemas.microsoft.com/office/drawing/2014/main" id="{5482B8AA-3E73-2D4B-969A-2C6CC991E7B5}"/>
              </a:ext>
            </a:extLst>
          </p:cNvPr>
          <p:cNvSpPr>
            <a:spLocks noGrp="1"/>
          </p:cNvSpPr>
          <p:nvPr>
            <p:ph type="body" sz="quarter" idx="13"/>
          </p:nvPr>
        </p:nvSpPr>
        <p:spPr>
          <a:xfrm>
            <a:off x="5870574" y="3019826"/>
            <a:ext cx="5159375" cy="270555"/>
          </a:xfrm>
          <a:prstGeom prst="rect">
            <a:avLst/>
          </a:prstGeom>
        </p:spPr>
        <p:txBody>
          <a:bodyPr lIns="0" tIns="0" rIns="0" bIns="0"/>
          <a:lstStyle>
            <a:lvl1pPr marL="0" indent="0">
              <a:lnSpc>
                <a:spcPct val="90000"/>
              </a:lnSpc>
              <a:spcBef>
                <a:spcPts val="0"/>
              </a:spcBef>
              <a:spcAft>
                <a:spcPts val="600"/>
              </a:spcAft>
              <a:buNone/>
              <a:defRPr sz="2400" b="0" i="0">
                <a:solidFill>
                  <a:schemeClr val="tx2"/>
                </a:solidFill>
                <a:latin typeface="Arial" panose="020B0604020202020204" pitchFamily="34" charset="0"/>
                <a:ea typeface="Helvetica Neue Light" panose="020004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5" name="Text Placeholder 13">
            <a:extLst>
              <a:ext uri="{FF2B5EF4-FFF2-40B4-BE49-F238E27FC236}">
                <a16:creationId xmlns:a16="http://schemas.microsoft.com/office/drawing/2014/main" id="{B7EF99CD-A98C-DB4F-A830-2F42E1167DE5}"/>
              </a:ext>
            </a:extLst>
          </p:cNvPr>
          <p:cNvSpPr>
            <a:spLocks noGrp="1"/>
          </p:cNvSpPr>
          <p:nvPr>
            <p:ph type="body" sz="quarter" idx="14"/>
          </p:nvPr>
        </p:nvSpPr>
        <p:spPr>
          <a:xfrm>
            <a:off x="5870574" y="4435475"/>
            <a:ext cx="5159375" cy="1143000"/>
          </a:xfrm>
          <a:prstGeom prst="rect">
            <a:avLst/>
          </a:prstGeom>
        </p:spPr>
        <p:txBody>
          <a:bodyPr lIns="0" tIns="0" rIns="0" bIns="0"/>
          <a:lstStyle>
            <a:lvl1pPr marL="0" indent="0">
              <a:lnSpc>
                <a:spcPct val="100000"/>
              </a:lnSpc>
              <a:spcBef>
                <a:spcPts val="0"/>
              </a:spcBef>
              <a:spcAft>
                <a:spcPts val="600"/>
              </a:spcAft>
              <a:buClr>
                <a:schemeClr val="tx2"/>
              </a:buClr>
              <a:buFont typeface="Arial" panose="020B0604020202020204" pitchFamily="34" charset="0"/>
              <a:buNone/>
              <a:defRPr sz="1800" b="0" i="0">
                <a:solidFill>
                  <a:schemeClr val="accent1"/>
                </a:solidFill>
                <a:latin typeface="Arial" panose="020B0604020202020204" pitchFamily="34" charset="0"/>
                <a:ea typeface="Helvetica Neue Light" panose="020004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0" name="Text Placeholder 13">
            <a:extLst>
              <a:ext uri="{FF2B5EF4-FFF2-40B4-BE49-F238E27FC236}">
                <a16:creationId xmlns:a16="http://schemas.microsoft.com/office/drawing/2014/main" id="{29DFF07A-874D-DA43-AFC2-3C34E352018E}"/>
              </a:ext>
            </a:extLst>
          </p:cNvPr>
          <p:cNvSpPr>
            <a:spLocks noGrp="1"/>
          </p:cNvSpPr>
          <p:nvPr>
            <p:ph type="body" sz="quarter" idx="15" hasCustomPrompt="1"/>
          </p:nvPr>
        </p:nvSpPr>
        <p:spPr>
          <a:xfrm>
            <a:off x="5870574" y="451703"/>
            <a:ext cx="5159376" cy="205923"/>
          </a:xfrm>
          <a:prstGeom prst="rect">
            <a:avLst/>
          </a:prstGeom>
        </p:spPr>
        <p:txBody>
          <a:bodyPr lIns="0" tIns="0" rIns="0" bIns="0" anchor="t"/>
          <a:lstStyle>
            <a:lvl1pPr marL="0" indent="0">
              <a:lnSpc>
                <a:spcPts val="2000"/>
              </a:lnSpc>
              <a:spcBef>
                <a:spcPts val="0"/>
              </a:spcBef>
              <a:buNone/>
              <a:defRPr sz="2000" b="0" i="0">
                <a:solidFill>
                  <a:schemeClr val="tx1"/>
                </a:solidFill>
                <a:latin typeface="Arial" panose="020B0604020202020204" pitchFamily="34" charset="0"/>
                <a:ea typeface="Helvetica Neue" panose="020005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Your Contact</a:t>
            </a:r>
          </a:p>
        </p:txBody>
      </p:sp>
      <p:sp>
        <p:nvSpPr>
          <p:cNvPr id="18" name="Text Placeholder 13">
            <a:extLst>
              <a:ext uri="{FF2B5EF4-FFF2-40B4-BE49-F238E27FC236}">
                <a16:creationId xmlns:a16="http://schemas.microsoft.com/office/drawing/2014/main" id="{88F8500C-5B41-B247-A6E9-CC5EFA848DA6}"/>
              </a:ext>
            </a:extLst>
          </p:cNvPr>
          <p:cNvSpPr>
            <a:spLocks noGrp="1"/>
          </p:cNvSpPr>
          <p:nvPr>
            <p:ph type="body" sz="quarter" idx="17" hasCustomPrompt="1"/>
          </p:nvPr>
        </p:nvSpPr>
        <p:spPr>
          <a:xfrm>
            <a:off x="5870574" y="2694159"/>
            <a:ext cx="1974851" cy="205923"/>
          </a:xfrm>
          <a:prstGeom prst="rect">
            <a:avLst/>
          </a:prstGeom>
        </p:spPr>
        <p:txBody>
          <a:bodyPr lIns="0" tIns="0" rIns="0" bIns="0" anchor="t"/>
          <a:lstStyle>
            <a:lvl1pPr marL="0" indent="0">
              <a:lnSpc>
                <a:spcPts val="2000"/>
              </a:lnSpc>
              <a:spcBef>
                <a:spcPts val="0"/>
              </a:spcBef>
              <a:buNone/>
              <a:defRPr sz="1200" b="0" i="0" spc="300">
                <a:solidFill>
                  <a:schemeClr val="bg2"/>
                </a:solidFill>
                <a:latin typeface="Arial" panose="020B0604020202020204" pitchFamily="34" charset="0"/>
                <a:ea typeface="Helvetica Neue" panose="020005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EMAIL</a:t>
            </a:r>
          </a:p>
        </p:txBody>
      </p:sp>
      <p:sp>
        <p:nvSpPr>
          <p:cNvPr id="20" name="Text Placeholder 13">
            <a:extLst>
              <a:ext uri="{FF2B5EF4-FFF2-40B4-BE49-F238E27FC236}">
                <a16:creationId xmlns:a16="http://schemas.microsoft.com/office/drawing/2014/main" id="{A72803B1-2228-1144-BDA7-F2383E32099A}"/>
              </a:ext>
            </a:extLst>
          </p:cNvPr>
          <p:cNvSpPr>
            <a:spLocks noGrp="1"/>
          </p:cNvSpPr>
          <p:nvPr>
            <p:ph type="body" sz="quarter" idx="18"/>
          </p:nvPr>
        </p:nvSpPr>
        <p:spPr>
          <a:xfrm>
            <a:off x="5870574" y="3810854"/>
            <a:ext cx="5159375" cy="270555"/>
          </a:xfrm>
          <a:prstGeom prst="rect">
            <a:avLst/>
          </a:prstGeom>
        </p:spPr>
        <p:txBody>
          <a:bodyPr lIns="0" tIns="0" rIns="0" bIns="0"/>
          <a:lstStyle>
            <a:lvl1pPr marL="0" indent="0">
              <a:lnSpc>
                <a:spcPct val="90000"/>
              </a:lnSpc>
              <a:spcBef>
                <a:spcPts val="0"/>
              </a:spcBef>
              <a:spcAft>
                <a:spcPts val="600"/>
              </a:spcAft>
              <a:buNone/>
              <a:defRPr sz="2400" b="0" i="0">
                <a:solidFill>
                  <a:schemeClr val="tx2"/>
                </a:solidFill>
                <a:latin typeface="Arial" panose="020B0604020202020204" pitchFamily="34" charset="0"/>
                <a:ea typeface="Helvetica Neue Light" panose="020004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1" name="Text Placeholder 13">
            <a:extLst>
              <a:ext uri="{FF2B5EF4-FFF2-40B4-BE49-F238E27FC236}">
                <a16:creationId xmlns:a16="http://schemas.microsoft.com/office/drawing/2014/main" id="{03CC59A4-A05B-3148-80CD-AF637E2E6390}"/>
              </a:ext>
            </a:extLst>
          </p:cNvPr>
          <p:cNvSpPr>
            <a:spLocks noGrp="1"/>
          </p:cNvSpPr>
          <p:nvPr>
            <p:ph type="body" sz="quarter" idx="19" hasCustomPrompt="1"/>
          </p:nvPr>
        </p:nvSpPr>
        <p:spPr>
          <a:xfrm>
            <a:off x="5870574" y="3485187"/>
            <a:ext cx="1974851" cy="205923"/>
          </a:xfrm>
          <a:prstGeom prst="rect">
            <a:avLst/>
          </a:prstGeom>
        </p:spPr>
        <p:txBody>
          <a:bodyPr lIns="0" tIns="0" rIns="0" bIns="0" anchor="t"/>
          <a:lstStyle>
            <a:lvl1pPr marL="0" indent="0">
              <a:lnSpc>
                <a:spcPts val="2000"/>
              </a:lnSpc>
              <a:spcBef>
                <a:spcPts val="0"/>
              </a:spcBef>
              <a:buNone/>
              <a:defRPr sz="1200" b="0" i="0" spc="300">
                <a:solidFill>
                  <a:schemeClr val="bg2"/>
                </a:solidFill>
                <a:latin typeface="Arial" panose="020B0604020202020204" pitchFamily="34" charset="0"/>
                <a:ea typeface="Helvetica Neue" panose="020005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PHONE</a:t>
            </a:r>
          </a:p>
        </p:txBody>
      </p:sp>
      <p:sp>
        <p:nvSpPr>
          <p:cNvPr id="19" name="disclosure statment">
            <a:extLst>
              <a:ext uri="{FF2B5EF4-FFF2-40B4-BE49-F238E27FC236}">
                <a16:creationId xmlns:a16="http://schemas.microsoft.com/office/drawing/2014/main" id="{4ED106F2-0518-054B-86DB-605E23C044BF}"/>
              </a:ext>
            </a:extLst>
          </p:cNvPr>
          <p:cNvSpPr txBox="1">
            <a:spLocks/>
          </p:cNvSpPr>
          <p:nvPr userDrawn="1"/>
        </p:nvSpPr>
        <p:spPr>
          <a:xfrm>
            <a:off x="5870575" y="6158399"/>
            <a:ext cx="3182938" cy="332399"/>
          </a:xfrm>
          <a:prstGeom prst="rect">
            <a:avLst/>
          </a:prstGeom>
        </p:spPr>
        <p:txBody>
          <a:bodyPr wrap="square" lIns="0" tIns="0" rIns="0" bIns="0" anchor="ctr">
            <a:sp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accent1"/>
                </a:solidFill>
                <a:latin typeface="Helvetica Neue LT Std 35 Thin"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800" b="0" i="0" dirty="0">
                <a:solidFill>
                  <a:schemeClr val="accent2"/>
                </a:solidFill>
                <a:latin typeface="Arial" panose="020B0604020202020204" pitchFamily="34" charset="0"/>
              </a:rPr>
              <a:t>A diversified portfolio does not assure a profit or protect against loss in a declining market. The information included herein is for informational purposes</a:t>
            </a:r>
            <a:r>
              <a:rPr lang="en-US" sz="800" b="0" i="0" baseline="0" dirty="0">
                <a:solidFill>
                  <a:schemeClr val="accent2"/>
                </a:solidFill>
                <a:latin typeface="Arial" panose="020B0604020202020204" pitchFamily="34" charset="0"/>
              </a:rPr>
              <a:t> only.</a:t>
            </a:r>
            <a:endParaRPr lang="en-US" sz="800" b="0" i="0" dirty="0">
              <a:solidFill>
                <a:schemeClr val="accent2"/>
              </a:solidFill>
              <a:latin typeface="Arial" panose="020B0604020202020204" pitchFamily="34" charset="0"/>
            </a:endParaRPr>
          </a:p>
        </p:txBody>
      </p:sp>
      <p:sp>
        <p:nvSpPr>
          <p:cNvPr id="23" name="TextBox 22">
            <a:extLst>
              <a:ext uri="{FF2B5EF4-FFF2-40B4-BE49-F238E27FC236}">
                <a16:creationId xmlns:a16="http://schemas.microsoft.com/office/drawing/2014/main" id="{C278EEFE-E4ED-EE49-9CEE-B0E45F470C59}"/>
              </a:ext>
            </a:extLst>
          </p:cNvPr>
          <p:cNvSpPr txBox="1"/>
          <p:nvPr userDrawn="1"/>
        </p:nvSpPr>
        <p:spPr>
          <a:xfrm>
            <a:off x="9419487" y="6194949"/>
            <a:ext cx="1610463" cy="276999"/>
          </a:xfrm>
          <a:prstGeom prst="rect">
            <a:avLst/>
          </a:prstGeom>
          <a:solidFill>
            <a:srgbClr val="FF0000"/>
          </a:solidFill>
        </p:spPr>
        <p:txBody>
          <a:bodyPr wrap="square" rtlCol="0">
            <a:spAutoFit/>
          </a:bodyPr>
          <a:lstStyle/>
          <a:p>
            <a:r>
              <a:rPr lang="en-US" sz="1200" dirty="0">
                <a:solidFill>
                  <a:schemeClr val="bg1"/>
                </a:solidFill>
                <a:latin typeface="+mj-lt"/>
              </a:rPr>
              <a:t>Replace With Logo</a:t>
            </a:r>
          </a:p>
        </p:txBody>
      </p:sp>
    </p:spTree>
    <p:extLst>
      <p:ext uri="{BB962C8B-B14F-4D97-AF65-F5344CB8AC3E}">
        <p14:creationId xmlns:p14="http://schemas.microsoft.com/office/powerpoint/2010/main" val="1313720926"/>
      </p:ext>
    </p:extLst>
  </p:cSld>
  <p:clrMapOvr>
    <a:masterClrMapping/>
  </p:clrMapOvr>
  <p:transition spd="slow">
    <p:push dir="u"/>
  </p:transition>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Original Grid (Hide when not used" hidden="1">
            <a:extLst>
              <a:ext uri="{FF2B5EF4-FFF2-40B4-BE49-F238E27FC236}">
                <a16:creationId xmlns:a16="http://schemas.microsoft.com/office/drawing/2014/main" id="{6F645227-A7EA-1142-8017-D3505BB868FA}"/>
              </a:ext>
            </a:extLst>
          </p:cNvPr>
          <p:cNvPicPr>
            <a:picLocks noChangeAspect="1"/>
          </p:cNvPicPr>
          <p:nvPr userDrawn="1"/>
        </p:nvPicPr>
        <p:blipFill>
          <a:blip r:embed="rId18">
            <a:alphaModFix amt="5000"/>
          </a:blip>
          <a:stretch>
            <a:fillRect/>
          </a:stretch>
        </p:blipFill>
        <p:spPr>
          <a:xfrm>
            <a:off x="0" y="0"/>
            <a:ext cx="12192000" cy="6858000"/>
          </a:xfrm>
          <a:prstGeom prst="rect">
            <a:avLst/>
          </a:prstGeom>
        </p:spPr>
      </p:pic>
    </p:spTree>
    <p:extLst>
      <p:ext uri="{BB962C8B-B14F-4D97-AF65-F5344CB8AC3E}">
        <p14:creationId xmlns:p14="http://schemas.microsoft.com/office/powerpoint/2010/main" val="318583069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61" r:id="rId10"/>
    <p:sldLayoutId id="2147483760" r:id="rId11"/>
    <p:sldLayoutId id="2147483755" r:id="rId12"/>
    <p:sldLayoutId id="2147483756" r:id="rId13"/>
    <p:sldLayoutId id="2147483757" r:id="rId14"/>
    <p:sldLayoutId id="2147483758" r:id="rId15"/>
    <p:sldLayoutId id="2147483759" r:id="rId16"/>
  </p:sldLayoutIdLst>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74">
          <p15:clr>
            <a:srgbClr val="F26B43"/>
          </p15:clr>
        </p15:guide>
        <p15:guide id="2" orient="horz" pos="1515">
          <p15:clr>
            <a:srgbClr val="F26B43"/>
          </p15:clr>
        </p15:guide>
        <p15:guide id="3" orient="horz" pos="1354">
          <p15:clr>
            <a:srgbClr val="F26B43"/>
          </p15:clr>
        </p15:guide>
        <p15:guide id="4" orient="horz" pos="801">
          <p15:clr>
            <a:srgbClr val="F26B43"/>
          </p15:clr>
        </p15:guide>
        <p15:guide id="5" orient="horz" pos="639">
          <p15:clr>
            <a:srgbClr val="F26B43"/>
          </p15:clr>
        </p15:guide>
        <p15:guide id="6" pos="1204">
          <p15:clr>
            <a:srgbClr val="F26B43"/>
          </p15:clr>
        </p15:guide>
        <p15:guide id="7" pos="1480">
          <p15:clr>
            <a:srgbClr val="F26B43"/>
          </p15:clr>
        </p15:guide>
        <p15:guide id="8" pos="2448">
          <p15:clr>
            <a:srgbClr val="F26B43"/>
          </p15:clr>
        </p15:guide>
        <p15:guide id="9" pos="2730">
          <p15:clr>
            <a:srgbClr val="F26B43"/>
          </p15:clr>
        </p15:guide>
        <p15:guide id="10" pos="7436">
          <p15:clr>
            <a:srgbClr val="F26B43"/>
          </p15:clr>
        </p15:guide>
        <p15:guide id="11" pos="6463">
          <p15:clr>
            <a:srgbClr val="F26B43"/>
          </p15:clr>
        </p15:guide>
        <p15:guide id="12" pos="6192">
          <p15:clr>
            <a:srgbClr val="F26B43"/>
          </p15:clr>
        </p15:guide>
        <p15:guide id="13" pos="5219">
          <p15:clr>
            <a:srgbClr val="F26B43"/>
          </p15:clr>
        </p15:guide>
        <p15:guide id="14" pos="4942">
          <p15:clr>
            <a:srgbClr val="F26B43"/>
          </p15:clr>
        </p15:guide>
        <p15:guide id="15" pos="3698">
          <p15:clr>
            <a:srgbClr val="F26B43"/>
          </p15:clr>
        </p15:guide>
        <p15:guide id="16" pos="3974">
          <p15:clr>
            <a:srgbClr val="F26B43"/>
          </p15:clr>
        </p15:guide>
        <p15:guide id="17" orient="horz" pos="2794">
          <p15:clr>
            <a:srgbClr val="F26B43"/>
          </p15:clr>
        </p15:guide>
        <p15:guide id="18" orient="horz" pos="2955">
          <p15:clr>
            <a:srgbClr val="F26B43"/>
          </p15:clr>
        </p15:guide>
        <p15:guide id="19" orient="horz" pos="3514">
          <p15:clr>
            <a:srgbClr val="F26B43"/>
          </p15:clr>
        </p15:guide>
        <p15:guide id="20" orient="horz" pos="3675">
          <p15:clr>
            <a:srgbClr val="F26B43"/>
          </p15:clr>
        </p15:guide>
        <p15:guide id="21" orient="horz" pos="2235">
          <p15:clr>
            <a:srgbClr val="F26B43"/>
          </p15:clr>
        </p15:guide>
        <p15:guide id="22" pos="718">
          <p15:clr>
            <a:srgbClr val="F26B43"/>
          </p15:clr>
        </p15:guide>
        <p15:guide id="23" pos="6948">
          <p15:clr>
            <a:srgbClr val="F26B43"/>
          </p15:clr>
        </p15:guide>
        <p15:guide id="24" orient="horz" pos="3984">
          <p15:clr>
            <a:srgbClr val="F26B43"/>
          </p15:clr>
        </p15:guide>
        <p15:guide id="25" pos="1965">
          <p15:clr>
            <a:srgbClr val="F26B43"/>
          </p15:clr>
        </p15:guide>
        <p15:guide id="26" pos="3211">
          <p15:clr>
            <a:srgbClr val="F26B43"/>
          </p15:clr>
        </p15:guide>
        <p15:guide id="27" pos="5703">
          <p15:clr>
            <a:srgbClr val="F26B43"/>
          </p15:clr>
        </p15:guide>
        <p15:guide id="28" pos="236">
          <p15:clr>
            <a:srgbClr val="F26B43"/>
          </p15:clr>
        </p15:guide>
        <p15:guide id="29" pos="445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6976BB-4D3F-124A-B85A-83F4F1F4698A}"/>
              </a:ext>
            </a:extLst>
          </p:cNvPr>
          <p:cNvSpPr>
            <a:spLocks noGrp="1"/>
          </p:cNvSpPr>
          <p:nvPr>
            <p:ph type="body" sz="quarter" idx="10"/>
          </p:nvPr>
        </p:nvSpPr>
        <p:spPr/>
        <p:txBody>
          <a:bodyPr/>
          <a:lstStyle/>
          <a:p>
            <a:r>
              <a:rPr lang="en-US" dirty="0"/>
              <a:t>Estate Planning</a:t>
            </a:r>
          </a:p>
          <a:p>
            <a:r>
              <a:rPr lang="en-US" dirty="0"/>
              <a:t>For Today </a:t>
            </a:r>
          </a:p>
          <a:p>
            <a:endParaRPr lang="en-US" dirty="0"/>
          </a:p>
        </p:txBody>
      </p:sp>
      <p:sp>
        <p:nvSpPr>
          <p:cNvPr id="4" name="Content Placeholder 3">
            <a:extLst>
              <a:ext uri="{FF2B5EF4-FFF2-40B4-BE49-F238E27FC236}">
                <a16:creationId xmlns:a16="http://schemas.microsoft.com/office/drawing/2014/main" id="{9E19EABC-456A-5E46-A535-ADCAC86D02CB}"/>
              </a:ext>
            </a:extLst>
          </p:cNvPr>
          <p:cNvSpPr>
            <a:spLocks noGrp="1"/>
          </p:cNvSpPr>
          <p:nvPr>
            <p:ph type="body" sz="quarter" idx="11"/>
          </p:nvPr>
        </p:nvSpPr>
        <p:spPr/>
        <p:txBody>
          <a:bodyPr/>
          <a:lstStyle/>
          <a:p>
            <a:r>
              <a:rPr lang="en-US" b="1" dirty="0">
                <a:solidFill>
                  <a:srgbClr val="FF0000"/>
                </a:solidFill>
              </a:rPr>
              <a:t>{Presenter Name}</a:t>
            </a:r>
          </a:p>
          <a:p>
            <a:r>
              <a:rPr lang="en-US" dirty="0">
                <a:solidFill>
                  <a:srgbClr val="FF0000"/>
                </a:solidFill>
              </a:rPr>
              <a:t>{Presenter Title/Credentials}</a:t>
            </a:r>
            <a:endParaRPr lang="en-US" baseline="30000" dirty="0">
              <a:solidFill>
                <a:srgbClr val="FF0000"/>
              </a:solidFill>
            </a:endParaRPr>
          </a:p>
        </p:txBody>
      </p:sp>
    </p:spTree>
    <p:extLst>
      <p:ext uri="{BB962C8B-B14F-4D97-AF65-F5344CB8AC3E}">
        <p14:creationId xmlns:p14="http://schemas.microsoft.com/office/powerpoint/2010/main" val="3319449445"/>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250DFB-3DCC-874E-BAF9-12C3EB49B114}"/>
              </a:ext>
            </a:extLst>
          </p:cNvPr>
          <p:cNvSpPr>
            <a:spLocks noGrp="1"/>
          </p:cNvSpPr>
          <p:nvPr>
            <p:ph type="body" sz="quarter" idx="10"/>
          </p:nvPr>
        </p:nvSpPr>
        <p:spPr/>
        <p:txBody>
          <a:bodyPr/>
          <a:lstStyle/>
          <a:p>
            <a:r>
              <a:rPr lang="en-US" dirty="0"/>
              <a:t>Planning Ahead for the End</a:t>
            </a:r>
          </a:p>
        </p:txBody>
      </p:sp>
      <p:sp>
        <p:nvSpPr>
          <p:cNvPr id="8" name="Text Placeholder 7">
            <a:extLst>
              <a:ext uri="{FF2B5EF4-FFF2-40B4-BE49-F238E27FC236}">
                <a16:creationId xmlns:a16="http://schemas.microsoft.com/office/drawing/2014/main" id="{79BBD7C1-5AAC-C24D-8B02-E5F8FFD6695D}"/>
              </a:ext>
            </a:extLst>
          </p:cNvPr>
          <p:cNvSpPr>
            <a:spLocks noGrp="1"/>
          </p:cNvSpPr>
          <p:nvPr>
            <p:ph type="body" sz="quarter" idx="11"/>
          </p:nvPr>
        </p:nvSpPr>
        <p:spPr/>
        <p:txBody>
          <a:bodyPr/>
          <a:lstStyle/>
          <a:p>
            <a:pPr marL="460375" indent="-460375">
              <a:buClr>
                <a:schemeClr val="tx2"/>
              </a:buClr>
              <a:buSzPct val="100000"/>
              <a:buFont typeface="+mj-lt"/>
              <a:buAutoNum type="arabicPeriod"/>
            </a:pPr>
            <a:r>
              <a:rPr lang="en-US" dirty="0">
                <a:solidFill>
                  <a:schemeClr val="accent1">
                    <a:lumMod val="75000"/>
                  </a:schemeClr>
                </a:solidFill>
              </a:rPr>
              <a:t>Identify and Prioritize Goals</a:t>
            </a:r>
          </a:p>
          <a:p>
            <a:pPr marL="460375" indent="-460375">
              <a:buClr>
                <a:schemeClr val="tx2"/>
              </a:buClr>
              <a:buSzPct val="100000"/>
              <a:buFont typeface="+mj-lt"/>
              <a:buAutoNum type="arabicPeriod"/>
            </a:pPr>
            <a:r>
              <a:rPr lang="en-US" dirty="0">
                <a:solidFill>
                  <a:schemeClr val="accent1">
                    <a:lumMod val="75000"/>
                  </a:schemeClr>
                </a:solidFill>
              </a:rPr>
              <a:t>Involve the Family</a:t>
            </a:r>
          </a:p>
          <a:p>
            <a:pPr marL="460375" indent="-460375">
              <a:buClr>
                <a:schemeClr val="tx2"/>
              </a:buClr>
              <a:buSzPct val="100000"/>
              <a:buFont typeface="+mj-lt"/>
              <a:buAutoNum type="arabicPeriod"/>
            </a:pPr>
            <a:r>
              <a:rPr lang="en-US" dirty="0">
                <a:solidFill>
                  <a:schemeClr val="accent1">
                    <a:lumMod val="75000"/>
                  </a:schemeClr>
                </a:solidFill>
              </a:rPr>
              <a:t>Financial Assessment</a:t>
            </a:r>
          </a:p>
          <a:p>
            <a:pPr marL="460375" indent="-460375">
              <a:buClr>
                <a:schemeClr val="tx2"/>
              </a:buClr>
              <a:buSzPct val="100000"/>
              <a:buFont typeface="+mj-lt"/>
              <a:buAutoNum type="arabicPeriod"/>
            </a:pPr>
            <a:r>
              <a:rPr lang="en-US" dirty="0">
                <a:solidFill>
                  <a:schemeClr val="accent1">
                    <a:lumMod val="75000"/>
                  </a:schemeClr>
                </a:solidFill>
              </a:rPr>
              <a:t>Review Housing and Care Alternatives</a:t>
            </a:r>
          </a:p>
          <a:p>
            <a:pPr marL="460375" indent="-460375">
              <a:buClr>
                <a:schemeClr val="tx2"/>
              </a:buClr>
              <a:buSzPct val="100000"/>
              <a:buFont typeface="+mj-lt"/>
              <a:buAutoNum type="arabicPeriod"/>
            </a:pPr>
            <a:r>
              <a:rPr lang="en-US" dirty="0">
                <a:solidFill>
                  <a:schemeClr val="accent1">
                    <a:lumMod val="75000"/>
                  </a:schemeClr>
                </a:solidFill>
              </a:rPr>
              <a:t>Review the Current Plan  </a:t>
            </a:r>
          </a:p>
          <a:p>
            <a:pPr marL="460375" indent="-460375">
              <a:buClr>
                <a:schemeClr val="tx2"/>
              </a:buClr>
              <a:buSzPct val="100000"/>
              <a:buFont typeface="+mj-lt"/>
              <a:buAutoNum type="arabicPeriod"/>
            </a:pPr>
            <a:r>
              <a:rPr lang="en-US" dirty="0">
                <a:solidFill>
                  <a:schemeClr val="accent1">
                    <a:lumMod val="75000"/>
                  </a:schemeClr>
                </a:solidFill>
              </a:rPr>
              <a:t>Establish Advance Directives </a:t>
            </a:r>
          </a:p>
          <a:p>
            <a:pPr marL="460375" indent="-460375">
              <a:buClr>
                <a:schemeClr val="tx2"/>
              </a:buClr>
              <a:buSzPct val="100000"/>
              <a:buFont typeface="+mj-lt"/>
              <a:buAutoNum type="arabicPeriod"/>
            </a:pPr>
            <a:r>
              <a:rPr lang="en-US" dirty="0">
                <a:solidFill>
                  <a:schemeClr val="accent1">
                    <a:lumMod val="75000"/>
                  </a:schemeClr>
                </a:solidFill>
              </a:rPr>
              <a:t>Implement the Plan </a:t>
            </a:r>
          </a:p>
          <a:p>
            <a:pPr marL="460375" indent="-460375">
              <a:buClr>
                <a:schemeClr val="tx2"/>
              </a:buClr>
              <a:buSzPct val="100000"/>
              <a:buFont typeface="+mj-lt"/>
              <a:buAutoNum type="arabicPeriod"/>
            </a:pPr>
            <a:r>
              <a:rPr lang="en-US" dirty="0">
                <a:solidFill>
                  <a:schemeClr val="accent1">
                    <a:lumMod val="75000"/>
                  </a:schemeClr>
                </a:solidFill>
              </a:rPr>
              <a:t>Communicate the Plan </a:t>
            </a:r>
            <a:br>
              <a:rPr lang="en-US" dirty="0">
                <a:solidFill>
                  <a:schemeClr val="accent1">
                    <a:lumMod val="75000"/>
                  </a:schemeClr>
                </a:solidFill>
              </a:rPr>
            </a:br>
            <a:r>
              <a:rPr lang="en-US" dirty="0">
                <a:solidFill>
                  <a:schemeClr val="accent1">
                    <a:lumMod val="75000"/>
                  </a:schemeClr>
                </a:solidFill>
              </a:rPr>
              <a:t>to Agents </a:t>
            </a:r>
          </a:p>
          <a:p>
            <a:pPr marL="460375" indent="-460375">
              <a:buClr>
                <a:schemeClr val="tx2"/>
              </a:buClr>
              <a:buSzPct val="100000"/>
              <a:buFont typeface="+mj-lt"/>
              <a:buAutoNum type="arabicPeriod"/>
            </a:pPr>
            <a:r>
              <a:rPr lang="en-US" dirty="0">
                <a:solidFill>
                  <a:schemeClr val="accent1">
                    <a:lumMod val="75000"/>
                  </a:schemeClr>
                </a:solidFill>
              </a:rPr>
              <a:t>Distribute Documents</a:t>
            </a:r>
          </a:p>
          <a:p>
            <a:pPr marL="460375" indent="-460375">
              <a:buClr>
                <a:schemeClr val="tx2"/>
              </a:buClr>
              <a:buSzPct val="100000"/>
              <a:buFont typeface="+mj-lt"/>
              <a:buAutoNum type="arabicPeriod"/>
            </a:pPr>
            <a:r>
              <a:rPr lang="en-US" dirty="0">
                <a:solidFill>
                  <a:schemeClr val="accent1">
                    <a:lumMod val="75000"/>
                  </a:schemeClr>
                </a:solidFill>
              </a:rPr>
              <a:t>Update and Review As Changes Occur</a:t>
            </a:r>
          </a:p>
        </p:txBody>
      </p:sp>
    </p:spTree>
    <p:extLst>
      <p:ext uri="{BB962C8B-B14F-4D97-AF65-F5344CB8AC3E}">
        <p14:creationId xmlns:p14="http://schemas.microsoft.com/office/powerpoint/2010/main" val="3647980522"/>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250DFB-3DCC-874E-BAF9-12C3EB49B114}"/>
              </a:ext>
            </a:extLst>
          </p:cNvPr>
          <p:cNvSpPr>
            <a:spLocks noGrp="1"/>
          </p:cNvSpPr>
          <p:nvPr>
            <p:ph type="body" sz="quarter" idx="10"/>
          </p:nvPr>
        </p:nvSpPr>
        <p:spPr/>
        <p:txBody>
          <a:bodyPr/>
          <a:lstStyle/>
          <a:p>
            <a:r>
              <a:rPr lang="en-US" dirty="0"/>
              <a:t>Identify A List Of Goals</a:t>
            </a:r>
          </a:p>
        </p:txBody>
      </p:sp>
      <p:sp>
        <p:nvSpPr>
          <p:cNvPr id="6" name="Text Placeholder 5">
            <a:extLst>
              <a:ext uri="{FF2B5EF4-FFF2-40B4-BE49-F238E27FC236}">
                <a16:creationId xmlns:a16="http://schemas.microsoft.com/office/drawing/2014/main" id="{88322391-3CD5-E14C-921E-F1C6B01C765C}"/>
              </a:ext>
            </a:extLst>
          </p:cNvPr>
          <p:cNvSpPr>
            <a:spLocks noGrp="1"/>
          </p:cNvSpPr>
          <p:nvPr>
            <p:ph type="body" sz="quarter" idx="11"/>
          </p:nvPr>
        </p:nvSpPr>
        <p:spPr/>
        <p:txBody>
          <a:bodyPr/>
          <a:lstStyle/>
          <a:p>
            <a:pPr marL="342900" indent="-342900">
              <a:buClr>
                <a:schemeClr val="tx2"/>
              </a:buClr>
              <a:buFont typeface="Arial" panose="020B0604020202020204" pitchFamily="34" charset="0"/>
              <a:buChar char="•"/>
            </a:pPr>
            <a:r>
              <a:rPr lang="en-US" sz="2200" dirty="0"/>
              <a:t>Provide support for </a:t>
            </a:r>
            <a:br>
              <a:rPr lang="en-US" sz="2200" dirty="0"/>
            </a:br>
            <a:r>
              <a:rPr lang="en-US" sz="2200" dirty="0"/>
              <a:t>surviving spouse</a:t>
            </a:r>
          </a:p>
          <a:p>
            <a:pPr marL="342900" indent="-342900">
              <a:buClr>
                <a:schemeClr val="tx2"/>
              </a:buClr>
              <a:buFont typeface="Arial" panose="020B0604020202020204" pitchFamily="34" charset="0"/>
              <a:buChar char="•"/>
            </a:pPr>
            <a:r>
              <a:rPr lang="en-US" sz="2200" dirty="0"/>
              <a:t>Preserve and transfer assets to </a:t>
            </a:r>
            <a:br>
              <a:rPr lang="en-US" sz="2200" dirty="0"/>
            </a:br>
            <a:r>
              <a:rPr lang="en-US" sz="2200" dirty="0"/>
              <a:t>next generation </a:t>
            </a:r>
          </a:p>
          <a:p>
            <a:pPr marL="342900" indent="-342900">
              <a:buClr>
                <a:schemeClr val="tx2"/>
              </a:buClr>
              <a:buFont typeface="Arial" panose="020B0604020202020204" pitchFamily="34" charset="0"/>
              <a:buChar char="•"/>
            </a:pPr>
            <a:r>
              <a:rPr lang="en-US" sz="2200" dirty="0"/>
              <a:t>Provide for dependents or children with special needs</a:t>
            </a:r>
          </a:p>
          <a:p>
            <a:pPr marL="342900" indent="-342900">
              <a:buClr>
                <a:schemeClr val="tx2"/>
              </a:buClr>
              <a:buFont typeface="Arial" panose="020B0604020202020204" pitchFamily="34" charset="0"/>
              <a:buChar char="•"/>
            </a:pPr>
            <a:r>
              <a:rPr lang="en-US" sz="2200" dirty="0"/>
              <a:t>Charitable goals </a:t>
            </a:r>
          </a:p>
          <a:p>
            <a:pPr marL="342900" indent="-342900">
              <a:buClr>
                <a:schemeClr val="tx2"/>
              </a:buClr>
              <a:buFont typeface="Arial" panose="020B0604020202020204" pitchFamily="34" charset="0"/>
              <a:buChar char="•"/>
            </a:pPr>
            <a:r>
              <a:rPr lang="en-US" sz="2200" dirty="0"/>
              <a:t>Pets</a:t>
            </a:r>
          </a:p>
          <a:p>
            <a:pPr marL="342900" indent="-342900">
              <a:buClr>
                <a:schemeClr val="tx2"/>
              </a:buClr>
              <a:buFont typeface="Arial" panose="020B0604020202020204" pitchFamily="34" charset="0"/>
              <a:buChar char="•"/>
            </a:pPr>
            <a:r>
              <a:rPr lang="en-US" sz="2200" dirty="0"/>
              <a:t>Minimize taxes and costs </a:t>
            </a:r>
          </a:p>
          <a:p>
            <a:pPr marL="342900" indent="-342900">
              <a:buClr>
                <a:schemeClr val="tx2"/>
              </a:buClr>
              <a:buFont typeface="Arial" panose="020B0604020202020204" pitchFamily="34" charset="0"/>
              <a:buChar char="•"/>
            </a:pPr>
            <a:r>
              <a:rPr lang="en-US" sz="2200" dirty="0"/>
              <a:t>Remove complexity and headaches</a:t>
            </a:r>
          </a:p>
          <a:p>
            <a:pPr marL="342900" indent="-342900">
              <a:buClr>
                <a:schemeClr val="tx2"/>
              </a:buClr>
              <a:buFont typeface="Arial" panose="020B0604020202020204" pitchFamily="34" charset="0"/>
              <a:buChar char="•"/>
            </a:pPr>
            <a:r>
              <a:rPr lang="en-US" sz="2200" dirty="0"/>
              <a:t>Effective and efficient transfer of ownership</a:t>
            </a:r>
          </a:p>
          <a:p>
            <a:pPr marL="342900" indent="-342900">
              <a:buClr>
                <a:schemeClr val="tx2"/>
              </a:buClr>
              <a:buFont typeface="Arial" panose="020B0604020202020204" pitchFamily="34" charset="0"/>
              <a:buChar char="•"/>
            </a:pPr>
            <a:r>
              <a:rPr lang="en-US" sz="2200" dirty="0"/>
              <a:t>Protect against theft or post-mortem fraud</a:t>
            </a:r>
          </a:p>
        </p:txBody>
      </p:sp>
    </p:spTree>
    <p:extLst>
      <p:ext uri="{BB962C8B-B14F-4D97-AF65-F5344CB8AC3E}">
        <p14:creationId xmlns:p14="http://schemas.microsoft.com/office/powerpoint/2010/main" val="2154536784"/>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250DFB-3DCC-874E-BAF9-12C3EB49B114}"/>
              </a:ext>
            </a:extLst>
          </p:cNvPr>
          <p:cNvSpPr>
            <a:spLocks noGrp="1"/>
          </p:cNvSpPr>
          <p:nvPr>
            <p:ph type="body" sz="quarter" idx="10"/>
          </p:nvPr>
        </p:nvSpPr>
        <p:spPr/>
        <p:txBody>
          <a:bodyPr/>
          <a:lstStyle/>
          <a:p>
            <a:r>
              <a:rPr lang="en-US" dirty="0"/>
              <a:t>Prioritize Your Goals</a:t>
            </a:r>
          </a:p>
        </p:txBody>
      </p:sp>
      <p:sp>
        <p:nvSpPr>
          <p:cNvPr id="4" name="Text Placeholder 3">
            <a:extLst>
              <a:ext uri="{FF2B5EF4-FFF2-40B4-BE49-F238E27FC236}">
                <a16:creationId xmlns:a16="http://schemas.microsoft.com/office/drawing/2014/main" id="{D9E5B7D0-8675-1541-BCD7-30BC08A14E09}"/>
              </a:ext>
            </a:extLst>
          </p:cNvPr>
          <p:cNvSpPr>
            <a:spLocks noGrp="1"/>
          </p:cNvSpPr>
          <p:nvPr>
            <p:ph type="body" sz="quarter" idx="11"/>
          </p:nvPr>
        </p:nvSpPr>
        <p:spPr>
          <a:xfrm>
            <a:off x="1139826" y="2379076"/>
            <a:ext cx="9472028" cy="3199399"/>
          </a:xfrm>
        </p:spPr>
        <p:txBody>
          <a:bodyPr/>
          <a:lstStyle/>
          <a:p>
            <a:pPr marL="342900" indent="-342900">
              <a:buClr>
                <a:schemeClr val="tx2"/>
              </a:buClr>
              <a:buFont typeface="Arial" panose="020B0604020202020204" pitchFamily="34" charset="0"/>
              <a:buChar char="•"/>
            </a:pPr>
            <a:r>
              <a:rPr lang="en-US" sz="2200" dirty="0"/>
              <a:t>What is most important to you? Retirement income, surviving spouse, charity, children?</a:t>
            </a:r>
          </a:p>
          <a:p>
            <a:pPr marL="342900" indent="-342900">
              <a:buClr>
                <a:schemeClr val="tx2"/>
              </a:buClr>
              <a:buFont typeface="Arial" panose="020B0604020202020204" pitchFamily="34" charset="0"/>
              <a:buChar char="•"/>
            </a:pPr>
            <a:r>
              <a:rPr lang="en-US" sz="2200" dirty="0"/>
              <a:t>Are all your children the same age or close in age?</a:t>
            </a:r>
          </a:p>
          <a:p>
            <a:pPr marL="342900" indent="-342900">
              <a:buClr>
                <a:schemeClr val="tx2"/>
              </a:buClr>
              <a:buFont typeface="Arial" panose="020B0604020202020204" pitchFamily="34" charset="0"/>
              <a:buChar char="•"/>
            </a:pPr>
            <a:r>
              <a:rPr lang="en-US" sz="2200" dirty="0"/>
              <a:t>Do all your beneficiaries have different income needs?</a:t>
            </a:r>
          </a:p>
          <a:p>
            <a:pPr marL="342900" indent="-342900">
              <a:buClr>
                <a:schemeClr val="tx2"/>
              </a:buClr>
              <a:buFont typeface="Arial" panose="020B0604020202020204" pitchFamily="34" charset="0"/>
              <a:buChar char="•"/>
            </a:pPr>
            <a:r>
              <a:rPr lang="en-US" sz="2200" dirty="0"/>
              <a:t>Do you have any minor beneficiaries or beneficiaries with special needs?</a:t>
            </a:r>
          </a:p>
          <a:p>
            <a:pPr marL="342900" indent="-342900">
              <a:buClr>
                <a:schemeClr val="tx2"/>
              </a:buClr>
              <a:buFont typeface="Arial" panose="020B0604020202020204" pitchFamily="34" charset="0"/>
              <a:buChar char="•"/>
            </a:pPr>
            <a:r>
              <a:rPr lang="en-US" sz="2200" dirty="0"/>
              <a:t>What goals do you want to prioritize – often one strategy can help in one area but limit in another</a:t>
            </a:r>
          </a:p>
        </p:txBody>
      </p:sp>
    </p:spTree>
    <p:extLst>
      <p:ext uri="{BB962C8B-B14F-4D97-AF65-F5344CB8AC3E}">
        <p14:creationId xmlns:p14="http://schemas.microsoft.com/office/powerpoint/2010/main" val="931869324"/>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AE3F0A95-EAEC-A341-820C-22DAC5D72C74}"/>
              </a:ext>
            </a:extLst>
          </p:cNvPr>
          <p:cNvPicPr>
            <a:picLocks noGrp="1" noChangeAspect="1"/>
          </p:cNvPicPr>
          <p:nvPr>
            <p:ph type="pic" sz="quarter" idx="10"/>
          </p:nvPr>
        </p:nvPicPr>
        <p:blipFill>
          <a:blip r:embed="rId3" cstate="hqprint">
            <a:extLst>
              <a:ext uri="{28A0092B-C50C-407E-A947-70E740481C1C}">
                <a14:useLocalDpi xmlns:a14="http://schemas.microsoft.com/office/drawing/2010/main"/>
              </a:ext>
            </a:extLst>
          </a:blip>
          <a:srcRect t="26" b="26"/>
          <a:stretch>
            <a:fillRect/>
          </a:stretch>
        </p:blipFill>
        <p:spPr/>
      </p:pic>
    </p:spTree>
    <p:extLst>
      <p:ext uri="{BB962C8B-B14F-4D97-AF65-F5344CB8AC3E}">
        <p14:creationId xmlns:p14="http://schemas.microsoft.com/office/powerpoint/2010/main" val="4132382511"/>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250DFB-3DCC-874E-BAF9-12C3EB49B114}"/>
              </a:ext>
            </a:extLst>
          </p:cNvPr>
          <p:cNvSpPr>
            <a:spLocks noGrp="1"/>
          </p:cNvSpPr>
          <p:nvPr>
            <p:ph type="body" sz="quarter" idx="10"/>
          </p:nvPr>
        </p:nvSpPr>
        <p:spPr/>
        <p:txBody>
          <a:bodyPr/>
          <a:lstStyle/>
          <a:p>
            <a:r>
              <a:rPr lang="en-US" dirty="0"/>
              <a:t>Involve the Family</a:t>
            </a:r>
          </a:p>
        </p:txBody>
      </p:sp>
      <p:sp>
        <p:nvSpPr>
          <p:cNvPr id="7" name="Text Placeholder 6">
            <a:extLst>
              <a:ext uri="{FF2B5EF4-FFF2-40B4-BE49-F238E27FC236}">
                <a16:creationId xmlns:a16="http://schemas.microsoft.com/office/drawing/2014/main" id="{0813933B-BBA0-E748-A44C-B4835A3DA12E}"/>
              </a:ext>
            </a:extLst>
          </p:cNvPr>
          <p:cNvSpPr>
            <a:spLocks noGrp="1"/>
          </p:cNvSpPr>
          <p:nvPr>
            <p:ph type="body" sz="quarter" idx="11"/>
          </p:nvPr>
        </p:nvSpPr>
        <p:spPr/>
        <p:txBody>
          <a:bodyPr/>
          <a:lstStyle/>
          <a:p>
            <a:pPr>
              <a:spcAft>
                <a:spcPts val="1200"/>
              </a:spcAft>
              <a:buClr>
                <a:schemeClr val="tx2"/>
              </a:buClr>
              <a:buSzPct val="100000"/>
            </a:pPr>
            <a:r>
              <a:rPr lang="en-US" b="1" dirty="0">
                <a:solidFill>
                  <a:schemeClr val="accent1">
                    <a:lumMod val="75000"/>
                  </a:schemeClr>
                </a:solidFill>
              </a:rPr>
              <a:t>Involve the family</a:t>
            </a:r>
          </a:p>
          <a:p>
            <a:pPr marL="460375" indent="-460375">
              <a:spcAft>
                <a:spcPts val="1200"/>
              </a:spcAft>
              <a:buClr>
                <a:schemeClr val="tx2"/>
              </a:buClr>
              <a:buSzPct val="100000"/>
              <a:buFont typeface="Arial" panose="020B0604020202020204" pitchFamily="34" charset="0"/>
              <a:buChar char="•"/>
            </a:pPr>
            <a:r>
              <a:rPr lang="en-US" sz="2000" b="1" dirty="0">
                <a:solidFill>
                  <a:schemeClr val="accent1">
                    <a:lumMod val="75000"/>
                  </a:schemeClr>
                </a:solidFill>
              </a:rPr>
              <a:t>Why?</a:t>
            </a:r>
          </a:p>
          <a:p>
            <a:pPr marL="922338" indent="-461963">
              <a:spcAft>
                <a:spcPts val="1200"/>
              </a:spcAft>
              <a:buClr>
                <a:schemeClr val="tx2"/>
              </a:buClr>
              <a:buSzPct val="100000"/>
              <a:buFont typeface="Courier New" panose="02070309020205020404" pitchFamily="49" charset="0"/>
              <a:buChar char="o"/>
            </a:pPr>
            <a:r>
              <a:rPr lang="en-US" sz="2000" dirty="0">
                <a:solidFill>
                  <a:schemeClr val="accent1">
                    <a:lumMod val="75000"/>
                  </a:schemeClr>
                </a:solidFill>
              </a:rPr>
              <a:t>They will take on a lot of the work</a:t>
            </a:r>
          </a:p>
          <a:p>
            <a:pPr marL="922338" indent="-461963">
              <a:spcAft>
                <a:spcPts val="1200"/>
              </a:spcAft>
              <a:buClr>
                <a:schemeClr val="tx2"/>
              </a:buClr>
              <a:buSzPct val="100000"/>
              <a:buFont typeface="Courier New" panose="02070309020205020404" pitchFamily="49" charset="0"/>
              <a:buChar char="o"/>
            </a:pPr>
            <a:r>
              <a:rPr lang="en-US" sz="2000" dirty="0">
                <a:solidFill>
                  <a:schemeClr val="accent1">
                    <a:lumMod val="75000"/>
                  </a:schemeClr>
                </a:solidFill>
              </a:rPr>
              <a:t>End of life isn't just about the person passing away</a:t>
            </a:r>
          </a:p>
          <a:p>
            <a:pPr marL="922338" indent="-461963">
              <a:spcAft>
                <a:spcPts val="1200"/>
              </a:spcAft>
              <a:buClr>
                <a:schemeClr val="tx2"/>
              </a:buClr>
              <a:buSzPct val="100000"/>
              <a:buFont typeface="Courier New" panose="02070309020205020404" pitchFamily="49" charset="0"/>
              <a:buChar char="o"/>
            </a:pPr>
            <a:r>
              <a:rPr lang="en-US" sz="2000" dirty="0">
                <a:solidFill>
                  <a:schemeClr val="accent1">
                    <a:lumMod val="75000"/>
                  </a:schemeClr>
                </a:solidFill>
              </a:rPr>
              <a:t>Has financial implications to others </a:t>
            </a:r>
          </a:p>
          <a:p>
            <a:pPr marL="922338" indent="-461963">
              <a:spcAft>
                <a:spcPts val="1200"/>
              </a:spcAft>
              <a:buClr>
                <a:schemeClr val="tx2"/>
              </a:buClr>
              <a:buSzPct val="100000"/>
              <a:buFont typeface="Courier New" panose="02070309020205020404" pitchFamily="49" charset="0"/>
              <a:buChar char="o"/>
            </a:pPr>
            <a:r>
              <a:rPr lang="en-US" sz="2000" dirty="0">
                <a:solidFill>
                  <a:schemeClr val="accent1">
                    <a:lumMod val="75000"/>
                  </a:schemeClr>
                </a:solidFill>
              </a:rPr>
              <a:t>Caregiving often falls on family members</a:t>
            </a:r>
          </a:p>
          <a:p>
            <a:pPr marL="922338" indent="-461963">
              <a:spcAft>
                <a:spcPts val="1200"/>
              </a:spcAft>
              <a:buClr>
                <a:schemeClr val="tx2"/>
              </a:buClr>
              <a:buSzPct val="100000"/>
              <a:buFont typeface="Courier New" panose="02070309020205020404" pitchFamily="49" charset="0"/>
              <a:buChar char="o"/>
            </a:pPr>
            <a:r>
              <a:rPr lang="en-US" sz="2000" dirty="0">
                <a:solidFill>
                  <a:schemeClr val="accent1">
                    <a:lumMod val="75000"/>
                  </a:schemeClr>
                </a:solidFill>
              </a:rPr>
              <a:t>Biggest impact is on working women</a:t>
            </a:r>
          </a:p>
        </p:txBody>
      </p:sp>
    </p:spTree>
    <p:extLst>
      <p:ext uri="{BB962C8B-B14F-4D97-AF65-F5344CB8AC3E}">
        <p14:creationId xmlns:p14="http://schemas.microsoft.com/office/powerpoint/2010/main" val="3123278606"/>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250DFB-3DCC-874E-BAF9-12C3EB49B114}"/>
              </a:ext>
            </a:extLst>
          </p:cNvPr>
          <p:cNvSpPr>
            <a:spLocks noGrp="1"/>
          </p:cNvSpPr>
          <p:nvPr>
            <p:ph type="body" sz="quarter" idx="10"/>
          </p:nvPr>
        </p:nvSpPr>
        <p:spPr/>
        <p:txBody>
          <a:bodyPr/>
          <a:lstStyle/>
          <a:p>
            <a:r>
              <a:rPr lang="en-US" dirty="0"/>
              <a:t>Family Aspects To Consider</a:t>
            </a:r>
          </a:p>
        </p:txBody>
      </p:sp>
      <p:sp>
        <p:nvSpPr>
          <p:cNvPr id="6" name="Text Placeholder 5">
            <a:extLst>
              <a:ext uri="{FF2B5EF4-FFF2-40B4-BE49-F238E27FC236}">
                <a16:creationId xmlns:a16="http://schemas.microsoft.com/office/drawing/2014/main" id="{DC7087C3-44D4-8D4B-A6DD-F34A853103E6}"/>
              </a:ext>
            </a:extLst>
          </p:cNvPr>
          <p:cNvSpPr>
            <a:spLocks noGrp="1"/>
          </p:cNvSpPr>
          <p:nvPr>
            <p:ph type="body" sz="quarter" idx="11"/>
          </p:nvPr>
        </p:nvSpPr>
        <p:spPr/>
        <p:txBody>
          <a:bodyPr/>
          <a:lstStyle/>
          <a:p>
            <a:pPr marL="342900" indent="-342900">
              <a:buClr>
                <a:schemeClr val="tx2"/>
              </a:buClr>
              <a:buFont typeface="Arial" panose="020B0604020202020204" pitchFamily="34" charset="0"/>
              <a:buChar char="•"/>
            </a:pPr>
            <a:r>
              <a:rPr lang="en-US" sz="2200" dirty="0"/>
              <a:t>How much do you want them involved?</a:t>
            </a:r>
          </a:p>
          <a:p>
            <a:pPr marL="342900" indent="-342900">
              <a:buClr>
                <a:schemeClr val="tx2"/>
              </a:buClr>
              <a:buFont typeface="Arial" panose="020B0604020202020204" pitchFamily="34" charset="0"/>
              <a:buChar char="•"/>
            </a:pPr>
            <a:r>
              <a:rPr lang="en-US" sz="2200" dirty="0"/>
              <a:t>Do you want to be equal to all children? Is equal always fair?</a:t>
            </a:r>
          </a:p>
          <a:p>
            <a:pPr marL="342900" indent="-342900">
              <a:buClr>
                <a:schemeClr val="tx2"/>
              </a:buClr>
              <a:buFont typeface="Arial" panose="020B0604020202020204" pitchFamily="34" charset="0"/>
              <a:buChar char="•"/>
            </a:pPr>
            <a:r>
              <a:rPr lang="en-US" sz="2200" dirty="0"/>
              <a:t>What about long-term care? Do you involve the family?</a:t>
            </a:r>
          </a:p>
          <a:p>
            <a:pPr marL="342900" indent="-342900">
              <a:buClr>
                <a:schemeClr val="tx2"/>
              </a:buClr>
              <a:buFont typeface="Arial" panose="020B0604020202020204" pitchFamily="34" charset="0"/>
              <a:buChar char="•"/>
            </a:pPr>
            <a:r>
              <a:rPr lang="en-US" sz="2200" dirty="0"/>
              <a:t>Pets – do you have a plan?</a:t>
            </a:r>
          </a:p>
          <a:p>
            <a:pPr marL="342900" indent="-342900">
              <a:buClr>
                <a:schemeClr val="tx2"/>
              </a:buClr>
              <a:buFont typeface="Arial" panose="020B0604020202020204" pitchFamily="34" charset="0"/>
              <a:buChar char="•"/>
            </a:pPr>
            <a:r>
              <a:rPr lang="en-US" sz="2200" dirty="0"/>
              <a:t>Have you discussed living arrangements as you age?</a:t>
            </a:r>
          </a:p>
          <a:p>
            <a:pPr marL="342900" indent="-342900">
              <a:buClr>
                <a:schemeClr val="tx2"/>
              </a:buClr>
              <a:buFont typeface="Arial" panose="020B0604020202020204" pitchFamily="34" charset="0"/>
              <a:buChar char="•"/>
            </a:pPr>
            <a:r>
              <a:rPr lang="en-US" sz="2200" dirty="0"/>
              <a:t>Do you have children from another marriage or have either of you been divorced?</a:t>
            </a:r>
          </a:p>
        </p:txBody>
      </p:sp>
    </p:spTree>
    <p:extLst>
      <p:ext uri="{BB962C8B-B14F-4D97-AF65-F5344CB8AC3E}">
        <p14:creationId xmlns:p14="http://schemas.microsoft.com/office/powerpoint/2010/main" val="1449436072"/>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Two people sitting at a table&#10;&#10;Description automatically generated">
            <a:extLst>
              <a:ext uri="{FF2B5EF4-FFF2-40B4-BE49-F238E27FC236}">
                <a16:creationId xmlns:a16="http://schemas.microsoft.com/office/drawing/2014/main" id="{70A2F90D-277A-2A4D-8EE5-DB786EA42284}"/>
              </a:ext>
            </a:extLst>
          </p:cNvPr>
          <p:cNvPicPr>
            <a:picLocks noGrp="1" noChangeAspect="1"/>
          </p:cNvPicPr>
          <p:nvPr>
            <p:ph type="pic" sz="quarter" idx="12"/>
          </p:nvPr>
        </p:nvPicPr>
        <p:blipFill rotWithShape="1">
          <a:blip r:embed="rId3" cstate="hqprint">
            <a:extLst>
              <a:ext uri="{28A0092B-C50C-407E-A947-70E740481C1C}">
                <a14:useLocalDpi xmlns:a14="http://schemas.microsoft.com/office/drawing/2010/main"/>
              </a:ext>
            </a:extLst>
          </a:blip>
          <a:srcRect l="55" r="55"/>
          <a:stretch/>
        </p:blipFill>
        <p:spPr/>
      </p:pic>
      <p:sp>
        <p:nvSpPr>
          <p:cNvPr id="5" name="Text Placeholder 4">
            <a:extLst>
              <a:ext uri="{FF2B5EF4-FFF2-40B4-BE49-F238E27FC236}">
                <a16:creationId xmlns:a16="http://schemas.microsoft.com/office/drawing/2014/main" id="{9A4232CE-E5F3-F14A-9ABE-89FB2C81ED5E}"/>
              </a:ext>
            </a:extLst>
          </p:cNvPr>
          <p:cNvSpPr>
            <a:spLocks noGrp="1"/>
          </p:cNvSpPr>
          <p:nvPr>
            <p:ph type="body" sz="quarter" idx="10"/>
          </p:nvPr>
        </p:nvSpPr>
        <p:spPr/>
        <p:txBody>
          <a:bodyPr/>
          <a:lstStyle/>
          <a:p>
            <a:r>
              <a:rPr lang="en-US" dirty="0"/>
              <a:t>Financial Assessment</a:t>
            </a:r>
          </a:p>
        </p:txBody>
      </p:sp>
      <p:sp>
        <p:nvSpPr>
          <p:cNvPr id="8" name="Text Placeholder 7">
            <a:extLst>
              <a:ext uri="{FF2B5EF4-FFF2-40B4-BE49-F238E27FC236}">
                <a16:creationId xmlns:a16="http://schemas.microsoft.com/office/drawing/2014/main" id="{2D97005B-4403-0D44-BF22-3B1FD6820872}"/>
              </a:ext>
            </a:extLst>
          </p:cNvPr>
          <p:cNvSpPr>
            <a:spLocks noGrp="1"/>
          </p:cNvSpPr>
          <p:nvPr>
            <p:ph type="body" sz="quarter" idx="11"/>
          </p:nvPr>
        </p:nvSpPr>
        <p:spPr/>
        <p:txBody>
          <a:bodyPr/>
          <a:lstStyle/>
          <a:p>
            <a:pPr marL="342900" indent="-342900">
              <a:spcAft>
                <a:spcPts val="1200"/>
              </a:spcAft>
              <a:buClr>
                <a:schemeClr val="tx2"/>
              </a:buClr>
              <a:buFont typeface="Arial" panose="020B0604020202020204" pitchFamily="34" charset="0"/>
              <a:buChar char="•"/>
            </a:pPr>
            <a:r>
              <a:rPr lang="en-US" sz="1800" b="1" dirty="0"/>
              <a:t>Taking account of your life and assets:</a:t>
            </a:r>
          </a:p>
          <a:p>
            <a:pPr marL="800100" lvl="1" indent="-342900">
              <a:spcBef>
                <a:spcPts val="0"/>
              </a:spcBef>
              <a:spcAft>
                <a:spcPts val="1200"/>
              </a:spcAft>
              <a:buClr>
                <a:schemeClr val="tx2"/>
              </a:buClr>
              <a:buFont typeface="Courier New" panose="02070309020205020404" pitchFamily="49" charset="0"/>
              <a:buChar char="o"/>
            </a:pPr>
            <a:r>
              <a:rPr lang="en-US" sz="1800" dirty="0">
                <a:latin typeface="Helvetica Neue LT Pro 45 Light" panose="020B0403020202020204" pitchFamily="34" charset="77"/>
              </a:rPr>
              <a:t>IRA/401k/Roth IRA</a:t>
            </a:r>
          </a:p>
          <a:p>
            <a:pPr marL="800100" lvl="1" indent="-342900">
              <a:spcBef>
                <a:spcPts val="0"/>
              </a:spcBef>
              <a:spcAft>
                <a:spcPts val="1200"/>
              </a:spcAft>
              <a:buClr>
                <a:schemeClr val="tx2"/>
              </a:buClr>
              <a:buFont typeface="Courier New" panose="02070309020205020404" pitchFamily="49" charset="0"/>
              <a:buChar char="o"/>
            </a:pPr>
            <a:r>
              <a:rPr lang="en-US" sz="1800" dirty="0">
                <a:latin typeface="Helvetica Neue LT Pro 45 Light" panose="020B0403020202020204" pitchFamily="34" charset="77"/>
              </a:rPr>
              <a:t>Life Insurance</a:t>
            </a:r>
          </a:p>
          <a:p>
            <a:pPr marL="800100" lvl="1" indent="-342900">
              <a:spcBef>
                <a:spcPts val="0"/>
              </a:spcBef>
              <a:spcAft>
                <a:spcPts val="1200"/>
              </a:spcAft>
              <a:buClr>
                <a:schemeClr val="tx2"/>
              </a:buClr>
              <a:buFont typeface="Courier New" panose="02070309020205020404" pitchFamily="49" charset="0"/>
              <a:buChar char="o"/>
            </a:pPr>
            <a:r>
              <a:rPr lang="en-US" sz="1800" dirty="0">
                <a:latin typeface="Helvetica Neue LT Pro 45 Light" panose="020B0403020202020204" pitchFamily="34" charset="77"/>
              </a:rPr>
              <a:t>Small Business</a:t>
            </a:r>
          </a:p>
          <a:p>
            <a:pPr marL="800100" lvl="1" indent="-342900">
              <a:spcBef>
                <a:spcPts val="0"/>
              </a:spcBef>
              <a:spcAft>
                <a:spcPts val="1200"/>
              </a:spcAft>
              <a:buClr>
                <a:schemeClr val="tx2"/>
              </a:buClr>
              <a:buFont typeface="Courier New" panose="02070309020205020404" pitchFamily="49" charset="0"/>
              <a:buChar char="o"/>
            </a:pPr>
            <a:r>
              <a:rPr lang="en-US" sz="1800" dirty="0">
                <a:latin typeface="Helvetica Neue LT Pro 45 Light" panose="020B0403020202020204" pitchFamily="34" charset="77"/>
              </a:rPr>
              <a:t>Stock Options</a:t>
            </a:r>
          </a:p>
          <a:p>
            <a:pPr marL="800100" lvl="1" indent="-342900">
              <a:spcBef>
                <a:spcPts val="0"/>
              </a:spcBef>
              <a:spcAft>
                <a:spcPts val="1200"/>
              </a:spcAft>
              <a:buClr>
                <a:schemeClr val="tx2"/>
              </a:buClr>
              <a:buFont typeface="Courier New" panose="02070309020205020404" pitchFamily="49" charset="0"/>
              <a:buChar char="o"/>
            </a:pPr>
            <a:r>
              <a:rPr lang="en-US" sz="1800" dirty="0">
                <a:latin typeface="Helvetica Neue LT Pro 45 Light" panose="020B0403020202020204" pitchFamily="34" charset="77"/>
              </a:rPr>
              <a:t>Non-qualified benefits</a:t>
            </a:r>
          </a:p>
          <a:p>
            <a:pPr marL="800100" lvl="1" indent="-342900">
              <a:spcBef>
                <a:spcPts val="0"/>
              </a:spcBef>
              <a:spcAft>
                <a:spcPts val="1200"/>
              </a:spcAft>
              <a:buClr>
                <a:schemeClr val="tx2"/>
              </a:buClr>
              <a:buFont typeface="Courier New" panose="02070309020205020404" pitchFamily="49" charset="0"/>
              <a:buChar char="o"/>
            </a:pPr>
            <a:r>
              <a:rPr lang="en-US" sz="1800" dirty="0">
                <a:latin typeface="Helvetica Neue LT Pro 45 Light" panose="020B0403020202020204" pitchFamily="34" charset="77"/>
              </a:rPr>
              <a:t>Digital Assets</a:t>
            </a:r>
          </a:p>
          <a:p>
            <a:pPr marL="800100" lvl="1" indent="-342900">
              <a:spcBef>
                <a:spcPts val="0"/>
              </a:spcBef>
              <a:spcAft>
                <a:spcPts val="1200"/>
              </a:spcAft>
              <a:buClr>
                <a:schemeClr val="tx2"/>
              </a:buClr>
              <a:buFont typeface="Courier New" panose="02070309020205020404" pitchFamily="49" charset="0"/>
              <a:buChar char="o"/>
            </a:pPr>
            <a:r>
              <a:rPr lang="en-US" sz="1800" dirty="0">
                <a:latin typeface="Helvetica Neue LT Pro 45 Light" panose="020B0403020202020204" pitchFamily="34" charset="77"/>
              </a:rPr>
              <a:t>Real Estate</a:t>
            </a:r>
          </a:p>
          <a:p>
            <a:pPr marL="800100" lvl="1" indent="-342900">
              <a:spcBef>
                <a:spcPts val="0"/>
              </a:spcBef>
              <a:spcAft>
                <a:spcPts val="1200"/>
              </a:spcAft>
              <a:buClr>
                <a:schemeClr val="tx2"/>
              </a:buClr>
              <a:buFont typeface="Courier New" panose="02070309020205020404" pitchFamily="49" charset="0"/>
              <a:buChar char="o"/>
            </a:pPr>
            <a:r>
              <a:rPr lang="en-US" sz="1800" dirty="0">
                <a:latin typeface="Helvetica Neue LT Pro 45 Light" panose="020B0403020202020204" pitchFamily="34" charset="77"/>
              </a:rPr>
              <a:t>Personal Property Items</a:t>
            </a:r>
          </a:p>
        </p:txBody>
      </p:sp>
    </p:spTree>
    <p:extLst>
      <p:ext uri="{BB962C8B-B14F-4D97-AF65-F5344CB8AC3E}">
        <p14:creationId xmlns:p14="http://schemas.microsoft.com/office/powerpoint/2010/main" val="2137017643"/>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A4232CE-E5F3-F14A-9ABE-89FB2C81ED5E}"/>
              </a:ext>
            </a:extLst>
          </p:cNvPr>
          <p:cNvSpPr>
            <a:spLocks noGrp="1"/>
          </p:cNvSpPr>
          <p:nvPr>
            <p:ph type="body" sz="quarter" idx="10"/>
          </p:nvPr>
        </p:nvSpPr>
        <p:spPr/>
        <p:txBody>
          <a:bodyPr/>
          <a:lstStyle/>
          <a:p>
            <a:r>
              <a:rPr lang="en-US" dirty="0"/>
              <a:t>Income and Tax Implications </a:t>
            </a:r>
          </a:p>
        </p:txBody>
      </p:sp>
      <p:sp>
        <p:nvSpPr>
          <p:cNvPr id="4" name="Text Placeholder 3">
            <a:extLst>
              <a:ext uri="{FF2B5EF4-FFF2-40B4-BE49-F238E27FC236}">
                <a16:creationId xmlns:a16="http://schemas.microsoft.com/office/drawing/2014/main" id="{25F73DD1-084F-1647-91B4-937EE1240B95}"/>
              </a:ext>
            </a:extLst>
          </p:cNvPr>
          <p:cNvSpPr>
            <a:spLocks noGrp="1"/>
          </p:cNvSpPr>
          <p:nvPr>
            <p:ph type="body" sz="quarter" idx="11"/>
          </p:nvPr>
        </p:nvSpPr>
        <p:spPr/>
        <p:txBody>
          <a:bodyPr numCol="1" spcCol="0"/>
          <a:lstStyle/>
          <a:p>
            <a:pPr marL="342900" indent="-342900">
              <a:spcAft>
                <a:spcPts val="600"/>
              </a:spcAft>
              <a:buClr>
                <a:schemeClr val="tx2"/>
              </a:buClr>
              <a:buFont typeface="Arial" panose="020B0604020202020204" pitchFamily="34" charset="0"/>
              <a:buChar char="•"/>
            </a:pPr>
            <a:r>
              <a:rPr lang="en-US" sz="1800" b="1" dirty="0"/>
              <a:t>Do you plan on your assets changing a lot?</a:t>
            </a:r>
          </a:p>
          <a:p>
            <a:pPr marL="690563" indent="-341313">
              <a:spcAft>
                <a:spcPts val="600"/>
              </a:spcAft>
              <a:buClr>
                <a:schemeClr val="tx2"/>
              </a:buClr>
              <a:buFont typeface="Courier New" panose="02070309020205020404" pitchFamily="49" charset="0"/>
              <a:buChar char="o"/>
            </a:pPr>
            <a:r>
              <a:rPr lang="en-US" sz="1800" dirty="0"/>
              <a:t>Selling business?</a:t>
            </a:r>
          </a:p>
          <a:p>
            <a:pPr marL="690563" indent="-341313">
              <a:spcAft>
                <a:spcPts val="600"/>
              </a:spcAft>
              <a:buClr>
                <a:schemeClr val="tx2"/>
              </a:buClr>
              <a:buFont typeface="Courier New" panose="02070309020205020404" pitchFamily="49" charset="0"/>
              <a:buChar char="o"/>
            </a:pPr>
            <a:r>
              <a:rPr lang="en-US" sz="1800" dirty="0"/>
              <a:t>Spending down assets while alive?</a:t>
            </a:r>
          </a:p>
          <a:p>
            <a:pPr marL="690563" indent="-341313">
              <a:spcAft>
                <a:spcPts val="600"/>
              </a:spcAft>
              <a:buClr>
                <a:schemeClr val="tx2"/>
              </a:buClr>
              <a:buFont typeface="Courier New" panose="02070309020205020404" pitchFamily="49" charset="0"/>
              <a:buChar char="o"/>
            </a:pPr>
            <a:r>
              <a:rPr lang="en-US" sz="1800" dirty="0"/>
              <a:t>What about outstanding debts and liabilities?</a:t>
            </a:r>
          </a:p>
          <a:p>
            <a:pPr marL="342900" indent="-342900">
              <a:spcAft>
                <a:spcPts val="600"/>
              </a:spcAft>
              <a:buClr>
                <a:schemeClr val="tx2"/>
              </a:buClr>
              <a:buFont typeface="Arial" panose="020B0604020202020204" pitchFamily="34" charset="0"/>
              <a:buChar char="•"/>
            </a:pPr>
            <a:r>
              <a:rPr lang="en-US" sz="1800" b="1" dirty="0"/>
              <a:t>Do you have income producing assets?</a:t>
            </a:r>
          </a:p>
          <a:p>
            <a:pPr marL="690563" indent="-341313">
              <a:spcAft>
                <a:spcPts val="600"/>
              </a:spcAft>
              <a:buClr>
                <a:schemeClr val="tx2"/>
              </a:buClr>
              <a:buFont typeface="Courier New" panose="02070309020205020404" pitchFamily="49" charset="0"/>
              <a:buChar char="o"/>
            </a:pPr>
            <a:r>
              <a:rPr lang="en-US" sz="1800" dirty="0"/>
              <a:t>Business</a:t>
            </a:r>
          </a:p>
          <a:p>
            <a:pPr marL="690563" indent="-341313">
              <a:spcAft>
                <a:spcPts val="600"/>
              </a:spcAft>
              <a:buClr>
                <a:schemeClr val="tx2"/>
              </a:buClr>
              <a:buFont typeface="Courier New" panose="02070309020205020404" pitchFamily="49" charset="0"/>
              <a:buChar char="o"/>
            </a:pPr>
            <a:r>
              <a:rPr lang="en-US" sz="1800" dirty="0"/>
              <a:t>Annuities </a:t>
            </a:r>
          </a:p>
          <a:p>
            <a:pPr marL="690563" indent="-341313">
              <a:spcAft>
                <a:spcPts val="600"/>
              </a:spcAft>
              <a:buClr>
                <a:schemeClr val="tx2"/>
              </a:buClr>
              <a:buFont typeface="Courier New" panose="02070309020205020404" pitchFamily="49" charset="0"/>
              <a:buChar char="o"/>
            </a:pPr>
            <a:r>
              <a:rPr lang="en-US" sz="1800" dirty="0"/>
              <a:t>Pensions</a:t>
            </a:r>
          </a:p>
          <a:p>
            <a:pPr marL="690563" indent="-341313">
              <a:spcAft>
                <a:spcPts val="600"/>
              </a:spcAft>
              <a:buClr>
                <a:schemeClr val="tx2"/>
              </a:buClr>
              <a:buFont typeface="Courier New" panose="02070309020205020404" pitchFamily="49" charset="0"/>
              <a:buChar char="o"/>
            </a:pPr>
            <a:r>
              <a:rPr lang="en-US" sz="1800" dirty="0"/>
              <a:t>Real Estate</a:t>
            </a:r>
          </a:p>
          <a:p>
            <a:pPr marL="690563" indent="-341313">
              <a:spcAft>
                <a:spcPts val="600"/>
              </a:spcAft>
              <a:buClr>
                <a:schemeClr val="tx2"/>
              </a:buClr>
              <a:buFont typeface="Courier New" panose="02070309020205020404" pitchFamily="49" charset="0"/>
              <a:buChar char="o"/>
            </a:pPr>
            <a:r>
              <a:rPr lang="en-US" sz="1800" dirty="0"/>
              <a:t>Other (crypto/stocks/etc.)</a:t>
            </a:r>
          </a:p>
        </p:txBody>
      </p:sp>
      <p:sp>
        <p:nvSpPr>
          <p:cNvPr id="6" name="Right Triangle 5">
            <a:extLst>
              <a:ext uri="{FF2B5EF4-FFF2-40B4-BE49-F238E27FC236}">
                <a16:creationId xmlns:a16="http://schemas.microsoft.com/office/drawing/2014/main" id="{4E47E2E4-99CF-904C-A5D2-E3DA27533051}"/>
              </a:ext>
            </a:extLst>
          </p:cNvPr>
          <p:cNvSpPr/>
          <p:nvPr/>
        </p:nvSpPr>
        <p:spPr>
          <a:xfrm flipH="1">
            <a:off x="8953500" y="4968875"/>
            <a:ext cx="3238500" cy="1889125"/>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Helvetica Neue LT Pro 45 Light" panose="020B0403020202020204" pitchFamily="34" charset="77"/>
            </a:endParaRPr>
          </a:p>
        </p:txBody>
      </p:sp>
      <p:pic>
        <p:nvPicPr>
          <p:cNvPr id="7" name="logomark" descr="A close up of a card&#10;&#10;Description automatically generated">
            <a:extLst>
              <a:ext uri="{FF2B5EF4-FFF2-40B4-BE49-F238E27FC236}">
                <a16:creationId xmlns:a16="http://schemas.microsoft.com/office/drawing/2014/main" id="{29822374-EDAF-834E-9F82-95515C84244C}"/>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834365" y="5900755"/>
            <a:ext cx="836077" cy="836077"/>
          </a:xfrm>
          <a:prstGeom prst="rect">
            <a:avLst/>
          </a:prstGeom>
        </p:spPr>
      </p:pic>
      <p:sp>
        <p:nvSpPr>
          <p:cNvPr id="12" name="Text Placeholder 3">
            <a:extLst>
              <a:ext uri="{FF2B5EF4-FFF2-40B4-BE49-F238E27FC236}">
                <a16:creationId xmlns:a16="http://schemas.microsoft.com/office/drawing/2014/main" id="{C08DEB40-E03D-BB4A-B07E-4DE26853C048}"/>
              </a:ext>
            </a:extLst>
          </p:cNvPr>
          <p:cNvSpPr txBox="1">
            <a:spLocks/>
          </p:cNvSpPr>
          <p:nvPr/>
        </p:nvSpPr>
        <p:spPr>
          <a:xfrm>
            <a:off x="7073900" y="2161195"/>
            <a:ext cx="3956050" cy="3199399"/>
          </a:xfrm>
          <a:prstGeom prst="rect">
            <a:avLst/>
          </a:prstGeom>
        </p:spPr>
        <p:txBody>
          <a:bodyPr lIns="0" tIns="0" rIns="0" bIns="0" numCol="1" spcCol="0"/>
          <a:lstStyle>
            <a:lvl1pPr marL="0" indent="0" algn="l" defTabSz="914400" rtl="0" eaLnBrk="1" latinLnBrk="0" hangingPunct="1">
              <a:lnSpc>
                <a:spcPct val="100000"/>
              </a:lnSpc>
              <a:spcBef>
                <a:spcPts val="0"/>
              </a:spcBef>
              <a:spcAft>
                <a:spcPts val="1800"/>
              </a:spcAft>
              <a:buFont typeface="Arial" panose="020B0604020202020204" pitchFamily="34" charset="0"/>
              <a:buNone/>
              <a:defRPr sz="2400" b="0" i="0" kern="1200">
                <a:solidFill>
                  <a:schemeClr val="accent1"/>
                </a:solidFill>
                <a:latin typeface="Helvetica Neue LT Pro 45 Light" panose="020B0403020202020204" pitchFamily="34" charset="77"/>
                <a:ea typeface="Helvetica Neue Light" panose="02000403000000020004" pitchFamily="2" charset="0"/>
                <a:cs typeface="Helvetica Neue" panose="02000503000000020004" pitchFamily="2"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Aft>
                <a:spcPts val="600"/>
              </a:spcAft>
              <a:buClr>
                <a:schemeClr val="tx2"/>
              </a:buClr>
              <a:buFont typeface="Arial" panose="020B0604020202020204" pitchFamily="34" charset="0"/>
              <a:buChar char="•"/>
            </a:pPr>
            <a:r>
              <a:rPr lang="en-US" sz="1800" b="1" dirty="0"/>
              <a:t>Tax Implications</a:t>
            </a:r>
          </a:p>
          <a:p>
            <a:pPr marL="690563" indent="-341313">
              <a:spcAft>
                <a:spcPts val="600"/>
              </a:spcAft>
              <a:buClr>
                <a:schemeClr val="tx2"/>
              </a:buClr>
              <a:buFont typeface="Courier New" panose="02070309020205020404" pitchFamily="49" charset="0"/>
              <a:buChar char="o"/>
            </a:pPr>
            <a:r>
              <a:rPr lang="en-US" sz="1800" dirty="0"/>
              <a:t>Personal income tax rates</a:t>
            </a:r>
          </a:p>
          <a:p>
            <a:pPr marL="690563" indent="-341313">
              <a:spcAft>
                <a:spcPts val="600"/>
              </a:spcAft>
              <a:buClr>
                <a:schemeClr val="tx2"/>
              </a:buClr>
              <a:buFont typeface="Courier New" panose="02070309020205020404" pitchFamily="49" charset="0"/>
              <a:buChar char="o"/>
            </a:pPr>
            <a:r>
              <a:rPr lang="en-US" sz="1800" dirty="0"/>
              <a:t>What are tax brackets of beneficiaries?</a:t>
            </a:r>
          </a:p>
          <a:p>
            <a:pPr marL="690563" indent="-341313">
              <a:spcAft>
                <a:spcPts val="600"/>
              </a:spcAft>
              <a:buClr>
                <a:schemeClr val="tx2"/>
              </a:buClr>
              <a:buFont typeface="Courier New" panose="02070309020205020404" pitchFamily="49" charset="0"/>
              <a:buChar char="o"/>
            </a:pPr>
            <a:r>
              <a:rPr lang="en-US" sz="1800" dirty="0"/>
              <a:t>Should you shift income to someone else?</a:t>
            </a:r>
          </a:p>
          <a:p>
            <a:pPr marL="690563" indent="-341313">
              <a:spcAft>
                <a:spcPts val="600"/>
              </a:spcAft>
              <a:buClr>
                <a:schemeClr val="tx2"/>
              </a:buClr>
              <a:buFont typeface="Courier New" panose="02070309020205020404" pitchFamily="49" charset="0"/>
              <a:buChar char="o"/>
            </a:pPr>
            <a:r>
              <a:rPr lang="en-US" sz="1800" dirty="0"/>
              <a:t>Estate/Gift Tax Issues</a:t>
            </a:r>
          </a:p>
          <a:p>
            <a:pPr marL="690563" indent="-341313">
              <a:spcAft>
                <a:spcPts val="600"/>
              </a:spcAft>
              <a:buClr>
                <a:schemeClr val="tx2"/>
              </a:buClr>
              <a:buFont typeface="Courier New" panose="02070309020205020404" pitchFamily="49" charset="0"/>
              <a:buChar char="o"/>
            </a:pPr>
            <a:r>
              <a:rPr lang="en-US" sz="1800" dirty="0"/>
              <a:t>Step-Up in basis or mostly IRD?</a:t>
            </a:r>
          </a:p>
          <a:p>
            <a:pPr marL="690563" indent="-341313">
              <a:spcAft>
                <a:spcPts val="600"/>
              </a:spcAft>
              <a:buClr>
                <a:schemeClr val="tx2"/>
              </a:buClr>
              <a:buFont typeface="Courier New" panose="02070309020205020404" pitchFamily="49" charset="0"/>
              <a:buChar char="o"/>
            </a:pPr>
            <a:r>
              <a:rPr lang="en-US" sz="1800" dirty="0"/>
              <a:t>Required minimum distribution planning</a:t>
            </a:r>
          </a:p>
        </p:txBody>
      </p:sp>
    </p:spTree>
    <p:extLst>
      <p:ext uri="{BB962C8B-B14F-4D97-AF65-F5344CB8AC3E}">
        <p14:creationId xmlns:p14="http://schemas.microsoft.com/office/powerpoint/2010/main" val="1982770034"/>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RMD Planning</a:t>
            </a:r>
          </a:p>
        </p:txBody>
      </p:sp>
      <p:sp>
        <p:nvSpPr>
          <p:cNvPr id="6" name="Text Placeholder 5">
            <a:extLst>
              <a:ext uri="{FF2B5EF4-FFF2-40B4-BE49-F238E27FC236}">
                <a16:creationId xmlns:a16="http://schemas.microsoft.com/office/drawing/2014/main" id="{8F25E5C5-8CD2-0C4B-B2DC-6DBE9C538076}"/>
              </a:ext>
            </a:extLst>
          </p:cNvPr>
          <p:cNvSpPr>
            <a:spLocks noGrp="1"/>
          </p:cNvSpPr>
          <p:nvPr>
            <p:ph type="body" sz="quarter" idx="11"/>
          </p:nvPr>
        </p:nvSpPr>
        <p:spPr/>
        <p:txBody>
          <a:bodyPr/>
          <a:lstStyle/>
          <a:p>
            <a:pPr marL="342900" indent="-342900">
              <a:spcAft>
                <a:spcPts val="1200"/>
              </a:spcAft>
              <a:buClr>
                <a:schemeClr val="tx2"/>
              </a:buClr>
              <a:buFont typeface="Arial" panose="020B0604020202020204" pitchFamily="34" charset="0"/>
              <a:buChar char="•"/>
            </a:pPr>
            <a:r>
              <a:rPr lang="en-US" sz="2200" dirty="0"/>
              <a:t>No RMDs in 2020 (CARES Act)</a:t>
            </a:r>
          </a:p>
          <a:p>
            <a:pPr marL="342900" indent="-342900">
              <a:spcAft>
                <a:spcPts val="1200"/>
              </a:spcAft>
              <a:buClr>
                <a:schemeClr val="tx2"/>
              </a:buClr>
              <a:buFont typeface="Arial" panose="020B0604020202020204" pitchFamily="34" charset="0"/>
              <a:buChar char="•"/>
            </a:pPr>
            <a:r>
              <a:rPr lang="en-US" sz="2200" dirty="0"/>
              <a:t>Consider your RMDs in future years (age 72)</a:t>
            </a:r>
          </a:p>
          <a:p>
            <a:pPr marL="342900" indent="-342900">
              <a:spcAft>
                <a:spcPts val="1200"/>
              </a:spcAft>
              <a:buClr>
                <a:schemeClr val="tx2"/>
              </a:buClr>
              <a:buFont typeface="Arial" panose="020B0604020202020204" pitchFamily="34" charset="0"/>
              <a:buChar char="•"/>
            </a:pPr>
            <a:r>
              <a:rPr lang="en-US" sz="2200" dirty="0"/>
              <a:t>Taxable distributions</a:t>
            </a:r>
          </a:p>
          <a:p>
            <a:pPr marL="342900" indent="-342900">
              <a:spcAft>
                <a:spcPts val="1200"/>
              </a:spcAft>
              <a:buClr>
                <a:schemeClr val="tx2"/>
              </a:buClr>
              <a:buFont typeface="Arial" panose="020B0604020202020204" pitchFamily="34" charset="0"/>
              <a:buChar char="•"/>
            </a:pPr>
            <a:r>
              <a:rPr lang="en-US" sz="2200" dirty="0"/>
              <a:t>Should you do Roth Conversions in 2020</a:t>
            </a:r>
          </a:p>
          <a:p>
            <a:pPr marL="342900" indent="-342900">
              <a:spcAft>
                <a:spcPts val="1200"/>
              </a:spcAft>
              <a:buClr>
                <a:schemeClr val="tx2"/>
              </a:buClr>
              <a:buFont typeface="Arial" panose="020B0604020202020204" pitchFamily="34" charset="0"/>
              <a:buChar char="•"/>
            </a:pPr>
            <a:r>
              <a:rPr lang="en-US" sz="2200" dirty="0"/>
              <a:t>QCD planning with charities </a:t>
            </a:r>
          </a:p>
          <a:p>
            <a:pPr marL="342900" indent="-342900">
              <a:spcAft>
                <a:spcPts val="1200"/>
              </a:spcAft>
              <a:buClr>
                <a:schemeClr val="tx2"/>
              </a:buClr>
              <a:buFont typeface="Arial" panose="020B0604020202020204" pitchFamily="34" charset="0"/>
              <a:buChar char="•"/>
            </a:pPr>
            <a:r>
              <a:rPr lang="en-US" sz="2200" dirty="0"/>
              <a:t>Tax impact on other benefits like Medicare and SS</a:t>
            </a:r>
          </a:p>
          <a:p>
            <a:pPr marL="342900" indent="-342900">
              <a:spcAft>
                <a:spcPts val="1200"/>
              </a:spcAft>
              <a:buClr>
                <a:schemeClr val="tx2"/>
              </a:buClr>
              <a:buFont typeface="Arial" panose="020B0604020202020204" pitchFamily="34" charset="0"/>
              <a:buChar char="•"/>
            </a:pPr>
            <a:r>
              <a:rPr lang="en-US" sz="2200" dirty="0"/>
              <a:t>Inherited Accounts subject to RMDs (no step up in basis)</a:t>
            </a:r>
          </a:p>
        </p:txBody>
      </p:sp>
    </p:spTree>
    <p:extLst>
      <p:ext uri="{BB962C8B-B14F-4D97-AF65-F5344CB8AC3E}">
        <p14:creationId xmlns:p14="http://schemas.microsoft.com/office/powerpoint/2010/main" val="4242762761"/>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Inherited Retirement Accounts</a:t>
            </a:r>
          </a:p>
        </p:txBody>
      </p:sp>
      <p:sp>
        <p:nvSpPr>
          <p:cNvPr id="3" name="Text Placeholder 2">
            <a:extLst>
              <a:ext uri="{FF2B5EF4-FFF2-40B4-BE49-F238E27FC236}">
                <a16:creationId xmlns:a16="http://schemas.microsoft.com/office/drawing/2014/main" id="{8C911A4F-FC77-D449-A296-C87179F9DD8B}"/>
              </a:ext>
            </a:extLst>
          </p:cNvPr>
          <p:cNvSpPr>
            <a:spLocks noGrp="1"/>
          </p:cNvSpPr>
          <p:nvPr>
            <p:ph type="body" sz="quarter" idx="11"/>
          </p:nvPr>
        </p:nvSpPr>
        <p:spPr/>
        <p:txBody>
          <a:bodyPr/>
          <a:lstStyle/>
          <a:p>
            <a:pPr marL="342900" indent="-342900">
              <a:buClr>
                <a:schemeClr val="tx2"/>
              </a:buClr>
              <a:buFont typeface="Arial" panose="020B0604020202020204" pitchFamily="34" charset="0"/>
              <a:buChar char="•"/>
            </a:pPr>
            <a:r>
              <a:rPr lang="en-US" dirty="0"/>
              <a:t>No step-up in basis – IRAs are taxable when distributed</a:t>
            </a:r>
          </a:p>
          <a:p>
            <a:pPr marL="342900" indent="-342900">
              <a:buClr>
                <a:schemeClr val="tx2"/>
              </a:buClr>
              <a:buFont typeface="Arial" panose="020B0604020202020204" pitchFamily="34" charset="0"/>
              <a:buChar char="•"/>
            </a:pPr>
            <a:r>
              <a:rPr lang="en-US" dirty="0"/>
              <a:t>SECURE Act (2019) – changed rules substantially</a:t>
            </a:r>
          </a:p>
          <a:p>
            <a:pPr marL="342900" indent="-342900">
              <a:buClr>
                <a:schemeClr val="tx2"/>
              </a:buClr>
              <a:buFont typeface="Arial" panose="020B0604020202020204" pitchFamily="34" charset="0"/>
              <a:buChar char="•"/>
            </a:pPr>
            <a:r>
              <a:rPr lang="en-US" dirty="0"/>
              <a:t>Most beneficiaries like children must distribute within 10 years after the year of death of the owner </a:t>
            </a:r>
          </a:p>
          <a:p>
            <a:pPr marL="342900" indent="-342900">
              <a:buClr>
                <a:schemeClr val="tx2"/>
              </a:buClr>
              <a:buFont typeface="Arial" panose="020B0604020202020204" pitchFamily="34" charset="0"/>
              <a:buChar char="•"/>
            </a:pPr>
            <a:r>
              <a:rPr lang="en-US" dirty="0"/>
              <a:t>Creates complex tax planning issues</a:t>
            </a:r>
          </a:p>
        </p:txBody>
      </p:sp>
    </p:spTree>
    <p:extLst>
      <p:ext uri="{BB962C8B-B14F-4D97-AF65-F5344CB8AC3E}">
        <p14:creationId xmlns:p14="http://schemas.microsoft.com/office/powerpoint/2010/main" val="72444973"/>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395F64EC-85B4-6D44-B502-08662E3449B7}"/>
              </a:ext>
            </a:extLst>
          </p:cNvPr>
          <p:cNvSpPr>
            <a:spLocks noGrp="1"/>
          </p:cNvSpPr>
          <p:nvPr>
            <p:ph type="body" sz="quarter" idx="10"/>
          </p:nvPr>
        </p:nvSpPr>
        <p:spPr/>
        <p:txBody>
          <a:bodyPr/>
          <a:lstStyle/>
          <a:p>
            <a:r>
              <a:rPr lang="en-US" dirty="0"/>
              <a:t>Overview</a:t>
            </a:r>
          </a:p>
        </p:txBody>
      </p:sp>
      <p:sp>
        <p:nvSpPr>
          <p:cNvPr id="2" name="Text Placeholder 1">
            <a:extLst>
              <a:ext uri="{FF2B5EF4-FFF2-40B4-BE49-F238E27FC236}">
                <a16:creationId xmlns:a16="http://schemas.microsoft.com/office/drawing/2014/main" id="{B72832F5-44AC-A84C-9C4E-EBB5683EC5DE}"/>
              </a:ext>
            </a:extLst>
          </p:cNvPr>
          <p:cNvSpPr>
            <a:spLocks noGrp="1"/>
          </p:cNvSpPr>
          <p:nvPr>
            <p:ph type="body" sz="quarter" idx="11"/>
          </p:nvPr>
        </p:nvSpPr>
        <p:spPr/>
        <p:txBody>
          <a:bodyPr/>
          <a:lstStyle/>
          <a:p>
            <a:pPr marL="342900" indent="-342900">
              <a:buClr>
                <a:schemeClr val="tx2"/>
              </a:buClr>
              <a:buFont typeface="Arial" panose="020B0604020202020204" pitchFamily="34" charset="0"/>
              <a:buChar char="•"/>
            </a:pPr>
            <a:r>
              <a:rPr lang="en-US" dirty="0"/>
              <a:t>Introduction</a:t>
            </a:r>
          </a:p>
          <a:p>
            <a:pPr marL="342900" indent="-342900">
              <a:buClr>
                <a:schemeClr val="tx2"/>
              </a:buClr>
              <a:buFont typeface="Arial" panose="020B0604020202020204" pitchFamily="34" charset="0"/>
              <a:buChar char="•"/>
            </a:pPr>
            <a:r>
              <a:rPr lang="en-US" dirty="0"/>
              <a:t>Planning for a Good End of Life</a:t>
            </a:r>
          </a:p>
          <a:p>
            <a:pPr marL="342900" indent="-342900">
              <a:buClr>
                <a:schemeClr val="tx2"/>
              </a:buClr>
              <a:buFont typeface="Arial" panose="020B0604020202020204" pitchFamily="34" charset="0"/>
              <a:buChar char="•"/>
            </a:pPr>
            <a:r>
              <a:rPr lang="en-US" dirty="0"/>
              <a:t>Estate Planning Checklist</a:t>
            </a:r>
          </a:p>
          <a:p>
            <a:pPr marL="342900" indent="-342900">
              <a:buClr>
                <a:schemeClr val="tx2"/>
              </a:buClr>
              <a:buFont typeface="Arial" panose="020B0604020202020204" pitchFamily="34" charset="0"/>
              <a:buChar char="•"/>
            </a:pPr>
            <a:r>
              <a:rPr lang="en-US"/>
              <a:t>Concluding Thoughts</a:t>
            </a:r>
            <a:endParaRPr lang="en-US" dirty="0"/>
          </a:p>
        </p:txBody>
      </p:sp>
    </p:spTree>
    <p:extLst>
      <p:ext uri="{BB962C8B-B14F-4D97-AF65-F5344CB8AC3E}">
        <p14:creationId xmlns:p14="http://schemas.microsoft.com/office/powerpoint/2010/main" val="3259407419"/>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What End of Stretch Means</a:t>
            </a:r>
          </a:p>
        </p:txBody>
      </p:sp>
      <p:sp>
        <p:nvSpPr>
          <p:cNvPr id="4" name="Text Placeholder 3">
            <a:extLst>
              <a:ext uri="{FF2B5EF4-FFF2-40B4-BE49-F238E27FC236}">
                <a16:creationId xmlns:a16="http://schemas.microsoft.com/office/drawing/2014/main" id="{A839B019-C886-9640-AA46-E43AB6E101CA}"/>
              </a:ext>
            </a:extLst>
          </p:cNvPr>
          <p:cNvSpPr>
            <a:spLocks noGrp="1"/>
          </p:cNvSpPr>
          <p:nvPr>
            <p:ph type="body" sz="quarter" idx="11"/>
          </p:nvPr>
        </p:nvSpPr>
        <p:spPr/>
        <p:txBody>
          <a:bodyPr/>
          <a:lstStyle/>
          <a:p>
            <a:r>
              <a:rPr lang="en-US" b="1" dirty="0"/>
              <a:t>End of Stretch IRA means :</a:t>
            </a:r>
          </a:p>
          <a:p>
            <a:pPr marL="342900" indent="-342900">
              <a:buClr>
                <a:schemeClr val="tx2"/>
              </a:buClr>
              <a:buFont typeface="Arial" panose="020B0604020202020204" pitchFamily="34" charset="0"/>
              <a:buChar char="•"/>
            </a:pPr>
            <a:r>
              <a:rPr lang="en-US" dirty="0"/>
              <a:t>Higher taxes for many people</a:t>
            </a:r>
          </a:p>
          <a:p>
            <a:pPr marL="342900" indent="-342900">
              <a:buClr>
                <a:schemeClr val="tx2"/>
              </a:buClr>
              <a:buFont typeface="Arial" panose="020B0604020202020204" pitchFamily="34" charset="0"/>
              <a:buChar char="•"/>
            </a:pPr>
            <a:r>
              <a:rPr lang="en-US" dirty="0"/>
              <a:t>Less tax-deferred growth of account</a:t>
            </a:r>
          </a:p>
          <a:p>
            <a:pPr marL="342900" indent="-342900">
              <a:buClr>
                <a:schemeClr val="tx2"/>
              </a:buClr>
              <a:buFont typeface="Arial" panose="020B0604020202020204" pitchFamily="34" charset="0"/>
              <a:buChar char="•"/>
            </a:pPr>
            <a:r>
              <a:rPr lang="en-US" dirty="0"/>
              <a:t>Higher MAGI and Taxable Income can cause loss of benefits or higher taxes in other areas</a:t>
            </a:r>
          </a:p>
          <a:p>
            <a:pPr marL="342900" indent="-342900">
              <a:buClr>
                <a:schemeClr val="tx2"/>
              </a:buClr>
              <a:buFont typeface="Arial" panose="020B0604020202020204" pitchFamily="34" charset="0"/>
              <a:buChar char="•"/>
            </a:pPr>
            <a:r>
              <a:rPr lang="en-US" dirty="0"/>
              <a:t>Review trusts and beneficiaries!</a:t>
            </a:r>
          </a:p>
        </p:txBody>
      </p:sp>
    </p:spTree>
    <p:extLst>
      <p:ext uri="{BB962C8B-B14F-4D97-AF65-F5344CB8AC3E}">
        <p14:creationId xmlns:p14="http://schemas.microsoft.com/office/powerpoint/2010/main" val="3061064674"/>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D07DEC7-2BC7-BB42-B150-30F060D58039}"/>
              </a:ext>
            </a:extLst>
          </p:cNvPr>
          <p:cNvSpPr>
            <a:spLocks noGrp="1"/>
          </p:cNvSpPr>
          <p:nvPr>
            <p:ph type="body" sz="quarter" idx="10"/>
          </p:nvPr>
        </p:nvSpPr>
        <p:spPr/>
        <p:txBody>
          <a:bodyPr/>
          <a:lstStyle/>
          <a:p>
            <a:r>
              <a:rPr lang="en-US" dirty="0"/>
              <a:t>Roth Conversion Basics </a:t>
            </a:r>
          </a:p>
        </p:txBody>
      </p:sp>
      <p:sp>
        <p:nvSpPr>
          <p:cNvPr id="5" name="Text Placeholder 4">
            <a:extLst>
              <a:ext uri="{FF2B5EF4-FFF2-40B4-BE49-F238E27FC236}">
                <a16:creationId xmlns:a16="http://schemas.microsoft.com/office/drawing/2014/main" id="{32F38809-8F36-454A-86E9-8843C2B907D1}"/>
              </a:ext>
            </a:extLst>
          </p:cNvPr>
          <p:cNvSpPr>
            <a:spLocks noGrp="1"/>
          </p:cNvSpPr>
          <p:nvPr>
            <p:ph type="body" sz="quarter" idx="11"/>
          </p:nvPr>
        </p:nvSpPr>
        <p:spPr/>
        <p:txBody>
          <a:bodyPr/>
          <a:lstStyle/>
          <a:p>
            <a:pPr marL="342900" indent="-342900">
              <a:buClr>
                <a:schemeClr val="tx2"/>
              </a:buClr>
              <a:buFont typeface="Arial" panose="020B0604020202020204" pitchFamily="34" charset="0"/>
              <a:buChar char="•"/>
            </a:pPr>
            <a:r>
              <a:rPr lang="en-US" sz="2000" dirty="0"/>
              <a:t>Instead of making contributions to a Roth you can CONVERT traditional IRAs</a:t>
            </a:r>
          </a:p>
          <a:p>
            <a:pPr marL="342900" indent="-342900">
              <a:buClr>
                <a:schemeClr val="tx2"/>
              </a:buClr>
              <a:buFont typeface="Arial" panose="020B0604020202020204" pitchFamily="34" charset="0"/>
              <a:buChar char="•"/>
            </a:pPr>
            <a:r>
              <a:rPr lang="en-US" sz="2000" dirty="0"/>
              <a:t>Distribution from IRA must be done by Dec. 31 (amount is taxable unless rolled over or converted within 60 days)</a:t>
            </a:r>
          </a:p>
          <a:p>
            <a:pPr marL="342900" indent="-342900">
              <a:buClr>
                <a:schemeClr val="tx2"/>
              </a:buClr>
              <a:buFont typeface="Arial" panose="020B0604020202020204" pitchFamily="34" charset="0"/>
              <a:buChar char="•"/>
            </a:pPr>
            <a:r>
              <a:rPr lang="en-US" sz="2000" dirty="0"/>
              <a:t>Taxable portion is taxed at ordinary income rates</a:t>
            </a:r>
          </a:p>
          <a:p>
            <a:pPr marL="342900" indent="-342900">
              <a:buClr>
                <a:schemeClr val="tx2"/>
              </a:buClr>
              <a:buFont typeface="Arial" panose="020B0604020202020204" pitchFamily="34" charset="0"/>
              <a:buChar char="•"/>
            </a:pPr>
            <a:r>
              <a:rPr lang="en-US" sz="2000" dirty="0"/>
              <a:t>Raises taxable income </a:t>
            </a:r>
          </a:p>
          <a:p>
            <a:pPr marL="342900" indent="-342900">
              <a:buClr>
                <a:schemeClr val="tx2"/>
              </a:buClr>
              <a:buFont typeface="Arial" panose="020B0604020202020204" pitchFamily="34" charset="0"/>
              <a:buChar char="•"/>
            </a:pPr>
            <a:r>
              <a:rPr lang="en-US" sz="2000" dirty="0"/>
              <a:t>Money rolls from IRA to Roth IRA</a:t>
            </a:r>
          </a:p>
          <a:p>
            <a:pPr marL="342900" indent="-342900">
              <a:buClr>
                <a:schemeClr val="tx2"/>
              </a:buClr>
              <a:buFont typeface="Arial" panose="020B0604020202020204" pitchFamily="34" charset="0"/>
              <a:buChar char="•"/>
            </a:pPr>
            <a:r>
              <a:rPr lang="en-US" sz="2000" dirty="0"/>
              <a:t>In plan, conversion allowed but rare – 401(k) salary deferral to Roth</a:t>
            </a:r>
          </a:p>
          <a:p>
            <a:pPr marL="342900" indent="-342900">
              <a:buClr>
                <a:schemeClr val="tx2"/>
              </a:buClr>
              <a:buFont typeface="Arial" panose="020B0604020202020204" pitchFamily="34" charset="0"/>
              <a:buChar char="•"/>
            </a:pPr>
            <a:r>
              <a:rPr lang="en-US" sz="2000" dirty="0"/>
              <a:t>No 10% tax on conversions </a:t>
            </a:r>
          </a:p>
          <a:p>
            <a:pPr marL="342900" indent="-342900">
              <a:buClr>
                <a:schemeClr val="tx2"/>
              </a:buClr>
              <a:buFont typeface="Arial" panose="020B0604020202020204" pitchFamily="34" charset="0"/>
              <a:buChar char="•"/>
            </a:pPr>
            <a:r>
              <a:rPr lang="en-US" sz="2000" dirty="0"/>
              <a:t>Cannot convert RMDs – important because at age 72, RMDs are always the first money out of account!</a:t>
            </a:r>
          </a:p>
        </p:txBody>
      </p:sp>
    </p:spTree>
    <p:extLst>
      <p:ext uri="{BB962C8B-B14F-4D97-AF65-F5344CB8AC3E}">
        <p14:creationId xmlns:p14="http://schemas.microsoft.com/office/powerpoint/2010/main" val="2322848024"/>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C849F06-21F7-9049-B70E-B1D2DE96503E}"/>
              </a:ext>
            </a:extLst>
          </p:cNvPr>
          <p:cNvSpPr>
            <a:spLocks noGrp="1"/>
          </p:cNvSpPr>
          <p:nvPr>
            <p:ph type="body" sz="quarter" idx="10"/>
          </p:nvPr>
        </p:nvSpPr>
        <p:spPr/>
        <p:txBody>
          <a:bodyPr/>
          <a:lstStyle/>
          <a:p>
            <a:r>
              <a:rPr lang="en-US" dirty="0"/>
              <a:t>When Is A Good Year To Convert?</a:t>
            </a:r>
          </a:p>
        </p:txBody>
      </p:sp>
      <p:sp>
        <p:nvSpPr>
          <p:cNvPr id="6" name="Text Placeholder 5">
            <a:extLst>
              <a:ext uri="{FF2B5EF4-FFF2-40B4-BE49-F238E27FC236}">
                <a16:creationId xmlns:a16="http://schemas.microsoft.com/office/drawing/2014/main" id="{960BDDC0-6E77-8D4F-B3EE-2B127523F647}"/>
              </a:ext>
            </a:extLst>
          </p:cNvPr>
          <p:cNvSpPr>
            <a:spLocks noGrp="1"/>
          </p:cNvSpPr>
          <p:nvPr>
            <p:ph type="body" sz="quarter" idx="11"/>
          </p:nvPr>
        </p:nvSpPr>
        <p:spPr/>
        <p:txBody>
          <a:bodyPr/>
          <a:lstStyle/>
          <a:p>
            <a:pPr marL="342900" indent="-342900">
              <a:buClr>
                <a:schemeClr val="tx2"/>
              </a:buClr>
              <a:buFont typeface="Arial" panose="020B0604020202020204" pitchFamily="34" charset="0"/>
              <a:buChar char="•"/>
            </a:pPr>
            <a:r>
              <a:rPr lang="en-US" sz="2000" dirty="0"/>
              <a:t>Tax diversification</a:t>
            </a:r>
          </a:p>
          <a:p>
            <a:pPr marL="342900" indent="-342900">
              <a:buClr>
                <a:schemeClr val="tx2"/>
              </a:buClr>
              <a:buFont typeface="Arial" panose="020B0604020202020204" pitchFamily="34" charset="0"/>
              <a:buChar char="•"/>
            </a:pPr>
            <a:r>
              <a:rPr lang="en-US" sz="2000" dirty="0"/>
              <a:t>Look for lower tax brackets</a:t>
            </a:r>
          </a:p>
          <a:p>
            <a:pPr marL="342900" indent="-342900">
              <a:buClr>
                <a:schemeClr val="tx2"/>
              </a:buClr>
              <a:buFont typeface="Arial" panose="020B0604020202020204" pitchFamily="34" charset="0"/>
              <a:buChar char="•"/>
            </a:pPr>
            <a:r>
              <a:rPr lang="en-US" sz="2000" dirty="0"/>
              <a:t>Tax Cuts and Jobs Act of 2017 </a:t>
            </a:r>
            <a:br>
              <a:rPr lang="en-US" sz="2000" dirty="0"/>
            </a:br>
            <a:r>
              <a:rPr lang="en-US" sz="2000" dirty="0"/>
              <a:t>lowered taxes</a:t>
            </a:r>
          </a:p>
          <a:p>
            <a:pPr marL="342900" indent="-342900">
              <a:buClr>
                <a:schemeClr val="tx2"/>
              </a:buClr>
              <a:buFont typeface="Arial" panose="020B0604020202020204" pitchFamily="34" charset="0"/>
              <a:buChar char="•"/>
            </a:pPr>
            <a:r>
              <a:rPr lang="en-US" sz="2000" dirty="0"/>
              <a:t>While both spouses still alive</a:t>
            </a:r>
          </a:p>
          <a:p>
            <a:pPr marL="342900" indent="-342900">
              <a:buClr>
                <a:schemeClr val="tx2"/>
              </a:buClr>
              <a:buFont typeface="Arial" panose="020B0604020202020204" pitchFamily="34" charset="0"/>
              <a:buChar char="•"/>
            </a:pPr>
            <a:r>
              <a:rPr lang="en-US" sz="2000" dirty="0"/>
              <a:t>Before RMDs force taxable distributions</a:t>
            </a:r>
          </a:p>
          <a:p>
            <a:pPr marL="342900" indent="-342900">
              <a:buClr>
                <a:schemeClr val="tx2"/>
              </a:buClr>
              <a:buFont typeface="Arial" panose="020B0604020202020204" pitchFamily="34" charset="0"/>
              <a:buChar char="•"/>
            </a:pPr>
            <a:r>
              <a:rPr lang="en-US" sz="2000" dirty="0"/>
              <a:t>Retired – so less income</a:t>
            </a:r>
          </a:p>
          <a:p>
            <a:pPr marL="342900" indent="-342900">
              <a:buClr>
                <a:schemeClr val="tx2"/>
              </a:buClr>
              <a:buFont typeface="Arial" panose="020B0604020202020204" pitchFamily="34" charset="0"/>
              <a:buChar char="•"/>
            </a:pPr>
            <a:r>
              <a:rPr lang="en-US" sz="2000" dirty="0"/>
              <a:t>Large losses – perhaps charitable deduction carry-forwards, investment tax credits, net operating losses, etc. </a:t>
            </a:r>
          </a:p>
          <a:p>
            <a:pPr marL="342900" indent="-342900">
              <a:buClr>
                <a:schemeClr val="tx2"/>
              </a:buClr>
              <a:buFont typeface="Arial" panose="020B0604020202020204" pitchFamily="34" charset="0"/>
              <a:buChar char="•"/>
            </a:pPr>
            <a:r>
              <a:rPr lang="en-US" sz="2000" dirty="0"/>
              <a:t>2020 no RMDs</a:t>
            </a:r>
          </a:p>
          <a:p>
            <a:pPr marL="342900" indent="-342900">
              <a:buClr>
                <a:schemeClr val="tx2"/>
              </a:buClr>
              <a:buFont typeface="Arial" panose="020B0604020202020204" pitchFamily="34" charset="0"/>
              <a:buChar char="•"/>
            </a:pPr>
            <a:r>
              <a:rPr lang="en-US" sz="2000" dirty="0"/>
              <a:t>Depressed investment values</a:t>
            </a:r>
          </a:p>
          <a:p>
            <a:pPr marL="342900" indent="-342900">
              <a:buClr>
                <a:schemeClr val="tx2"/>
              </a:buClr>
              <a:buFont typeface="Arial" panose="020B0604020202020204" pitchFamily="34" charset="0"/>
              <a:buChar char="•"/>
            </a:pPr>
            <a:r>
              <a:rPr lang="en-US" sz="2000" dirty="0"/>
              <a:t>Reduced estate costs or tax </a:t>
            </a:r>
            <a:br>
              <a:rPr lang="en-US" sz="2000" dirty="0"/>
            </a:br>
            <a:r>
              <a:rPr lang="en-US" sz="2000" dirty="0"/>
              <a:t>burden shifting</a:t>
            </a:r>
          </a:p>
        </p:txBody>
      </p:sp>
    </p:spTree>
    <p:extLst>
      <p:ext uri="{BB962C8B-B14F-4D97-AF65-F5344CB8AC3E}">
        <p14:creationId xmlns:p14="http://schemas.microsoft.com/office/powerpoint/2010/main" val="2200856918"/>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A4232CE-E5F3-F14A-9ABE-89FB2C81ED5E}"/>
              </a:ext>
            </a:extLst>
          </p:cNvPr>
          <p:cNvSpPr>
            <a:spLocks noGrp="1"/>
          </p:cNvSpPr>
          <p:nvPr>
            <p:ph type="body" sz="quarter" idx="10"/>
          </p:nvPr>
        </p:nvSpPr>
        <p:spPr/>
        <p:txBody>
          <a:bodyPr/>
          <a:lstStyle/>
          <a:p>
            <a:r>
              <a:rPr lang="en-US" dirty="0"/>
              <a:t>Federal Estate &amp; Gift Tax Basics</a:t>
            </a:r>
          </a:p>
        </p:txBody>
      </p:sp>
      <p:sp>
        <p:nvSpPr>
          <p:cNvPr id="4" name="Text Placeholder 3">
            <a:extLst>
              <a:ext uri="{FF2B5EF4-FFF2-40B4-BE49-F238E27FC236}">
                <a16:creationId xmlns:a16="http://schemas.microsoft.com/office/drawing/2014/main" id="{86FDC971-51E2-3745-AE5A-1EBF9FC0D138}"/>
              </a:ext>
            </a:extLst>
          </p:cNvPr>
          <p:cNvSpPr>
            <a:spLocks noGrp="1"/>
          </p:cNvSpPr>
          <p:nvPr>
            <p:ph type="body" sz="quarter" idx="11"/>
          </p:nvPr>
        </p:nvSpPr>
        <p:spPr/>
        <p:txBody>
          <a:bodyPr/>
          <a:lstStyle/>
          <a:p>
            <a:pPr marL="342900" indent="-342900">
              <a:buClr>
                <a:schemeClr val="tx2"/>
              </a:buClr>
              <a:buFont typeface="Arial" panose="020B0604020202020204" pitchFamily="34" charset="0"/>
              <a:buChar char="•"/>
            </a:pPr>
            <a:r>
              <a:rPr lang="en-US" sz="2000" dirty="0"/>
              <a:t>Transfer of assets as gifts or at death can be subject to taxes</a:t>
            </a:r>
          </a:p>
          <a:p>
            <a:pPr marL="342900" indent="-342900">
              <a:buClr>
                <a:schemeClr val="tx2"/>
              </a:buClr>
              <a:buFont typeface="Arial" panose="020B0604020202020204" pitchFamily="34" charset="0"/>
              <a:buChar char="•"/>
            </a:pPr>
            <a:r>
              <a:rPr lang="en-US" sz="2000" dirty="0"/>
              <a:t>Federal estate &amp; Gift taxes are at a scaled rate up to 40% after the first million in taxable transfers</a:t>
            </a:r>
          </a:p>
          <a:p>
            <a:pPr marL="342900" indent="-342900">
              <a:buClr>
                <a:schemeClr val="tx2"/>
              </a:buClr>
              <a:buFont typeface="Arial" panose="020B0604020202020204" pitchFamily="34" charset="0"/>
              <a:buChar char="•"/>
            </a:pPr>
            <a:r>
              <a:rPr lang="en-US" sz="2000" dirty="0"/>
              <a:t>Generation Skipping Transfer Tax (40% rate if unrelated 37.5 years younger or 2 generations) </a:t>
            </a:r>
          </a:p>
          <a:p>
            <a:pPr marL="342900" indent="-342900">
              <a:buClr>
                <a:schemeClr val="tx2"/>
              </a:buClr>
              <a:buFont typeface="Arial" panose="020B0604020202020204" pitchFamily="34" charset="0"/>
              <a:buChar char="•"/>
            </a:pPr>
            <a:r>
              <a:rPr lang="en-US" sz="2000" dirty="0"/>
              <a:t>2020 Tax Exclusions  </a:t>
            </a:r>
          </a:p>
          <a:p>
            <a:pPr marL="690563" indent="-341313">
              <a:buClr>
                <a:schemeClr val="tx2"/>
              </a:buClr>
              <a:buFont typeface="Courier New" panose="02070309020205020404" pitchFamily="49" charset="0"/>
              <a:buChar char="o"/>
            </a:pPr>
            <a:r>
              <a:rPr lang="en-US" sz="2000" dirty="0"/>
              <a:t>Annual Gift Tax Exclusion $15,000</a:t>
            </a:r>
          </a:p>
          <a:p>
            <a:pPr marL="690563" indent="-341313">
              <a:buClr>
                <a:schemeClr val="tx2"/>
              </a:buClr>
              <a:buFont typeface="Courier New" panose="02070309020205020404" pitchFamily="49" charset="0"/>
              <a:buChar char="o"/>
            </a:pPr>
            <a:r>
              <a:rPr lang="en-US" sz="2000" dirty="0"/>
              <a:t>Federal Gift Tax/Estate Exemption is $11.58 million per person (TCJA)</a:t>
            </a:r>
          </a:p>
          <a:p>
            <a:pPr marL="690563" indent="-341313">
              <a:buClr>
                <a:schemeClr val="tx2"/>
              </a:buClr>
              <a:buFont typeface="Courier New" panose="02070309020205020404" pitchFamily="49" charset="0"/>
              <a:buChar char="o"/>
            </a:pPr>
            <a:r>
              <a:rPr lang="en-US" sz="2000" dirty="0"/>
              <a:t>Unlimited Marital Deduction and DSUEA (deceased spouse unused exclusion amount)</a:t>
            </a:r>
          </a:p>
        </p:txBody>
      </p:sp>
      <p:sp>
        <p:nvSpPr>
          <p:cNvPr id="6" name="Right Triangle 5">
            <a:extLst>
              <a:ext uri="{FF2B5EF4-FFF2-40B4-BE49-F238E27FC236}">
                <a16:creationId xmlns:a16="http://schemas.microsoft.com/office/drawing/2014/main" id="{4E47E2E4-99CF-904C-A5D2-E3DA27533051}"/>
              </a:ext>
            </a:extLst>
          </p:cNvPr>
          <p:cNvSpPr/>
          <p:nvPr/>
        </p:nvSpPr>
        <p:spPr>
          <a:xfrm flipH="1">
            <a:off x="8953500" y="4968875"/>
            <a:ext cx="3238500" cy="1889125"/>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Helvetica Neue LT Pro 45 Light" panose="020B0403020202020204" pitchFamily="34" charset="77"/>
            </a:endParaRPr>
          </a:p>
        </p:txBody>
      </p:sp>
      <p:pic>
        <p:nvPicPr>
          <p:cNvPr id="7" name="logomark" descr="A close up of a card&#10;&#10;Description automatically generated">
            <a:extLst>
              <a:ext uri="{FF2B5EF4-FFF2-40B4-BE49-F238E27FC236}">
                <a16:creationId xmlns:a16="http://schemas.microsoft.com/office/drawing/2014/main" id="{29822374-EDAF-834E-9F82-95515C84244C}"/>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834365" y="5900755"/>
            <a:ext cx="836077" cy="836077"/>
          </a:xfrm>
          <a:prstGeom prst="rect">
            <a:avLst/>
          </a:prstGeom>
        </p:spPr>
      </p:pic>
    </p:spTree>
    <p:extLst>
      <p:ext uri="{BB962C8B-B14F-4D97-AF65-F5344CB8AC3E}">
        <p14:creationId xmlns:p14="http://schemas.microsoft.com/office/powerpoint/2010/main" val="4137862698"/>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A4232CE-E5F3-F14A-9ABE-89FB2C81ED5E}"/>
              </a:ext>
            </a:extLst>
          </p:cNvPr>
          <p:cNvSpPr>
            <a:spLocks noGrp="1"/>
          </p:cNvSpPr>
          <p:nvPr>
            <p:ph type="body" sz="quarter" idx="10"/>
          </p:nvPr>
        </p:nvSpPr>
        <p:spPr/>
        <p:txBody>
          <a:bodyPr/>
          <a:lstStyle/>
          <a:p>
            <a:r>
              <a:rPr lang="en-US" dirty="0"/>
              <a:t>Other Gift Tax Exclusions</a:t>
            </a:r>
          </a:p>
        </p:txBody>
      </p:sp>
      <p:sp>
        <p:nvSpPr>
          <p:cNvPr id="9" name="Text Placeholder 8">
            <a:extLst>
              <a:ext uri="{FF2B5EF4-FFF2-40B4-BE49-F238E27FC236}">
                <a16:creationId xmlns:a16="http://schemas.microsoft.com/office/drawing/2014/main" id="{BBD3F944-8476-BA44-970B-020F9D685251}"/>
              </a:ext>
            </a:extLst>
          </p:cNvPr>
          <p:cNvSpPr>
            <a:spLocks noGrp="1"/>
          </p:cNvSpPr>
          <p:nvPr>
            <p:ph type="body" sz="quarter" idx="11"/>
          </p:nvPr>
        </p:nvSpPr>
        <p:spPr/>
        <p:txBody>
          <a:bodyPr/>
          <a:lstStyle/>
          <a:p>
            <a:pPr marL="342900" indent="-342900">
              <a:spcAft>
                <a:spcPts val="1200"/>
              </a:spcAft>
              <a:buClr>
                <a:schemeClr val="tx2"/>
              </a:buClr>
              <a:buFont typeface="Arial" panose="020B0604020202020204" pitchFamily="34" charset="0"/>
              <a:buChar char="•"/>
            </a:pPr>
            <a:r>
              <a:rPr lang="en-US" sz="2000" dirty="0"/>
              <a:t>Annual Exclusion - $15,000 per spouse each year – present interest gift </a:t>
            </a:r>
          </a:p>
          <a:p>
            <a:pPr marL="690563" indent="-341313">
              <a:spcAft>
                <a:spcPts val="1200"/>
              </a:spcAft>
              <a:buClr>
                <a:schemeClr val="tx2"/>
              </a:buClr>
              <a:buFont typeface="Courier New" panose="02070309020205020404" pitchFamily="49" charset="0"/>
              <a:buChar char="o"/>
            </a:pPr>
            <a:r>
              <a:rPr lang="en-US" sz="2000" dirty="0"/>
              <a:t>4 Kids – that is $30,000 from each parent ($120,000 each year – each get married now $240,000 a year)</a:t>
            </a:r>
          </a:p>
          <a:p>
            <a:pPr marL="342900" indent="-342900">
              <a:spcAft>
                <a:spcPts val="1200"/>
              </a:spcAft>
              <a:buClr>
                <a:schemeClr val="tx2"/>
              </a:buClr>
              <a:buFont typeface="Arial" panose="020B0604020202020204" pitchFamily="34" charset="0"/>
              <a:buChar char="•"/>
            </a:pPr>
            <a:r>
              <a:rPr lang="en-US" sz="2000" dirty="0"/>
              <a:t>Unlimited Exclusions for direct tuition or medical expenses </a:t>
            </a:r>
          </a:p>
          <a:p>
            <a:pPr marL="342900" indent="-342900">
              <a:spcAft>
                <a:spcPts val="1200"/>
              </a:spcAft>
              <a:buClr>
                <a:schemeClr val="tx2"/>
              </a:buClr>
              <a:buFont typeface="Arial" panose="020B0604020202020204" pitchFamily="34" charset="0"/>
              <a:buChar char="•"/>
            </a:pPr>
            <a:r>
              <a:rPr lang="en-US" sz="2000" dirty="0"/>
              <a:t>Unlimited amount to spouse ($157,000 in 2020 to non-U.S. citizen spouse)</a:t>
            </a:r>
          </a:p>
          <a:p>
            <a:pPr marL="342900" indent="-342900">
              <a:spcAft>
                <a:spcPts val="1200"/>
              </a:spcAft>
              <a:buClr>
                <a:schemeClr val="tx2"/>
              </a:buClr>
              <a:buFont typeface="Arial" panose="020B0604020202020204" pitchFamily="34" charset="0"/>
              <a:buChar char="•"/>
            </a:pPr>
            <a:r>
              <a:rPr lang="en-US" sz="2000" dirty="0"/>
              <a:t>Unlimited amount to qualified charities </a:t>
            </a:r>
          </a:p>
          <a:p>
            <a:pPr marL="342900" indent="-342900">
              <a:spcAft>
                <a:spcPts val="1200"/>
              </a:spcAft>
              <a:buClr>
                <a:schemeClr val="tx2"/>
              </a:buClr>
              <a:buFont typeface="Arial" panose="020B0604020202020204" pitchFamily="34" charset="0"/>
              <a:buChar char="•"/>
            </a:pPr>
            <a:r>
              <a:rPr lang="en-US" sz="2000" dirty="0"/>
              <a:t>529 College Savings Plan – up to 5 years in one years – ($75,000 for each spouse in 2020)</a:t>
            </a:r>
          </a:p>
          <a:p>
            <a:pPr marL="342900" indent="-342900">
              <a:spcAft>
                <a:spcPts val="1200"/>
              </a:spcAft>
              <a:buClr>
                <a:schemeClr val="tx2"/>
              </a:buClr>
              <a:buFont typeface="Arial" panose="020B0604020202020204" pitchFamily="34" charset="0"/>
              <a:buChar char="•"/>
            </a:pPr>
            <a:r>
              <a:rPr lang="en-US" sz="2000" b="1" u="sng" dirty="0"/>
              <a:t>REMEMBER</a:t>
            </a:r>
            <a:r>
              <a:rPr lang="en-US" sz="2000" dirty="0"/>
              <a:t> You Might have to file IRS Form 709 even if you don’t have any taxes due if you are using up </a:t>
            </a:r>
            <a:br>
              <a:rPr lang="en-US" sz="2000" dirty="0"/>
            </a:br>
            <a:r>
              <a:rPr lang="en-US" sz="2000" dirty="0"/>
              <a:t>your exemption.</a:t>
            </a:r>
          </a:p>
        </p:txBody>
      </p:sp>
      <p:sp>
        <p:nvSpPr>
          <p:cNvPr id="6" name="Right Triangle 5">
            <a:extLst>
              <a:ext uri="{FF2B5EF4-FFF2-40B4-BE49-F238E27FC236}">
                <a16:creationId xmlns:a16="http://schemas.microsoft.com/office/drawing/2014/main" id="{4E47E2E4-99CF-904C-A5D2-E3DA27533051}"/>
              </a:ext>
            </a:extLst>
          </p:cNvPr>
          <p:cNvSpPr/>
          <p:nvPr/>
        </p:nvSpPr>
        <p:spPr>
          <a:xfrm flipH="1">
            <a:off x="8953500" y="4968875"/>
            <a:ext cx="3238500" cy="1889125"/>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Helvetica Neue LT Pro 45 Light" panose="020B0403020202020204" pitchFamily="34" charset="77"/>
            </a:endParaRPr>
          </a:p>
        </p:txBody>
      </p:sp>
      <p:pic>
        <p:nvPicPr>
          <p:cNvPr id="7" name="logomark" descr="A close up of a card&#10;&#10;Description automatically generated">
            <a:extLst>
              <a:ext uri="{FF2B5EF4-FFF2-40B4-BE49-F238E27FC236}">
                <a16:creationId xmlns:a16="http://schemas.microsoft.com/office/drawing/2014/main" id="{29822374-EDAF-834E-9F82-95515C84244C}"/>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834365" y="5900755"/>
            <a:ext cx="836077" cy="836077"/>
          </a:xfrm>
          <a:prstGeom prst="rect">
            <a:avLst/>
          </a:prstGeom>
        </p:spPr>
      </p:pic>
    </p:spTree>
    <p:extLst>
      <p:ext uri="{BB962C8B-B14F-4D97-AF65-F5344CB8AC3E}">
        <p14:creationId xmlns:p14="http://schemas.microsoft.com/office/powerpoint/2010/main" val="2033275625"/>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250DFB-3DCC-874E-BAF9-12C3EB49B114}"/>
              </a:ext>
            </a:extLst>
          </p:cNvPr>
          <p:cNvSpPr>
            <a:spLocks noGrp="1"/>
          </p:cNvSpPr>
          <p:nvPr>
            <p:ph type="body" sz="quarter" idx="10"/>
          </p:nvPr>
        </p:nvSpPr>
        <p:spPr/>
        <p:txBody>
          <a:bodyPr/>
          <a:lstStyle/>
          <a:p>
            <a:r>
              <a:rPr lang="en-US" dirty="0"/>
              <a:t>To Big To Ignore: </a:t>
            </a:r>
            <a:r>
              <a:rPr lang="en-US" dirty="0">
                <a:solidFill>
                  <a:schemeClr val="tx2"/>
                </a:solidFill>
              </a:rPr>
              <a:t>The Home</a:t>
            </a:r>
          </a:p>
        </p:txBody>
      </p:sp>
      <p:sp>
        <p:nvSpPr>
          <p:cNvPr id="6" name="Text Placeholder 5">
            <a:extLst>
              <a:ext uri="{FF2B5EF4-FFF2-40B4-BE49-F238E27FC236}">
                <a16:creationId xmlns:a16="http://schemas.microsoft.com/office/drawing/2014/main" id="{2099A519-7309-4841-A70D-AF2886C309A8}"/>
              </a:ext>
            </a:extLst>
          </p:cNvPr>
          <p:cNvSpPr>
            <a:spLocks noGrp="1"/>
          </p:cNvSpPr>
          <p:nvPr>
            <p:ph type="body" sz="quarter" idx="11"/>
          </p:nvPr>
        </p:nvSpPr>
        <p:spPr/>
        <p:txBody>
          <a:bodyPr/>
          <a:lstStyle/>
          <a:p>
            <a:pPr marL="342900" indent="-342900">
              <a:buClr>
                <a:schemeClr val="tx2"/>
              </a:buClr>
              <a:buFont typeface="Arial" panose="020B0604020202020204" pitchFamily="34" charset="0"/>
              <a:buChar char="•"/>
            </a:pPr>
            <a:r>
              <a:rPr lang="en-US" dirty="0"/>
              <a:t>Is the house an investment?</a:t>
            </a:r>
          </a:p>
          <a:p>
            <a:pPr marL="342900" indent="-342900">
              <a:buClr>
                <a:schemeClr val="tx2"/>
              </a:buClr>
              <a:buFont typeface="Arial" panose="020B0604020202020204" pitchFamily="34" charset="0"/>
              <a:buChar char="•"/>
            </a:pPr>
            <a:r>
              <a:rPr lang="en-US" dirty="0"/>
              <a:t>Is it a liability?</a:t>
            </a:r>
          </a:p>
          <a:p>
            <a:pPr marL="342900" indent="-342900">
              <a:buClr>
                <a:schemeClr val="tx2"/>
              </a:buClr>
              <a:buFont typeface="Arial" panose="020B0604020202020204" pitchFamily="34" charset="0"/>
              <a:buChar char="•"/>
            </a:pPr>
            <a:r>
              <a:rPr lang="en-US" dirty="0"/>
              <a:t>Is it a source of income?</a:t>
            </a:r>
          </a:p>
          <a:p>
            <a:pPr marL="342900" indent="-342900">
              <a:buClr>
                <a:schemeClr val="tx2"/>
              </a:buClr>
              <a:buFont typeface="Arial" panose="020B0604020202020204" pitchFamily="34" charset="0"/>
              <a:buChar char="•"/>
            </a:pPr>
            <a:r>
              <a:rPr lang="en-US" dirty="0"/>
              <a:t>Does it provide services – </a:t>
            </a:r>
            <a:r>
              <a:rPr lang="en-US" dirty="0" err="1"/>
              <a:t>ie</a:t>
            </a:r>
            <a:r>
              <a:rPr lang="en-US" dirty="0"/>
              <a:t> where you live? </a:t>
            </a:r>
          </a:p>
          <a:p>
            <a:pPr marL="342900" indent="-342900">
              <a:buClr>
                <a:schemeClr val="tx2"/>
              </a:buClr>
              <a:buFont typeface="Arial" panose="020B0604020202020204" pitchFamily="34" charset="0"/>
              <a:buChar char="•"/>
            </a:pPr>
            <a:r>
              <a:rPr lang="en-US" dirty="0"/>
              <a:t>Do your kids want your house?</a:t>
            </a:r>
          </a:p>
        </p:txBody>
      </p:sp>
    </p:spTree>
    <p:extLst>
      <p:ext uri="{BB962C8B-B14F-4D97-AF65-F5344CB8AC3E}">
        <p14:creationId xmlns:p14="http://schemas.microsoft.com/office/powerpoint/2010/main" val="1491020484"/>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250DFB-3DCC-874E-BAF9-12C3EB49B114}"/>
              </a:ext>
            </a:extLst>
          </p:cNvPr>
          <p:cNvSpPr>
            <a:spLocks noGrp="1"/>
          </p:cNvSpPr>
          <p:nvPr>
            <p:ph type="body" sz="quarter" idx="10"/>
          </p:nvPr>
        </p:nvSpPr>
        <p:spPr/>
        <p:txBody>
          <a:bodyPr/>
          <a:lstStyle/>
          <a:p>
            <a:r>
              <a:rPr lang="en-US" sz="4400" dirty="0"/>
              <a:t>Housing and Care Alternatives</a:t>
            </a:r>
          </a:p>
        </p:txBody>
      </p:sp>
      <p:sp>
        <p:nvSpPr>
          <p:cNvPr id="5" name="Text Placeholder 4">
            <a:extLst>
              <a:ext uri="{FF2B5EF4-FFF2-40B4-BE49-F238E27FC236}">
                <a16:creationId xmlns:a16="http://schemas.microsoft.com/office/drawing/2014/main" id="{D3A44C76-7ACB-D548-9959-3A09D1FB0579}"/>
              </a:ext>
            </a:extLst>
          </p:cNvPr>
          <p:cNvSpPr>
            <a:spLocks noGrp="1"/>
          </p:cNvSpPr>
          <p:nvPr>
            <p:ph type="body" sz="quarter" idx="11"/>
          </p:nvPr>
        </p:nvSpPr>
        <p:spPr/>
        <p:txBody>
          <a:bodyPr/>
          <a:lstStyle/>
          <a:p>
            <a:pPr marL="342900" indent="-342900">
              <a:spcAft>
                <a:spcPts val="1200"/>
              </a:spcAft>
              <a:buClr>
                <a:schemeClr val="tx2"/>
              </a:buClr>
              <a:buSzPct val="100000"/>
              <a:buFont typeface="Arial" panose="020B0604020202020204" pitchFamily="34" charset="0"/>
              <a:buChar char="•"/>
            </a:pPr>
            <a:r>
              <a:rPr lang="en-US" sz="2000" b="1" dirty="0">
                <a:solidFill>
                  <a:schemeClr val="accent1">
                    <a:lumMod val="75000"/>
                  </a:schemeClr>
                </a:solidFill>
              </a:rPr>
              <a:t>Where will you live in retirement?</a:t>
            </a:r>
          </a:p>
          <a:p>
            <a:pPr marL="803275" indent="-342900">
              <a:spcAft>
                <a:spcPts val="1200"/>
              </a:spcAft>
              <a:buClr>
                <a:schemeClr val="tx2"/>
              </a:buClr>
              <a:buSzPct val="100000"/>
              <a:buFont typeface="Courier New" panose="02070309020205020404" pitchFamily="49" charset="0"/>
              <a:buChar char="o"/>
            </a:pPr>
            <a:r>
              <a:rPr lang="en-US" sz="2000" dirty="0">
                <a:solidFill>
                  <a:schemeClr val="accent1">
                    <a:lumMod val="75000"/>
                  </a:schemeClr>
                </a:solidFill>
              </a:rPr>
              <a:t>People want to age in place and live at  home for as long as possible</a:t>
            </a:r>
          </a:p>
          <a:p>
            <a:pPr marL="803275" indent="-342900">
              <a:spcAft>
                <a:spcPts val="1200"/>
              </a:spcAft>
              <a:buClr>
                <a:schemeClr val="tx2"/>
              </a:buClr>
              <a:buSzPct val="100000"/>
              <a:buFont typeface="Courier New" panose="02070309020205020404" pitchFamily="49" charset="0"/>
              <a:buChar char="o"/>
            </a:pPr>
            <a:r>
              <a:rPr lang="en-US" sz="2000" dirty="0">
                <a:solidFill>
                  <a:schemeClr val="accent1">
                    <a:lumMod val="75000"/>
                  </a:schemeClr>
                </a:solidFill>
              </a:rPr>
              <a:t>Homeowners do not want to rent!</a:t>
            </a:r>
          </a:p>
          <a:p>
            <a:pPr marL="342900" indent="-342900">
              <a:spcAft>
                <a:spcPts val="1200"/>
              </a:spcAft>
              <a:buClr>
                <a:schemeClr val="tx2"/>
              </a:buClr>
              <a:buSzPct val="100000"/>
              <a:buFont typeface="Arial" panose="020B0604020202020204" pitchFamily="34" charset="0"/>
              <a:buChar char="•"/>
            </a:pPr>
            <a:r>
              <a:rPr lang="en-US" sz="2000" b="1" dirty="0">
                <a:solidFill>
                  <a:schemeClr val="accent1">
                    <a:lumMod val="75000"/>
                  </a:schemeClr>
                </a:solidFill>
              </a:rPr>
              <a:t>Housing Options</a:t>
            </a:r>
          </a:p>
          <a:p>
            <a:pPr marL="803275" indent="-342900">
              <a:spcAft>
                <a:spcPts val="1200"/>
              </a:spcAft>
              <a:buClr>
                <a:schemeClr val="tx2"/>
              </a:buClr>
              <a:buSzPct val="100000"/>
              <a:buFont typeface="Courier New" panose="02070309020205020404" pitchFamily="49" charset="0"/>
              <a:buChar char="o"/>
            </a:pPr>
            <a:r>
              <a:rPr lang="en-US" sz="2000" dirty="0">
                <a:solidFill>
                  <a:schemeClr val="accent1">
                    <a:lumMod val="75000"/>
                  </a:schemeClr>
                </a:solidFill>
              </a:rPr>
              <a:t>Age in place, CCRCs, Nursing Home, Assisted Living, Family</a:t>
            </a:r>
          </a:p>
          <a:p>
            <a:pPr marL="803275" indent="-342900">
              <a:spcAft>
                <a:spcPts val="1200"/>
              </a:spcAft>
              <a:buClr>
                <a:schemeClr val="tx2"/>
              </a:buClr>
              <a:buSzPct val="100000"/>
              <a:buFont typeface="Courier New" panose="02070309020205020404" pitchFamily="49" charset="0"/>
              <a:buChar char="o"/>
            </a:pPr>
            <a:r>
              <a:rPr lang="en-US" sz="2000" dirty="0">
                <a:solidFill>
                  <a:schemeClr val="accent1">
                    <a:lumMod val="75000"/>
                  </a:schemeClr>
                </a:solidFill>
              </a:rPr>
              <a:t>Will we tap into home equity as an income resource?</a:t>
            </a:r>
          </a:p>
          <a:p>
            <a:pPr marL="342900" indent="-342900">
              <a:spcAft>
                <a:spcPts val="1200"/>
              </a:spcAft>
              <a:buClr>
                <a:schemeClr val="tx2"/>
              </a:buClr>
              <a:buSzPct val="100000"/>
              <a:buFont typeface="Arial" panose="020B0604020202020204" pitchFamily="34" charset="0"/>
              <a:buChar char="•"/>
            </a:pPr>
            <a:r>
              <a:rPr lang="en-US" sz="2000" b="1" dirty="0">
                <a:solidFill>
                  <a:schemeClr val="accent1">
                    <a:lumMod val="75000"/>
                  </a:schemeClr>
                </a:solidFill>
              </a:rPr>
              <a:t>Care is very much driven by need, options, financing, and housing</a:t>
            </a:r>
          </a:p>
          <a:p>
            <a:pPr marL="803275" indent="-342900">
              <a:spcAft>
                <a:spcPts val="1200"/>
              </a:spcAft>
              <a:buClr>
                <a:schemeClr val="tx2"/>
              </a:buClr>
              <a:buSzPct val="100000"/>
              <a:buFont typeface="Courier New" panose="02070309020205020404" pitchFamily="49" charset="0"/>
              <a:buChar char="o"/>
            </a:pPr>
            <a:r>
              <a:rPr lang="en-US" sz="2000" dirty="0">
                <a:solidFill>
                  <a:schemeClr val="accent1">
                    <a:lumMod val="75000"/>
                  </a:schemeClr>
                </a:solidFill>
              </a:rPr>
              <a:t>Will we need LTC?</a:t>
            </a:r>
          </a:p>
          <a:p>
            <a:pPr marL="803275" indent="-342900">
              <a:spcAft>
                <a:spcPts val="1200"/>
              </a:spcAft>
              <a:buClr>
                <a:schemeClr val="tx2"/>
              </a:buClr>
              <a:buSzPct val="100000"/>
              <a:buFont typeface="Courier New" panose="02070309020205020404" pitchFamily="49" charset="0"/>
              <a:buChar char="o"/>
            </a:pPr>
            <a:r>
              <a:rPr lang="en-US" sz="2000" dirty="0">
                <a:solidFill>
                  <a:schemeClr val="accent1">
                    <a:lumMod val="75000"/>
                  </a:schemeClr>
                </a:solidFill>
              </a:rPr>
              <a:t>What about hospice care?</a:t>
            </a:r>
          </a:p>
          <a:p>
            <a:pPr marL="803275" indent="-342900">
              <a:spcAft>
                <a:spcPts val="1200"/>
              </a:spcAft>
              <a:buClr>
                <a:schemeClr val="tx2"/>
              </a:buClr>
              <a:buSzPct val="100000"/>
              <a:buFont typeface="Courier New" panose="02070309020205020404" pitchFamily="49" charset="0"/>
              <a:buChar char="o"/>
            </a:pPr>
            <a:r>
              <a:rPr lang="en-US" sz="2000" dirty="0">
                <a:solidFill>
                  <a:schemeClr val="accent1">
                    <a:lumMod val="75000"/>
                  </a:schemeClr>
                </a:solidFill>
              </a:rPr>
              <a:t>How will this impact family and caregivers?</a:t>
            </a:r>
          </a:p>
          <a:p>
            <a:pPr marL="803275" indent="-342900">
              <a:spcAft>
                <a:spcPts val="1200"/>
              </a:spcAft>
              <a:buClr>
                <a:schemeClr val="tx2"/>
              </a:buClr>
              <a:buSzPct val="100000"/>
              <a:buFont typeface="Courier New" panose="02070309020205020404" pitchFamily="49" charset="0"/>
              <a:buChar char="o"/>
            </a:pPr>
            <a:r>
              <a:rPr lang="en-US" sz="2000" dirty="0">
                <a:solidFill>
                  <a:schemeClr val="accent1">
                    <a:lumMod val="75000"/>
                  </a:schemeClr>
                </a:solidFill>
              </a:rPr>
              <a:t>How will we fund these costs?</a:t>
            </a:r>
          </a:p>
        </p:txBody>
      </p:sp>
    </p:spTree>
    <p:extLst>
      <p:ext uri="{BB962C8B-B14F-4D97-AF65-F5344CB8AC3E}">
        <p14:creationId xmlns:p14="http://schemas.microsoft.com/office/powerpoint/2010/main" val="4047428638"/>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E733B15-1841-7545-BDA4-FB8FBF2F4E13}"/>
              </a:ext>
            </a:extLst>
          </p:cNvPr>
          <p:cNvSpPr>
            <a:spLocks noGrp="1"/>
          </p:cNvSpPr>
          <p:nvPr>
            <p:ph type="body" sz="quarter" idx="10"/>
          </p:nvPr>
        </p:nvSpPr>
        <p:spPr/>
        <p:txBody>
          <a:bodyPr/>
          <a:lstStyle/>
          <a:p>
            <a:r>
              <a:rPr lang="en-US" dirty="0"/>
              <a:t>Review the Current Plan</a:t>
            </a:r>
          </a:p>
        </p:txBody>
      </p:sp>
      <p:sp>
        <p:nvSpPr>
          <p:cNvPr id="4" name="Text Placeholder 3">
            <a:extLst>
              <a:ext uri="{FF2B5EF4-FFF2-40B4-BE49-F238E27FC236}">
                <a16:creationId xmlns:a16="http://schemas.microsoft.com/office/drawing/2014/main" id="{DEED1889-2F8C-6E4F-B5CE-F3894954B711}"/>
              </a:ext>
            </a:extLst>
          </p:cNvPr>
          <p:cNvSpPr>
            <a:spLocks noGrp="1"/>
          </p:cNvSpPr>
          <p:nvPr>
            <p:ph type="body" sz="quarter" idx="11"/>
          </p:nvPr>
        </p:nvSpPr>
        <p:spPr/>
        <p:txBody>
          <a:bodyPr/>
          <a:lstStyle/>
          <a:p>
            <a:pPr marL="460375" indent="-460375">
              <a:spcAft>
                <a:spcPts val="1200"/>
              </a:spcAft>
              <a:buClr>
                <a:schemeClr val="tx2"/>
              </a:buClr>
              <a:buSzPct val="100000"/>
              <a:buFont typeface="Arial" panose="020B0604020202020204" pitchFamily="34" charset="0"/>
              <a:buChar char="•"/>
            </a:pPr>
            <a:r>
              <a:rPr lang="en-US" sz="2200" dirty="0">
                <a:solidFill>
                  <a:schemeClr val="accent1">
                    <a:lumMod val="75000"/>
                  </a:schemeClr>
                </a:solidFill>
              </a:rPr>
              <a:t>Everyone has a plan! Just not a good plan!</a:t>
            </a:r>
          </a:p>
          <a:p>
            <a:pPr marL="460375" indent="-460375">
              <a:spcAft>
                <a:spcPts val="1200"/>
              </a:spcAft>
              <a:buClr>
                <a:schemeClr val="tx2"/>
              </a:buClr>
              <a:buSzPct val="100000"/>
              <a:buFont typeface="Arial" panose="020B0604020202020204" pitchFamily="34" charset="0"/>
              <a:buChar char="•"/>
            </a:pPr>
            <a:r>
              <a:rPr lang="en-US" sz="2200" dirty="0">
                <a:solidFill>
                  <a:schemeClr val="accent1">
                    <a:lumMod val="75000"/>
                  </a:schemeClr>
                </a:solidFill>
              </a:rPr>
              <a:t>71.6 percent of Americans do not have an up-to-date will in place (https://</a:t>
            </a:r>
            <a:r>
              <a:rPr lang="en-US" sz="2200" dirty="0" err="1">
                <a:solidFill>
                  <a:schemeClr val="accent1">
                    <a:lumMod val="75000"/>
                  </a:schemeClr>
                </a:solidFill>
              </a:rPr>
              <a:t>www.uslegalwills.com</a:t>
            </a:r>
            <a:r>
              <a:rPr lang="en-US" sz="2200" dirty="0">
                <a:solidFill>
                  <a:schemeClr val="accent1">
                    <a:lumMod val="75000"/>
                  </a:schemeClr>
                </a:solidFill>
              </a:rPr>
              <a:t>/blog/</a:t>
            </a:r>
            <a:r>
              <a:rPr lang="en-US" sz="2200" dirty="0" err="1">
                <a:solidFill>
                  <a:schemeClr val="accent1">
                    <a:lumMod val="75000"/>
                  </a:schemeClr>
                </a:solidFill>
              </a:rPr>
              <a:t>americans</a:t>
            </a:r>
            <a:r>
              <a:rPr lang="en-US" sz="2200" dirty="0">
                <a:solidFill>
                  <a:schemeClr val="accent1">
                    <a:lumMod val="75000"/>
                  </a:schemeClr>
                </a:solidFill>
              </a:rPr>
              <a:t>-without-wills/)</a:t>
            </a:r>
          </a:p>
          <a:p>
            <a:pPr marL="460375" indent="-460375">
              <a:spcAft>
                <a:spcPts val="1200"/>
              </a:spcAft>
              <a:buClr>
                <a:schemeClr val="tx2"/>
              </a:buClr>
              <a:buSzPct val="100000"/>
              <a:buFont typeface="Arial" panose="020B0604020202020204" pitchFamily="34" charset="0"/>
              <a:buChar char="•"/>
            </a:pPr>
            <a:r>
              <a:rPr lang="en-US" sz="2200" dirty="0">
                <a:solidFill>
                  <a:schemeClr val="accent1">
                    <a:lumMod val="75000"/>
                  </a:schemeClr>
                </a:solidFill>
              </a:rPr>
              <a:t>Many wills are out of date</a:t>
            </a:r>
          </a:p>
          <a:p>
            <a:pPr marL="922338" indent="-461963">
              <a:spcAft>
                <a:spcPts val="1200"/>
              </a:spcAft>
              <a:buClr>
                <a:schemeClr val="tx2"/>
              </a:buClr>
              <a:buSzPct val="100000"/>
              <a:buFont typeface="Arial" panose="020B0604020202020204" pitchFamily="34" charset="0"/>
              <a:buChar char="•"/>
            </a:pPr>
            <a:r>
              <a:rPr lang="en-US" sz="2200" dirty="0">
                <a:solidFill>
                  <a:schemeClr val="accent1">
                    <a:lumMod val="75000"/>
                  </a:schemeClr>
                </a:solidFill>
              </a:rPr>
              <a:t>People say yes, I have a will but its old and out of date</a:t>
            </a:r>
          </a:p>
          <a:p>
            <a:pPr marL="922338" indent="-461963">
              <a:spcAft>
                <a:spcPts val="1200"/>
              </a:spcAft>
              <a:buClr>
                <a:schemeClr val="tx2"/>
              </a:buClr>
              <a:buSzPct val="100000"/>
              <a:buFont typeface="Arial" panose="020B0604020202020204" pitchFamily="34" charset="0"/>
              <a:buChar char="•"/>
            </a:pPr>
            <a:r>
              <a:rPr lang="en-US" sz="2200" dirty="0">
                <a:solidFill>
                  <a:schemeClr val="accent1">
                    <a:lumMod val="75000"/>
                  </a:schemeClr>
                </a:solidFill>
              </a:rPr>
              <a:t>It still controls!</a:t>
            </a:r>
          </a:p>
          <a:p>
            <a:pPr marL="460375" indent="-450850">
              <a:spcAft>
                <a:spcPts val="1200"/>
              </a:spcAft>
              <a:buClr>
                <a:schemeClr val="tx2"/>
              </a:buClr>
              <a:buSzPct val="100000"/>
              <a:buFont typeface="Arial" panose="020B0604020202020204" pitchFamily="34" charset="0"/>
              <a:buChar char="•"/>
            </a:pPr>
            <a:r>
              <a:rPr lang="en-US" sz="2200" dirty="0">
                <a:solidFill>
                  <a:schemeClr val="accent1">
                    <a:lumMod val="75000"/>
                  </a:schemeClr>
                </a:solidFill>
              </a:rPr>
              <a:t>No will – you still have a plan – state law will dictate</a:t>
            </a:r>
          </a:p>
          <a:p>
            <a:pPr marL="460375" indent="-450850">
              <a:spcAft>
                <a:spcPts val="1200"/>
              </a:spcAft>
              <a:buClr>
                <a:schemeClr val="tx2"/>
              </a:buClr>
              <a:buSzPct val="100000"/>
              <a:buFont typeface="Arial" panose="020B0604020202020204" pitchFamily="34" charset="0"/>
              <a:buChar char="•"/>
            </a:pPr>
            <a:r>
              <a:rPr lang="en-US" sz="2200" b="1" u="sng" dirty="0">
                <a:solidFill>
                  <a:schemeClr val="accent1">
                    <a:lumMod val="75000"/>
                  </a:schemeClr>
                </a:solidFill>
              </a:rPr>
              <a:t>Remember</a:t>
            </a:r>
            <a:r>
              <a:rPr lang="en-US" sz="2200" dirty="0">
                <a:solidFill>
                  <a:schemeClr val="accent1">
                    <a:lumMod val="75000"/>
                  </a:schemeClr>
                </a:solidFill>
              </a:rPr>
              <a:t> – Just Shoot Me Isn’t a Plan</a:t>
            </a:r>
          </a:p>
        </p:txBody>
      </p:sp>
      <p:sp>
        <p:nvSpPr>
          <p:cNvPr id="7" name="Text Placeholder 1">
            <a:extLst>
              <a:ext uri="{FF2B5EF4-FFF2-40B4-BE49-F238E27FC236}">
                <a16:creationId xmlns:a16="http://schemas.microsoft.com/office/drawing/2014/main" id="{2437E0E5-33DD-6E44-8685-32677A1142EC}"/>
              </a:ext>
            </a:extLst>
          </p:cNvPr>
          <p:cNvSpPr txBox="1">
            <a:spLocks/>
          </p:cNvSpPr>
          <p:nvPr/>
        </p:nvSpPr>
        <p:spPr>
          <a:xfrm>
            <a:off x="1181100" y="1782337"/>
            <a:ext cx="9829800" cy="6263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4400" dirty="0"/>
          </a:p>
        </p:txBody>
      </p:sp>
    </p:spTree>
    <p:extLst>
      <p:ext uri="{BB962C8B-B14F-4D97-AF65-F5344CB8AC3E}">
        <p14:creationId xmlns:p14="http://schemas.microsoft.com/office/powerpoint/2010/main" val="3191862804"/>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250DFB-3DCC-874E-BAF9-12C3EB49B114}"/>
              </a:ext>
            </a:extLst>
          </p:cNvPr>
          <p:cNvSpPr>
            <a:spLocks noGrp="1"/>
          </p:cNvSpPr>
          <p:nvPr>
            <p:ph type="body" sz="quarter" idx="10"/>
          </p:nvPr>
        </p:nvSpPr>
        <p:spPr/>
        <p:txBody>
          <a:bodyPr/>
          <a:lstStyle/>
          <a:p>
            <a:r>
              <a:rPr lang="en-US" dirty="0"/>
              <a:t>Establish Advance Directives</a:t>
            </a:r>
          </a:p>
        </p:txBody>
      </p:sp>
      <p:sp>
        <p:nvSpPr>
          <p:cNvPr id="6" name="Text Placeholder 5">
            <a:extLst>
              <a:ext uri="{FF2B5EF4-FFF2-40B4-BE49-F238E27FC236}">
                <a16:creationId xmlns:a16="http://schemas.microsoft.com/office/drawing/2014/main" id="{9B89E774-A9B4-6A42-9970-5BF16E0042F7}"/>
              </a:ext>
            </a:extLst>
          </p:cNvPr>
          <p:cNvSpPr>
            <a:spLocks noGrp="1"/>
          </p:cNvSpPr>
          <p:nvPr>
            <p:ph type="body" sz="quarter" idx="11"/>
          </p:nvPr>
        </p:nvSpPr>
        <p:spPr/>
        <p:txBody>
          <a:bodyPr/>
          <a:lstStyle/>
          <a:p>
            <a:pPr marL="460375" indent="-460375">
              <a:spcAft>
                <a:spcPts val="600"/>
              </a:spcAft>
              <a:buClr>
                <a:schemeClr val="tx2"/>
              </a:buClr>
              <a:buSzPct val="100000"/>
              <a:buFont typeface="Arial" panose="020B0604020202020204" pitchFamily="34" charset="0"/>
              <a:buChar char="•"/>
            </a:pPr>
            <a:r>
              <a:rPr lang="en-US" sz="2000" b="1" dirty="0">
                <a:solidFill>
                  <a:schemeClr val="accent1">
                    <a:lumMod val="75000"/>
                  </a:schemeClr>
                </a:solidFill>
              </a:rPr>
              <a:t>Durable Power of Attorney</a:t>
            </a:r>
          </a:p>
          <a:p>
            <a:pPr marL="922338" indent="-461963">
              <a:spcAft>
                <a:spcPts val="600"/>
              </a:spcAft>
              <a:buClr>
                <a:schemeClr val="tx2"/>
              </a:buClr>
              <a:buSzPct val="100000"/>
              <a:buFont typeface="Courier New" panose="02070309020205020404" pitchFamily="49" charset="0"/>
              <a:buChar char="o"/>
            </a:pPr>
            <a:r>
              <a:rPr lang="en-US" sz="2000" dirty="0">
                <a:solidFill>
                  <a:schemeClr val="accent1">
                    <a:lumMod val="75000"/>
                  </a:schemeClr>
                </a:solidFill>
              </a:rPr>
              <a:t>Make sure the person knows</a:t>
            </a:r>
          </a:p>
          <a:p>
            <a:pPr marL="460375" indent="-460375">
              <a:spcAft>
                <a:spcPts val="600"/>
              </a:spcAft>
              <a:buClr>
                <a:schemeClr val="tx2"/>
              </a:buClr>
              <a:buSzPct val="100000"/>
              <a:buFont typeface="Arial" panose="020B0604020202020204" pitchFamily="34" charset="0"/>
              <a:buChar char="•"/>
            </a:pPr>
            <a:r>
              <a:rPr lang="en-US" sz="2000" b="1" dirty="0">
                <a:solidFill>
                  <a:schemeClr val="accent1">
                    <a:lumMod val="75000"/>
                  </a:schemeClr>
                </a:solidFill>
              </a:rPr>
              <a:t>Health Care Power of Attorney</a:t>
            </a:r>
          </a:p>
          <a:p>
            <a:pPr marL="922338" indent="-461963">
              <a:spcAft>
                <a:spcPts val="600"/>
              </a:spcAft>
              <a:buClr>
                <a:schemeClr val="tx2"/>
              </a:buClr>
              <a:buSzPct val="100000"/>
              <a:buFont typeface="Courier New" panose="02070309020205020404" pitchFamily="49" charset="0"/>
              <a:buChar char="o"/>
            </a:pPr>
            <a:r>
              <a:rPr lang="en-US" sz="2000" dirty="0">
                <a:solidFill>
                  <a:schemeClr val="accent1">
                    <a:lumMod val="75000"/>
                  </a:schemeClr>
                </a:solidFill>
              </a:rPr>
              <a:t>Don’t do groups!</a:t>
            </a:r>
          </a:p>
          <a:p>
            <a:pPr marL="460375" indent="-460375">
              <a:spcAft>
                <a:spcPts val="600"/>
              </a:spcAft>
              <a:buClr>
                <a:schemeClr val="tx2"/>
              </a:buClr>
              <a:buSzPct val="100000"/>
              <a:buFont typeface="Arial" panose="020B0604020202020204" pitchFamily="34" charset="0"/>
              <a:buChar char="•"/>
            </a:pPr>
            <a:r>
              <a:rPr lang="en-US" sz="2000" b="1" dirty="0">
                <a:solidFill>
                  <a:schemeClr val="accent1">
                    <a:lumMod val="75000"/>
                  </a:schemeClr>
                </a:solidFill>
              </a:rPr>
              <a:t>Living Will</a:t>
            </a:r>
          </a:p>
          <a:p>
            <a:pPr marL="922338" indent="-461963">
              <a:spcAft>
                <a:spcPts val="600"/>
              </a:spcAft>
              <a:buClr>
                <a:schemeClr val="tx2"/>
              </a:buClr>
              <a:buSzPct val="100000"/>
              <a:buFont typeface="Courier New" panose="02070309020205020404" pitchFamily="49" charset="0"/>
              <a:buChar char="o"/>
            </a:pPr>
            <a:r>
              <a:rPr lang="en-US" sz="2000" dirty="0">
                <a:solidFill>
                  <a:schemeClr val="accent1">
                    <a:lumMod val="75000"/>
                  </a:schemeClr>
                </a:solidFill>
              </a:rPr>
              <a:t>Make sure you know how this works</a:t>
            </a:r>
          </a:p>
          <a:p>
            <a:pPr marL="460375" indent="-460375">
              <a:spcAft>
                <a:spcPts val="600"/>
              </a:spcAft>
              <a:buClr>
                <a:schemeClr val="tx2"/>
              </a:buClr>
              <a:buSzPct val="100000"/>
              <a:buFont typeface="Arial" panose="020B0604020202020204" pitchFamily="34" charset="0"/>
              <a:buChar char="•"/>
            </a:pPr>
            <a:r>
              <a:rPr lang="en-US" sz="2000" b="1" dirty="0">
                <a:solidFill>
                  <a:schemeClr val="accent1">
                    <a:lumMod val="75000"/>
                  </a:schemeClr>
                </a:solidFill>
              </a:rPr>
              <a:t>DNR</a:t>
            </a:r>
          </a:p>
          <a:p>
            <a:pPr marL="922338" indent="-461963">
              <a:spcAft>
                <a:spcPts val="600"/>
              </a:spcAft>
              <a:buClr>
                <a:schemeClr val="tx2"/>
              </a:buClr>
              <a:buSzPct val="100000"/>
              <a:buFont typeface="Courier New" panose="02070309020205020404" pitchFamily="49" charset="0"/>
              <a:buChar char="o"/>
            </a:pPr>
            <a:r>
              <a:rPr lang="en-US" sz="2000" dirty="0">
                <a:solidFill>
                  <a:schemeClr val="accent1">
                    <a:lumMod val="75000"/>
                  </a:schemeClr>
                </a:solidFill>
              </a:rPr>
              <a:t>Make sure you get to hospital</a:t>
            </a:r>
          </a:p>
          <a:p>
            <a:pPr marL="460375" indent="-460375">
              <a:spcAft>
                <a:spcPts val="600"/>
              </a:spcAft>
              <a:buClr>
                <a:schemeClr val="tx2"/>
              </a:buClr>
              <a:buSzPct val="100000"/>
              <a:buFont typeface="Arial" panose="020B0604020202020204" pitchFamily="34" charset="0"/>
              <a:buChar char="•"/>
            </a:pPr>
            <a:r>
              <a:rPr lang="en-US" sz="2000" b="1" dirty="0">
                <a:solidFill>
                  <a:schemeClr val="accent1">
                    <a:lumMod val="75000"/>
                  </a:schemeClr>
                </a:solidFill>
              </a:rPr>
              <a:t>Living Revocable Trust</a:t>
            </a:r>
          </a:p>
          <a:p>
            <a:pPr marL="922338" indent="-461963">
              <a:spcAft>
                <a:spcPts val="600"/>
              </a:spcAft>
              <a:buClr>
                <a:schemeClr val="tx2"/>
              </a:buClr>
              <a:buSzPct val="100000"/>
              <a:buFont typeface="Courier New" panose="02070309020205020404" pitchFamily="49" charset="0"/>
              <a:buChar char="o"/>
            </a:pPr>
            <a:r>
              <a:rPr lang="en-US" sz="2000" dirty="0">
                <a:solidFill>
                  <a:schemeClr val="accent1">
                    <a:lumMod val="75000"/>
                  </a:schemeClr>
                </a:solidFill>
              </a:rPr>
              <a:t>Make sure you fund the will</a:t>
            </a:r>
          </a:p>
          <a:p>
            <a:pPr marL="460375" indent="-460375">
              <a:spcAft>
                <a:spcPts val="600"/>
              </a:spcAft>
              <a:buClr>
                <a:schemeClr val="tx2"/>
              </a:buClr>
              <a:buSzPct val="100000"/>
              <a:buFont typeface="Arial" panose="020B0604020202020204" pitchFamily="34" charset="0"/>
              <a:buChar char="•"/>
            </a:pPr>
            <a:r>
              <a:rPr lang="en-US" sz="2000" b="1" dirty="0">
                <a:solidFill>
                  <a:schemeClr val="accent1">
                    <a:lumMod val="75000"/>
                  </a:schemeClr>
                </a:solidFill>
              </a:rPr>
              <a:t>Will</a:t>
            </a:r>
          </a:p>
          <a:p>
            <a:pPr marL="922338" indent="-461963">
              <a:spcAft>
                <a:spcPts val="600"/>
              </a:spcAft>
              <a:buClr>
                <a:schemeClr val="tx2"/>
              </a:buClr>
              <a:buSzPct val="100000"/>
              <a:buFont typeface="Courier New" panose="02070309020205020404" pitchFamily="49" charset="0"/>
              <a:buChar char="o"/>
            </a:pPr>
            <a:r>
              <a:rPr lang="en-US" sz="2000" dirty="0">
                <a:solidFill>
                  <a:schemeClr val="accent1">
                    <a:lumMod val="75000"/>
                  </a:schemeClr>
                </a:solidFill>
              </a:rPr>
              <a:t>Make sure you have one even with a will</a:t>
            </a:r>
          </a:p>
          <a:p>
            <a:pPr marL="803275" indent="-342900">
              <a:spcAft>
                <a:spcPts val="600"/>
              </a:spcAft>
              <a:buClr>
                <a:schemeClr val="tx2"/>
              </a:buClr>
              <a:buSzPct val="100000"/>
              <a:buFont typeface="Courier New" panose="02070309020205020404" pitchFamily="49" charset="0"/>
              <a:buChar char="o"/>
            </a:pPr>
            <a:r>
              <a:rPr lang="en-US" sz="2000" b="1" dirty="0">
                <a:solidFill>
                  <a:schemeClr val="accent1">
                    <a:lumMod val="75000"/>
                  </a:schemeClr>
                </a:solidFill>
              </a:rPr>
              <a:t>Remember These Are State Law Documents! If you move – you might have to redo them all – talk to an attorney!</a:t>
            </a:r>
          </a:p>
        </p:txBody>
      </p:sp>
    </p:spTree>
    <p:extLst>
      <p:ext uri="{BB962C8B-B14F-4D97-AF65-F5344CB8AC3E}">
        <p14:creationId xmlns:p14="http://schemas.microsoft.com/office/powerpoint/2010/main" val="2519008857"/>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250DFB-3DCC-874E-BAF9-12C3EB49B114}"/>
              </a:ext>
            </a:extLst>
          </p:cNvPr>
          <p:cNvSpPr>
            <a:spLocks noGrp="1"/>
          </p:cNvSpPr>
          <p:nvPr>
            <p:ph type="body" sz="quarter" idx="10"/>
          </p:nvPr>
        </p:nvSpPr>
        <p:spPr/>
        <p:txBody>
          <a:bodyPr/>
          <a:lstStyle/>
          <a:p>
            <a:r>
              <a:rPr lang="en-US" dirty="0"/>
              <a:t>Implement the Plan</a:t>
            </a:r>
          </a:p>
        </p:txBody>
      </p:sp>
      <p:sp>
        <p:nvSpPr>
          <p:cNvPr id="6" name="Text Placeholder 5">
            <a:extLst>
              <a:ext uri="{FF2B5EF4-FFF2-40B4-BE49-F238E27FC236}">
                <a16:creationId xmlns:a16="http://schemas.microsoft.com/office/drawing/2014/main" id="{E36BD30C-B6D7-9C44-BD77-E83B8663129C}"/>
              </a:ext>
            </a:extLst>
          </p:cNvPr>
          <p:cNvSpPr>
            <a:spLocks noGrp="1"/>
          </p:cNvSpPr>
          <p:nvPr>
            <p:ph type="body" sz="quarter" idx="11"/>
          </p:nvPr>
        </p:nvSpPr>
        <p:spPr/>
        <p:txBody>
          <a:bodyPr/>
          <a:lstStyle/>
          <a:p>
            <a:pPr marL="342900" indent="-342900">
              <a:buClr>
                <a:schemeClr val="tx2"/>
              </a:buClr>
              <a:buFont typeface="Arial" panose="020B0604020202020204" pitchFamily="34" charset="0"/>
              <a:buChar char="•"/>
            </a:pPr>
            <a:r>
              <a:rPr lang="en-US" dirty="0"/>
              <a:t>Sign and File Any Required Documents</a:t>
            </a:r>
          </a:p>
          <a:p>
            <a:pPr marL="342900" indent="-342900">
              <a:buClr>
                <a:schemeClr val="tx2"/>
              </a:buClr>
              <a:buFont typeface="Arial" panose="020B0604020202020204" pitchFamily="34" charset="0"/>
              <a:buChar char="•"/>
            </a:pPr>
            <a:r>
              <a:rPr lang="en-US" dirty="0"/>
              <a:t>Fund Your Trust</a:t>
            </a:r>
          </a:p>
          <a:p>
            <a:pPr marL="342900" indent="-342900">
              <a:buClr>
                <a:schemeClr val="tx2"/>
              </a:buClr>
              <a:buFont typeface="Arial" panose="020B0604020202020204" pitchFamily="34" charset="0"/>
              <a:buChar char="•"/>
            </a:pPr>
            <a:r>
              <a:rPr lang="en-US" dirty="0"/>
              <a:t>Retitle Property</a:t>
            </a:r>
          </a:p>
          <a:p>
            <a:pPr marL="342900" indent="-342900">
              <a:buClr>
                <a:schemeClr val="tx2"/>
              </a:buClr>
              <a:buFont typeface="Arial" panose="020B0604020202020204" pitchFamily="34" charset="0"/>
              <a:buChar char="•"/>
            </a:pPr>
            <a:r>
              <a:rPr lang="en-US" dirty="0"/>
              <a:t>Purchase Life Insurance</a:t>
            </a:r>
          </a:p>
          <a:p>
            <a:pPr marL="342900" indent="-342900">
              <a:buClr>
                <a:schemeClr val="tx2"/>
              </a:buClr>
              <a:buFont typeface="Arial" panose="020B0604020202020204" pitchFamily="34" charset="0"/>
              <a:buChar char="•"/>
            </a:pPr>
            <a:r>
              <a:rPr lang="en-US" dirty="0"/>
              <a:t>Convert Term to Permanent </a:t>
            </a:r>
          </a:p>
          <a:p>
            <a:pPr marL="342900" indent="-342900">
              <a:buClr>
                <a:schemeClr val="tx2"/>
              </a:buClr>
              <a:buFont typeface="Arial" panose="020B0604020202020204" pitchFamily="34" charset="0"/>
              <a:buChar char="•"/>
            </a:pPr>
            <a:r>
              <a:rPr lang="en-US" dirty="0"/>
              <a:t>Start Gifting Program</a:t>
            </a:r>
          </a:p>
          <a:p>
            <a:pPr marL="342900" indent="-342900">
              <a:buClr>
                <a:schemeClr val="tx2"/>
              </a:buClr>
              <a:buFont typeface="Arial" panose="020B0604020202020204" pitchFamily="34" charset="0"/>
              <a:buChar char="•"/>
            </a:pPr>
            <a:r>
              <a:rPr lang="en-US" dirty="0"/>
              <a:t>Roth Conversions</a:t>
            </a:r>
          </a:p>
          <a:p>
            <a:pPr marL="342900" indent="-342900">
              <a:buClr>
                <a:schemeClr val="tx2"/>
              </a:buClr>
              <a:buFont typeface="Arial" panose="020B0604020202020204" pitchFamily="34" charset="0"/>
              <a:buChar char="•"/>
            </a:pPr>
            <a:r>
              <a:rPr lang="en-US" dirty="0"/>
              <a:t>Track Your Assets</a:t>
            </a:r>
          </a:p>
          <a:p>
            <a:pPr marL="342900" indent="-342900">
              <a:buClr>
                <a:schemeClr val="tx2"/>
              </a:buClr>
              <a:buFont typeface="Arial" panose="020B0604020202020204" pitchFamily="34" charset="0"/>
              <a:buChar char="•"/>
            </a:pPr>
            <a:r>
              <a:rPr lang="en-US" dirty="0"/>
              <a:t>Review Beneficiary Designations (Federal Life/ERISA)</a:t>
            </a:r>
          </a:p>
        </p:txBody>
      </p:sp>
    </p:spTree>
    <p:extLst>
      <p:ext uri="{BB962C8B-B14F-4D97-AF65-F5344CB8AC3E}">
        <p14:creationId xmlns:p14="http://schemas.microsoft.com/office/powerpoint/2010/main" val="319431082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EEFC892-D012-5740-A814-DCF503BD56B4}"/>
              </a:ext>
            </a:extLst>
          </p:cNvPr>
          <p:cNvSpPr>
            <a:spLocks noGrp="1"/>
          </p:cNvSpPr>
          <p:nvPr>
            <p:ph type="body" sz="quarter" idx="10"/>
          </p:nvPr>
        </p:nvSpPr>
        <p:spPr/>
        <p:txBody>
          <a:bodyPr/>
          <a:lstStyle/>
          <a:p>
            <a:r>
              <a:rPr lang="en-US" dirty="0"/>
              <a:t>Prepare for a Good End of Life</a:t>
            </a:r>
          </a:p>
        </p:txBody>
      </p:sp>
    </p:spTree>
    <p:extLst>
      <p:ext uri="{BB962C8B-B14F-4D97-AF65-F5344CB8AC3E}">
        <p14:creationId xmlns:p14="http://schemas.microsoft.com/office/powerpoint/2010/main" val="2584095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250DFB-3DCC-874E-BAF9-12C3EB49B114}"/>
              </a:ext>
            </a:extLst>
          </p:cNvPr>
          <p:cNvSpPr>
            <a:spLocks noGrp="1"/>
          </p:cNvSpPr>
          <p:nvPr>
            <p:ph type="body" sz="quarter" idx="10"/>
          </p:nvPr>
        </p:nvSpPr>
        <p:spPr/>
        <p:txBody>
          <a:bodyPr/>
          <a:lstStyle/>
          <a:p>
            <a:r>
              <a:rPr lang="en-US" dirty="0"/>
              <a:t>Communicate the Plan</a:t>
            </a:r>
          </a:p>
        </p:txBody>
      </p:sp>
      <p:sp>
        <p:nvSpPr>
          <p:cNvPr id="6" name="Text Placeholder 5">
            <a:extLst>
              <a:ext uri="{FF2B5EF4-FFF2-40B4-BE49-F238E27FC236}">
                <a16:creationId xmlns:a16="http://schemas.microsoft.com/office/drawing/2014/main" id="{AF4F0D94-FBF6-2C4B-B2D7-D7C31BD7EC42}"/>
              </a:ext>
            </a:extLst>
          </p:cNvPr>
          <p:cNvSpPr>
            <a:spLocks noGrp="1"/>
          </p:cNvSpPr>
          <p:nvPr>
            <p:ph type="body" sz="quarter" idx="11"/>
          </p:nvPr>
        </p:nvSpPr>
        <p:spPr/>
        <p:txBody>
          <a:bodyPr/>
          <a:lstStyle/>
          <a:p>
            <a:pPr marL="342900" indent="-342900">
              <a:buClr>
                <a:schemeClr val="tx2"/>
              </a:buClr>
              <a:buFont typeface="Arial" panose="020B0604020202020204" pitchFamily="34" charset="0"/>
              <a:buChar char="•"/>
            </a:pPr>
            <a:r>
              <a:rPr lang="en-US" dirty="0"/>
              <a:t>Talk to family</a:t>
            </a:r>
          </a:p>
          <a:p>
            <a:pPr marL="342900" indent="-342900">
              <a:buClr>
                <a:schemeClr val="tx2"/>
              </a:buClr>
              <a:buFont typeface="Arial" panose="020B0604020202020204" pitchFamily="34" charset="0"/>
              <a:buChar char="•"/>
            </a:pPr>
            <a:r>
              <a:rPr lang="en-US" dirty="0"/>
              <a:t>Talk to doctors</a:t>
            </a:r>
          </a:p>
          <a:p>
            <a:pPr marL="342900" indent="-342900">
              <a:buClr>
                <a:schemeClr val="tx2"/>
              </a:buClr>
              <a:buFont typeface="Arial" panose="020B0604020202020204" pitchFamily="34" charset="0"/>
              <a:buChar char="•"/>
            </a:pPr>
            <a:r>
              <a:rPr lang="en-US" dirty="0"/>
              <a:t>Talk to agents for health care and power of attorney</a:t>
            </a:r>
          </a:p>
          <a:p>
            <a:pPr marL="342900" indent="-342900">
              <a:buClr>
                <a:schemeClr val="tx2"/>
              </a:buClr>
              <a:buFont typeface="Arial" panose="020B0604020202020204" pitchFamily="34" charset="0"/>
              <a:buChar char="•"/>
            </a:pPr>
            <a:r>
              <a:rPr lang="en-US" dirty="0"/>
              <a:t>Perhaps talk to your business partners</a:t>
            </a:r>
          </a:p>
          <a:p>
            <a:pPr marL="342900" indent="-342900">
              <a:buClr>
                <a:schemeClr val="tx2"/>
              </a:buClr>
              <a:buFont typeface="Arial" panose="020B0604020202020204" pitchFamily="34" charset="0"/>
              <a:buChar char="•"/>
            </a:pPr>
            <a:r>
              <a:rPr lang="en-US" dirty="0"/>
              <a:t>Friends and others impacted</a:t>
            </a:r>
          </a:p>
        </p:txBody>
      </p:sp>
    </p:spTree>
    <p:extLst>
      <p:ext uri="{BB962C8B-B14F-4D97-AF65-F5344CB8AC3E}">
        <p14:creationId xmlns:p14="http://schemas.microsoft.com/office/powerpoint/2010/main" val="791088099"/>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250DFB-3DCC-874E-BAF9-12C3EB49B114}"/>
              </a:ext>
            </a:extLst>
          </p:cNvPr>
          <p:cNvSpPr>
            <a:spLocks noGrp="1"/>
          </p:cNvSpPr>
          <p:nvPr>
            <p:ph type="body" sz="quarter" idx="10"/>
          </p:nvPr>
        </p:nvSpPr>
        <p:spPr/>
        <p:txBody>
          <a:bodyPr/>
          <a:lstStyle/>
          <a:p>
            <a:r>
              <a:rPr lang="en-US" dirty="0"/>
              <a:t>Distribute Documents</a:t>
            </a:r>
          </a:p>
        </p:txBody>
      </p:sp>
      <p:sp>
        <p:nvSpPr>
          <p:cNvPr id="6" name="Text Placeholder 5">
            <a:extLst>
              <a:ext uri="{FF2B5EF4-FFF2-40B4-BE49-F238E27FC236}">
                <a16:creationId xmlns:a16="http://schemas.microsoft.com/office/drawing/2014/main" id="{375AFB56-91D9-004E-B666-725C414816B3}"/>
              </a:ext>
            </a:extLst>
          </p:cNvPr>
          <p:cNvSpPr>
            <a:spLocks noGrp="1"/>
          </p:cNvSpPr>
          <p:nvPr>
            <p:ph type="body" sz="quarter" idx="11"/>
          </p:nvPr>
        </p:nvSpPr>
        <p:spPr/>
        <p:txBody>
          <a:bodyPr/>
          <a:lstStyle/>
          <a:p>
            <a:pPr marL="342900" indent="-342900">
              <a:buClr>
                <a:schemeClr val="tx2"/>
              </a:buClr>
              <a:buFont typeface="Arial" panose="020B0604020202020204" pitchFamily="34" charset="0"/>
              <a:buChar char="•"/>
            </a:pPr>
            <a:r>
              <a:rPr lang="en-US" dirty="0"/>
              <a:t>Keep Copies of Everything</a:t>
            </a:r>
          </a:p>
          <a:p>
            <a:pPr marL="342900" indent="-342900">
              <a:buClr>
                <a:schemeClr val="tx2"/>
              </a:buClr>
              <a:buFont typeface="Arial" panose="020B0604020202020204" pitchFamily="34" charset="0"/>
              <a:buChar char="•"/>
            </a:pPr>
            <a:r>
              <a:rPr lang="en-US" dirty="0"/>
              <a:t>Keep Records</a:t>
            </a:r>
          </a:p>
          <a:p>
            <a:pPr marL="342900" indent="-342900">
              <a:buClr>
                <a:schemeClr val="tx2"/>
              </a:buClr>
              <a:buFont typeface="Arial" panose="020B0604020202020204" pitchFamily="34" charset="0"/>
              <a:buChar char="•"/>
            </a:pPr>
            <a:r>
              <a:rPr lang="en-US" dirty="0"/>
              <a:t>Put somewhere safe</a:t>
            </a:r>
          </a:p>
          <a:p>
            <a:pPr marL="342900" indent="-342900">
              <a:buClr>
                <a:schemeClr val="tx2"/>
              </a:buClr>
              <a:buFont typeface="Arial" panose="020B0604020202020204" pitchFamily="34" charset="0"/>
              <a:buChar char="•"/>
            </a:pPr>
            <a:r>
              <a:rPr lang="en-US" dirty="0"/>
              <a:t>Envelope with Insurance Card, Living Will, HCPOA, DNR</a:t>
            </a:r>
          </a:p>
          <a:p>
            <a:pPr marL="342900" indent="-342900">
              <a:buClr>
                <a:schemeClr val="tx2"/>
              </a:buClr>
              <a:buFont typeface="Arial" panose="020B0604020202020204" pitchFamily="34" charset="0"/>
              <a:buChar char="•"/>
            </a:pPr>
            <a:r>
              <a:rPr lang="en-US" dirty="0"/>
              <a:t>Give copies to advisors, hospital, doctors, agents</a:t>
            </a:r>
          </a:p>
        </p:txBody>
      </p:sp>
    </p:spTree>
    <p:extLst>
      <p:ext uri="{BB962C8B-B14F-4D97-AF65-F5344CB8AC3E}">
        <p14:creationId xmlns:p14="http://schemas.microsoft.com/office/powerpoint/2010/main" val="2937858725"/>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250DFB-3DCC-874E-BAF9-12C3EB49B114}"/>
              </a:ext>
            </a:extLst>
          </p:cNvPr>
          <p:cNvSpPr>
            <a:spLocks noGrp="1"/>
          </p:cNvSpPr>
          <p:nvPr>
            <p:ph type="body" sz="quarter" idx="10"/>
          </p:nvPr>
        </p:nvSpPr>
        <p:spPr/>
        <p:txBody>
          <a:bodyPr/>
          <a:lstStyle/>
          <a:p>
            <a:r>
              <a:rPr lang="en-US" dirty="0"/>
              <a:t>Review and Update</a:t>
            </a:r>
          </a:p>
        </p:txBody>
      </p:sp>
      <p:sp>
        <p:nvSpPr>
          <p:cNvPr id="6" name="Text Placeholder 5">
            <a:extLst>
              <a:ext uri="{FF2B5EF4-FFF2-40B4-BE49-F238E27FC236}">
                <a16:creationId xmlns:a16="http://schemas.microsoft.com/office/drawing/2014/main" id="{5231E1EA-5EBC-8549-A2AD-1A1D65B43AF6}"/>
              </a:ext>
            </a:extLst>
          </p:cNvPr>
          <p:cNvSpPr>
            <a:spLocks noGrp="1"/>
          </p:cNvSpPr>
          <p:nvPr>
            <p:ph type="body" sz="quarter" idx="11"/>
          </p:nvPr>
        </p:nvSpPr>
        <p:spPr/>
        <p:txBody>
          <a:bodyPr/>
          <a:lstStyle/>
          <a:p>
            <a:pPr marL="342900" indent="-342900">
              <a:buClr>
                <a:schemeClr val="tx2"/>
              </a:buClr>
              <a:buFont typeface="Arial" panose="020B0604020202020204" pitchFamily="34" charset="0"/>
              <a:buChar char="•"/>
            </a:pPr>
            <a:r>
              <a:rPr lang="en-US" dirty="0"/>
              <a:t>Client goals and needs </a:t>
            </a:r>
            <a:br>
              <a:rPr lang="en-US" dirty="0"/>
            </a:br>
            <a:r>
              <a:rPr lang="en-US" dirty="0"/>
              <a:t>will change</a:t>
            </a:r>
          </a:p>
          <a:p>
            <a:pPr marL="342900" indent="-342900">
              <a:buClr>
                <a:schemeClr val="tx2"/>
              </a:buClr>
              <a:buFont typeface="Arial" panose="020B0604020202020204" pitchFamily="34" charset="0"/>
              <a:buChar char="•"/>
            </a:pPr>
            <a:r>
              <a:rPr lang="en-US" dirty="0"/>
              <a:t>Laws will change</a:t>
            </a:r>
          </a:p>
          <a:p>
            <a:pPr marL="342900" indent="-342900">
              <a:buClr>
                <a:schemeClr val="tx2"/>
              </a:buClr>
              <a:buFont typeface="Arial" panose="020B0604020202020204" pitchFamily="34" charset="0"/>
              <a:buChar char="•"/>
            </a:pPr>
            <a:r>
              <a:rPr lang="en-US" dirty="0"/>
              <a:t>Client could move</a:t>
            </a:r>
          </a:p>
          <a:p>
            <a:pPr marL="342900" indent="-342900">
              <a:buClr>
                <a:schemeClr val="tx2"/>
              </a:buClr>
              <a:buFont typeface="Arial" panose="020B0604020202020204" pitchFamily="34" charset="0"/>
              <a:buChar char="•"/>
            </a:pPr>
            <a:r>
              <a:rPr lang="en-US" dirty="0"/>
              <a:t>Other family members could die first (did we plan for contingent beneficiaries)</a:t>
            </a:r>
          </a:p>
          <a:p>
            <a:pPr marL="342900" indent="-342900">
              <a:buClr>
                <a:schemeClr val="tx2"/>
              </a:buClr>
              <a:buFont typeface="Arial" panose="020B0604020202020204" pitchFamily="34" charset="0"/>
              <a:buChar char="•"/>
            </a:pPr>
            <a:r>
              <a:rPr lang="en-US" dirty="0"/>
              <a:t>Tax laws change</a:t>
            </a:r>
          </a:p>
          <a:p>
            <a:pPr marL="690563" indent="-341313">
              <a:buClr>
                <a:schemeClr val="tx2"/>
              </a:buClr>
              <a:buFont typeface="Courier New" panose="02070309020205020404" pitchFamily="49" charset="0"/>
              <a:buChar char="o"/>
            </a:pPr>
            <a:r>
              <a:rPr lang="en-US" dirty="0"/>
              <a:t>Federal Estate Tax might not be an issue today</a:t>
            </a:r>
          </a:p>
          <a:p>
            <a:pPr marL="690563" indent="-341313">
              <a:buClr>
                <a:schemeClr val="tx2"/>
              </a:buClr>
              <a:buFont typeface="Courier New" panose="02070309020205020404" pitchFamily="49" charset="0"/>
              <a:buChar char="o"/>
            </a:pPr>
            <a:r>
              <a:rPr lang="en-US" dirty="0"/>
              <a:t>Still file portability – Form 706 Estate tax – could be an </a:t>
            </a:r>
            <a:br>
              <a:rPr lang="en-US" dirty="0"/>
            </a:br>
            <a:r>
              <a:rPr lang="en-US" dirty="0"/>
              <a:t>issue later</a:t>
            </a:r>
          </a:p>
        </p:txBody>
      </p:sp>
    </p:spTree>
    <p:extLst>
      <p:ext uri="{BB962C8B-B14F-4D97-AF65-F5344CB8AC3E}">
        <p14:creationId xmlns:p14="http://schemas.microsoft.com/office/powerpoint/2010/main" val="859559398"/>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EA9CE5-2094-204F-A461-1AFBFC3B6BAD}"/>
              </a:ext>
            </a:extLst>
          </p:cNvPr>
          <p:cNvSpPr>
            <a:spLocks noGrp="1"/>
          </p:cNvSpPr>
          <p:nvPr>
            <p:ph type="body" sz="quarter" idx="10"/>
          </p:nvPr>
        </p:nvSpPr>
        <p:spPr/>
        <p:txBody>
          <a:bodyPr/>
          <a:lstStyle/>
          <a:p>
            <a:r>
              <a:rPr lang="en-US" dirty="0"/>
              <a:t>Concluding Thoughts &amp; Takeaway</a:t>
            </a:r>
          </a:p>
        </p:txBody>
      </p:sp>
    </p:spTree>
    <p:extLst>
      <p:ext uri="{BB962C8B-B14F-4D97-AF65-F5344CB8AC3E}">
        <p14:creationId xmlns:p14="http://schemas.microsoft.com/office/powerpoint/2010/main" val="3058943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250DFB-3DCC-874E-BAF9-12C3EB49B114}"/>
              </a:ext>
            </a:extLst>
          </p:cNvPr>
          <p:cNvSpPr>
            <a:spLocks noGrp="1"/>
          </p:cNvSpPr>
          <p:nvPr>
            <p:ph type="body" sz="quarter" idx="10"/>
          </p:nvPr>
        </p:nvSpPr>
        <p:spPr/>
        <p:txBody>
          <a:bodyPr/>
          <a:lstStyle/>
          <a:p>
            <a:r>
              <a:rPr lang="en-US" dirty="0"/>
              <a:t>Planning Ahead for the End</a:t>
            </a:r>
          </a:p>
        </p:txBody>
      </p:sp>
      <p:sp>
        <p:nvSpPr>
          <p:cNvPr id="8" name="Text Placeholder 7">
            <a:extLst>
              <a:ext uri="{FF2B5EF4-FFF2-40B4-BE49-F238E27FC236}">
                <a16:creationId xmlns:a16="http://schemas.microsoft.com/office/drawing/2014/main" id="{79BBD7C1-5AAC-C24D-8B02-E5F8FFD6695D}"/>
              </a:ext>
            </a:extLst>
          </p:cNvPr>
          <p:cNvSpPr>
            <a:spLocks noGrp="1"/>
          </p:cNvSpPr>
          <p:nvPr>
            <p:ph type="body" sz="quarter" idx="11"/>
          </p:nvPr>
        </p:nvSpPr>
        <p:spPr/>
        <p:txBody>
          <a:bodyPr/>
          <a:lstStyle/>
          <a:p>
            <a:pPr marL="460375" indent="-460375">
              <a:buClr>
                <a:schemeClr val="tx2"/>
              </a:buClr>
              <a:buSzPct val="100000"/>
              <a:buFont typeface="+mj-lt"/>
              <a:buAutoNum type="arabicPeriod"/>
            </a:pPr>
            <a:r>
              <a:rPr lang="en-US" dirty="0">
                <a:solidFill>
                  <a:schemeClr val="accent1">
                    <a:lumMod val="75000"/>
                  </a:schemeClr>
                </a:solidFill>
              </a:rPr>
              <a:t>Identify and Prioritize Goals</a:t>
            </a:r>
          </a:p>
          <a:p>
            <a:pPr marL="460375" indent="-460375">
              <a:buClr>
                <a:schemeClr val="tx2"/>
              </a:buClr>
              <a:buSzPct val="100000"/>
              <a:buFont typeface="+mj-lt"/>
              <a:buAutoNum type="arabicPeriod"/>
            </a:pPr>
            <a:r>
              <a:rPr lang="en-US" dirty="0">
                <a:solidFill>
                  <a:schemeClr val="accent1">
                    <a:lumMod val="75000"/>
                  </a:schemeClr>
                </a:solidFill>
              </a:rPr>
              <a:t>Involve the Family</a:t>
            </a:r>
          </a:p>
          <a:p>
            <a:pPr marL="460375" indent="-460375">
              <a:buClr>
                <a:schemeClr val="tx2"/>
              </a:buClr>
              <a:buSzPct val="100000"/>
              <a:buFont typeface="+mj-lt"/>
              <a:buAutoNum type="arabicPeriod"/>
            </a:pPr>
            <a:r>
              <a:rPr lang="en-US" dirty="0">
                <a:solidFill>
                  <a:schemeClr val="accent1">
                    <a:lumMod val="75000"/>
                  </a:schemeClr>
                </a:solidFill>
              </a:rPr>
              <a:t>Financial Assessment</a:t>
            </a:r>
          </a:p>
          <a:p>
            <a:pPr marL="460375" indent="-460375">
              <a:buClr>
                <a:schemeClr val="tx2"/>
              </a:buClr>
              <a:buSzPct val="100000"/>
              <a:buFont typeface="+mj-lt"/>
              <a:buAutoNum type="arabicPeriod"/>
            </a:pPr>
            <a:r>
              <a:rPr lang="en-US" dirty="0">
                <a:solidFill>
                  <a:schemeClr val="accent1">
                    <a:lumMod val="75000"/>
                  </a:schemeClr>
                </a:solidFill>
              </a:rPr>
              <a:t>Review Housing and Care Alternatives</a:t>
            </a:r>
          </a:p>
          <a:p>
            <a:pPr marL="460375" indent="-460375">
              <a:buClr>
                <a:schemeClr val="tx2"/>
              </a:buClr>
              <a:buSzPct val="100000"/>
              <a:buFont typeface="+mj-lt"/>
              <a:buAutoNum type="arabicPeriod"/>
            </a:pPr>
            <a:r>
              <a:rPr lang="en-US" dirty="0">
                <a:solidFill>
                  <a:schemeClr val="accent1">
                    <a:lumMod val="75000"/>
                  </a:schemeClr>
                </a:solidFill>
              </a:rPr>
              <a:t>Review the Current Plan  </a:t>
            </a:r>
          </a:p>
          <a:p>
            <a:pPr marL="460375" indent="-460375">
              <a:buClr>
                <a:schemeClr val="tx2"/>
              </a:buClr>
              <a:buSzPct val="100000"/>
              <a:buFont typeface="+mj-lt"/>
              <a:buAutoNum type="arabicPeriod"/>
            </a:pPr>
            <a:r>
              <a:rPr lang="en-US" dirty="0">
                <a:solidFill>
                  <a:schemeClr val="accent1">
                    <a:lumMod val="75000"/>
                  </a:schemeClr>
                </a:solidFill>
              </a:rPr>
              <a:t>Establish Advance Directives </a:t>
            </a:r>
          </a:p>
          <a:p>
            <a:pPr marL="460375" indent="-460375">
              <a:buClr>
                <a:schemeClr val="tx2"/>
              </a:buClr>
              <a:buSzPct val="100000"/>
              <a:buFont typeface="+mj-lt"/>
              <a:buAutoNum type="arabicPeriod"/>
            </a:pPr>
            <a:r>
              <a:rPr lang="en-US" dirty="0">
                <a:solidFill>
                  <a:schemeClr val="accent1">
                    <a:lumMod val="75000"/>
                  </a:schemeClr>
                </a:solidFill>
              </a:rPr>
              <a:t>Implement the Plan </a:t>
            </a:r>
          </a:p>
          <a:p>
            <a:pPr marL="460375" indent="-460375">
              <a:buClr>
                <a:schemeClr val="tx2"/>
              </a:buClr>
              <a:buSzPct val="100000"/>
              <a:buFont typeface="+mj-lt"/>
              <a:buAutoNum type="arabicPeriod"/>
            </a:pPr>
            <a:r>
              <a:rPr lang="en-US" dirty="0">
                <a:solidFill>
                  <a:schemeClr val="accent1">
                    <a:lumMod val="75000"/>
                  </a:schemeClr>
                </a:solidFill>
              </a:rPr>
              <a:t>Communicate the Plan </a:t>
            </a:r>
            <a:br>
              <a:rPr lang="en-US" dirty="0">
                <a:solidFill>
                  <a:schemeClr val="accent1">
                    <a:lumMod val="75000"/>
                  </a:schemeClr>
                </a:solidFill>
              </a:rPr>
            </a:br>
            <a:r>
              <a:rPr lang="en-US" dirty="0">
                <a:solidFill>
                  <a:schemeClr val="accent1">
                    <a:lumMod val="75000"/>
                  </a:schemeClr>
                </a:solidFill>
              </a:rPr>
              <a:t>to Agents </a:t>
            </a:r>
          </a:p>
          <a:p>
            <a:pPr marL="460375" indent="-460375">
              <a:buClr>
                <a:schemeClr val="tx2"/>
              </a:buClr>
              <a:buSzPct val="100000"/>
              <a:buFont typeface="+mj-lt"/>
              <a:buAutoNum type="arabicPeriod"/>
            </a:pPr>
            <a:r>
              <a:rPr lang="en-US" dirty="0">
                <a:solidFill>
                  <a:schemeClr val="accent1">
                    <a:lumMod val="75000"/>
                  </a:schemeClr>
                </a:solidFill>
              </a:rPr>
              <a:t>Distribute Documents</a:t>
            </a:r>
          </a:p>
          <a:p>
            <a:pPr marL="460375" indent="-460375">
              <a:buClr>
                <a:schemeClr val="tx2"/>
              </a:buClr>
              <a:buSzPct val="100000"/>
              <a:buFont typeface="+mj-lt"/>
              <a:buAutoNum type="arabicPeriod"/>
            </a:pPr>
            <a:r>
              <a:rPr lang="en-US" dirty="0">
                <a:solidFill>
                  <a:schemeClr val="accent1">
                    <a:lumMod val="75000"/>
                  </a:schemeClr>
                </a:solidFill>
              </a:rPr>
              <a:t>Update and Review As Changes Occur</a:t>
            </a:r>
          </a:p>
        </p:txBody>
      </p:sp>
    </p:spTree>
    <p:extLst>
      <p:ext uri="{BB962C8B-B14F-4D97-AF65-F5344CB8AC3E}">
        <p14:creationId xmlns:p14="http://schemas.microsoft.com/office/powerpoint/2010/main" val="3607137079"/>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250DFB-3DCC-874E-BAF9-12C3EB49B114}"/>
              </a:ext>
            </a:extLst>
          </p:cNvPr>
          <p:cNvSpPr>
            <a:spLocks noGrp="1"/>
          </p:cNvSpPr>
          <p:nvPr>
            <p:ph type="body" sz="quarter" idx="10"/>
          </p:nvPr>
        </p:nvSpPr>
        <p:spPr/>
        <p:txBody>
          <a:bodyPr/>
          <a:lstStyle/>
          <a:p>
            <a:r>
              <a:rPr lang="en-US" dirty="0"/>
              <a:t>Moving Forward</a:t>
            </a:r>
          </a:p>
        </p:txBody>
      </p:sp>
      <p:sp>
        <p:nvSpPr>
          <p:cNvPr id="6" name="Text Placeholder 5">
            <a:extLst>
              <a:ext uri="{FF2B5EF4-FFF2-40B4-BE49-F238E27FC236}">
                <a16:creationId xmlns:a16="http://schemas.microsoft.com/office/drawing/2014/main" id="{AE5C5E92-B9FF-1C4A-8BA8-39DDDEEEB9AF}"/>
              </a:ext>
            </a:extLst>
          </p:cNvPr>
          <p:cNvSpPr>
            <a:spLocks noGrp="1"/>
          </p:cNvSpPr>
          <p:nvPr>
            <p:ph type="body" sz="quarter" idx="11"/>
          </p:nvPr>
        </p:nvSpPr>
        <p:spPr/>
        <p:txBody>
          <a:bodyPr/>
          <a:lstStyle/>
          <a:p>
            <a:pPr marL="466725" indent="-457200">
              <a:buClr>
                <a:schemeClr val="tx2"/>
              </a:buClr>
              <a:buSzPct val="100000"/>
              <a:buFont typeface="+mj-lt"/>
              <a:buAutoNum type="arabicPeriod"/>
            </a:pPr>
            <a:r>
              <a:rPr lang="en-US" dirty="0">
                <a:solidFill>
                  <a:schemeClr val="accent1">
                    <a:lumMod val="75000"/>
                  </a:schemeClr>
                </a:solidFill>
              </a:rPr>
              <a:t>End of life planning is complicated, have the right documents and language</a:t>
            </a:r>
          </a:p>
          <a:p>
            <a:pPr marL="466725" indent="-457200">
              <a:buClr>
                <a:schemeClr val="tx2"/>
              </a:buClr>
              <a:buSzPct val="100000"/>
              <a:buFont typeface="+mj-lt"/>
              <a:buAutoNum type="arabicPeriod"/>
            </a:pPr>
            <a:r>
              <a:rPr lang="en-US" dirty="0">
                <a:solidFill>
                  <a:schemeClr val="accent1">
                    <a:lumMod val="75000"/>
                  </a:schemeClr>
                </a:solidFill>
              </a:rPr>
              <a:t>It’s Not All Financial, its about control, access, and non-access</a:t>
            </a:r>
          </a:p>
          <a:p>
            <a:pPr marL="466725" indent="-457200">
              <a:buClr>
                <a:schemeClr val="tx2"/>
              </a:buClr>
              <a:buSzPct val="100000"/>
              <a:buFont typeface="+mj-lt"/>
              <a:buAutoNum type="arabicPeriod"/>
            </a:pPr>
            <a:r>
              <a:rPr lang="en-US" dirty="0">
                <a:solidFill>
                  <a:schemeClr val="accent1">
                    <a:lumMod val="75000"/>
                  </a:schemeClr>
                </a:solidFill>
              </a:rPr>
              <a:t>Digital currencies, websites, emails all create issues</a:t>
            </a:r>
          </a:p>
          <a:p>
            <a:pPr marL="466725" indent="-457200">
              <a:buClr>
                <a:schemeClr val="tx2"/>
              </a:buClr>
              <a:buSzPct val="100000"/>
              <a:buFont typeface="+mj-lt"/>
              <a:buAutoNum type="arabicPeriod"/>
            </a:pPr>
            <a:r>
              <a:rPr lang="en-US" dirty="0">
                <a:solidFill>
                  <a:schemeClr val="accent1">
                    <a:lumMod val="75000"/>
                  </a:schemeClr>
                </a:solidFill>
              </a:rPr>
              <a:t>Stay Current!</a:t>
            </a:r>
          </a:p>
        </p:txBody>
      </p:sp>
    </p:spTree>
    <p:extLst>
      <p:ext uri="{BB962C8B-B14F-4D97-AF65-F5344CB8AC3E}">
        <p14:creationId xmlns:p14="http://schemas.microsoft.com/office/powerpoint/2010/main" val="746709340"/>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B471E8A5-B287-DC4A-AC83-147E7CCC623D}"/>
              </a:ext>
            </a:extLst>
          </p:cNvPr>
          <p:cNvSpPr>
            <a:spLocks noGrp="1"/>
          </p:cNvSpPr>
          <p:nvPr>
            <p:ph type="body" sz="quarter" idx="10"/>
          </p:nvPr>
        </p:nvSpPr>
        <p:spPr/>
        <p:txBody>
          <a:bodyPr/>
          <a:lstStyle/>
          <a:p>
            <a:r>
              <a:rPr lang="en-US" dirty="0"/>
              <a:t>Additional Disclosures</a:t>
            </a:r>
          </a:p>
        </p:txBody>
      </p:sp>
      <p:sp>
        <p:nvSpPr>
          <p:cNvPr id="9" name="Text Placeholder 1">
            <a:extLst>
              <a:ext uri="{FF2B5EF4-FFF2-40B4-BE49-F238E27FC236}">
                <a16:creationId xmlns:a16="http://schemas.microsoft.com/office/drawing/2014/main" id="{23178CFB-F2A8-E440-B6C7-03C1336179AA}"/>
              </a:ext>
            </a:extLst>
          </p:cNvPr>
          <p:cNvSpPr>
            <a:spLocks noGrp="1"/>
          </p:cNvSpPr>
          <p:nvPr>
            <p:ph type="body" sz="quarter" idx="11"/>
          </p:nvPr>
        </p:nvSpPr>
        <p:spPr/>
        <p:txBody>
          <a:bodyPr numCol="2"/>
          <a:lstStyle/>
          <a:p>
            <a:pPr>
              <a:spcAft>
                <a:spcPts val="600"/>
              </a:spcAft>
            </a:pPr>
            <a:r>
              <a:rPr lang="en-US" sz="900" dirty="0">
                <a:solidFill>
                  <a:srgbClr val="FF0000"/>
                </a:solidFill>
              </a:rPr>
              <a:t>{Insert Standard BD/RIA Disclosures}</a:t>
            </a:r>
          </a:p>
          <a:p>
            <a:pPr>
              <a:spcAft>
                <a:spcPts val="600"/>
              </a:spcAft>
            </a:pPr>
            <a:r>
              <a:rPr lang="en-US" sz="900" dirty="0"/>
              <a:t>This presentation is designed to provide accurate and authoritative information on the subjects covered. It is not, however, intended to provide specific legal, tax, or other professional advice. For specific professional assistance, the services of an appropriate professional should be sought.</a:t>
            </a:r>
          </a:p>
          <a:p>
            <a:pPr>
              <a:spcAft>
                <a:spcPts val="600"/>
              </a:spcAft>
            </a:pPr>
            <a:r>
              <a:rPr lang="en-US" sz="900" dirty="0"/>
              <a:t>Some IRA's have contribution limitations and tax consequences for early withdrawals. For complete details, consult your tax advisor or attorney. Distributions from traditional IRA's and employer sponsored retirement plans are taxed as ordinary income and, if taken prior to reaching age 59 ½, may be subject to an additional 10% IRS tax penalty. Converting from a traditional IRA to a Roth IRA is a taxable event. A Roth IRA offers tax free withdrawals on taxable contributions. To qualify for the tax-free and penalty-free withdrawal or earnings, a Roth IRA must be in place for at least five tax years, and the distribution must take place after age 59 ½ or due to death, disability, or a first time home purchase (up to a $10,000 lifetime maximum). Depending on state law, Roth IRA distributions may be subject to state taxes. If you are purchasing an annuity to fund any tax-qualified retirement plan (IRA), you should be aware that this tax-deferral feature is available with any investment vehicle and is not unique to an annuity. Carefully consider the features and benefits of the annuity before making the decision to purchase.</a:t>
            </a:r>
          </a:p>
          <a:p>
            <a:pPr>
              <a:spcAft>
                <a:spcPts val="600"/>
              </a:spcAft>
            </a:pPr>
            <a:r>
              <a:rPr lang="en-US" sz="900" dirty="0"/>
              <a:t>The Standard &amp; Poor's 500 Index is a capitalization weighted index of 500 stocks designed to measure performance of the broad domestic economy through changes in the aggregate market value of 500 stocks representing all major industries.</a:t>
            </a:r>
          </a:p>
          <a:p>
            <a:pPr>
              <a:spcAft>
                <a:spcPts val="600"/>
              </a:spcAft>
            </a:pPr>
            <a:r>
              <a:rPr lang="en-US" sz="900" dirty="0"/>
              <a:t>Converting from a traditional IRA to a Roth IRA is a taxable event.</a:t>
            </a:r>
          </a:p>
          <a:p>
            <a:pPr>
              <a:spcAft>
                <a:spcPts val="600"/>
              </a:spcAft>
            </a:pPr>
            <a:r>
              <a:rPr lang="en-US" sz="900" dirty="0"/>
              <a:t>The hypothetical investment results are for illustrative purposes only and should not be deemed a representations of past or future results. Actual investment results may be more or less than those shown. This doe snot represent any specific product [and/or service].</a:t>
            </a:r>
          </a:p>
          <a:p>
            <a:pPr>
              <a:spcAft>
                <a:spcPts val="600"/>
              </a:spcAft>
            </a:pPr>
            <a:r>
              <a:rPr lang="en-US" sz="900" dirty="0"/>
              <a:t>This event is purely educational. No products or services will be offered for sale and there is no obligation.</a:t>
            </a:r>
          </a:p>
          <a:p>
            <a:pPr>
              <a:spcAft>
                <a:spcPts val="600"/>
              </a:spcAft>
            </a:pPr>
            <a:endParaRPr lang="en-US" sz="900" dirty="0"/>
          </a:p>
          <a:p>
            <a:pPr>
              <a:spcAft>
                <a:spcPts val="600"/>
              </a:spcAft>
            </a:pPr>
            <a:endParaRPr lang="en-US" sz="900" dirty="0"/>
          </a:p>
        </p:txBody>
      </p:sp>
      <p:sp>
        <p:nvSpPr>
          <p:cNvPr id="6" name="Text Placeholder 4">
            <a:extLst>
              <a:ext uri="{FF2B5EF4-FFF2-40B4-BE49-F238E27FC236}">
                <a16:creationId xmlns:a16="http://schemas.microsoft.com/office/drawing/2014/main" id="{65CC3DEC-5D90-4AB7-B1F0-2C032FE870B3}"/>
              </a:ext>
            </a:extLst>
          </p:cNvPr>
          <p:cNvSpPr txBox="1">
            <a:spLocks/>
          </p:cNvSpPr>
          <p:nvPr/>
        </p:nvSpPr>
        <p:spPr>
          <a:xfrm>
            <a:off x="457200" y="1553713"/>
            <a:ext cx="5638800" cy="4555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latin typeface="Helvetica Neue LT Pro 45 Light" panose="020B0403020202020204" pitchFamily="34" charset="77"/>
            </a:endParaRPr>
          </a:p>
        </p:txBody>
      </p:sp>
    </p:spTree>
    <p:extLst>
      <p:ext uri="{BB962C8B-B14F-4D97-AF65-F5344CB8AC3E}">
        <p14:creationId xmlns:p14="http://schemas.microsoft.com/office/powerpoint/2010/main" val="3814005047"/>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E9391CD1-C966-3945-BD13-888E4DE34BE1}"/>
              </a:ext>
            </a:extLst>
          </p:cNvPr>
          <p:cNvSpPr>
            <a:spLocks noGrp="1"/>
          </p:cNvSpPr>
          <p:nvPr>
            <p:ph type="body" sz="quarter" idx="10"/>
          </p:nvPr>
        </p:nvSpPr>
        <p:spPr/>
        <p:txBody>
          <a:bodyPr/>
          <a:lstStyle/>
          <a:p>
            <a:r>
              <a:rPr lang="en-US" dirty="0"/>
              <a:t>Thank You For Joining Us!</a:t>
            </a:r>
          </a:p>
        </p:txBody>
      </p:sp>
    </p:spTree>
    <p:extLst>
      <p:ext uri="{BB962C8B-B14F-4D97-AF65-F5344CB8AC3E}">
        <p14:creationId xmlns:p14="http://schemas.microsoft.com/office/powerpoint/2010/main" val="212642782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26AEC8A-BE71-124F-A1E5-DECA25093787}"/>
              </a:ext>
            </a:extLst>
          </p:cNvPr>
          <p:cNvSpPr>
            <a:spLocks noGrp="1"/>
          </p:cNvSpPr>
          <p:nvPr>
            <p:ph type="body" sz="quarter" idx="11"/>
          </p:nvPr>
        </p:nvSpPr>
        <p:spPr/>
        <p:txBody>
          <a:bodyPr/>
          <a:lstStyle/>
          <a:p>
            <a:r>
              <a:rPr lang="en-US" dirty="0"/>
              <a:t>Process Provides A Blueprint For Success</a:t>
            </a:r>
          </a:p>
        </p:txBody>
      </p:sp>
    </p:spTree>
    <p:extLst>
      <p:ext uri="{BB962C8B-B14F-4D97-AF65-F5344CB8AC3E}">
        <p14:creationId xmlns:p14="http://schemas.microsoft.com/office/powerpoint/2010/main" val="388554646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31200D-8A70-0244-A61B-DB93FC309DF0}"/>
              </a:ext>
            </a:extLst>
          </p:cNvPr>
          <p:cNvSpPr>
            <a:spLocks noGrp="1"/>
          </p:cNvSpPr>
          <p:nvPr>
            <p:ph type="body" sz="quarter" idx="10"/>
          </p:nvPr>
        </p:nvSpPr>
        <p:spPr/>
        <p:txBody>
          <a:bodyPr/>
          <a:lstStyle/>
          <a:p>
            <a:r>
              <a:rPr lang="en-US" dirty="0"/>
              <a:t>The Final Act</a:t>
            </a:r>
          </a:p>
        </p:txBody>
      </p:sp>
      <p:sp>
        <p:nvSpPr>
          <p:cNvPr id="6" name="Text Placeholder 5">
            <a:extLst>
              <a:ext uri="{FF2B5EF4-FFF2-40B4-BE49-F238E27FC236}">
                <a16:creationId xmlns:a16="http://schemas.microsoft.com/office/drawing/2014/main" id="{F522F0FC-661D-9944-BD92-227E2AC5BC91}"/>
              </a:ext>
            </a:extLst>
          </p:cNvPr>
          <p:cNvSpPr>
            <a:spLocks noGrp="1"/>
          </p:cNvSpPr>
          <p:nvPr>
            <p:ph type="body" sz="quarter" idx="11"/>
          </p:nvPr>
        </p:nvSpPr>
        <p:spPr/>
        <p:txBody>
          <a:bodyPr/>
          <a:lstStyle/>
          <a:p>
            <a:pPr marL="463550" indent="-463550">
              <a:spcAft>
                <a:spcPts val="1200"/>
              </a:spcAft>
              <a:buClr>
                <a:schemeClr val="tx2"/>
              </a:buClr>
              <a:buSzPct val="100000"/>
              <a:buFont typeface="+mj-lt"/>
              <a:buAutoNum type="arabicPeriod"/>
            </a:pPr>
            <a:r>
              <a:rPr lang="en-US" dirty="0">
                <a:solidFill>
                  <a:schemeClr val="accent1">
                    <a:lumMod val="75000"/>
                  </a:schemeClr>
                </a:solidFill>
              </a:rPr>
              <a:t>The Go-Go Years</a:t>
            </a:r>
          </a:p>
          <a:p>
            <a:pPr marL="463550" indent="-463550">
              <a:spcAft>
                <a:spcPts val="1200"/>
              </a:spcAft>
              <a:buClr>
                <a:schemeClr val="tx2"/>
              </a:buClr>
              <a:buSzPct val="100000"/>
              <a:buFont typeface="+mj-lt"/>
              <a:buAutoNum type="arabicPeriod"/>
            </a:pPr>
            <a:r>
              <a:rPr lang="en-US" dirty="0">
                <a:solidFill>
                  <a:schemeClr val="accent1">
                    <a:lumMod val="75000"/>
                  </a:schemeClr>
                </a:solidFill>
              </a:rPr>
              <a:t>The Slow-Go Years</a:t>
            </a:r>
          </a:p>
          <a:p>
            <a:pPr marL="463550" indent="-463550">
              <a:spcAft>
                <a:spcPts val="1200"/>
              </a:spcAft>
              <a:buClr>
                <a:schemeClr val="tx2"/>
              </a:buClr>
              <a:buSzPct val="100000"/>
              <a:buFont typeface="+mj-lt"/>
              <a:buAutoNum type="arabicPeriod"/>
            </a:pPr>
            <a:r>
              <a:rPr lang="en-US" dirty="0">
                <a:solidFill>
                  <a:schemeClr val="accent1">
                    <a:lumMod val="75000"/>
                  </a:schemeClr>
                </a:solidFill>
              </a:rPr>
              <a:t>The No-Go Years</a:t>
            </a:r>
          </a:p>
          <a:p>
            <a:pPr marL="463550" indent="-463550">
              <a:spcAft>
                <a:spcPts val="2400"/>
              </a:spcAft>
              <a:buClr>
                <a:schemeClr val="tx2"/>
              </a:buClr>
              <a:buSzPct val="100000"/>
              <a:buFont typeface="+mj-lt"/>
              <a:buAutoNum type="arabicPeriod"/>
            </a:pPr>
            <a:r>
              <a:rPr lang="en-US" dirty="0">
                <a:solidFill>
                  <a:schemeClr val="accent1">
                    <a:lumMod val="75000"/>
                  </a:schemeClr>
                </a:solidFill>
              </a:rPr>
              <a:t>The Final Act – When Finality Becomes a Reality</a:t>
            </a:r>
          </a:p>
          <a:p>
            <a:pPr>
              <a:buClr>
                <a:schemeClr val="tx2"/>
              </a:buClr>
              <a:buSzPct val="80000"/>
            </a:pPr>
            <a:r>
              <a:rPr lang="en-US" dirty="0">
                <a:solidFill>
                  <a:schemeClr val="accent1">
                    <a:lumMod val="75000"/>
                  </a:schemeClr>
                </a:solidFill>
              </a:rPr>
              <a:t>But the reality is that The Final Act could occur at any time –</a:t>
            </a:r>
            <a:br>
              <a:rPr lang="en-US" dirty="0">
                <a:solidFill>
                  <a:schemeClr val="accent1">
                    <a:lumMod val="75000"/>
                  </a:schemeClr>
                </a:solidFill>
              </a:rPr>
            </a:br>
            <a:r>
              <a:rPr lang="en-US" dirty="0">
                <a:solidFill>
                  <a:schemeClr val="accent1">
                    <a:lumMod val="75000"/>
                  </a:schemeClr>
                </a:solidFill>
              </a:rPr>
              <a:t>there is no season for death</a:t>
            </a:r>
          </a:p>
        </p:txBody>
      </p:sp>
    </p:spTree>
    <p:extLst>
      <p:ext uri="{BB962C8B-B14F-4D97-AF65-F5344CB8AC3E}">
        <p14:creationId xmlns:p14="http://schemas.microsoft.com/office/powerpoint/2010/main" val="3905671739"/>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250DFB-3DCC-874E-BAF9-12C3EB49B114}"/>
              </a:ext>
            </a:extLst>
          </p:cNvPr>
          <p:cNvSpPr>
            <a:spLocks noGrp="1"/>
          </p:cNvSpPr>
          <p:nvPr>
            <p:ph type="body" sz="quarter" idx="10"/>
          </p:nvPr>
        </p:nvSpPr>
        <p:spPr/>
        <p:txBody>
          <a:bodyPr/>
          <a:lstStyle/>
          <a:p>
            <a:r>
              <a:rPr lang="en-US" dirty="0"/>
              <a:t>What Would be a Good End of Life?</a:t>
            </a:r>
          </a:p>
        </p:txBody>
      </p:sp>
      <p:sp>
        <p:nvSpPr>
          <p:cNvPr id="6" name="Text Placeholder 5">
            <a:extLst>
              <a:ext uri="{FF2B5EF4-FFF2-40B4-BE49-F238E27FC236}">
                <a16:creationId xmlns:a16="http://schemas.microsoft.com/office/drawing/2014/main" id="{46CA7AC1-33C7-0744-A3D3-61630F86A06D}"/>
              </a:ext>
            </a:extLst>
          </p:cNvPr>
          <p:cNvSpPr>
            <a:spLocks noGrp="1"/>
          </p:cNvSpPr>
          <p:nvPr>
            <p:ph type="body" sz="quarter" idx="11"/>
          </p:nvPr>
        </p:nvSpPr>
        <p:spPr/>
        <p:txBody>
          <a:bodyPr/>
          <a:lstStyle/>
          <a:p>
            <a:pPr marL="342900" indent="-342900">
              <a:spcAft>
                <a:spcPts val="1200"/>
              </a:spcAft>
              <a:buClr>
                <a:schemeClr val="tx2"/>
              </a:buClr>
              <a:buSzPct val="100000"/>
              <a:buFont typeface="Arial" panose="020B0604020202020204" pitchFamily="34" charset="0"/>
              <a:buChar char="•"/>
            </a:pPr>
            <a:r>
              <a:rPr lang="en-US" dirty="0">
                <a:solidFill>
                  <a:schemeClr val="accent1">
                    <a:lumMod val="75000"/>
                  </a:schemeClr>
                </a:solidFill>
              </a:rPr>
              <a:t>World Wide Research Project – Breaking News!</a:t>
            </a:r>
          </a:p>
          <a:p>
            <a:pPr marL="803275" indent="-342900">
              <a:spcAft>
                <a:spcPts val="1200"/>
              </a:spcAft>
              <a:buClr>
                <a:schemeClr val="tx2"/>
              </a:buClr>
              <a:buSzPct val="100000"/>
              <a:buFont typeface="Courier New" panose="02070309020205020404" pitchFamily="49" charset="0"/>
              <a:buChar char="o"/>
            </a:pPr>
            <a:r>
              <a:rPr lang="en-US" dirty="0">
                <a:solidFill>
                  <a:schemeClr val="accent1">
                    <a:lumMod val="75000"/>
                  </a:schemeClr>
                </a:solidFill>
              </a:rPr>
              <a:t>100% of People Die!</a:t>
            </a:r>
          </a:p>
          <a:p>
            <a:pPr marL="803275" indent="-342900">
              <a:spcAft>
                <a:spcPts val="1200"/>
              </a:spcAft>
              <a:buClr>
                <a:schemeClr val="tx2"/>
              </a:buClr>
              <a:buSzPct val="100000"/>
              <a:buFont typeface="Courier New" panose="02070309020205020404" pitchFamily="49" charset="0"/>
              <a:buChar char="o"/>
            </a:pPr>
            <a:r>
              <a:rPr lang="en-US" dirty="0">
                <a:solidFill>
                  <a:schemeClr val="accent1">
                    <a:lumMod val="75000"/>
                  </a:schemeClr>
                </a:solidFill>
              </a:rPr>
              <a:t>46% of Americans die with less than $10,000 (MIT)</a:t>
            </a:r>
          </a:p>
          <a:p>
            <a:pPr marL="342900" indent="-342900">
              <a:spcAft>
                <a:spcPts val="1200"/>
              </a:spcAft>
              <a:buClr>
                <a:schemeClr val="tx2"/>
              </a:buClr>
              <a:buSzPct val="100000"/>
              <a:buFont typeface="Arial" panose="020B0604020202020204" pitchFamily="34" charset="0"/>
              <a:buChar char="•"/>
            </a:pPr>
            <a:r>
              <a:rPr lang="en-US" dirty="0">
                <a:solidFill>
                  <a:schemeClr val="accent1">
                    <a:lumMod val="75000"/>
                  </a:schemeClr>
                </a:solidFill>
              </a:rPr>
              <a:t>We all think about living well, so why not think about dying well?</a:t>
            </a:r>
          </a:p>
          <a:p>
            <a:pPr marL="342900" indent="-342900">
              <a:spcAft>
                <a:spcPts val="1200"/>
              </a:spcAft>
              <a:buClr>
                <a:schemeClr val="tx2"/>
              </a:buClr>
              <a:buSzPct val="100000"/>
              <a:buFont typeface="Arial" panose="020B0604020202020204" pitchFamily="34" charset="0"/>
              <a:buChar char="•"/>
            </a:pPr>
            <a:r>
              <a:rPr lang="en-US" dirty="0">
                <a:solidFill>
                  <a:schemeClr val="accent1">
                    <a:lumMod val="75000"/>
                  </a:schemeClr>
                </a:solidFill>
              </a:rPr>
              <a:t>What do you want?</a:t>
            </a:r>
          </a:p>
        </p:txBody>
      </p:sp>
    </p:spTree>
    <p:extLst>
      <p:ext uri="{BB962C8B-B14F-4D97-AF65-F5344CB8AC3E}">
        <p14:creationId xmlns:p14="http://schemas.microsoft.com/office/powerpoint/2010/main" val="24655154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A4232CE-E5F3-F14A-9ABE-89FB2C81ED5E}"/>
              </a:ext>
            </a:extLst>
          </p:cNvPr>
          <p:cNvSpPr>
            <a:spLocks noGrp="1"/>
          </p:cNvSpPr>
          <p:nvPr>
            <p:ph type="body" sz="quarter" idx="10"/>
          </p:nvPr>
        </p:nvSpPr>
        <p:spPr/>
        <p:txBody>
          <a:bodyPr/>
          <a:lstStyle/>
          <a:p>
            <a:r>
              <a:rPr lang="en-US" dirty="0"/>
              <a:t>Why We Need a Plan</a:t>
            </a:r>
          </a:p>
        </p:txBody>
      </p:sp>
      <p:sp>
        <p:nvSpPr>
          <p:cNvPr id="13" name="Text Placeholder 12">
            <a:extLst>
              <a:ext uri="{FF2B5EF4-FFF2-40B4-BE49-F238E27FC236}">
                <a16:creationId xmlns:a16="http://schemas.microsoft.com/office/drawing/2014/main" id="{C308541B-4274-0146-A76F-C2B17381D11F}"/>
              </a:ext>
            </a:extLst>
          </p:cNvPr>
          <p:cNvSpPr>
            <a:spLocks noGrp="1"/>
          </p:cNvSpPr>
          <p:nvPr>
            <p:ph type="body" sz="quarter" idx="11"/>
          </p:nvPr>
        </p:nvSpPr>
        <p:spPr/>
        <p:txBody>
          <a:bodyPr/>
          <a:lstStyle/>
          <a:p>
            <a:pPr>
              <a:spcAft>
                <a:spcPts val="0"/>
              </a:spcAft>
            </a:pPr>
            <a:r>
              <a:rPr lang="en-US" sz="1800" b="1" dirty="0">
                <a:solidFill>
                  <a:schemeClr val="tx2"/>
                </a:solidFill>
              </a:rPr>
              <a:t>Prince Rogers Nelson</a:t>
            </a:r>
            <a:endParaRPr lang="en-US" sz="1800" dirty="0"/>
          </a:p>
          <a:p>
            <a:pPr>
              <a:spcAft>
                <a:spcPts val="0"/>
              </a:spcAft>
            </a:pPr>
            <a:r>
              <a:rPr lang="en-US" sz="1800" dirty="0">
                <a:solidFill>
                  <a:schemeClr val="accent1">
                    <a:lumMod val="75000"/>
                  </a:schemeClr>
                </a:solidFill>
              </a:rPr>
              <a:t>Died April 21, 2016</a:t>
            </a:r>
          </a:p>
          <a:p>
            <a:pPr>
              <a:spcAft>
                <a:spcPts val="0"/>
              </a:spcAft>
            </a:pPr>
            <a:r>
              <a:rPr lang="en-US" sz="1800" dirty="0">
                <a:solidFill>
                  <a:schemeClr val="accent1">
                    <a:lumMod val="75000"/>
                  </a:schemeClr>
                </a:solidFill>
              </a:rPr>
              <a:t>No direct heirs – 6 siblings</a:t>
            </a:r>
          </a:p>
          <a:p>
            <a:r>
              <a:rPr lang="en-US" sz="1800" dirty="0">
                <a:solidFill>
                  <a:schemeClr val="accent1">
                    <a:lumMod val="75000"/>
                  </a:schemeClr>
                </a:solidFill>
              </a:rPr>
              <a:t>Estimated $300 Million Estate</a:t>
            </a:r>
            <a:endParaRPr lang="en-US" sz="1800" dirty="0"/>
          </a:p>
          <a:p>
            <a:pPr marL="285750" indent="-285750">
              <a:spcAft>
                <a:spcPts val="1200"/>
              </a:spcAft>
              <a:buClr>
                <a:schemeClr val="tx2"/>
              </a:buClr>
              <a:buSzPct val="100000"/>
              <a:buFont typeface="Arial" panose="020B0604020202020204" pitchFamily="34" charset="0"/>
              <a:buChar char="•"/>
            </a:pPr>
            <a:r>
              <a:rPr lang="en-US" sz="1800" b="1" dirty="0">
                <a:solidFill>
                  <a:schemeClr val="tx2"/>
                </a:solidFill>
              </a:rPr>
              <a:t>No Will!</a:t>
            </a:r>
            <a:endParaRPr lang="en-US" sz="1800" dirty="0"/>
          </a:p>
          <a:p>
            <a:pPr marL="285750" indent="-285750">
              <a:spcAft>
                <a:spcPts val="1200"/>
              </a:spcAft>
              <a:buClr>
                <a:schemeClr val="tx2"/>
              </a:buClr>
              <a:buSzPct val="100000"/>
              <a:buFont typeface="Arial" panose="020B0604020202020204" pitchFamily="34" charset="0"/>
              <a:buChar char="•"/>
            </a:pPr>
            <a:r>
              <a:rPr lang="en-US" sz="1800" dirty="0">
                <a:solidFill>
                  <a:schemeClr val="accent1">
                    <a:lumMod val="75000"/>
                  </a:schemeClr>
                </a:solidFill>
              </a:rPr>
              <a:t>Its one thing dividing $300 million</a:t>
            </a:r>
          </a:p>
          <a:p>
            <a:pPr marL="285750" indent="-285750">
              <a:spcAft>
                <a:spcPts val="1200"/>
              </a:spcAft>
              <a:buClr>
                <a:schemeClr val="tx2"/>
              </a:buClr>
              <a:buSzPct val="100000"/>
              <a:buFont typeface="Arial" panose="020B0604020202020204" pitchFamily="34" charset="0"/>
              <a:buChar char="•"/>
            </a:pPr>
            <a:r>
              <a:rPr lang="en-US" sz="1800" dirty="0">
                <a:solidFill>
                  <a:schemeClr val="accent1">
                    <a:lumMod val="75000"/>
                  </a:schemeClr>
                </a:solidFill>
              </a:rPr>
              <a:t>between 6 people.</a:t>
            </a:r>
          </a:p>
          <a:p>
            <a:pPr marL="285750" indent="-285750">
              <a:spcAft>
                <a:spcPts val="1200"/>
              </a:spcAft>
              <a:buClr>
                <a:schemeClr val="tx2"/>
              </a:buClr>
              <a:buSzPct val="100000"/>
              <a:buFont typeface="Arial" panose="020B0604020202020204" pitchFamily="34" charset="0"/>
              <a:buChar char="•"/>
            </a:pPr>
            <a:r>
              <a:rPr lang="en-US" sz="1800" dirty="0">
                <a:solidFill>
                  <a:schemeClr val="accent1">
                    <a:lumMod val="75000"/>
                  </a:schemeClr>
                </a:solidFill>
              </a:rPr>
              <a:t>However, how do you divide Purple Rain? The vault of unreleased music?</a:t>
            </a:r>
          </a:p>
        </p:txBody>
      </p:sp>
    </p:spTree>
    <p:extLst>
      <p:ext uri="{BB962C8B-B14F-4D97-AF65-F5344CB8AC3E}">
        <p14:creationId xmlns:p14="http://schemas.microsoft.com/office/powerpoint/2010/main" val="3416107413"/>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A4232CE-E5F3-F14A-9ABE-89FB2C81ED5E}"/>
              </a:ext>
            </a:extLst>
          </p:cNvPr>
          <p:cNvSpPr>
            <a:spLocks noGrp="1"/>
          </p:cNvSpPr>
          <p:nvPr>
            <p:ph type="body" sz="quarter" idx="10"/>
          </p:nvPr>
        </p:nvSpPr>
        <p:spPr/>
        <p:txBody>
          <a:bodyPr/>
          <a:lstStyle/>
          <a:p>
            <a:r>
              <a:rPr lang="en-US" dirty="0"/>
              <a:t>Complexities Still Exist</a:t>
            </a:r>
          </a:p>
        </p:txBody>
      </p:sp>
      <p:sp>
        <p:nvSpPr>
          <p:cNvPr id="9" name="Text Placeholder 8">
            <a:extLst>
              <a:ext uri="{FF2B5EF4-FFF2-40B4-BE49-F238E27FC236}">
                <a16:creationId xmlns:a16="http://schemas.microsoft.com/office/drawing/2014/main" id="{D2D2280E-843B-AF4C-A5D9-61312A8179F5}"/>
              </a:ext>
            </a:extLst>
          </p:cNvPr>
          <p:cNvSpPr>
            <a:spLocks noGrp="1"/>
          </p:cNvSpPr>
          <p:nvPr>
            <p:ph type="body" sz="quarter" idx="11"/>
          </p:nvPr>
        </p:nvSpPr>
        <p:spPr/>
        <p:txBody>
          <a:bodyPr/>
          <a:lstStyle/>
          <a:p>
            <a:pPr>
              <a:spcAft>
                <a:spcPts val="0"/>
              </a:spcAft>
            </a:pPr>
            <a:r>
              <a:rPr lang="en-US" sz="1800" b="1" dirty="0">
                <a:solidFill>
                  <a:schemeClr val="tx2"/>
                </a:solidFill>
              </a:rPr>
              <a:t>Michael Jackson</a:t>
            </a:r>
          </a:p>
          <a:p>
            <a:pPr>
              <a:spcAft>
                <a:spcPts val="0"/>
              </a:spcAft>
            </a:pPr>
            <a:r>
              <a:rPr lang="en-US" sz="1800" dirty="0">
                <a:solidFill>
                  <a:schemeClr val="accent1">
                    <a:lumMod val="75000"/>
                  </a:schemeClr>
                </a:solidFill>
              </a:rPr>
              <a:t>Died June 25, 2009</a:t>
            </a:r>
          </a:p>
          <a:p>
            <a:r>
              <a:rPr lang="en-US" sz="1800" dirty="0">
                <a:solidFill>
                  <a:schemeClr val="accent1">
                    <a:lumMod val="75000"/>
                  </a:schemeClr>
                </a:solidFill>
              </a:rPr>
              <a:t>Estimated $500 million in debt</a:t>
            </a:r>
          </a:p>
          <a:p>
            <a:pPr marL="285750" indent="-285750">
              <a:spcAft>
                <a:spcPts val="1200"/>
              </a:spcAft>
              <a:buClr>
                <a:schemeClr val="tx2"/>
              </a:buClr>
              <a:buSzPct val="100000"/>
              <a:buFont typeface="Arial" panose="020B0604020202020204" pitchFamily="34" charset="0"/>
              <a:buChar char="•"/>
            </a:pPr>
            <a:r>
              <a:rPr lang="en-US" sz="1800" dirty="0">
                <a:solidFill>
                  <a:schemeClr val="accent1">
                    <a:lumMod val="75000"/>
                  </a:schemeClr>
                </a:solidFill>
              </a:rPr>
              <a:t>Today – there is roughly $500 million in cash in the estate</a:t>
            </a:r>
          </a:p>
          <a:p>
            <a:pPr marL="285750" indent="-285750">
              <a:spcAft>
                <a:spcPts val="1200"/>
              </a:spcAft>
              <a:buClr>
                <a:schemeClr val="tx2"/>
              </a:buClr>
              <a:buSzPct val="100000"/>
              <a:buFont typeface="Arial" panose="020B0604020202020204" pitchFamily="34" charset="0"/>
              <a:buChar char="•"/>
            </a:pPr>
            <a:r>
              <a:rPr lang="en-US" sz="1800" dirty="0">
                <a:solidFill>
                  <a:schemeClr val="accent1">
                    <a:lumMod val="75000"/>
                  </a:schemeClr>
                </a:solidFill>
              </a:rPr>
              <a:t>Neverland is still for sale at roughly $100 million</a:t>
            </a:r>
          </a:p>
          <a:p>
            <a:pPr marL="285750" indent="-285750">
              <a:spcAft>
                <a:spcPts val="1200"/>
              </a:spcAft>
              <a:buClr>
                <a:schemeClr val="tx2"/>
              </a:buClr>
              <a:buSzPct val="100000"/>
              <a:buFont typeface="Arial" panose="020B0604020202020204" pitchFamily="34" charset="0"/>
              <a:buChar char="•"/>
            </a:pPr>
            <a:r>
              <a:rPr lang="en-US" sz="1800" dirty="0">
                <a:solidFill>
                  <a:schemeClr val="accent1">
                    <a:lumMod val="75000"/>
                  </a:schemeClr>
                </a:solidFill>
              </a:rPr>
              <a:t>Had both a will and living trust</a:t>
            </a:r>
          </a:p>
          <a:p>
            <a:pPr marL="285750" indent="-285750">
              <a:spcAft>
                <a:spcPts val="1200"/>
              </a:spcAft>
              <a:buClr>
                <a:schemeClr val="tx2"/>
              </a:buClr>
              <a:buSzPct val="100000"/>
              <a:buFont typeface="Arial" panose="020B0604020202020204" pitchFamily="34" charset="0"/>
              <a:buChar char="•"/>
            </a:pPr>
            <a:r>
              <a:rPr lang="en-US" sz="1800" b="1" dirty="0">
                <a:solidFill>
                  <a:schemeClr val="accent1">
                    <a:lumMod val="75000"/>
                  </a:schemeClr>
                </a:solidFill>
              </a:rPr>
              <a:t>However</a:t>
            </a:r>
            <a:r>
              <a:rPr lang="en-US" sz="1800" dirty="0">
                <a:solidFill>
                  <a:schemeClr val="accent1">
                    <a:lumMod val="75000"/>
                  </a:schemeClr>
                </a:solidFill>
              </a:rPr>
              <a:t>, estate is still ongoing as well as the trust</a:t>
            </a:r>
          </a:p>
        </p:txBody>
      </p:sp>
      <p:sp>
        <p:nvSpPr>
          <p:cNvPr id="6" name="Right Triangle 5">
            <a:extLst>
              <a:ext uri="{FF2B5EF4-FFF2-40B4-BE49-F238E27FC236}">
                <a16:creationId xmlns:a16="http://schemas.microsoft.com/office/drawing/2014/main" id="{4E47E2E4-99CF-904C-A5D2-E3DA27533051}"/>
              </a:ext>
            </a:extLst>
          </p:cNvPr>
          <p:cNvSpPr/>
          <p:nvPr/>
        </p:nvSpPr>
        <p:spPr>
          <a:xfrm flipH="1">
            <a:off x="8953500" y="4968875"/>
            <a:ext cx="3238500" cy="1889125"/>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Helvetica Neue LT Pro 45 Light" panose="020B0403020202020204" pitchFamily="34" charset="77"/>
            </a:endParaRPr>
          </a:p>
        </p:txBody>
      </p:sp>
    </p:spTree>
    <p:extLst>
      <p:ext uri="{BB962C8B-B14F-4D97-AF65-F5344CB8AC3E}">
        <p14:creationId xmlns:p14="http://schemas.microsoft.com/office/powerpoint/2010/main" val="2668933633"/>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EEFC892-D012-5740-A814-DCF503BD56B4}"/>
              </a:ext>
            </a:extLst>
          </p:cNvPr>
          <p:cNvSpPr>
            <a:spLocks noGrp="1"/>
          </p:cNvSpPr>
          <p:nvPr>
            <p:ph type="body" sz="quarter" idx="10"/>
          </p:nvPr>
        </p:nvSpPr>
        <p:spPr/>
        <p:txBody>
          <a:bodyPr/>
          <a:lstStyle/>
          <a:p>
            <a:r>
              <a:rPr lang="en-US" dirty="0"/>
              <a:t>Planning for the End Checklist</a:t>
            </a:r>
          </a:p>
        </p:txBody>
      </p:sp>
    </p:spTree>
    <p:extLst>
      <p:ext uri="{BB962C8B-B14F-4D97-AF65-F5344CB8AC3E}">
        <p14:creationId xmlns:p14="http://schemas.microsoft.com/office/powerpoint/2010/main" val="3174628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Grayed">
      <a:dk1>
        <a:srgbClr val="1C1B1C"/>
      </a:dk1>
      <a:lt1>
        <a:srgbClr val="FFFFFF"/>
      </a:lt1>
      <a:dk2>
        <a:srgbClr val="646464"/>
      </a:dk2>
      <a:lt2>
        <a:srgbClr val="969696"/>
      </a:lt2>
      <a:accent1>
        <a:srgbClr val="282828"/>
      </a:accent1>
      <a:accent2>
        <a:srgbClr val="AFBDC7"/>
      </a:accent2>
      <a:accent3>
        <a:srgbClr val="08A0FF"/>
      </a:accent3>
      <a:accent4>
        <a:srgbClr val="73C9FF"/>
      </a:accent4>
      <a:accent5>
        <a:srgbClr val="D6B556"/>
      </a:accent5>
      <a:accent6>
        <a:srgbClr val="EBD38D"/>
      </a:accent6>
      <a:hlink>
        <a:srgbClr val="34DB86"/>
      </a:hlink>
      <a:folHlink>
        <a:srgbClr val="24AB76"/>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E30FA423277EF4ABC8BBAF84CC0E8DD" ma:contentTypeVersion="12" ma:contentTypeDescription="Create a new document." ma:contentTypeScope="" ma:versionID="c1c11ac5bc7e263bf682cf58f72796a2">
  <xsd:schema xmlns:xsd="http://www.w3.org/2001/XMLSchema" xmlns:xs="http://www.w3.org/2001/XMLSchema" xmlns:p="http://schemas.microsoft.com/office/2006/metadata/properties" xmlns:ns3="c0d8f861-52e1-4c82-bf18-3786ede961bf" xmlns:ns4="517f8d6d-1732-4a21-baae-9492c16e1d11" targetNamespace="http://schemas.microsoft.com/office/2006/metadata/properties" ma:root="true" ma:fieldsID="a876abb347c405ca604d8cc6f0bf29a9" ns3:_="" ns4:_="">
    <xsd:import namespace="c0d8f861-52e1-4c82-bf18-3786ede961bf"/>
    <xsd:import namespace="517f8d6d-1732-4a21-baae-9492c16e1d1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d8f861-52e1-4c82-bf18-3786ede961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17f8d6d-1732-4a21-baae-9492c16e1d1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D1ED76-F9E7-49CB-B38D-57EB22E680E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6B3E3E2-E2D4-48E4-8FDA-EB0678C115CE}">
  <ds:schemaRefs>
    <ds:schemaRef ds:uri="http://schemas.microsoft.com/sharepoint/v3/contenttype/forms"/>
  </ds:schemaRefs>
</ds:datastoreItem>
</file>

<file path=customXml/itemProps3.xml><?xml version="1.0" encoding="utf-8"?>
<ds:datastoreItem xmlns:ds="http://schemas.openxmlformats.org/officeDocument/2006/customXml" ds:itemID="{65D05A76-8B6B-4C98-87F0-4F13B801F3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d8f861-52e1-4c82-bf18-3786ede961bf"/>
    <ds:schemaRef ds:uri="517f8d6d-1732-4a21-baae-9492c16e1d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34165</TotalTime>
  <Words>8682</Words>
  <Application>Microsoft Office PowerPoint</Application>
  <PresentationFormat>Widescreen</PresentationFormat>
  <Paragraphs>435</Paragraphs>
  <Slides>37</Slides>
  <Notes>36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Avenir Roman</vt:lpstr>
      <vt:lpstr>Calibri</vt:lpstr>
      <vt:lpstr>Courier New</vt:lpstr>
      <vt:lpstr>Helvetica Neue LT Pro 45 Light</vt:lpstr>
      <vt:lpstr>Helvetica Neue LT Pro 75</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McIntyre</dc:creator>
  <cp:lastModifiedBy>Kait Mathias</cp:lastModifiedBy>
  <cp:revision>743</cp:revision>
  <cp:lastPrinted>2020-02-26T17:01:08Z</cp:lastPrinted>
  <dcterms:created xsi:type="dcterms:W3CDTF">2019-11-01T17:53:31Z</dcterms:created>
  <dcterms:modified xsi:type="dcterms:W3CDTF">2020-12-15T20:00:43Z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0x0101006E30FA423277EF4ABC8BBAF84CC0E8DD</vt:lpwstr>
  </property>
</Properties>
</file>