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1929" r:id="rId2"/>
    <p:sldId id="1968" r:id="rId3"/>
    <p:sldId id="1969" r:id="rId4"/>
    <p:sldId id="1970" r:id="rId5"/>
    <p:sldId id="1971" r:id="rId6"/>
    <p:sldId id="1972" r:id="rId7"/>
    <p:sldId id="1973" r:id="rId8"/>
    <p:sldId id="1974" r:id="rId9"/>
    <p:sldId id="1975" r:id="rId10"/>
    <p:sldId id="1976" r:id="rId11"/>
    <p:sldId id="1977" r:id="rId12"/>
    <p:sldId id="1978" r:id="rId13"/>
    <p:sldId id="1979" r:id="rId14"/>
    <p:sldId id="1980" r:id="rId15"/>
    <p:sldId id="1981" r:id="rId16"/>
    <p:sldId id="1982" r:id="rId17"/>
    <p:sldId id="1983" r:id="rId18"/>
    <p:sldId id="1984" r:id="rId19"/>
    <p:sldId id="1985" r:id="rId20"/>
    <p:sldId id="1986" r:id="rId21"/>
    <p:sldId id="1987" r:id="rId22"/>
    <p:sldId id="1988" r:id="rId23"/>
    <p:sldId id="1989" r:id="rId24"/>
    <p:sldId id="1990" r:id="rId25"/>
    <p:sldId id="1991" r:id="rId26"/>
    <p:sldId id="1992" r:id="rId27"/>
    <p:sldId id="1993" r:id="rId28"/>
    <p:sldId id="1994" r:id="rId29"/>
    <p:sldId id="1995" r:id="rId30"/>
    <p:sldId id="1996" r:id="rId31"/>
    <p:sldId id="1997" r:id="rId32"/>
    <p:sldId id="1999" r:id="rId33"/>
    <p:sldId id="1963" r:id="rId34"/>
    <p:sldId id="1965" r:id="rId3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 Mackrill" initials="JM" lastIdx="12" clrIdx="0">
    <p:extLst>
      <p:ext uri="{19B8F6BF-5375-455C-9EA6-DF929625EA0E}">
        <p15:presenceInfo xmlns:p15="http://schemas.microsoft.com/office/powerpoint/2012/main" userId="S::jmackrill@carsongroup.com::8cd62ddf-9baf-4535-b54b-b038ef67424e" providerId="AD"/>
      </p:ext>
    </p:extLst>
  </p:cmAuthor>
  <p:cmAuthor id="2" name="Scott McIntyre" initials="SM" lastIdx="16" clrIdx="1">
    <p:extLst>
      <p:ext uri="{19B8F6BF-5375-455C-9EA6-DF929625EA0E}">
        <p15:presenceInfo xmlns:p15="http://schemas.microsoft.com/office/powerpoint/2012/main" userId="S::smcintyre@carsongroup.com::04999e38-680f-423c-aa7e-e5f3b7ef4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30"/>
    <p:restoredTop sz="75288"/>
  </p:normalViewPr>
  <p:slideViewPr>
    <p:cSldViewPr snapToGrid="0" snapToObjects="1">
      <p:cViewPr varScale="1">
        <p:scale>
          <a:sx n="91" d="100"/>
          <a:sy n="91" d="100"/>
        </p:scale>
        <p:origin x="1626" y="96"/>
      </p:cViewPr>
      <p:guideLst/>
    </p:cSldViewPr>
  </p:slideViewPr>
  <p:outlineViewPr>
    <p:cViewPr>
      <p:scale>
        <a:sx n="33" d="100"/>
        <a:sy n="33" d="100"/>
      </p:scale>
      <p:origin x="0" y="-33272"/>
    </p:cViewPr>
  </p:outlineViewPr>
  <p:notesTextViewPr>
    <p:cViewPr>
      <p:scale>
        <a:sx n="1" d="1"/>
        <a:sy n="1" d="1"/>
      </p:scale>
      <p:origin x="0" y="0"/>
    </p:cViewPr>
  </p:notesTextViewPr>
  <p:notesViewPr>
    <p:cSldViewPr snapToGrid="0" snapToObjects="1" showGuides="1">
      <p:cViewPr varScale="1">
        <p:scale>
          <a:sx n="143" d="100"/>
          <a:sy n="143" d="100"/>
        </p:scale>
        <p:origin x="319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930F7053-13D0-9D49-B19D-45207D518922}"/>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 xmlns:a16="http://schemas.microsoft.com/office/drawing/2014/main" id="{DB22CB10-6833-E044-B6B1-2D6530675FA8}"/>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7F3FED85-615D-4340-A51F-606476F1067C}" type="datetimeFigureOut">
              <a:rPr lang="en-US" smtClean="0">
                <a:latin typeface="Arial" panose="020B0604020202020204" pitchFamily="34" charset="0"/>
              </a:rPr>
              <a:t>6/26/2020</a:t>
            </a:fld>
            <a:endParaRPr lang="en-US" dirty="0">
              <a:latin typeface="Arial" panose="020B0604020202020204" pitchFamily="34" charset="0"/>
            </a:endParaRPr>
          </a:p>
        </p:txBody>
      </p:sp>
      <p:sp>
        <p:nvSpPr>
          <p:cNvPr id="4" name="Footer Placeholder 3">
            <a:extLst>
              <a:ext uri="{FF2B5EF4-FFF2-40B4-BE49-F238E27FC236}">
                <a16:creationId xmlns="" xmlns:a16="http://schemas.microsoft.com/office/drawing/2014/main" id="{0717E777-872C-954C-AC00-3D19CC5CDFAF}"/>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 xmlns:a16="http://schemas.microsoft.com/office/drawing/2014/main" id="{A909B505-9B4D-DE4C-9869-C9FF1B1F71CD}"/>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487B80BC-433A-2E4F-A25F-9F8CF4B0A56F}"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065999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b="0" i="0">
                <a:latin typeface="Arial" panose="020B0604020202020204" pitchFamily="34" charset="0"/>
              </a:defRPr>
            </a:lvl1pPr>
          </a:lstStyle>
          <a:p>
            <a:fld id="{E2B35CFB-FE90-5D49-B719-B70F41887AE7}" type="datetimeFigureOut">
              <a:rPr lang="en-US" smtClean="0"/>
              <a:pPr/>
              <a:t>6/26/2020</a:t>
            </a:fld>
            <a:endParaRPr lang="en-US"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DB19FA42-5024-7C4A-A1E9-2BADC9AB4546}" type="slidenum">
              <a:rPr lang="en-US" smtClean="0"/>
              <a:pPr/>
              <a:t>‹#›</a:t>
            </a:fld>
            <a:endParaRPr lang="en-US" dirty="0"/>
          </a:p>
        </p:txBody>
      </p:sp>
    </p:spTree>
    <p:extLst>
      <p:ext uri="{BB962C8B-B14F-4D97-AF65-F5344CB8AC3E}">
        <p14:creationId xmlns:p14="http://schemas.microsoft.com/office/powerpoint/2010/main" val="235433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a:t>
            </a:r>
            <a:r>
              <a:rPr lang="en-US" sz="1200" dirty="0"/>
              <a:t>Welcome to our special client update.</a:t>
            </a:r>
            <a:r>
              <a:rPr lang="en-US" sz="1200" baseline="0" dirty="0"/>
              <a:t>  We’re glad you’ve been able to join us.  We know there is a lot going on in our world that can cause a lot of fear and anxiety.  It’s natural to feel that way – and we want you to know we’re here for you.  </a:t>
            </a:r>
            <a:endParaRPr lang="en-US" sz="1200" dirty="0"/>
          </a:p>
        </p:txBody>
      </p:sp>
      <p:sp>
        <p:nvSpPr>
          <p:cNvPr id="4" name="Slide Number Placeholder 3"/>
          <p:cNvSpPr>
            <a:spLocks noGrp="1"/>
          </p:cNvSpPr>
          <p:nvPr>
            <p:ph type="sldNum" sz="quarter" idx="5"/>
          </p:nvPr>
        </p:nvSpPr>
        <p:spPr/>
        <p:txBody>
          <a:bodyPr/>
          <a:lstStyle/>
          <a:p>
            <a:fld id="{DB19FA42-5024-7C4A-A1E9-2BADC9AB4546}" type="slidenum">
              <a:rPr lang="en-US" smtClean="0"/>
              <a:t>1</a:t>
            </a:fld>
            <a:endParaRPr lang="en-US"/>
          </a:p>
        </p:txBody>
      </p:sp>
    </p:spTree>
    <p:extLst>
      <p:ext uri="{BB962C8B-B14F-4D97-AF65-F5344CB8AC3E}">
        <p14:creationId xmlns:p14="http://schemas.microsoft.com/office/powerpoint/2010/main" val="2857201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can’t pay, this is not a reason to file an extension. The IRS has specific programs for that.</a:t>
            </a:r>
          </a:p>
        </p:txBody>
      </p:sp>
      <p:sp>
        <p:nvSpPr>
          <p:cNvPr id="4" name="Slide Number Placeholder 3"/>
          <p:cNvSpPr>
            <a:spLocks noGrp="1"/>
          </p:cNvSpPr>
          <p:nvPr>
            <p:ph type="sldNum" sz="quarter" idx="5"/>
          </p:nvPr>
        </p:nvSpPr>
        <p:spPr/>
        <p:txBody>
          <a:bodyPr/>
          <a:lstStyle/>
          <a:p>
            <a:fld id="{6C015D19-1A19-3940-AD3C-B0D2E6166548}" type="slidenum">
              <a:rPr lang="en-US" smtClean="0"/>
              <a:t>10</a:t>
            </a:fld>
            <a:endParaRPr lang="en-US" dirty="0"/>
          </a:p>
        </p:txBody>
      </p:sp>
    </p:spTree>
    <p:extLst>
      <p:ext uri="{BB962C8B-B14F-4D97-AF65-F5344CB8AC3E}">
        <p14:creationId xmlns:p14="http://schemas.microsoft.com/office/powerpoint/2010/main" val="2841599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states have pushed back to 7/15. Most are. </a:t>
            </a:r>
          </a:p>
        </p:txBody>
      </p:sp>
      <p:sp>
        <p:nvSpPr>
          <p:cNvPr id="4" name="Slide Number Placeholder 3"/>
          <p:cNvSpPr>
            <a:spLocks noGrp="1"/>
          </p:cNvSpPr>
          <p:nvPr>
            <p:ph type="sldNum" sz="quarter" idx="5"/>
          </p:nvPr>
        </p:nvSpPr>
        <p:spPr/>
        <p:txBody>
          <a:bodyPr/>
          <a:lstStyle/>
          <a:p>
            <a:fld id="{6C015D19-1A19-3940-AD3C-B0D2E6166548}" type="slidenum">
              <a:rPr lang="en-US" smtClean="0"/>
              <a:t>11</a:t>
            </a:fld>
            <a:endParaRPr lang="en-US" dirty="0"/>
          </a:p>
        </p:txBody>
      </p:sp>
    </p:spTree>
    <p:extLst>
      <p:ext uri="{BB962C8B-B14F-4D97-AF65-F5344CB8AC3E}">
        <p14:creationId xmlns:p14="http://schemas.microsoft.com/office/powerpoint/2010/main" val="253409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usually for non-corporate employees. Q1 and Q2 are due on the same day! Be aware of this. </a:t>
            </a:r>
          </a:p>
        </p:txBody>
      </p:sp>
      <p:sp>
        <p:nvSpPr>
          <p:cNvPr id="4" name="Slide Number Placeholder 3"/>
          <p:cNvSpPr>
            <a:spLocks noGrp="1"/>
          </p:cNvSpPr>
          <p:nvPr>
            <p:ph type="sldNum" sz="quarter" idx="5"/>
          </p:nvPr>
        </p:nvSpPr>
        <p:spPr/>
        <p:txBody>
          <a:bodyPr/>
          <a:lstStyle/>
          <a:p>
            <a:fld id="{6C015D19-1A19-3940-AD3C-B0D2E6166548}" type="slidenum">
              <a:rPr lang="en-US" smtClean="0"/>
              <a:t>12</a:t>
            </a:fld>
            <a:endParaRPr lang="en-US" dirty="0"/>
          </a:p>
        </p:txBody>
      </p:sp>
    </p:spTree>
    <p:extLst>
      <p:ext uri="{BB962C8B-B14F-4D97-AF65-F5344CB8AC3E}">
        <p14:creationId xmlns:p14="http://schemas.microsoft.com/office/powerpoint/2010/main" val="378047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July 15 is an important date. </a:t>
            </a:r>
          </a:p>
        </p:txBody>
      </p:sp>
      <p:sp>
        <p:nvSpPr>
          <p:cNvPr id="4" name="Slide Number Placeholder 3"/>
          <p:cNvSpPr>
            <a:spLocks noGrp="1"/>
          </p:cNvSpPr>
          <p:nvPr>
            <p:ph type="sldNum" sz="quarter" idx="5"/>
          </p:nvPr>
        </p:nvSpPr>
        <p:spPr/>
        <p:txBody>
          <a:bodyPr/>
          <a:lstStyle/>
          <a:p>
            <a:fld id="{6C015D19-1A19-3940-AD3C-B0D2E6166548}" type="slidenum">
              <a:rPr lang="en-US" smtClean="0"/>
              <a:t>13</a:t>
            </a:fld>
            <a:endParaRPr lang="en-US" dirty="0"/>
          </a:p>
        </p:txBody>
      </p:sp>
    </p:spTree>
    <p:extLst>
      <p:ext uri="{BB962C8B-B14F-4D97-AF65-F5344CB8AC3E}">
        <p14:creationId xmlns:p14="http://schemas.microsoft.com/office/powerpoint/2010/main" val="789166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Changes to Estimated Tax penalties are unique this year. Make sure you know what your options are. </a:t>
            </a:r>
          </a:p>
        </p:txBody>
      </p:sp>
      <p:sp>
        <p:nvSpPr>
          <p:cNvPr id="4" name="Slide Number Placeholder 3"/>
          <p:cNvSpPr>
            <a:spLocks noGrp="1"/>
          </p:cNvSpPr>
          <p:nvPr>
            <p:ph type="sldNum" sz="quarter" idx="5"/>
          </p:nvPr>
        </p:nvSpPr>
        <p:spPr/>
        <p:txBody>
          <a:bodyPr/>
          <a:lstStyle/>
          <a:p>
            <a:fld id="{6C015D19-1A19-3940-AD3C-B0D2E6166548}" type="slidenum">
              <a:rPr lang="en-US" smtClean="0"/>
              <a:t>14</a:t>
            </a:fld>
            <a:endParaRPr lang="en-US" dirty="0"/>
          </a:p>
        </p:txBody>
      </p:sp>
    </p:spTree>
    <p:extLst>
      <p:ext uri="{BB962C8B-B14F-4D97-AF65-F5344CB8AC3E}">
        <p14:creationId xmlns:p14="http://schemas.microsoft.com/office/powerpoint/2010/main" val="3557053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 into tax planning process discussion. </a:t>
            </a:r>
          </a:p>
        </p:txBody>
      </p:sp>
      <p:sp>
        <p:nvSpPr>
          <p:cNvPr id="4" name="Slide Number Placeholder 3"/>
          <p:cNvSpPr>
            <a:spLocks noGrp="1"/>
          </p:cNvSpPr>
          <p:nvPr>
            <p:ph type="sldNum" sz="quarter" idx="5"/>
          </p:nvPr>
        </p:nvSpPr>
        <p:spPr/>
        <p:txBody>
          <a:bodyPr/>
          <a:lstStyle/>
          <a:p>
            <a:fld id="{DB19FA42-5024-7C4A-A1E9-2BADC9AB4546}" type="slidenum">
              <a:rPr lang="en-US" smtClean="0"/>
              <a:pPr/>
              <a:t>15</a:t>
            </a:fld>
            <a:endParaRPr lang="en-US" dirty="0"/>
          </a:p>
        </p:txBody>
      </p:sp>
    </p:spTree>
    <p:extLst>
      <p:ext uri="{BB962C8B-B14F-4D97-AF65-F5344CB8AC3E}">
        <p14:creationId xmlns:p14="http://schemas.microsoft.com/office/powerpoint/2010/main" val="2633073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look at how this all led up to day. </a:t>
            </a:r>
          </a:p>
          <a:p>
            <a:endParaRPr lang="en-US" dirty="0"/>
          </a:p>
          <a:p>
            <a:r>
              <a:rPr lang="en-US" dirty="0"/>
              <a:t>Mention that this is biggest piece of financial planning legislation since 2006.</a:t>
            </a:r>
          </a:p>
          <a:p>
            <a:endParaRPr lang="en-US" dirty="0"/>
          </a:p>
          <a:p>
            <a:r>
              <a:rPr lang="en-US" dirty="0"/>
              <a:t>Mention that it was looking grim on this passing until December. Now we are all left to adjust in very little time.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16</a:t>
            </a:fld>
            <a:endParaRPr lang="en-US" dirty="0"/>
          </a:p>
        </p:txBody>
      </p:sp>
    </p:spTree>
    <p:extLst>
      <p:ext uri="{BB962C8B-B14F-4D97-AF65-F5344CB8AC3E}">
        <p14:creationId xmlns:p14="http://schemas.microsoft.com/office/powerpoint/2010/main" val="903679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your process to help you be tax successful. Setting out your process helps you know your bases are covered. Be strategic about payments and refunds.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17</a:t>
            </a:fld>
            <a:endParaRPr lang="en-US" dirty="0"/>
          </a:p>
        </p:txBody>
      </p:sp>
    </p:spTree>
    <p:extLst>
      <p:ext uri="{BB962C8B-B14F-4D97-AF65-F5344CB8AC3E}">
        <p14:creationId xmlns:p14="http://schemas.microsoft.com/office/powerpoint/2010/main" val="2491621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Almost all of us have to do tax-filing, not all of us do tax-planning, which is the wise, proactive move to pay the right amount of taxes.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18</a:t>
            </a:fld>
            <a:endParaRPr lang="en-US" dirty="0"/>
          </a:p>
        </p:txBody>
      </p:sp>
    </p:spTree>
    <p:extLst>
      <p:ext uri="{BB962C8B-B14F-4D97-AF65-F5344CB8AC3E}">
        <p14:creationId xmlns:p14="http://schemas.microsoft.com/office/powerpoint/2010/main" val="3684636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tax planning opportunities that are out there right now. </a:t>
            </a:r>
          </a:p>
        </p:txBody>
      </p:sp>
      <p:sp>
        <p:nvSpPr>
          <p:cNvPr id="4" name="Slide Number Placeholder 3"/>
          <p:cNvSpPr>
            <a:spLocks noGrp="1"/>
          </p:cNvSpPr>
          <p:nvPr>
            <p:ph type="sldNum" sz="quarter" idx="5"/>
          </p:nvPr>
        </p:nvSpPr>
        <p:spPr/>
        <p:txBody>
          <a:bodyPr/>
          <a:lstStyle/>
          <a:p>
            <a:fld id="{DB19FA42-5024-7C4A-A1E9-2BADC9AB4546}" type="slidenum">
              <a:rPr lang="en-US" smtClean="0"/>
              <a:pPr/>
              <a:t>19</a:t>
            </a:fld>
            <a:endParaRPr lang="en-US" dirty="0"/>
          </a:p>
        </p:txBody>
      </p:sp>
    </p:spTree>
    <p:extLst>
      <p:ext uri="{BB962C8B-B14F-4D97-AF65-F5344CB8AC3E}">
        <p14:creationId xmlns:p14="http://schemas.microsoft.com/office/powerpoint/2010/main" val="4167600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
                <a:schemeClr val="tx2">
                  <a:lumMod val="60000"/>
                  <a:lumOff val="40000"/>
                </a:schemeClr>
              </a:buClr>
              <a:buSzPct val="100000"/>
              <a:buFont typeface="Arial" panose="020B0604020202020204" pitchFamily="34" charset="0"/>
              <a:buNone/>
              <a:tabLst/>
              <a:defRPr/>
            </a:pPr>
            <a:r>
              <a:rPr lang="en-US" dirty="0"/>
              <a:t>We will go through six major sections today, talking through each major provision and spending a bit more time on the elimination of the stretch IRA. Then talk about options on how to help adjust financial plans to these rules.</a:t>
            </a:r>
          </a:p>
        </p:txBody>
      </p:sp>
      <p:sp>
        <p:nvSpPr>
          <p:cNvPr id="4" name="Slide Number Placeholder 3"/>
          <p:cNvSpPr>
            <a:spLocks noGrp="1"/>
          </p:cNvSpPr>
          <p:nvPr>
            <p:ph type="sldNum" sz="quarter" idx="5"/>
          </p:nvPr>
        </p:nvSpPr>
        <p:spPr/>
        <p:txBody>
          <a:bodyPr/>
          <a:lstStyle/>
          <a:p>
            <a:fld id="{6C015D19-1A19-3940-AD3C-B0D2E6166548}" type="slidenum">
              <a:rPr lang="en-US" smtClean="0"/>
              <a:t>2</a:t>
            </a:fld>
            <a:endParaRPr lang="en-US"/>
          </a:p>
        </p:txBody>
      </p:sp>
    </p:spTree>
    <p:extLst>
      <p:ext uri="{BB962C8B-B14F-4D97-AF65-F5344CB8AC3E}">
        <p14:creationId xmlns:p14="http://schemas.microsoft.com/office/powerpoint/2010/main" val="1035197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72t penalty tax is an early withdrawal penalty tax that is levied onto pre-59.5 distributions from retirement accounts unless you have another exception.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20</a:t>
            </a:fld>
            <a:endParaRPr lang="en-US" dirty="0"/>
          </a:p>
        </p:txBody>
      </p:sp>
    </p:spTree>
    <p:extLst>
      <p:ext uri="{BB962C8B-B14F-4D97-AF65-F5344CB8AC3E}">
        <p14:creationId xmlns:p14="http://schemas.microsoft.com/office/powerpoint/2010/main" val="4036832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fund an IRA from last year and still generate a tax deduction. This is an important tax-smart strategy.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21</a:t>
            </a:fld>
            <a:endParaRPr lang="en-US" dirty="0"/>
          </a:p>
        </p:txBody>
      </p:sp>
    </p:spTree>
    <p:extLst>
      <p:ext uri="{BB962C8B-B14F-4D97-AF65-F5344CB8AC3E}">
        <p14:creationId xmlns:p14="http://schemas.microsoft.com/office/powerpoint/2010/main" val="1024672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 SEP Retirement Account. You can do this if you are self-employed as well. This could create a large tax deduction for 2019.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22</a:t>
            </a:fld>
            <a:endParaRPr lang="en-US" dirty="0"/>
          </a:p>
        </p:txBody>
      </p:sp>
    </p:spTree>
    <p:extLst>
      <p:ext uri="{BB962C8B-B14F-4D97-AF65-F5344CB8AC3E}">
        <p14:creationId xmlns:p14="http://schemas.microsoft.com/office/powerpoint/2010/main" val="918296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HSA is one of the best tax-strategies in the entire tax code. </a:t>
            </a:r>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23</a:t>
            </a:fld>
            <a:endParaRPr lang="en-US" dirty="0"/>
          </a:p>
        </p:txBody>
      </p:sp>
    </p:spTree>
    <p:extLst>
      <p:ext uri="{BB962C8B-B14F-4D97-AF65-F5344CB8AC3E}">
        <p14:creationId xmlns:p14="http://schemas.microsoft.com/office/powerpoint/2010/main" val="2630748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new exception as created by the CARES Act – the 2020 coronavirus related distribution exception = this exception applies to a number of retirement plans such as </a:t>
            </a:r>
          </a:p>
          <a:p>
            <a:pPr marL="800100" lvl="1" indent="-342900">
              <a:buFont typeface="Arial" panose="020B0604020202020204" pitchFamily="34" charset="0"/>
              <a:buChar char="•"/>
            </a:pPr>
            <a:r>
              <a:rPr lang="en-US" dirty="0"/>
              <a:t>401(a) – defined contribution plans (401(k) included)</a:t>
            </a:r>
          </a:p>
          <a:p>
            <a:pPr marL="800100" lvl="1" indent="-342900">
              <a:buFont typeface="Arial" panose="020B0604020202020204" pitchFamily="34" charset="0"/>
              <a:buChar char="•"/>
            </a:pPr>
            <a:r>
              <a:rPr lang="en-US" dirty="0"/>
              <a:t>403(b) plans</a:t>
            </a:r>
          </a:p>
          <a:p>
            <a:pPr marL="800100" lvl="1" indent="-342900">
              <a:buFont typeface="Arial" panose="020B0604020202020204" pitchFamily="34" charset="0"/>
              <a:buChar char="•"/>
            </a:pPr>
            <a:r>
              <a:rPr lang="en-US" dirty="0"/>
              <a:t>457(b) governmental plans</a:t>
            </a:r>
          </a:p>
          <a:p>
            <a:pPr marL="800100" lvl="1" indent="-342900">
              <a:buFont typeface="Arial" panose="020B0604020202020204" pitchFamily="34" charset="0"/>
              <a:buChar char="•"/>
            </a:pPr>
            <a:r>
              <a:rPr lang="en-US" dirty="0"/>
              <a:t>408 Individual Retirement Account or Annuity (IRA)</a:t>
            </a:r>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24</a:t>
            </a:fld>
            <a:endParaRPr lang="en-US" dirty="0"/>
          </a:p>
        </p:txBody>
      </p:sp>
    </p:spTree>
    <p:extLst>
      <p:ext uri="{BB962C8B-B14F-4D97-AF65-F5344CB8AC3E}">
        <p14:creationId xmlns:p14="http://schemas.microsoft.com/office/powerpoint/2010/main" val="4249367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Interestingly the new CRD can be eligible for rollover, the taxes can be spread out over three years or all included in 2020 taxes. Bunch strategically to take advantage of certain deductions.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25</a:t>
            </a:fld>
            <a:endParaRPr lang="en-US" dirty="0"/>
          </a:p>
        </p:txBody>
      </p:sp>
    </p:spTree>
    <p:extLst>
      <p:ext uri="{BB962C8B-B14F-4D97-AF65-F5344CB8AC3E}">
        <p14:creationId xmlns:p14="http://schemas.microsoft.com/office/powerpoint/2010/main" val="18480149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 the CARES act allows for the CRD to be repaid from three years after the date of distribution – if it is repaid it is treated as if it were a 60-day rollover in 2020 so as if there was no distribution at all. If you wait a few years to repay you would likely have to amend your 2020 tax returns to get the tax benefits back.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26</a:t>
            </a:fld>
            <a:endParaRPr lang="en-US" dirty="0"/>
          </a:p>
        </p:txBody>
      </p:sp>
    </p:spTree>
    <p:extLst>
      <p:ext uri="{BB962C8B-B14F-4D97-AF65-F5344CB8AC3E}">
        <p14:creationId xmlns:p14="http://schemas.microsoft.com/office/powerpoint/2010/main" val="35708442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this is a very broad exception its likely that many 2020 distributions would apply for the CRD exception and could be repaid. This means this provision of the bill will have a lasting planning impact for anyone taking out money in 2020. For retirees, it could be harder to qualify for unless you are still working, cut from work, or get diagnosed with the covid-19 virus. There are no RMDs in 2020, so this should affect your strategy.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27</a:t>
            </a:fld>
            <a:endParaRPr lang="en-US" dirty="0"/>
          </a:p>
        </p:txBody>
      </p:sp>
    </p:spTree>
    <p:extLst>
      <p:ext uri="{BB962C8B-B14F-4D97-AF65-F5344CB8AC3E}">
        <p14:creationId xmlns:p14="http://schemas.microsoft.com/office/powerpoint/2010/main" val="26263464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Just on April 9</a:t>
            </a:r>
            <a:r>
              <a:rPr lang="en-US" sz="1200" kern="1200" baseline="30000" dirty="0">
                <a:solidFill>
                  <a:schemeClr val="tx1"/>
                </a:solidFill>
                <a:effectLst/>
                <a:ea typeface="+mn-ea"/>
                <a:cs typeface="+mn-cs"/>
              </a:rPr>
              <a:t>th</a:t>
            </a:r>
            <a:r>
              <a:rPr lang="en-US" sz="1200" kern="1200" dirty="0">
                <a:solidFill>
                  <a:schemeClr val="tx1"/>
                </a:solidFill>
                <a:effectLst/>
                <a:ea typeface="+mn-ea"/>
                <a:cs typeface="+mn-cs"/>
              </a:rPr>
              <a:t> new guidance came out from the IRS allowing an extension of the 60-day rollover rules going back to Feb 1. So if you took a distribution on Feb 1 to April or May you can roll this over within the 60-day rules out until July 15, the new tax return due date. However, extension to file still remains at October 15</a:t>
            </a:r>
            <a:r>
              <a:rPr lang="en-US" sz="1200" kern="1200" baseline="30000" dirty="0">
                <a:solidFill>
                  <a:schemeClr val="tx1"/>
                </a:solidFill>
                <a:effectLst/>
                <a:ea typeface="+mn-ea"/>
                <a:cs typeface="+mn-cs"/>
              </a:rPr>
              <a:t>th</a:t>
            </a:r>
            <a:r>
              <a:rPr lang="en-US" sz="1200" kern="1200" dirty="0">
                <a:solidFill>
                  <a:schemeClr val="tx1"/>
                </a:solidFill>
                <a:effectLst/>
                <a:ea typeface="+mn-ea"/>
                <a:cs typeface="+mn-cs"/>
              </a:rPr>
              <a:t> now, which there was some confusion about before. </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28</a:t>
            </a:fld>
            <a:endParaRPr lang="en-US" dirty="0"/>
          </a:p>
        </p:txBody>
      </p:sp>
    </p:spTree>
    <p:extLst>
      <p:ext uri="{BB962C8B-B14F-4D97-AF65-F5344CB8AC3E}">
        <p14:creationId xmlns:p14="http://schemas.microsoft.com/office/powerpoint/2010/main" val="13461887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usually see articles appear on this toward the end of the year, but it should be done all year. This is about being strategic about gains and offsetting them with losses.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29</a:t>
            </a:fld>
            <a:endParaRPr lang="en-US" dirty="0"/>
          </a:p>
        </p:txBody>
      </p:sp>
    </p:spTree>
    <p:extLst>
      <p:ext uri="{BB962C8B-B14F-4D97-AF65-F5344CB8AC3E}">
        <p14:creationId xmlns:p14="http://schemas.microsoft.com/office/powerpoint/2010/main" val="1875581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look at current circumstances. </a:t>
            </a:r>
          </a:p>
        </p:txBody>
      </p:sp>
      <p:sp>
        <p:nvSpPr>
          <p:cNvPr id="4" name="Slide Number Placeholder 3"/>
          <p:cNvSpPr>
            <a:spLocks noGrp="1"/>
          </p:cNvSpPr>
          <p:nvPr>
            <p:ph type="sldNum" sz="quarter" idx="5"/>
          </p:nvPr>
        </p:nvSpPr>
        <p:spPr/>
        <p:txBody>
          <a:bodyPr/>
          <a:lstStyle/>
          <a:p>
            <a:fld id="{DB19FA42-5024-7C4A-A1E9-2BADC9AB4546}" type="slidenum">
              <a:rPr lang="en-US" smtClean="0"/>
              <a:pPr/>
              <a:t>3</a:t>
            </a:fld>
            <a:endParaRPr lang="en-US" dirty="0"/>
          </a:p>
        </p:txBody>
      </p:sp>
    </p:spTree>
    <p:extLst>
      <p:ext uri="{BB962C8B-B14F-4D97-AF65-F5344CB8AC3E}">
        <p14:creationId xmlns:p14="http://schemas.microsoft.com/office/powerpoint/2010/main" val="12062276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Tax-planning is very important, not just tax-filing </a:t>
            </a:r>
          </a:p>
          <a:p>
            <a:r>
              <a:rPr lang="en-US" dirty="0"/>
              <a:t>– Are you paying more taxes than your legally need to? </a:t>
            </a:r>
          </a:p>
          <a:p>
            <a:r>
              <a:rPr lang="en-US" dirty="0"/>
              <a:t>– Going to see legal changes throughout the year with tax-planning because of the response to </a:t>
            </a:r>
            <a:r>
              <a:rPr lang="en-US"/>
              <a:t>the virus. </a:t>
            </a:r>
          </a:p>
          <a:p>
            <a:endParaRPr lang="en-US"/>
          </a:p>
        </p:txBody>
      </p:sp>
      <p:sp>
        <p:nvSpPr>
          <p:cNvPr id="4" name="Slide Number Placeholder 3"/>
          <p:cNvSpPr>
            <a:spLocks noGrp="1"/>
          </p:cNvSpPr>
          <p:nvPr>
            <p:ph type="sldNum" sz="quarter" idx="5"/>
          </p:nvPr>
        </p:nvSpPr>
        <p:spPr/>
        <p:txBody>
          <a:bodyPr/>
          <a:lstStyle/>
          <a:p>
            <a:fld id="{DB19FA42-5024-7C4A-A1E9-2BADC9AB4546}" type="slidenum">
              <a:rPr lang="en-US" smtClean="0"/>
              <a:pPr/>
              <a:t>30</a:t>
            </a:fld>
            <a:endParaRPr lang="en-US" dirty="0"/>
          </a:p>
        </p:txBody>
      </p:sp>
    </p:spTree>
    <p:extLst>
      <p:ext uri="{BB962C8B-B14F-4D97-AF65-F5344CB8AC3E}">
        <p14:creationId xmlns:p14="http://schemas.microsoft.com/office/powerpoint/2010/main" val="1048292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seven things people need to consider under the SECURE Act.</a:t>
            </a:r>
          </a:p>
        </p:txBody>
      </p:sp>
      <p:sp>
        <p:nvSpPr>
          <p:cNvPr id="4" name="Slide Number Placeholder 3"/>
          <p:cNvSpPr>
            <a:spLocks noGrp="1"/>
          </p:cNvSpPr>
          <p:nvPr>
            <p:ph type="sldNum" sz="quarter" idx="5"/>
          </p:nvPr>
        </p:nvSpPr>
        <p:spPr/>
        <p:txBody>
          <a:bodyPr/>
          <a:lstStyle/>
          <a:p>
            <a:fld id="{6C015D19-1A19-3940-AD3C-B0D2E6166548}" type="slidenum">
              <a:rPr lang="en-US" smtClean="0"/>
              <a:pPr/>
              <a:t>31</a:t>
            </a:fld>
            <a:endParaRPr lang="en-US" dirty="0"/>
          </a:p>
        </p:txBody>
      </p:sp>
    </p:spTree>
    <p:extLst>
      <p:ext uri="{BB962C8B-B14F-4D97-AF65-F5344CB8AC3E}">
        <p14:creationId xmlns:p14="http://schemas.microsoft.com/office/powerpoint/2010/main" val="4758939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ea typeface="+mn-ea"/>
                <a:cs typeface="+mn-cs"/>
              </a:rPr>
              <a:t>{Insert</a:t>
            </a:r>
            <a:r>
              <a:rPr lang="en-US" sz="1200" kern="1200" baseline="0" dirty="0" smtClean="0">
                <a:solidFill>
                  <a:schemeClr val="tx1"/>
                </a:solidFill>
                <a:effectLst/>
                <a:ea typeface="+mn-ea"/>
                <a:cs typeface="+mn-cs"/>
              </a:rPr>
              <a:t> disclosure}</a:t>
            </a:r>
            <a:endParaRPr lang="en-US" sz="1200" kern="1200" dirty="0">
              <a:solidFill>
                <a:schemeClr val="tx1"/>
              </a:solidFill>
              <a:effectLst/>
              <a:ea typeface="+mn-ea"/>
              <a:cs typeface="+mn-cs"/>
            </a:endParaRPr>
          </a:p>
          <a:p>
            <a:r>
              <a:rPr lang="en-US" sz="1200" kern="1200" dirty="0">
                <a:solidFill>
                  <a:schemeClr val="tx1"/>
                </a:solidFill>
                <a:effectLst/>
                <a:ea typeface="+mn-ea"/>
                <a:cs typeface="+mn-cs"/>
              </a:rPr>
              <a:t> </a:t>
            </a:r>
          </a:p>
        </p:txBody>
      </p:sp>
      <p:sp>
        <p:nvSpPr>
          <p:cNvPr id="4" name="Slide Number Placeholder 3"/>
          <p:cNvSpPr>
            <a:spLocks noGrp="1"/>
          </p:cNvSpPr>
          <p:nvPr>
            <p:ph type="sldNum" sz="quarter" idx="5"/>
          </p:nvPr>
        </p:nvSpPr>
        <p:spPr/>
        <p:txBody>
          <a:bodyPr/>
          <a:lstStyle/>
          <a:p>
            <a:fld id="{6C015D19-1A19-3940-AD3C-B0D2E6166548}" type="slidenum">
              <a:rPr lang="en-US" smtClean="0"/>
              <a:t>32</a:t>
            </a:fld>
            <a:endParaRPr lang="en-US"/>
          </a:p>
        </p:txBody>
      </p:sp>
    </p:spTree>
    <p:extLst>
      <p:ext uri="{BB962C8B-B14F-4D97-AF65-F5344CB8AC3E}">
        <p14:creationId xmlns:p14="http://schemas.microsoft.com/office/powerpoint/2010/main" val="3109607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Any</a:t>
            </a:r>
            <a:r>
              <a:rPr lang="en-US" baseline="0" dirty="0" smtClean="0">
                <a:latin typeface="Arial"/>
                <a:cs typeface="Arial"/>
              </a:rPr>
              <a:t> questions?</a:t>
            </a:r>
            <a:endParaRPr lang="en-US" dirty="0">
              <a:latin typeface="Arial"/>
              <a:cs typeface="Arial"/>
            </a:endParaRPr>
          </a:p>
        </p:txBody>
      </p:sp>
      <p:sp>
        <p:nvSpPr>
          <p:cNvPr id="4" name="Slide Number Placeholder 3"/>
          <p:cNvSpPr>
            <a:spLocks noGrp="1"/>
          </p:cNvSpPr>
          <p:nvPr>
            <p:ph type="sldNum" sz="quarter" idx="5"/>
          </p:nvPr>
        </p:nvSpPr>
        <p:spPr/>
        <p:txBody>
          <a:bodyPr/>
          <a:lstStyle/>
          <a:p>
            <a:fld id="{6C015D19-1A19-3940-AD3C-B0D2E6166548}" type="slidenum">
              <a:rPr lang="en-US" smtClean="0"/>
              <a:pPr/>
              <a:t>33</a:t>
            </a:fld>
            <a:endParaRPr lang="en-US" dirty="0"/>
          </a:p>
        </p:txBody>
      </p:sp>
    </p:spTree>
    <p:extLst>
      <p:ext uri="{BB962C8B-B14F-4D97-AF65-F5344CB8AC3E}">
        <p14:creationId xmlns:p14="http://schemas.microsoft.com/office/powerpoint/2010/main" val="3539606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DB19FA42-5024-7C4A-A1E9-2BADC9AB4546}" type="slidenum">
              <a:rPr lang="en-US" smtClean="0"/>
              <a:t>34</a:t>
            </a:fld>
            <a:endParaRPr lang="en-US"/>
          </a:p>
        </p:txBody>
      </p:sp>
    </p:spTree>
    <p:extLst>
      <p:ext uri="{BB962C8B-B14F-4D97-AF65-F5344CB8AC3E}">
        <p14:creationId xmlns:p14="http://schemas.microsoft.com/office/powerpoint/2010/main" val="237673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 movements in finance and that have affected finance in this last year. There were some retroactive changes at the end of 2019. The virus, of course, has a tremendous effect. </a:t>
            </a:r>
          </a:p>
        </p:txBody>
      </p:sp>
      <p:sp>
        <p:nvSpPr>
          <p:cNvPr id="4" name="Slide Number Placeholder 3"/>
          <p:cNvSpPr>
            <a:spLocks noGrp="1"/>
          </p:cNvSpPr>
          <p:nvPr>
            <p:ph type="sldNum" sz="quarter" idx="5"/>
          </p:nvPr>
        </p:nvSpPr>
        <p:spPr/>
        <p:txBody>
          <a:bodyPr/>
          <a:lstStyle/>
          <a:p>
            <a:fld id="{6C015D19-1A19-3940-AD3C-B0D2E6166548}" type="slidenum">
              <a:rPr lang="en-US" smtClean="0"/>
              <a:t>4</a:t>
            </a:fld>
            <a:endParaRPr lang="en-US" dirty="0"/>
          </a:p>
        </p:txBody>
      </p:sp>
    </p:spTree>
    <p:extLst>
      <p:ext uri="{BB962C8B-B14F-4D97-AF65-F5344CB8AC3E}">
        <p14:creationId xmlns:p14="http://schemas.microsoft.com/office/powerpoint/2010/main" val="2544590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fastest drop in the S&amp;P 500 that we’ve ever seen, and that by a large margin. 18 days. </a:t>
            </a:r>
          </a:p>
        </p:txBody>
      </p:sp>
      <p:sp>
        <p:nvSpPr>
          <p:cNvPr id="4" name="Slide Number Placeholder 3"/>
          <p:cNvSpPr>
            <a:spLocks noGrp="1"/>
          </p:cNvSpPr>
          <p:nvPr>
            <p:ph type="sldNum" sz="quarter" idx="5"/>
          </p:nvPr>
        </p:nvSpPr>
        <p:spPr/>
        <p:txBody>
          <a:bodyPr/>
          <a:lstStyle/>
          <a:p>
            <a:fld id="{6C015D19-1A19-3940-AD3C-B0D2E6166548}" type="slidenum">
              <a:rPr lang="en-US" smtClean="0"/>
              <a:t>5</a:t>
            </a:fld>
            <a:endParaRPr lang="en-US" dirty="0"/>
          </a:p>
        </p:txBody>
      </p:sp>
    </p:spTree>
    <p:extLst>
      <p:ext uri="{BB962C8B-B14F-4D97-AF65-F5344CB8AC3E}">
        <p14:creationId xmlns:p14="http://schemas.microsoft.com/office/powerpoint/2010/main" val="246826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 straight weeks with multiple 1% moves. Not just downward, upward as well. Causes a lot of confusion for clients especially. </a:t>
            </a:r>
          </a:p>
        </p:txBody>
      </p:sp>
      <p:sp>
        <p:nvSpPr>
          <p:cNvPr id="4" name="Slide Number Placeholder 3"/>
          <p:cNvSpPr>
            <a:spLocks noGrp="1"/>
          </p:cNvSpPr>
          <p:nvPr>
            <p:ph type="sldNum" sz="quarter" idx="5"/>
          </p:nvPr>
        </p:nvSpPr>
        <p:spPr/>
        <p:txBody>
          <a:bodyPr/>
          <a:lstStyle/>
          <a:p>
            <a:fld id="{6C015D19-1A19-3940-AD3C-B0D2E6166548}" type="slidenum">
              <a:rPr lang="en-US" smtClean="0"/>
              <a:pPr/>
              <a:t>6</a:t>
            </a:fld>
            <a:endParaRPr lang="en-US" dirty="0"/>
          </a:p>
        </p:txBody>
      </p:sp>
    </p:spTree>
    <p:extLst>
      <p:ext uri="{BB962C8B-B14F-4D97-AF65-F5344CB8AC3E}">
        <p14:creationId xmlns:p14="http://schemas.microsoft.com/office/powerpoint/2010/main" val="187413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payments and filings have been extended out this year. You have to file a Form 4868 to utilize the extension date of October 15. </a:t>
            </a:r>
          </a:p>
        </p:txBody>
      </p:sp>
      <p:sp>
        <p:nvSpPr>
          <p:cNvPr id="4" name="Slide Number Placeholder 3"/>
          <p:cNvSpPr>
            <a:spLocks noGrp="1"/>
          </p:cNvSpPr>
          <p:nvPr>
            <p:ph type="sldNum" sz="quarter" idx="5"/>
          </p:nvPr>
        </p:nvSpPr>
        <p:spPr/>
        <p:txBody>
          <a:bodyPr/>
          <a:lstStyle/>
          <a:p>
            <a:fld id="{6C015D19-1A19-3940-AD3C-B0D2E6166548}" type="slidenum">
              <a:rPr lang="en-US" smtClean="0"/>
              <a:t>7</a:t>
            </a:fld>
            <a:endParaRPr lang="en-US" dirty="0"/>
          </a:p>
        </p:txBody>
      </p:sp>
    </p:spTree>
    <p:extLst>
      <p:ext uri="{BB962C8B-B14F-4D97-AF65-F5344CB8AC3E}">
        <p14:creationId xmlns:p14="http://schemas.microsoft.com/office/powerpoint/2010/main" val="2553603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October extension is to file, not to pay. Penalties and interest will start on 7/16. </a:t>
            </a:r>
          </a:p>
        </p:txBody>
      </p:sp>
      <p:sp>
        <p:nvSpPr>
          <p:cNvPr id="4" name="Slide Number Placeholder 3"/>
          <p:cNvSpPr>
            <a:spLocks noGrp="1"/>
          </p:cNvSpPr>
          <p:nvPr>
            <p:ph type="sldNum" sz="quarter" idx="5"/>
          </p:nvPr>
        </p:nvSpPr>
        <p:spPr/>
        <p:txBody>
          <a:bodyPr/>
          <a:lstStyle/>
          <a:p>
            <a:fld id="{6C015D19-1A19-3940-AD3C-B0D2E6166548}" type="slidenum">
              <a:rPr lang="en-US" smtClean="0"/>
              <a:t>8</a:t>
            </a:fld>
            <a:endParaRPr lang="en-US" dirty="0"/>
          </a:p>
        </p:txBody>
      </p:sp>
    </p:spTree>
    <p:extLst>
      <p:ext uri="{BB962C8B-B14F-4D97-AF65-F5344CB8AC3E}">
        <p14:creationId xmlns:p14="http://schemas.microsoft.com/office/powerpoint/2010/main" val="2777376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Plenty of life circumstances could make you want to file an extension. The option is there if you need it. </a:t>
            </a:r>
          </a:p>
        </p:txBody>
      </p:sp>
      <p:sp>
        <p:nvSpPr>
          <p:cNvPr id="4" name="Slide Number Placeholder 3"/>
          <p:cNvSpPr>
            <a:spLocks noGrp="1"/>
          </p:cNvSpPr>
          <p:nvPr>
            <p:ph type="sldNum" sz="quarter" idx="5"/>
          </p:nvPr>
        </p:nvSpPr>
        <p:spPr/>
        <p:txBody>
          <a:bodyPr/>
          <a:lstStyle/>
          <a:p>
            <a:fld id="{6C015D19-1A19-3940-AD3C-B0D2E6166548}" type="slidenum">
              <a:rPr lang="en-US" smtClean="0"/>
              <a:t>9</a:t>
            </a:fld>
            <a:endParaRPr lang="en-US" dirty="0"/>
          </a:p>
        </p:txBody>
      </p:sp>
    </p:spTree>
    <p:extLst>
      <p:ext uri="{BB962C8B-B14F-4D97-AF65-F5344CB8AC3E}">
        <p14:creationId xmlns:p14="http://schemas.microsoft.com/office/powerpoint/2010/main" val="127605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option 3 (1 column)">
    <p:spTree>
      <p:nvGrpSpPr>
        <p:cNvPr id="1" name=""/>
        <p:cNvGrpSpPr/>
        <p:nvPr/>
      </p:nvGrpSpPr>
      <p:grpSpPr>
        <a:xfrm>
          <a:off x="0" y="0"/>
          <a:ext cx="0" cy="0"/>
          <a:chOff x="0" y="0"/>
          <a:chExt cx="0" cy="0"/>
        </a:xfrm>
      </p:grpSpPr>
      <p:sp>
        <p:nvSpPr>
          <p:cNvPr id="8" name="Text Placeholder 13">
            <a:extLst>
              <a:ext uri="{FF2B5EF4-FFF2-40B4-BE49-F238E27FC236}">
                <a16:creationId xmlns="" xmlns:a16="http://schemas.microsoft.com/office/drawing/2014/main" id="{50EACB54-89A1-EA47-9DE2-5849D9FD633F}"/>
              </a:ext>
            </a:extLst>
          </p:cNvPr>
          <p:cNvSpPr>
            <a:spLocks noGrp="1"/>
          </p:cNvSpPr>
          <p:nvPr>
            <p:ph type="body" sz="quarter" idx="10"/>
          </p:nvPr>
        </p:nvSpPr>
        <p:spPr>
          <a:xfrm>
            <a:off x="1139825" y="1014413"/>
            <a:ext cx="9890125" cy="1135062"/>
          </a:xfrm>
          <a:prstGeom prst="rect">
            <a:avLst/>
          </a:prstGeom>
          <a:effectLst/>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 xmlns:a16="http://schemas.microsoft.com/office/drawing/2014/main" id="{8BAE8541-10BE-0D41-B203-B39CC3F6809A}"/>
              </a:ext>
            </a:extLst>
          </p:cNvPr>
          <p:cNvSpPr>
            <a:spLocks noGrp="1"/>
          </p:cNvSpPr>
          <p:nvPr>
            <p:ph type="body" sz="quarter" idx="11"/>
          </p:nvPr>
        </p:nvSpPr>
        <p:spPr>
          <a:xfrm>
            <a:off x="1139825" y="2379076"/>
            <a:ext cx="9890125" cy="3199399"/>
          </a:xfrm>
          <a:prstGeom prst="rect">
            <a:avLst/>
          </a:prstGeom>
        </p:spPr>
        <p:txBody>
          <a:bodyPr lIns="0" tIns="0" rIns="0" bIns="0" numCol="1" spcCol="45720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Freeform 9">
            <a:extLst>
              <a:ext uri="{FF2B5EF4-FFF2-40B4-BE49-F238E27FC236}">
                <a16:creationId xmlns="" xmlns:a16="http://schemas.microsoft.com/office/drawing/2014/main" id="{7049D9BD-229F-A449-804E-6CAAD43B1DE8}"/>
              </a:ext>
            </a:extLst>
          </p:cNvPr>
          <p:cNvSpPr/>
          <p:nvPr userDrawn="1"/>
        </p:nvSpPr>
        <p:spPr>
          <a:xfrm>
            <a:off x="-3175" y="832521"/>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3" name="Right Triangle 12">
            <a:extLst>
              <a:ext uri="{FF2B5EF4-FFF2-40B4-BE49-F238E27FC236}">
                <a16:creationId xmlns="" xmlns:a16="http://schemas.microsoft.com/office/drawing/2014/main" id="{94209D8E-F457-8F40-9FC1-6B84B0BF5051}"/>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3746367387"/>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Slide 1">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287D88DD-9CC9-DD46-9E7A-27E79DA4DB5F}"/>
              </a:ext>
            </a:extLst>
          </p:cNvPr>
          <p:cNvSpPr>
            <a:spLocks noGrp="1"/>
          </p:cNvSpPr>
          <p:nvPr>
            <p:ph type="body" sz="quarter" idx="10"/>
          </p:nvPr>
        </p:nvSpPr>
        <p:spPr>
          <a:xfrm>
            <a:off x="1150938" y="1014413"/>
            <a:ext cx="9890125" cy="4819650"/>
          </a:xfrm>
          <a:prstGeom prst="rect">
            <a:avLst/>
          </a:prstGeom>
          <a:solidFill>
            <a:schemeClr val="tx2"/>
          </a:solidFill>
          <a:effectLst>
            <a:innerShdw blurRad="101600">
              <a:schemeClr val="accent1">
                <a:alpha val="50000"/>
              </a:schemeClr>
            </a:innerShdw>
          </a:effectLst>
        </p:spPr>
        <p:txBody>
          <a:bodyPr lIns="914400" tIns="182880" rIns="914400" bIns="0" anchor="ctr"/>
          <a:lstStyle>
            <a:lvl1pPr marL="0" indent="0" algn="ctr">
              <a:lnSpc>
                <a:spcPct val="85000"/>
              </a:lnSpc>
              <a:spcBef>
                <a:spcPts val="0"/>
              </a:spcBef>
              <a:buNone/>
              <a:defRPr sz="7200" b="1" i="0">
                <a:solidFill>
                  <a:schemeClr val="bg1"/>
                </a:solidFill>
                <a:latin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sp>
        <p:nvSpPr>
          <p:cNvPr id="16" name="Triangle 15">
            <a:extLst>
              <a:ext uri="{FF2B5EF4-FFF2-40B4-BE49-F238E27FC236}">
                <a16:creationId xmlns="" xmlns:a16="http://schemas.microsoft.com/office/drawing/2014/main" id="{4F23E7AF-0E55-234D-8B03-28294E8B93E7}"/>
              </a:ext>
            </a:extLst>
          </p:cNvPr>
          <p:cNvSpPr>
            <a:spLocks noChangeAspect="1"/>
          </p:cNvSpPr>
          <p:nvPr userDrawn="1"/>
        </p:nvSpPr>
        <p:spPr>
          <a:xfrm rot="5400000">
            <a:off x="-104331" y="2867818"/>
            <a:ext cx="1321497" cy="1112840"/>
          </a:xfrm>
          <a:prstGeom prst="triangle">
            <a:avLst/>
          </a:prstGeom>
          <a:solidFill>
            <a:schemeClr val="tx1"/>
          </a:solidFill>
          <a:ln>
            <a:noFill/>
          </a:ln>
          <a:effectLst>
            <a:outerShdw blurRad="114300" algn="ctr" rotWithShape="0">
              <a:schemeClr val="accent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7" name="Freeform 16">
            <a:extLst>
              <a:ext uri="{FF2B5EF4-FFF2-40B4-BE49-F238E27FC236}">
                <a16:creationId xmlns="" xmlns:a16="http://schemas.microsoft.com/office/drawing/2014/main" id="{BF6C2A6B-0431-334B-8C12-5CC99F292EAC}"/>
              </a:ext>
            </a:extLst>
          </p:cNvPr>
          <p:cNvSpPr/>
          <p:nvPr userDrawn="1"/>
        </p:nvSpPr>
        <p:spPr>
          <a:xfrm>
            <a:off x="-1888" y="3002765"/>
            <a:ext cx="704115" cy="840689"/>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bg1">
              <a:lumMod val="95000"/>
            </a:schemeClr>
          </a:solidFill>
          <a:ln>
            <a:noFill/>
          </a:ln>
          <a:effectLst>
            <a:innerShdw blurRad="889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riangle 17">
            <a:extLst>
              <a:ext uri="{FF2B5EF4-FFF2-40B4-BE49-F238E27FC236}">
                <a16:creationId xmlns="" xmlns:a16="http://schemas.microsoft.com/office/drawing/2014/main" id="{B5128D96-7D0E-AC4A-BD14-E5CFB347A1E1}"/>
              </a:ext>
            </a:extLst>
          </p:cNvPr>
          <p:cNvSpPr>
            <a:spLocks noChangeAspect="1"/>
          </p:cNvSpPr>
          <p:nvPr userDrawn="1"/>
        </p:nvSpPr>
        <p:spPr>
          <a:xfrm rot="16200000" flipH="1">
            <a:off x="10975562" y="2867818"/>
            <a:ext cx="1321497" cy="1112840"/>
          </a:xfrm>
          <a:prstGeom prst="triangle">
            <a:avLst/>
          </a:prstGeom>
          <a:solidFill>
            <a:schemeClr val="tx1"/>
          </a:solidFill>
          <a:ln>
            <a:noFill/>
          </a:ln>
          <a:effectLst>
            <a:outerShdw blurRad="114300" algn="ctr" rotWithShape="0">
              <a:schemeClr val="accent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9" name="Freeform 18">
            <a:extLst>
              <a:ext uri="{FF2B5EF4-FFF2-40B4-BE49-F238E27FC236}">
                <a16:creationId xmlns="" xmlns:a16="http://schemas.microsoft.com/office/drawing/2014/main" id="{2174BA86-38D7-644A-9432-80EDF90152C2}"/>
              </a:ext>
            </a:extLst>
          </p:cNvPr>
          <p:cNvSpPr/>
          <p:nvPr userDrawn="1"/>
        </p:nvSpPr>
        <p:spPr>
          <a:xfrm flipH="1">
            <a:off x="11490501" y="3002765"/>
            <a:ext cx="704115" cy="840689"/>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bg1">
              <a:lumMod val="95000"/>
            </a:schemeClr>
          </a:solidFill>
          <a:ln>
            <a:noFill/>
          </a:ln>
          <a:effectLst>
            <a:innerShdw blurRad="889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Tree>
    <p:extLst>
      <p:ext uri="{BB962C8B-B14F-4D97-AF65-F5344CB8AC3E}">
        <p14:creationId xmlns:p14="http://schemas.microsoft.com/office/powerpoint/2010/main" val="426553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Slide 3">
    <p:spTree>
      <p:nvGrpSpPr>
        <p:cNvPr id="1" name=""/>
        <p:cNvGrpSpPr/>
        <p:nvPr/>
      </p:nvGrpSpPr>
      <p:grpSpPr>
        <a:xfrm>
          <a:off x="0" y="0"/>
          <a:ext cx="0" cy="0"/>
          <a:chOff x="0" y="0"/>
          <a:chExt cx="0" cy="0"/>
        </a:xfrm>
      </p:grpSpPr>
      <p:sp>
        <p:nvSpPr>
          <p:cNvPr id="15" name="Freeform 14">
            <a:extLst>
              <a:ext uri="{FF2B5EF4-FFF2-40B4-BE49-F238E27FC236}">
                <a16:creationId xmlns="" xmlns:a16="http://schemas.microsoft.com/office/drawing/2014/main" id="{017099AB-03AB-A542-8C2A-BBC97537F78C}"/>
              </a:ext>
            </a:extLst>
          </p:cNvPr>
          <p:cNvSpPr/>
          <p:nvPr userDrawn="1"/>
        </p:nvSpPr>
        <p:spPr>
          <a:xfrm flipH="1" flipV="1">
            <a:off x="3323762" y="3416228"/>
            <a:ext cx="8876477" cy="3449543"/>
          </a:xfrm>
          <a:custGeom>
            <a:avLst/>
            <a:gdLst>
              <a:gd name="connsiteX0" fmla="*/ 1113183 w 7665057"/>
              <a:gd name="connsiteY0" fmla="*/ 4428877 h 4436828"/>
              <a:gd name="connsiteX1" fmla="*/ 1113183 w 7665057"/>
              <a:gd name="connsiteY1" fmla="*/ 1017767 h 4436828"/>
              <a:gd name="connsiteX2" fmla="*/ 5876014 w 7665057"/>
              <a:gd name="connsiteY2" fmla="*/ 1017767 h 4436828"/>
              <a:gd name="connsiteX3" fmla="*/ 7665057 w 7665057"/>
              <a:gd name="connsiteY3" fmla="*/ 0 h 4436828"/>
              <a:gd name="connsiteX4" fmla="*/ 0 w 7665057"/>
              <a:gd name="connsiteY4" fmla="*/ 0 h 4436828"/>
              <a:gd name="connsiteX5" fmla="*/ 0 w 7665057"/>
              <a:gd name="connsiteY5" fmla="*/ 4436828 h 4436828"/>
              <a:gd name="connsiteX6" fmla="*/ 1113183 w 7665057"/>
              <a:gd name="connsiteY6" fmla="*/ 4428877 h 4436828"/>
              <a:gd name="connsiteX0" fmla="*/ 1113183 w 7354956"/>
              <a:gd name="connsiteY0" fmla="*/ 4428877 h 4436828"/>
              <a:gd name="connsiteX1" fmla="*/ 1113183 w 7354956"/>
              <a:gd name="connsiteY1" fmla="*/ 1017767 h 4436828"/>
              <a:gd name="connsiteX2" fmla="*/ 5876014 w 7354956"/>
              <a:gd name="connsiteY2" fmla="*/ 1017767 h 4436828"/>
              <a:gd name="connsiteX3" fmla="*/ 7354956 w 7354956"/>
              <a:gd name="connsiteY3" fmla="*/ 7952 h 4436828"/>
              <a:gd name="connsiteX4" fmla="*/ 0 w 7354956"/>
              <a:gd name="connsiteY4" fmla="*/ 0 h 4436828"/>
              <a:gd name="connsiteX5" fmla="*/ 0 w 7354956"/>
              <a:gd name="connsiteY5" fmla="*/ 4436828 h 4436828"/>
              <a:gd name="connsiteX6" fmla="*/ 1113183 w 7354956"/>
              <a:gd name="connsiteY6" fmla="*/ 4428877 h 4436828"/>
              <a:gd name="connsiteX0" fmla="*/ 1113183 w 7641203"/>
              <a:gd name="connsiteY0" fmla="*/ 4436827 h 4444778"/>
              <a:gd name="connsiteX1" fmla="*/ 1113183 w 7641203"/>
              <a:gd name="connsiteY1" fmla="*/ 1025717 h 4444778"/>
              <a:gd name="connsiteX2" fmla="*/ 5876014 w 7641203"/>
              <a:gd name="connsiteY2" fmla="*/ 1025717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7641203"/>
              <a:gd name="connsiteY0" fmla="*/ 4436827 h 4444778"/>
              <a:gd name="connsiteX1" fmla="*/ 1113183 w 7641203"/>
              <a:gd name="connsiteY1" fmla="*/ 1025717 h 4444778"/>
              <a:gd name="connsiteX2" fmla="*/ 7055885 w 7641203"/>
              <a:gd name="connsiteY2" fmla="*/ 1015884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8840738"/>
              <a:gd name="connsiteY0" fmla="*/ 4446660 h 4454611"/>
              <a:gd name="connsiteX1" fmla="*/ 1113183 w 8840738"/>
              <a:gd name="connsiteY1" fmla="*/ 1035550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788719 w 8840738"/>
              <a:gd name="connsiteY1" fmla="*/ 760247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2431047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2431047 h 4454611"/>
              <a:gd name="connsiteX0" fmla="*/ 1113183 w 8840738"/>
              <a:gd name="connsiteY0" fmla="*/ 2431047 h 2431047"/>
              <a:gd name="connsiteX1" fmla="*/ 1113183 w 8840738"/>
              <a:gd name="connsiteY1" fmla="*/ 1015886 h 2431047"/>
              <a:gd name="connsiteX2" fmla="*/ 7055885 w 8840738"/>
              <a:gd name="connsiteY2" fmla="*/ 1025717 h 2431047"/>
              <a:gd name="connsiteX3" fmla="*/ 8840738 w 8840738"/>
              <a:gd name="connsiteY3" fmla="*/ 0 h 2431047"/>
              <a:gd name="connsiteX4" fmla="*/ 0 w 8840738"/>
              <a:gd name="connsiteY4" fmla="*/ 17783 h 2431047"/>
              <a:gd name="connsiteX5" fmla="*/ 0 w 8840738"/>
              <a:gd name="connsiteY5" fmla="*/ 2429166 h 2431047"/>
              <a:gd name="connsiteX6" fmla="*/ 1113183 w 8840738"/>
              <a:gd name="connsiteY6" fmla="*/ 2431047 h 2431047"/>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2429166 h 3427949"/>
              <a:gd name="connsiteX6" fmla="*/ 1106308 w 8840738"/>
              <a:gd name="connsiteY6" fmla="*/ 3427949 h 3427949"/>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3419193 h 3427949"/>
              <a:gd name="connsiteX6" fmla="*/ 1106308 w 8840738"/>
              <a:gd name="connsiteY6" fmla="*/ 3427949 h 3427949"/>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17783 h 3432943"/>
              <a:gd name="connsiteX5" fmla="*/ 0 w 8840738"/>
              <a:gd name="connsiteY5" fmla="*/ 3432943 h 3432943"/>
              <a:gd name="connsiteX6" fmla="*/ 1106308 w 8840738"/>
              <a:gd name="connsiteY6" fmla="*/ 3427949 h 3432943"/>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4032 h 3432943"/>
              <a:gd name="connsiteX5" fmla="*/ 0 w 8840738"/>
              <a:gd name="connsiteY5" fmla="*/ 3432943 h 3432943"/>
              <a:gd name="connsiteX6" fmla="*/ 1106308 w 8840738"/>
              <a:gd name="connsiteY6" fmla="*/ 3427949 h 3432943"/>
              <a:gd name="connsiteX0" fmla="*/ 1133809 w 8868239"/>
              <a:gd name="connsiteY0" fmla="*/ 3427949 h 3427949"/>
              <a:gd name="connsiteX1" fmla="*/ 1140684 w 8868239"/>
              <a:gd name="connsiteY1" fmla="*/ 1015886 h 3427949"/>
              <a:gd name="connsiteX2" fmla="*/ 7083386 w 8868239"/>
              <a:gd name="connsiteY2" fmla="*/ 1025717 h 3427949"/>
              <a:gd name="connsiteX3" fmla="*/ 8868239 w 8868239"/>
              <a:gd name="connsiteY3" fmla="*/ 0 h 3427949"/>
              <a:gd name="connsiteX4" fmla="*/ 27501 w 8868239"/>
              <a:gd name="connsiteY4" fmla="*/ 4032 h 3427949"/>
              <a:gd name="connsiteX5" fmla="*/ 0 w 8868239"/>
              <a:gd name="connsiteY5" fmla="*/ 3426067 h 3427949"/>
              <a:gd name="connsiteX6" fmla="*/ 1133809 w 8868239"/>
              <a:gd name="connsiteY6" fmla="*/ 3427949 h 3427949"/>
              <a:gd name="connsiteX0" fmla="*/ 1133809 w 8868239"/>
              <a:gd name="connsiteY0" fmla="*/ 3437667 h 3437667"/>
              <a:gd name="connsiteX1" fmla="*/ 1140684 w 8868239"/>
              <a:gd name="connsiteY1" fmla="*/ 1025604 h 3437667"/>
              <a:gd name="connsiteX2" fmla="*/ 7083386 w 8868239"/>
              <a:gd name="connsiteY2" fmla="*/ 1035435 h 3437667"/>
              <a:gd name="connsiteX3" fmla="*/ 8868239 w 8868239"/>
              <a:gd name="connsiteY3" fmla="*/ 9718 h 3437667"/>
              <a:gd name="connsiteX4" fmla="*/ 6876 w 8868239"/>
              <a:gd name="connsiteY4" fmla="*/ 0 h 3437667"/>
              <a:gd name="connsiteX5" fmla="*/ 0 w 8868239"/>
              <a:gd name="connsiteY5" fmla="*/ 3435785 h 3437667"/>
              <a:gd name="connsiteX6" fmla="*/ 1133809 w 8868239"/>
              <a:gd name="connsiteY6" fmla="*/ 3437667 h 3437667"/>
              <a:gd name="connsiteX0" fmla="*/ 1142047 w 8876477"/>
              <a:gd name="connsiteY0" fmla="*/ 3437667 h 3437667"/>
              <a:gd name="connsiteX1" fmla="*/ 1148922 w 8876477"/>
              <a:gd name="connsiteY1" fmla="*/ 1025604 h 3437667"/>
              <a:gd name="connsiteX2" fmla="*/ 7091624 w 8876477"/>
              <a:gd name="connsiteY2" fmla="*/ 1035435 h 3437667"/>
              <a:gd name="connsiteX3" fmla="*/ 8876477 w 8876477"/>
              <a:gd name="connsiteY3" fmla="*/ 9718 h 3437667"/>
              <a:gd name="connsiteX4" fmla="*/ 15114 w 8876477"/>
              <a:gd name="connsiteY4" fmla="*/ 0 h 3437667"/>
              <a:gd name="connsiteX5" fmla="*/ 0 w 8876477"/>
              <a:gd name="connsiteY5" fmla="*/ 2760282 h 3437667"/>
              <a:gd name="connsiteX6" fmla="*/ 1142047 w 8876477"/>
              <a:gd name="connsiteY6" fmla="*/ 3437667 h 3437667"/>
              <a:gd name="connsiteX0" fmla="*/ 1153922 w 8876477"/>
              <a:gd name="connsiteY0" fmla="*/ 3449543 h 3449543"/>
              <a:gd name="connsiteX1" fmla="*/ 1148922 w 8876477"/>
              <a:gd name="connsiteY1" fmla="*/ 1025604 h 3449543"/>
              <a:gd name="connsiteX2" fmla="*/ 7091624 w 8876477"/>
              <a:gd name="connsiteY2" fmla="*/ 1035435 h 3449543"/>
              <a:gd name="connsiteX3" fmla="*/ 8876477 w 8876477"/>
              <a:gd name="connsiteY3" fmla="*/ 9718 h 3449543"/>
              <a:gd name="connsiteX4" fmla="*/ 15114 w 8876477"/>
              <a:gd name="connsiteY4" fmla="*/ 0 h 3449543"/>
              <a:gd name="connsiteX5" fmla="*/ 0 w 8876477"/>
              <a:gd name="connsiteY5" fmla="*/ 2760282 h 3449543"/>
              <a:gd name="connsiteX6" fmla="*/ 1153922 w 8876477"/>
              <a:gd name="connsiteY6" fmla="*/ 3449543 h 344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76477" h="3449543">
                <a:moveTo>
                  <a:pt x="1153922" y="3449543"/>
                </a:moveTo>
                <a:cubicBezTo>
                  <a:pt x="1156214" y="2645522"/>
                  <a:pt x="1146630" y="1829625"/>
                  <a:pt x="1148922" y="1025604"/>
                </a:cubicBezTo>
                <a:lnTo>
                  <a:pt x="7091624" y="1035435"/>
                </a:lnTo>
                <a:lnTo>
                  <a:pt x="8876477" y="9718"/>
                </a:lnTo>
                <a:lnTo>
                  <a:pt x="15114" y="0"/>
                </a:lnTo>
                <a:lnTo>
                  <a:pt x="0" y="2760282"/>
                </a:lnTo>
                <a:lnTo>
                  <a:pt x="1153922" y="3449543"/>
                </a:lnTo>
                <a:close/>
              </a:path>
            </a:pathLst>
          </a:custGeom>
          <a:solidFill>
            <a:schemeClr val="tx2"/>
          </a:solidFill>
          <a:ln>
            <a:noFill/>
          </a:ln>
          <a:effectLst>
            <a:innerShdw blurRad="1016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v</a:t>
            </a:r>
          </a:p>
        </p:txBody>
      </p:sp>
      <p:sp>
        <p:nvSpPr>
          <p:cNvPr id="4" name="Text Placeholder 3">
            <a:extLst>
              <a:ext uri="{FF2B5EF4-FFF2-40B4-BE49-F238E27FC236}">
                <a16:creationId xmlns="" xmlns:a16="http://schemas.microsoft.com/office/drawing/2014/main" id="{287D88DD-9CC9-DD46-9E7A-27E79DA4DB5F}"/>
              </a:ext>
            </a:extLst>
          </p:cNvPr>
          <p:cNvSpPr>
            <a:spLocks noGrp="1"/>
          </p:cNvSpPr>
          <p:nvPr>
            <p:ph type="body" sz="quarter" idx="10"/>
          </p:nvPr>
        </p:nvSpPr>
        <p:spPr>
          <a:xfrm>
            <a:off x="1145649" y="1014413"/>
            <a:ext cx="9884302" cy="4819650"/>
          </a:xfrm>
          <a:prstGeom prst="rect">
            <a:avLst/>
          </a:prstGeom>
          <a:solidFill>
            <a:schemeClr val="bg1"/>
          </a:solidFill>
          <a:effectLst>
            <a:outerShdw blurRad="88900" dist="12700" algn="ctr" rotWithShape="0">
              <a:schemeClr val="tx1">
                <a:alpha val="50000"/>
              </a:schemeClr>
            </a:outerShdw>
          </a:effectLst>
        </p:spPr>
        <p:txBody>
          <a:bodyPr lIns="914400" tIns="182880" rIns="914400" bIns="0" anchor="ctr"/>
          <a:lstStyle>
            <a:lvl1pPr marL="0" indent="0" algn="ctr">
              <a:lnSpc>
                <a:spcPct val="85000"/>
              </a:lnSpc>
              <a:spcBef>
                <a:spcPts val="0"/>
              </a:spcBef>
              <a:buNone/>
              <a:defRPr sz="7200" b="1" i="0">
                <a:latin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sp>
        <p:nvSpPr>
          <p:cNvPr id="13" name="Triangle 12">
            <a:extLst>
              <a:ext uri="{FF2B5EF4-FFF2-40B4-BE49-F238E27FC236}">
                <a16:creationId xmlns="" xmlns:a16="http://schemas.microsoft.com/office/drawing/2014/main" id="{81542C5C-35E5-7D49-ABC8-F360FA1274AD}"/>
              </a:ext>
            </a:extLst>
          </p:cNvPr>
          <p:cNvSpPr>
            <a:spLocks noChangeAspect="1"/>
          </p:cNvSpPr>
          <p:nvPr userDrawn="1"/>
        </p:nvSpPr>
        <p:spPr>
          <a:xfrm rot="16200000">
            <a:off x="10938303" y="2845038"/>
            <a:ext cx="1368624" cy="1152526"/>
          </a:xfrm>
          <a:prstGeom prst="triangle">
            <a:avLst/>
          </a:prstGeom>
          <a:solidFill>
            <a:schemeClr val="tx1"/>
          </a:solidFill>
          <a:ln>
            <a:noFill/>
          </a:ln>
          <a:effectLst>
            <a:innerShdw blurRad="101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8" name="Triangle 7">
            <a:extLst>
              <a:ext uri="{FF2B5EF4-FFF2-40B4-BE49-F238E27FC236}">
                <a16:creationId xmlns="" xmlns:a16="http://schemas.microsoft.com/office/drawing/2014/main" id="{455695B4-E536-4241-9DE6-576134923587}"/>
              </a:ext>
            </a:extLst>
          </p:cNvPr>
          <p:cNvSpPr>
            <a:spLocks noChangeAspect="1"/>
          </p:cNvSpPr>
          <p:nvPr userDrawn="1"/>
        </p:nvSpPr>
        <p:spPr>
          <a:xfrm rot="5400000">
            <a:off x="-114927" y="2868207"/>
            <a:ext cx="1368624" cy="1152526"/>
          </a:xfrm>
          <a:prstGeom prst="triangle">
            <a:avLst/>
          </a:prstGeom>
          <a:solidFill>
            <a:schemeClr val="tx1"/>
          </a:solidFill>
          <a:ln>
            <a:noFill/>
          </a:ln>
          <a:effectLst>
            <a:innerShdw blurRad="101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7" name="Freeform 6">
            <a:extLst>
              <a:ext uri="{FF2B5EF4-FFF2-40B4-BE49-F238E27FC236}">
                <a16:creationId xmlns="" xmlns:a16="http://schemas.microsoft.com/office/drawing/2014/main" id="{FFA601DD-65C7-9840-AA51-C52AAAB1A92C}"/>
              </a:ext>
            </a:extLst>
          </p:cNvPr>
          <p:cNvSpPr/>
          <p:nvPr userDrawn="1"/>
        </p:nvSpPr>
        <p:spPr>
          <a:xfrm rot="10800000" flipH="1" flipV="1">
            <a:off x="-8239" y="0"/>
            <a:ext cx="8876477" cy="3449543"/>
          </a:xfrm>
          <a:custGeom>
            <a:avLst/>
            <a:gdLst>
              <a:gd name="connsiteX0" fmla="*/ 1113183 w 7665057"/>
              <a:gd name="connsiteY0" fmla="*/ 4428877 h 4436828"/>
              <a:gd name="connsiteX1" fmla="*/ 1113183 w 7665057"/>
              <a:gd name="connsiteY1" fmla="*/ 1017767 h 4436828"/>
              <a:gd name="connsiteX2" fmla="*/ 5876014 w 7665057"/>
              <a:gd name="connsiteY2" fmla="*/ 1017767 h 4436828"/>
              <a:gd name="connsiteX3" fmla="*/ 7665057 w 7665057"/>
              <a:gd name="connsiteY3" fmla="*/ 0 h 4436828"/>
              <a:gd name="connsiteX4" fmla="*/ 0 w 7665057"/>
              <a:gd name="connsiteY4" fmla="*/ 0 h 4436828"/>
              <a:gd name="connsiteX5" fmla="*/ 0 w 7665057"/>
              <a:gd name="connsiteY5" fmla="*/ 4436828 h 4436828"/>
              <a:gd name="connsiteX6" fmla="*/ 1113183 w 7665057"/>
              <a:gd name="connsiteY6" fmla="*/ 4428877 h 4436828"/>
              <a:gd name="connsiteX0" fmla="*/ 1113183 w 7354956"/>
              <a:gd name="connsiteY0" fmla="*/ 4428877 h 4436828"/>
              <a:gd name="connsiteX1" fmla="*/ 1113183 w 7354956"/>
              <a:gd name="connsiteY1" fmla="*/ 1017767 h 4436828"/>
              <a:gd name="connsiteX2" fmla="*/ 5876014 w 7354956"/>
              <a:gd name="connsiteY2" fmla="*/ 1017767 h 4436828"/>
              <a:gd name="connsiteX3" fmla="*/ 7354956 w 7354956"/>
              <a:gd name="connsiteY3" fmla="*/ 7952 h 4436828"/>
              <a:gd name="connsiteX4" fmla="*/ 0 w 7354956"/>
              <a:gd name="connsiteY4" fmla="*/ 0 h 4436828"/>
              <a:gd name="connsiteX5" fmla="*/ 0 w 7354956"/>
              <a:gd name="connsiteY5" fmla="*/ 4436828 h 4436828"/>
              <a:gd name="connsiteX6" fmla="*/ 1113183 w 7354956"/>
              <a:gd name="connsiteY6" fmla="*/ 4428877 h 4436828"/>
              <a:gd name="connsiteX0" fmla="*/ 1113183 w 7641203"/>
              <a:gd name="connsiteY0" fmla="*/ 4436827 h 4444778"/>
              <a:gd name="connsiteX1" fmla="*/ 1113183 w 7641203"/>
              <a:gd name="connsiteY1" fmla="*/ 1025717 h 4444778"/>
              <a:gd name="connsiteX2" fmla="*/ 5876014 w 7641203"/>
              <a:gd name="connsiteY2" fmla="*/ 1025717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7641203"/>
              <a:gd name="connsiteY0" fmla="*/ 4436827 h 4444778"/>
              <a:gd name="connsiteX1" fmla="*/ 1113183 w 7641203"/>
              <a:gd name="connsiteY1" fmla="*/ 1025717 h 4444778"/>
              <a:gd name="connsiteX2" fmla="*/ 7055885 w 7641203"/>
              <a:gd name="connsiteY2" fmla="*/ 1015884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8840738"/>
              <a:gd name="connsiteY0" fmla="*/ 4446660 h 4454611"/>
              <a:gd name="connsiteX1" fmla="*/ 1113183 w 8840738"/>
              <a:gd name="connsiteY1" fmla="*/ 1035550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788719 w 8840738"/>
              <a:gd name="connsiteY1" fmla="*/ 760247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2431047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2431047 h 4454611"/>
              <a:gd name="connsiteX0" fmla="*/ 1113183 w 8840738"/>
              <a:gd name="connsiteY0" fmla="*/ 2431047 h 2431047"/>
              <a:gd name="connsiteX1" fmla="*/ 1113183 w 8840738"/>
              <a:gd name="connsiteY1" fmla="*/ 1015886 h 2431047"/>
              <a:gd name="connsiteX2" fmla="*/ 7055885 w 8840738"/>
              <a:gd name="connsiteY2" fmla="*/ 1025717 h 2431047"/>
              <a:gd name="connsiteX3" fmla="*/ 8840738 w 8840738"/>
              <a:gd name="connsiteY3" fmla="*/ 0 h 2431047"/>
              <a:gd name="connsiteX4" fmla="*/ 0 w 8840738"/>
              <a:gd name="connsiteY4" fmla="*/ 17783 h 2431047"/>
              <a:gd name="connsiteX5" fmla="*/ 0 w 8840738"/>
              <a:gd name="connsiteY5" fmla="*/ 2429166 h 2431047"/>
              <a:gd name="connsiteX6" fmla="*/ 1113183 w 8840738"/>
              <a:gd name="connsiteY6" fmla="*/ 2431047 h 2431047"/>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2429166 h 3427949"/>
              <a:gd name="connsiteX6" fmla="*/ 1106308 w 8840738"/>
              <a:gd name="connsiteY6" fmla="*/ 3427949 h 3427949"/>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3419193 h 3427949"/>
              <a:gd name="connsiteX6" fmla="*/ 1106308 w 8840738"/>
              <a:gd name="connsiteY6" fmla="*/ 3427949 h 3427949"/>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17783 h 3432943"/>
              <a:gd name="connsiteX5" fmla="*/ 0 w 8840738"/>
              <a:gd name="connsiteY5" fmla="*/ 3432943 h 3432943"/>
              <a:gd name="connsiteX6" fmla="*/ 1106308 w 8840738"/>
              <a:gd name="connsiteY6" fmla="*/ 3427949 h 3432943"/>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4032 h 3432943"/>
              <a:gd name="connsiteX5" fmla="*/ 0 w 8840738"/>
              <a:gd name="connsiteY5" fmla="*/ 3432943 h 3432943"/>
              <a:gd name="connsiteX6" fmla="*/ 1106308 w 8840738"/>
              <a:gd name="connsiteY6" fmla="*/ 3427949 h 3432943"/>
              <a:gd name="connsiteX0" fmla="*/ 1133809 w 8868239"/>
              <a:gd name="connsiteY0" fmla="*/ 3427949 h 3427949"/>
              <a:gd name="connsiteX1" fmla="*/ 1140684 w 8868239"/>
              <a:gd name="connsiteY1" fmla="*/ 1015886 h 3427949"/>
              <a:gd name="connsiteX2" fmla="*/ 7083386 w 8868239"/>
              <a:gd name="connsiteY2" fmla="*/ 1025717 h 3427949"/>
              <a:gd name="connsiteX3" fmla="*/ 8868239 w 8868239"/>
              <a:gd name="connsiteY3" fmla="*/ 0 h 3427949"/>
              <a:gd name="connsiteX4" fmla="*/ 27501 w 8868239"/>
              <a:gd name="connsiteY4" fmla="*/ 4032 h 3427949"/>
              <a:gd name="connsiteX5" fmla="*/ 0 w 8868239"/>
              <a:gd name="connsiteY5" fmla="*/ 3426067 h 3427949"/>
              <a:gd name="connsiteX6" fmla="*/ 1133809 w 8868239"/>
              <a:gd name="connsiteY6" fmla="*/ 3427949 h 3427949"/>
              <a:gd name="connsiteX0" fmla="*/ 1133809 w 8868239"/>
              <a:gd name="connsiteY0" fmla="*/ 3437667 h 3437667"/>
              <a:gd name="connsiteX1" fmla="*/ 1140684 w 8868239"/>
              <a:gd name="connsiteY1" fmla="*/ 1025604 h 3437667"/>
              <a:gd name="connsiteX2" fmla="*/ 7083386 w 8868239"/>
              <a:gd name="connsiteY2" fmla="*/ 1035435 h 3437667"/>
              <a:gd name="connsiteX3" fmla="*/ 8868239 w 8868239"/>
              <a:gd name="connsiteY3" fmla="*/ 9718 h 3437667"/>
              <a:gd name="connsiteX4" fmla="*/ 6876 w 8868239"/>
              <a:gd name="connsiteY4" fmla="*/ 0 h 3437667"/>
              <a:gd name="connsiteX5" fmla="*/ 0 w 8868239"/>
              <a:gd name="connsiteY5" fmla="*/ 3435785 h 3437667"/>
              <a:gd name="connsiteX6" fmla="*/ 1133809 w 8868239"/>
              <a:gd name="connsiteY6" fmla="*/ 3437667 h 3437667"/>
              <a:gd name="connsiteX0" fmla="*/ 1142047 w 8876477"/>
              <a:gd name="connsiteY0" fmla="*/ 3437667 h 3437667"/>
              <a:gd name="connsiteX1" fmla="*/ 1148922 w 8876477"/>
              <a:gd name="connsiteY1" fmla="*/ 1025604 h 3437667"/>
              <a:gd name="connsiteX2" fmla="*/ 7091624 w 8876477"/>
              <a:gd name="connsiteY2" fmla="*/ 1035435 h 3437667"/>
              <a:gd name="connsiteX3" fmla="*/ 8876477 w 8876477"/>
              <a:gd name="connsiteY3" fmla="*/ 9718 h 3437667"/>
              <a:gd name="connsiteX4" fmla="*/ 15114 w 8876477"/>
              <a:gd name="connsiteY4" fmla="*/ 0 h 3437667"/>
              <a:gd name="connsiteX5" fmla="*/ 0 w 8876477"/>
              <a:gd name="connsiteY5" fmla="*/ 2760282 h 3437667"/>
              <a:gd name="connsiteX6" fmla="*/ 1142047 w 8876477"/>
              <a:gd name="connsiteY6" fmla="*/ 3437667 h 3437667"/>
              <a:gd name="connsiteX0" fmla="*/ 1153922 w 8876477"/>
              <a:gd name="connsiteY0" fmla="*/ 3449543 h 3449543"/>
              <a:gd name="connsiteX1" fmla="*/ 1148922 w 8876477"/>
              <a:gd name="connsiteY1" fmla="*/ 1025604 h 3449543"/>
              <a:gd name="connsiteX2" fmla="*/ 7091624 w 8876477"/>
              <a:gd name="connsiteY2" fmla="*/ 1035435 h 3449543"/>
              <a:gd name="connsiteX3" fmla="*/ 8876477 w 8876477"/>
              <a:gd name="connsiteY3" fmla="*/ 9718 h 3449543"/>
              <a:gd name="connsiteX4" fmla="*/ 15114 w 8876477"/>
              <a:gd name="connsiteY4" fmla="*/ 0 h 3449543"/>
              <a:gd name="connsiteX5" fmla="*/ 0 w 8876477"/>
              <a:gd name="connsiteY5" fmla="*/ 2760282 h 3449543"/>
              <a:gd name="connsiteX6" fmla="*/ 1153922 w 8876477"/>
              <a:gd name="connsiteY6" fmla="*/ 3449543 h 344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76477" h="3449543">
                <a:moveTo>
                  <a:pt x="1153922" y="3449543"/>
                </a:moveTo>
                <a:cubicBezTo>
                  <a:pt x="1156214" y="2645522"/>
                  <a:pt x="1146630" y="1829625"/>
                  <a:pt x="1148922" y="1025604"/>
                </a:cubicBezTo>
                <a:lnTo>
                  <a:pt x="7091624" y="1035435"/>
                </a:lnTo>
                <a:lnTo>
                  <a:pt x="8876477" y="9718"/>
                </a:lnTo>
                <a:lnTo>
                  <a:pt x="15114" y="0"/>
                </a:lnTo>
                <a:lnTo>
                  <a:pt x="0" y="2760282"/>
                </a:lnTo>
                <a:lnTo>
                  <a:pt x="1153922" y="3449543"/>
                </a:lnTo>
                <a:close/>
              </a:path>
            </a:pathLst>
          </a:custGeom>
          <a:solidFill>
            <a:schemeClr val="tx2"/>
          </a:solidFill>
          <a:ln>
            <a:noFill/>
          </a:ln>
          <a:effectLst>
            <a:innerShdw blurRad="1016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v</a:t>
            </a:r>
          </a:p>
        </p:txBody>
      </p:sp>
    </p:spTree>
    <p:extLst>
      <p:ext uri="{BB962C8B-B14F-4D97-AF65-F5344CB8AC3E}">
        <p14:creationId xmlns:p14="http://schemas.microsoft.com/office/powerpoint/2010/main" val="64468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lide option 2">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FD428CFC-7289-3C45-B767-31ED6A9CF0B9}"/>
              </a:ext>
            </a:extLst>
          </p:cNvPr>
          <p:cNvSpPr/>
          <p:nvPr userDrawn="1"/>
        </p:nvSpPr>
        <p:spPr>
          <a:xfrm>
            <a:off x="3119438" y="0"/>
            <a:ext cx="907256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ext Placeholder 13">
            <a:extLst>
              <a:ext uri="{FF2B5EF4-FFF2-40B4-BE49-F238E27FC236}">
                <a16:creationId xmlns="" xmlns:a16="http://schemas.microsoft.com/office/drawing/2014/main" id="{221090C8-4E25-AD49-A1CE-2D302451961C}"/>
              </a:ext>
            </a:extLst>
          </p:cNvPr>
          <p:cNvSpPr>
            <a:spLocks noGrp="1"/>
          </p:cNvSpPr>
          <p:nvPr>
            <p:ph type="body" sz="quarter" idx="10"/>
          </p:nvPr>
        </p:nvSpPr>
        <p:spPr>
          <a:xfrm>
            <a:off x="4333875" y="1891380"/>
            <a:ext cx="6696075" cy="3065717"/>
          </a:xfrm>
          <a:prstGeom prst="rect">
            <a:avLst/>
          </a:prstGeom>
        </p:spPr>
        <p:txBody>
          <a:bodyPr lIns="0" tIns="0" rIns="0" bIns="0" anchor="ctr"/>
          <a:lstStyle>
            <a:lvl1pPr marL="0" indent="0">
              <a:lnSpc>
                <a:spcPct val="85000"/>
              </a:lnSpc>
              <a:spcBef>
                <a:spcPts val="0"/>
              </a:spcBef>
              <a:buNone/>
              <a:defRPr sz="4400" b="1" i="0">
                <a:solidFill>
                  <a:schemeClr val="bg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 xmlns:a16="http://schemas.microsoft.com/office/drawing/2014/main" id="{55362FC4-C546-2547-AC09-BE3C103EC1CB}"/>
              </a:ext>
            </a:extLst>
          </p:cNvPr>
          <p:cNvSpPr>
            <a:spLocks noGrp="1"/>
          </p:cNvSpPr>
          <p:nvPr>
            <p:ph type="body" sz="quarter" idx="11"/>
          </p:nvPr>
        </p:nvSpPr>
        <p:spPr>
          <a:xfrm>
            <a:off x="4333875" y="5376528"/>
            <a:ext cx="6696074" cy="244476"/>
          </a:xfrm>
          <a:prstGeom prst="rect">
            <a:avLst/>
          </a:prstGeom>
        </p:spPr>
        <p:txBody>
          <a:bodyPr lIns="0" tIns="0" rIns="0" bIns="0" anchor="ctr"/>
          <a:lstStyle>
            <a:lvl1pPr marL="0" indent="0">
              <a:lnSpc>
                <a:spcPct val="100000"/>
              </a:lnSpc>
              <a:spcBef>
                <a:spcPts val="0"/>
              </a:spcBef>
              <a:spcAft>
                <a:spcPts val="1800"/>
              </a:spcAft>
              <a:buNone/>
              <a:defRPr sz="2400" b="0" i="0">
                <a:solidFill>
                  <a:schemeClr val="bg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grpSp>
        <p:nvGrpSpPr>
          <p:cNvPr id="25" name="Group 24">
            <a:extLst>
              <a:ext uri="{FF2B5EF4-FFF2-40B4-BE49-F238E27FC236}">
                <a16:creationId xmlns="" xmlns:a16="http://schemas.microsoft.com/office/drawing/2014/main" id="{6A5DCD7D-DCFB-BD4A-8F04-0428CC1A93F6}"/>
              </a:ext>
            </a:extLst>
          </p:cNvPr>
          <p:cNvGrpSpPr/>
          <p:nvPr userDrawn="1"/>
        </p:nvGrpSpPr>
        <p:grpSpPr>
          <a:xfrm>
            <a:off x="974967" y="1857151"/>
            <a:ext cx="1374533" cy="1095824"/>
            <a:chOff x="4197558" y="1493957"/>
            <a:chExt cx="1673017" cy="1333786"/>
          </a:xfrm>
        </p:grpSpPr>
        <p:sp>
          <p:nvSpPr>
            <p:cNvPr id="16" name="Freeform 15">
              <a:extLst>
                <a:ext uri="{FF2B5EF4-FFF2-40B4-BE49-F238E27FC236}">
                  <a16:creationId xmlns="" xmlns:a16="http://schemas.microsoft.com/office/drawing/2014/main" id="{93522912-3933-BB45-AD01-844A670B9A44}"/>
                </a:ext>
              </a:extLst>
            </p:cNvPr>
            <p:cNvSpPr/>
            <p:nvPr userDrawn="1"/>
          </p:nvSpPr>
          <p:spPr>
            <a:xfrm>
              <a:off x="4197558" y="1493957"/>
              <a:ext cx="1155032" cy="1333786"/>
            </a:xfrm>
            <a:custGeom>
              <a:avLst/>
              <a:gdLst>
                <a:gd name="connsiteX0" fmla="*/ 0 w 1155032"/>
                <a:gd name="connsiteY0" fmla="*/ 0 h 1333786"/>
                <a:gd name="connsiteX1" fmla="*/ 1155032 w 1155032"/>
                <a:gd name="connsiteY1" fmla="*/ 666893 h 1333786"/>
                <a:gd name="connsiteX2" fmla="*/ 1155032 w 1155032"/>
                <a:gd name="connsiteY2" fmla="*/ 1333786 h 1333786"/>
                <a:gd name="connsiteX3" fmla="*/ 0 w 1155032"/>
                <a:gd name="connsiteY3" fmla="*/ 666893 h 1333786"/>
                <a:gd name="connsiteX4" fmla="*/ 0 w 1155032"/>
                <a:gd name="connsiteY4" fmla="*/ 0 h 133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032" h="1333786">
                  <a:moveTo>
                    <a:pt x="0" y="0"/>
                  </a:moveTo>
                  <a:lnTo>
                    <a:pt x="1155032" y="666893"/>
                  </a:lnTo>
                  <a:lnTo>
                    <a:pt x="1155032" y="1333786"/>
                  </a:lnTo>
                  <a:lnTo>
                    <a:pt x="0" y="6668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9" name="Freeform 18">
              <a:extLst>
                <a:ext uri="{FF2B5EF4-FFF2-40B4-BE49-F238E27FC236}">
                  <a16:creationId xmlns="" xmlns:a16="http://schemas.microsoft.com/office/drawing/2014/main" id="{D844FF29-7477-3542-AED2-218C914B02E5}"/>
                </a:ext>
              </a:extLst>
            </p:cNvPr>
            <p:cNvSpPr/>
            <p:nvPr userDrawn="1"/>
          </p:nvSpPr>
          <p:spPr>
            <a:xfrm>
              <a:off x="4715543" y="1493957"/>
              <a:ext cx="1155032" cy="1333786"/>
            </a:xfrm>
            <a:custGeom>
              <a:avLst/>
              <a:gdLst>
                <a:gd name="connsiteX0" fmla="*/ 0 w 1155032"/>
                <a:gd name="connsiteY0" fmla="*/ 0 h 1333786"/>
                <a:gd name="connsiteX1" fmla="*/ 1155032 w 1155032"/>
                <a:gd name="connsiteY1" fmla="*/ 666893 h 1333786"/>
                <a:gd name="connsiteX2" fmla="*/ 1155032 w 1155032"/>
                <a:gd name="connsiteY2" fmla="*/ 1333786 h 1333786"/>
                <a:gd name="connsiteX3" fmla="*/ 0 w 1155032"/>
                <a:gd name="connsiteY3" fmla="*/ 666893 h 1333786"/>
                <a:gd name="connsiteX4" fmla="*/ 0 w 1155032"/>
                <a:gd name="connsiteY4" fmla="*/ 0 h 133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032" h="1333786">
                  <a:moveTo>
                    <a:pt x="0" y="0"/>
                  </a:moveTo>
                  <a:lnTo>
                    <a:pt x="1155032" y="666893"/>
                  </a:lnTo>
                  <a:lnTo>
                    <a:pt x="1155032" y="1333786"/>
                  </a:lnTo>
                  <a:lnTo>
                    <a:pt x="0" y="6668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3" name="Freeform 2">
              <a:extLst>
                <a:ext uri="{FF2B5EF4-FFF2-40B4-BE49-F238E27FC236}">
                  <a16:creationId xmlns="" xmlns:a16="http://schemas.microsoft.com/office/drawing/2014/main" id="{54CD61E3-B4F0-5E4B-8663-51500AA51716}"/>
                </a:ext>
              </a:extLst>
            </p:cNvPr>
            <p:cNvSpPr/>
            <p:nvPr userDrawn="1"/>
          </p:nvSpPr>
          <p:spPr>
            <a:xfrm>
              <a:off x="4715542" y="1794075"/>
              <a:ext cx="637047" cy="741055"/>
            </a:xfrm>
            <a:custGeom>
              <a:avLst/>
              <a:gdLst>
                <a:gd name="connsiteX0" fmla="*/ 0 w 581891"/>
                <a:gd name="connsiteY0" fmla="*/ 0 h 676893"/>
                <a:gd name="connsiteX1" fmla="*/ 0 w 581891"/>
                <a:gd name="connsiteY1" fmla="*/ 338447 h 676893"/>
                <a:gd name="connsiteX2" fmla="*/ 581891 w 581891"/>
                <a:gd name="connsiteY2" fmla="*/ 676893 h 676893"/>
                <a:gd name="connsiteX3" fmla="*/ 581891 w 581891"/>
                <a:gd name="connsiteY3" fmla="*/ 338447 h 676893"/>
                <a:gd name="connsiteX4" fmla="*/ 0 w 581891"/>
                <a:gd name="connsiteY4" fmla="*/ 0 h 676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891" h="676893">
                  <a:moveTo>
                    <a:pt x="0" y="0"/>
                  </a:moveTo>
                  <a:lnTo>
                    <a:pt x="0" y="338447"/>
                  </a:lnTo>
                  <a:lnTo>
                    <a:pt x="581891" y="676893"/>
                  </a:lnTo>
                  <a:lnTo>
                    <a:pt x="581891" y="338447"/>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grpSp>
      <p:sp>
        <p:nvSpPr>
          <p:cNvPr id="12" name="disclosure statment">
            <a:extLst>
              <a:ext uri="{FF2B5EF4-FFF2-40B4-BE49-F238E27FC236}">
                <a16:creationId xmlns="" xmlns:a16="http://schemas.microsoft.com/office/drawing/2014/main" id="{2419D375-8CCF-074F-982F-2A969E76F7DA}"/>
              </a:ext>
            </a:extLst>
          </p:cNvPr>
          <p:cNvSpPr txBox="1">
            <a:spLocks/>
          </p:cNvSpPr>
          <p:nvPr userDrawn="1"/>
        </p:nvSpPr>
        <p:spPr>
          <a:xfrm>
            <a:off x="4341813" y="6235186"/>
            <a:ext cx="6696075" cy="221599"/>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smtClean="0">
                <a:solidFill>
                  <a:schemeClr val="accent2"/>
                </a:solidFill>
                <a:latin typeface="Arial" panose="020B0604020202020204" pitchFamily="34" charset="0"/>
              </a:rPr>
              <a:t>A diversified portfolio does not assure a profit or protect against loss in a declining market. The information included herein is for informational 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3519391070"/>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graphic Slide option 1">
    <p:spTree>
      <p:nvGrpSpPr>
        <p:cNvPr id="1" name=""/>
        <p:cNvGrpSpPr/>
        <p:nvPr/>
      </p:nvGrpSpPr>
      <p:grpSpPr>
        <a:xfrm>
          <a:off x="0" y="0"/>
          <a:ext cx="0" cy="0"/>
          <a:chOff x="0" y="0"/>
          <a:chExt cx="0" cy="0"/>
        </a:xfrm>
      </p:grpSpPr>
      <p:sp>
        <p:nvSpPr>
          <p:cNvPr id="10" name="Freeform 9">
            <a:extLst>
              <a:ext uri="{FF2B5EF4-FFF2-40B4-BE49-F238E27FC236}">
                <a16:creationId xmlns="" xmlns:a16="http://schemas.microsoft.com/office/drawing/2014/main" id="{73CE132F-75B1-2448-9550-11DF2B1D192C}"/>
              </a:ext>
            </a:extLst>
          </p:cNvPr>
          <p:cNvSpPr/>
          <p:nvPr userDrawn="1"/>
        </p:nvSpPr>
        <p:spPr>
          <a:xfrm>
            <a:off x="6350" y="833106"/>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2" name="Right Triangle 11">
            <a:extLst>
              <a:ext uri="{FF2B5EF4-FFF2-40B4-BE49-F238E27FC236}">
                <a16:creationId xmlns="" xmlns:a16="http://schemas.microsoft.com/office/drawing/2014/main" id="{AB7D45B8-3BBA-7A48-B972-94AE96B4BCA3}"/>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9" name="Text Placeholder 13">
            <a:extLst>
              <a:ext uri="{FF2B5EF4-FFF2-40B4-BE49-F238E27FC236}">
                <a16:creationId xmlns="" xmlns:a16="http://schemas.microsoft.com/office/drawing/2014/main" id="{221090C8-4E25-AD49-A1CE-2D302451961C}"/>
              </a:ext>
            </a:extLst>
          </p:cNvPr>
          <p:cNvSpPr>
            <a:spLocks noGrp="1"/>
          </p:cNvSpPr>
          <p:nvPr>
            <p:ph type="body" sz="quarter" idx="10"/>
          </p:nvPr>
        </p:nvSpPr>
        <p:spPr>
          <a:xfrm>
            <a:off x="1139824" y="1014413"/>
            <a:ext cx="3943351" cy="1135062"/>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 xmlns:a16="http://schemas.microsoft.com/office/drawing/2014/main" id="{55362FC4-C546-2547-AC09-BE3C103EC1CB}"/>
              </a:ext>
            </a:extLst>
          </p:cNvPr>
          <p:cNvSpPr>
            <a:spLocks noGrp="1"/>
          </p:cNvSpPr>
          <p:nvPr>
            <p:ph type="body" sz="quarter" idx="11"/>
          </p:nvPr>
        </p:nvSpPr>
        <p:spPr>
          <a:xfrm>
            <a:off x="1139825" y="2379076"/>
            <a:ext cx="3943350" cy="3199399"/>
          </a:xfrm>
          <a:prstGeom prst="rect">
            <a:avLst/>
          </a:prstGeom>
        </p:spPr>
        <p:txBody>
          <a:bodyPr lIns="0" tIns="0" rIns="0" bIns="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disclosure statment">
            <a:extLst>
              <a:ext uri="{FF2B5EF4-FFF2-40B4-BE49-F238E27FC236}">
                <a16:creationId xmlns="" xmlns:a16="http://schemas.microsoft.com/office/drawing/2014/main" id="{85D2DE45-8555-0944-80BE-C59D35A4061A}"/>
              </a:ext>
            </a:extLst>
          </p:cNvPr>
          <p:cNvSpPr txBox="1">
            <a:spLocks/>
          </p:cNvSpPr>
          <p:nvPr userDrawn="1"/>
        </p:nvSpPr>
        <p:spPr>
          <a:xfrm>
            <a:off x="1139825" y="6213799"/>
            <a:ext cx="6705600" cy="221599"/>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smtClean="0">
                <a:solidFill>
                  <a:schemeClr val="accent2"/>
                </a:solidFill>
                <a:latin typeface="Arial" panose="020B0604020202020204" pitchFamily="34" charset="0"/>
              </a:rPr>
              <a:t>A diversified portfolio does not assure a profit or protect against loss in a declining market. The information included herein is for informational 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594352335"/>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Slide option 1">
    <p:spTree>
      <p:nvGrpSpPr>
        <p:cNvPr id="1" name=""/>
        <p:cNvGrpSpPr/>
        <p:nvPr/>
      </p:nvGrpSpPr>
      <p:grpSpPr>
        <a:xfrm>
          <a:off x="0" y="0"/>
          <a:ext cx="0" cy="0"/>
          <a:chOff x="0" y="0"/>
          <a:chExt cx="0" cy="0"/>
        </a:xfrm>
      </p:grpSpPr>
      <p:sp>
        <p:nvSpPr>
          <p:cNvPr id="10" name="Freeform 9">
            <a:extLst>
              <a:ext uri="{FF2B5EF4-FFF2-40B4-BE49-F238E27FC236}">
                <a16:creationId xmlns="" xmlns:a16="http://schemas.microsoft.com/office/drawing/2014/main" id="{73CE132F-75B1-2448-9550-11DF2B1D192C}"/>
              </a:ext>
            </a:extLst>
          </p:cNvPr>
          <p:cNvSpPr/>
          <p:nvPr userDrawn="1"/>
        </p:nvSpPr>
        <p:spPr>
          <a:xfrm>
            <a:off x="6350" y="833106"/>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2" name="Right Triangle 11">
            <a:extLst>
              <a:ext uri="{FF2B5EF4-FFF2-40B4-BE49-F238E27FC236}">
                <a16:creationId xmlns="" xmlns:a16="http://schemas.microsoft.com/office/drawing/2014/main" id="{AB7D45B8-3BBA-7A48-B972-94AE96B4BCA3}"/>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9" name="Text Placeholder 13">
            <a:extLst>
              <a:ext uri="{FF2B5EF4-FFF2-40B4-BE49-F238E27FC236}">
                <a16:creationId xmlns="" xmlns:a16="http://schemas.microsoft.com/office/drawing/2014/main" id="{221090C8-4E25-AD49-A1CE-2D302451961C}"/>
              </a:ext>
            </a:extLst>
          </p:cNvPr>
          <p:cNvSpPr>
            <a:spLocks noGrp="1"/>
          </p:cNvSpPr>
          <p:nvPr>
            <p:ph type="body" sz="quarter" idx="10"/>
          </p:nvPr>
        </p:nvSpPr>
        <p:spPr>
          <a:xfrm>
            <a:off x="1139824" y="1014413"/>
            <a:ext cx="3943351" cy="1135062"/>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7" name="disclosure statment">
            <a:extLst>
              <a:ext uri="{FF2B5EF4-FFF2-40B4-BE49-F238E27FC236}">
                <a16:creationId xmlns="" xmlns:a16="http://schemas.microsoft.com/office/drawing/2014/main" id="{6400EF2C-6B94-5249-B3A1-A9F27C3C8DCB}"/>
              </a:ext>
            </a:extLst>
          </p:cNvPr>
          <p:cNvSpPr txBox="1">
            <a:spLocks/>
          </p:cNvSpPr>
          <p:nvPr userDrawn="1"/>
        </p:nvSpPr>
        <p:spPr>
          <a:xfrm>
            <a:off x="1139825" y="6213799"/>
            <a:ext cx="6705600" cy="221599"/>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smtClean="0">
                <a:solidFill>
                  <a:schemeClr val="accent2"/>
                </a:solidFill>
                <a:latin typeface="Arial" panose="020B0604020202020204" pitchFamily="34" charset="0"/>
              </a:rPr>
              <a:t>A diversified portfolio does not assure a profit or protect against loss in a declining market. The information included herein is for informational 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1565764411"/>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option 3 (2 column)">
    <p:spTree>
      <p:nvGrpSpPr>
        <p:cNvPr id="1" name=""/>
        <p:cNvGrpSpPr/>
        <p:nvPr/>
      </p:nvGrpSpPr>
      <p:grpSpPr>
        <a:xfrm>
          <a:off x="0" y="0"/>
          <a:ext cx="0" cy="0"/>
          <a:chOff x="0" y="0"/>
          <a:chExt cx="0" cy="0"/>
        </a:xfrm>
      </p:grpSpPr>
      <p:sp>
        <p:nvSpPr>
          <p:cNvPr id="8" name="Text Placeholder 13">
            <a:extLst>
              <a:ext uri="{FF2B5EF4-FFF2-40B4-BE49-F238E27FC236}">
                <a16:creationId xmlns="" xmlns:a16="http://schemas.microsoft.com/office/drawing/2014/main" id="{50EACB54-89A1-EA47-9DE2-5849D9FD633F}"/>
              </a:ext>
            </a:extLst>
          </p:cNvPr>
          <p:cNvSpPr>
            <a:spLocks noGrp="1"/>
          </p:cNvSpPr>
          <p:nvPr>
            <p:ph type="body" sz="quarter" idx="10"/>
          </p:nvPr>
        </p:nvSpPr>
        <p:spPr>
          <a:xfrm>
            <a:off x="1139825" y="1014413"/>
            <a:ext cx="9890125" cy="1135062"/>
          </a:xfrm>
          <a:prstGeom prst="rect">
            <a:avLst/>
          </a:prstGeom>
          <a:effectLst/>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 xmlns:a16="http://schemas.microsoft.com/office/drawing/2014/main" id="{8BAE8541-10BE-0D41-B203-B39CC3F6809A}"/>
              </a:ext>
            </a:extLst>
          </p:cNvPr>
          <p:cNvSpPr>
            <a:spLocks noGrp="1"/>
          </p:cNvSpPr>
          <p:nvPr>
            <p:ph type="body" sz="quarter" idx="11"/>
          </p:nvPr>
        </p:nvSpPr>
        <p:spPr>
          <a:xfrm>
            <a:off x="1139825" y="2379076"/>
            <a:ext cx="9890125" cy="3199399"/>
          </a:xfrm>
          <a:prstGeom prst="rect">
            <a:avLst/>
          </a:prstGeom>
        </p:spPr>
        <p:txBody>
          <a:bodyPr lIns="0" tIns="0" rIns="0" bIns="0" numCol="2" spcCol="45720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Freeform 9">
            <a:extLst>
              <a:ext uri="{FF2B5EF4-FFF2-40B4-BE49-F238E27FC236}">
                <a16:creationId xmlns="" xmlns:a16="http://schemas.microsoft.com/office/drawing/2014/main" id="{7049D9BD-229F-A449-804E-6CAAD43B1DE8}"/>
              </a:ext>
            </a:extLst>
          </p:cNvPr>
          <p:cNvSpPr/>
          <p:nvPr userDrawn="1"/>
        </p:nvSpPr>
        <p:spPr>
          <a:xfrm>
            <a:off x="-3175" y="832521"/>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3" name="Right Triangle 12">
            <a:extLst>
              <a:ext uri="{FF2B5EF4-FFF2-40B4-BE49-F238E27FC236}">
                <a16:creationId xmlns="" xmlns:a16="http://schemas.microsoft.com/office/drawing/2014/main" id="{94209D8E-F457-8F40-9FC1-6B84B0BF5051}"/>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34985706"/>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sp>
        <p:nvSpPr>
          <p:cNvPr id="11" name="Freeform 10">
            <a:extLst>
              <a:ext uri="{FF2B5EF4-FFF2-40B4-BE49-F238E27FC236}">
                <a16:creationId xmlns="" xmlns:a16="http://schemas.microsoft.com/office/drawing/2014/main" id="{E666C5ED-90CA-764B-BD55-20A8E4EED026}"/>
              </a:ext>
            </a:extLst>
          </p:cNvPr>
          <p:cNvSpPr/>
          <p:nvPr userDrawn="1"/>
        </p:nvSpPr>
        <p:spPr>
          <a:xfrm>
            <a:off x="0" y="6875"/>
            <a:ext cx="4145738" cy="1705047"/>
          </a:xfrm>
          <a:custGeom>
            <a:avLst/>
            <a:gdLst>
              <a:gd name="connsiteX0" fmla="*/ 1120656 w 4145738"/>
              <a:gd name="connsiteY0" fmla="*/ 1705047 h 1705047"/>
              <a:gd name="connsiteX1" fmla="*/ 0 w 4145738"/>
              <a:gd name="connsiteY1" fmla="*/ 1031278 h 1705047"/>
              <a:gd name="connsiteX2" fmla="*/ 0 w 4145738"/>
              <a:gd name="connsiteY2" fmla="*/ 0 h 1705047"/>
              <a:gd name="connsiteX3" fmla="*/ 4145738 w 4145738"/>
              <a:gd name="connsiteY3" fmla="*/ 0 h 1705047"/>
              <a:gd name="connsiteX4" fmla="*/ 1120656 w 4145738"/>
              <a:gd name="connsiteY4" fmla="*/ 1705047 h 1705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5738" h="1705047">
                <a:moveTo>
                  <a:pt x="1120656" y="1705047"/>
                </a:moveTo>
                <a:lnTo>
                  <a:pt x="0" y="1031278"/>
                </a:lnTo>
                <a:lnTo>
                  <a:pt x="0" y="0"/>
                </a:lnTo>
                <a:lnTo>
                  <a:pt x="4145738" y="0"/>
                </a:lnTo>
                <a:lnTo>
                  <a:pt x="1120656" y="1705047"/>
                </a:lnTo>
                <a:close/>
              </a:path>
            </a:pathLst>
          </a:custGeom>
          <a:solidFill>
            <a:schemeClr val="bg2"/>
          </a:solidFill>
          <a:ln>
            <a:noFill/>
          </a:ln>
          <a:effectLst>
            <a:innerShdw blurRad="1270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2" name="Triangle 11">
            <a:extLst>
              <a:ext uri="{FF2B5EF4-FFF2-40B4-BE49-F238E27FC236}">
                <a16:creationId xmlns="" xmlns:a16="http://schemas.microsoft.com/office/drawing/2014/main" id="{DFCBE695-6FC8-504B-ABE7-4B33BEA0584D}"/>
              </a:ext>
            </a:extLst>
          </p:cNvPr>
          <p:cNvSpPr>
            <a:spLocks noChangeAspect="1"/>
          </p:cNvSpPr>
          <p:nvPr userDrawn="1"/>
        </p:nvSpPr>
        <p:spPr>
          <a:xfrm rot="5400000">
            <a:off x="-86163" y="1397960"/>
            <a:ext cx="1064165" cy="896139"/>
          </a:xfrm>
          <a:prstGeom prst="triangle">
            <a:avLst/>
          </a:prstGeom>
          <a:solidFill>
            <a:schemeClr val="tx1"/>
          </a:solidFill>
          <a:ln>
            <a:noFill/>
          </a:ln>
          <a:effectLst>
            <a:outerShdw blurRad="101600" dist="25400" algn="ctr" rotWithShape="0">
              <a:schemeClr val="accent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6" name="Freeform 15">
            <a:extLst>
              <a:ext uri="{FF2B5EF4-FFF2-40B4-BE49-F238E27FC236}">
                <a16:creationId xmlns="" xmlns:a16="http://schemas.microsoft.com/office/drawing/2014/main" id="{9305C226-D2EB-D841-86F5-436DBF98EC95}"/>
              </a:ext>
            </a:extLst>
          </p:cNvPr>
          <p:cNvSpPr/>
          <p:nvPr userDrawn="1"/>
        </p:nvSpPr>
        <p:spPr>
          <a:xfrm>
            <a:off x="-6875" y="1980054"/>
            <a:ext cx="9639013" cy="4888259"/>
          </a:xfrm>
          <a:custGeom>
            <a:avLst/>
            <a:gdLst>
              <a:gd name="connsiteX0" fmla="*/ 0 w 9639013"/>
              <a:gd name="connsiteY0" fmla="*/ 4867633 h 4888259"/>
              <a:gd name="connsiteX1" fmla="*/ 0 w 9639013"/>
              <a:gd name="connsiteY1" fmla="*/ 660018 h 4888259"/>
              <a:gd name="connsiteX2" fmla="*/ 1120655 w 9639013"/>
              <a:gd name="connsiteY2" fmla="*/ 0 h 4888259"/>
              <a:gd name="connsiteX3" fmla="*/ 9639013 w 9639013"/>
              <a:gd name="connsiteY3" fmla="*/ 4888259 h 4888259"/>
              <a:gd name="connsiteX4" fmla="*/ 0 w 9639013"/>
              <a:gd name="connsiteY4" fmla="*/ 4867633 h 4888259"/>
              <a:gd name="connsiteX0" fmla="*/ 0 w 9639013"/>
              <a:gd name="connsiteY0" fmla="*/ 4881383 h 4888259"/>
              <a:gd name="connsiteX1" fmla="*/ 0 w 9639013"/>
              <a:gd name="connsiteY1" fmla="*/ 660018 h 4888259"/>
              <a:gd name="connsiteX2" fmla="*/ 1120655 w 9639013"/>
              <a:gd name="connsiteY2" fmla="*/ 0 h 4888259"/>
              <a:gd name="connsiteX3" fmla="*/ 9639013 w 9639013"/>
              <a:gd name="connsiteY3" fmla="*/ 4888259 h 4888259"/>
              <a:gd name="connsiteX4" fmla="*/ 0 w 9639013"/>
              <a:gd name="connsiteY4" fmla="*/ 4881383 h 4888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39013" h="4888259">
                <a:moveTo>
                  <a:pt x="0" y="4881383"/>
                </a:moveTo>
                <a:lnTo>
                  <a:pt x="0" y="660018"/>
                </a:lnTo>
                <a:lnTo>
                  <a:pt x="1120655" y="0"/>
                </a:lnTo>
                <a:lnTo>
                  <a:pt x="9639013" y="4888259"/>
                </a:lnTo>
                <a:lnTo>
                  <a:pt x="0" y="4881383"/>
                </a:lnTo>
                <a:close/>
              </a:path>
            </a:pathLst>
          </a:custGeom>
          <a:solidFill>
            <a:schemeClr val="tx2"/>
          </a:solidFill>
          <a:ln>
            <a:noFill/>
          </a:ln>
          <a:effectLst>
            <a:innerShdw blurRad="1270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ext Placeholder 13">
            <a:extLst>
              <a:ext uri="{FF2B5EF4-FFF2-40B4-BE49-F238E27FC236}">
                <a16:creationId xmlns="" xmlns:a16="http://schemas.microsoft.com/office/drawing/2014/main" id="{B5CA2CA0-2BA2-634A-B34D-C3CDD75A0237}"/>
              </a:ext>
            </a:extLst>
          </p:cNvPr>
          <p:cNvSpPr>
            <a:spLocks noGrp="1"/>
          </p:cNvSpPr>
          <p:nvPr>
            <p:ph type="body" sz="quarter" idx="10"/>
          </p:nvPr>
        </p:nvSpPr>
        <p:spPr>
          <a:xfrm>
            <a:off x="3886201" y="383441"/>
            <a:ext cx="7143749" cy="2952977"/>
          </a:xfrm>
          <a:prstGeom prst="rect">
            <a:avLst/>
          </a:prstGeom>
        </p:spPr>
        <p:txBody>
          <a:bodyPr lIns="0" tIns="274320" rIns="0" bIns="0" anchor="ctr"/>
          <a:lstStyle>
            <a:lvl1pPr marL="0" indent="0" algn="r">
              <a:lnSpc>
                <a:spcPct val="85000"/>
              </a:lnSpc>
              <a:spcBef>
                <a:spcPts val="0"/>
              </a:spcBef>
              <a:buNone/>
              <a:defRPr sz="6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Text Placeholder 13">
            <a:extLst>
              <a:ext uri="{FF2B5EF4-FFF2-40B4-BE49-F238E27FC236}">
                <a16:creationId xmlns="" xmlns:a16="http://schemas.microsoft.com/office/drawing/2014/main" id="{B5D9F3C4-AD19-244F-BB69-8D1786B35945}"/>
              </a:ext>
            </a:extLst>
          </p:cNvPr>
          <p:cNvSpPr>
            <a:spLocks noGrp="1"/>
          </p:cNvSpPr>
          <p:nvPr>
            <p:ph type="body" sz="quarter" idx="11"/>
          </p:nvPr>
        </p:nvSpPr>
        <p:spPr>
          <a:xfrm>
            <a:off x="5870575" y="3548064"/>
            <a:ext cx="5159375" cy="887412"/>
          </a:xfrm>
          <a:prstGeom prst="rect">
            <a:avLst/>
          </a:prstGeom>
        </p:spPr>
        <p:txBody>
          <a:bodyPr lIns="0" tIns="0" rIns="0" bIns="0" anchor="ctr"/>
          <a:lstStyle>
            <a:lvl1pPr marL="0" indent="0" algn="r">
              <a:lnSpc>
                <a:spcPct val="85000"/>
              </a:lnSpc>
              <a:spcBef>
                <a:spcPts val="0"/>
              </a:spcBef>
              <a:spcAft>
                <a:spcPts val="12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TextBox 7">
            <a:extLst>
              <a:ext uri="{FF2B5EF4-FFF2-40B4-BE49-F238E27FC236}">
                <a16:creationId xmlns="" xmlns:a16="http://schemas.microsoft.com/office/drawing/2014/main" id="{0F2EA365-C19E-9442-9BA4-1A32A218BA4B}"/>
              </a:ext>
            </a:extLst>
          </p:cNvPr>
          <p:cNvSpPr txBox="1"/>
          <p:nvPr userDrawn="1"/>
        </p:nvSpPr>
        <p:spPr>
          <a:xfrm>
            <a:off x="9055442" y="5003235"/>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130724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option 6">
    <p:spTree>
      <p:nvGrpSpPr>
        <p:cNvPr id="1" name=""/>
        <p:cNvGrpSpPr/>
        <p:nvPr/>
      </p:nvGrpSpPr>
      <p:grpSpPr>
        <a:xfrm>
          <a:off x="0" y="0"/>
          <a:ext cx="0" cy="0"/>
          <a:chOff x="0" y="0"/>
          <a:chExt cx="0" cy="0"/>
        </a:xfrm>
      </p:grpSpPr>
      <p:sp>
        <p:nvSpPr>
          <p:cNvPr id="5" name="Freeform 4">
            <a:extLst>
              <a:ext uri="{FF2B5EF4-FFF2-40B4-BE49-F238E27FC236}">
                <a16:creationId xmlns="" xmlns:a16="http://schemas.microsoft.com/office/drawing/2014/main" id="{1337487B-1986-F445-959B-4784A550B23D}"/>
              </a:ext>
            </a:extLst>
          </p:cNvPr>
          <p:cNvSpPr/>
          <p:nvPr userDrawn="1"/>
        </p:nvSpPr>
        <p:spPr>
          <a:xfrm>
            <a:off x="1" y="-7749"/>
            <a:ext cx="10270260" cy="6865749"/>
          </a:xfrm>
          <a:custGeom>
            <a:avLst/>
            <a:gdLst>
              <a:gd name="connsiteX0" fmla="*/ 10267627 w 10267627"/>
              <a:gd name="connsiteY0" fmla="*/ 2146515 h 6865749"/>
              <a:gd name="connsiteX1" fmla="*/ 6486041 w 10267627"/>
              <a:gd name="connsiteY1" fmla="*/ 0 h 6865749"/>
              <a:gd name="connsiteX2" fmla="*/ 0 w 10267627"/>
              <a:gd name="connsiteY2" fmla="*/ 0 h 6865749"/>
              <a:gd name="connsiteX3" fmla="*/ 0 w 10267627"/>
              <a:gd name="connsiteY3" fmla="*/ 6865749 h 6865749"/>
              <a:gd name="connsiteX4" fmla="*/ 5873858 w 10267627"/>
              <a:gd name="connsiteY4" fmla="*/ 6865749 h 6865749"/>
              <a:gd name="connsiteX5" fmla="*/ 10267627 w 10267627"/>
              <a:gd name="connsiteY5" fmla="*/ 2146515 h 6865749"/>
              <a:gd name="connsiteX0" fmla="*/ 10267627 w 10267627"/>
              <a:gd name="connsiteY0" fmla="*/ 2146515 h 6865749"/>
              <a:gd name="connsiteX1" fmla="*/ 6486041 w 10267627"/>
              <a:gd name="connsiteY1" fmla="*/ 0 h 6865749"/>
              <a:gd name="connsiteX2" fmla="*/ 0 w 10267627"/>
              <a:gd name="connsiteY2" fmla="*/ 0 h 6865749"/>
              <a:gd name="connsiteX3" fmla="*/ 0 w 10267627"/>
              <a:gd name="connsiteY3" fmla="*/ 6865749 h 6865749"/>
              <a:gd name="connsiteX4" fmla="*/ 2131018 w 10267627"/>
              <a:gd name="connsiteY4" fmla="*/ 6865749 h 6865749"/>
              <a:gd name="connsiteX5" fmla="*/ 10267627 w 10267627"/>
              <a:gd name="connsiteY5" fmla="*/ 2146515 h 6865749"/>
              <a:gd name="connsiteX0" fmla="*/ 10213383 w 10213383"/>
              <a:gd name="connsiteY0" fmla="*/ 2580467 h 6865749"/>
              <a:gd name="connsiteX1" fmla="*/ 6486041 w 10213383"/>
              <a:gd name="connsiteY1" fmla="*/ 0 h 6865749"/>
              <a:gd name="connsiteX2" fmla="*/ 0 w 10213383"/>
              <a:gd name="connsiteY2" fmla="*/ 0 h 6865749"/>
              <a:gd name="connsiteX3" fmla="*/ 0 w 10213383"/>
              <a:gd name="connsiteY3" fmla="*/ 6865749 h 6865749"/>
              <a:gd name="connsiteX4" fmla="*/ 2131018 w 10213383"/>
              <a:gd name="connsiteY4" fmla="*/ 6865749 h 6865749"/>
              <a:gd name="connsiteX5" fmla="*/ 10213383 w 10213383"/>
              <a:gd name="connsiteY5" fmla="*/ 2580467 h 6865749"/>
              <a:gd name="connsiteX0" fmla="*/ 10244380 w 10244380"/>
              <a:gd name="connsiteY0" fmla="*/ 2162013 h 6865749"/>
              <a:gd name="connsiteX1" fmla="*/ 6486041 w 10244380"/>
              <a:gd name="connsiteY1" fmla="*/ 0 h 6865749"/>
              <a:gd name="connsiteX2" fmla="*/ 0 w 10244380"/>
              <a:gd name="connsiteY2" fmla="*/ 0 h 6865749"/>
              <a:gd name="connsiteX3" fmla="*/ 0 w 10244380"/>
              <a:gd name="connsiteY3" fmla="*/ 6865749 h 6865749"/>
              <a:gd name="connsiteX4" fmla="*/ 2131018 w 10244380"/>
              <a:gd name="connsiteY4" fmla="*/ 6865749 h 6865749"/>
              <a:gd name="connsiteX5" fmla="*/ 10244380 w 10244380"/>
              <a:gd name="connsiteY5" fmla="*/ 2162013 h 6865749"/>
              <a:gd name="connsiteX0" fmla="*/ 10244380 w 10244380"/>
              <a:gd name="connsiteY0" fmla="*/ 2167037 h 6870773"/>
              <a:gd name="connsiteX1" fmla="*/ 6023817 w 10244380"/>
              <a:gd name="connsiteY1" fmla="*/ 0 h 6870773"/>
              <a:gd name="connsiteX2" fmla="*/ 0 w 10244380"/>
              <a:gd name="connsiteY2" fmla="*/ 5024 h 6870773"/>
              <a:gd name="connsiteX3" fmla="*/ 0 w 10244380"/>
              <a:gd name="connsiteY3" fmla="*/ 6870773 h 6870773"/>
              <a:gd name="connsiteX4" fmla="*/ 2131018 w 10244380"/>
              <a:gd name="connsiteY4" fmla="*/ 6870773 h 6870773"/>
              <a:gd name="connsiteX5" fmla="*/ 10244380 w 10244380"/>
              <a:gd name="connsiteY5" fmla="*/ 2167037 h 6870773"/>
              <a:gd name="connsiteX0" fmla="*/ 10244380 w 10244380"/>
              <a:gd name="connsiteY0" fmla="*/ 2162013 h 6865749"/>
              <a:gd name="connsiteX1" fmla="*/ 6536283 w 10244380"/>
              <a:gd name="connsiteY1" fmla="*/ 10049 h 6865749"/>
              <a:gd name="connsiteX2" fmla="*/ 0 w 10244380"/>
              <a:gd name="connsiteY2" fmla="*/ 0 h 6865749"/>
              <a:gd name="connsiteX3" fmla="*/ 0 w 10244380"/>
              <a:gd name="connsiteY3" fmla="*/ 6865749 h 6865749"/>
              <a:gd name="connsiteX4" fmla="*/ 2131018 w 10244380"/>
              <a:gd name="connsiteY4" fmla="*/ 6865749 h 6865749"/>
              <a:gd name="connsiteX5" fmla="*/ 10244380 w 10244380"/>
              <a:gd name="connsiteY5" fmla="*/ 2162013 h 6865749"/>
              <a:gd name="connsiteX0" fmla="*/ 9843252 w 9843252"/>
              <a:gd name="connsiteY0" fmla="*/ 2136134 h 6865749"/>
              <a:gd name="connsiteX1" fmla="*/ 6536283 w 9843252"/>
              <a:gd name="connsiteY1" fmla="*/ 10049 h 6865749"/>
              <a:gd name="connsiteX2" fmla="*/ 0 w 9843252"/>
              <a:gd name="connsiteY2" fmla="*/ 0 h 6865749"/>
              <a:gd name="connsiteX3" fmla="*/ 0 w 9843252"/>
              <a:gd name="connsiteY3" fmla="*/ 6865749 h 6865749"/>
              <a:gd name="connsiteX4" fmla="*/ 2131018 w 9843252"/>
              <a:gd name="connsiteY4" fmla="*/ 6865749 h 6865749"/>
              <a:gd name="connsiteX5" fmla="*/ 9843252 w 9843252"/>
              <a:gd name="connsiteY5" fmla="*/ 2136134 h 6865749"/>
              <a:gd name="connsiteX0" fmla="*/ 10257320 w 10257320"/>
              <a:gd name="connsiteY0" fmla="*/ 2162013 h 6865749"/>
              <a:gd name="connsiteX1" fmla="*/ 6536283 w 10257320"/>
              <a:gd name="connsiteY1" fmla="*/ 10049 h 6865749"/>
              <a:gd name="connsiteX2" fmla="*/ 0 w 10257320"/>
              <a:gd name="connsiteY2" fmla="*/ 0 h 6865749"/>
              <a:gd name="connsiteX3" fmla="*/ 0 w 10257320"/>
              <a:gd name="connsiteY3" fmla="*/ 6865749 h 6865749"/>
              <a:gd name="connsiteX4" fmla="*/ 2131018 w 10257320"/>
              <a:gd name="connsiteY4" fmla="*/ 6865749 h 6865749"/>
              <a:gd name="connsiteX5" fmla="*/ 10257320 w 10257320"/>
              <a:gd name="connsiteY5" fmla="*/ 2162013 h 6865749"/>
              <a:gd name="connsiteX0" fmla="*/ 10071852 w 10071852"/>
              <a:gd name="connsiteY0" fmla="*/ 2157700 h 6865749"/>
              <a:gd name="connsiteX1" fmla="*/ 6536283 w 10071852"/>
              <a:gd name="connsiteY1" fmla="*/ 10049 h 6865749"/>
              <a:gd name="connsiteX2" fmla="*/ 0 w 10071852"/>
              <a:gd name="connsiteY2" fmla="*/ 0 h 6865749"/>
              <a:gd name="connsiteX3" fmla="*/ 0 w 10071852"/>
              <a:gd name="connsiteY3" fmla="*/ 6865749 h 6865749"/>
              <a:gd name="connsiteX4" fmla="*/ 2131018 w 10071852"/>
              <a:gd name="connsiteY4" fmla="*/ 6865749 h 6865749"/>
              <a:gd name="connsiteX5" fmla="*/ 10071852 w 10071852"/>
              <a:gd name="connsiteY5" fmla="*/ 2157700 h 6865749"/>
              <a:gd name="connsiteX0" fmla="*/ 10257320 w 10257320"/>
              <a:gd name="connsiteY0" fmla="*/ 2153387 h 6865749"/>
              <a:gd name="connsiteX1" fmla="*/ 6536283 w 10257320"/>
              <a:gd name="connsiteY1" fmla="*/ 10049 h 6865749"/>
              <a:gd name="connsiteX2" fmla="*/ 0 w 10257320"/>
              <a:gd name="connsiteY2" fmla="*/ 0 h 6865749"/>
              <a:gd name="connsiteX3" fmla="*/ 0 w 10257320"/>
              <a:gd name="connsiteY3" fmla="*/ 6865749 h 6865749"/>
              <a:gd name="connsiteX4" fmla="*/ 2131018 w 10257320"/>
              <a:gd name="connsiteY4" fmla="*/ 6865749 h 6865749"/>
              <a:gd name="connsiteX5" fmla="*/ 10257320 w 10257320"/>
              <a:gd name="connsiteY5" fmla="*/ 2153387 h 6865749"/>
              <a:gd name="connsiteX0" fmla="*/ 10270260 w 10270260"/>
              <a:gd name="connsiteY0" fmla="*/ 2157700 h 6865749"/>
              <a:gd name="connsiteX1" fmla="*/ 6536283 w 10270260"/>
              <a:gd name="connsiteY1" fmla="*/ 10049 h 6865749"/>
              <a:gd name="connsiteX2" fmla="*/ 0 w 10270260"/>
              <a:gd name="connsiteY2" fmla="*/ 0 h 6865749"/>
              <a:gd name="connsiteX3" fmla="*/ 0 w 10270260"/>
              <a:gd name="connsiteY3" fmla="*/ 6865749 h 6865749"/>
              <a:gd name="connsiteX4" fmla="*/ 2131018 w 10270260"/>
              <a:gd name="connsiteY4" fmla="*/ 6865749 h 6865749"/>
              <a:gd name="connsiteX5" fmla="*/ 10270260 w 10270260"/>
              <a:gd name="connsiteY5" fmla="*/ 2157700 h 686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0260" h="6865749">
                <a:moveTo>
                  <a:pt x="10270260" y="2157700"/>
                </a:moveTo>
                <a:lnTo>
                  <a:pt x="6536283" y="10049"/>
                </a:lnTo>
                <a:lnTo>
                  <a:pt x="0" y="0"/>
                </a:lnTo>
                <a:lnTo>
                  <a:pt x="0" y="6865749"/>
                </a:lnTo>
                <a:lnTo>
                  <a:pt x="2131018" y="6865749"/>
                </a:lnTo>
                <a:lnTo>
                  <a:pt x="10270260" y="2157700"/>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6" name="Freeform 5">
            <a:extLst>
              <a:ext uri="{FF2B5EF4-FFF2-40B4-BE49-F238E27FC236}">
                <a16:creationId xmlns="" xmlns:a16="http://schemas.microsoft.com/office/drawing/2014/main" id="{F9D40074-E42F-6E43-8FB1-A17C5A9CBA0F}"/>
              </a:ext>
            </a:extLst>
          </p:cNvPr>
          <p:cNvSpPr/>
          <p:nvPr userDrawn="1"/>
        </p:nvSpPr>
        <p:spPr>
          <a:xfrm>
            <a:off x="2123268" y="2147913"/>
            <a:ext cx="10071173" cy="4711486"/>
          </a:xfrm>
          <a:custGeom>
            <a:avLst/>
            <a:gdLst>
              <a:gd name="connsiteX0" fmla="*/ 0 w 10066149"/>
              <a:gd name="connsiteY0" fmla="*/ 4711485 h 4711485"/>
              <a:gd name="connsiteX1" fmla="*/ 8136610 w 10066149"/>
              <a:gd name="connsiteY1" fmla="*/ 0 h 4711485"/>
              <a:gd name="connsiteX2" fmla="*/ 10066149 w 10066149"/>
              <a:gd name="connsiteY2" fmla="*/ 1123628 h 4711485"/>
              <a:gd name="connsiteX3" fmla="*/ 10066149 w 10066149"/>
              <a:gd name="connsiteY3" fmla="*/ 4695987 h 4711485"/>
              <a:gd name="connsiteX4" fmla="*/ 0 w 10066149"/>
              <a:gd name="connsiteY4" fmla="*/ 4711485 h 4711485"/>
              <a:gd name="connsiteX0" fmla="*/ 0 w 10066149"/>
              <a:gd name="connsiteY0" fmla="*/ 4711485 h 4711485"/>
              <a:gd name="connsiteX1" fmla="*/ 8136610 w 10066149"/>
              <a:gd name="connsiteY1" fmla="*/ 0 h 4711485"/>
              <a:gd name="connsiteX2" fmla="*/ 10066149 w 10066149"/>
              <a:gd name="connsiteY2" fmla="*/ 1339668 h 4711485"/>
              <a:gd name="connsiteX3" fmla="*/ 10066149 w 10066149"/>
              <a:gd name="connsiteY3" fmla="*/ 4695987 h 4711485"/>
              <a:gd name="connsiteX4" fmla="*/ 0 w 10066149"/>
              <a:gd name="connsiteY4" fmla="*/ 4711485 h 4711485"/>
              <a:gd name="connsiteX0" fmla="*/ 0 w 10071173"/>
              <a:gd name="connsiteY0" fmla="*/ 4711485 h 4711485"/>
              <a:gd name="connsiteX1" fmla="*/ 8136610 w 10071173"/>
              <a:gd name="connsiteY1" fmla="*/ 0 h 4711485"/>
              <a:gd name="connsiteX2" fmla="*/ 10071173 w 10071173"/>
              <a:gd name="connsiteY2" fmla="*/ 1113580 h 4711485"/>
              <a:gd name="connsiteX3" fmla="*/ 10066149 w 10071173"/>
              <a:gd name="connsiteY3" fmla="*/ 4695987 h 4711485"/>
              <a:gd name="connsiteX4" fmla="*/ 0 w 10071173"/>
              <a:gd name="connsiteY4" fmla="*/ 4711485 h 4711485"/>
              <a:gd name="connsiteX0" fmla="*/ 0 w 10071173"/>
              <a:gd name="connsiteY0" fmla="*/ 4560523 h 4560523"/>
              <a:gd name="connsiteX1" fmla="*/ 8270320 w 10071173"/>
              <a:gd name="connsiteY1" fmla="*/ 0 h 4560523"/>
              <a:gd name="connsiteX2" fmla="*/ 10071173 w 10071173"/>
              <a:gd name="connsiteY2" fmla="*/ 962618 h 4560523"/>
              <a:gd name="connsiteX3" fmla="*/ 10066149 w 10071173"/>
              <a:gd name="connsiteY3" fmla="*/ 4545025 h 4560523"/>
              <a:gd name="connsiteX4" fmla="*/ 0 w 10071173"/>
              <a:gd name="connsiteY4" fmla="*/ 4560523 h 4560523"/>
              <a:gd name="connsiteX0" fmla="*/ 0 w 10071173"/>
              <a:gd name="connsiteY0" fmla="*/ 4711486 h 4711486"/>
              <a:gd name="connsiteX1" fmla="*/ 8123671 w 10071173"/>
              <a:gd name="connsiteY1" fmla="*/ 0 h 4711486"/>
              <a:gd name="connsiteX2" fmla="*/ 10071173 w 10071173"/>
              <a:gd name="connsiteY2" fmla="*/ 1113581 h 4711486"/>
              <a:gd name="connsiteX3" fmla="*/ 10066149 w 10071173"/>
              <a:gd name="connsiteY3" fmla="*/ 4695988 h 4711486"/>
              <a:gd name="connsiteX4" fmla="*/ 0 w 10071173"/>
              <a:gd name="connsiteY4" fmla="*/ 4711486 h 4711486"/>
              <a:gd name="connsiteX0" fmla="*/ 0 w 10071173"/>
              <a:gd name="connsiteY0" fmla="*/ 4543271 h 4543271"/>
              <a:gd name="connsiteX1" fmla="*/ 8343645 w 10071173"/>
              <a:gd name="connsiteY1" fmla="*/ 0 h 4543271"/>
              <a:gd name="connsiteX2" fmla="*/ 10071173 w 10071173"/>
              <a:gd name="connsiteY2" fmla="*/ 945366 h 4543271"/>
              <a:gd name="connsiteX3" fmla="*/ 10066149 w 10071173"/>
              <a:gd name="connsiteY3" fmla="*/ 4527773 h 4543271"/>
              <a:gd name="connsiteX4" fmla="*/ 0 w 10071173"/>
              <a:gd name="connsiteY4" fmla="*/ 4543271 h 4543271"/>
              <a:gd name="connsiteX0" fmla="*/ 0 w 10071173"/>
              <a:gd name="connsiteY0" fmla="*/ 4711486 h 4711486"/>
              <a:gd name="connsiteX1" fmla="*/ 8140924 w 10071173"/>
              <a:gd name="connsiteY1" fmla="*/ 0 h 4711486"/>
              <a:gd name="connsiteX2" fmla="*/ 10071173 w 10071173"/>
              <a:gd name="connsiteY2" fmla="*/ 1113581 h 4711486"/>
              <a:gd name="connsiteX3" fmla="*/ 10066149 w 10071173"/>
              <a:gd name="connsiteY3" fmla="*/ 4695988 h 4711486"/>
              <a:gd name="connsiteX4" fmla="*/ 0 w 10071173"/>
              <a:gd name="connsiteY4" fmla="*/ 4711486 h 4711486"/>
              <a:gd name="connsiteX0" fmla="*/ 0 w 10071173"/>
              <a:gd name="connsiteY0" fmla="*/ 4711486 h 4711486"/>
              <a:gd name="connsiteX1" fmla="*/ 8140924 w 10071173"/>
              <a:gd name="connsiteY1" fmla="*/ 0 h 4711486"/>
              <a:gd name="connsiteX2" fmla="*/ 10071173 w 10071173"/>
              <a:gd name="connsiteY2" fmla="*/ 1113581 h 4711486"/>
              <a:gd name="connsiteX3" fmla="*/ 10061836 w 10071173"/>
              <a:gd name="connsiteY3" fmla="*/ 4708927 h 4711486"/>
              <a:gd name="connsiteX4" fmla="*/ 0 w 10071173"/>
              <a:gd name="connsiteY4" fmla="*/ 4711486 h 4711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1173" h="4711486">
                <a:moveTo>
                  <a:pt x="0" y="4711486"/>
                </a:moveTo>
                <a:lnTo>
                  <a:pt x="8140924" y="0"/>
                </a:lnTo>
                <a:lnTo>
                  <a:pt x="10071173" y="1113581"/>
                </a:lnTo>
                <a:cubicBezTo>
                  <a:pt x="10069498" y="2307717"/>
                  <a:pt x="10063511" y="3514791"/>
                  <a:pt x="10061836" y="4708927"/>
                </a:cubicBezTo>
                <a:lnTo>
                  <a:pt x="0" y="4711486"/>
                </a:lnTo>
                <a:close/>
              </a:path>
            </a:pathLst>
          </a:custGeom>
          <a:solidFill>
            <a:schemeClr val="tx1"/>
          </a:solidFill>
          <a:ln>
            <a:noFill/>
          </a:ln>
          <a:effectLst>
            <a:outerShdw blurRad="101600" dist="25400" dir="10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ext Placeholder 13">
            <a:extLst>
              <a:ext uri="{FF2B5EF4-FFF2-40B4-BE49-F238E27FC236}">
                <a16:creationId xmlns="" xmlns:a16="http://schemas.microsoft.com/office/drawing/2014/main" id="{DA2B65CA-B245-8148-936A-2926AFDE458D}"/>
              </a:ext>
            </a:extLst>
          </p:cNvPr>
          <p:cNvSpPr>
            <a:spLocks noGrp="1"/>
          </p:cNvSpPr>
          <p:nvPr>
            <p:ph type="body" sz="quarter" idx="11"/>
          </p:nvPr>
        </p:nvSpPr>
        <p:spPr>
          <a:xfrm>
            <a:off x="1139825" y="4208921"/>
            <a:ext cx="4730750" cy="887412"/>
          </a:xfrm>
          <a:prstGeom prst="rect">
            <a:avLst/>
          </a:prstGeom>
        </p:spPr>
        <p:txBody>
          <a:bodyPr lIns="0" tIns="0" rIns="0" bIns="0" anchor="t" anchorCtr="0"/>
          <a:lstStyle>
            <a:lvl1pPr marL="0" indent="0" algn="l">
              <a:lnSpc>
                <a:spcPct val="85000"/>
              </a:lnSpc>
              <a:spcBef>
                <a:spcPts val="0"/>
              </a:spcBef>
              <a:spcAft>
                <a:spcPts val="1200"/>
              </a:spcAft>
              <a:buNone/>
              <a:defRPr sz="2400" b="0" i="0">
                <a:solidFill>
                  <a:schemeClr val="bg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 xmlns:a16="http://schemas.microsoft.com/office/drawing/2014/main" id="{1D95F83F-543B-864D-A25E-3841A5AB624F}"/>
              </a:ext>
            </a:extLst>
          </p:cNvPr>
          <p:cNvSpPr>
            <a:spLocks noGrp="1"/>
          </p:cNvSpPr>
          <p:nvPr>
            <p:ph type="body" sz="quarter" idx="10"/>
          </p:nvPr>
        </p:nvSpPr>
        <p:spPr>
          <a:xfrm>
            <a:off x="1139825" y="816356"/>
            <a:ext cx="7145338" cy="3174320"/>
          </a:xfrm>
          <a:prstGeom prst="rect">
            <a:avLst/>
          </a:prstGeom>
        </p:spPr>
        <p:txBody>
          <a:bodyPr lIns="0" tIns="0" rIns="0" bIns="0" anchor="ctr" anchorCtr="0"/>
          <a:lstStyle>
            <a:lvl1pPr marL="0" indent="0" algn="l">
              <a:lnSpc>
                <a:spcPct val="85000"/>
              </a:lnSpc>
              <a:spcBef>
                <a:spcPts val="0"/>
              </a:spcBef>
              <a:buNone/>
              <a:defRPr sz="6600" b="1" i="0">
                <a:solidFill>
                  <a:schemeClr val="bg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TextBox 7">
            <a:extLst>
              <a:ext uri="{FF2B5EF4-FFF2-40B4-BE49-F238E27FC236}">
                <a16:creationId xmlns="" xmlns:a16="http://schemas.microsoft.com/office/drawing/2014/main" id="{C046162E-4F19-E44B-96B4-22A3CA494B50}"/>
              </a:ext>
            </a:extLst>
          </p:cNvPr>
          <p:cNvSpPr txBox="1"/>
          <p:nvPr userDrawn="1"/>
        </p:nvSpPr>
        <p:spPr>
          <a:xfrm>
            <a:off x="9055442" y="5003235"/>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506977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Pic Slide option 1">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D14B7405-72E2-1148-9AD9-50C771D9CEE8}"/>
              </a:ext>
            </a:extLst>
          </p:cNvPr>
          <p:cNvSpPr>
            <a:spLocks noGrp="1"/>
          </p:cNvSpPr>
          <p:nvPr>
            <p:ph type="pic" sz="quarter" idx="12" hasCustomPrompt="1"/>
          </p:nvPr>
        </p:nvSpPr>
        <p:spPr>
          <a:xfrm>
            <a:off x="6308726" y="1"/>
            <a:ext cx="5891226" cy="6873902"/>
          </a:xfrm>
          <a:custGeom>
            <a:avLst/>
            <a:gdLst>
              <a:gd name="connsiteX0" fmla="*/ 0 w 5883275"/>
              <a:gd name="connsiteY0" fmla="*/ 0 h 6858000"/>
              <a:gd name="connsiteX1" fmla="*/ 5883275 w 5883275"/>
              <a:gd name="connsiteY1" fmla="*/ 0 h 6858000"/>
              <a:gd name="connsiteX2" fmla="*/ 5883275 w 5883275"/>
              <a:gd name="connsiteY2" fmla="*/ 6858000 h 6858000"/>
              <a:gd name="connsiteX3" fmla="*/ 0 w 5883275"/>
              <a:gd name="connsiteY3" fmla="*/ 6858000 h 6858000"/>
              <a:gd name="connsiteX4" fmla="*/ 0 w 5883275"/>
              <a:gd name="connsiteY4" fmla="*/ 0 h 6858000"/>
              <a:gd name="connsiteX0" fmla="*/ 0 w 5891024"/>
              <a:gd name="connsiteY0" fmla="*/ 0 h 6858000"/>
              <a:gd name="connsiteX1" fmla="*/ 5883275 w 5891024"/>
              <a:gd name="connsiteY1" fmla="*/ 0 h 6858000"/>
              <a:gd name="connsiteX2" fmla="*/ 5891024 w 5891024"/>
              <a:gd name="connsiteY2" fmla="*/ 4463512 h 6858000"/>
              <a:gd name="connsiteX3" fmla="*/ 0 w 5891024"/>
              <a:gd name="connsiteY3" fmla="*/ 6858000 h 6858000"/>
              <a:gd name="connsiteX4" fmla="*/ 0 w 5891024"/>
              <a:gd name="connsiteY4" fmla="*/ 0 h 6858000"/>
              <a:gd name="connsiteX0" fmla="*/ 0 w 5891024"/>
              <a:gd name="connsiteY0" fmla="*/ 0 h 6865749"/>
              <a:gd name="connsiteX1" fmla="*/ 5883275 w 5891024"/>
              <a:gd name="connsiteY1" fmla="*/ 0 h 6865749"/>
              <a:gd name="connsiteX2" fmla="*/ 5891024 w 5891024"/>
              <a:gd name="connsiteY2" fmla="*/ 446351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46351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46351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37052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463511 h 6865749"/>
              <a:gd name="connsiteX3" fmla="*/ 1765891 w 5891024"/>
              <a:gd name="connsiteY3" fmla="*/ 6865749 h 6865749"/>
              <a:gd name="connsiteX4" fmla="*/ 0 w 5891024"/>
              <a:gd name="connsiteY4" fmla="*/ 6858000 h 6865749"/>
              <a:gd name="connsiteX5" fmla="*/ 0 w 5891024"/>
              <a:gd name="connsiteY5" fmla="*/ 0 h 6865749"/>
              <a:gd name="connsiteX0" fmla="*/ 0 w 5883275"/>
              <a:gd name="connsiteY0" fmla="*/ 0 h 6865749"/>
              <a:gd name="connsiteX1" fmla="*/ 5883275 w 5883275"/>
              <a:gd name="connsiteY1" fmla="*/ 0 h 6865749"/>
              <a:gd name="connsiteX2" fmla="*/ 5883275 w 5883275"/>
              <a:gd name="connsiteY2" fmla="*/ 4401517 h 6865749"/>
              <a:gd name="connsiteX3" fmla="*/ 1765891 w 5883275"/>
              <a:gd name="connsiteY3" fmla="*/ 6865749 h 6865749"/>
              <a:gd name="connsiteX4" fmla="*/ 0 w 5883275"/>
              <a:gd name="connsiteY4" fmla="*/ 6858000 h 6865749"/>
              <a:gd name="connsiteX5" fmla="*/ 0 w 5883275"/>
              <a:gd name="connsiteY5" fmla="*/ 0 h 6865749"/>
              <a:gd name="connsiteX0" fmla="*/ 0 w 5883275"/>
              <a:gd name="connsiteY0" fmla="*/ 0 h 6873498"/>
              <a:gd name="connsiteX1" fmla="*/ 5883275 w 5883275"/>
              <a:gd name="connsiteY1" fmla="*/ 0 h 6873498"/>
              <a:gd name="connsiteX2" fmla="*/ 5883275 w 5883275"/>
              <a:gd name="connsiteY2" fmla="*/ 4401517 h 6873498"/>
              <a:gd name="connsiteX3" fmla="*/ 1657403 w 5883275"/>
              <a:gd name="connsiteY3" fmla="*/ 6873498 h 6873498"/>
              <a:gd name="connsiteX4" fmla="*/ 0 w 5883275"/>
              <a:gd name="connsiteY4" fmla="*/ 6858000 h 6873498"/>
              <a:gd name="connsiteX5" fmla="*/ 0 w 5883275"/>
              <a:gd name="connsiteY5" fmla="*/ 0 h 6873498"/>
              <a:gd name="connsiteX0" fmla="*/ 0 w 5883275"/>
              <a:gd name="connsiteY0" fmla="*/ 0 h 6873498"/>
              <a:gd name="connsiteX1" fmla="*/ 5883275 w 5883275"/>
              <a:gd name="connsiteY1" fmla="*/ 0 h 6873498"/>
              <a:gd name="connsiteX2" fmla="*/ 5883275 w 5883275"/>
              <a:gd name="connsiteY2" fmla="*/ 4401517 h 6873498"/>
              <a:gd name="connsiteX3" fmla="*/ 1657403 w 5883275"/>
              <a:gd name="connsiteY3" fmla="*/ 6873498 h 6873498"/>
              <a:gd name="connsiteX4" fmla="*/ 0 w 5883275"/>
              <a:gd name="connsiteY4" fmla="*/ 6858000 h 6873498"/>
              <a:gd name="connsiteX5" fmla="*/ 0 w 5883275"/>
              <a:gd name="connsiteY5" fmla="*/ 0 h 6873498"/>
              <a:gd name="connsiteX0" fmla="*/ 0 w 5883275"/>
              <a:gd name="connsiteY0" fmla="*/ 0 h 6873902"/>
              <a:gd name="connsiteX1" fmla="*/ 5883275 w 5883275"/>
              <a:gd name="connsiteY1" fmla="*/ 0 h 6873902"/>
              <a:gd name="connsiteX2" fmla="*/ 5883275 w 5883275"/>
              <a:gd name="connsiteY2" fmla="*/ 4401517 h 6873902"/>
              <a:gd name="connsiteX3" fmla="*/ 1657403 w 5883275"/>
              <a:gd name="connsiteY3" fmla="*/ 6873498 h 6873902"/>
              <a:gd name="connsiteX4" fmla="*/ 0 w 5883275"/>
              <a:gd name="connsiteY4" fmla="*/ 6873902 h 6873902"/>
              <a:gd name="connsiteX5" fmla="*/ 0 w 5883275"/>
              <a:gd name="connsiteY5" fmla="*/ 0 h 6873902"/>
              <a:gd name="connsiteX0" fmla="*/ 0 w 5891226"/>
              <a:gd name="connsiteY0" fmla="*/ 0 h 6873902"/>
              <a:gd name="connsiteX1" fmla="*/ 5883275 w 5891226"/>
              <a:gd name="connsiteY1" fmla="*/ 0 h 6873902"/>
              <a:gd name="connsiteX2" fmla="*/ 5891226 w 5891226"/>
              <a:gd name="connsiteY2" fmla="*/ 4401517 h 6873902"/>
              <a:gd name="connsiteX3" fmla="*/ 1657403 w 5891226"/>
              <a:gd name="connsiteY3" fmla="*/ 6873498 h 6873902"/>
              <a:gd name="connsiteX4" fmla="*/ 0 w 5891226"/>
              <a:gd name="connsiteY4" fmla="*/ 6873902 h 6873902"/>
              <a:gd name="connsiteX5" fmla="*/ 0 w 5891226"/>
              <a:gd name="connsiteY5" fmla="*/ 0 h 6873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1226" h="6873902">
                <a:moveTo>
                  <a:pt x="0" y="0"/>
                </a:moveTo>
                <a:lnTo>
                  <a:pt x="5883275" y="0"/>
                </a:lnTo>
                <a:cubicBezTo>
                  <a:pt x="5885925" y="1467172"/>
                  <a:pt x="5888576" y="2934345"/>
                  <a:pt x="5891226" y="4401517"/>
                </a:cubicBezTo>
                <a:lnTo>
                  <a:pt x="1657403" y="6873498"/>
                </a:lnTo>
                <a:lnTo>
                  <a:pt x="0" y="6873902"/>
                </a:lnTo>
                <a:lnTo>
                  <a:pt x="0" y="0"/>
                </a:lnTo>
                <a:close/>
              </a:path>
            </a:pathLst>
          </a:custGeom>
          <a:solidFill>
            <a:schemeClr val="accent2">
              <a:lumMod val="20000"/>
              <a:lumOff val="80000"/>
            </a:schemeClr>
          </a:solidFill>
        </p:spPr>
        <p:txBody>
          <a:bodyPr lIns="0" tIns="0" rIns="0" bIns="0" anchor="ctr" anchorCtr="0"/>
          <a:lstStyle>
            <a:lvl1pPr marL="0" indent="0" algn="ctr">
              <a:buNone/>
              <a:defRPr sz="2400">
                <a:solidFill>
                  <a:schemeClr val="bg1"/>
                </a:solidFill>
              </a:defRPr>
            </a:lvl1pPr>
          </a:lstStyle>
          <a:p>
            <a:r>
              <a:rPr lang="en-US" dirty="0"/>
              <a:t>Add Picture</a:t>
            </a:r>
          </a:p>
        </p:txBody>
      </p:sp>
      <p:sp>
        <p:nvSpPr>
          <p:cNvPr id="10" name="Freeform 9">
            <a:extLst>
              <a:ext uri="{FF2B5EF4-FFF2-40B4-BE49-F238E27FC236}">
                <a16:creationId xmlns="" xmlns:a16="http://schemas.microsoft.com/office/drawing/2014/main" id="{73CE132F-75B1-2448-9550-11DF2B1D192C}"/>
              </a:ext>
            </a:extLst>
          </p:cNvPr>
          <p:cNvSpPr/>
          <p:nvPr userDrawn="1"/>
        </p:nvSpPr>
        <p:spPr>
          <a:xfrm>
            <a:off x="-738" y="833106"/>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2" name="Right Triangle 11">
            <a:extLst>
              <a:ext uri="{FF2B5EF4-FFF2-40B4-BE49-F238E27FC236}">
                <a16:creationId xmlns="" xmlns:a16="http://schemas.microsoft.com/office/drawing/2014/main" id="{AB7D45B8-3BBA-7A48-B972-94AE96B4BCA3}"/>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9" name="Text Placeholder 13">
            <a:extLst>
              <a:ext uri="{FF2B5EF4-FFF2-40B4-BE49-F238E27FC236}">
                <a16:creationId xmlns="" xmlns:a16="http://schemas.microsoft.com/office/drawing/2014/main" id="{221090C8-4E25-AD49-A1CE-2D302451961C}"/>
              </a:ext>
            </a:extLst>
          </p:cNvPr>
          <p:cNvSpPr>
            <a:spLocks noGrp="1"/>
          </p:cNvSpPr>
          <p:nvPr>
            <p:ph type="body" sz="quarter" idx="10"/>
          </p:nvPr>
        </p:nvSpPr>
        <p:spPr>
          <a:xfrm>
            <a:off x="1139824" y="1014413"/>
            <a:ext cx="3943351" cy="1135062"/>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 xmlns:a16="http://schemas.microsoft.com/office/drawing/2014/main" id="{55362FC4-C546-2547-AC09-BE3C103EC1CB}"/>
              </a:ext>
            </a:extLst>
          </p:cNvPr>
          <p:cNvSpPr>
            <a:spLocks noGrp="1"/>
          </p:cNvSpPr>
          <p:nvPr>
            <p:ph type="body" sz="quarter" idx="11"/>
          </p:nvPr>
        </p:nvSpPr>
        <p:spPr>
          <a:xfrm>
            <a:off x="1139825" y="2379076"/>
            <a:ext cx="4730750" cy="3199399"/>
          </a:xfrm>
          <a:prstGeom prst="rect">
            <a:avLst/>
          </a:prstGeom>
        </p:spPr>
        <p:txBody>
          <a:bodyPr lIns="0" tIns="0" rIns="0" bIns="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disclosure statment">
            <a:extLst>
              <a:ext uri="{FF2B5EF4-FFF2-40B4-BE49-F238E27FC236}">
                <a16:creationId xmlns="" xmlns:a16="http://schemas.microsoft.com/office/drawing/2014/main" id="{A5A69E52-6D7C-ED44-9221-77452363F140}"/>
              </a:ext>
            </a:extLst>
          </p:cNvPr>
          <p:cNvSpPr txBox="1">
            <a:spLocks/>
          </p:cNvSpPr>
          <p:nvPr userDrawn="1"/>
        </p:nvSpPr>
        <p:spPr>
          <a:xfrm>
            <a:off x="1139825" y="6213415"/>
            <a:ext cx="4730750" cy="221599"/>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a:solidFill>
                  <a:schemeClr val="accent2"/>
                </a:solidFill>
                <a:latin typeface="Arial" panose="020B0604020202020204" pitchFamily="34" charset="0"/>
              </a:rPr>
              <a:t>A diversified portfolio does not assure a profit or protect against loss in a declining market. The information included herein is for informational </a:t>
            </a:r>
            <a:r>
              <a:rPr lang="en-US" sz="800" b="0" i="0" dirty="0" smtClean="0">
                <a:solidFill>
                  <a:schemeClr val="accent2"/>
                </a:solidFill>
                <a:latin typeface="Arial" panose="020B0604020202020204" pitchFamily="34" charset="0"/>
              </a:rPr>
              <a:t>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1733395669"/>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Pic Slide option 1">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D14B7405-72E2-1148-9AD9-50C771D9CEE8}"/>
              </a:ext>
            </a:extLst>
          </p:cNvPr>
          <p:cNvSpPr>
            <a:spLocks noGrp="1"/>
          </p:cNvSpPr>
          <p:nvPr>
            <p:ph type="pic" sz="quarter" idx="12" hasCustomPrompt="1"/>
          </p:nvPr>
        </p:nvSpPr>
        <p:spPr>
          <a:xfrm>
            <a:off x="6308725" y="3291841"/>
            <a:ext cx="5889371" cy="3581658"/>
          </a:xfrm>
          <a:custGeom>
            <a:avLst/>
            <a:gdLst>
              <a:gd name="connsiteX0" fmla="*/ 0 w 5883275"/>
              <a:gd name="connsiteY0" fmla="*/ 0 h 6858000"/>
              <a:gd name="connsiteX1" fmla="*/ 5883275 w 5883275"/>
              <a:gd name="connsiteY1" fmla="*/ 0 h 6858000"/>
              <a:gd name="connsiteX2" fmla="*/ 5883275 w 5883275"/>
              <a:gd name="connsiteY2" fmla="*/ 6858000 h 6858000"/>
              <a:gd name="connsiteX3" fmla="*/ 0 w 5883275"/>
              <a:gd name="connsiteY3" fmla="*/ 6858000 h 6858000"/>
              <a:gd name="connsiteX4" fmla="*/ 0 w 5883275"/>
              <a:gd name="connsiteY4" fmla="*/ 0 h 6858000"/>
              <a:gd name="connsiteX0" fmla="*/ 0 w 5891024"/>
              <a:gd name="connsiteY0" fmla="*/ 0 h 6858000"/>
              <a:gd name="connsiteX1" fmla="*/ 5883275 w 5891024"/>
              <a:gd name="connsiteY1" fmla="*/ 0 h 6858000"/>
              <a:gd name="connsiteX2" fmla="*/ 5891024 w 5891024"/>
              <a:gd name="connsiteY2" fmla="*/ 4463512 h 6858000"/>
              <a:gd name="connsiteX3" fmla="*/ 0 w 5891024"/>
              <a:gd name="connsiteY3" fmla="*/ 6858000 h 6858000"/>
              <a:gd name="connsiteX4" fmla="*/ 0 w 5891024"/>
              <a:gd name="connsiteY4" fmla="*/ 0 h 6858000"/>
              <a:gd name="connsiteX0" fmla="*/ 0 w 5891024"/>
              <a:gd name="connsiteY0" fmla="*/ 0 h 6865749"/>
              <a:gd name="connsiteX1" fmla="*/ 5883275 w 5891024"/>
              <a:gd name="connsiteY1" fmla="*/ 0 h 6865749"/>
              <a:gd name="connsiteX2" fmla="*/ 5891024 w 5891024"/>
              <a:gd name="connsiteY2" fmla="*/ 446351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46351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46351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370522 h 6865749"/>
              <a:gd name="connsiteX3" fmla="*/ 1765891 w 5891024"/>
              <a:gd name="connsiteY3" fmla="*/ 6865749 h 6865749"/>
              <a:gd name="connsiteX4" fmla="*/ 0 w 5891024"/>
              <a:gd name="connsiteY4" fmla="*/ 6858000 h 6865749"/>
              <a:gd name="connsiteX5" fmla="*/ 0 w 5891024"/>
              <a:gd name="connsiteY5" fmla="*/ 0 h 6865749"/>
              <a:gd name="connsiteX0" fmla="*/ 0 w 5891024"/>
              <a:gd name="connsiteY0" fmla="*/ 0 h 6865749"/>
              <a:gd name="connsiteX1" fmla="*/ 5883275 w 5891024"/>
              <a:gd name="connsiteY1" fmla="*/ 0 h 6865749"/>
              <a:gd name="connsiteX2" fmla="*/ 5891024 w 5891024"/>
              <a:gd name="connsiteY2" fmla="*/ 4463511 h 6865749"/>
              <a:gd name="connsiteX3" fmla="*/ 1765891 w 5891024"/>
              <a:gd name="connsiteY3" fmla="*/ 6865749 h 6865749"/>
              <a:gd name="connsiteX4" fmla="*/ 0 w 5891024"/>
              <a:gd name="connsiteY4" fmla="*/ 6858000 h 6865749"/>
              <a:gd name="connsiteX5" fmla="*/ 0 w 5891024"/>
              <a:gd name="connsiteY5" fmla="*/ 0 h 6865749"/>
              <a:gd name="connsiteX0" fmla="*/ 0 w 5883275"/>
              <a:gd name="connsiteY0" fmla="*/ 0 h 6865749"/>
              <a:gd name="connsiteX1" fmla="*/ 5883275 w 5883275"/>
              <a:gd name="connsiteY1" fmla="*/ 0 h 6865749"/>
              <a:gd name="connsiteX2" fmla="*/ 5883275 w 5883275"/>
              <a:gd name="connsiteY2" fmla="*/ 4401517 h 6865749"/>
              <a:gd name="connsiteX3" fmla="*/ 1765891 w 5883275"/>
              <a:gd name="connsiteY3" fmla="*/ 6865749 h 6865749"/>
              <a:gd name="connsiteX4" fmla="*/ 0 w 5883275"/>
              <a:gd name="connsiteY4" fmla="*/ 6858000 h 6865749"/>
              <a:gd name="connsiteX5" fmla="*/ 0 w 5883275"/>
              <a:gd name="connsiteY5" fmla="*/ 0 h 6865749"/>
              <a:gd name="connsiteX0" fmla="*/ 0 w 5883275"/>
              <a:gd name="connsiteY0" fmla="*/ 0 h 6873498"/>
              <a:gd name="connsiteX1" fmla="*/ 5883275 w 5883275"/>
              <a:gd name="connsiteY1" fmla="*/ 0 h 6873498"/>
              <a:gd name="connsiteX2" fmla="*/ 5883275 w 5883275"/>
              <a:gd name="connsiteY2" fmla="*/ 4401517 h 6873498"/>
              <a:gd name="connsiteX3" fmla="*/ 1657403 w 5883275"/>
              <a:gd name="connsiteY3" fmla="*/ 6873498 h 6873498"/>
              <a:gd name="connsiteX4" fmla="*/ 0 w 5883275"/>
              <a:gd name="connsiteY4" fmla="*/ 6858000 h 6873498"/>
              <a:gd name="connsiteX5" fmla="*/ 0 w 5883275"/>
              <a:gd name="connsiteY5" fmla="*/ 0 h 6873498"/>
              <a:gd name="connsiteX0" fmla="*/ 0 w 5889371"/>
              <a:gd name="connsiteY0" fmla="*/ 3297936 h 6873498"/>
              <a:gd name="connsiteX1" fmla="*/ 5889371 w 5889371"/>
              <a:gd name="connsiteY1" fmla="*/ 0 h 6873498"/>
              <a:gd name="connsiteX2" fmla="*/ 5889371 w 5889371"/>
              <a:gd name="connsiteY2" fmla="*/ 4401517 h 6873498"/>
              <a:gd name="connsiteX3" fmla="*/ 1663499 w 5889371"/>
              <a:gd name="connsiteY3" fmla="*/ 6873498 h 6873498"/>
              <a:gd name="connsiteX4" fmla="*/ 6096 w 5889371"/>
              <a:gd name="connsiteY4" fmla="*/ 6858000 h 6873498"/>
              <a:gd name="connsiteX5" fmla="*/ 0 w 5889371"/>
              <a:gd name="connsiteY5" fmla="*/ 3297936 h 6873498"/>
              <a:gd name="connsiteX0" fmla="*/ 115824 w 5883275"/>
              <a:gd name="connsiteY0" fmla="*/ 3291840 h 6873498"/>
              <a:gd name="connsiteX1" fmla="*/ 5883275 w 5883275"/>
              <a:gd name="connsiteY1" fmla="*/ 0 h 6873498"/>
              <a:gd name="connsiteX2" fmla="*/ 5883275 w 5883275"/>
              <a:gd name="connsiteY2" fmla="*/ 4401517 h 6873498"/>
              <a:gd name="connsiteX3" fmla="*/ 1657403 w 5883275"/>
              <a:gd name="connsiteY3" fmla="*/ 6873498 h 6873498"/>
              <a:gd name="connsiteX4" fmla="*/ 0 w 5883275"/>
              <a:gd name="connsiteY4" fmla="*/ 6858000 h 6873498"/>
              <a:gd name="connsiteX5" fmla="*/ 115824 w 5883275"/>
              <a:gd name="connsiteY5" fmla="*/ 3291840 h 6873498"/>
              <a:gd name="connsiteX0" fmla="*/ 6096 w 5883275"/>
              <a:gd name="connsiteY0" fmla="*/ 3297936 h 6873498"/>
              <a:gd name="connsiteX1" fmla="*/ 5883275 w 5883275"/>
              <a:gd name="connsiteY1" fmla="*/ 0 h 6873498"/>
              <a:gd name="connsiteX2" fmla="*/ 5883275 w 5883275"/>
              <a:gd name="connsiteY2" fmla="*/ 4401517 h 6873498"/>
              <a:gd name="connsiteX3" fmla="*/ 1657403 w 5883275"/>
              <a:gd name="connsiteY3" fmla="*/ 6873498 h 6873498"/>
              <a:gd name="connsiteX4" fmla="*/ 0 w 5883275"/>
              <a:gd name="connsiteY4" fmla="*/ 6858000 h 6873498"/>
              <a:gd name="connsiteX5" fmla="*/ 6096 w 5883275"/>
              <a:gd name="connsiteY5" fmla="*/ 3297936 h 6873498"/>
              <a:gd name="connsiteX0" fmla="*/ 6096 w 5889371"/>
              <a:gd name="connsiteY0" fmla="*/ 6096 h 3581658"/>
              <a:gd name="connsiteX1" fmla="*/ 5889371 w 5889371"/>
              <a:gd name="connsiteY1" fmla="*/ 0 h 3581658"/>
              <a:gd name="connsiteX2" fmla="*/ 5883275 w 5889371"/>
              <a:gd name="connsiteY2" fmla="*/ 1109677 h 3581658"/>
              <a:gd name="connsiteX3" fmla="*/ 1657403 w 5889371"/>
              <a:gd name="connsiteY3" fmla="*/ 3581658 h 3581658"/>
              <a:gd name="connsiteX4" fmla="*/ 0 w 5889371"/>
              <a:gd name="connsiteY4" fmla="*/ 3566160 h 3581658"/>
              <a:gd name="connsiteX5" fmla="*/ 6096 w 5889371"/>
              <a:gd name="connsiteY5" fmla="*/ 6096 h 3581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89371" h="3581658">
                <a:moveTo>
                  <a:pt x="6096" y="6096"/>
                </a:moveTo>
                <a:lnTo>
                  <a:pt x="5889371" y="0"/>
                </a:lnTo>
                <a:lnTo>
                  <a:pt x="5883275" y="1109677"/>
                </a:lnTo>
                <a:lnTo>
                  <a:pt x="1657403" y="3581658"/>
                </a:lnTo>
                <a:lnTo>
                  <a:pt x="0" y="3566160"/>
                </a:lnTo>
                <a:lnTo>
                  <a:pt x="6096" y="6096"/>
                </a:lnTo>
                <a:close/>
              </a:path>
            </a:pathLst>
          </a:custGeom>
          <a:solidFill>
            <a:schemeClr val="accent2">
              <a:lumMod val="20000"/>
              <a:lumOff val="80000"/>
            </a:schemeClr>
          </a:solidFill>
        </p:spPr>
        <p:txBody>
          <a:bodyPr lIns="0" tIns="0" rIns="0" bIns="0" anchor="ctr" anchorCtr="0"/>
          <a:lstStyle>
            <a:lvl1pPr marL="0" indent="0" algn="ctr">
              <a:buNone/>
              <a:defRPr sz="2400">
                <a:solidFill>
                  <a:schemeClr val="bg1"/>
                </a:solidFill>
              </a:defRPr>
            </a:lvl1pPr>
          </a:lstStyle>
          <a:p>
            <a:r>
              <a:rPr lang="en-US" dirty="0"/>
              <a:t>Add Picture</a:t>
            </a:r>
          </a:p>
        </p:txBody>
      </p:sp>
      <p:sp>
        <p:nvSpPr>
          <p:cNvPr id="3" name="Picture Placeholder 2">
            <a:extLst>
              <a:ext uri="{FF2B5EF4-FFF2-40B4-BE49-F238E27FC236}">
                <a16:creationId xmlns="" xmlns:a16="http://schemas.microsoft.com/office/drawing/2014/main" id="{C2D0A863-31E7-E642-A197-120410659985}"/>
              </a:ext>
            </a:extLst>
          </p:cNvPr>
          <p:cNvSpPr>
            <a:spLocks noGrp="1"/>
          </p:cNvSpPr>
          <p:nvPr>
            <p:ph type="pic" sz="quarter" idx="13" hasCustomPrompt="1"/>
          </p:nvPr>
        </p:nvSpPr>
        <p:spPr>
          <a:xfrm>
            <a:off x="6308725" y="0"/>
            <a:ext cx="2945003" cy="3267456"/>
          </a:xfrm>
          <a:prstGeom prst="rect">
            <a:avLst/>
          </a:prstGeom>
          <a:solidFill>
            <a:schemeClr val="accent2">
              <a:lumMod val="60000"/>
              <a:lumOff val="40000"/>
            </a:schemeClr>
          </a:solidFill>
        </p:spPr>
        <p:txBody>
          <a:bodyPr anchor="ctr"/>
          <a:lstStyle>
            <a:lvl1pPr marL="0" indent="0" algn="ctr">
              <a:buNone/>
              <a:defRPr sz="2000">
                <a:solidFill>
                  <a:schemeClr val="bg1"/>
                </a:solidFill>
              </a:defRPr>
            </a:lvl1pPr>
          </a:lstStyle>
          <a:p>
            <a:r>
              <a:rPr lang="en-US" dirty="0"/>
              <a:t>Add Picture</a:t>
            </a:r>
          </a:p>
        </p:txBody>
      </p:sp>
      <p:sp>
        <p:nvSpPr>
          <p:cNvPr id="12" name="Picture Placeholder 2">
            <a:extLst>
              <a:ext uri="{FF2B5EF4-FFF2-40B4-BE49-F238E27FC236}">
                <a16:creationId xmlns="" xmlns:a16="http://schemas.microsoft.com/office/drawing/2014/main" id="{BE4358ED-14DA-0B41-9B52-0A95CCB24D49}"/>
              </a:ext>
            </a:extLst>
          </p:cNvPr>
          <p:cNvSpPr>
            <a:spLocks noGrp="1"/>
          </p:cNvSpPr>
          <p:nvPr>
            <p:ph type="pic" sz="quarter" idx="14" hasCustomPrompt="1"/>
          </p:nvPr>
        </p:nvSpPr>
        <p:spPr>
          <a:xfrm>
            <a:off x="9284208" y="0"/>
            <a:ext cx="2907792" cy="3267456"/>
          </a:xfrm>
          <a:prstGeom prst="rect">
            <a:avLst/>
          </a:prstGeom>
          <a:solidFill>
            <a:schemeClr val="accent2">
              <a:lumMod val="40000"/>
              <a:lumOff val="60000"/>
            </a:schemeClr>
          </a:solidFill>
        </p:spPr>
        <p:txBody>
          <a:bodyPr anchor="ctr"/>
          <a:lstStyle>
            <a:lvl1pPr marL="0" indent="0" algn="ctr">
              <a:buNone/>
              <a:defRPr sz="2000">
                <a:solidFill>
                  <a:schemeClr val="bg1"/>
                </a:solidFill>
              </a:defRPr>
            </a:lvl1pPr>
          </a:lstStyle>
          <a:p>
            <a:r>
              <a:rPr lang="en-US" dirty="0"/>
              <a:t>Add Picture</a:t>
            </a:r>
          </a:p>
        </p:txBody>
      </p:sp>
      <p:sp>
        <p:nvSpPr>
          <p:cNvPr id="16" name="Right Triangle 15">
            <a:extLst>
              <a:ext uri="{FF2B5EF4-FFF2-40B4-BE49-F238E27FC236}">
                <a16:creationId xmlns="" xmlns:a16="http://schemas.microsoft.com/office/drawing/2014/main" id="{3C4CF836-DF6C-B541-B78A-EE3706BA729E}"/>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11" name="Text Placeholder 13">
            <a:extLst>
              <a:ext uri="{FF2B5EF4-FFF2-40B4-BE49-F238E27FC236}">
                <a16:creationId xmlns="" xmlns:a16="http://schemas.microsoft.com/office/drawing/2014/main" id="{4E6BC227-7A91-B74C-8820-7ED6D3F96B1B}"/>
              </a:ext>
            </a:extLst>
          </p:cNvPr>
          <p:cNvSpPr>
            <a:spLocks noGrp="1"/>
          </p:cNvSpPr>
          <p:nvPr>
            <p:ph type="body" sz="quarter" idx="10"/>
          </p:nvPr>
        </p:nvSpPr>
        <p:spPr>
          <a:xfrm>
            <a:off x="1139824" y="1014413"/>
            <a:ext cx="3943351" cy="1135062"/>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Text Placeholder 13">
            <a:extLst>
              <a:ext uri="{FF2B5EF4-FFF2-40B4-BE49-F238E27FC236}">
                <a16:creationId xmlns="" xmlns:a16="http://schemas.microsoft.com/office/drawing/2014/main" id="{708B5F7C-9321-CA42-A4A6-75DDACAFBFBA}"/>
              </a:ext>
            </a:extLst>
          </p:cNvPr>
          <p:cNvSpPr>
            <a:spLocks noGrp="1"/>
          </p:cNvSpPr>
          <p:nvPr>
            <p:ph type="body" sz="quarter" idx="11"/>
          </p:nvPr>
        </p:nvSpPr>
        <p:spPr>
          <a:xfrm>
            <a:off x="1139825" y="2379076"/>
            <a:ext cx="4730750" cy="3199399"/>
          </a:xfrm>
          <a:prstGeom prst="rect">
            <a:avLst/>
          </a:prstGeom>
        </p:spPr>
        <p:txBody>
          <a:bodyPr lIns="0" tIns="0" rIns="0" bIns="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Freeform 14">
            <a:extLst>
              <a:ext uri="{FF2B5EF4-FFF2-40B4-BE49-F238E27FC236}">
                <a16:creationId xmlns="" xmlns:a16="http://schemas.microsoft.com/office/drawing/2014/main" id="{6DAFE6A3-BBDA-CF4C-BC68-158DEB004A09}"/>
              </a:ext>
            </a:extLst>
          </p:cNvPr>
          <p:cNvSpPr/>
          <p:nvPr userDrawn="1"/>
        </p:nvSpPr>
        <p:spPr>
          <a:xfrm>
            <a:off x="-738" y="833106"/>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disclosure statment">
            <a:extLst>
              <a:ext uri="{FF2B5EF4-FFF2-40B4-BE49-F238E27FC236}">
                <a16:creationId xmlns="" xmlns:a16="http://schemas.microsoft.com/office/drawing/2014/main" id="{BCB6B914-359A-3346-9D1F-B8C89D7172E2}"/>
              </a:ext>
            </a:extLst>
          </p:cNvPr>
          <p:cNvSpPr txBox="1">
            <a:spLocks/>
          </p:cNvSpPr>
          <p:nvPr userDrawn="1"/>
        </p:nvSpPr>
        <p:spPr>
          <a:xfrm>
            <a:off x="1139825" y="6213415"/>
            <a:ext cx="4730750" cy="221599"/>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smtClean="0">
                <a:solidFill>
                  <a:schemeClr val="accent2"/>
                </a:solidFill>
                <a:latin typeface="Arial" panose="020B0604020202020204" pitchFamily="34" charset="0"/>
              </a:rPr>
              <a:t>A diversified portfolio does not assure a profit or protect against loss in a declining market. The information included herein is for informational 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1736848568"/>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slide option 11 (3 member)">
    <p:spTree>
      <p:nvGrpSpPr>
        <p:cNvPr id="1" name=""/>
        <p:cNvGrpSpPr/>
        <p:nvPr/>
      </p:nvGrpSpPr>
      <p:grpSpPr>
        <a:xfrm>
          <a:off x="0" y="0"/>
          <a:ext cx="0" cy="0"/>
          <a:chOff x="0" y="0"/>
          <a:chExt cx="0" cy="0"/>
        </a:xfrm>
      </p:grpSpPr>
      <p:sp>
        <p:nvSpPr>
          <p:cNvPr id="40" name="Text Placeholder 13">
            <a:extLst>
              <a:ext uri="{FF2B5EF4-FFF2-40B4-BE49-F238E27FC236}">
                <a16:creationId xmlns="" xmlns:a16="http://schemas.microsoft.com/office/drawing/2014/main" id="{D9E564CC-6175-5345-B507-E9AB0C486554}"/>
              </a:ext>
            </a:extLst>
          </p:cNvPr>
          <p:cNvSpPr>
            <a:spLocks noGrp="1"/>
          </p:cNvSpPr>
          <p:nvPr>
            <p:ph type="body" sz="quarter" idx="10"/>
          </p:nvPr>
        </p:nvSpPr>
        <p:spPr>
          <a:xfrm>
            <a:off x="1139825" y="1014413"/>
            <a:ext cx="9890125" cy="588919"/>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5" name="Text Placeholder 13">
            <a:extLst>
              <a:ext uri="{FF2B5EF4-FFF2-40B4-BE49-F238E27FC236}">
                <a16:creationId xmlns="" xmlns:a16="http://schemas.microsoft.com/office/drawing/2014/main" id="{030901E1-C51C-C84B-8849-4E60A323CE8B}"/>
              </a:ext>
            </a:extLst>
          </p:cNvPr>
          <p:cNvSpPr>
            <a:spLocks noGrp="1"/>
          </p:cNvSpPr>
          <p:nvPr>
            <p:ph type="body" sz="quarter" idx="18"/>
          </p:nvPr>
        </p:nvSpPr>
        <p:spPr>
          <a:xfrm>
            <a:off x="1143466" y="4691064"/>
            <a:ext cx="2739093" cy="1143000"/>
          </a:xfrm>
          <a:prstGeom prst="rect">
            <a:avLst/>
          </a:prstGeom>
        </p:spPr>
        <p:txBody>
          <a:bodyPr lIns="0" tIns="0" rIns="0" bIns="0" anchor="t" anchorCtr="0"/>
          <a:lstStyle>
            <a:lvl1pPr marL="0" indent="0" algn="ctr">
              <a:lnSpc>
                <a:spcPct val="90000"/>
              </a:lnSpc>
              <a:spcBef>
                <a:spcPts val="0"/>
              </a:spcBef>
              <a:spcAft>
                <a:spcPts val="600"/>
              </a:spcAft>
              <a:buNone/>
              <a:defRPr sz="16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1" name="Picture Placeholder 4">
            <a:extLst>
              <a:ext uri="{FF2B5EF4-FFF2-40B4-BE49-F238E27FC236}">
                <a16:creationId xmlns="" xmlns:a16="http://schemas.microsoft.com/office/drawing/2014/main" id="{469D11EF-7735-6640-AF18-D768D00BA79C}"/>
              </a:ext>
            </a:extLst>
          </p:cNvPr>
          <p:cNvSpPr>
            <a:spLocks noGrp="1"/>
          </p:cNvSpPr>
          <p:nvPr>
            <p:ph type="pic" sz="quarter" idx="32"/>
          </p:nvPr>
        </p:nvSpPr>
        <p:spPr>
          <a:xfrm>
            <a:off x="1143466" y="2149476"/>
            <a:ext cx="2739093" cy="2286000"/>
          </a:xfrm>
          <a:prstGeom prst="rect">
            <a:avLst/>
          </a:prstGeom>
          <a:solidFill>
            <a:schemeClr val="bg1">
              <a:lumMod val="95000"/>
            </a:schemeClr>
          </a:solidFill>
          <a:effectLst>
            <a:outerShdw blurRad="63500" algn="ctr" rotWithShape="0">
              <a:prstClr val="black">
                <a:alpha val="40000"/>
              </a:prstClr>
            </a:outerShdw>
          </a:effectLst>
        </p:spPr>
        <p:txBody>
          <a:bodyPr anchor="ctr"/>
          <a:lstStyle>
            <a:lvl1pPr marL="0" indent="0" algn="ctr">
              <a:buFont typeface="Arial" panose="020B0604020202020204" pitchFamily="34" charset="0"/>
              <a:buNone/>
              <a:defRPr sz="1400"/>
            </a:lvl1pPr>
          </a:lstStyle>
          <a:p>
            <a:endParaRPr lang="en-US" dirty="0"/>
          </a:p>
        </p:txBody>
      </p:sp>
      <p:sp>
        <p:nvSpPr>
          <p:cNvPr id="59" name="Right Triangle 58">
            <a:extLst>
              <a:ext uri="{FF2B5EF4-FFF2-40B4-BE49-F238E27FC236}">
                <a16:creationId xmlns="" xmlns:a16="http://schemas.microsoft.com/office/drawing/2014/main" id="{B4773F50-95E6-F547-AF15-32A8B2416198}"/>
              </a:ext>
            </a:extLst>
          </p:cNvPr>
          <p:cNvSpPr/>
          <p:nvPr userDrawn="1"/>
        </p:nvSpPr>
        <p:spPr>
          <a:xfrm flipH="1">
            <a:off x="10892889" y="6100184"/>
            <a:ext cx="1299111" cy="757815"/>
          </a:xfrm>
          <a:prstGeom prst="rtTriangle">
            <a:avLst/>
          </a:prstGeom>
          <a:solidFill>
            <a:schemeClr val="tx2"/>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26" name="Text Placeholder 13">
            <a:extLst>
              <a:ext uri="{FF2B5EF4-FFF2-40B4-BE49-F238E27FC236}">
                <a16:creationId xmlns="" xmlns:a16="http://schemas.microsoft.com/office/drawing/2014/main" id="{A75E0DB8-5F2A-D443-9CC8-3FBCFE1CC952}"/>
              </a:ext>
            </a:extLst>
          </p:cNvPr>
          <p:cNvSpPr>
            <a:spLocks noGrp="1"/>
          </p:cNvSpPr>
          <p:nvPr>
            <p:ph type="body" sz="quarter" idx="33"/>
          </p:nvPr>
        </p:nvSpPr>
        <p:spPr>
          <a:xfrm>
            <a:off x="4715340" y="4691064"/>
            <a:ext cx="2739093" cy="1143000"/>
          </a:xfrm>
          <a:prstGeom prst="rect">
            <a:avLst/>
          </a:prstGeom>
        </p:spPr>
        <p:txBody>
          <a:bodyPr lIns="0" tIns="0" rIns="0" bIns="0" anchor="t" anchorCtr="0"/>
          <a:lstStyle>
            <a:lvl1pPr marL="0" indent="0" algn="ctr">
              <a:lnSpc>
                <a:spcPct val="90000"/>
              </a:lnSpc>
              <a:spcBef>
                <a:spcPts val="0"/>
              </a:spcBef>
              <a:spcAft>
                <a:spcPts val="600"/>
              </a:spcAft>
              <a:buNone/>
              <a:defRPr sz="16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8" name="Picture Placeholder 4">
            <a:extLst>
              <a:ext uri="{FF2B5EF4-FFF2-40B4-BE49-F238E27FC236}">
                <a16:creationId xmlns="" xmlns:a16="http://schemas.microsoft.com/office/drawing/2014/main" id="{C570E22A-DD69-BF44-BB48-43DD6BFE3DF7}"/>
              </a:ext>
            </a:extLst>
          </p:cNvPr>
          <p:cNvSpPr>
            <a:spLocks noGrp="1"/>
          </p:cNvSpPr>
          <p:nvPr>
            <p:ph type="pic" sz="quarter" idx="34"/>
          </p:nvPr>
        </p:nvSpPr>
        <p:spPr>
          <a:xfrm>
            <a:off x="4719647" y="2149476"/>
            <a:ext cx="2739093" cy="2286000"/>
          </a:xfrm>
          <a:prstGeom prst="rect">
            <a:avLst/>
          </a:prstGeom>
          <a:solidFill>
            <a:schemeClr val="bg1">
              <a:lumMod val="95000"/>
            </a:schemeClr>
          </a:solidFill>
          <a:effectLst>
            <a:outerShdw blurRad="63500" algn="ctr" rotWithShape="0">
              <a:prstClr val="black">
                <a:alpha val="40000"/>
              </a:prstClr>
            </a:outerShdw>
          </a:effectLst>
        </p:spPr>
        <p:txBody>
          <a:bodyPr anchor="ctr"/>
          <a:lstStyle>
            <a:lvl1pPr marL="0" indent="0" algn="ctr">
              <a:buFont typeface="Arial" panose="020B0604020202020204" pitchFamily="34" charset="0"/>
              <a:buNone/>
              <a:defRPr sz="1400"/>
            </a:lvl1pPr>
          </a:lstStyle>
          <a:p>
            <a:endParaRPr lang="en-US" dirty="0"/>
          </a:p>
        </p:txBody>
      </p:sp>
      <p:sp>
        <p:nvSpPr>
          <p:cNvPr id="29" name="Text Placeholder 13">
            <a:extLst>
              <a:ext uri="{FF2B5EF4-FFF2-40B4-BE49-F238E27FC236}">
                <a16:creationId xmlns="" xmlns:a16="http://schemas.microsoft.com/office/drawing/2014/main" id="{4BD093D0-238E-F149-A3B9-A49C6CBB53B8}"/>
              </a:ext>
            </a:extLst>
          </p:cNvPr>
          <p:cNvSpPr>
            <a:spLocks noGrp="1"/>
          </p:cNvSpPr>
          <p:nvPr>
            <p:ph type="body" sz="quarter" idx="35"/>
          </p:nvPr>
        </p:nvSpPr>
        <p:spPr>
          <a:xfrm>
            <a:off x="8295828" y="4691064"/>
            <a:ext cx="2739093" cy="1143000"/>
          </a:xfrm>
          <a:prstGeom prst="rect">
            <a:avLst/>
          </a:prstGeom>
        </p:spPr>
        <p:txBody>
          <a:bodyPr lIns="0" tIns="0" rIns="0" bIns="0" anchor="t" anchorCtr="0"/>
          <a:lstStyle>
            <a:lvl1pPr marL="0" indent="0" algn="ctr">
              <a:lnSpc>
                <a:spcPct val="90000"/>
              </a:lnSpc>
              <a:spcBef>
                <a:spcPts val="0"/>
              </a:spcBef>
              <a:spcAft>
                <a:spcPts val="600"/>
              </a:spcAft>
              <a:buNone/>
              <a:defRPr sz="16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30" name="Picture Placeholder 4">
            <a:extLst>
              <a:ext uri="{FF2B5EF4-FFF2-40B4-BE49-F238E27FC236}">
                <a16:creationId xmlns="" xmlns:a16="http://schemas.microsoft.com/office/drawing/2014/main" id="{380B0AB3-2307-A440-AE2D-B3C3EF1A3F33}"/>
              </a:ext>
            </a:extLst>
          </p:cNvPr>
          <p:cNvSpPr>
            <a:spLocks noGrp="1"/>
          </p:cNvSpPr>
          <p:nvPr>
            <p:ph type="pic" sz="quarter" idx="36"/>
          </p:nvPr>
        </p:nvSpPr>
        <p:spPr>
          <a:xfrm>
            <a:off x="8295828" y="2149476"/>
            <a:ext cx="2739093" cy="2286000"/>
          </a:xfrm>
          <a:prstGeom prst="rect">
            <a:avLst/>
          </a:prstGeom>
          <a:solidFill>
            <a:schemeClr val="bg1">
              <a:lumMod val="95000"/>
            </a:schemeClr>
          </a:solidFill>
          <a:effectLst>
            <a:outerShdw blurRad="63500" algn="ctr" rotWithShape="0">
              <a:prstClr val="black">
                <a:alpha val="40000"/>
              </a:prstClr>
            </a:outerShdw>
          </a:effectLst>
        </p:spPr>
        <p:txBody>
          <a:bodyPr anchor="ctr"/>
          <a:lstStyle>
            <a:lvl1pPr marL="0" indent="0" algn="ctr">
              <a:buFont typeface="Arial" panose="020B0604020202020204" pitchFamily="34" charset="0"/>
              <a:buNone/>
              <a:defRPr sz="1400"/>
            </a:lvl1pPr>
          </a:lstStyle>
          <a:p>
            <a:endParaRPr lang="en-US" dirty="0"/>
          </a:p>
        </p:txBody>
      </p:sp>
      <p:sp>
        <p:nvSpPr>
          <p:cNvPr id="14" name="Freeform 13">
            <a:extLst>
              <a:ext uri="{FF2B5EF4-FFF2-40B4-BE49-F238E27FC236}">
                <a16:creationId xmlns="" xmlns:a16="http://schemas.microsoft.com/office/drawing/2014/main" id="{BAF0C56C-67FB-5242-9BF2-3870824CCA78}"/>
              </a:ext>
            </a:extLst>
          </p:cNvPr>
          <p:cNvSpPr/>
          <p:nvPr userDrawn="1"/>
        </p:nvSpPr>
        <p:spPr>
          <a:xfrm>
            <a:off x="-738" y="833106"/>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3" name="disclosure statment">
            <a:extLst>
              <a:ext uri="{FF2B5EF4-FFF2-40B4-BE49-F238E27FC236}">
                <a16:creationId xmlns="" xmlns:a16="http://schemas.microsoft.com/office/drawing/2014/main" id="{F9F89745-9658-2F46-A17B-CC6054095456}"/>
              </a:ext>
            </a:extLst>
          </p:cNvPr>
          <p:cNvSpPr txBox="1">
            <a:spLocks/>
          </p:cNvSpPr>
          <p:nvPr userDrawn="1"/>
        </p:nvSpPr>
        <p:spPr>
          <a:xfrm>
            <a:off x="3138488" y="6290585"/>
            <a:ext cx="7891109" cy="110800"/>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smtClean="0">
                <a:solidFill>
                  <a:schemeClr val="accent2"/>
                </a:solidFill>
                <a:latin typeface="Arial" panose="020B0604020202020204" pitchFamily="34" charset="0"/>
              </a:rPr>
              <a:t>A diversified portfolio does not assure a profit or protect against loss in a declining market. The information included herein is for informational 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
        <p:nvSpPr>
          <p:cNvPr id="16" name="TextBox 15">
            <a:extLst>
              <a:ext uri="{FF2B5EF4-FFF2-40B4-BE49-F238E27FC236}">
                <a16:creationId xmlns="" xmlns:a16="http://schemas.microsoft.com/office/drawing/2014/main" id="{FBF10EE1-66F6-A64B-A1B2-E37B1D87A657}"/>
              </a:ext>
            </a:extLst>
          </p:cNvPr>
          <p:cNvSpPr txBox="1"/>
          <p:nvPr userDrawn="1"/>
        </p:nvSpPr>
        <p:spPr>
          <a:xfrm>
            <a:off x="1139825" y="6194949"/>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3525480538"/>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eaker Slide option 12 (title, bullets)">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AE977C14-DF39-6443-8E68-778C7AA12358}"/>
              </a:ext>
            </a:extLst>
          </p:cNvPr>
          <p:cNvSpPr>
            <a:spLocks noGrp="1"/>
          </p:cNvSpPr>
          <p:nvPr>
            <p:ph type="pic" sz="quarter" idx="12"/>
          </p:nvPr>
        </p:nvSpPr>
        <p:spPr>
          <a:xfrm>
            <a:off x="0" y="0"/>
            <a:ext cx="5097463" cy="6858000"/>
          </a:xfrm>
          <a:prstGeom prst="rect">
            <a:avLst/>
          </a:prstGeom>
          <a:solidFill>
            <a:schemeClr val="bg1">
              <a:lumMod val="95000"/>
            </a:schemeClr>
          </a:solidFill>
        </p:spPr>
        <p:txBody>
          <a:bodyPr anchor="ctr"/>
          <a:lstStyle>
            <a:lvl1pPr marL="0" indent="0" algn="ctr">
              <a:buNone/>
              <a:defRPr/>
            </a:lvl1pPr>
          </a:lstStyle>
          <a:p>
            <a:endParaRPr lang="en-US"/>
          </a:p>
        </p:txBody>
      </p:sp>
      <p:pic>
        <p:nvPicPr>
          <p:cNvPr id="13" name="Picture 12">
            <a:extLst>
              <a:ext uri="{FF2B5EF4-FFF2-40B4-BE49-F238E27FC236}">
                <a16:creationId xmlns="" xmlns:a16="http://schemas.microsoft.com/office/drawing/2014/main" id="{E233F040-ED49-1B49-AE8A-B189C130795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617326" y="6011907"/>
            <a:ext cx="1839368" cy="625385"/>
          </a:xfrm>
          <a:prstGeom prst="rect">
            <a:avLst/>
          </a:prstGeom>
          <a:effectLst/>
        </p:spPr>
      </p:pic>
      <p:sp>
        <p:nvSpPr>
          <p:cNvPr id="9" name="Text Placeholder 13">
            <a:extLst>
              <a:ext uri="{FF2B5EF4-FFF2-40B4-BE49-F238E27FC236}">
                <a16:creationId xmlns="" xmlns:a16="http://schemas.microsoft.com/office/drawing/2014/main" id="{221090C8-4E25-AD49-A1CE-2D302451961C}"/>
              </a:ext>
            </a:extLst>
          </p:cNvPr>
          <p:cNvSpPr>
            <a:spLocks noGrp="1"/>
          </p:cNvSpPr>
          <p:nvPr>
            <p:ph type="body" sz="quarter" idx="10"/>
          </p:nvPr>
        </p:nvSpPr>
        <p:spPr>
          <a:xfrm>
            <a:off x="5870574" y="1014413"/>
            <a:ext cx="5159376" cy="836158"/>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 xmlns:a16="http://schemas.microsoft.com/office/drawing/2014/main" id="{55362FC4-C546-2547-AC09-BE3C103EC1CB}"/>
              </a:ext>
            </a:extLst>
          </p:cNvPr>
          <p:cNvSpPr>
            <a:spLocks noGrp="1"/>
          </p:cNvSpPr>
          <p:nvPr>
            <p:ph type="body" sz="quarter" idx="11"/>
          </p:nvPr>
        </p:nvSpPr>
        <p:spPr>
          <a:xfrm>
            <a:off x="5870574" y="2149475"/>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Text Placeholder 13">
            <a:extLst>
              <a:ext uri="{FF2B5EF4-FFF2-40B4-BE49-F238E27FC236}">
                <a16:creationId xmlns="" xmlns:a16="http://schemas.microsoft.com/office/drawing/2014/main" id="{5482B8AA-3E73-2D4B-969A-2C6CC991E7B5}"/>
              </a:ext>
            </a:extLst>
          </p:cNvPr>
          <p:cNvSpPr>
            <a:spLocks noGrp="1"/>
          </p:cNvSpPr>
          <p:nvPr>
            <p:ph type="body" sz="quarter" idx="13"/>
          </p:nvPr>
        </p:nvSpPr>
        <p:spPr>
          <a:xfrm>
            <a:off x="5870574" y="2685143"/>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 xmlns:a16="http://schemas.microsoft.com/office/drawing/2014/main" id="{B7EF99CD-A98C-DB4F-A830-2F42E1167DE5}"/>
              </a:ext>
            </a:extLst>
          </p:cNvPr>
          <p:cNvSpPr>
            <a:spLocks noGrp="1"/>
          </p:cNvSpPr>
          <p:nvPr>
            <p:ph type="body" sz="quarter" idx="14"/>
          </p:nvPr>
        </p:nvSpPr>
        <p:spPr>
          <a:xfrm>
            <a:off x="5870574" y="3292474"/>
            <a:ext cx="5159375" cy="2286001"/>
          </a:xfrm>
          <a:prstGeom prst="rect">
            <a:avLst/>
          </a:prstGeom>
        </p:spPr>
        <p:txBody>
          <a:bodyPr lIns="0" tIns="0" rIns="0" bIns="0"/>
          <a:lstStyle>
            <a:lvl1pPr marL="342900" indent="-342900">
              <a:lnSpc>
                <a:spcPct val="100000"/>
              </a:lnSpc>
              <a:spcBef>
                <a:spcPts val="0"/>
              </a:spcBef>
              <a:spcAft>
                <a:spcPts val="1200"/>
              </a:spcAft>
              <a:buClr>
                <a:schemeClr val="tx2"/>
              </a:buClr>
              <a:buFont typeface="Arial" panose="020B0604020202020204" pitchFamily="34" charset="0"/>
              <a:buChar char="•"/>
              <a:defRPr sz="20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disclosure statment">
            <a:extLst>
              <a:ext uri="{FF2B5EF4-FFF2-40B4-BE49-F238E27FC236}">
                <a16:creationId xmlns="" xmlns:a16="http://schemas.microsoft.com/office/drawing/2014/main" id="{236CE8B6-8ADA-5244-8294-B73988CD8048}"/>
              </a:ext>
            </a:extLst>
          </p:cNvPr>
          <p:cNvSpPr txBox="1">
            <a:spLocks/>
          </p:cNvSpPr>
          <p:nvPr userDrawn="1"/>
        </p:nvSpPr>
        <p:spPr>
          <a:xfrm>
            <a:off x="5870575" y="6158400"/>
            <a:ext cx="3182938" cy="332399"/>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smtClean="0">
                <a:solidFill>
                  <a:schemeClr val="accent2"/>
                </a:solidFill>
                <a:latin typeface="Arial" panose="020B0604020202020204" pitchFamily="34" charset="0"/>
              </a:rPr>
              <a:t>A diversified portfolio does not assure a profit or protect against loss in a declining market. The information included herein is for informational 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
        <p:nvSpPr>
          <p:cNvPr id="16" name="TextBox 15">
            <a:extLst>
              <a:ext uri="{FF2B5EF4-FFF2-40B4-BE49-F238E27FC236}">
                <a16:creationId xmlns="" xmlns:a16="http://schemas.microsoft.com/office/drawing/2014/main" id="{686A5DAE-276E-8847-873E-64DE67B1B9C2}"/>
              </a:ext>
            </a:extLst>
          </p:cNvPr>
          <p:cNvSpPr txBox="1"/>
          <p:nvPr userDrawn="1"/>
        </p:nvSpPr>
        <p:spPr>
          <a:xfrm>
            <a:off x="9419487" y="6194949"/>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948259749"/>
      </p:ext>
    </p:extLst>
  </p:cSld>
  <p:clrMapOvr>
    <a:masterClrMapping/>
  </p:clrMapOvr>
  <p:transition spd="slow">
    <p:push dir="u"/>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eaker Slide option 13 (contact info)">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AE977C14-DF39-6443-8E68-778C7AA12358}"/>
              </a:ext>
            </a:extLst>
          </p:cNvPr>
          <p:cNvSpPr>
            <a:spLocks noGrp="1"/>
          </p:cNvSpPr>
          <p:nvPr>
            <p:ph type="pic" sz="quarter" idx="12"/>
          </p:nvPr>
        </p:nvSpPr>
        <p:spPr>
          <a:xfrm>
            <a:off x="0" y="0"/>
            <a:ext cx="5097463" cy="6858000"/>
          </a:xfrm>
          <a:prstGeom prst="rect">
            <a:avLst/>
          </a:prstGeom>
          <a:solidFill>
            <a:schemeClr val="bg1">
              <a:lumMod val="95000"/>
            </a:schemeClr>
          </a:solidFill>
        </p:spPr>
        <p:txBody>
          <a:bodyPr anchor="ctr"/>
          <a:lstStyle>
            <a:lvl1pPr marL="0" indent="0" algn="ctr">
              <a:buNone/>
              <a:defRPr/>
            </a:lvl1pPr>
          </a:lstStyle>
          <a:p>
            <a:endParaRPr lang="en-US"/>
          </a:p>
        </p:txBody>
      </p:sp>
      <p:pic>
        <p:nvPicPr>
          <p:cNvPr id="13" name="Picture 12">
            <a:extLst>
              <a:ext uri="{FF2B5EF4-FFF2-40B4-BE49-F238E27FC236}">
                <a16:creationId xmlns="" xmlns:a16="http://schemas.microsoft.com/office/drawing/2014/main" id="{E233F040-ED49-1B49-AE8A-B189C130795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617326" y="6011907"/>
            <a:ext cx="1839368" cy="625385"/>
          </a:xfrm>
          <a:prstGeom prst="rect">
            <a:avLst/>
          </a:prstGeom>
          <a:effectLst/>
        </p:spPr>
      </p:pic>
      <p:sp>
        <p:nvSpPr>
          <p:cNvPr id="9" name="Text Placeholder 13">
            <a:extLst>
              <a:ext uri="{FF2B5EF4-FFF2-40B4-BE49-F238E27FC236}">
                <a16:creationId xmlns="" xmlns:a16="http://schemas.microsoft.com/office/drawing/2014/main" id="{221090C8-4E25-AD49-A1CE-2D302451961C}"/>
              </a:ext>
            </a:extLst>
          </p:cNvPr>
          <p:cNvSpPr>
            <a:spLocks noGrp="1"/>
          </p:cNvSpPr>
          <p:nvPr>
            <p:ph type="body" sz="quarter" idx="10"/>
          </p:nvPr>
        </p:nvSpPr>
        <p:spPr>
          <a:xfrm>
            <a:off x="5870574" y="1014413"/>
            <a:ext cx="5159376" cy="836158"/>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 xmlns:a16="http://schemas.microsoft.com/office/drawing/2014/main" id="{55362FC4-C546-2547-AC09-BE3C103EC1CB}"/>
              </a:ext>
            </a:extLst>
          </p:cNvPr>
          <p:cNvSpPr>
            <a:spLocks noGrp="1"/>
          </p:cNvSpPr>
          <p:nvPr>
            <p:ph type="body" sz="quarter" idx="11"/>
          </p:nvPr>
        </p:nvSpPr>
        <p:spPr>
          <a:xfrm>
            <a:off x="5870574" y="2149475"/>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Text Placeholder 13">
            <a:extLst>
              <a:ext uri="{FF2B5EF4-FFF2-40B4-BE49-F238E27FC236}">
                <a16:creationId xmlns="" xmlns:a16="http://schemas.microsoft.com/office/drawing/2014/main" id="{5482B8AA-3E73-2D4B-969A-2C6CC991E7B5}"/>
              </a:ext>
            </a:extLst>
          </p:cNvPr>
          <p:cNvSpPr>
            <a:spLocks noGrp="1"/>
          </p:cNvSpPr>
          <p:nvPr>
            <p:ph type="body" sz="quarter" idx="13"/>
          </p:nvPr>
        </p:nvSpPr>
        <p:spPr>
          <a:xfrm>
            <a:off x="5870574" y="3019826"/>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 xmlns:a16="http://schemas.microsoft.com/office/drawing/2014/main" id="{B7EF99CD-A98C-DB4F-A830-2F42E1167DE5}"/>
              </a:ext>
            </a:extLst>
          </p:cNvPr>
          <p:cNvSpPr>
            <a:spLocks noGrp="1"/>
          </p:cNvSpPr>
          <p:nvPr>
            <p:ph type="body" sz="quarter" idx="14"/>
          </p:nvPr>
        </p:nvSpPr>
        <p:spPr>
          <a:xfrm>
            <a:off x="5870574" y="4435475"/>
            <a:ext cx="5159375" cy="1143000"/>
          </a:xfrm>
          <a:prstGeom prst="rect">
            <a:avLst/>
          </a:prstGeom>
        </p:spPr>
        <p:txBody>
          <a:bodyPr lIns="0" tIns="0" rIns="0" bIns="0"/>
          <a:lstStyle>
            <a:lvl1pPr marL="0" indent="0">
              <a:lnSpc>
                <a:spcPct val="100000"/>
              </a:lnSpc>
              <a:spcBef>
                <a:spcPts val="0"/>
              </a:spcBef>
              <a:spcAft>
                <a:spcPts val="600"/>
              </a:spcAft>
              <a:buClr>
                <a:schemeClr val="tx2"/>
              </a:buClr>
              <a:buFont typeface="Arial" panose="020B0604020202020204" pitchFamily="34" charset="0"/>
              <a:buNone/>
              <a:defRPr sz="18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Text Placeholder 13">
            <a:extLst>
              <a:ext uri="{FF2B5EF4-FFF2-40B4-BE49-F238E27FC236}">
                <a16:creationId xmlns="" xmlns:a16="http://schemas.microsoft.com/office/drawing/2014/main" id="{29DFF07A-874D-DA43-AFC2-3C34E352018E}"/>
              </a:ext>
            </a:extLst>
          </p:cNvPr>
          <p:cNvSpPr>
            <a:spLocks noGrp="1"/>
          </p:cNvSpPr>
          <p:nvPr>
            <p:ph type="body" sz="quarter" idx="15" hasCustomPrompt="1"/>
          </p:nvPr>
        </p:nvSpPr>
        <p:spPr>
          <a:xfrm>
            <a:off x="5870574" y="451703"/>
            <a:ext cx="5159376" cy="205923"/>
          </a:xfrm>
          <a:prstGeom prst="rect">
            <a:avLst/>
          </a:prstGeom>
        </p:spPr>
        <p:txBody>
          <a:bodyPr lIns="0" tIns="0" rIns="0" bIns="0" anchor="t"/>
          <a:lstStyle>
            <a:lvl1pPr marL="0" indent="0">
              <a:lnSpc>
                <a:spcPts val="2000"/>
              </a:lnSpc>
              <a:spcBef>
                <a:spcPts val="0"/>
              </a:spcBef>
              <a:buNone/>
              <a:defRPr sz="2000" b="0"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Your Contact</a:t>
            </a:r>
          </a:p>
        </p:txBody>
      </p:sp>
      <p:sp>
        <p:nvSpPr>
          <p:cNvPr id="18" name="Text Placeholder 13">
            <a:extLst>
              <a:ext uri="{FF2B5EF4-FFF2-40B4-BE49-F238E27FC236}">
                <a16:creationId xmlns="" xmlns:a16="http://schemas.microsoft.com/office/drawing/2014/main" id="{88F8500C-5B41-B247-A6E9-CC5EFA848DA6}"/>
              </a:ext>
            </a:extLst>
          </p:cNvPr>
          <p:cNvSpPr>
            <a:spLocks noGrp="1"/>
          </p:cNvSpPr>
          <p:nvPr>
            <p:ph type="body" sz="quarter" idx="17" hasCustomPrompt="1"/>
          </p:nvPr>
        </p:nvSpPr>
        <p:spPr>
          <a:xfrm>
            <a:off x="5870574" y="2694159"/>
            <a:ext cx="1974851" cy="205923"/>
          </a:xfrm>
          <a:prstGeom prst="rect">
            <a:avLst/>
          </a:prstGeom>
        </p:spPr>
        <p:txBody>
          <a:bodyPr lIns="0" tIns="0" rIns="0" bIns="0" anchor="t"/>
          <a:lstStyle>
            <a:lvl1pPr marL="0" indent="0">
              <a:lnSpc>
                <a:spcPts val="2000"/>
              </a:lnSpc>
              <a:spcBef>
                <a:spcPts val="0"/>
              </a:spcBef>
              <a:buNone/>
              <a:defRPr sz="1200" b="0" i="0" spc="300">
                <a:solidFill>
                  <a:schemeClr val="bg2"/>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
        <p:nvSpPr>
          <p:cNvPr id="20" name="Text Placeholder 13">
            <a:extLst>
              <a:ext uri="{FF2B5EF4-FFF2-40B4-BE49-F238E27FC236}">
                <a16:creationId xmlns="" xmlns:a16="http://schemas.microsoft.com/office/drawing/2014/main" id="{A72803B1-2228-1144-BDA7-F2383E32099A}"/>
              </a:ext>
            </a:extLst>
          </p:cNvPr>
          <p:cNvSpPr>
            <a:spLocks noGrp="1"/>
          </p:cNvSpPr>
          <p:nvPr>
            <p:ph type="body" sz="quarter" idx="18"/>
          </p:nvPr>
        </p:nvSpPr>
        <p:spPr>
          <a:xfrm>
            <a:off x="5870574" y="3810854"/>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1" name="Text Placeholder 13">
            <a:extLst>
              <a:ext uri="{FF2B5EF4-FFF2-40B4-BE49-F238E27FC236}">
                <a16:creationId xmlns="" xmlns:a16="http://schemas.microsoft.com/office/drawing/2014/main" id="{03CC59A4-A05B-3148-80CD-AF637E2E6390}"/>
              </a:ext>
            </a:extLst>
          </p:cNvPr>
          <p:cNvSpPr>
            <a:spLocks noGrp="1"/>
          </p:cNvSpPr>
          <p:nvPr>
            <p:ph type="body" sz="quarter" idx="19" hasCustomPrompt="1"/>
          </p:nvPr>
        </p:nvSpPr>
        <p:spPr>
          <a:xfrm>
            <a:off x="5870574" y="3485187"/>
            <a:ext cx="1974851" cy="205923"/>
          </a:xfrm>
          <a:prstGeom prst="rect">
            <a:avLst/>
          </a:prstGeom>
        </p:spPr>
        <p:txBody>
          <a:bodyPr lIns="0" tIns="0" rIns="0" bIns="0" anchor="t"/>
          <a:lstStyle>
            <a:lvl1pPr marL="0" indent="0">
              <a:lnSpc>
                <a:spcPts val="2000"/>
              </a:lnSpc>
              <a:spcBef>
                <a:spcPts val="0"/>
              </a:spcBef>
              <a:buNone/>
              <a:defRPr sz="1200" b="0" i="0" spc="300">
                <a:solidFill>
                  <a:schemeClr val="bg2"/>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PHONE</a:t>
            </a:r>
          </a:p>
        </p:txBody>
      </p:sp>
      <p:sp>
        <p:nvSpPr>
          <p:cNvPr id="19" name="disclosure statment">
            <a:extLst>
              <a:ext uri="{FF2B5EF4-FFF2-40B4-BE49-F238E27FC236}">
                <a16:creationId xmlns="" xmlns:a16="http://schemas.microsoft.com/office/drawing/2014/main" id="{4ED106F2-0518-054B-86DB-605E23C044BF}"/>
              </a:ext>
            </a:extLst>
          </p:cNvPr>
          <p:cNvSpPr txBox="1">
            <a:spLocks/>
          </p:cNvSpPr>
          <p:nvPr userDrawn="1"/>
        </p:nvSpPr>
        <p:spPr>
          <a:xfrm>
            <a:off x="5870575" y="6158399"/>
            <a:ext cx="3182938" cy="332399"/>
          </a:xfrm>
          <a:prstGeom prst="rect">
            <a:avLst/>
          </a:prstGeom>
        </p:spPr>
        <p:txBody>
          <a:bodyPr wrap="square" lIns="0" tIns="0" rIns="0" bIns="0" anchor="ctr">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800" b="0" i="0" dirty="0" smtClean="0">
                <a:solidFill>
                  <a:schemeClr val="accent2"/>
                </a:solidFill>
                <a:latin typeface="Arial" panose="020B0604020202020204" pitchFamily="34" charset="0"/>
              </a:rPr>
              <a:t>A diversified portfolio does not assure a profit or protect against loss in a declining market. The information included herein is for informational purposes</a:t>
            </a:r>
            <a:r>
              <a:rPr lang="en-US" sz="800" b="0" i="0" baseline="0" dirty="0" smtClean="0">
                <a:solidFill>
                  <a:schemeClr val="accent2"/>
                </a:solidFill>
                <a:latin typeface="Arial" panose="020B0604020202020204" pitchFamily="34" charset="0"/>
              </a:rPr>
              <a:t> only.</a:t>
            </a:r>
            <a:endParaRPr lang="en-US" sz="800" b="0" i="0" dirty="0">
              <a:solidFill>
                <a:schemeClr val="accent2"/>
              </a:solidFill>
              <a:latin typeface="Arial" panose="020B0604020202020204" pitchFamily="34" charset="0"/>
            </a:endParaRPr>
          </a:p>
        </p:txBody>
      </p:sp>
      <p:sp>
        <p:nvSpPr>
          <p:cNvPr id="23" name="TextBox 22">
            <a:extLst>
              <a:ext uri="{FF2B5EF4-FFF2-40B4-BE49-F238E27FC236}">
                <a16:creationId xmlns="" xmlns:a16="http://schemas.microsoft.com/office/drawing/2014/main" id="{C278EEFE-E4ED-EE49-9CEE-B0E45F470C59}"/>
              </a:ext>
            </a:extLst>
          </p:cNvPr>
          <p:cNvSpPr txBox="1"/>
          <p:nvPr userDrawn="1"/>
        </p:nvSpPr>
        <p:spPr>
          <a:xfrm>
            <a:off x="9419487" y="6194949"/>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1246556174"/>
      </p:ext>
    </p:extLst>
  </p:cSld>
  <p:clrMapOvr>
    <a:masterClrMapping/>
  </p:clrMapOvr>
  <p:transition spd="slow">
    <p:push dir="u"/>
  </p:transition>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riginal Grid (Hide when not used" hidden="1">
            <a:extLst>
              <a:ext uri="{FF2B5EF4-FFF2-40B4-BE49-F238E27FC236}">
                <a16:creationId xmlns="" xmlns:a16="http://schemas.microsoft.com/office/drawing/2014/main" id="{6F645227-A7EA-1142-8017-D3505BB868FA}"/>
              </a:ext>
            </a:extLst>
          </p:cNvPr>
          <p:cNvPicPr>
            <a:picLocks noChangeAspect="1"/>
          </p:cNvPicPr>
          <p:nvPr userDrawn="1"/>
        </p:nvPicPr>
        <p:blipFill>
          <a:blip r:embed="rId16">
            <a:alphaModFix amt="5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3767879885"/>
      </p:ext>
    </p:extLst>
  </p:cSld>
  <p:clrMap bg1="lt1" tx1="dk1" bg2="lt2" tx2="dk2" accent1="accent1" accent2="accent2" accent3="accent3" accent4="accent4" accent5="accent5" accent6="accent6" hlink="hlink" folHlink="folHlink"/>
  <p:sldLayoutIdLst>
    <p:sldLayoutId id="2147483728" r:id="rId1"/>
    <p:sldLayoutId id="2147483655" r:id="rId2"/>
    <p:sldLayoutId id="2147483661" r:id="rId3"/>
    <p:sldLayoutId id="2147483659" r:id="rId4"/>
    <p:sldLayoutId id="2147483658" r:id="rId5"/>
    <p:sldLayoutId id="2147483663" r:id="rId6"/>
    <p:sldLayoutId id="2147483706" r:id="rId7"/>
    <p:sldLayoutId id="2147483707" r:id="rId8"/>
    <p:sldLayoutId id="2147483711" r:id="rId9"/>
    <p:sldLayoutId id="2147483665" r:id="rId10"/>
    <p:sldLayoutId id="2147483666" r:id="rId11"/>
    <p:sldLayoutId id="2147483713" r:id="rId12"/>
    <p:sldLayoutId id="2147483730" r:id="rId13"/>
    <p:sldLayoutId id="2147483737" r:id="rId14"/>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074">
          <p15:clr>
            <a:srgbClr val="F26B43"/>
          </p15:clr>
        </p15:guide>
        <p15:guide id="4" orient="horz" pos="1515">
          <p15:clr>
            <a:srgbClr val="F26B43"/>
          </p15:clr>
        </p15:guide>
        <p15:guide id="6" orient="horz" pos="1354">
          <p15:clr>
            <a:srgbClr val="F26B43"/>
          </p15:clr>
        </p15:guide>
        <p15:guide id="7" orient="horz" pos="801">
          <p15:clr>
            <a:srgbClr val="F26B43"/>
          </p15:clr>
        </p15:guide>
        <p15:guide id="9" orient="horz" pos="639">
          <p15:clr>
            <a:srgbClr val="F26B43"/>
          </p15:clr>
        </p15:guide>
        <p15:guide id="12" pos="1204">
          <p15:clr>
            <a:srgbClr val="F26B43"/>
          </p15:clr>
        </p15:guide>
        <p15:guide id="14" pos="1480">
          <p15:clr>
            <a:srgbClr val="F26B43"/>
          </p15:clr>
        </p15:guide>
        <p15:guide id="15" pos="2448">
          <p15:clr>
            <a:srgbClr val="F26B43"/>
          </p15:clr>
        </p15:guide>
        <p15:guide id="17" pos="2730">
          <p15:clr>
            <a:srgbClr val="F26B43"/>
          </p15:clr>
        </p15:guide>
        <p15:guide id="19" pos="7436">
          <p15:clr>
            <a:srgbClr val="F26B43"/>
          </p15:clr>
        </p15:guide>
        <p15:guide id="20" pos="6463">
          <p15:clr>
            <a:srgbClr val="F26B43"/>
          </p15:clr>
        </p15:guide>
        <p15:guide id="22" pos="6192">
          <p15:clr>
            <a:srgbClr val="F26B43"/>
          </p15:clr>
        </p15:guide>
        <p15:guide id="23" pos="5219">
          <p15:clr>
            <a:srgbClr val="F26B43"/>
          </p15:clr>
        </p15:guide>
        <p15:guide id="25" pos="4942">
          <p15:clr>
            <a:srgbClr val="F26B43"/>
          </p15:clr>
        </p15:guide>
        <p15:guide id="26" pos="3698">
          <p15:clr>
            <a:srgbClr val="F26B43"/>
          </p15:clr>
        </p15:guide>
        <p15:guide id="27" pos="3974">
          <p15:clr>
            <a:srgbClr val="F26B43"/>
          </p15:clr>
        </p15:guide>
        <p15:guide id="29" orient="horz" pos="2794">
          <p15:clr>
            <a:srgbClr val="F26B43"/>
          </p15:clr>
        </p15:guide>
        <p15:guide id="31" orient="horz" pos="2955">
          <p15:clr>
            <a:srgbClr val="F26B43"/>
          </p15:clr>
        </p15:guide>
        <p15:guide id="32" orient="horz" pos="3514">
          <p15:clr>
            <a:srgbClr val="F26B43"/>
          </p15:clr>
        </p15:guide>
        <p15:guide id="34" orient="horz" pos="3675">
          <p15:clr>
            <a:srgbClr val="F26B43"/>
          </p15:clr>
        </p15:guide>
        <p15:guide id="35" orient="horz" pos="2235">
          <p15:clr>
            <a:srgbClr val="F26B43"/>
          </p15:clr>
        </p15:guide>
        <p15:guide id="38" pos="718" userDrawn="1">
          <p15:clr>
            <a:srgbClr val="F26B43"/>
          </p15:clr>
        </p15:guide>
        <p15:guide id="39" pos="6948" userDrawn="1">
          <p15:clr>
            <a:srgbClr val="F26B43"/>
          </p15:clr>
        </p15:guide>
        <p15:guide id="41" orient="horz" pos="3984" userDrawn="1">
          <p15:clr>
            <a:srgbClr val="F26B43"/>
          </p15:clr>
        </p15:guide>
        <p15:guide id="42" pos="1965" userDrawn="1">
          <p15:clr>
            <a:srgbClr val="F26B43"/>
          </p15:clr>
        </p15:guide>
        <p15:guide id="43" pos="3211" userDrawn="1">
          <p15:clr>
            <a:srgbClr val="F26B43"/>
          </p15:clr>
        </p15:guide>
        <p15:guide id="45" pos="5703" userDrawn="1">
          <p15:clr>
            <a:srgbClr val="F26B43"/>
          </p15:clr>
        </p15:guide>
        <p15:guide id="46" pos="236" userDrawn="1">
          <p15:clr>
            <a:srgbClr val="F26B43"/>
          </p15:clr>
        </p15:guide>
        <p15:guide id="47" pos="44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vestopedia.com/irs-tax-payments-delayed-until-july-15-2020-4800123"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eftps.gov/eftp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turbotax.intuit.com/tax-tips/general/the-2020-tax-deadline-extension-everything-you-need-to-know/L8Ph4Vnci"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hyperlink" Target="https://www.kiplinger.com/article/taxes/t056-c005-s001-when-are-2020-estimated-tax-payments-due.html#:~:text=If%20at%20least%20two%2Dthirds,make%20any%20estimated%20tax%20pay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kiplinger.com/article/taxes/t056-c005-s001-when-are-2020-estimated-tax-payments-due.html#:~:text=If%20at%20least%20two%2Dthirds,make%20any%20estimated%20tax%20payment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irs.gov/pub/irs-drop/n-20-51.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hyperlink" Target="https://www.marketwatch.com/story/algorithms-sped-up-selling-leading-to-the-fastest-bear-market-in-stock-market-history-2020-03-26#:~:text=March%202020%20holds%20the%20record,1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69128FDA-211F-AF4F-93BB-46F7AC0A2B98}"/>
              </a:ext>
            </a:extLst>
          </p:cNvPr>
          <p:cNvSpPr>
            <a:spLocks noGrp="1"/>
          </p:cNvSpPr>
          <p:nvPr>
            <p:ph type="body" sz="quarter" idx="10"/>
          </p:nvPr>
        </p:nvSpPr>
        <p:spPr>
          <a:xfrm>
            <a:off x="3119439" y="383441"/>
            <a:ext cx="7910512" cy="2952977"/>
          </a:xfrm>
        </p:spPr>
        <p:txBody>
          <a:bodyPr/>
          <a:lstStyle/>
          <a:p>
            <a:r>
              <a:rPr lang="en-US" sz="7200" dirty="0"/>
              <a:t>2020 Tax Preparation Planning </a:t>
            </a:r>
            <a:endParaRPr lang="en-US" sz="7200" dirty="0"/>
          </a:p>
        </p:txBody>
      </p:sp>
      <p:sp>
        <p:nvSpPr>
          <p:cNvPr id="6" name="Text Placeholder 3">
            <a:extLst>
              <a:ext uri="{FF2B5EF4-FFF2-40B4-BE49-F238E27FC236}">
                <a16:creationId xmlns="" xmlns:a16="http://schemas.microsoft.com/office/drawing/2014/main" id="{C1370D8C-652A-D648-A028-532C13E40D8D}"/>
              </a:ext>
            </a:extLst>
          </p:cNvPr>
          <p:cNvSpPr txBox="1">
            <a:spLocks/>
          </p:cNvSpPr>
          <p:nvPr/>
        </p:nvSpPr>
        <p:spPr>
          <a:xfrm>
            <a:off x="1140446" y="4691064"/>
            <a:ext cx="2745755" cy="887412"/>
          </a:xfrm>
          <a:prstGeom prst="rect">
            <a:avLst/>
          </a:prstGeom>
        </p:spPr>
        <p:txBody>
          <a:bodyPr lIns="0" tIns="0" rIns="0" bIns="0" anchor="ct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600" dirty="0">
                <a:solidFill>
                  <a:schemeClr val="bg1"/>
                </a:solidFill>
              </a:rPr>
              <a:t>Address 1</a:t>
            </a:r>
          </a:p>
          <a:p>
            <a:pPr marL="0" indent="0">
              <a:lnSpc>
                <a:spcPct val="100000"/>
              </a:lnSpc>
              <a:spcBef>
                <a:spcPts val="0"/>
              </a:spcBef>
              <a:buNone/>
            </a:pPr>
            <a:r>
              <a:rPr lang="en-US" sz="1600" dirty="0">
                <a:solidFill>
                  <a:schemeClr val="bg1"/>
                </a:solidFill>
              </a:rPr>
              <a:t>Address 2</a:t>
            </a:r>
          </a:p>
          <a:p>
            <a:pPr marL="0" indent="0">
              <a:lnSpc>
                <a:spcPct val="100000"/>
              </a:lnSpc>
              <a:spcBef>
                <a:spcPts val="0"/>
              </a:spcBef>
              <a:buNone/>
            </a:pPr>
            <a:r>
              <a:rPr lang="en-US" sz="1600" dirty="0">
                <a:solidFill>
                  <a:schemeClr val="bg1"/>
                </a:solidFill>
              </a:rPr>
              <a:t>Address 3</a:t>
            </a:r>
          </a:p>
        </p:txBody>
      </p:sp>
    </p:spTree>
    <p:extLst>
      <p:ext uri="{BB962C8B-B14F-4D97-AF65-F5344CB8AC3E}">
        <p14:creationId xmlns:p14="http://schemas.microsoft.com/office/powerpoint/2010/main" val="2378058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Why Not to File Extension</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Inability To Pay</a:t>
            </a:r>
          </a:p>
          <a:p>
            <a:pPr marL="342900" indent="-342900">
              <a:buClr>
                <a:schemeClr val="tx2"/>
              </a:buClr>
              <a:buFont typeface="Arial" panose="020B0604020202020204" pitchFamily="34" charset="0"/>
              <a:buChar char="•"/>
            </a:pPr>
            <a:r>
              <a:rPr lang="en-US" dirty="0"/>
              <a:t>Many people file for this year</a:t>
            </a:r>
          </a:p>
          <a:p>
            <a:pPr marL="342900" indent="-342900">
              <a:buClr>
                <a:schemeClr val="tx2"/>
              </a:buClr>
              <a:buFont typeface="Arial" panose="020B0604020202020204" pitchFamily="34" charset="0"/>
              <a:buChar char="•"/>
            </a:pPr>
            <a:r>
              <a:rPr lang="en-US" dirty="0"/>
              <a:t>Bad reason to extend, because you are not getting an extension of paying, as such taxes and penalties start to accrue </a:t>
            </a:r>
          </a:p>
          <a:p>
            <a:pPr marL="342900" indent="-342900">
              <a:buClr>
                <a:schemeClr val="tx2"/>
              </a:buClr>
              <a:buFont typeface="Arial" panose="020B0604020202020204" pitchFamily="34" charset="0"/>
              <a:buChar char="•"/>
            </a:pPr>
            <a:r>
              <a:rPr lang="en-US" dirty="0"/>
              <a:t>Instead, look at a short extension to pay with IRS of 60 to 120 days</a:t>
            </a:r>
          </a:p>
        </p:txBody>
      </p:sp>
    </p:spTree>
    <p:extLst>
      <p:ext uri="{BB962C8B-B14F-4D97-AF65-F5344CB8AC3E}">
        <p14:creationId xmlns:p14="http://schemas.microsoft.com/office/powerpoint/2010/main" val="394038185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State Taxes 2020</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p:txBody>
          <a:bodyPr/>
          <a:lstStyle/>
          <a:p>
            <a:pPr marL="457200" indent="-457200">
              <a:buClr>
                <a:schemeClr val="tx2"/>
              </a:buClr>
              <a:buSzPct val="100000"/>
              <a:buFont typeface="Arial" panose="020B0604020202020204" pitchFamily="34" charset="0"/>
              <a:buChar char="•"/>
            </a:pPr>
            <a:r>
              <a:rPr lang="en-US" sz="2800" dirty="0"/>
              <a:t>Relief only applied to Federal Government Taxes</a:t>
            </a:r>
          </a:p>
          <a:p>
            <a:pPr marL="457200" indent="-457200">
              <a:buClr>
                <a:schemeClr val="tx2"/>
              </a:buClr>
              <a:buSzPct val="100000"/>
              <a:buFont typeface="Arial" panose="020B0604020202020204" pitchFamily="34" charset="0"/>
              <a:buChar char="•"/>
            </a:pPr>
            <a:r>
              <a:rPr lang="en-US" sz="2800" dirty="0"/>
              <a:t>42 States plus DC require income tax filings </a:t>
            </a:r>
          </a:p>
          <a:p>
            <a:pPr marL="457200" indent="-457200">
              <a:buClr>
                <a:schemeClr val="tx2"/>
              </a:buClr>
              <a:buSzPct val="100000"/>
              <a:buFont typeface="Arial" panose="020B0604020202020204" pitchFamily="34" charset="0"/>
              <a:buChar char="•"/>
            </a:pPr>
            <a:r>
              <a:rPr lang="en-US" sz="2800" dirty="0"/>
              <a:t>Most states pushed back dates to July 15</a:t>
            </a:r>
          </a:p>
          <a:p>
            <a:pPr marL="457200" indent="-457200">
              <a:buClr>
                <a:schemeClr val="tx2"/>
              </a:buClr>
              <a:buSzPct val="100000"/>
              <a:buFont typeface="Arial" panose="020B0604020202020204" pitchFamily="34" charset="0"/>
              <a:buChar char="•"/>
            </a:pPr>
            <a:r>
              <a:rPr lang="en-US" sz="2800" dirty="0"/>
              <a:t>State extension rules vary – check with state website</a:t>
            </a:r>
          </a:p>
          <a:p>
            <a:pPr marL="457200" indent="-457200">
              <a:buClr>
                <a:schemeClr val="tx2"/>
              </a:buClr>
              <a:buSzPct val="100000"/>
              <a:buFont typeface="Arial" panose="020B0604020202020204" pitchFamily="34" charset="0"/>
              <a:buChar char="•"/>
            </a:pPr>
            <a:endParaRPr lang="en-US" sz="2800" dirty="0"/>
          </a:p>
        </p:txBody>
      </p:sp>
      <p:sp>
        <p:nvSpPr>
          <p:cNvPr id="2" name="Rectangle 1">
            <a:extLst>
              <a:ext uri="{FF2B5EF4-FFF2-40B4-BE49-F238E27FC236}">
                <a16:creationId xmlns:a16="http://schemas.microsoft.com/office/drawing/2014/main" xmlns="" id="{EFDB1468-69D2-4749-B561-4F629BE68580}"/>
              </a:ext>
            </a:extLst>
          </p:cNvPr>
          <p:cNvSpPr/>
          <p:nvPr/>
        </p:nvSpPr>
        <p:spPr>
          <a:xfrm>
            <a:off x="1615856" y="5424587"/>
            <a:ext cx="6042447" cy="153888"/>
          </a:xfrm>
          <a:prstGeom prst="rect">
            <a:avLst/>
          </a:prstGeom>
        </p:spPr>
        <p:txBody>
          <a:bodyPr wrap="square" lIns="0" tIns="0" rIns="0" bIns="0">
            <a:spAutoFit/>
          </a:bodyPr>
          <a:lstStyle/>
          <a:p>
            <a:r>
              <a:rPr lang="en-US" sz="1000" dirty="0">
                <a:latin typeface="Helvetica Neue LT Pro 45 Light" panose="020B0403020202020204" pitchFamily="34" charset="77"/>
                <a:hlinkClick r:id="rId3"/>
              </a:rPr>
              <a:t>https://www.investopedia.com/irs-tax-payments-delayed-until-july-15-2020-4800123</a:t>
            </a:r>
            <a:endParaRPr lang="en-US" sz="1000" dirty="0">
              <a:latin typeface="Helvetica Neue LT Pro 45 Light" panose="020B0403020202020204" pitchFamily="34" charset="77"/>
            </a:endParaRPr>
          </a:p>
        </p:txBody>
      </p:sp>
    </p:spTree>
    <p:extLst>
      <p:ext uri="{BB962C8B-B14F-4D97-AF65-F5344CB8AC3E}">
        <p14:creationId xmlns:p14="http://schemas.microsoft.com/office/powerpoint/2010/main" val="142941560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Estimated Taxes For 2020</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a:xfrm>
            <a:off x="1139825" y="2379077"/>
            <a:ext cx="9890125" cy="2329450"/>
          </a:xfrm>
        </p:spPr>
        <p:txBody>
          <a:bodyPr/>
          <a:lstStyle/>
          <a:p>
            <a:pPr marL="342900" indent="-342900">
              <a:buClr>
                <a:schemeClr val="tx2"/>
              </a:buClr>
              <a:buFont typeface="Arial" panose="020B0604020202020204" pitchFamily="34" charset="0"/>
              <a:buChar char="•"/>
            </a:pPr>
            <a:r>
              <a:rPr lang="en-US" dirty="0"/>
              <a:t>Estimated taxes due quarterly </a:t>
            </a:r>
          </a:p>
          <a:p>
            <a:pPr marL="342900" indent="-342900">
              <a:buClr>
                <a:schemeClr val="tx2"/>
              </a:buClr>
              <a:buFont typeface="Arial" panose="020B0604020202020204" pitchFamily="34" charset="0"/>
              <a:buChar char="•"/>
            </a:pPr>
            <a:r>
              <a:rPr lang="en-US" dirty="0"/>
              <a:t>Individuals, S proprietors, partners, etc.</a:t>
            </a:r>
          </a:p>
          <a:p>
            <a:pPr marL="342900" indent="-342900">
              <a:buClr>
                <a:schemeClr val="tx2"/>
              </a:buClr>
              <a:buFont typeface="Arial" panose="020B0604020202020204" pitchFamily="34" charset="0"/>
              <a:buChar char="•"/>
            </a:pPr>
            <a:r>
              <a:rPr lang="en-US" dirty="0"/>
              <a:t>Don’t need to be submitted to IRS until July 15</a:t>
            </a:r>
            <a:br>
              <a:rPr lang="en-US" dirty="0"/>
            </a:br>
            <a:endParaRPr lang="en-US" dirty="0"/>
          </a:p>
          <a:p>
            <a:pPr marL="342900" indent="-342900">
              <a:buClr>
                <a:schemeClr val="tx2"/>
              </a:buClr>
              <a:buFont typeface="Arial" panose="020B0604020202020204" pitchFamily="34" charset="0"/>
              <a:buChar char="•"/>
            </a:pPr>
            <a:r>
              <a:rPr lang="en-US" dirty="0"/>
              <a:t>July 15 is due date for Q1 and Q2 in 2020 </a:t>
            </a:r>
          </a:p>
          <a:p>
            <a:pPr marL="342900" indent="-342900">
              <a:buClr>
                <a:schemeClr val="tx2"/>
              </a:buClr>
              <a:buFont typeface="Arial" panose="020B0604020202020204" pitchFamily="34" charset="0"/>
              <a:buChar char="•"/>
            </a:pPr>
            <a:r>
              <a:rPr lang="en-US" dirty="0"/>
              <a:t>Pay online with </a:t>
            </a:r>
            <a:r>
              <a:rPr lang="en-US" b="1" dirty="0">
                <a:hlinkClick r:id="rId3"/>
              </a:rPr>
              <a:t>Electronic Federal Tax Payment System (EFTPS)</a:t>
            </a:r>
            <a:endParaRPr lang="en-US" b="1" dirty="0"/>
          </a:p>
          <a:p>
            <a:pPr marL="342900" indent="-342900">
              <a:buClr>
                <a:schemeClr val="tx2"/>
              </a:buClr>
              <a:buFont typeface="Arial" panose="020B0604020202020204" pitchFamily="34" charset="0"/>
              <a:buChar char="•"/>
            </a:pPr>
            <a:endParaRPr lang="en-US" dirty="0"/>
          </a:p>
        </p:txBody>
      </p:sp>
      <p:sp>
        <p:nvSpPr>
          <p:cNvPr id="2" name="Rectangle 1">
            <a:extLst>
              <a:ext uri="{FF2B5EF4-FFF2-40B4-BE49-F238E27FC236}">
                <a16:creationId xmlns:a16="http://schemas.microsoft.com/office/drawing/2014/main" xmlns="" id="{EFDB1468-69D2-4749-B561-4F629BE68580}"/>
              </a:ext>
            </a:extLst>
          </p:cNvPr>
          <p:cNvSpPr/>
          <p:nvPr/>
        </p:nvSpPr>
        <p:spPr>
          <a:xfrm>
            <a:off x="1489326" y="5689699"/>
            <a:ext cx="7476504" cy="153888"/>
          </a:xfrm>
          <a:prstGeom prst="rect">
            <a:avLst/>
          </a:prstGeom>
        </p:spPr>
        <p:txBody>
          <a:bodyPr wrap="square" lIns="0" tIns="0" rIns="0" bIns="0">
            <a:spAutoFit/>
          </a:bodyPr>
          <a:lstStyle/>
          <a:p>
            <a:r>
              <a:rPr lang="en-US" sz="1000" dirty="0">
                <a:latin typeface="Helvetica Neue LT Pro 45 Light" panose="020B0403020202020204" pitchFamily="34" charset="77"/>
                <a:hlinkClick r:id="rId4"/>
              </a:rPr>
              <a:t>https://turbotax.intuit.com/tax-tips/general/the-2020-tax-deadline-extension-everything-you-need-to-know/L8Ph4Vnci</a:t>
            </a:r>
            <a:endParaRPr lang="en-US" sz="1000" dirty="0">
              <a:latin typeface="Helvetica Neue LT Pro 45 Light" panose="020B0403020202020204" pitchFamily="34" charset="77"/>
            </a:endParaRPr>
          </a:p>
        </p:txBody>
      </p:sp>
    </p:spTree>
    <p:extLst>
      <p:ext uri="{BB962C8B-B14F-4D97-AF65-F5344CB8AC3E}">
        <p14:creationId xmlns:p14="http://schemas.microsoft.com/office/powerpoint/2010/main" val="303048448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a:xfrm>
            <a:off x="1139825" y="1014413"/>
            <a:ext cx="2455146" cy="1135062"/>
          </a:xfrm>
        </p:spPr>
        <p:txBody>
          <a:bodyPr/>
          <a:lstStyle/>
          <a:p>
            <a:r>
              <a:rPr lang="en-US" dirty="0"/>
              <a:t>Estimated Taxes For 2020</a:t>
            </a:r>
          </a:p>
        </p:txBody>
      </p:sp>
      <p:pic>
        <p:nvPicPr>
          <p:cNvPr id="7" name="Picture 6">
            <a:extLst>
              <a:ext uri="{FF2B5EF4-FFF2-40B4-BE49-F238E27FC236}">
                <a16:creationId xmlns:a16="http://schemas.microsoft.com/office/drawing/2014/main" xmlns="" id="{9E88C963-53F3-B84B-A5FB-D51371B05E63}"/>
              </a:ext>
            </a:extLst>
          </p:cNvPr>
          <p:cNvPicPr>
            <a:picLocks noChangeAspect="1"/>
          </p:cNvPicPr>
          <p:nvPr/>
        </p:nvPicPr>
        <p:blipFill rotWithShape="1">
          <a:blip r:embed="rId3"/>
          <a:srcRect t="-5681" r="2279" b="2396"/>
          <a:stretch/>
        </p:blipFill>
        <p:spPr>
          <a:xfrm>
            <a:off x="4333874" y="1497154"/>
            <a:ext cx="7470775" cy="3863692"/>
          </a:xfrm>
          <a:prstGeom prst="rect">
            <a:avLst/>
          </a:prstGeom>
          <a:solidFill>
            <a:schemeClr val="bg1"/>
          </a:solidFill>
          <a:effectLst>
            <a:outerShdw blurRad="63500" algn="ctr" rotWithShape="0">
              <a:prstClr val="black">
                <a:alpha val="40000"/>
              </a:prstClr>
            </a:outerShdw>
          </a:effectLst>
        </p:spPr>
      </p:pic>
      <p:sp>
        <p:nvSpPr>
          <p:cNvPr id="8" name="Rectangle 7">
            <a:extLst>
              <a:ext uri="{FF2B5EF4-FFF2-40B4-BE49-F238E27FC236}">
                <a16:creationId xmlns:a16="http://schemas.microsoft.com/office/drawing/2014/main" xmlns="" id="{43B37F82-199B-B44D-BF25-4044563991BE}"/>
              </a:ext>
            </a:extLst>
          </p:cNvPr>
          <p:cNvSpPr/>
          <p:nvPr/>
        </p:nvSpPr>
        <p:spPr>
          <a:xfrm>
            <a:off x="1139825" y="3140535"/>
            <a:ext cx="2455146" cy="1077218"/>
          </a:xfrm>
          <a:prstGeom prst="rect">
            <a:avLst/>
          </a:prstGeom>
        </p:spPr>
        <p:txBody>
          <a:bodyPr wrap="square" lIns="0" tIns="0" rIns="0" bIns="0">
            <a:spAutoFit/>
          </a:bodyPr>
          <a:lstStyle/>
          <a:p>
            <a:r>
              <a:rPr lang="en-US" sz="1000" dirty="0">
                <a:latin typeface="Helvetica Neue LT Pro 45 Light" panose="020B0403020202020204" pitchFamily="34" charset="77"/>
                <a:hlinkClick r:id="rId4"/>
              </a:rPr>
              <a:t>Source: https://www.kiplinger.com/article/taxes/t056-c005-s001-when-are-2020-estimated-tax-payments-due.html#:~:text=If%20at%20least%20two%2Dthirds,make%20any%20estimated%20tax%20payments.</a:t>
            </a:r>
            <a:endParaRPr lang="en-US" sz="1000" dirty="0">
              <a:latin typeface="Helvetica Neue LT Pro 45 Light" panose="020B0403020202020204" pitchFamily="34" charset="77"/>
            </a:endParaRPr>
          </a:p>
        </p:txBody>
      </p:sp>
    </p:spTree>
    <p:extLst>
      <p:ext uri="{BB962C8B-B14F-4D97-AF65-F5344CB8AC3E}">
        <p14:creationId xmlns:p14="http://schemas.microsoft.com/office/powerpoint/2010/main" val="73430473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Estimated Tax Penalties </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a:xfrm>
            <a:off x="1139825" y="2379077"/>
            <a:ext cx="9890125" cy="2894382"/>
          </a:xfrm>
        </p:spPr>
        <p:txBody>
          <a:bodyPr/>
          <a:lstStyle/>
          <a:p>
            <a:pPr marL="342900" indent="-342900">
              <a:buClr>
                <a:schemeClr val="tx2"/>
              </a:buClr>
              <a:buFont typeface="Arial" panose="020B0604020202020204" pitchFamily="34" charset="0"/>
              <a:buChar char="•"/>
            </a:pPr>
            <a:r>
              <a:rPr lang="en-US" dirty="0"/>
              <a:t>No penalty if you owe less than $1,000 in tax</a:t>
            </a:r>
          </a:p>
          <a:p>
            <a:pPr marL="342900" indent="-342900">
              <a:buClr>
                <a:schemeClr val="tx2"/>
              </a:buClr>
              <a:buFont typeface="Arial" panose="020B0604020202020204" pitchFamily="34" charset="0"/>
              <a:buChar char="•"/>
            </a:pPr>
            <a:r>
              <a:rPr lang="en-US" dirty="0"/>
              <a:t>No penalty if your 2020 withholdings and estimated payments total at least 90% of your 2020 tax liability</a:t>
            </a:r>
            <a:br>
              <a:rPr lang="en-US" dirty="0"/>
            </a:br>
            <a:r>
              <a:rPr lang="en-US" dirty="0"/>
              <a:t/>
            </a:r>
            <a:br>
              <a:rPr lang="en-US" dirty="0"/>
            </a:br>
            <a:endParaRPr lang="en-US" dirty="0"/>
          </a:p>
          <a:p>
            <a:pPr marL="342900" indent="-342900">
              <a:buClr>
                <a:schemeClr val="tx2"/>
              </a:buClr>
              <a:buFont typeface="Arial" panose="020B0604020202020204" pitchFamily="34" charset="0"/>
              <a:buChar char="•"/>
            </a:pPr>
            <a:r>
              <a:rPr lang="en-US" dirty="0"/>
              <a:t>No penalty if your withholdings plus estimated payments total 100% of taxes on your 2019 return (110% if 2019 AGI was $150,000 or more)</a:t>
            </a:r>
          </a:p>
          <a:p>
            <a:pPr marL="342900" indent="-342900">
              <a:buClr>
                <a:schemeClr val="tx2"/>
              </a:buClr>
              <a:buFont typeface="Arial" panose="020B0604020202020204" pitchFamily="34" charset="0"/>
              <a:buChar char="•"/>
            </a:pPr>
            <a:r>
              <a:rPr lang="en-US" dirty="0"/>
              <a:t>Year in which you retire – might not owe estimated</a:t>
            </a:r>
          </a:p>
          <a:p>
            <a:pPr marL="342900" indent="-342900">
              <a:buClr>
                <a:schemeClr val="tx2"/>
              </a:buClr>
              <a:buFont typeface="Arial" panose="020B0604020202020204" pitchFamily="34" charset="0"/>
              <a:buChar char="•"/>
            </a:pPr>
            <a:endParaRPr lang="en-US" dirty="0"/>
          </a:p>
        </p:txBody>
      </p:sp>
      <p:sp>
        <p:nvSpPr>
          <p:cNvPr id="2" name="Rectangle 1">
            <a:extLst>
              <a:ext uri="{FF2B5EF4-FFF2-40B4-BE49-F238E27FC236}">
                <a16:creationId xmlns:a16="http://schemas.microsoft.com/office/drawing/2014/main" xmlns="" id="{EFDB1468-69D2-4749-B561-4F629BE68580}"/>
              </a:ext>
            </a:extLst>
          </p:cNvPr>
          <p:cNvSpPr/>
          <p:nvPr/>
        </p:nvSpPr>
        <p:spPr>
          <a:xfrm>
            <a:off x="1415397" y="5549846"/>
            <a:ext cx="7792278" cy="307777"/>
          </a:xfrm>
          <a:prstGeom prst="rect">
            <a:avLst/>
          </a:prstGeom>
        </p:spPr>
        <p:txBody>
          <a:bodyPr wrap="square" lIns="0" tIns="0" rIns="0" bIns="0">
            <a:spAutoFit/>
          </a:bodyPr>
          <a:lstStyle/>
          <a:p>
            <a:r>
              <a:rPr lang="en-US" sz="1000" dirty="0">
                <a:latin typeface="Helvetica Neue LT Pro 45 Light" panose="020B0403020202020204" pitchFamily="34" charset="77"/>
                <a:hlinkClick r:id="rId3"/>
              </a:rPr>
              <a:t>Source: https://www.kiplinger.com/article/taxes/t056-c005-s001-when-are-2020-estimated-tax-payments-due.html#:~:text=If%20at%20least%20two%2Dthirds,make%20any%20estimated%20tax%20payments.</a:t>
            </a:r>
            <a:endParaRPr lang="en-US" sz="1000" dirty="0">
              <a:latin typeface="Helvetica Neue LT Pro 45 Light" panose="020B0403020202020204" pitchFamily="34" charset="77"/>
            </a:endParaRPr>
          </a:p>
        </p:txBody>
      </p:sp>
    </p:spTree>
    <p:extLst>
      <p:ext uri="{BB962C8B-B14F-4D97-AF65-F5344CB8AC3E}">
        <p14:creationId xmlns:p14="http://schemas.microsoft.com/office/powerpoint/2010/main" val="106879378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F74008A-2EEF-BE40-865F-44428A701CB8}"/>
              </a:ext>
            </a:extLst>
          </p:cNvPr>
          <p:cNvSpPr>
            <a:spLocks noGrp="1"/>
          </p:cNvSpPr>
          <p:nvPr>
            <p:ph type="body" sz="quarter" idx="10"/>
          </p:nvPr>
        </p:nvSpPr>
        <p:spPr/>
        <p:txBody>
          <a:bodyPr/>
          <a:lstStyle/>
          <a:p>
            <a:r>
              <a:rPr lang="en-US" dirty="0"/>
              <a:t>Tax Planning Process</a:t>
            </a:r>
          </a:p>
        </p:txBody>
      </p:sp>
    </p:spTree>
    <p:extLst>
      <p:ext uri="{BB962C8B-B14F-4D97-AF65-F5344CB8AC3E}">
        <p14:creationId xmlns:p14="http://schemas.microsoft.com/office/powerpoint/2010/main" val="246234660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Power of Process</a:t>
            </a:r>
          </a:p>
        </p:txBody>
      </p:sp>
      <p:sp>
        <p:nvSpPr>
          <p:cNvPr id="4" name="Text Placeholder 3">
            <a:extLst>
              <a:ext uri="{FF2B5EF4-FFF2-40B4-BE49-F238E27FC236}">
                <a16:creationId xmlns:a16="http://schemas.microsoft.com/office/drawing/2014/main" xmlns="" id="{3BBBE0BA-0CF1-254E-8C8D-8EEEFADBAD50}"/>
              </a:ext>
            </a:extLst>
          </p:cNvPr>
          <p:cNvSpPr>
            <a:spLocks noGrp="1"/>
          </p:cNvSpPr>
          <p:nvPr>
            <p:ph type="body" sz="quarter" idx="11"/>
          </p:nvPr>
        </p:nvSpPr>
        <p:spPr>
          <a:xfrm>
            <a:off x="1139825" y="2805830"/>
            <a:ext cx="9890125" cy="2772645"/>
          </a:xfrm>
        </p:spPr>
        <p:txBody>
          <a:bodyPr/>
          <a:lstStyle/>
          <a:p>
            <a:pPr algn="ctr"/>
            <a:r>
              <a:rPr lang="en-US" sz="4400" dirty="0">
                <a:solidFill>
                  <a:schemeClr val="tx2"/>
                </a:solidFill>
              </a:rPr>
              <a:t>Process is a blueprint for success! </a:t>
            </a:r>
          </a:p>
        </p:txBody>
      </p:sp>
    </p:spTree>
    <p:extLst>
      <p:ext uri="{BB962C8B-B14F-4D97-AF65-F5344CB8AC3E}">
        <p14:creationId xmlns:p14="http://schemas.microsoft.com/office/powerpoint/2010/main" val="99523427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8 Step Tax Planning Process</a:t>
            </a:r>
          </a:p>
        </p:txBody>
      </p:sp>
      <p:sp>
        <p:nvSpPr>
          <p:cNvPr id="4" name="Text Placeholder 3">
            <a:extLst>
              <a:ext uri="{FF2B5EF4-FFF2-40B4-BE49-F238E27FC236}">
                <a16:creationId xmlns:a16="http://schemas.microsoft.com/office/drawing/2014/main" xmlns="" id="{3BBBE0BA-0CF1-254E-8C8D-8EEEFADBAD50}"/>
              </a:ext>
            </a:extLst>
          </p:cNvPr>
          <p:cNvSpPr>
            <a:spLocks noGrp="1"/>
          </p:cNvSpPr>
          <p:nvPr>
            <p:ph type="body" sz="quarter" idx="11"/>
          </p:nvPr>
        </p:nvSpPr>
        <p:spPr>
          <a:xfrm>
            <a:off x="977779" y="1842294"/>
            <a:ext cx="9890125" cy="3173412"/>
          </a:xfrm>
        </p:spPr>
        <p:txBody>
          <a:bodyPr numCol="1"/>
          <a:lstStyle/>
          <a:p>
            <a:pPr marL="457200" indent="-457200">
              <a:spcAft>
                <a:spcPts val="1200"/>
              </a:spcAft>
              <a:buClr>
                <a:schemeClr val="tx2"/>
              </a:buClr>
              <a:buFont typeface="+mj-lt"/>
              <a:buAutoNum type="arabicPeriod"/>
            </a:pPr>
            <a:r>
              <a:rPr lang="en-US" sz="2000" dirty="0"/>
              <a:t>Keep good records - track all of your taxable income</a:t>
            </a:r>
          </a:p>
          <a:p>
            <a:pPr marL="457200" indent="-457200">
              <a:spcAft>
                <a:spcPts val="1200"/>
              </a:spcAft>
              <a:buClr>
                <a:schemeClr val="tx2"/>
              </a:buClr>
              <a:buFont typeface="+mj-lt"/>
              <a:buAutoNum type="arabicPeriod"/>
            </a:pPr>
            <a:r>
              <a:rPr lang="en-US" sz="2000" dirty="0"/>
              <a:t>Track all business and personal expenses </a:t>
            </a:r>
          </a:p>
          <a:p>
            <a:pPr marL="457200" indent="-457200">
              <a:spcAft>
                <a:spcPts val="1200"/>
              </a:spcAft>
              <a:buClr>
                <a:schemeClr val="tx2"/>
              </a:buClr>
              <a:buFont typeface="+mj-lt"/>
              <a:buAutoNum type="arabicPeriod"/>
            </a:pPr>
            <a:r>
              <a:rPr lang="en-US" sz="2000" dirty="0"/>
              <a:t>Gather all the correct reporting forms (1099s </a:t>
            </a:r>
            <a:r>
              <a:rPr lang="en-US" sz="2000" dirty="0" err="1"/>
              <a:t>etc</a:t>
            </a:r>
            <a:r>
              <a:rPr lang="en-US" sz="2000" dirty="0"/>
              <a:t>)</a:t>
            </a:r>
          </a:p>
          <a:p>
            <a:pPr marL="457200" indent="-457200">
              <a:spcAft>
                <a:spcPts val="1200"/>
              </a:spcAft>
              <a:buClr>
                <a:schemeClr val="tx2"/>
              </a:buClr>
              <a:buFont typeface="+mj-lt"/>
              <a:buAutoNum type="arabicPeriod"/>
            </a:pPr>
            <a:r>
              <a:rPr lang="en-US" sz="2000" dirty="0"/>
              <a:t>Review last years return</a:t>
            </a:r>
          </a:p>
          <a:p>
            <a:pPr marL="457200" indent="-457200">
              <a:spcAft>
                <a:spcPts val="1200"/>
              </a:spcAft>
              <a:buClr>
                <a:schemeClr val="tx2"/>
              </a:buClr>
              <a:buFont typeface="+mj-lt"/>
              <a:buAutoNum type="arabicPeriod"/>
            </a:pPr>
            <a:r>
              <a:rPr lang="en-US" sz="2000" dirty="0"/>
              <a:t>Hire the right accountant and advisor </a:t>
            </a:r>
          </a:p>
          <a:p>
            <a:pPr marL="457200" indent="-457200">
              <a:spcAft>
                <a:spcPts val="1200"/>
              </a:spcAft>
              <a:buClr>
                <a:schemeClr val="tx2"/>
              </a:buClr>
              <a:buFont typeface="+mj-lt"/>
              <a:buAutoNum type="arabicPeriod"/>
            </a:pPr>
            <a:r>
              <a:rPr lang="en-US" sz="2000" dirty="0"/>
              <a:t>Claim all income that is reported to the IRS to avoid issues – 1099 MISC forms </a:t>
            </a:r>
            <a:r>
              <a:rPr lang="en-US" sz="2000" dirty="0" err="1"/>
              <a:t>etc</a:t>
            </a:r>
            <a:r>
              <a:rPr lang="en-US" sz="2000" dirty="0"/>
              <a:t> – even if its just a few dollars</a:t>
            </a:r>
          </a:p>
          <a:p>
            <a:pPr marL="457200" indent="-457200">
              <a:spcAft>
                <a:spcPts val="1200"/>
              </a:spcAft>
              <a:buClr>
                <a:schemeClr val="tx2"/>
              </a:buClr>
              <a:buFont typeface="+mj-lt"/>
              <a:buAutoNum type="arabicPeriod"/>
            </a:pPr>
            <a:r>
              <a:rPr lang="en-US" sz="2000" dirty="0"/>
              <a:t>Plan for tax payment or refund</a:t>
            </a:r>
          </a:p>
          <a:p>
            <a:pPr marL="457200" indent="-457200">
              <a:spcAft>
                <a:spcPts val="1200"/>
              </a:spcAft>
              <a:buClr>
                <a:schemeClr val="tx2"/>
              </a:buClr>
              <a:buFont typeface="+mj-lt"/>
              <a:buAutoNum type="arabicPeriod"/>
            </a:pPr>
            <a:r>
              <a:rPr lang="en-US" sz="2000" dirty="0"/>
              <a:t>Plan for the next tax year!</a:t>
            </a:r>
          </a:p>
          <a:p>
            <a:pPr marL="342900" indent="-342900">
              <a:spcAft>
                <a:spcPts val="1200"/>
              </a:spcAft>
              <a:buClr>
                <a:schemeClr val="tx2"/>
              </a:buClr>
              <a:buFont typeface="Arial" panose="020B0604020202020204" pitchFamily="34" charset="0"/>
              <a:buChar char="•"/>
            </a:pPr>
            <a:endParaRPr lang="en-US" sz="2000" dirty="0"/>
          </a:p>
        </p:txBody>
      </p:sp>
    </p:spTree>
    <p:extLst>
      <p:ext uri="{BB962C8B-B14F-4D97-AF65-F5344CB8AC3E}">
        <p14:creationId xmlns:p14="http://schemas.microsoft.com/office/powerpoint/2010/main" val="51673654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Tax Planning v. Tax Filing </a:t>
            </a:r>
          </a:p>
        </p:txBody>
      </p:sp>
      <p:sp>
        <p:nvSpPr>
          <p:cNvPr id="4" name="Text Placeholder 3">
            <a:extLst>
              <a:ext uri="{FF2B5EF4-FFF2-40B4-BE49-F238E27FC236}">
                <a16:creationId xmlns:a16="http://schemas.microsoft.com/office/drawing/2014/main" xmlns="" id="{3BBBE0BA-0CF1-254E-8C8D-8EEEFADBAD50}"/>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Most people engage in tax filing, not tax planning</a:t>
            </a:r>
          </a:p>
          <a:p>
            <a:pPr marL="342900" indent="-342900">
              <a:buClr>
                <a:schemeClr val="tx2"/>
              </a:buClr>
              <a:buFont typeface="Arial" panose="020B0604020202020204" pitchFamily="34" charset="0"/>
              <a:buChar char="•"/>
            </a:pPr>
            <a:r>
              <a:rPr lang="en-US" dirty="0"/>
              <a:t>Filing is reactive to past year, tax planning is proactive to next year</a:t>
            </a:r>
            <a:br>
              <a:rPr lang="en-US" dirty="0"/>
            </a:br>
            <a:r>
              <a:rPr lang="en-US" dirty="0"/>
              <a:t/>
            </a:r>
            <a:br>
              <a:rPr lang="en-US" dirty="0"/>
            </a:br>
            <a:r>
              <a:rPr lang="en-US" dirty="0"/>
              <a:t/>
            </a:r>
            <a:br>
              <a:rPr lang="en-US" dirty="0"/>
            </a:br>
            <a:endParaRPr lang="en-US" dirty="0"/>
          </a:p>
          <a:p>
            <a:pPr marL="457200" indent="-457200">
              <a:buClr>
                <a:schemeClr val="tx2"/>
              </a:buClr>
              <a:buFont typeface="+mj-lt"/>
              <a:buAutoNum type="arabicPeriod"/>
            </a:pPr>
            <a:r>
              <a:rPr lang="en-US" dirty="0"/>
              <a:t>Start with goals </a:t>
            </a:r>
          </a:p>
          <a:p>
            <a:pPr marL="457200" indent="-457200">
              <a:buClr>
                <a:schemeClr val="tx2"/>
              </a:buClr>
              <a:buFont typeface="+mj-lt"/>
              <a:buAutoNum type="arabicPeriod"/>
            </a:pPr>
            <a:r>
              <a:rPr lang="en-US" dirty="0"/>
              <a:t>Do an initial tax review</a:t>
            </a:r>
          </a:p>
          <a:p>
            <a:pPr marL="457200" indent="-457200">
              <a:buClr>
                <a:schemeClr val="tx2"/>
              </a:buClr>
              <a:buFont typeface="+mj-lt"/>
              <a:buAutoNum type="arabicPeriod"/>
            </a:pPr>
            <a:r>
              <a:rPr lang="en-US" dirty="0"/>
              <a:t>Review existing law, business set up, and opportunities </a:t>
            </a:r>
          </a:p>
          <a:p>
            <a:pPr marL="457200" indent="-457200">
              <a:buClr>
                <a:schemeClr val="tx2"/>
              </a:buClr>
              <a:buFont typeface="+mj-lt"/>
              <a:buAutoNum type="arabicPeriod"/>
            </a:pPr>
            <a:r>
              <a:rPr lang="en-US" dirty="0"/>
              <a:t>Discuss possible scenarios </a:t>
            </a:r>
          </a:p>
          <a:p>
            <a:pPr marL="457200" indent="-457200">
              <a:buClr>
                <a:schemeClr val="tx2"/>
              </a:buClr>
              <a:buFont typeface="+mj-lt"/>
              <a:buAutoNum type="arabicPeriod"/>
            </a:pPr>
            <a:r>
              <a:rPr lang="en-US" dirty="0"/>
              <a:t>Implement Plan</a:t>
            </a:r>
          </a:p>
        </p:txBody>
      </p:sp>
    </p:spTree>
    <p:extLst>
      <p:ext uri="{BB962C8B-B14F-4D97-AF65-F5344CB8AC3E}">
        <p14:creationId xmlns:p14="http://schemas.microsoft.com/office/powerpoint/2010/main" val="309323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F74008A-2EEF-BE40-865F-44428A701CB8}"/>
              </a:ext>
            </a:extLst>
          </p:cNvPr>
          <p:cNvSpPr>
            <a:spLocks noGrp="1"/>
          </p:cNvSpPr>
          <p:nvPr>
            <p:ph type="body" sz="quarter" idx="10"/>
          </p:nvPr>
        </p:nvSpPr>
        <p:spPr/>
        <p:txBody>
          <a:bodyPr/>
          <a:lstStyle/>
          <a:p>
            <a:r>
              <a:rPr lang="en-US" dirty="0"/>
              <a:t>8 Tax Planning Tips For This </a:t>
            </a:r>
            <a:r>
              <a:rPr lang="en-US"/>
              <a:t>Year And </a:t>
            </a:r>
            <a:r>
              <a:rPr lang="en-US" dirty="0"/>
              <a:t>Next</a:t>
            </a:r>
          </a:p>
        </p:txBody>
      </p:sp>
    </p:spTree>
    <p:extLst>
      <p:ext uri="{BB962C8B-B14F-4D97-AF65-F5344CB8AC3E}">
        <p14:creationId xmlns:p14="http://schemas.microsoft.com/office/powerpoint/2010/main" val="235884107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BB1886DD-0B84-5442-8197-5E6F8AC8A10B}"/>
              </a:ext>
            </a:extLst>
          </p:cNvPr>
          <p:cNvSpPr>
            <a:spLocks noGrp="1"/>
          </p:cNvSpPr>
          <p:nvPr>
            <p:ph type="body" sz="quarter" idx="10"/>
          </p:nvPr>
        </p:nvSpPr>
        <p:spPr/>
        <p:txBody>
          <a:bodyPr/>
          <a:lstStyle/>
          <a:p>
            <a:r>
              <a:rPr lang="en-US" dirty="0"/>
              <a:t>Overview</a:t>
            </a:r>
          </a:p>
        </p:txBody>
      </p:sp>
      <p:sp>
        <p:nvSpPr>
          <p:cNvPr id="2" name="Text Placeholder 1">
            <a:extLst>
              <a:ext uri="{FF2B5EF4-FFF2-40B4-BE49-F238E27FC236}">
                <a16:creationId xmlns:a16="http://schemas.microsoft.com/office/drawing/2014/main" xmlns="" id="{1C78718A-A175-8B40-A5E8-FED88C76C458}"/>
              </a:ext>
            </a:extLst>
          </p:cNvPr>
          <p:cNvSpPr>
            <a:spLocks noGrp="1"/>
          </p:cNvSpPr>
          <p:nvPr>
            <p:ph type="body" sz="quarter" idx="11"/>
          </p:nvPr>
        </p:nvSpPr>
        <p:spPr/>
        <p:txBody>
          <a:bodyPr/>
          <a:lstStyle/>
          <a:p>
            <a:pPr marL="457200" indent="-457200">
              <a:buClr>
                <a:schemeClr val="tx2"/>
              </a:buClr>
              <a:buFont typeface="+mj-lt"/>
              <a:buAutoNum type="arabicPeriod"/>
            </a:pPr>
            <a:r>
              <a:rPr lang="en-US" sz="3200" dirty="0"/>
              <a:t>Where We Are Today</a:t>
            </a:r>
          </a:p>
          <a:p>
            <a:pPr marL="457200" indent="-457200">
              <a:buClr>
                <a:schemeClr val="tx2"/>
              </a:buClr>
              <a:buFont typeface="+mj-lt"/>
              <a:buAutoNum type="arabicPeriod"/>
            </a:pPr>
            <a:r>
              <a:rPr lang="en-US" sz="3200" dirty="0"/>
              <a:t>Tax Planning Process</a:t>
            </a:r>
          </a:p>
          <a:p>
            <a:pPr marL="457200" indent="-457200">
              <a:buClr>
                <a:schemeClr val="tx2"/>
              </a:buClr>
              <a:buFont typeface="+mj-lt"/>
              <a:buAutoNum type="arabicPeriod"/>
            </a:pPr>
            <a:r>
              <a:rPr lang="en-US" sz="3200" dirty="0"/>
              <a:t>8 Tax Tips For This Year and Next</a:t>
            </a:r>
          </a:p>
          <a:p>
            <a:pPr marL="457200" indent="-457200">
              <a:buClr>
                <a:schemeClr val="tx2"/>
              </a:buClr>
              <a:buFont typeface="+mj-lt"/>
              <a:buAutoNum type="arabicPeriod"/>
            </a:pPr>
            <a:r>
              <a:rPr lang="en-US" sz="3200" dirty="0"/>
              <a:t>Conclusion</a:t>
            </a:r>
          </a:p>
        </p:txBody>
      </p:sp>
    </p:spTree>
    <p:extLst>
      <p:ext uri="{BB962C8B-B14F-4D97-AF65-F5344CB8AC3E}">
        <p14:creationId xmlns:p14="http://schemas.microsoft.com/office/powerpoint/2010/main" val="135767177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8 Tax Tips for Tax Season</a:t>
            </a:r>
          </a:p>
        </p:txBody>
      </p:sp>
      <p:sp>
        <p:nvSpPr>
          <p:cNvPr id="15" name="Text Placeholder 14">
            <a:extLst>
              <a:ext uri="{FF2B5EF4-FFF2-40B4-BE49-F238E27FC236}">
                <a16:creationId xmlns:a16="http://schemas.microsoft.com/office/drawing/2014/main" xmlns="" id="{EC98AD96-65C7-5648-992D-66C22B41415C}"/>
              </a:ext>
            </a:extLst>
          </p:cNvPr>
          <p:cNvSpPr>
            <a:spLocks noGrp="1"/>
          </p:cNvSpPr>
          <p:nvPr>
            <p:ph type="body" sz="quarter" idx="11"/>
          </p:nvPr>
        </p:nvSpPr>
        <p:spPr>
          <a:xfrm>
            <a:off x="1139826" y="2379076"/>
            <a:ext cx="4730749" cy="3199399"/>
          </a:xfrm>
        </p:spPr>
        <p:txBody>
          <a:bodyPr/>
          <a:lstStyle/>
          <a:p>
            <a:pPr>
              <a:buClr>
                <a:schemeClr val="tx2"/>
              </a:buClr>
            </a:pPr>
            <a:r>
              <a:rPr lang="en-US" b="1" dirty="0"/>
              <a:t>Until July 15, 2020</a:t>
            </a:r>
          </a:p>
          <a:p>
            <a:pPr marL="457200" indent="-457200">
              <a:buClr>
                <a:schemeClr val="tx2"/>
              </a:buClr>
              <a:buFont typeface="+mj-lt"/>
              <a:buAutoNum type="arabicPeriod"/>
            </a:pPr>
            <a:r>
              <a:rPr lang="en-US" dirty="0"/>
              <a:t>Fund IRA</a:t>
            </a:r>
          </a:p>
          <a:p>
            <a:pPr marL="457200" indent="-457200">
              <a:buClr>
                <a:schemeClr val="tx2"/>
              </a:buClr>
              <a:buFont typeface="+mj-lt"/>
              <a:buAutoNum type="arabicPeriod"/>
            </a:pPr>
            <a:r>
              <a:rPr lang="en-US" dirty="0"/>
              <a:t>Set Up Retirement Account</a:t>
            </a:r>
          </a:p>
          <a:p>
            <a:pPr marL="457200" indent="-457200">
              <a:buClr>
                <a:schemeClr val="tx2"/>
              </a:buClr>
              <a:buFont typeface="+mj-lt"/>
              <a:buAutoNum type="arabicPeriod"/>
            </a:pPr>
            <a:r>
              <a:rPr lang="en-US" dirty="0"/>
              <a:t>Fund HSA</a:t>
            </a:r>
          </a:p>
          <a:p>
            <a:pPr marL="457200" indent="-457200">
              <a:buClr>
                <a:schemeClr val="tx2"/>
              </a:buClr>
              <a:buFont typeface="+mj-lt"/>
              <a:buAutoNum type="arabicPeriod"/>
            </a:pPr>
            <a:r>
              <a:rPr lang="en-US" dirty="0"/>
              <a:t>NOLs</a:t>
            </a:r>
          </a:p>
          <a:p>
            <a:pPr>
              <a:buClr>
                <a:schemeClr val="tx2"/>
              </a:buClr>
            </a:pPr>
            <a:endParaRPr lang="en-US" dirty="0"/>
          </a:p>
        </p:txBody>
      </p:sp>
      <p:sp>
        <p:nvSpPr>
          <p:cNvPr id="16" name="Text Placeholder 14">
            <a:extLst>
              <a:ext uri="{FF2B5EF4-FFF2-40B4-BE49-F238E27FC236}">
                <a16:creationId xmlns:a16="http://schemas.microsoft.com/office/drawing/2014/main" xmlns="" id="{2F017298-E6E6-CC47-AB97-3B5D9561D1F5}"/>
              </a:ext>
            </a:extLst>
          </p:cNvPr>
          <p:cNvSpPr txBox="1">
            <a:spLocks/>
          </p:cNvSpPr>
          <p:nvPr/>
        </p:nvSpPr>
        <p:spPr>
          <a:xfrm>
            <a:off x="6313076" y="2379076"/>
            <a:ext cx="4730749" cy="3199399"/>
          </a:xfrm>
          <a:prstGeom prst="rect">
            <a:avLst/>
          </a:prstGeom>
        </p:spPr>
        <p:txBody>
          <a:bodyPr lIns="0" tIns="0" rIns="0" bIns="0" numCol="1" spcCol="457200"/>
          <a:lstStyle>
            <a:lvl1pPr marL="0" indent="0" algn="l" defTabSz="914400" rtl="0" eaLnBrk="1" latinLnBrk="0" hangingPunct="1">
              <a:lnSpc>
                <a:spcPct val="100000"/>
              </a:lnSpc>
              <a:spcBef>
                <a:spcPts val="0"/>
              </a:spcBef>
              <a:spcAft>
                <a:spcPts val="1800"/>
              </a:spcAft>
              <a:buFont typeface="Arial" panose="020B0604020202020204" pitchFamily="34" charset="0"/>
              <a:buNone/>
              <a:defRPr sz="2400" b="0" i="0" kern="1200">
                <a:solidFill>
                  <a:schemeClr val="accent1"/>
                </a:solidFill>
                <a:latin typeface="Helvetica Neue LT Pro 45 Light" panose="020B0403020202020204" pitchFamily="34" charset="77"/>
                <a:ea typeface="Helvetica Neue Light" panose="02000403000000020004" pitchFamily="2" charset="0"/>
                <a:cs typeface="Helvetica Neue" panose="02000503000000020004" pitchFamily="2" charset="0"/>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Arial" panose="020B0604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Arial" panose="020B0604020202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Arial" panose="020B06040202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tx2"/>
              </a:buClr>
            </a:pPr>
            <a:r>
              <a:rPr lang="en-US" b="1" dirty="0">
                <a:solidFill>
                  <a:schemeClr val="tx2"/>
                </a:solidFill>
              </a:rPr>
              <a:t>Next Year Tax Impact</a:t>
            </a:r>
          </a:p>
          <a:p>
            <a:pPr marL="457200" indent="-457200">
              <a:buClr>
                <a:schemeClr val="tx2"/>
              </a:buClr>
              <a:buFont typeface="+mj-lt"/>
              <a:buAutoNum type="arabicPeriod"/>
            </a:pPr>
            <a:r>
              <a:rPr lang="en-US" dirty="0"/>
              <a:t>Bunch Expenses</a:t>
            </a:r>
          </a:p>
          <a:p>
            <a:pPr marL="457200" indent="-457200">
              <a:buClr>
                <a:schemeClr val="tx2"/>
              </a:buClr>
              <a:buFont typeface="+mj-lt"/>
              <a:buAutoNum type="arabicPeriod"/>
            </a:pPr>
            <a:r>
              <a:rPr lang="en-US" dirty="0"/>
              <a:t>Defer Income </a:t>
            </a:r>
          </a:p>
          <a:p>
            <a:pPr marL="457200" indent="-457200">
              <a:buClr>
                <a:schemeClr val="tx2"/>
              </a:buClr>
              <a:buFont typeface="+mj-lt"/>
              <a:buAutoNum type="arabicPeriod"/>
            </a:pPr>
            <a:r>
              <a:rPr lang="en-US" dirty="0"/>
              <a:t>RMD Planning</a:t>
            </a:r>
          </a:p>
          <a:p>
            <a:pPr marL="457200" indent="-457200">
              <a:buClr>
                <a:schemeClr val="tx2"/>
              </a:buClr>
              <a:buFont typeface="+mj-lt"/>
              <a:buAutoNum type="arabicPeriod"/>
            </a:pPr>
            <a:r>
              <a:rPr lang="en-US" dirty="0"/>
              <a:t>Tax Loss Harvesting</a:t>
            </a:r>
          </a:p>
        </p:txBody>
      </p:sp>
    </p:spTree>
    <p:extLst>
      <p:ext uri="{BB962C8B-B14F-4D97-AF65-F5344CB8AC3E}">
        <p14:creationId xmlns:p14="http://schemas.microsoft.com/office/powerpoint/2010/main" val="130806932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Fund IRA or Roth IRA for 2019</a:t>
            </a:r>
          </a:p>
        </p:txBody>
      </p:sp>
      <p:sp>
        <p:nvSpPr>
          <p:cNvPr id="6" name="Text Placeholder 5">
            <a:extLst>
              <a:ext uri="{FF2B5EF4-FFF2-40B4-BE49-F238E27FC236}">
                <a16:creationId xmlns:a16="http://schemas.microsoft.com/office/drawing/2014/main" xmlns="" id="{819E47CF-FB63-0D4D-B289-654CD40426DB}"/>
              </a:ext>
            </a:extLst>
          </p:cNvPr>
          <p:cNvSpPr>
            <a:spLocks noGrp="1"/>
          </p:cNvSpPr>
          <p:nvPr>
            <p:ph type="body" sz="quarter" idx="11"/>
          </p:nvPr>
        </p:nvSpPr>
        <p:spPr>
          <a:xfrm>
            <a:off x="1139825" y="2379076"/>
            <a:ext cx="9890125" cy="3454987"/>
          </a:xfrm>
        </p:spPr>
        <p:txBody>
          <a:bodyPr numCol="1"/>
          <a:lstStyle/>
          <a:p>
            <a:pPr marL="457200" indent="-457200">
              <a:buClr>
                <a:schemeClr val="tx2"/>
              </a:buClr>
              <a:buFont typeface="+mj-lt"/>
              <a:buAutoNum type="arabicPeriod"/>
            </a:pPr>
            <a:r>
              <a:rPr lang="en-US" sz="3200" dirty="0"/>
              <a:t>Can fund up until July 15, 2020</a:t>
            </a:r>
          </a:p>
          <a:p>
            <a:pPr marL="457200" indent="-457200">
              <a:buClr>
                <a:schemeClr val="tx2"/>
              </a:buClr>
              <a:buFont typeface="+mj-lt"/>
              <a:buAutoNum type="arabicPeriod"/>
            </a:pPr>
            <a:r>
              <a:rPr lang="en-US" sz="3200" dirty="0"/>
              <a:t>$6,000 ($7,000 if age 50+)</a:t>
            </a:r>
          </a:p>
          <a:p>
            <a:pPr marL="457200" indent="-457200">
              <a:buClr>
                <a:schemeClr val="tx2"/>
              </a:buClr>
              <a:buFont typeface="+mj-lt"/>
              <a:buAutoNum type="arabicPeriod"/>
            </a:pPr>
            <a:r>
              <a:rPr lang="en-US" sz="3200" dirty="0"/>
              <a:t>Remember, you can do a spousal IRA or Roth</a:t>
            </a:r>
          </a:p>
          <a:p>
            <a:pPr marL="457200" indent="-457200">
              <a:buClr>
                <a:schemeClr val="tx2"/>
              </a:buClr>
              <a:buFont typeface="+mj-lt"/>
              <a:buAutoNum type="arabicPeriod"/>
            </a:pPr>
            <a:r>
              <a:rPr lang="en-US" sz="3200" dirty="0"/>
              <a:t>Consider deductible v. non-deductible </a:t>
            </a:r>
          </a:p>
          <a:p>
            <a:pPr marL="457200" indent="-457200">
              <a:buClr>
                <a:schemeClr val="tx2"/>
              </a:buClr>
              <a:buFont typeface="+mj-lt"/>
              <a:buAutoNum type="arabicPeriod"/>
            </a:pPr>
            <a:r>
              <a:rPr lang="en-US" sz="3200" dirty="0"/>
              <a:t>Roth v. Traditional </a:t>
            </a:r>
          </a:p>
        </p:txBody>
      </p:sp>
    </p:spTree>
    <p:extLst>
      <p:ext uri="{BB962C8B-B14F-4D97-AF65-F5344CB8AC3E}">
        <p14:creationId xmlns:p14="http://schemas.microsoft.com/office/powerpoint/2010/main" val="117168375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Set Up SEP Retirement Account</a:t>
            </a:r>
          </a:p>
        </p:txBody>
      </p:sp>
      <p:sp>
        <p:nvSpPr>
          <p:cNvPr id="6" name="Text Placeholder 5">
            <a:extLst>
              <a:ext uri="{FF2B5EF4-FFF2-40B4-BE49-F238E27FC236}">
                <a16:creationId xmlns:a16="http://schemas.microsoft.com/office/drawing/2014/main" xmlns="" id="{819E47CF-FB63-0D4D-B289-654CD40426DB}"/>
              </a:ext>
            </a:extLst>
          </p:cNvPr>
          <p:cNvSpPr>
            <a:spLocks noGrp="1"/>
          </p:cNvSpPr>
          <p:nvPr>
            <p:ph type="body" sz="quarter" idx="11"/>
          </p:nvPr>
        </p:nvSpPr>
        <p:spPr>
          <a:xfrm>
            <a:off x="1139826" y="2379076"/>
            <a:ext cx="9120188" cy="3199399"/>
          </a:xfrm>
        </p:spPr>
        <p:txBody>
          <a:bodyPr/>
          <a:lstStyle/>
          <a:p>
            <a:pPr marL="514350" indent="-514350">
              <a:buClr>
                <a:schemeClr val="tx2"/>
              </a:buClr>
              <a:buFont typeface="+mj-lt"/>
              <a:buAutoNum type="arabicPeriod"/>
            </a:pPr>
            <a:r>
              <a:rPr lang="en-US" sz="3200" dirty="0"/>
              <a:t>Can set up until July 15, 2020 (or Oct 15 if filed for extension)</a:t>
            </a:r>
          </a:p>
          <a:p>
            <a:pPr marL="514350" indent="-514350">
              <a:buClr>
                <a:schemeClr val="tx2"/>
              </a:buClr>
              <a:buFont typeface="+mj-lt"/>
              <a:buAutoNum type="arabicPeriod"/>
            </a:pPr>
            <a:r>
              <a:rPr lang="en-US" sz="3200" dirty="0"/>
              <a:t>Can fund out until July 15 or Oct 15 if extension </a:t>
            </a:r>
          </a:p>
          <a:p>
            <a:pPr marL="514350" indent="-514350">
              <a:buClr>
                <a:schemeClr val="tx2"/>
              </a:buClr>
              <a:buFont typeface="+mj-lt"/>
              <a:buAutoNum type="arabicPeriod"/>
            </a:pPr>
            <a:r>
              <a:rPr lang="en-US" sz="3200" dirty="0"/>
              <a:t>Up to 25% of employee compensation or $56,000 (2019 and $57,000 in 2020)</a:t>
            </a:r>
          </a:p>
        </p:txBody>
      </p:sp>
    </p:spTree>
    <p:extLst>
      <p:ext uri="{BB962C8B-B14F-4D97-AF65-F5344CB8AC3E}">
        <p14:creationId xmlns:p14="http://schemas.microsoft.com/office/powerpoint/2010/main" val="277053852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sz="4400" dirty="0"/>
              <a:t>Fund HSA for 2019</a:t>
            </a:r>
          </a:p>
        </p:txBody>
      </p:sp>
      <p:sp>
        <p:nvSpPr>
          <p:cNvPr id="8" name="Text Placeholder 7">
            <a:extLst>
              <a:ext uri="{FF2B5EF4-FFF2-40B4-BE49-F238E27FC236}">
                <a16:creationId xmlns:a16="http://schemas.microsoft.com/office/drawing/2014/main" xmlns="" id="{37E5063D-9199-CE48-9B14-47A468BDEF23}"/>
              </a:ext>
            </a:extLst>
          </p:cNvPr>
          <p:cNvSpPr>
            <a:spLocks noGrp="1"/>
          </p:cNvSpPr>
          <p:nvPr>
            <p:ph type="body" sz="quarter" idx="11"/>
          </p:nvPr>
        </p:nvSpPr>
        <p:spPr>
          <a:xfrm>
            <a:off x="1139824" y="1829300"/>
            <a:ext cx="9890125" cy="3199399"/>
          </a:xfrm>
        </p:spPr>
        <p:txBody>
          <a:bodyPr numCol="1"/>
          <a:lstStyle/>
          <a:p>
            <a:pPr marL="342900" indent="-342900">
              <a:spcAft>
                <a:spcPts val="1200"/>
              </a:spcAft>
              <a:buClr>
                <a:schemeClr val="tx2"/>
              </a:buClr>
              <a:buFont typeface="Arial" panose="020B0604020202020204" pitchFamily="34" charset="0"/>
              <a:buChar char="•"/>
            </a:pPr>
            <a:r>
              <a:rPr lang="en-US" dirty="0"/>
              <a:t>July 15, 2020 </a:t>
            </a:r>
          </a:p>
          <a:p>
            <a:pPr marL="342900" indent="-342900">
              <a:spcAft>
                <a:spcPts val="1200"/>
              </a:spcAft>
              <a:buClr>
                <a:schemeClr val="tx2"/>
              </a:buClr>
              <a:buFont typeface="Arial" panose="020B0604020202020204" pitchFamily="34" charset="0"/>
              <a:buChar char="•"/>
            </a:pPr>
            <a:r>
              <a:rPr lang="en-US" dirty="0"/>
              <a:t>HSA is the triple tax play</a:t>
            </a:r>
          </a:p>
          <a:p>
            <a:pPr marL="342900" indent="-342900">
              <a:spcAft>
                <a:spcPts val="1200"/>
              </a:spcAft>
              <a:buClr>
                <a:schemeClr val="tx2"/>
              </a:buClr>
              <a:buFont typeface="Arial" panose="020B0604020202020204" pitchFamily="34" charset="0"/>
              <a:buChar char="•"/>
            </a:pPr>
            <a:r>
              <a:rPr lang="en-US" dirty="0"/>
              <a:t>Tax deductible contributions </a:t>
            </a:r>
          </a:p>
          <a:p>
            <a:pPr marL="342900" indent="-342900">
              <a:spcAft>
                <a:spcPts val="1200"/>
              </a:spcAft>
              <a:buClr>
                <a:schemeClr val="tx2"/>
              </a:buClr>
              <a:buFont typeface="Arial" panose="020B0604020202020204" pitchFamily="34" charset="0"/>
              <a:buChar char="•"/>
            </a:pPr>
            <a:r>
              <a:rPr lang="en-US" dirty="0"/>
              <a:t>Tax deferred growth</a:t>
            </a:r>
          </a:p>
          <a:p>
            <a:pPr marL="342900" indent="-342900">
              <a:spcAft>
                <a:spcPts val="1200"/>
              </a:spcAft>
              <a:buClr>
                <a:schemeClr val="tx2"/>
              </a:buClr>
              <a:buFont typeface="Arial" panose="020B0604020202020204" pitchFamily="34" charset="0"/>
              <a:buChar char="•"/>
            </a:pPr>
            <a:r>
              <a:rPr lang="en-US" dirty="0"/>
              <a:t>Tax free distributions if used for qualified expenses</a:t>
            </a:r>
          </a:p>
          <a:p>
            <a:pPr marL="342900" indent="-342900">
              <a:spcAft>
                <a:spcPts val="1200"/>
              </a:spcAft>
              <a:buClr>
                <a:schemeClr val="tx2"/>
              </a:buClr>
              <a:buFont typeface="Arial" panose="020B0604020202020204" pitchFamily="34" charset="0"/>
              <a:buChar char="•"/>
            </a:pPr>
            <a:r>
              <a:rPr lang="en-US" dirty="0"/>
              <a:t>Need to be in a high deductible plan and not on Medicare</a:t>
            </a:r>
          </a:p>
          <a:p>
            <a:pPr marL="342900" indent="-342900">
              <a:spcAft>
                <a:spcPts val="1200"/>
              </a:spcAft>
              <a:buClr>
                <a:schemeClr val="tx2"/>
              </a:buClr>
              <a:buFont typeface="Arial" panose="020B0604020202020204" pitchFamily="34" charset="0"/>
              <a:buChar char="•"/>
            </a:pPr>
            <a:r>
              <a:rPr lang="en-US" dirty="0"/>
              <a:t>Can put up to $3,500 for self, $7,000 for family, $1,000 catch up (55+)</a:t>
            </a:r>
          </a:p>
        </p:txBody>
      </p:sp>
    </p:spTree>
    <p:extLst>
      <p:ext uri="{BB962C8B-B14F-4D97-AF65-F5344CB8AC3E}">
        <p14:creationId xmlns:p14="http://schemas.microsoft.com/office/powerpoint/2010/main" val="2371051962"/>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sz="4400" dirty="0"/>
              <a:t>Net Operating Losses (Retroactive)</a:t>
            </a:r>
          </a:p>
        </p:txBody>
      </p:sp>
      <p:sp>
        <p:nvSpPr>
          <p:cNvPr id="8" name="Text Placeholder 7">
            <a:extLst>
              <a:ext uri="{FF2B5EF4-FFF2-40B4-BE49-F238E27FC236}">
                <a16:creationId xmlns:a16="http://schemas.microsoft.com/office/drawing/2014/main" xmlns="" id="{37E5063D-9199-CE48-9B14-47A468BDEF23}"/>
              </a:ext>
            </a:extLst>
          </p:cNvPr>
          <p:cNvSpPr>
            <a:spLocks noGrp="1"/>
          </p:cNvSpPr>
          <p:nvPr>
            <p:ph type="body" sz="quarter" idx="11"/>
          </p:nvPr>
        </p:nvSpPr>
        <p:spPr>
          <a:xfrm>
            <a:off x="943055" y="1742469"/>
            <a:ext cx="9890125" cy="3199399"/>
          </a:xfrm>
        </p:spPr>
        <p:txBody>
          <a:bodyPr numCol="1"/>
          <a:lstStyle/>
          <a:p>
            <a:pPr marL="342900" indent="-342900">
              <a:spcAft>
                <a:spcPts val="1200"/>
              </a:spcAft>
              <a:buClr>
                <a:schemeClr val="tx2"/>
              </a:buClr>
              <a:buFont typeface="Arial" panose="020B0604020202020204" pitchFamily="34" charset="0"/>
              <a:buChar char="•"/>
            </a:pPr>
            <a:r>
              <a:rPr lang="en-US" dirty="0"/>
              <a:t>CARES Act changed rules for a short time</a:t>
            </a:r>
          </a:p>
          <a:p>
            <a:pPr marL="342900" indent="-342900">
              <a:spcAft>
                <a:spcPts val="1200"/>
              </a:spcAft>
              <a:buClr>
                <a:schemeClr val="tx2"/>
              </a:buClr>
              <a:buFont typeface="Arial" panose="020B0604020202020204" pitchFamily="34" charset="0"/>
              <a:buChar char="•"/>
            </a:pPr>
            <a:r>
              <a:rPr lang="en-US" dirty="0"/>
              <a:t>2018, 2019, 2020, NOLs may be carried back to each of the five preceding tax years of such loss</a:t>
            </a:r>
          </a:p>
          <a:p>
            <a:pPr marL="342900" indent="-342900">
              <a:spcAft>
                <a:spcPts val="1200"/>
              </a:spcAft>
              <a:buClr>
                <a:schemeClr val="tx2"/>
              </a:buClr>
              <a:buFont typeface="Arial" panose="020B0604020202020204" pitchFamily="34" charset="0"/>
              <a:buChar char="•"/>
            </a:pPr>
            <a:r>
              <a:rPr lang="en-US" dirty="0"/>
              <a:t>NOLs before could not be carried back but only forward</a:t>
            </a:r>
          </a:p>
          <a:p>
            <a:pPr marL="342900" indent="-342900">
              <a:spcAft>
                <a:spcPts val="1200"/>
              </a:spcAft>
              <a:buClr>
                <a:schemeClr val="tx2"/>
              </a:buClr>
              <a:buFont typeface="Arial" panose="020B0604020202020204" pitchFamily="34" charset="0"/>
              <a:buChar char="•"/>
            </a:pPr>
            <a:r>
              <a:rPr lang="en-US" dirty="0"/>
              <a:t>TCJA limited NOL to 80% of taxable income, 2018, 2019, 2020 have no such restriction </a:t>
            </a:r>
          </a:p>
          <a:p>
            <a:pPr marL="342900" indent="-342900">
              <a:spcAft>
                <a:spcPts val="1200"/>
              </a:spcAft>
              <a:buClr>
                <a:schemeClr val="tx2"/>
              </a:buClr>
              <a:buFont typeface="Arial" panose="020B0604020202020204" pitchFamily="34" charset="0"/>
              <a:buChar char="•"/>
            </a:pPr>
            <a:r>
              <a:rPr lang="en-US" dirty="0"/>
              <a:t>Some corporate taxpayers are now eligible for NOLs in prior years and could receive tax refunds, would have to modify and amend filing</a:t>
            </a:r>
          </a:p>
        </p:txBody>
      </p:sp>
    </p:spTree>
    <p:extLst>
      <p:ext uri="{BB962C8B-B14F-4D97-AF65-F5344CB8AC3E}">
        <p14:creationId xmlns:p14="http://schemas.microsoft.com/office/powerpoint/2010/main" val="2059750672"/>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sz="4400" dirty="0"/>
              <a:t>Bunch Expenses </a:t>
            </a:r>
          </a:p>
        </p:txBody>
      </p:sp>
      <p:sp>
        <p:nvSpPr>
          <p:cNvPr id="5" name="Text Placeholder 4">
            <a:extLst>
              <a:ext uri="{FF2B5EF4-FFF2-40B4-BE49-F238E27FC236}">
                <a16:creationId xmlns:a16="http://schemas.microsoft.com/office/drawing/2014/main" xmlns="" id="{63050754-CA40-0045-9DE6-6428F3E67735}"/>
              </a:ext>
            </a:extLst>
          </p:cNvPr>
          <p:cNvSpPr>
            <a:spLocks noGrp="1"/>
          </p:cNvSpPr>
          <p:nvPr>
            <p:ph type="body" sz="quarter" idx="11"/>
          </p:nvPr>
        </p:nvSpPr>
        <p:spPr/>
        <p:txBody>
          <a:bodyPr/>
          <a:lstStyle/>
          <a:p>
            <a:pPr marL="342900" indent="-342900">
              <a:spcAft>
                <a:spcPts val="1200"/>
              </a:spcAft>
              <a:buClr>
                <a:schemeClr val="tx2"/>
              </a:buClr>
              <a:buFont typeface="Arial" panose="020B0604020202020204" pitchFamily="34" charset="0"/>
              <a:buChar char="•"/>
            </a:pPr>
            <a:r>
              <a:rPr lang="en-US" b="1" dirty="0"/>
              <a:t>Taxation</a:t>
            </a:r>
            <a:r>
              <a:rPr lang="en-US" dirty="0"/>
              <a:t>:</a:t>
            </a:r>
          </a:p>
          <a:p>
            <a:pPr marL="800100" lvl="1" indent="-342900">
              <a:spcBef>
                <a:spcPts val="0"/>
              </a:spcBef>
              <a:spcAft>
                <a:spcPts val="1200"/>
              </a:spcAft>
              <a:buClr>
                <a:schemeClr val="tx2"/>
              </a:buClr>
              <a:buFont typeface="Courier New" panose="02070309020205020404" pitchFamily="49" charset="0"/>
              <a:buChar char="o"/>
            </a:pPr>
            <a:r>
              <a:rPr lang="en-US" dirty="0">
                <a:latin typeface="Helvetica Neue LT Pro 45 Light" panose="020B0403020202020204" pitchFamily="34" charset="77"/>
              </a:rPr>
              <a:t>Standard Deduction $12,200 </a:t>
            </a:r>
          </a:p>
          <a:p>
            <a:pPr marL="800100" lvl="1" indent="-342900">
              <a:spcBef>
                <a:spcPts val="0"/>
              </a:spcBef>
              <a:spcAft>
                <a:spcPts val="1200"/>
              </a:spcAft>
              <a:buClr>
                <a:schemeClr val="tx2"/>
              </a:buClr>
              <a:buFont typeface="Courier New" panose="02070309020205020404" pitchFamily="49" charset="0"/>
              <a:buChar char="o"/>
            </a:pPr>
            <a:r>
              <a:rPr lang="en-US" dirty="0">
                <a:latin typeface="Helvetica Neue LT Pro 45 Light" panose="020B0403020202020204" pitchFamily="34" charset="77"/>
              </a:rPr>
              <a:t>Itemized</a:t>
            </a:r>
          </a:p>
          <a:p>
            <a:pPr marL="342900" indent="-342900">
              <a:spcAft>
                <a:spcPts val="1200"/>
              </a:spcAft>
              <a:buClr>
                <a:schemeClr val="tx2"/>
              </a:buClr>
              <a:buFont typeface="Arial" panose="020B0604020202020204" pitchFamily="34" charset="0"/>
              <a:buChar char="•"/>
            </a:pPr>
            <a:r>
              <a:rPr lang="en-US" b="1" dirty="0"/>
              <a:t>Charitable Planning</a:t>
            </a:r>
            <a:r>
              <a:rPr lang="en-US" dirty="0"/>
              <a:t>:</a:t>
            </a:r>
          </a:p>
          <a:p>
            <a:pPr marL="800100" lvl="1" indent="-342900">
              <a:spcBef>
                <a:spcPts val="0"/>
              </a:spcBef>
              <a:spcAft>
                <a:spcPts val="1200"/>
              </a:spcAft>
              <a:buClr>
                <a:schemeClr val="tx2"/>
              </a:buClr>
              <a:buFont typeface="Courier New" panose="02070309020205020404" pitchFamily="49" charset="0"/>
              <a:buChar char="o"/>
            </a:pPr>
            <a:r>
              <a:rPr lang="en-US" dirty="0">
                <a:latin typeface="Helvetica Neue LT Pro 45 Light" panose="020B0403020202020204" pitchFamily="34" charset="77"/>
              </a:rPr>
              <a:t>DAF</a:t>
            </a:r>
          </a:p>
          <a:p>
            <a:pPr marL="800100" lvl="1" indent="-342900">
              <a:spcBef>
                <a:spcPts val="0"/>
              </a:spcBef>
              <a:spcAft>
                <a:spcPts val="1200"/>
              </a:spcAft>
              <a:buClr>
                <a:schemeClr val="tx2"/>
              </a:buClr>
              <a:buFont typeface="Courier New" panose="02070309020205020404" pitchFamily="49" charset="0"/>
              <a:buChar char="o"/>
            </a:pPr>
            <a:r>
              <a:rPr lang="en-US" dirty="0">
                <a:latin typeface="Helvetica Neue LT Pro 45 Light" panose="020B0403020202020204" pitchFamily="34" charset="77"/>
              </a:rPr>
              <a:t>Larger bunched gifts</a:t>
            </a:r>
          </a:p>
          <a:p>
            <a:pPr marL="342900" indent="-342900">
              <a:spcAft>
                <a:spcPts val="1200"/>
              </a:spcAft>
              <a:buClr>
                <a:schemeClr val="tx2"/>
              </a:buClr>
              <a:buFont typeface="Arial" panose="020B0604020202020204" pitchFamily="34" charset="0"/>
              <a:buChar char="•"/>
            </a:pPr>
            <a:endParaRPr lang="en-US" b="1" dirty="0"/>
          </a:p>
          <a:p>
            <a:pPr marL="342900" indent="-342900">
              <a:spcAft>
                <a:spcPts val="1200"/>
              </a:spcAft>
              <a:buClr>
                <a:schemeClr val="tx2"/>
              </a:buClr>
              <a:buFont typeface="Arial" panose="020B0604020202020204" pitchFamily="34" charset="0"/>
              <a:buChar char="•"/>
            </a:pPr>
            <a:endParaRPr lang="en-US" b="1" dirty="0"/>
          </a:p>
          <a:p>
            <a:pPr marL="342900" indent="-342900">
              <a:spcAft>
                <a:spcPts val="1200"/>
              </a:spcAft>
              <a:buClr>
                <a:schemeClr val="tx2"/>
              </a:buClr>
              <a:buFont typeface="Arial" panose="020B0604020202020204" pitchFamily="34" charset="0"/>
              <a:buChar char="•"/>
            </a:pPr>
            <a:r>
              <a:rPr lang="en-US" b="1" dirty="0"/>
              <a:t>Business Expenses</a:t>
            </a:r>
            <a:r>
              <a:rPr lang="en-US" dirty="0"/>
              <a:t>:</a:t>
            </a:r>
          </a:p>
          <a:p>
            <a:pPr marL="800100" lvl="1" indent="-342900">
              <a:spcBef>
                <a:spcPts val="0"/>
              </a:spcBef>
              <a:spcAft>
                <a:spcPts val="1200"/>
              </a:spcAft>
              <a:buClr>
                <a:schemeClr val="tx2"/>
              </a:buClr>
              <a:buFont typeface="Courier New" panose="02070309020205020404" pitchFamily="49" charset="0"/>
              <a:buChar char="o"/>
            </a:pPr>
            <a:r>
              <a:rPr lang="en-US" dirty="0">
                <a:latin typeface="Helvetica Neue LT Pro 45 Light" panose="020B0403020202020204" pitchFamily="34" charset="77"/>
              </a:rPr>
              <a:t>Bunch expenses in high </a:t>
            </a:r>
            <a:br>
              <a:rPr lang="en-US" dirty="0">
                <a:latin typeface="Helvetica Neue LT Pro 45 Light" panose="020B0403020202020204" pitchFamily="34" charset="77"/>
              </a:rPr>
            </a:br>
            <a:r>
              <a:rPr lang="en-US" dirty="0">
                <a:latin typeface="Helvetica Neue LT Pro 45 Light" panose="020B0403020202020204" pitchFamily="34" charset="77"/>
              </a:rPr>
              <a:t>tax years</a:t>
            </a:r>
          </a:p>
          <a:p>
            <a:pPr marL="342900" indent="-342900">
              <a:spcAft>
                <a:spcPts val="1200"/>
              </a:spcAft>
              <a:buClr>
                <a:schemeClr val="tx2"/>
              </a:buClr>
              <a:buFont typeface="Arial" panose="020B0604020202020204" pitchFamily="34" charset="0"/>
              <a:buChar char="•"/>
            </a:pPr>
            <a:r>
              <a:rPr lang="en-US" b="1" dirty="0"/>
              <a:t>Roth Conversions</a:t>
            </a:r>
            <a:r>
              <a:rPr lang="en-US" dirty="0"/>
              <a:t>:</a:t>
            </a:r>
          </a:p>
          <a:p>
            <a:pPr marL="800100" lvl="1" indent="-342900">
              <a:spcBef>
                <a:spcPts val="0"/>
              </a:spcBef>
              <a:spcAft>
                <a:spcPts val="1200"/>
              </a:spcAft>
              <a:buClr>
                <a:schemeClr val="tx2"/>
              </a:buClr>
              <a:buFont typeface="Courier New" panose="02070309020205020404" pitchFamily="49" charset="0"/>
              <a:buChar char="o"/>
            </a:pPr>
            <a:r>
              <a:rPr lang="en-US" dirty="0">
                <a:latin typeface="Helvetica Neue LT Pro 45 Light" panose="020B0403020202020204" pitchFamily="34" charset="77"/>
              </a:rPr>
              <a:t>Add income in years with larger than normal deductions or lower tax rates</a:t>
            </a:r>
          </a:p>
          <a:p>
            <a:pPr marL="800100" lvl="1" indent="-342900">
              <a:spcBef>
                <a:spcPts val="0"/>
              </a:spcBef>
              <a:spcAft>
                <a:spcPts val="1200"/>
              </a:spcAft>
              <a:buClr>
                <a:schemeClr val="tx2"/>
              </a:buClr>
              <a:buFont typeface="Courier New" panose="02070309020205020404" pitchFamily="49" charset="0"/>
              <a:buChar char="o"/>
            </a:pPr>
            <a:endParaRPr lang="en-US" dirty="0">
              <a:latin typeface="Helvetica Neue LT Pro 45 Light" panose="020B0403020202020204" pitchFamily="34" charset="77"/>
            </a:endParaRPr>
          </a:p>
          <a:p>
            <a:pPr marL="800100" lvl="1" indent="-342900">
              <a:spcBef>
                <a:spcPts val="0"/>
              </a:spcBef>
              <a:spcAft>
                <a:spcPts val="1200"/>
              </a:spcAft>
              <a:buClr>
                <a:schemeClr val="tx2"/>
              </a:buClr>
              <a:buFont typeface="Courier New" panose="02070309020205020404" pitchFamily="49" charset="0"/>
              <a:buChar char="o"/>
            </a:pPr>
            <a:endParaRPr lang="en-US" dirty="0">
              <a:latin typeface="Helvetica Neue LT Pro 45 Light" panose="020B0403020202020204" pitchFamily="34" charset="77"/>
            </a:endParaRPr>
          </a:p>
        </p:txBody>
      </p:sp>
    </p:spTree>
    <p:extLst>
      <p:ext uri="{BB962C8B-B14F-4D97-AF65-F5344CB8AC3E}">
        <p14:creationId xmlns:p14="http://schemas.microsoft.com/office/powerpoint/2010/main" val="1719839519"/>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Defer Income </a:t>
            </a:r>
          </a:p>
        </p:txBody>
      </p:sp>
      <p:sp>
        <p:nvSpPr>
          <p:cNvPr id="5" name="Text Placeholder 4">
            <a:extLst>
              <a:ext uri="{FF2B5EF4-FFF2-40B4-BE49-F238E27FC236}">
                <a16:creationId xmlns:a16="http://schemas.microsoft.com/office/drawing/2014/main" xmlns="" id="{3CC0D14A-1874-0048-A4D1-294ADE30B046}"/>
              </a:ext>
            </a:extLst>
          </p:cNvPr>
          <p:cNvSpPr>
            <a:spLocks noGrp="1"/>
          </p:cNvSpPr>
          <p:nvPr>
            <p:ph type="body" sz="quarter" idx="11"/>
          </p:nvPr>
        </p:nvSpPr>
        <p:spPr>
          <a:xfrm>
            <a:off x="1139824" y="2149475"/>
            <a:ext cx="9890125" cy="3199399"/>
          </a:xfrm>
        </p:spPr>
        <p:txBody>
          <a:bodyPr numCol="1"/>
          <a:lstStyle/>
          <a:p>
            <a:pPr marL="342900" indent="-342900">
              <a:buClr>
                <a:schemeClr val="tx2"/>
              </a:buClr>
              <a:buFont typeface="Arial" panose="020B0604020202020204" pitchFamily="34" charset="0"/>
              <a:buChar char="•"/>
            </a:pPr>
            <a:r>
              <a:rPr lang="en-US" dirty="0"/>
              <a:t>Easiest way – defer more salary to 401(k) or retirement plan</a:t>
            </a:r>
          </a:p>
          <a:p>
            <a:pPr marL="342900" indent="-342900">
              <a:buClr>
                <a:schemeClr val="tx2"/>
              </a:buClr>
              <a:buFont typeface="Arial" panose="020B0604020202020204" pitchFamily="34" charset="0"/>
              <a:buChar char="•"/>
            </a:pPr>
            <a:r>
              <a:rPr lang="en-US" dirty="0"/>
              <a:t>Non-qualified salary deferral – must do year ahead of time (lots of restrictions)</a:t>
            </a:r>
          </a:p>
          <a:p>
            <a:pPr marL="342900" indent="-342900">
              <a:buClr>
                <a:schemeClr val="tx2"/>
              </a:buClr>
              <a:buFont typeface="Arial" panose="020B0604020202020204" pitchFamily="34" charset="0"/>
              <a:buChar char="•"/>
            </a:pPr>
            <a:r>
              <a:rPr lang="en-US" dirty="0"/>
              <a:t>Can reduce short term income</a:t>
            </a:r>
          </a:p>
          <a:p>
            <a:pPr marL="342900" indent="-342900">
              <a:buClr>
                <a:schemeClr val="tx2"/>
              </a:buClr>
              <a:buFont typeface="Arial" panose="020B0604020202020204" pitchFamily="34" charset="0"/>
              <a:buChar char="•"/>
            </a:pPr>
            <a:r>
              <a:rPr lang="en-US" dirty="0"/>
              <a:t>Deferring salary means taxable income likely in the future</a:t>
            </a:r>
          </a:p>
          <a:p>
            <a:pPr marL="342900" indent="-342900">
              <a:buClr>
                <a:schemeClr val="tx2"/>
              </a:buClr>
              <a:buFont typeface="Arial" panose="020B0604020202020204" pitchFamily="34" charset="0"/>
              <a:buChar char="•"/>
            </a:pPr>
            <a:r>
              <a:rPr lang="en-US" dirty="0"/>
              <a:t>Balance need for cash flow, income, and taxes</a:t>
            </a:r>
          </a:p>
        </p:txBody>
      </p:sp>
    </p:spTree>
    <p:extLst>
      <p:ext uri="{BB962C8B-B14F-4D97-AF65-F5344CB8AC3E}">
        <p14:creationId xmlns:p14="http://schemas.microsoft.com/office/powerpoint/2010/main" val="2205373858"/>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RMD Planning</a:t>
            </a:r>
          </a:p>
        </p:txBody>
      </p:sp>
      <p:sp>
        <p:nvSpPr>
          <p:cNvPr id="5" name="Text Placeholder 4">
            <a:extLst>
              <a:ext uri="{FF2B5EF4-FFF2-40B4-BE49-F238E27FC236}">
                <a16:creationId xmlns:a16="http://schemas.microsoft.com/office/drawing/2014/main" xmlns="" id="{954C702B-DAE3-5641-BD66-EC7FB535DF90}"/>
              </a:ext>
            </a:extLst>
          </p:cNvPr>
          <p:cNvSpPr>
            <a:spLocks noGrp="1"/>
          </p:cNvSpPr>
          <p:nvPr>
            <p:ph type="body" sz="quarter" idx="11"/>
          </p:nvPr>
        </p:nvSpPr>
        <p:spPr>
          <a:xfrm>
            <a:off x="1139824" y="2020261"/>
            <a:ext cx="9890125" cy="3199399"/>
          </a:xfrm>
        </p:spPr>
        <p:txBody>
          <a:bodyPr numCol="1"/>
          <a:lstStyle/>
          <a:p>
            <a:pPr marL="342900" indent="-342900">
              <a:buClr>
                <a:schemeClr val="tx2"/>
              </a:buClr>
              <a:buFont typeface="Arial" panose="020B0604020202020204" pitchFamily="34" charset="0"/>
              <a:buChar char="•"/>
            </a:pPr>
            <a:r>
              <a:rPr lang="en-US" dirty="0"/>
              <a:t>No RMDs in 2020 </a:t>
            </a:r>
          </a:p>
          <a:p>
            <a:pPr marL="342900" indent="-342900">
              <a:buClr>
                <a:schemeClr val="tx2"/>
              </a:buClr>
              <a:buFont typeface="Arial" panose="020B0604020202020204" pitchFamily="34" charset="0"/>
              <a:buChar char="•"/>
            </a:pPr>
            <a:r>
              <a:rPr lang="en-US" dirty="0"/>
              <a:t>Consider your RMDs in future years (age 72)</a:t>
            </a:r>
          </a:p>
          <a:p>
            <a:pPr marL="342900" indent="-342900">
              <a:buClr>
                <a:schemeClr val="tx2"/>
              </a:buClr>
              <a:buFont typeface="Arial" panose="020B0604020202020204" pitchFamily="34" charset="0"/>
              <a:buChar char="•"/>
            </a:pPr>
            <a:r>
              <a:rPr lang="en-US" dirty="0"/>
              <a:t>Taxable distributions</a:t>
            </a:r>
          </a:p>
          <a:p>
            <a:pPr marL="342900" indent="-342900">
              <a:buClr>
                <a:schemeClr val="tx2"/>
              </a:buClr>
              <a:buFont typeface="Arial" panose="020B0604020202020204" pitchFamily="34" charset="0"/>
              <a:buChar char="•"/>
            </a:pPr>
            <a:r>
              <a:rPr lang="en-US" dirty="0"/>
              <a:t>Should you do Roth Conversions in 2020</a:t>
            </a:r>
          </a:p>
          <a:p>
            <a:pPr marL="342900" indent="-342900">
              <a:buClr>
                <a:schemeClr val="tx2"/>
              </a:buClr>
              <a:buFont typeface="Arial" panose="020B0604020202020204" pitchFamily="34" charset="0"/>
              <a:buChar char="•"/>
            </a:pPr>
            <a:r>
              <a:rPr lang="en-US" dirty="0"/>
              <a:t>QCD planning with charities </a:t>
            </a:r>
          </a:p>
          <a:p>
            <a:pPr marL="342900" indent="-342900">
              <a:buClr>
                <a:schemeClr val="tx2"/>
              </a:buClr>
              <a:buFont typeface="Arial" panose="020B0604020202020204" pitchFamily="34" charset="0"/>
              <a:buChar char="•"/>
            </a:pPr>
            <a:r>
              <a:rPr lang="en-US" dirty="0"/>
              <a:t>Tax impact on other benefits like Medicare and SS</a:t>
            </a:r>
          </a:p>
        </p:txBody>
      </p:sp>
    </p:spTree>
    <p:extLst>
      <p:ext uri="{BB962C8B-B14F-4D97-AF65-F5344CB8AC3E}">
        <p14:creationId xmlns:p14="http://schemas.microsoft.com/office/powerpoint/2010/main" val="3704172070"/>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June 23</a:t>
            </a:r>
            <a:r>
              <a:rPr lang="en-US" baseline="30000" dirty="0"/>
              <a:t>rd</a:t>
            </a:r>
            <a:r>
              <a:rPr lang="en-US" dirty="0"/>
              <a:t> Update on Rollovers</a:t>
            </a:r>
          </a:p>
        </p:txBody>
      </p:sp>
      <p:sp>
        <p:nvSpPr>
          <p:cNvPr id="8" name="Text Placeholder 7">
            <a:extLst>
              <a:ext uri="{FF2B5EF4-FFF2-40B4-BE49-F238E27FC236}">
                <a16:creationId xmlns:a16="http://schemas.microsoft.com/office/drawing/2014/main" xmlns="" id="{58E5459B-6311-A947-BA31-600763D6479C}"/>
              </a:ext>
            </a:extLst>
          </p:cNvPr>
          <p:cNvSpPr>
            <a:spLocks noGrp="1"/>
          </p:cNvSpPr>
          <p:nvPr>
            <p:ph type="body" sz="quarter" idx="11"/>
          </p:nvPr>
        </p:nvSpPr>
        <p:spPr>
          <a:xfrm>
            <a:off x="757861" y="2273006"/>
            <a:ext cx="10388560" cy="2311987"/>
          </a:xfrm>
        </p:spPr>
        <p:txBody>
          <a:bodyPr numCol="1"/>
          <a:lstStyle/>
          <a:p>
            <a:pPr marL="342900" indent="-342900">
              <a:buClr>
                <a:schemeClr val="tx2"/>
              </a:buClr>
              <a:buFont typeface="Arial" panose="020B0604020202020204" pitchFamily="34" charset="0"/>
              <a:buChar char="•"/>
            </a:pPr>
            <a:r>
              <a:rPr lang="en-US" dirty="0"/>
              <a:t>Rollovers allowed for 2020 distributions (otherwise an RMD)</a:t>
            </a:r>
          </a:p>
          <a:p>
            <a:pPr marL="342900" indent="-342900">
              <a:buClr>
                <a:schemeClr val="tx2"/>
              </a:buClr>
              <a:buFont typeface="Arial" panose="020B0604020202020204" pitchFamily="34" charset="0"/>
              <a:buChar char="•"/>
            </a:pPr>
            <a:r>
              <a:rPr lang="en-US" dirty="0"/>
              <a:t>August 31, 2020 deadline</a:t>
            </a:r>
          </a:p>
          <a:p>
            <a:pPr marL="342900" indent="-342900">
              <a:buClr>
                <a:schemeClr val="tx2"/>
              </a:buClr>
              <a:buFont typeface="Arial" panose="020B0604020202020204" pitchFamily="34" charset="0"/>
              <a:buChar char="•"/>
            </a:pPr>
            <a:r>
              <a:rPr lang="en-US" dirty="0"/>
              <a:t>Both owned accounts and inherited (although normally banned for rollovers)</a:t>
            </a:r>
          </a:p>
          <a:p>
            <a:pPr marL="342900" indent="-342900">
              <a:buClr>
                <a:schemeClr val="tx2"/>
              </a:buClr>
              <a:buFont typeface="Arial" panose="020B0604020202020204" pitchFamily="34" charset="0"/>
              <a:buChar char="•"/>
            </a:pPr>
            <a:r>
              <a:rPr lang="en-US" dirty="0"/>
              <a:t>Won’t impact 60-day rule and won’t count towards 1 per year IRA rule</a:t>
            </a:r>
          </a:p>
        </p:txBody>
      </p:sp>
      <p:sp>
        <p:nvSpPr>
          <p:cNvPr id="5" name="Rectangle 4">
            <a:extLst>
              <a:ext uri="{FF2B5EF4-FFF2-40B4-BE49-F238E27FC236}">
                <a16:creationId xmlns:a16="http://schemas.microsoft.com/office/drawing/2014/main" xmlns="" id="{C260E8F0-80EC-DC4F-AE81-A3D1D44ECC58}"/>
              </a:ext>
            </a:extLst>
          </p:cNvPr>
          <p:cNvSpPr/>
          <p:nvPr/>
        </p:nvSpPr>
        <p:spPr>
          <a:xfrm>
            <a:off x="1139824" y="5680174"/>
            <a:ext cx="7145339" cy="153888"/>
          </a:xfrm>
          <a:prstGeom prst="rect">
            <a:avLst/>
          </a:prstGeom>
        </p:spPr>
        <p:txBody>
          <a:bodyPr wrap="square" lIns="0" tIns="0" rIns="0" bIns="0">
            <a:spAutoFit/>
          </a:bodyPr>
          <a:lstStyle/>
          <a:p>
            <a:pPr>
              <a:buClr>
                <a:schemeClr val="tx2"/>
              </a:buClr>
            </a:pPr>
            <a:r>
              <a:rPr lang="en-US" sz="1000" dirty="0">
                <a:latin typeface="Helvetica Neue LT Pro 45 Light" panose="020B0403020202020204" pitchFamily="34" charset="77"/>
              </a:rPr>
              <a:t>IRS </a:t>
            </a:r>
            <a:r>
              <a:rPr lang="en-US" sz="1000" dirty="0">
                <a:hlinkClick r:id="rId3"/>
              </a:rPr>
              <a:t>https://www.irs.gov/pub/irs-drop/n-20-51.pdf</a:t>
            </a:r>
            <a:endParaRPr lang="en-US" sz="1000" dirty="0">
              <a:latin typeface="Helvetica Neue LT Pro 45 Light" panose="020B0403020202020204" pitchFamily="34" charset="77"/>
            </a:endParaRPr>
          </a:p>
        </p:txBody>
      </p:sp>
    </p:spTree>
    <p:extLst>
      <p:ext uri="{BB962C8B-B14F-4D97-AF65-F5344CB8AC3E}">
        <p14:creationId xmlns:p14="http://schemas.microsoft.com/office/powerpoint/2010/main" val="2663686544"/>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xmlns="" id="{6FA68C7D-7F7E-D343-98EC-B87FCF79AD42}"/>
              </a:ext>
            </a:extLst>
          </p:cNvPr>
          <p:cNvSpPr txBox="1">
            <a:spLocks/>
          </p:cNvSpPr>
          <p:nvPr/>
        </p:nvSpPr>
        <p:spPr>
          <a:xfrm>
            <a:off x="7824686" y="2149475"/>
            <a:ext cx="3227489" cy="3314700"/>
          </a:xfrm>
          <a:prstGeom prst="rect">
            <a:avLst/>
          </a:prstGeom>
        </p:spPr>
        <p:txBody>
          <a:bodyPr lIns="0" tIns="0" rIns="0" bIns="0"/>
          <a:lstStyle>
            <a:lvl1pPr marL="0" indent="0" algn="l" defTabSz="914400" rtl="0" eaLnBrk="1" latinLnBrk="0" hangingPunct="1">
              <a:lnSpc>
                <a:spcPct val="90000"/>
              </a:lnSpc>
              <a:spcBef>
                <a:spcPts val="0"/>
              </a:spcBef>
              <a:spcAft>
                <a:spcPts val="1800"/>
              </a:spcAft>
              <a:buFont typeface="Arial" panose="020B0604020202020204" pitchFamily="34" charset="0"/>
              <a:buNone/>
              <a:defRPr sz="2400" b="0" i="0" kern="1200">
                <a:solidFill>
                  <a:schemeClr val="tx1"/>
                </a:solidFill>
                <a:latin typeface="Helvetica Neue LT Pro 45 Light" panose="020B0403020202020204" pitchFamily="34" charset="77"/>
                <a:ea typeface="Helvetica Neue Light" panose="02000403000000020004" pitchFamily="2" charset="0"/>
                <a:cs typeface="Helvetica Neue" panose="02000503000000020004" pitchFamily="2"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buClr>
                <a:schemeClr val="tx2"/>
              </a:buClr>
            </a:pPr>
            <a:r>
              <a:rPr lang="en-US" sz="2000" b="1" dirty="0"/>
              <a:t>Example:</a:t>
            </a:r>
          </a:p>
          <a:p>
            <a:pPr marL="342900" indent="-342900">
              <a:spcAft>
                <a:spcPts val="1200"/>
              </a:spcAft>
              <a:buClr>
                <a:schemeClr val="tx2"/>
              </a:buClr>
              <a:buFont typeface="Arial" panose="020B0604020202020204" pitchFamily="34" charset="0"/>
              <a:buChar char="•"/>
            </a:pPr>
            <a:r>
              <a:rPr lang="en-US" sz="2000" dirty="0"/>
              <a:t>Buy $2,000 of Stock X</a:t>
            </a:r>
          </a:p>
          <a:p>
            <a:pPr marL="342900" indent="-342900">
              <a:spcAft>
                <a:spcPts val="1200"/>
              </a:spcAft>
              <a:buClr>
                <a:schemeClr val="tx2"/>
              </a:buClr>
              <a:buFont typeface="Arial" panose="020B0604020202020204" pitchFamily="34" charset="0"/>
              <a:buChar char="•"/>
            </a:pPr>
            <a:r>
              <a:rPr lang="en-US" sz="2000" dirty="0"/>
              <a:t>Buy $2,000 of Stock Y</a:t>
            </a:r>
          </a:p>
          <a:p>
            <a:pPr marL="342900" indent="-342900">
              <a:spcAft>
                <a:spcPts val="1200"/>
              </a:spcAft>
              <a:buClr>
                <a:schemeClr val="tx2"/>
              </a:buClr>
              <a:buFont typeface="Arial" panose="020B0604020202020204" pitchFamily="34" charset="0"/>
              <a:buChar char="•"/>
            </a:pPr>
            <a:r>
              <a:rPr lang="en-US" sz="2000" dirty="0"/>
              <a:t>Stock X goes to $3,000</a:t>
            </a:r>
          </a:p>
          <a:p>
            <a:pPr marL="342900" indent="-342900">
              <a:spcAft>
                <a:spcPts val="1200"/>
              </a:spcAft>
              <a:buClr>
                <a:schemeClr val="tx2"/>
              </a:buClr>
              <a:buFont typeface="Arial" panose="020B0604020202020204" pitchFamily="34" charset="0"/>
              <a:buChar char="•"/>
            </a:pPr>
            <a:r>
              <a:rPr lang="en-US" sz="2000" dirty="0"/>
              <a:t>Stock Y goes to $1,000</a:t>
            </a:r>
          </a:p>
          <a:p>
            <a:pPr marL="342900" indent="-342900">
              <a:spcAft>
                <a:spcPts val="1200"/>
              </a:spcAft>
              <a:buClr>
                <a:schemeClr val="tx2"/>
              </a:buClr>
              <a:buFont typeface="Arial" panose="020B0604020202020204" pitchFamily="34" charset="0"/>
              <a:buChar char="•"/>
            </a:pPr>
            <a:r>
              <a:rPr lang="en-US" sz="2000" dirty="0"/>
              <a:t>Sell both: no taxable gain the $1,000 loss offsets the $1,000 gain</a:t>
            </a:r>
          </a:p>
        </p:txBody>
      </p:sp>
      <p:cxnSp>
        <p:nvCxnSpPr>
          <p:cNvPr id="11" name="Straight Connector 10">
            <a:extLst>
              <a:ext uri="{FF2B5EF4-FFF2-40B4-BE49-F238E27FC236}">
                <a16:creationId xmlns:a16="http://schemas.microsoft.com/office/drawing/2014/main" xmlns="" id="{8C6EE211-8F12-7746-AC6B-96A6ECDE8BAE}"/>
              </a:ext>
            </a:extLst>
          </p:cNvPr>
          <p:cNvCxnSpPr/>
          <p:nvPr/>
        </p:nvCxnSpPr>
        <p:spPr>
          <a:xfrm>
            <a:off x="7073900" y="2156877"/>
            <a:ext cx="0" cy="3013364"/>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 Placeholder 1">
            <a:extLst>
              <a:ext uri="{FF2B5EF4-FFF2-40B4-BE49-F238E27FC236}">
                <a16:creationId xmlns:a16="http://schemas.microsoft.com/office/drawing/2014/main" xmlns="" id="{57FB858D-8D70-D54A-9846-6D3591F3B450}"/>
              </a:ext>
            </a:extLst>
          </p:cNvPr>
          <p:cNvSpPr>
            <a:spLocks noGrp="1"/>
          </p:cNvSpPr>
          <p:nvPr>
            <p:ph type="body" sz="quarter" idx="10"/>
          </p:nvPr>
        </p:nvSpPr>
        <p:spPr/>
        <p:txBody>
          <a:bodyPr/>
          <a:lstStyle/>
          <a:p>
            <a:r>
              <a:rPr lang="en-US" dirty="0"/>
              <a:t>Tax Loss Harvesting</a:t>
            </a:r>
          </a:p>
        </p:txBody>
      </p:sp>
      <p:sp>
        <p:nvSpPr>
          <p:cNvPr id="3" name="Text Placeholder 2">
            <a:extLst>
              <a:ext uri="{FF2B5EF4-FFF2-40B4-BE49-F238E27FC236}">
                <a16:creationId xmlns:a16="http://schemas.microsoft.com/office/drawing/2014/main" xmlns="" id="{C587FACC-DB70-234B-9003-8B4218A1EB7D}"/>
              </a:ext>
            </a:extLst>
          </p:cNvPr>
          <p:cNvSpPr>
            <a:spLocks noGrp="1"/>
          </p:cNvSpPr>
          <p:nvPr>
            <p:ph type="body" sz="quarter" idx="11"/>
          </p:nvPr>
        </p:nvSpPr>
        <p:spPr>
          <a:xfrm>
            <a:off x="1139825" y="2149475"/>
            <a:ext cx="5411285" cy="3429000"/>
          </a:xfrm>
        </p:spPr>
        <p:txBody>
          <a:bodyPr/>
          <a:lstStyle/>
          <a:p>
            <a:pPr marL="342900" indent="-342900">
              <a:spcAft>
                <a:spcPts val="1200"/>
              </a:spcAft>
              <a:buClr>
                <a:schemeClr val="tx2"/>
              </a:buClr>
              <a:buFont typeface="Arial" panose="020B0604020202020204" pitchFamily="34" charset="0"/>
              <a:buChar char="•"/>
            </a:pPr>
            <a:r>
              <a:rPr lang="en-US" sz="2000" dirty="0"/>
              <a:t>Should occur all year, not just end of year</a:t>
            </a:r>
          </a:p>
          <a:p>
            <a:pPr marL="342900" indent="-342900">
              <a:spcAft>
                <a:spcPts val="1200"/>
              </a:spcAft>
              <a:buClr>
                <a:schemeClr val="tx2"/>
              </a:buClr>
              <a:buFont typeface="Arial" panose="020B0604020202020204" pitchFamily="34" charset="0"/>
              <a:buChar char="•"/>
            </a:pPr>
            <a:r>
              <a:rPr lang="en-US" sz="2000" dirty="0"/>
              <a:t>Sell off stocks with gains, realizing those gains</a:t>
            </a:r>
          </a:p>
          <a:p>
            <a:pPr marL="342900" indent="-342900">
              <a:spcAft>
                <a:spcPts val="1200"/>
              </a:spcAft>
              <a:buClr>
                <a:schemeClr val="tx2"/>
              </a:buClr>
              <a:buFont typeface="Arial" panose="020B0604020202020204" pitchFamily="34" charset="0"/>
              <a:buChar char="•"/>
            </a:pPr>
            <a:r>
              <a:rPr lang="en-US" sz="2000" dirty="0"/>
              <a:t>Offset those gains by selling stocks with losses, realizing those losses</a:t>
            </a:r>
          </a:p>
          <a:p>
            <a:pPr marL="342900" indent="-342900">
              <a:spcAft>
                <a:spcPts val="1200"/>
              </a:spcAft>
              <a:buClr>
                <a:schemeClr val="tx2"/>
              </a:buClr>
              <a:buFont typeface="Arial" panose="020B0604020202020204" pitchFamily="34" charset="0"/>
              <a:buChar char="•"/>
            </a:pPr>
            <a:r>
              <a:rPr lang="en-US" sz="2000" dirty="0"/>
              <a:t>offset $3,000 in non-investment income from capital losses (carry forward other losses)</a:t>
            </a:r>
          </a:p>
          <a:p>
            <a:pPr marL="342900" indent="-342900">
              <a:spcAft>
                <a:spcPts val="1200"/>
              </a:spcAft>
              <a:buClr>
                <a:schemeClr val="tx2"/>
              </a:buClr>
              <a:buFont typeface="Arial" panose="020B0604020202020204" pitchFamily="34" charset="0"/>
              <a:buChar char="•"/>
            </a:pPr>
            <a:r>
              <a:rPr lang="en-US" sz="2000" dirty="0"/>
              <a:t>Focus on using short-term losses to offset short-term gains</a:t>
            </a:r>
          </a:p>
        </p:txBody>
      </p:sp>
      <p:sp>
        <p:nvSpPr>
          <p:cNvPr id="13" name="TextBox 12">
            <a:extLst>
              <a:ext uri="{FF2B5EF4-FFF2-40B4-BE49-F238E27FC236}">
                <a16:creationId xmlns:a16="http://schemas.microsoft.com/office/drawing/2014/main" xmlns="" id="{EF5565A0-1FC6-B145-AB30-6F045F1D77D1}"/>
              </a:ext>
            </a:extLst>
          </p:cNvPr>
          <p:cNvSpPr txBox="1"/>
          <p:nvPr/>
        </p:nvSpPr>
        <p:spPr>
          <a:xfrm>
            <a:off x="1430895" y="5590177"/>
            <a:ext cx="6987490" cy="276999"/>
          </a:xfrm>
          <a:prstGeom prst="rect">
            <a:avLst/>
          </a:prstGeom>
          <a:noFill/>
        </p:spPr>
        <p:txBody>
          <a:bodyPr wrap="none" lIns="0" tIns="0" rIns="0" bIns="0" rtlCol="0">
            <a:spAutoFit/>
          </a:bodyPr>
          <a:lstStyle/>
          <a:p>
            <a:r>
              <a:rPr lang="en-US" dirty="0">
                <a:latin typeface="Helvetica Neue LT Pro 45 Light" panose="020B0403020202020204" pitchFamily="34" charset="77"/>
              </a:rPr>
              <a:t>*Beware of 30-day Wash Sale rules on substantially identical securities</a:t>
            </a:r>
          </a:p>
        </p:txBody>
      </p:sp>
    </p:spTree>
    <p:extLst>
      <p:ext uri="{BB962C8B-B14F-4D97-AF65-F5344CB8AC3E}">
        <p14:creationId xmlns:p14="http://schemas.microsoft.com/office/powerpoint/2010/main" val="314533113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F74008A-2EEF-BE40-865F-44428A701CB8}"/>
              </a:ext>
            </a:extLst>
          </p:cNvPr>
          <p:cNvSpPr>
            <a:spLocks noGrp="1"/>
          </p:cNvSpPr>
          <p:nvPr>
            <p:ph type="body" sz="quarter" idx="10"/>
          </p:nvPr>
        </p:nvSpPr>
        <p:spPr/>
        <p:txBody>
          <a:bodyPr/>
          <a:lstStyle/>
          <a:p>
            <a:r>
              <a:rPr lang="en-US" dirty="0"/>
              <a:t>Where We Are Today</a:t>
            </a:r>
          </a:p>
        </p:txBody>
      </p:sp>
    </p:spTree>
    <p:extLst>
      <p:ext uri="{BB962C8B-B14F-4D97-AF65-F5344CB8AC3E}">
        <p14:creationId xmlns:p14="http://schemas.microsoft.com/office/powerpoint/2010/main" val="2562567862"/>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C192EF-D7A1-BD47-AA54-8B9184E9E60F}"/>
              </a:ext>
            </a:extLst>
          </p:cNvPr>
          <p:cNvSpPr>
            <a:spLocks noGrp="1"/>
          </p:cNvSpPr>
          <p:nvPr>
            <p:ph type="body" sz="quarter" idx="10"/>
          </p:nvPr>
        </p:nvSpPr>
        <p:spPr/>
        <p:txBody>
          <a:bodyPr/>
          <a:lstStyle/>
          <a:p>
            <a:r>
              <a:rPr lang="en-US" dirty="0"/>
              <a:t>Final Thoughts and Planning Opportunities </a:t>
            </a:r>
          </a:p>
        </p:txBody>
      </p:sp>
    </p:spTree>
    <p:extLst>
      <p:ext uri="{BB962C8B-B14F-4D97-AF65-F5344CB8AC3E}">
        <p14:creationId xmlns:p14="http://schemas.microsoft.com/office/powerpoint/2010/main" val="401476706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3E261B-36FD-DF4B-B67F-C9EDE2D4D66E}"/>
              </a:ext>
            </a:extLst>
          </p:cNvPr>
          <p:cNvSpPr>
            <a:spLocks noGrp="1"/>
          </p:cNvSpPr>
          <p:nvPr>
            <p:ph type="body" sz="quarter" idx="10"/>
          </p:nvPr>
        </p:nvSpPr>
        <p:spPr/>
        <p:txBody>
          <a:bodyPr/>
          <a:lstStyle/>
          <a:p>
            <a:r>
              <a:rPr lang="en-US" dirty="0"/>
              <a:t>Tax Planning </a:t>
            </a:r>
          </a:p>
        </p:txBody>
      </p:sp>
      <p:sp>
        <p:nvSpPr>
          <p:cNvPr id="5" name="Text Placeholder 4">
            <a:extLst>
              <a:ext uri="{FF2B5EF4-FFF2-40B4-BE49-F238E27FC236}">
                <a16:creationId xmlns:a16="http://schemas.microsoft.com/office/drawing/2014/main" xmlns="" id="{A9759357-5BF0-A34D-BD52-47F0459E295F}"/>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Tax planning v. tax filing</a:t>
            </a:r>
          </a:p>
          <a:p>
            <a:pPr marL="342900" indent="-342900">
              <a:buClr>
                <a:schemeClr val="tx2"/>
              </a:buClr>
              <a:buFont typeface="Arial" panose="020B0604020202020204" pitchFamily="34" charset="0"/>
              <a:buChar char="•"/>
            </a:pPr>
            <a:r>
              <a:rPr lang="en-US" dirty="0"/>
              <a:t>Lots of opportunities </a:t>
            </a:r>
          </a:p>
          <a:p>
            <a:pPr marL="342900" indent="-342900">
              <a:buClr>
                <a:schemeClr val="tx2"/>
              </a:buClr>
              <a:buFont typeface="Arial" panose="020B0604020202020204" pitchFamily="34" charset="0"/>
              <a:buChar char="•"/>
            </a:pPr>
            <a:r>
              <a:rPr lang="en-US" dirty="0"/>
              <a:t>Get this year taxes done</a:t>
            </a:r>
          </a:p>
          <a:p>
            <a:pPr marL="342900" indent="-342900">
              <a:buClr>
                <a:schemeClr val="tx2"/>
              </a:buClr>
              <a:buFont typeface="Arial" panose="020B0604020202020204" pitchFamily="34" charset="0"/>
              <a:buChar char="•"/>
            </a:pPr>
            <a:r>
              <a:rPr lang="en-US" dirty="0"/>
              <a:t>Plan ahead for next year</a:t>
            </a:r>
          </a:p>
          <a:p>
            <a:pPr marL="342900" indent="-342900">
              <a:buClr>
                <a:schemeClr val="tx2"/>
              </a:buClr>
              <a:buFont typeface="Arial" panose="020B0604020202020204" pitchFamily="34" charset="0"/>
              <a:buChar char="•"/>
            </a:pPr>
            <a:r>
              <a:rPr lang="en-US" dirty="0"/>
              <a:t>Laws will keep changing</a:t>
            </a:r>
          </a:p>
          <a:p>
            <a:pPr marL="342900" indent="-342900">
              <a:buClr>
                <a:schemeClr val="tx2"/>
              </a:buClr>
              <a:buFont typeface="Arial" panose="020B0604020202020204" pitchFamily="34" charset="0"/>
              <a:buChar char="•"/>
            </a:pPr>
            <a:r>
              <a:rPr lang="en-US" dirty="0"/>
              <a:t>Keep long-term goals in sight</a:t>
            </a:r>
          </a:p>
        </p:txBody>
      </p:sp>
    </p:spTree>
    <p:extLst>
      <p:ext uri="{BB962C8B-B14F-4D97-AF65-F5344CB8AC3E}">
        <p14:creationId xmlns:p14="http://schemas.microsoft.com/office/powerpoint/2010/main" val="2404473695"/>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xmlns="" id="{B471E8A5-B287-DC4A-AC83-147E7CCC623D}"/>
              </a:ext>
            </a:extLst>
          </p:cNvPr>
          <p:cNvSpPr>
            <a:spLocks noGrp="1"/>
          </p:cNvSpPr>
          <p:nvPr>
            <p:ph type="body" sz="quarter" idx="10"/>
          </p:nvPr>
        </p:nvSpPr>
        <p:spPr/>
        <p:txBody>
          <a:bodyPr/>
          <a:lstStyle/>
          <a:p>
            <a:r>
              <a:rPr lang="en-US" dirty="0"/>
              <a:t>Additional Disclosures</a:t>
            </a:r>
          </a:p>
        </p:txBody>
      </p:sp>
      <p:sp>
        <p:nvSpPr>
          <p:cNvPr id="9" name="Text Placeholder 1">
            <a:extLst>
              <a:ext uri="{FF2B5EF4-FFF2-40B4-BE49-F238E27FC236}">
                <a16:creationId xmlns:a16="http://schemas.microsoft.com/office/drawing/2014/main" xmlns="" id="{23178CFB-F2A8-E440-B6C7-03C1336179AA}"/>
              </a:ext>
            </a:extLst>
          </p:cNvPr>
          <p:cNvSpPr>
            <a:spLocks noGrp="1"/>
          </p:cNvSpPr>
          <p:nvPr>
            <p:ph type="body" sz="quarter" idx="11"/>
          </p:nvPr>
        </p:nvSpPr>
        <p:spPr/>
        <p:txBody>
          <a:bodyPr numCol="2"/>
          <a:lstStyle/>
          <a:p>
            <a:pPr>
              <a:spcAft>
                <a:spcPts val="600"/>
              </a:spcAft>
            </a:pPr>
            <a:r>
              <a:rPr lang="en-US" sz="900" dirty="0" smtClean="0">
                <a:solidFill>
                  <a:srgbClr val="FF0000"/>
                </a:solidFill>
              </a:rPr>
              <a:t>{Insert Standard BD/RIA Disclosures}</a:t>
            </a:r>
            <a:endParaRPr lang="en-US" sz="900" dirty="0">
              <a:solidFill>
                <a:srgbClr val="FF0000"/>
              </a:solidFill>
            </a:endParaRPr>
          </a:p>
          <a:p>
            <a:pPr>
              <a:spcAft>
                <a:spcPts val="600"/>
              </a:spcAft>
            </a:pPr>
            <a:r>
              <a:rPr lang="en-US" sz="900" dirty="0"/>
              <a:t>This presentation is designed to provide accurate and authoritative information on the subjects covered. It is not, however, intended to provide specific legal, tax, or other professional advice. For specific professional assistance, the services of an appropriate professional should be sought.</a:t>
            </a:r>
          </a:p>
          <a:p>
            <a:pPr>
              <a:spcAft>
                <a:spcPts val="600"/>
              </a:spcAft>
            </a:pPr>
            <a:r>
              <a:rPr lang="en-US" sz="900" dirty="0"/>
              <a:t>Some IRA's have contribution limitations and tax consequences for early withdrawals. For complete details, consult your tax advisor or attorney. Distributions from traditional IRA's and employer sponsored retirement plans are taxed as ordinary income and, if taken prior to reaching age 59 ½, may be subject to an additional 10% IRS tax penalty. Converting from a traditional IRA to a Roth IRA is a taxable event. A Roth IRA offers tax free withdrawals on taxable contributions. To qualify for the tax-free and penalty-free withdrawal or earnings, a Roth IRA must be in place for at least five tax years, and the distribution must take place after age 59 ½ or due to death, disability, or a first time home purchase (up to a $10,000 lifetime maximum). Depending on state law, Roth IRA distributions may be subject to state taxes. If you are purchasing an annuity to fund any tax-qualified retirement plan (IRA), you should be aware that this tax-deferral feature is available with any investment vehicle and is not unique to an annuity. Carefully consider the features and benefits of the annuity before making the decision to purchase.</a:t>
            </a:r>
          </a:p>
          <a:p>
            <a:pPr>
              <a:spcAft>
                <a:spcPts val="600"/>
              </a:spcAft>
            </a:pPr>
            <a:r>
              <a:rPr lang="en-US" sz="900" dirty="0"/>
              <a:t>The Standard &amp; Poor's 500 Index is a capitalization weighted index of 500 stocks designed to measure performance of the broad domestic economy through changes in the aggregate market value of 500 stocks representing all major industries.</a:t>
            </a:r>
          </a:p>
          <a:p>
            <a:pPr>
              <a:spcAft>
                <a:spcPts val="600"/>
              </a:spcAft>
            </a:pPr>
            <a:r>
              <a:rPr lang="en-US" sz="900" dirty="0"/>
              <a:t>Converting from a traditional IRA to a Roth IRA is a taxable event.</a:t>
            </a:r>
          </a:p>
          <a:p>
            <a:pPr>
              <a:spcAft>
                <a:spcPts val="600"/>
              </a:spcAft>
            </a:pPr>
            <a:r>
              <a:rPr lang="en-US" sz="900" dirty="0"/>
              <a:t>The hypothetical investment results are for illustrative purposes only and should not be deemed a representations of past or future results. Actual investment results may be more or less than those shown. This doe snot represent any specific product [and/or service].</a:t>
            </a:r>
          </a:p>
          <a:p>
            <a:pPr>
              <a:spcAft>
                <a:spcPts val="600"/>
              </a:spcAft>
            </a:pPr>
            <a:r>
              <a:rPr lang="en-US" sz="900" dirty="0"/>
              <a:t>This event is purely educational. No products or services will be offered for sale and there is no obligation.</a:t>
            </a:r>
          </a:p>
          <a:p>
            <a:pPr>
              <a:spcAft>
                <a:spcPts val="600"/>
              </a:spcAft>
            </a:pPr>
            <a:endParaRPr lang="en-US" sz="900" dirty="0"/>
          </a:p>
          <a:p>
            <a:pPr>
              <a:spcAft>
                <a:spcPts val="600"/>
              </a:spcAft>
            </a:pPr>
            <a:endParaRPr lang="en-US" sz="900" dirty="0"/>
          </a:p>
        </p:txBody>
      </p:sp>
      <p:sp>
        <p:nvSpPr>
          <p:cNvPr id="6" name="Text Placeholder 4">
            <a:extLst>
              <a:ext uri="{FF2B5EF4-FFF2-40B4-BE49-F238E27FC236}">
                <a16:creationId xmlns:a16="http://schemas.microsoft.com/office/drawing/2014/main" xmlns="" id="{65CC3DEC-5D90-4AB7-B1F0-2C032FE870B3}"/>
              </a:ext>
            </a:extLst>
          </p:cNvPr>
          <p:cNvSpPr txBox="1">
            <a:spLocks/>
          </p:cNvSpPr>
          <p:nvPr/>
        </p:nvSpPr>
        <p:spPr>
          <a:xfrm>
            <a:off x="457200" y="1553713"/>
            <a:ext cx="5638800" cy="4555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Helvetica Neue LT Pro 45 Light" panose="020B0403020202020204" pitchFamily="34" charset="77"/>
            </a:endParaRPr>
          </a:p>
        </p:txBody>
      </p:sp>
    </p:spTree>
    <p:extLst>
      <p:ext uri="{BB962C8B-B14F-4D97-AF65-F5344CB8AC3E}">
        <p14:creationId xmlns:p14="http://schemas.microsoft.com/office/powerpoint/2010/main" val="1523821512"/>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75D8CE1D-389D-1145-A668-DE2A0E9A1887}"/>
              </a:ext>
            </a:extLst>
          </p:cNvPr>
          <p:cNvSpPr>
            <a:spLocks noGrp="1"/>
          </p:cNvSpPr>
          <p:nvPr>
            <p:ph type="body" sz="quarter" idx="10"/>
          </p:nvPr>
        </p:nvSpPr>
        <p:spPr/>
        <p:txBody>
          <a:bodyPr/>
          <a:lstStyle/>
          <a:p>
            <a:r>
              <a:rPr lang="en-US" dirty="0"/>
              <a:t>Questions?</a:t>
            </a:r>
          </a:p>
        </p:txBody>
      </p:sp>
    </p:spTree>
    <p:extLst>
      <p:ext uri="{BB962C8B-B14F-4D97-AF65-F5344CB8AC3E}">
        <p14:creationId xmlns:p14="http://schemas.microsoft.com/office/powerpoint/2010/main" val="1580853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 xmlns:a16="http://schemas.microsoft.com/office/drawing/2014/main" id="{776C8D61-5649-6C41-B4EB-E7FB46617D21}"/>
              </a:ext>
            </a:extLst>
          </p:cNvPr>
          <p:cNvSpPr>
            <a:spLocks noGrp="1"/>
          </p:cNvSpPr>
          <p:nvPr>
            <p:ph type="body" sz="quarter" idx="11"/>
          </p:nvPr>
        </p:nvSpPr>
        <p:spPr>
          <a:xfrm>
            <a:off x="1139825" y="4045287"/>
            <a:ext cx="4730750" cy="887412"/>
          </a:xfrm>
        </p:spPr>
        <p:txBody>
          <a:bodyPr/>
          <a:lstStyle/>
          <a:p>
            <a:r>
              <a:rPr lang="en-US" sz="3600" dirty="0"/>
              <a:t>Phone: </a:t>
            </a:r>
            <a:r>
              <a:rPr lang="en-US" sz="3600" dirty="0" smtClean="0"/>
              <a:t>XXX-XX-XXXX</a:t>
            </a:r>
            <a:endParaRPr lang="en-US" sz="3600" dirty="0"/>
          </a:p>
        </p:txBody>
      </p:sp>
      <p:sp>
        <p:nvSpPr>
          <p:cNvPr id="4" name="Text Placeholder 3">
            <a:extLst>
              <a:ext uri="{FF2B5EF4-FFF2-40B4-BE49-F238E27FC236}">
                <a16:creationId xmlns="" xmlns:a16="http://schemas.microsoft.com/office/drawing/2014/main" id="{69128FDA-211F-AF4F-93BB-46F7AC0A2B98}"/>
              </a:ext>
            </a:extLst>
          </p:cNvPr>
          <p:cNvSpPr>
            <a:spLocks noGrp="1"/>
          </p:cNvSpPr>
          <p:nvPr>
            <p:ph type="body" sz="quarter" idx="10"/>
          </p:nvPr>
        </p:nvSpPr>
        <p:spPr/>
        <p:txBody>
          <a:bodyPr/>
          <a:lstStyle/>
          <a:p>
            <a:r>
              <a:rPr lang="en-US" dirty="0"/>
              <a:t>Thank you For Joining Us!</a:t>
            </a:r>
          </a:p>
        </p:txBody>
      </p:sp>
    </p:spTree>
    <p:extLst>
      <p:ext uri="{BB962C8B-B14F-4D97-AF65-F5344CB8AC3E}">
        <p14:creationId xmlns:p14="http://schemas.microsoft.com/office/powerpoint/2010/main" val="180169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2020 In Review</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SECURE Act (End of 2019)</a:t>
            </a:r>
          </a:p>
          <a:p>
            <a:pPr marL="342900" indent="-342900">
              <a:buClr>
                <a:schemeClr val="tx2"/>
              </a:buClr>
              <a:buFont typeface="Arial" panose="020B0604020202020204" pitchFamily="34" charset="0"/>
              <a:buChar char="•"/>
            </a:pPr>
            <a:r>
              <a:rPr lang="en-US" dirty="0"/>
              <a:t>Coronavirus Impact </a:t>
            </a:r>
          </a:p>
          <a:p>
            <a:pPr marL="342900" indent="-342900">
              <a:buClr>
                <a:schemeClr val="tx2"/>
              </a:buClr>
              <a:buFont typeface="Arial" panose="020B0604020202020204" pitchFamily="34" charset="0"/>
              <a:buChar char="•"/>
            </a:pPr>
            <a:r>
              <a:rPr lang="en-US" dirty="0"/>
              <a:t>Extreme Market Volatility </a:t>
            </a:r>
          </a:p>
          <a:p>
            <a:pPr marL="342900" indent="-342900">
              <a:buClr>
                <a:schemeClr val="tx2"/>
              </a:buClr>
              <a:buFont typeface="Arial" panose="020B0604020202020204" pitchFamily="34" charset="0"/>
              <a:buChar char="•"/>
            </a:pPr>
            <a:r>
              <a:rPr lang="en-US" dirty="0"/>
              <a:t>Economic Uncertainty (job loss)</a:t>
            </a:r>
          </a:p>
          <a:p>
            <a:pPr marL="342900" indent="-342900">
              <a:buClr>
                <a:schemeClr val="tx2"/>
              </a:buClr>
              <a:buFont typeface="Arial" panose="020B0604020202020204" pitchFamily="34" charset="0"/>
              <a:buChar char="•"/>
            </a:pPr>
            <a:r>
              <a:rPr lang="en-US" dirty="0"/>
              <a:t>CARES Act (March 2020)</a:t>
            </a:r>
          </a:p>
        </p:txBody>
      </p:sp>
    </p:spTree>
    <p:extLst>
      <p:ext uri="{BB962C8B-B14F-4D97-AF65-F5344CB8AC3E}">
        <p14:creationId xmlns:p14="http://schemas.microsoft.com/office/powerpoint/2010/main" val="355387122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D553F689-DF40-3745-AAA6-D2375C205F14}"/>
              </a:ext>
            </a:extLst>
          </p:cNvPr>
          <p:cNvSpPr>
            <a:spLocks noGrp="1"/>
          </p:cNvSpPr>
          <p:nvPr>
            <p:ph type="body" sz="quarter" idx="10"/>
          </p:nvPr>
        </p:nvSpPr>
        <p:spPr>
          <a:xfrm>
            <a:off x="1139824" y="1014413"/>
            <a:ext cx="2956187" cy="1135062"/>
          </a:xfrm>
        </p:spPr>
        <p:txBody>
          <a:bodyPr/>
          <a:lstStyle/>
          <a:p>
            <a:r>
              <a:rPr lang="en-US" dirty="0"/>
              <a:t>Fastest Drop in S&amp;P</a:t>
            </a:r>
          </a:p>
        </p:txBody>
      </p:sp>
      <p:pic>
        <p:nvPicPr>
          <p:cNvPr id="6" name="Picture 5">
            <a:extLst>
              <a:ext uri="{FF2B5EF4-FFF2-40B4-BE49-F238E27FC236}">
                <a16:creationId xmlns:a16="http://schemas.microsoft.com/office/drawing/2014/main" xmlns="" id="{E0CF0622-6AAE-1349-A0D5-D493F13C0E84}"/>
              </a:ext>
            </a:extLst>
          </p:cNvPr>
          <p:cNvPicPr>
            <a:picLocks noChangeAspect="1"/>
          </p:cNvPicPr>
          <p:nvPr/>
        </p:nvPicPr>
        <p:blipFill>
          <a:blip r:embed="rId3"/>
          <a:stretch>
            <a:fillRect/>
          </a:stretch>
        </p:blipFill>
        <p:spPr>
          <a:xfrm>
            <a:off x="4745603" y="1014413"/>
            <a:ext cx="6700775" cy="4811641"/>
          </a:xfrm>
          <a:prstGeom prst="rect">
            <a:avLst/>
          </a:prstGeom>
          <a:effectLst>
            <a:outerShdw blurRad="63500" algn="ctr" rotWithShape="0">
              <a:prstClr val="black">
                <a:alpha val="40000"/>
              </a:prstClr>
            </a:outerShdw>
          </a:effectLst>
        </p:spPr>
      </p:pic>
      <p:sp>
        <p:nvSpPr>
          <p:cNvPr id="7" name="Rectangle 6">
            <a:extLst>
              <a:ext uri="{FF2B5EF4-FFF2-40B4-BE49-F238E27FC236}">
                <a16:creationId xmlns:a16="http://schemas.microsoft.com/office/drawing/2014/main" xmlns="" id="{94E90B0F-2FD8-7243-9104-F1A0027F8E9A}"/>
              </a:ext>
            </a:extLst>
          </p:cNvPr>
          <p:cNvSpPr/>
          <p:nvPr/>
        </p:nvSpPr>
        <p:spPr>
          <a:xfrm>
            <a:off x="1139825" y="2415719"/>
            <a:ext cx="2746375" cy="923330"/>
          </a:xfrm>
          <a:prstGeom prst="rect">
            <a:avLst/>
          </a:prstGeom>
        </p:spPr>
        <p:txBody>
          <a:bodyPr wrap="square" lIns="0" tIns="0" rIns="0" bIns="0">
            <a:spAutoFit/>
          </a:bodyPr>
          <a:lstStyle/>
          <a:p>
            <a:r>
              <a:rPr lang="en-US" sz="1000" dirty="0">
                <a:latin typeface="Helvetica Neue LT Pro 45 Light" panose="020B0403020202020204" pitchFamily="34" charset="77"/>
                <a:hlinkClick r:id="rId4"/>
              </a:rPr>
              <a:t>Source: https://www.marketwatch.com/story/algorithms-sped-up-selling-leading-to-the-fastest-bear-market-in-stock-market-history-2020-03-26#:~:text=March%202020%20holds%20the%20record,19.</a:t>
            </a:r>
            <a:endParaRPr lang="en-US" sz="1000" dirty="0">
              <a:latin typeface="Helvetica Neue LT Pro 45 Light" panose="020B0403020202020204" pitchFamily="34" charset="77"/>
            </a:endParaRPr>
          </a:p>
        </p:txBody>
      </p:sp>
    </p:spTree>
    <p:extLst>
      <p:ext uri="{BB962C8B-B14F-4D97-AF65-F5344CB8AC3E}">
        <p14:creationId xmlns:p14="http://schemas.microsoft.com/office/powerpoint/2010/main" val="1197773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Markets</a:t>
            </a:r>
          </a:p>
        </p:txBody>
      </p:sp>
      <p:sp>
        <p:nvSpPr>
          <p:cNvPr id="4" name="Text Placeholder 3">
            <a:extLst>
              <a:ext uri="{FF2B5EF4-FFF2-40B4-BE49-F238E27FC236}">
                <a16:creationId xmlns:a16="http://schemas.microsoft.com/office/drawing/2014/main" xmlns="" id="{3A0012E1-170A-3946-B3BD-D38B8C088466}"/>
              </a:ext>
            </a:extLst>
          </p:cNvPr>
          <p:cNvSpPr>
            <a:spLocks noGrp="1"/>
          </p:cNvSpPr>
          <p:nvPr>
            <p:ph type="body" sz="quarter" idx="11"/>
          </p:nvPr>
        </p:nvSpPr>
        <p:spPr>
          <a:xfrm>
            <a:off x="1139825" y="2149475"/>
            <a:ext cx="3943350" cy="3429000"/>
          </a:xfrm>
        </p:spPr>
        <p:txBody>
          <a:bodyPr/>
          <a:lstStyle/>
          <a:p>
            <a:pPr marL="342900" indent="-342900">
              <a:spcAft>
                <a:spcPts val="1200"/>
              </a:spcAft>
              <a:buClr>
                <a:schemeClr val="tx2"/>
              </a:buClr>
              <a:buFont typeface="Arial" panose="020B0604020202020204" pitchFamily="34" charset="0"/>
              <a:buChar char="•"/>
            </a:pPr>
            <a:r>
              <a:rPr lang="en-US" sz="1800" dirty="0">
                <a:solidFill>
                  <a:srgbClr val="0D304A"/>
                </a:solidFill>
              </a:rPr>
              <a:t>Volatility has been ratcheting lower in the face of increased uncertainty</a:t>
            </a:r>
          </a:p>
          <a:p>
            <a:pPr marL="342900" indent="-342900">
              <a:spcAft>
                <a:spcPts val="1200"/>
              </a:spcAft>
              <a:buClr>
                <a:schemeClr val="tx2"/>
              </a:buClr>
              <a:buFont typeface="Arial" panose="020B0604020202020204" pitchFamily="34" charset="0"/>
              <a:buChar char="•"/>
            </a:pPr>
            <a:r>
              <a:rPr lang="en-US" sz="1800" dirty="0">
                <a:solidFill>
                  <a:srgbClr val="0D304A"/>
                </a:solidFill>
              </a:rPr>
              <a:t>Only one – 1% move day last week </a:t>
            </a:r>
          </a:p>
          <a:p>
            <a:pPr marL="342900" indent="-342900">
              <a:spcAft>
                <a:spcPts val="1200"/>
              </a:spcAft>
              <a:buClr>
                <a:schemeClr val="tx2"/>
              </a:buClr>
              <a:buFont typeface="Arial" panose="020B0604020202020204" pitchFamily="34" charset="0"/>
              <a:buChar char="•"/>
            </a:pPr>
            <a:r>
              <a:rPr lang="en-US" sz="1800" dirty="0">
                <a:solidFill>
                  <a:srgbClr val="0D304A"/>
                </a:solidFill>
              </a:rPr>
              <a:t>Breaks a string of 16 straight weeks with multiple 1% moves</a:t>
            </a:r>
          </a:p>
          <a:p>
            <a:pPr marL="342900" indent="-342900">
              <a:spcAft>
                <a:spcPts val="1200"/>
              </a:spcAft>
              <a:buClr>
                <a:schemeClr val="tx2"/>
              </a:buClr>
              <a:buFont typeface="Arial" panose="020B0604020202020204" pitchFamily="34" charset="0"/>
              <a:buChar char="•"/>
            </a:pPr>
            <a:r>
              <a:rPr lang="en-US" sz="1800" dirty="0">
                <a:solidFill>
                  <a:srgbClr val="0D304A"/>
                </a:solidFill>
              </a:rPr>
              <a:t>We see some disconnect between rising cases and falling volatility</a:t>
            </a:r>
          </a:p>
          <a:p>
            <a:pPr marL="342900" indent="-342900">
              <a:spcAft>
                <a:spcPts val="1200"/>
              </a:spcAft>
              <a:buClr>
                <a:schemeClr val="tx2"/>
              </a:buClr>
              <a:buFont typeface="Arial" panose="020B0604020202020204" pitchFamily="34" charset="0"/>
              <a:buChar char="•"/>
            </a:pPr>
            <a:r>
              <a:rPr lang="en-US" sz="1800" dirty="0">
                <a:solidFill>
                  <a:srgbClr val="0D304A"/>
                </a:solidFill>
              </a:rPr>
              <a:t>Market is forward looking</a:t>
            </a:r>
          </a:p>
        </p:txBody>
      </p:sp>
      <p:pic>
        <p:nvPicPr>
          <p:cNvPr id="3" name="Picture 2"/>
          <p:cNvPicPr>
            <a:picLocks noChangeAspect="1"/>
          </p:cNvPicPr>
          <p:nvPr/>
        </p:nvPicPr>
        <p:blipFill>
          <a:blip r:embed="rId3"/>
          <a:stretch>
            <a:fillRect/>
          </a:stretch>
        </p:blipFill>
        <p:spPr>
          <a:xfrm>
            <a:off x="5372670" y="1014413"/>
            <a:ext cx="6431980" cy="4819650"/>
          </a:xfrm>
          <a:prstGeom prst="rect">
            <a:avLst/>
          </a:prstGeom>
          <a:effectLst>
            <a:outerShdw blurRad="63500" algn="ctr" rotWithShape="0">
              <a:prstClr val="black">
                <a:alpha val="40000"/>
              </a:prstClr>
            </a:outerShdw>
          </a:effectLst>
        </p:spPr>
      </p:pic>
    </p:spTree>
    <p:extLst>
      <p:ext uri="{BB962C8B-B14F-4D97-AF65-F5344CB8AC3E}">
        <p14:creationId xmlns:p14="http://schemas.microsoft.com/office/powerpoint/2010/main" val="319828847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Federal Tax Response</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Treasury Department Announced an extension from April 15, 2020 to July 15, 2020 for tax filing</a:t>
            </a:r>
          </a:p>
          <a:p>
            <a:pPr marL="342900" indent="-342900">
              <a:buClr>
                <a:schemeClr val="tx2"/>
              </a:buClr>
              <a:buFont typeface="Arial" panose="020B0604020202020204" pitchFamily="34" charset="0"/>
              <a:buChar char="•"/>
            </a:pPr>
            <a:r>
              <a:rPr lang="en-US" dirty="0"/>
              <a:t>October 15, 2020 remains as extension date (Form 4868)</a:t>
            </a:r>
          </a:p>
          <a:p>
            <a:pPr marL="342900" indent="-342900">
              <a:buClr>
                <a:schemeClr val="tx2"/>
              </a:buClr>
              <a:buFont typeface="Arial" panose="020B0604020202020204" pitchFamily="34" charset="0"/>
              <a:buChar char="•"/>
            </a:pPr>
            <a:r>
              <a:rPr lang="en-US" dirty="0"/>
              <a:t>Interest and penalties start on July 16, 2020</a:t>
            </a:r>
          </a:p>
          <a:p>
            <a:pPr marL="342900" indent="-342900">
              <a:buClr>
                <a:schemeClr val="tx2"/>
              </a:buClr>
              <a:buFont typeface="Arial" panose="020B0604020202020204" pitchFamily="34" charset="0"/>
              <a:buChar char="•"/>
            </a:pPr>
            <a:r>
              <a:rPr lang="en-US" dirty="0"/>
              <a:t>CARES Act (2020) created a few retroactive tax changes as did the SECURE Act (end of 2019)</a:t>
            </a:r>
          </a:p>
        </p:txBody>
      </p:sp>
    </p:spTree>
    <p:extLst>
      <p:ext uri="{BB962C8B-B14F-4D97-AF65-F5344CB8AC3E}">
        <p14:creationId xmlns:p14="http://schemas.microsoft.com/office/powerpoint/2010/main" val="239959596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Tips on Extension</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To extend to October 15, you must file Form 4868</a:t>
            </a:r>
          </a:p>
          <a:p>
            <a:pPr marL="342900" indent="-342900">
              <a:buClr>
                <a:schemeClr val="tx2"/>
              </a:buClr>
              <a:buFont typeface="Arial" panose="020B0604020202020204" pitchFamily="34" charset="0"/>
              <a:buChar char="•"/>
            </a:pPr>
            <a:r>
              <a:rPr lang="en-US" dirty="0"/>
              <a:t>Must also estimate your tax liability by July 15</a:t>
            </a:r>
          </a:p>
          <a:p>
            <a:pPr marL="342900" indent="-342900">
              <a:buClr>
                <a:schemeClr val="tx2"/>
              </a:buClr>
              <a:buFont typeface="Arial" panose="020B0604020202020204" pitchFamily="34" charset="0"/>
              <a:buChar char="•"/>
            </a:pPr>
            <a:r>
              <a:rPr lang="en-US" dirty="0"/>
              <a:t>You must pay any tax liability by July 15</a:t>
            </a:r>
          </a:p>
          <a:p>
            <a:pPr marL="342900" indent="-342900">
              <a:buClr>
                <a:schemeClr val="tx2"/>
              </a:buClr>
              <a:buFont typeface="Arial" panose="020B0604020202020204" pitchFamily="34" charset="0"/>
              <a:buChar char="•"/>
            </a:pPr>
            <a:r>
              <a:rPr lang="en-US" dirty="0"/>
              <a:t>This is an extension to file, not to PAY!</a:t>
            </a:r>
          </a:p>
          <a:p>
            <a:pPr marL="342900" indent="-342900">
              <a:buClr>
                <a:schemeClr val="tx2"/>
              </a:buClr>
              <a:buFont typeface="Arial" panose="020B0604020202020204" pitchFamily="34" charset="0"/>
              <a:buChar char="•"/>
            </a:pPr>
            <a:r>
              <a:rPr lang="en-US" dirty="0"/>
              <a:t>If you are expecting a refund, won’t get until you file</a:t>
            </a:r>
          </a:p>
        </p:txBody>
      </p:sp>
    </p:spTree>
    <p:extLst>
      <p:ext uri="{BB962C8B-B14F-4D97-AF65-F5344CB8AC3E}">
        <p14:creationId xmlns:p14="http://schemas.microsoft.com/office/powerpoint/2010/main" val="238583378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49C43C3-FFB7-9447-B93E-9BD4CFABFFA9}"/>
              </a:ext>
            </a:extLst>
          </p:cNvPr>
          <p:cNvSpPr>
            <a:spLocks noGrp="1"/>
          </p:cNvSpPr>
          <p:nvPr>
            <p:ph type="body" sz="quarter" idx="10"/>
          </p:nvPr>
        </p:nvSpPr>
        <p:spPr/>
        <p:txBody>
          <a:bodyPr/>
          <a:lstStyle/>
          <a:p>
            <a:r>
              <a:rPr lang="en-US" dirty="0"/>
              <a:t>Why to File Extension</a:t>
            </a:r>
          </a:p>
        </p:txBody>
      </p:sp>
      <p:sp>
        <p:nvSpPr>
          <p:cNvPr id="3" name="Text Placeholder 2">
            <a:extLst>
              <a:ext uri="{FF2B5EF4-FFF2-40B4-BE49-F238E27FC236}">
                <a16:creationId xmlns:a16="http://schemas.microsoft.com/office/drawing/2014/main" xmlns="" id="{178E4E0E-6499-BA4A-8E15-C902747D009E}"/>
              </a:ext>
            </a:extLst>
          </p:cNvPr>
          <p:cNvSpPr>
            <a:spLocks noGrp="1"/>
          </p:cNvSpPr>
          <p:nvPr>
            <p:ph type="body" sz="quarter" idx="11"/>
          </p:nvPr>
        </p:nvSpPr>
        <p:spPr>
          <a:xfrm>
            <a:off x="1139825" y="2379076"/>
            <a:ext cx="9890125" cy="2455971"/>
          </a:xfrm>
        </p:spPr>
        <p:txBody>
          <a:bodyPr/>
          <a:lstStyle/>
          <a:p>
            <a:pPr marL="342900" indent="-342900">
              <a:buClr>
                <a:schemeClr val="tx2"/>
              </a:buClr>
              <a:buFont typeface="Arial" panose="020B0604020202020204" pitchFamily="34" charset="0"/>
              <a:buChar char="•"/>
            </a:pPr>
            <a:r>
              <a:rPr lang="en-US" dirty="0"/>
              <a:t>Could allow you to take advantage of retroactive changes made after the deadline or after you file</a:t>
            </a:r>
          </a:p>
          <a:p>
            <a:pPr marL="342900" indent="-342900">
              <a:buClr>
                <a:schemeClr val="tx2"/>
              </a:buClr>
              <a:buFont typeface="Arial" panose="020B0604020202020204" pitchFamily="34" charset="0"/>
              <a:buChar char="•"/>
            </a:pPr>
            <a:r>
              <a:rPr lang="en-US" dirty="0"/>
              <a:t>Missing Information Needed To File (perhaps a 1099 form)</a:t>
            </a:r>
          </a:p>
          <a:p>
            <a:pPr marL="342900" indent="-342900">
              <a:buClr>
                <a:schemeClr val="tx2"/>
              </a:buClr>
              <a:buFont typeface="Arial" panose="020B0604020202020204" pitchFamily="34" charset="0"/>
              <a:buChar char="•"/>
            </a:pPr>
            <a:r>
              <a:rPr lang="en-US" dirty="0"/>
              <a:t>Travel/scheduling does not align </a:t>
            </a:r>
          </a:p>
          <a:p>
            <a:pPr marL="342900" indent="-342900">
              <a:buClr>
                <a:schemeClr val="tx2"/>
              </a:buClr>
              <a:buFont typeface="Arial" panose="020B0604020202020204" pitchFamily="34" charset="0"/>
              <a:buChar char="•"/>
            </a:pPr>
            <a:r>
              <a:rPr lang="en-US" dirty="0"/>
              <a:t>Complexity and extra time needed</a:t>
            </a:r>
          </a:p>
        </p:txBody>
      </p:sp>
    </p:spTree>
    <p:extLst>
      <p:ext uri="{BB962C8B-B14F-4D97-AF65-F5344CB8AC3E}">
        <p14:creationId xmlns:p14="http://schemas.microsoft.com/office/powerpoint/2010/main" val="2131107715"/>
      </p:ext>
    </p:extLst>
  </p:cSld>
  <p:clrMapOvr>
    <a:masterClrMapping/>
  </p:clrMapOvr>
  <p:transition spd="slow">
    <p:push dir="u"/>
  </p:transition>
</p:sld>
</file>

<file path=ppt/theme/theme1.xml><?xml version="1.0" encoding="utf-8"?>
<a:theme xmlns:a="http://schemas.openxmlformats.org/drawingml/2006/main" name="Office Theme">
  <a:themeElements>
    <a:clrScheme name="Grayed">
      <a:dk1>
        <a:srgbClr val="1C1B1C"/>
      </a:dk1>
      <a:lt1>
        <a:srgbClr val="FFFFFF"/>
      </a:lt1>
      <a:dk2>
        <a:srgbClr val="646464"/>
      </a:dk2>
      <a:lt2>
        <a:srgbClr val="969696"/>
      </a:lt2>
      <a:accent1>
        <a:srgbClr val="282828"/>
      </a:accent1>
      <a:accent2>
        <a:srgbClr val="AFBDC7"/>
      </a:accent2>
      <a:accent3>
        <a:srgbClr val="08A0FF"/>
      </a:accent3>
      <a:accent4>
        <a:srgbClr val="73C9FF"/>
      </a:accent4>
      <a:accent5>
        <a:srgbClr val="D6B556"/>
      </a:accent5>
      <a:accent6>
        <a:srgbClr val="EBD38D"/>
      </a:accent6>
      <a:hlink>
        <a:srgbClr val="34DB86"/>
      </a:hlink>
      <a:folHlink>
        <a:srgbClr val="24AB76"/>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3038</TotalTime>
  <Words>2575</Words>
  <Application>Microsoft Office PowerPoint</Application>
  <PresentationFormat>Widescreen</PresentationFormat>
  <Paragraphs>266</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Courier New</vt:lpstr>
      <vt:lpstr>Helvetica Neue</vt:lpstr>
      <vt:lpstr>Helvetica Neue Light</vt:lpstr>
      <vt:lpstr>Helvetica Neue LT Pro 45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McIntyre</dc:creator>
  <cp:lastModifiedBy>Sarah Cain</cp:lastModifiedBy>
  <cp:revision>673</cp:revision>
  <cp:lastPrinted>2020-02-26T17:01:08Z</cp:lastPrinted>
  <dcterms:created xsi:type="dcterms:W3CDTF">2019-11-01T17:53:31Z</dcterms:created>
  <dcterms:modified xsi:type="dcterms:W3CDTF">2020-06-26T19:17:34Z</dcterms:modified>
</cp:coreProperties>
</file>