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1894" r:id="rId2"/>
    <p:sldId id="1895" r:id="rId3"/>
    <p:sldId id="1896" r:id="rId4"/>
    <p:sldId id="1897" r:id="rId5"/>
    <p:sldId id="2381" r:id="rId6"/>
    <p:sldId id="2510" r:id="rId7"/>
    <p:sldId id="2614" r:id="rId8"/>
    <p:sldId id="2600" r:id="rId9"/>
    <p:sldId id="2563" r:id="rId10"/>
    <p:sldId id="2564" r:id="rId11"/>
    <p:sldId id="2572" r:id="rId12"/>
    <p:sldId id="2550" r:id="rId13"/>
    <p:sldId id="2562" r:id="rId14"/>
    <p:sldId id="2610" r:id="rId15"/>
    <p:sldId id="2575" r:id="rId16"/>
    <p:sldId id="2615" r:id="rId17"/>
    <p:sldId id="268" r:id="rId18"/>
    <p:sldId id="1898" r:id="rId19"/>
    <p:sldId id="1887" r:id="rId20"/>
    <p:sldId id="265" r:id="rId21"/>
    <p:sldId id="2611" r:id="rId22"/>
    <p:sldId id="2612" r:id="rId23"/>
    <p:sldId id="2613" r:id="rId24"/>
    <p:sldId id="264" r:id="rId25"/>
    <p:sldId id="2606" r:id="rId26"/>
    <p:sldId id="2607" r:id="rId27"/>
    <p:sldId id="2608" r:id="rId28"/>
    <p:sldId id="2609" r:id="rId29"/>
    <p:sldId id="270" r:id="rId30"/>
    <p:sldId id="271" r:id="rId31"/>
    <p:sldId id="275" r:id="rId32"/>
    <p:sldId id="1889" r:id="rId33"/>
    <p:sldId id="276" r:id="rId34"/>
    <p:sldId id="1899" r:id="rId3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0"/>
    <p:restoredTop sz="87211"/>
  </p:normalViewPr>
  <p:slideViewPr>
    <p:cSldViewPr snapToGrid="0" snapToObjects="1">
      <p:cViewPr varScale="1">
        <p:scale>
          <a:sx n="63" d="100"/>
          <a:sy n="63" d="100"/>
        </p:scale>
        <p:origin x="474" y="60"/>
      </p:cViewPr>
      <p:guideLst/>
    </p:cSldViewPr>
  </p:slideViewPr>
  <p:outlineViewPr>
    <p:cViewPr>
      <p:scale>
        <a:sx n="33" d="100"/>
        <a:sy n="33" d="100"/>
      </p:scale>
      <p:origin x="0" y="-33272"/>
    </p:cViewPr>
  </p:outlineViewPr>
  <p:notesTextViewPr>
    <p:cViewPr>
      <p:scale>
        <a:sx n="1" d="1"/>
        <a:sy n="1" d="1"/>
      </p:scale>
      <p:origin x="0" y="0"/>
    </p:cViewPr>
  </p:notesTextViewPr>
  <p:notesViewPr>
    <p:cSldViewPr snapToGrid="0" snapToObjects="1" showGuides="1">
      <p:cViewPr varScale="1">
        <p:scale>
          <a:sx n="143" d="100"/>
          <a:sy n="143" d="100"/>
        </p:scale>
        <p:origin x="3192" y="20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presProps" Target="presProps.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tableStyles" Target="tableStyles.xml" Id="rId42"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commentAuthors" Target="commentAuthors.xml" Id="rId38"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theme" Target="theme/theme1.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handoutMaster" Target="handoutMasters/handoutMaster1.xml" Id="rId37" /><Relationship Type="http://schemas.openxmlformats.org/officeDocument/2006/relationships/viewProps" Target="viewProps.xml" Id="rId40"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notesMaster" Target="notesMasters/notesMaster1.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Sheet1!$B$2:$B$6</c:f>
              <c:numCache>
                <c:formatCode>0%</c:formatCode>
                <c:ptCount val="5"/>
                <c:pt idx="0">
                  <c:v>0.52</c:v>
                </c:pt>
                <c:pt idx="1">
                  <c:v>0.59</c:v>
                </c:pt>
                <c:pt idx="2">
                  <c:v>0.59</c:v>
                </c:pt>
                <c:pt idx="3">
                  <c:v>0.74</c:v>
                </c:pt>
                <c:pt idx="4">
                  <c:v>0.87</c:v>
                </c:pt>
              </c:numCache>
            </c:numRef>
          </c:val>
          <c:extLst>
            <c:ext xmlns:c16="http://schemas.microsoft.com/office/drawing/2014/chart" uri="{C3380CC4-5D6E-409C-BE32-E72D297353CC}">
              <c16:uniqueId val="{00000000-9A08-7043-99A0-7EDFCBA62B33}"/>
            </c:ext>
          </c:extLst>
        </c:ser>
        <c:ser>
          <c:idx val="1"/>
          <c:order val="1"/>
          <c:tx>
            <c:strRef>
              <c:f>Sheet1!$C$1</c:f>
              <c:strCache>
                <c:ptCount val="1"/>
                <c:pt idx="0">
                  <c:v>No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Sheet1!$C$2:$C$6</c:f>
              <c:numCache>
                <c:formatCode>0%</c:formatCode>
                <c:ptCount val="5"/>
                <c:pt idx="0">
                  <c:v>0.46</c:v>
                </c:pt>
                <c:pt idx="1">
                  <c:v>0.38</c:v>
                </c:pt>
                <c:pt idx="2">
                  <c:v>0.38</c:v>
                </c:pt>
                <c:pt idx="3">
                  <c:v>0.24</c:v>
                </c:pt>
                <c:pt idx="4">
                  <c:v>0.12</c:v>
                </c:pt>
              </c:numCache>
            </c:numRef>
          </c:val>
          <c:extLst>
            <c:ext xmlns:c16="http://schemas.microsoft.com/office/drawing/2014/chart" uri="{C3380CC4-5D6E-409C-BE32-E72D297353CC}">
              <c16:uniqueId val="{00000001-9A08-7043-99A0-7EDFCBA62B33}"/>
            </c:ext>
          </c:extLst>
        </c:ser>
        <c:ser>
          <c:idx val="2"/>
          <c:order val="2"/>
          <c:tx>
            <c:strRef>
              <c:f>Sheet1!$D$1</c:f>
              <c:strCache>
                <c:ptCount val="1"/>
                <c:pt idx="0">
                  <c:v>No answer</c:v>
                </c:pt>
              </c:strCache>
            </c:strRef>
          </c:tx>
          <c:spPr>
            <a:solidFill>
              <a:schemeClr val="bg1">
                <a:lumMod val="8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Sheet1!$D$2:$D$6</c:f>
              <c:numCache>
                <c:formatCode>0%</c:formatCode>
                <c:ptCount val="5"/>
                <c:pt idx="0">
                  <c:v>0.03</c:v>
                </c:pt>
                <c:pt idx="1">
                  <c:v>0.03</c:v>
                </c:pt>
                <c:pt idx="2">
                  <c:v>0.03</c:v>
                </c:pt>
                <c:pt idx="3">
                  <c:v>0.02</c:v>
                </c:pt>
                <c:pt idx="4">
                  <c:v>0.01</c:v>
                </c:pt>
              </c:numCache>
            </c:numRef>
          </c:val>
          <c:extLst>
            <c:ext xmlns:c16="http://schemas.microsoft.com/office/drawing/2014/chart" uri="{C3380CC4-5D6E-409C-BE32-E72D297353CC}">
              <c16:uniqueId val="{00000002-9A08-7043-99A0-7EDFCBA62B33}"/>
            </c:ext>
          </c:extLst>
        </c:ser>
        <c:dLbls>
          <c:dLblPos val="ctr"/>
          <c:showLegendKey val="0"/>
          <c:showVal val="1"/>
          <c:showCatName val="0"/>
          <c:showSerName val="0"/>
          <c:showPercent val="0"/>
          <c:showBubbleSize val="0"/>
        </c:dLbls>
        <c:gapWidth val="150"/>
        <c:overlap val="100"/>
        <c:axId val="1805174912"/>
        <c:axId val="1804968688"/>
      </c:barChart>
      <c:catAx>
        <c:axId val="18051749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4968688"/>
        <c:crosses val="autoZero"/>
        <c:auto val="1"/>
        <c:lblAlgn val="ctr"/>
        <c:lblOffset val="100"/>
        <c:noMultiLvlLbl val="0"/>
      </c:catAx>
      <c:valAx>
        <c:axId val="180496868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51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Federal funds target rate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Dec-21</c:v>
                </c:pt>
              </c:strCache>
            </c:strRef>
          </c:tx>
          <c:spPr>
            <a:solidFill>
              <a:srgbClr val="0070C0"/>
            </a:solidFill>
            <a:ln>
              <a:noFill/>
            </a:ln>
            <a:effectLst/>
          </c:spPr>
          <c:invertIfNegative val="0"/>
          <c:dLbls>
            <c:dLbl>
              <c:idx val="0"/>
              <c:tx>
                <c:rich>
                  <a:bodyPr/>
                  <a:lstStyle/>
                  <a:p>
                    <a:r>
                      <a:rPr lang="en-US"/>
                      <a:t>Zero to </a:t>
                    </a:r>
                    <a:fld id="{4C1C046B-167F-C742-8BE1-1218A898D998}"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Sheet1!$B$2</c:f>
              <c:numCache>
                <c:formatCode>0.00%</c:formatCode>
                <c:ptCount val="1"/>
                <c:pt idx="0">
                  <c:v>2.5000000000000001E-3</c:v>
                </c:pt>
              </c:numCache>
            </c:numRef>
          </c:val>
          <c:extLst>
            <c:ext xmlns:c16="http://schemas.microsoft.com/office/drawing/2014/chart" uri="{C3380CC4-5D6E-409C-BE32-E72D297353CC}">
              <c16:uniqueId val="{00000001-88B9-9A42-A07F-9737C02D58E0}"/>
            </c:ext>
          </c:extLst>
        </c:ser>
        <c:ser>
          <c:idx val="1"/>
          <c:order val="1"/>
          <c:tx>
            <c:strRef>
              <c:f>Sheet1!$C$1</c:f>
              <c:strCache>
                <c:ptCount val="1"/>
                <c:pt idx="0">
                  <c:v>March </c:v>
                </c:pt>
              </c:strCache>
            </c:strRef>
          </c:tx>
          <c:spPr>
            <a:solidFill>
              <a:srgbClr val="FFC000"/>
            </a:solidFill>
            <a:ln>
              <a:noFill/>
            </a:ln>
            <a:effectLst/>
          </c:spPr>
          <c:invertIfNegative val="0"/>
          <c:dLbls>
            <c:dLbl>
              <c:idx val="0"/>
              <c:tx>
                <c:rich>
                  <a:bodyPr/>
                  <a:lstStyle/>
                  <a:p>
                    <a:r>
                      <a:rPr lang="en-US"/>
                      <a:t>0.25 to </a:t>
                    </a:r>
                    <a:fld id="{2528A857-CE19-F445-9BFE-C38DC2F6E45C}"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Sheet1!$C$2</c:f>
              <c:numCache>
                <c:formatCode>0.00%</c:formatCode>
                <c:ptCount val="1"/>
                <c:pt idx="0">
                  <c:v>5.0000000000000001E-3</c:v>
                </c:pt>
              </c:numCache>
            </c:numRef>
          </c:val>
          <c:extLst>
            <c:ext xmlns:c16="http://schemas.microsoft.com/office/drawing/2014/chart" uri="{C3380CC4-5D6E-409C-BE32-E72D297353CC}">
              <c16:uniqueId val="{00000003-88B9-9A42-A07F-9737C02D58E0}"/>
            </c:ext>
          </c:extLst>
        </c:ser>
        <c:ser>
          <c:idx val="2"/>
          <c:order val="2"/>
          <c:tx>
            <c:strRef>
              <c:f>Sheet1!$D$1</c:f>
              <c:strCache>
                <c:ptCount val="1"/>
                <c:pt idx="0">
                  <c:v>May</c:v>
                </c:pt>
              </c:strCache>
            </c:strRef>
          </c:tx>
          <c:spPr>
            <a:solidFill>
              <a:srgbClr val="92D050"/>
            </a:solidFill>
            <a:ln>
              <a:noFill/>
            </a:ln>
            <a:effectLst/>
          </c:spPr>
          <c:invertIfNegative val="0"/>
          <c:dLbls>
            <c:dLbl>
              <c:idx val="0"/>
              <c:tx>
                <c:rich>
                  <a:bodyPr/>
                  <a:lstStyle/>
                  <a:p>
                    <a:r>
                      <a:rPr lang="en-US"/>
                      <a:t>0.75 to </a:t>
                    </a:r>
                    <a:fld id="{19642681-9E81-3D48-A7A0-619F4EC5401F}"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Sheet1!$D$2</c:f>
              <c:numCache>
                <c:formatCode>0.00%</c:formatCode>
                <c:ptCount val="1"/>
                <c:pt idx="0">
                  <c:v>0.01</c:v>
                </c:pt>
              </c:numCache>
            </c:numRef>
          </c:val>
          <c:extLst>
            <c:ext xmlns:c16="http://schemas.microsoft.com/office/drawing/2014/chart" uri="{C3380CC4-5D6E-409C-BE32-E72D297353CC}">
              <c16:uniqueId val="{00000005-88B9-9A42-A07F-9737C02D58E0}"/>
            </c:ext>
          </c:extLst>
        </c:ser>
        <c:ser>
          <c:idx val="3"/>
          <c:order val="3"/>
          <c:tx>
            <c:strRef>
              <c:f>Sheet1!$E$1</c:f>
              <c:strCache>
                <c:ptCount val="1"/>
                <c:pt idx="0">
                  <c:v>June</c:v>
                </c:pt>
              </c:strCache>
            </c:strRef>
          </c:tx>
          <c:spPr>
            <a:solidFill>
              <a:srgbClr val="00B0F0"/>
            </a:solidFill>
            <a:ln>
              <a:noFill/>
            </a:ln>
            <a:effectLst/>
          </c:spPr>
          <c:invertIfNegative val="0"/>
          <c:dLbls>
            <c:dLbl>
              <c:idx val="0"/>
              <c:tx>
                <c:rich>
                  <a:bodyPr/>
                  <a:lstStyle/>
                  <a:p>
                    <a:r>
                      <a:rPr lang="en-US"/>
                      <a:t>1.50 to </a:t>
                    </a:r>
                    <a:fld id="{C5ECED71-FBE8-C44C-BDCC-0D5CD38F28CA}"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Sheet1!$E$2</c:f>
              <c:numCache>
                <c:formatCode>0.00%</c:formatCode>
                <c:ptCount val="1"/>
                <c:pt idx="0">
                  <c:v>1.7500000000000002E-2</c:v>
                </c:pt>
              </c:numCache>
            </c:numRef>
          </c:val>
          <c:extLst>
            <c:ext xmlns:c16="http://schemas.microsoft.com/office/drawing/2014/chart" uri="{C3380CC4-5D6E-409C-BE32-E72D297353CC}">
              <c16:uniqueId val="{00000007-88B9-9A42-A07F-9737C02D58E0}"/>
            </c:ext>
          </c:extLst>
        </c:ser>
        <c:ser>
          <c:idx val="4"/>
          <c:order val="4"/>
          <c:tx>
            <c:strRef>
              <c:f>Sheet1!$F$1</c:f>
              <c:strCache>
                <c:ptCount val="1"/>
                <c:pt idx="0">
                  <c:v>September</c:v>
                </c:pt>
              </c:strCache>
            </c:strRef>
          </c:tx>
          <c:spPr>
            <a:solidFill>
              <a:schemeClr val="accent3">
                <a:lumMod val="60000"/>
              </a:schemeClr>
            </a:solidFill>
            <a:ln>
              <a:noFill/>
            </a:ln>
            <a:effectLst/>
          </c:spPr>
          <c:invertIfNegative val="0"/>
          <c:dLbls>
            <c:dLbl>
              <c:idx val="0"/>
              <c:tx>
                <c:rich>
                  <a:bodyPr/>
                  <a:lstStyle/>
                  <a:p>
                    <a:r>
                      <a:rPr lang="en-US"/>
                      <a:t>3.0 to 3.25%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Sheet1!$F$2</c:f>
              <c:numCache>
                <c:formatCode>0.00%</c:formatCode>
                <c:ptCount val="1"/>
                <c:pt idx="0">
                  <c:v>3.2500000000000001E-2</c:v>
                </c:pt>
              </c:numCache>
            </c:numRef>
          </c:val>
          <c:extLst>
            <c:ext xmlns:c16="http://schemas.microsoft.com/office/drawing/2014/chart" uri="{C3380CC4-5D6E-409C-BE32-E72D297353CC}">
              <c16:uniqueId val="{00000009-88B9-9A42-A07F-9737C02D58E0}"/>
            </c:ext>
          </c:extLst>
        </c:ser>
        <c:ser>
          <c:idx val="5"/>
          <c:order val="5"/>
          <c:tx>
            <c:strRef>
              <c:f>Sheet1!$G$1</c:f>
              <c:strCache>
                <c:ptCount val="1"/>
                <c:pt idx="0">
                  <c:v>Dec-22 (est)</c:v>
                </c:pt>
              </c:strCache>
            </c:strRef>
          </c:tx>
          <c:spPr>
            <a:solidFill>
              <a:srgbClr val="7030A0"/>
            </a:solidFill>
            <a:ln>
              <a:noFill/>
            </a:ln>
            <a:effectLst/>
          </c:spPr>
          <c:invertIfNegative val="0"/>
          <c:dLbls>
            <c:dLbl>
              <c:idx val="0"/>
              <c:tx>
                <c:rich>
                  <a:bodyPr/>
                  <a:lstStyle/>
                  <a:p>
                    <a:r>
                      <a:rPr lang="en-US" dirty="0"/>
                      <a:t>4.25</a:t>
                    </a:r>
                    <a:r>
                      <a:rPr lang="en-US" baseline="0" dirty="0"/>
                      <a:t> to </a:t>
                    </a:r>
                    <a:r>
                      <a:rPr lang="en-US" dirty="0"/>
                      <a:t>4.4.5%</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A-88B9-9A42-A07F-9737C02D58E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Sheet1!$G$2</c:f>
              <c:numCache>
                <c:formatCode>0.00%</c:formatCode>
                <c:ptCount val="1"/>
                <c:pt idx="0">
                  <c:v>4.4999999999999998E-2</c:v>
                </c:pt>
              </c:numCache>
            </c:numRef>
          </c:val>
          <c:extLst>
            <c:ext xmlns:c16="http://schemas.microsoft.com/office/drawing/2014/chart" uri="{C3380CC4-5D6E-409C-BE32-E72D297353CC}">
              <c16:uniqueId val="{0000000B-88B9-9A42-A07F-9737C02D58E0}"/>
            </c:ext>
          </c:extLst>
        </c:ser>
        <c:ser>
          <c:idx val="6"/>
          <c:order val="6"/>
          <c:tx>
            <c:strRef>
              <c:f>Sheet1!$H$1</c:f>
              <c:strCache>
                <c:ptCount val="1"/>
                <c:pt idx="0">
                  <c:v>1980</c:v>
                </c:pt>
              </c:strCache>
            </c:strRef>
          </c:tx>
          <c:spPr>
            <a:solidFill>
              <a:srgbClr val="C00000"/>
            </a:solidFill>
            <a:ln>
              <a:noFill/>
            </a:ln>
            <a:effectLst/>
          </c:spPr>
          <c:invertIfNegative val="0"/>
          <c:dLbls>
            <c:dLbl>
              <c:idx val="0"/>
              <c:tx>
                <c:rich>
                  <a:bodyPr/>
                  <a:lstStyle/>
                  <a:p>
                    <a:r>
                      <a:rPr lang="en-US"/>
                      <a:t>1980-81: </a:t>
                    </a:r>
                  </a:p>
                  <a:p>
                    <a:fld id="{508C8592-A05F-A244-AAE5-B24A26E4BA7E}"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Fed funds rate </c:v>
                </c:pt>
              </c:strCache>
            </c:strRef>
          </c:cat>
          <c:val>
            <c:numRef>
              <c:f>Sheet1!$H$2</c:f>
              <c:numCache>
                <c:formatCode>0%</c:formatCode>
                <c:ptCount val="1"/>
                <c:pt idx="0">
                  <c:v>0.2</c:v>
                </c:pt>
              </c:numCache>
            </c:numRef>
          </c:val>
          <c:extLst>
            <c:ext xmlns:c16="http://schemas.microsoft.com/office/drawing/2014/chart" uri="{C3380CC4-5D6E-409C-BE32-E72D297353CC}">
              <c16:uniqueId val="{00000000-7EB6-41FA-9DEC-B02D4A4E3ACB}"/>
            </c:ext>
          </c:extLst>
        </c:ser>
        <c:dLbls>
          <c:dLblPos val="outEnd"/>
          <c:showLegendKey val="0"/>
          <c:showVal val="1"/>
          <c:showCatName val="0"/>
          <c:showSerName val="0"/>
          <c:showPercent val="0"/>
          <c:showBubbleSize val="0"/>
        </c:dLbls>
        <c:gapWidth val="444"/>
        <c:overlap val="-90"/>
        <c:axId val="1802610016"/>
        <c:axId val="1802611664"/>
      </c:barChart>
      <c:catAx>
        <c:axId val="1802610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802611664"/>
        <c:crosses val="autoZero"/>
        <c:auto val="1"/>
        <c:lblAlgn val="ctr"/>
        <c:lblOffset val="100"/>
        <c:noMultiLvlLbl val="0"/>
      </c:catAx>
      <c:valAx>
        <c:axId val="1802611664"/>
        <c:scaling>
          <c:orientation val="minMax"/>
        </c:scaling>
        <c:delete val="1"/>
        <c:axPos val="l"/>
        <c:numFmt formatCode="0.00%" sourceLinked="1"/>
        <c:majorTickMark val="none"/>
        <c:minorTickMark val="none"/>
        <c:tickLblPos val="nextTo"/>
        <c:crossAx val="18026100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9/29/2022</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9/29/2022</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dirty="0"/>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youneed.com/ps/stress-tip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webmd.com/balance/guide/blissing-out-10-relaxation-techniques-reduce-stress-spot#1" TargetMode="External"/><Relationship Id="rId5" Type="http://schemas.openxmlformats.org/officeDocument/2006/relationships/hyperlink" Target="https://www.heart.org/en/healthy-living/healthy-lifestyle/stress-management/3-tips-to-manage-stress" TargetMode="External"/><Relationship Id="rId4" Type="http://schemas.openxmlformats.org/officeDocument/2006/relationships/hyperlink" Target="https://www.heart.org/en/healthy-living/healthy-lifestyle/stress-management/spend-time-in-nature-to-reduce-stress-and-anxiety"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to our special client update.</a:t>
            </a:r>
            <a:r>
              <a:rPr lang="en-US" sz="1200" baseline="0" dirty="0"/>
              <a:t>  We’re glad you’ve been able to join us.  We know there is a lot going on in our world and the markets that can cause a lot of fear and anxiety.  It’s natural to feel that way – and we want you to know we’re here for you.  </a:t>
            </a:r>
            <a:endParaRPr lang="en-US" sz="1200" dirty="0"/>
          </a:p>
        </p:txBody>
      </p:sp>
      <p:sp>
        <p:nvSpPr>
          <p:cNvPr id="4" name="Slide Number Placeholder 3"/>
          <p:cNvSpPr>
            <a:spLocks noGrp="1"/>
          </p:cNvSpPr>
          <p:nvPr>
            <p:ph type="sldNum" sz="quarter" idx="5"/>
          </p:nvPr>
        </p:nvSpPr>
        <p:spPr/>
        <p:txBody>
          <a:bodyPr/>
          <a:lstStyle/>
          <a:p>
            <a:fld id="{DB19FA42-5024-7C4A-A1E9-2BADC9AB4546}" type="slidenum">
              <a:rPr lang="en-US" smtClean="0"/>
              <a:t>2</a:t>
            </a:fld>
            <a:endParaRPr lang="en-US"/>
          </a:p>
        </p:txBody>
      </p:sp>
    </p:spTree>
    <p:extLst>
      <p:ext uri="{BB962C8B-B14F-4D97-AF65-F5344CB8AC3E}">
        <p14:creationId xmlns:p14="http://schemas.microsoft.com/office/powerpoint/2010/main" val="148261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In an op-ed for </a:t>
            </a:r>
            <a:r>
              <a:rPr lang="en-US" i="1" dirty="0">
                <a:latin typeface="Arial"/>
                <a:cs typeface="Arial"/>
              </a:rPr>
              <a:t>Barron’s</a:t>
            </a:r>
            <a:r>
              <a:rPr lang="en-US" dirty="0">
                <a:latin typeface="Arial"/>
                <a:cs typeface="Arial"/>
              </a:rPr>
              <a:t>, Richard Curtin, Chief economist University of Michigan Surveys of Consumers explained, “</a:t>
            </a:r>
            <a:r>
              <a:rPr lang="en-US" sz="1200" dirty="0">
                <a:latin typeface="Arial"/>
                <a:cs typeface="Arial"/>
              </a:rPr>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137452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https://www.federalreserve.gov/monetarypolicy/fomccalendars.htm</a:t>
            </a:r>
          </a:p>
          <a:p>
            <a:r>
              <a:rPr lang="en-US" dirty="0">
                <a:latin typeface="Arial"/>
                <a:cs typeface="Arial"/>
              </a:rPr>
              <a:t>https://www.cmegroup.com/trading/interest-rates/countdown-to-fomc.html</a:t>
            </a:r>
          </a:p>
          <a:p>
            <a:endParaRPr lang="en-US" dirty="0">
              <a:cs typeface="Arial"/>
            </a:endParaRPr>
          </a:p>
          <a:p>
            <a:pPr>
              <a:defRPr/>
            </a:pPr>
            <a:r>
              <a:rPr lang="en-US" b="0" i="0" u="none" strike="noStrike" kern="1200" dirty="0">
                <a:effectLst/>
                <a:latin typeface="Arial"/>
                <a:cs typeface="Arial"/>
              </a:rPr>
              <a:t>The Federal Reserve was late to act on inflation and now it is responding aggressively. The Fed stopped buying bonds, began to shrink its balance sheet</a:t>
            </a:r>
            <a:r>
              <a:rPr lang="en-US" dirty="0">
                <a:latin typeface="Arial"/>
                <a:cs typeface="Arial"/>
              </a:rPr>
              <a:t>. It also began increasing </a:t>
            </a:r>
            <a:r>
              <a:rPr lang="en-US" b="0" i="0" u="none" strike="noStrike" kern="1200" dirty="0">
                <a:effectLst/>
                <a:latin typeface="Arial"/>
                <a:cs typeface="Arial"/>
              </a:rPr>
              <a:t>the federal funds </a:t>
            </a:r>
            <a:r>
              <a:rPr lang="en-US" dirty="0">
                <a:latin typeface="Arial"/>
                <a:cs typeface="Arial"/>
              </a:rPr>
              <a:t>target </a:t>
            </a:r>
            <a:r>
              <a:rPr lang="en-US" b="0" i="0" u="none" strike="noStrike" kern="1200" dirty="0">
                <a:effectLst/>
                <a:latin typeface="Arial"/>
                <a:cs typeface="Arial"/>
              </a:rPr>
              <a:t>rate</a:t>
            </a:r>
            <a:r>
              <a:rPr lang="en-US" dirty="0">
                <a:latin typeface="Arial"/>
                <a:cs typeface="Arial"/>
              </a:rPr>
              <a:t>, which influences interest rates</a:t>
            </a:r>
            <a:r>
              <a:rPr lang="en-US" b="0" i="0" u="none" strike="noStrike" kern="1200" dirty="0">
                <a:effectLst/>
                <a:latin typeface="Arial"/>
                <a:cs typeface="Arial"/>
              </a:rPr>
              <a:t>. Last December, the </a:t>
            </a:r>
            <a:r>
              <a:rPr lang="en-US" dirty="0">
                <a:latin typeface="Arial"/>
                <a:cs typeface="Arial"/>
              </a:rPr>
              <a:t>fed </a:t>
            </a:r>
            <a:r>
              <a:rPr lang="en-US" b="0" i="0" u="none" strike="noStrike" kern="1200" dirty="0">
                <a:effectLst/>
                <a:latin typeface="Arial"/>
                <a:cs typeface="Arial"/>
              </a:rPr>
              <a:t>funds rate was near zero. In March, the Fed raised </a:t>
            </a:r>
            <a:r>
              <a:rPr lang="en-US" dirty="0">
                <a:latin typeface="Arial"/>
                <a:cs typeface="Arial"/>
              </a:rPr>
              <a:t>it to 0.25 </a:t>
            </a:r>
            <a:r>
              <a:rPr lang="en-US" b="0" i="0" u="none" strike="noStrike" kern="1200" dirty="0">
                <a:effectLst/>
                <a:latin typeface="Arial"/>
                <a:cs typeface="Arial"/>
              </a:rPr>
              <a:t>to 0.50</a:t>
            </a:r>
            <a:r>
              <a:rPr lang="en-US" dirty="0">
                <a:latin typeface="Arial"/>
                <a:cs typeface="Arial"/>
              </a:rPr>
              <a:t> percent. </a:t>
            </a:r>
            <a:r>
              <a:rPr lang="en-US" b="0" i="0" u="none" strike="noStrike" kern="1200" dirty="0">
                <a:effectLst/>
                <a:latin typeface="Arial"/>
                <a:cs typeface="Arial"/>
              </a:rPr>
              <a:t>In May, it lifted the rate by half a point to </a:t>
            </a:r>
            <a:r>
              <a:rPr lang="en-US" dirty="0">
                <a:latin typeface="Arial"/>
                <a:cs typeface="Arial"/>
              </a:rPr>
              <a:t>0.75 to </a:t>
            </a:r>
            <a:r>
              <a:rPr lang="en-US" b="0" i="0" u="none" strike="noStrike" kern="1200" dirty="0">
                <a:effectLst/>
                <a:latin typeface="Arial"/>
                <a:cs typeface="Arial"/>
              </a:rPr>
              <a:t>1.0 percent. </a:t>
            </a:r>
            <a:r>
              <a:rPr lang="en-US" dirty="0">
                <a:latin typeface="Arial"/>
                <a:cs typeface="Arial"/>
              </a:rPr>
              <a:t>And, in </a:t>
            </a:r>
            <a:r>
              <a:rPr lang="en-US" b="0" i="0" u="none" strike="noStrike" kern="1200" dirty="0">
                <a:effectLst/>
                <a:latin typeface="Arial"/>
                <a:cs typeface="Arial"/>
              </a:rPr>
              <a:t>September, the Fed </a:t>
            </a:r>
            <a:r>
              <a:rPr lang="en-US" dirty="0">
                <a:latin typeface="Arial"/>
                <a:cs typeface="Arial"/>
              </a:rPr>
              <a:t>increased the fed funds rate again. This time bringing it to 3.0 to 3.25 percent. </a:t>
            </a:r>
            <a:r>
              <a:rPr lang="en-US" b="0" i="0" u="none" strike="noStrike" kern="1200" dirty="0">
                <a:effectLst/>
                <a:latin typeface="Arial"/>
                <a:cs typeface="Arial"/>
              </a:rPr>
              <a:t>By the end of </a:t>
            </a:r>
            <a:r>
              <a:rPr lang="en-US" dirty="0">
                <a:latin typeface="Arial"/>
                <a:cs typeface="Arial"/>
              </a:rPr>
              <a:t>this</a:t>
            </a:r>
            <a:r>
              <a:rPr lang="en-US" b="0" i="0" u="none" strike="noStrike" kern="1200" dirty="0">
                <a:effectLst/>
                <a:latin typeface="Arial"/>
                <a:cs typeface="Arial"/>
              </a:rPr>
              <a:t> year investors anticipate the fed funds </a:t>
            </a:r>
            <a:r>
              <a:rPr lang="en-US" dirty="0">
                <a:latin typeface="Arial"/>
                <a:cs typeface="Arial"/>
              </a:rPr>
              <a:t>target </a:t>
            </a:r>
            <a:r>
              <a:rPr lang="en-US" b="0" i="0" u="none" strike="noStrike" kern="1200" dirty="0">
                <a:effectLst/>
                <a:latin typeface="Arial"/>
                <a:cs typeface="Arial"/>
              </a:rPr>
              <a:t>rate will be 4.25 </a:t>
            </a:r>
            <a:r>
              <a:rPr lang="en-US" dirty="0">
                <a:latin typeface="Arial"/>
                <a:cs typeface="Arial"/>
              </a:rPr>
              <a:t>to 4.5 </a:t>
            </a:r>
            <a:r>
              <a:rPr lang="en-US" b="0" i="0" u="none" strike="noStrike" kern="1200" dirty="0">
                <a:effectLst/>
                <a:latin typeface="Arial"/>
                <a:cs typeface="Arial"/>
              </a:rPr>
              <a:t>percent. That’s a </a:t>
            </a:r>
            <a:r>
              <a:rPr lang="en-US" dirty="0">
                <a:latin typeface="Arial"/>
                <a:cs typeface="Arial"/>
              </a:rPr>
              <a:t>significant </a:t>
            </a:r>
            <a:r>
              <a:rPr lang="en-US" b="0" i="0" u="none" strike="noStrike" kern="1200" dirty="0">
                <a:effectLst/>
                <a:latin typeface="Arial"/>
                <a:cs typeface="Arial"/>
              </a:rPr>
              <a:t>increase for a single year</a:t>
            </a:r>
            <a:r>
              <a:rPr lang="en-US" dirty="0">
                <a:latin typeface="Arial"/>
                <a:cs typeface="Arial"/>
              </a:rPr>
              <a:t>. But it isn’t even close to </a:t>
            </a:r>
            <a:r>
              <a:rPr lang="en-US" b="0" i="0" u="none" strike="noStrike" kern="1200" dirty="0">
                <a:effectLst/>
                <a:latin typeface="Arial"/>
                <a:cs typeface="Arial"/>
              </a:rPr>
              <a:t>the highest </a:t>
            </a:r>
            <a:r>
              <a:rPr lang="en-US" dirty="0">
                <a:latin typeface="Arial"/>
                <a:cs typeface="Arial"/>
              </a:rPr>
              <a:t>fed funds rate </a:t>
            </a:r>
            <a:r>
              <a:rPr lang="en-US" b="0" i="0" u="none" strike="noStrike" kern="1200" dirty="0">
                <a:effectLst/>
                <a:latin typeface="Arial"/>
                <a:cs typeface="Arial"/>
              </a:rPr>
              <a:t>ever. That happened in 1980 when inflation was at 13.5 percent. The Fed raised the federal funds rate from 14 percent to 20 percent </a:t>
            </a:r>
            <a:r>
              <a:rPr lang="en-US" dirty="0">
                <a:latin typeface="Arial"/>
                <a:cs typeface="Arial"/>
              </a:rPr>
              <a:t>– a 6 percent bump – </a:t>
            </a:r>
            <a:r>
              <a:rPr lang="en-US" b="0" i="0" u="none" strike="noStrike" kern="1200" dirty="0">
                <a:effectLst/>
                <a:latin typeface="Arial"/>
                <a:cs typeface="Arial"/>
              </a:rPr>
              <a:t>in a single year.</a:t>
            </a:r>
            <a:r>
              <a:rPr lang="en-US" dirty="0">
                <a:latin typeface="Arial"/>
                <a:cs typeface="Arial"/>
              </a:rPr>
              <a:t> </a:t>
            </a:r>
          </a:p>
          <a:p>
            <a:pPr>
              <a:defRPr/>
            </a:pPr>
            <a:endParaRPr lang="en-US" sz="1200" b="0" i="0" u="none" strike="noStrike" kern="1200" dirty="0">
              <a:solidFill>
                <a:schemeClr val="tx1"/>
              </a:solidFill>
              <a:effectLst/>
              <a:latin typeface="Arial" panose="020B06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2649501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https://www.barrons.com/articles/fed-economy-soft-landing-stagflation-crash-51653086991</a:t>
            </a:r>
          </a:p>
          <a:p>
            <a:endParaRPr lang="en-US"/>
          </a:p>
          <a:p>
            <a:r>
              <a:rPr lang="en-US" sz="1200" b="0" i="0" kern="1200">
                <a:solidFill>
                  <a:schemeClr val="tx1"/>
                </a:solidFill>
                <a:effectLst/>
                <a:latin typeface="Arial"/>
                <a:cs typeface="Arial"/>
              </a:rPr>
              <a:t>Right now, there is a lot of uncertainty </a:t>
            </a:r>
            <a:r>
              <a:rPr lang="en-US">
                <a:latin typeface="Arial"/>
                <a:cs typeface="Arial"/>
              </a:rPr>
              <a:t>about and</a:t>
            </a:r>
            <a:r>
              <a:rPr lang="en-US" sz="1200" b="0" i="0" kern="1200">
                <a:solidFill>
                  <a:schemeClr val="tx1"/>
                </a:solidFill>
                <a:effectLst/>
                <a:latin typeface="Arial"/>
                <a:cs typeface="Arial"/>
              </a:rPr>
              <a:t> second-guessing </a:t>
            </a:r>
            <a:r>
              <a:rPr lang="en-US">
                <a:latin typeface="Arial"/>
                <a:cs typeface="Arial"/>
              </a:rPr>
              <a:t>of the Fed's monetary</a:t>
            </a:r>
            <a:r>
              <a:rPr lang="en-US" sz="1200" b="0" i="0" kern="1200">
                <a:solidFill>
                  <a:schemeClr val="tx1"/>
                </a:solidFill>
                <a:effectLst/>
                <a:latin typeface="Arial"/>
                <a:cs typeface="Arial"/>
              </a:rPr>
              <a:t> policy. </a:t>
            </a:r>
            <a:r>
              <a:rPr lang="en-US">
                <a:latin typeface="Arial"/>
                <a:cs typeface="Arial"/>
              </a:rPr>
              <a:t>Federal Reserve tightening could result in</a:t>
            </a:r>
            <a:r>
              <a:rPr lang="en-US" sz="1200" b="0" i="0" kern="1200">
                <a:solidFill>
                  <a:schemeClr val="tx1"/>
                </a:solidFill>
                <a:effectLst/>
                <a:latin typeface="Arial"/>
                <a:cs typeface="Arial"/>
              </a:rPr>
              <a:t>:</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lvl="0"/>
            <a:endParaRPr lang="en-US" sz="1200" b="0" i="0" kern="1200">
              <a:solidFill>
                <a:schemeClr val="tx1"/>
              </a:solidFill>
              <a:effectLst/>
              <a:latin typeface="Arial" panose="020B0604020202020204" pitchFamily="34" charset="0"/>
              <a:ea typeface="+mn-ea"/>
              <a:cs typeface="+mn-cs"/>
            </a:endParaRPr>
          </a:p>
          <a:p>
            <a:pPr marL="171450" lvl="0" indent="-171450">
              <a:buFont typeface="Arial" panose="020B0604020202020204" pitchFamily="34" charset="0"/>
              <a:buChar char="•"/>
            </a:pPr>
            <a:r>
              <a:rPr lang="en-US" sz="1200" b="0" i="0" kern="1200">
                <a:solidFill>
                  <a:schemeClr val="tx1"/>
                </a:solidFill>
                <a:effectLst/>
                <a:latin typeface="Arial"/>
                <a:cs typeface="Arial"/>
              </a:rPr>
              <a:t>A soft landing is the Goldilocks ideal. If everything goes “just right,” the Fed will slow economic growth and contain inflation without leading the country into a recession.</a:t>
            </a:r>
          </a:p>
          <a:p>
            <a:pPr marL="171450" lvl="0" indent="-171450">
              <a:buFont typeface="Arial" panose="020B0604020202020204" pitchFamily="34" charset="0"/>
              <a:buChar char="•"/>
            </a:pPr>
            <a:r>
              <a:rPr lang="en-US" sz="1200" b="0" i="0" kern="1200">
                <a:solidFill>
                  <a:schemeClr val="tx1"/>
                </a:solidFill>
                <a:effectLst/>
                <a:latin typeface="Arial"/>
                <a:cs typeface="Arial"/>
              </a:rPr>
              <a:t>Stagflation is another possibility. Stagflation is a combination of stagnant and inflation. It occurs when a country has slow economic growth and high inflation.</a:t>
            </a:r>
          </a:p>
          <a:p>
            <a:pPr marL="171450" indent="-171450">
              <a:buFont typeface="Arial" panose="020B0604020202020204" pitchFamily="34" charset="0"/>
              <a:buChar char="•"/>
            </a:pPr>
            <a:r>
              <a:rPr lang="en-US" sz="1200" b="0" i="0" kern="1200">
                <a:solidFill>
                  <a:schemeClr val="tx1"/>
                </a:solidFill>
                <a:effectLst/>
                <a:latin typeface="Arial"/>
                <a:cs typeface="Arial"/>
              </a:rPr>
              <a:t>The Fed’s action could trigger a recession, which is often defined as two or more quarters of economic contraction. Recessions cool off the economy, lower demand for goods, and slow inflation. They also create financial challenges for many people.</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0731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the question we’ve been getting is, “Are we in a recession?”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odds of a recession in 2023 have unquestionably gone up, as the Fed continues to hike rates. But currently, we do not see the economy in a recession. The main reason is the employment backdrop is so strong. More than 3.5 million jobs have been created this year, one of the most ever and not at all recessionary. Additionally, industrial production has been very strong, another important component to the economy. Even consumer spending has remained stubbornly strong amid all the concerns.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there are obvious worries, as consumer confidence has been very low (but has been improving with gas prices falling), while manufacturing has slowed, and housing data is tanking due to higher mortgage rates. Currently, we think this could be more of a midcycle slowdown versus the start of a recession. A similar period to now is the last time the Fed was this aggressive back in 1994. Back then we saw a midcycle slowdown before the economy began to grow in the mid to late ‘90s.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14</a:t>
            </a:fld>
            <a:endParaRPr lang="en-US" dirty="0"/>
          </a:p>
        </p:txBody>
      </p:sp>
    </p:spTree>
    <p:extLst>
      <p:ext uri="{BB962C8B-B14F-4D97-AF65-F5344CB8AC3E}">
        <p14:creationId xmlns:p14="http://schemas.microsoft.com/office/powerpoint/2010/main" val="222197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https://www.investopedia.com/terms/e/economic-cycle.asp</a:t>
            </a: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a:cs typeface="Arial"/>
              </a:rPr>
              <a:t>No matter what happens, it’s important to remember that it’s not permanent. </a:t>
            </a:r>
            <a:r>
              <a:rPr lang="en-US">
                <a:latin typeface="Arial"/>
                <a:cs typeface="Arial"/>
              </a:rPr>
              <a:t>Economies</a:t>
            </a:r>
            <a:r>
              <a:rPr lang="en-US" sz="1200" b="0" i="0" kern="1200">
                <a:solidFill>
                  <a:schemeClr val="tx1"/>
                </a:solidFill>
                <a:effectLst/>
                <a:latin typeface="Arial"/>
                <a:cs typeface="Arial"/>
              </a:rPr>
              <a:t> </a:t>
            </a:r>
            <a:r>
              <a:rPr lang="en-US">
                <a:latin typeface="Arial"/>
                <a:cs typeface="Arial"/>
              </a:rPr>
              <a:t>typically cycle through four phases – expansion, peak, recession, and trough. </a:t>
            </a:r>
            <a:endParaRPr lang="en-US">
              <a:cs typeface="Arial"/>
            </a:endParaRPr>
          </a:p>
          <a:p>
            <a:endParaRPr lang="en-US">
              <a:latin typeface="Arial"/>
              <a:cs typeface="Arial"/>
            </a:endParaRPr>
          </a:p>
          <a:p>
            <a:r>
              <a:rPr lang="en-US">
                <a:latin typeface="Arial"/>
                <a:cs typeface="Arial"/>
              </a:rPr>
              <a:t>Now</a:t>
            </a:r>
            <a:r>
              <a:rPr lang="en-US" sz="1200" b="0" i="0" u="none" strike="noStrike" kern="1200">
                <a:solidFill>
                  <a:schemeClr val="tx1"/>
                </a:solidFill>
                <a:effectLst/>
                <a:latin typeface="Arial"/>
                <a:cs typeface="Arial"/>
              </a:rPr>
              <a:t>, let’s take a look at how financial markets feel about all of this.</a:t>
            </a:r>
            <a:endParaRPr lang="en-US" sz="1200">
              <a:latin typeface="Arial"/>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21716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Now let’s move on to how all of this has impacted the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68835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2022 has been historically difficult for investors so far. From massive inflation, to soaring yields, to a slowing economy, to a bear market for stocks, to one of the worst years ever for bonds, there are many worries for investors.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Bonds historically have done well when stocks don’t do well, but this year that isn’t happening. In fact, the five previous times the S&amp;P 500 lost 10% or more for the year, bonds (as measured by the Bloomberg U.S. Aggregate Bond fund) gained every time, up 7.7% on average.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S&amp;P 500 price index down 22.5% for the year and bonds down 13.8%, only 2008 was a worse year for a 60/40 portfolio. A 60/40 portfolio has 60% in stocks and 40% in bonds.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17</a:t>
            </a:fld>
            <a:endParaRPr lang="en-US" dirty="0"/>
          </a:p>
        </p:txBody>
      </p:sp>
    </p:spTree>
    <p:extLst>
      <p:ext uri="{BB962C8B-B14F-4D97-AF65-F5344CB8AC3E}">
        <p14:creationId xmlns:p14="http://schemas.microsoft.com/office/powerpoint/2010/main" val="4213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it comes to bonds, yields have soared this year on higher inflation expectations and a hawkish Federal Reserve, as a result bonds have been historically bad. Remember, yields and bond prices historically trade inversely. The Bloomberg U.S. Aggregate Bond Fund is currently down nearly 14% for the year, far and away the worst year ever (since 1976 when the Agg began trading). To put things in perspective, it had never been down two years a in row (which will likely happen this year) and the previous worse year ever was a 2.9% drop in 1994.</a:t>
            </a:r>
          </a:p>
          <a:p>
            <a:endParaRPr lang="en-US" dirty="0">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18</a:t>
            </a:fld>
            <a:endParaRPr lang="en-US" dirty="0"/>
          </a:p>
        </p:txBody>
      </p:sp>
    </p:spTree>
    <p:extLst>
      <p:ext uri="{BB962C8B-B14F-4D97-AF65-F5344CB8AC3E}">
        <p14:creationId xmlns:p14="http://schemas.microsoft.com/office/powerpoint/2010/main" val="422742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the size of the drop in stocks and bonds is surprising, to see some weakness this year wasn’t overly surprising. As the chart above showed, some of the worst quarters of the four-year cycle took place during this year. Adding to that, below we show that the second year (so this year) under a new President tend to be quite weak as well. The good news is look how well stocks do the following year under a new President.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19</a:t>
            </a:fld>
            <a:endParaRPr lang="en-US" dirty="0"/>
          </a:p>
        </p:txBody>
      </p:sp>
    </p:spTree>
    <p:extLst>
      <p:ext uri="{BB962C8B-B14F-4D97-AF65-F5344CB8AC3E}">
        <p14:creationId xmlns:p14="http://schemas.microsoft.com/office/powerpoint/2010/main" val="1408640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So on that note, let’s look ahead to see where we may be headed. </a:t>
            </a:r>
          </a:p>
        </p:txBody>
      </p:sp>
      <p:sp>
        <p:nvSpPr>
          <p:cNvPr id="4" name="Slide Number Placeholder 3"/>
          <p:cNvSpPr>
            <a:spLocks noGrp="1"/>
          </p:cNvSpPr>
          <p:nvPr>
            <p:ph type="sldNum" sz="quarter" idx="5"/>
          </p:nvPr>
        </p:nvSpPr>
        <p:spPr/>
        <p:txBody>
          <a:bodyPr/>
          <a:lstStyle/>
          <a:p>
            <a:fld id="{6C015D19-1A19-3940-AD3C-B0D2E6166548}" type="slidenum">
              <a:rPr lang="en-US" smtClean="0"/>
              <a:pPr/>
              <a:t>20</a:t>
            </a:fld>
            <a:endParaRPr lang="en-US" dirty="0"/>
          </a:p>
        </p:txBody>
      </p:sp>
    </p:spTree>
    <p:extLst>
      <p:ext uri="{BB962C8B-B14F-4D97-AF65-F5344CB8AC3E}">
        <p14:creationId xmlns:p14="http://schemas.microsoft.com/office/powerpoint/2010/main" val="291139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[Review slide]</a:t>
            </a:r>
          </a:p>
        </p:txBody>
      </p:sp>
      <p:sp>
        <p:nvSpPr>
          <p:cNvPr id="4" name="Slide Number Placeholder 3"/>
          <p:cNvSpPr>
            <a:spLocks noGrp="1"/>
          </p:cNvSpPr>
          <p:nvPr>
            <p:ph type="sldNum" sz="quarter" idx="5"/>
          </p:nvPr>
        </p:nvSpPr>
        <p:spPr/>
        <p:txBody>
          <a:bodyPr/>
          <a:lstStyle/>
          <a:p>
            <a:fld id="{DB19FA42-5024-7C4A-A1E9-2BADC9AB4546}" type="slidenum">
              <a:rPr lang="en-US" smtClean="0"/>
              <a:t>3</a:t>
            </a:fld>
            <a:endParaRPr lang="en-US"/>
          </a:p>
        </p:txBody>
      </p:sp>
    </p:spTree>
    <p:extLst>
      <p:ext uri="{BB962C8B-B14F-4D97-AF65-F5344CB8AC3E}">
        <p14:creationId xmlns:p14="http://schemas.microsoft.com/office/powerpoint/2010/main" val="421152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an old saying that the stock market is the only place where when things go on sale, everyone runs out of the store screaming. Things are no doubt on sale and investors with a long enough investment horizon should be looking at this weakness as an opportunity.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mentioned, we don’t think the economy is in a recession.  If that is the case, it likely means stocks won’t fall significantly from here. Looking at all the bear markets that took place without a recession showed stocks falling about 24% on average. In fact, only once did stocks fall more than 30% without a recession and that was the 1987 crash. Investors need to know more near-term pain is always possible, but a major low could be quite near.</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21</a:t>
            </a:fld>
            <a:endParaRPr lang="en-US" dirty="0"/>
          </a:p>
        </p:txBody>
      </p:sp>
    </p:spTree>
    <p:extLst>
      <p:ext uri="{BB962C8B-B14F-4D97-AF65-F5344CB8AC3E}">
        <p14:creationId xmlns:p14="http://schemas.microsoft.com/office/powerpoint/2010/main" val="1336660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much as we would love to have a crystal ball, no one knows when this current bear market will end, but investors should be open to significant gains coming off of the bear lows. And that is always a “bright spot at the end of the tunnel.”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22</a:t>
            </a:fld>
            <a:endParaRPr lang="en-US" dirty="0"/>
          </a:p>
        </p:txBody>
      </p:sp>
    </p:spTree>
    <p:extLst>
      <p:ext uri="{BB962C8B-B14F-4D97-AF65-F5344CB8AC3E}">
        <p14:creationId xmlns:p14="http://schemas.microsoft.com/office/powerpoint/2010/main" val="422641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While past performance is certainly no guarantee of future results, we can often gain a lot of perspective when looking at what has happened to the markets in the past. </a:t>
            </a:r>
          </a:p>
          <a:p>
            <a:pPr marL="0" inden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Let’s start with the fact that 2022 is a midterm year. </a:t>
            </a:r>
            <a:r>
              <a:rPr lang="en-US" sz="1800" dirty="0">
                <a:effectLst/>
                <a:latin typeface="Calibri" panose="020F0502020204030204" pitchFamily="34" charset="0"/>
                <a:ea typeface="Calibri" panose="020F0502020204030204" pitchFamily="34" charset="0"/>
                <a:cs typeface="Times New Roman" panose="02020603050405020304" pitchFamily="18" charset="0"/>
              </a:rPr>
              <a:t>Markets don’t care about what just happened -- although investors do--  they are more focused on what is next. The truth is stocks historically haven’t done very well the first few quarters of a midterm year, but they do quite well once the midterm election is over.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fact, since World War II, the S&amp;P 500 has been higher a year after the midterm election every single time, up 14.1% on average. If an investor is worried about things right now, they need to know much better times could be coming and soon.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23</a:t>
            </a:fld>
            <a:endParaRPr lang="en-US" dirty="0"/>
          </a:p>
        </p:txBody>
      </p:sp>
    </p:spTree>
    <p:extLst>
      <p:ext uri="{BB962C8B-B14F-4D97-AF65-F5344CB8AC3E}">
        <p14:creationId xmlns:p14="http://schemas.microsoft.com/office/powerpoint/2010/main" val="238208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Building on this, if you look at the entire 4-year Presidential cycle, the upcoming quarters are some of the very best out of 16 total quarters.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24</a:t>
            </a:fld>
            <a:endParaRPr lang="en-US" dirty="0"/>
          </a:p>
        </p:txBody>
      </p:sp>
    </p:spTree>
    <p:extLst>
      <p:ext uri="{BB962C8B-B14F-4D97-AF65-F5344CB8AC3E}">
        <p14:creationId xmlns:p14="http://schemas.microsoft.com/office/powerpoint/2010/main" val="3947933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final reason investors may want to remain optimistic and not sell now is that historically, stocks do very well off of a midterm year low. In fact, the S&amp;P 500 has gained more than 32% on average off the lows and have never been lower a year later since 1950. The June lows are not far away from current levels and should new lows be made, this could be another positive for investors going out a year or more.</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25</a:t>
            </a:fld>
            <a:endParaRPr lang="en-US" dirty="0"/>
          </a:p>
        </p:txBody>
      </p:sp>
    </p:spTree>
    <p:extLst>
      <p:ext uri="{BB962C8B-B14F-4D97-AF65-F5344CB8AC3E}">
        <p14:creationId xmlns:p14="http://schemas.microsoft.com/office/powerpoint/2010/main" val="3039534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Fed has made it very clear that they would be ok with some pain (think a mild recession) to put a lid on inflation. There is no easy answer here, but Chairman Powell knows history and knows that the Fed didn’t increase rates enough or keep them high for long enough in the 1970s, which led to massive inflation in the late ‘70s and early ‘80s. The truth is the Fed might break something and that might be part of their plan.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back at the previous eight rate hike cycles shows that the Fed hikes until rates get above the headline CPI number. With inflation still running at 8.3% and rates at 3.25%, more hikes could be in the cards. And the Fed’s latest projections suggest we’ll see at least another 125-150 basis points of rate hikes.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26</a:t>
            </a:fld>
            <a:endParaRPr lang="en-US" dirty="0"/>
          </a:p>
        </p:txBody>
      </p:sp>
    </p:spTree>
    <p:extLst>
      <p:ext uri="{BB962C8B-B14F-4D97-AF65-F5344CB8AC3E}">
        <p14:creationId xmlns:p14="http://schemas.microsoft.com/office/powerpoint/2010/main" val="1955560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recent CPI number was disappointing, showing prices for many goods and services at the consumer level were increasing more than expected. The good news is various other inflation measures are coming back and quickly in many cases. For starters, energy prices have fallen and in many cases are lower than before the war started, a good sign.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prices paid components in various surveys have pulled back quickly. Given this tends to lead CPI by a few months, it could be a good sign. Meanwhile, supply chains are improving, as this survey by the NY Fed shows.</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27</a:t>
            </a:fld>
            <a:endParaRPr lang="en-US" dirty="0"/>
          </a:p>
        </p:txBody>
      </p:sp>
    </p:spTree>
    <p:extLst>
      <p:ext uri="{BB962C8B-B14F-4D97-AF65-F5344CB8AC3E}">
        <p14:creationId xmlns:p14="http://schemas.microsoft.com/office/powerpoint/2010/main" val="258387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one of the main reasons we are optimistic inflation could be about to come down quickly is used car prices are rapidly dropping. The recent Manheim Used Car Value Index fell 4% last month, one of the largest drops ever. Used cars make up a large part of inflation readings and this should provide a nice tailwind going forward.</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28</a:t>
            </a:fld>
            <a:endParaRPr lang="en-US" dirty="0"/>
          </a:p>
        </p:txBody>
      </p:sp>
    </p:spTree>
    <p:extLst>
      <p:ext uri="{BB962C8B-B14F-4D97-AF65-F5344CB8AC3E}">
        <p14:creationId xmlns:p14="http://schemas.microsoft.com/office/powerpoint/2010/main" val="1723819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As</a:t>
            </a:r>
            <a:r>
              <a:rPr lang="en-US" baseline="0" dirty="0">
                <a:cs typeface="Arial"/>
              </a:rPr>
              <a:t> always, we need to focus on what we CAN control.  </a:t>
            </a:r>
            <a:endParaRPr lang="en-US" dirty="0">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29</a:t>
            </a:fld>
            <a:endParaRPr lang="en-US" dirty="0"/>
          </a:p>
        </p:txBody>
      </p:sp>
    </p:spTree>
    <p:extLst>
      <p:ext uri="{BB962C8B-B14F-4D97-AF65-F5344CB8AC3E}">
        <p14:creationId xmlns:p14="http://schemas.microsoft.com/office/powerpoint/2010/main" val="2243049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baseline="0" dirty="0">
              <a:solidFill>
                <a:schemeClr val="tx1"/>
              </a:solidFill>
              <a:effectLst/>
              <a:latin typeface="+mn-lt"/>
              <a:ea typeface="+mn-ea"/>
              <a:cs typeface="+mn-cs"/>
            </a:endParaRPr>
          </a:p>
          <a:p>
            <a:pPr marL="0" indent="0">
              <a:buNone/>
            </a:pPr>
            <a:r>
              <a:rPr lang="en-US" dirty="0"/>
              <a:t>So, what to do?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 surprise that our advice to you is to think long-term. Our advisors build financial plans to account for the ups and downs of the market. </a:t>
            </a:r>
            <a:r>
              <a:rPr lang="en-US" baseline="0" dirty="0"/>
              <a:t> Here’s what we recommend to our clients: </a:t>
            </a:r>
            <a:endParaRPr lang="en-US" dirty="0"/>
          </a:p>
          <a:p>
            <a:pPr marL="0" indent="0">
              <a:buNone/>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Avoid fear-based decisions.  Emotional decision-making can cause us to make irrational decisions that hurt us in the long term. </a:t>
            </a:r>
            <a:r>
              <a:rPr lang="en-US" dirty="0"/>
              <a:t>We believe that this volatility is a short-term situation, yet your financial plan is built for the long</a:t>
            </a:r>
            <a:r>
              <a:rPr lang="en-US" baseline="0" dirty="0"/>
              <a:t> </a:t>
            </a:r>
            <a:r>
              <a:rPr lang="en-US" dirty="0"/>
              <a:t>term. As the markets rebound, making major adjustments to your plan could result in missing out on the next rise in the markets. As always, </a:t>
            </a:r>
            <a:r>
              <a:rPr lang="en-US" sz="1200" kern="1200" dirty="0">
                <a:solidFill>
                  <a:schemeClr val="tx1"/>
                </a:solidFill>
                <a:effectLst/>
                <a:latin typeface="+mn-lt"/>
                <a:ea typeface="+mn-ea"/>
                <a:cs typeface="+mn-cs"/>
              </a:rPr>
              <a:t>we need to rely on our process to make good decisions for you.</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Stay the course.  It can be difficult to see your account values drop significantly, and we understand.  We’re here to help you through these challenging markets so you can stay on track. </a:t>
            </a:r>
          </a:p>
          <a:p>
            <a:pPr marL="228600" indent="-228600">
              <a:buAutoNum type="arabicPeriod"/>
            </a:pPr>
            <a:endParaRPr lang="en-US" sz="1200" kern="1200" baseline="0" dirty="0">
              <a:solidFill>
                <a:schemeClr val="tx1"/>
              </a:solidFill>
              <a:effectLst/>
              <a:latin typeface="+mn-lt"/>
              <a:ea typeface="+mn-ea"/>
              <a:cs typeface="+mn-cs"/>
            </a:endParaRPr>
          </a:p>
          <a:p>
            <a:pPr marL="228600" indent="-228600">
              <a:buAutoNum type="arabicPeriod"/>
            </a:pPr>
            <a:r>
              <a:rPr lang="en-US" sz="1200" kern="1200" baseline="0" dirty="0">
                <a:solidFill>
                  <a:schemeClr val="tx1"/>
                </a:solidFill>
                <a:effectLst/>
                <a:latin typeface="+mn-lt"/>
                <a:ea typeface="+mn-ea"/>
                <a:cs typeface="+mn-cs"/>
              </a:rPr>
              <a:t>Keep your eyes on the end goal.  What’s important to most of our clients isn’t making the most money they possibly can – it’s achieving the goals that are important to you.  Things may get bumpy along the way, but its important to stay focused on your destination. </a:t>
            </a:r>
          </a:p>
          <a:p>
            <a:pPr marL="228600" indent="-228600">
              <a:buAutoNum type="arabicPeriod"/>
            </a:pPr>
            <a:endParaRPr lang="en-US" sz="1200" kern="1200" baseline="0" dirty="0">
              <a:solidFill>
                <a:schemeClr val="tx1"/>
              </a:solidFill>
              <a:effectLst/>
              <a:latin typeface="+mn-lt"/>
              <a:ea typeface="+mn-ea"/>
              <a:cs typeface="+mn-cs"/>
            </a:endParaRPr>
          </a:p>
          <a:p>
            <a:pPr marL="228600" indent="-228600">
              <a:buAutoNum type="arabicPeriod"/>
            </a:pPr>
            <a:r>
              <a:rPr lang="en-US" sz="1200" kern="1200" baseline="0" dirty="0">
                <a:solidFill>
                  <a:schemeClr val="tx1"/>
                </a:solidFill>
                <a:effectLst/>
                <a:latin typeface="+mn-lt"/>
                <a:ea typeface="+mn-ea"/>
                <a:cs typeface="+mn-cs"/>
              </a:rPr>
              <a:t>Trust your plan. Your financial plan is built on diversification and longevity, both of which protect you from volatility. We can’t emphasize this enough: we stress test your plan, so volatility is already built in. ‘</a:t>
            </a:r>
          </a:p>
          <a:p>
            <a:pPr marL="228600" indent="-228600">
              <a:buAutoNum type="arabicPeriod"/>
            </a:pPr>
            <a:endParaRPr lang="en-US" sz="1200" kern="1200" baseline="0" dirty="0">
              <a:solidFill>
                <a:schemeClr val="tx1"/>
              </a:solidFill>
              <a:effectLst/>
              <a:latin typeface="+mn-lt"/>
              <a:ea typeface="+mn-ea"/>
              <a:cs typeface="+mn-cs"/>
            </a:endParaRPr>
          </a:p>
          <a:p>
            <a:pPr marL="228600" indent="-228600">
              <a:buAutoNum type="arabicPeriod"/>
            </a:pPr>
            <a:r>
              <a:rPr lang="en-US" sz="1200" kern="1200" baseline="0" dirty="0">
                <a:solidFill>
                  <a:schemeClr val="tx1"/>
                </a:solidFill>
                <a:effectLst/>
                <a:latin typeface="+mn-lt"/>
                <a:ea typeface="+mn-ea"/>
                <a:cs typeface="+mn-cs"/>
              </a:rPr>
              <a:t>Be mindful in your spending. When costs for goods and services are high, it’s easy to overspend, and when we overspend, it can cause us to take on debt – which has high interest rates right now – or sell investments when their value is down. </a:t>
            </a:r>
          </a:p>
          <a:p>
            <a:pPr marL="228600" indent="-228600">
              <a:buAutoNum type="arabicPeriod"/>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stormy market, a plan is essential. We build plans that help our clients weather both shaky and smooth conditions. </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30</a:t>
            </a:fld>
            <a:endParaRPr lang="en-US" dirty="0"/>
          </a:p>
        </p:txBody>
      </p:sp>
    </p:spTree>
    <p:extLst>
      <p:ext uri="{BB962C8B-B14F-4D97-AF65-F5344CB8AC3E}">
        <p14:creationId xmlns:p14="http://schemas.microsoft.com/office/powerpoint/2010/main" val="5070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are we here?  Most of us are probably aware of the market volatility we continue to experience this year. </a:t>
            </a: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g</a:t>
            </a:r>
            <a:r>
              <a:rPr lang="en-US" sz="1200" kern="1200" dirty="0">
                <a:solidFill>
                  <a:schemeClr val="tx1"/>
                </a:solidFill>
                <a:effectLst/>
                <a:latin typeface="+mn-lt"/>
                <a:ea typeface="+mn-ea"/>
                <a:cs typeface="+mn-cs"/>
              </a:rPr>
              <a:t>oal today to help you understand what is happening, how it impacts your financial situation, and what you might want to be doing.</a:t>
            </a:r>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t>4</a:t>
            </a:fld>
            <a:endParaRPr lang="en-US"/>
          </a:p>
        </p:txBody>
      </p:sp>
    </p:spTree>
    <p:extLst>
      <p:ext uri="{BB962C8B-B14F-4D97-AF65-F5344CB8AC3E}">
        <p14:creationId xmlns:p14="http://schemas.microsoft.com/office/powerpoint/2010/main" val="3351506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baseline="0" dirty="0">
                <a:solidFill>
                  <a:schemeClr val="tx1"/>
                </a:solidFill>
                <a:effectLst/>
                <a:latin typeface="+mn-lt"/>
                <a:ea typeface="+mn-ea"/>
                <a:cs typeface="+mn-cs"/>
              </a:rPr>
              <a:t>In stressful times, it’s even more important to take care of ourselves.  Beyond the general health recommendations we’ve shared, we also want to share a few of our favorite ways to focus on your well-being and reduce stress and anxiety:</a:t>
            </a:r>
          </a:p>
          <a:p>
            <a:pPr marL="0" indent="0">
              <a:buNone/>
            </a:pPr>
            <a:endParaRPr lang="en-US" sz="1200" kern="1200" baseline="0" dirty="0">
              <a:solidFill>
                <a:schemeClr val="tx1"/>
              </a:solidFill>
              <a:effectLst/>
              <a:latin typeface="+mn-lt"/>
              <a:ea typeface="+mn-ea"/>
              <a:cs typeface="+mn-cs"/>
            </a:endParaRPr>
          </a:p>
          <a:p>
            <a:pPr marL="342900" indent="-342900">
              <a:buFont typeface="Arial" panose="020B0604020202020204" pitchFamily="34" charset="0"/>
              <a:buChar char="•"/>
            </a:pPr>
            <a:r>
              <a:rPr lang="en-US" sz="1200" dirty="0"/>
              <a:t>Exercise</a:t>
            </a:r>
          </a:p>
          <a:p>
            <a:pPr marL="342900" indent="-342900">
              <a:buFont typeface="Arial" panose="020B0604020202020204" pitchFamily="34" charset="0"/>
              <a:buChar char="•"/>
            </a:pPr>
            <a:r>
              <a:rPr lang="en-US" sz="1200" dirty="0"/>
              <a:t>Get plenty of sleep</a:t>
            </a:r>
          </a:p>
          <a:p>
            <a:pPr marL="342900" indent="-342900">
              <a:buFont typeface="Arial" panose="020B0604020202020204" pitchFamily="34" charset="0"/>
              <a:buChar char="•"/>
            </a:pPr>
            <a:r>
              <a:rPr lang="en-US" sz="1200" dirty="0"/>
              <a:t>Try breathing exercises or meditation</a:t>
            </a:r>
          </a:p>
          <a:p>
            <a:pPr marL="342900" indent="-342900">
              <a:buFont typeface="Arial" panose="020B0604020202020204" pitchFamily="34" charset="0"/>
              <a:buChar char="•"/>
            </a:pPr>
            <a:r>
              <a:rPr lang="en-US" sz="1200" dirty="0"/>
              <a:t>Keep a gratitude journal</a:t>
            </a:r>
          </a:p>
          <a:p>
            <a:pPr marL="342900" indent="-342900">
              <a:buFont typeface="Arial" panose="020B0604020202020204" pitchFamily="34" charset="0"/>
              <a:buChar char="•"/>
            </a:pPr>
            <a:r>
              <a:rPr lang="en-US" sz="1200" dirty="0"/>
              <a:t>Get outside in nature</a:t>
            </a:r>
          </a:p>
          <a:p>
            <a:pPr marL="342900" indent="-342900">
              <a:buFont typeface="Arial" panose="020B0604020202020204" pitchFamily="34" charset="0"/>
              <a:buChar char="•"/>
            </a:pPr>
            <a:r>
              <a:rPr lang="en-US" sz="1200" dirty="0"/>
              <a:t>Listen to uplifting music</a:t>
            </a:r>
          </a:p>
          <a:p>
            <a:pPr marL="342900" indent="-342900">
              <a:buFont typeface="Arial" panose="020B0604020202020204" pitchFamily="34" charset="0"/>
              <a:buChar char="•"/>
            </a:pPr>
            <a:r>
              <a:rPr lang="en-US" sz="1200" dirty="0"/>
              <a:t>Laugh</a:t>
            </a:r>
          </a:p>
          <a:p>
            <a:pPr marL="342900" indent="-342900">
              <a:buFont typeface="Arial" panose="020B0604020202020204" pitchFamily="34" charset="0"/>
              <a:buChar char="•"/>
            </a:pPr>
            <a:r>
              <a:rPr lang="en-US" sz="1200" dirty="0"/>
              <a:t>Connect with friends and loved ones</a:t>
            </a:r>
          </a:p>
          <a:p>
            <a:pPr marL="0" indent="0">
              <a:buNone/>
            </a:pPr>
            <a:endParaRPr lang="en-US" sz="1200" kern="1200" baseline="0" dirty="0">
              <a:solidFill>
                <a:schemeClr val="tx1"/>
              </a:solidFill>
              <a:effectLst/>
              <a:latin typeface="+mn-lt"/>
              <a:ea typeface="+mn-ea"/>
              <a:cs typeface="+mn-cs"/>
            </a:endParaRPr>
          </a:p>
          <a:p>
            <a:pPr marL="0" indent="0">
              <a:buNone/>
            </a:pPr>
            <a:endParaRPr lang="en-US" sz="1200" kern="1200" baseline="0" dirty="0">
              <a:solidFill>
                <a:schemeClr val="tx1"/>
              </a:solidFill>
              <a:effectLst/>
              <a:latin typeface="+mn-lt"/>
              <a:ea typeface="+mn-ea"/>
              <a:cs typeface="+mn-cs"/>
            </a:endParaRPr>
          </a:p>
          <a:p>
            <a:pPr marL="0" indent="0">
              <a:buNone/>
            </a:pPr>
            <a:r>
              <a:rPr lang="en-US" dirty="0">
                <a:hlinkClick r:id="rId3"/>
              </a:rPr>
              <a:t>https://www.skillsyouneed.com/ps/stress-tips.html</a:t>
            </a:r>
            <a:endParaRPr lang="en-US" dirty="0"/>
          </a:p>
          <a:p>
            <a:pPr marL="0" indent="0">
              <a:buNone/>
            </a:pPr>
            <a:r>
              <a:rPr lang="en-US" dirty="0">
                <a:hlinkClick r:id="rId4"/>
              </a:rPr>
              <a:t>https://www.heart.org/en/healthy-living/healthy-lifestyle/stress-management/spend-time-in-nature-to-reduce-stress-and-anxiety</a:t>
            </a:r>
            <a:endParaRPr lang="en-US" dirty="0"/>
          </a:p>
          <a:p>
            <a:pPr marL="0" indent="0">
              <a:buNone/>
            </a:pPr>
            <a:r>
              <a:rPr lang="en-US" dirty="0">
                <a:hlinkClick r:id="rId5"/>
              </a:rPr>
              <a:t>https://www.heart.org/en/healthy-living/healthy-lifestyle/stress-management/3-tips-to-manage-stress</a:t>
            </a:r>
            <a:endParaRPr lang="en-US" dirty="0"/>
          </a:p>
          <a:p>
            <a:pPr marL="0" indent="0">
              <a:buNone/>
            </a:pPr>
            <a:r>
              <a:rPr lang="en-US" dirty="0">
                <a:hlinkClick r:id="rId6"/>
              </a:rPr>
              <a:t>https://www.webmd.com/balance/guide/blissing-out-10-relaxation-techniques-reduce-stress-spot#1</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31</a:t>
            </a:fld>
            <a:endParaRPr lang="en-US" dirty="0"/>
          </a:p>
        </p:txBody>
      </p:sp>
    </p:spTree>
    <p:extLst>
      <p:ext uri="{BB962C8B-B14F-4D97-AF65-F5344CB8AC3E}">
        <p14:creationId xmlns:p14="http://schemas.microsoft.com/office/powerpoint/2010/main" val="1881617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Before</a:t>
            </a:r>
            <a:r>
              <a:rPr lang="en-US" baseline="0" dirty="0">
                <a:cs typeface="Arial"/>
              </a:rPr>
              <a:t> we wrap up today, we want to say thank you for being clients.  We know there is a lot of fear and uncertainty in the world right now, and we don’t take lightly the trust you place in us.  My team and I are here for you</a:t>
            </a:r>
            <a:r>
              <a:rPr lang="en-US" baseline="0">
                <a:cs typeface="Arial"/>
              </a:rPr>
              <a:t>, and we’re </a:t>
            </a:r>
            <a:r>
              <a:rPr lang="en-US" baseline="0" dirty="0">
                <a:cs typeface="Arial"/>
              </a:rPr>
              <a:t>committed to doing what is needed </a:t>
            </a:r>
            <a:r>
              <a:rPr lang="en-US" baseline="0">
                <a:cs typeface="Arial"/>
              </a:rPr>
              <a:t>to take care </a:t>
            </a:r>
            <a:r>
              <a:rPr lang="en-US" baseline="0" dirty="0">
                <a:cs typeface="Arial"/>
              </a:rPr>
              <a:t>of you and your family.  </a:t>
            </a:r>
            <a:endParaRPr lang="en-US" dirty="0">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32</a:t>
            </a:fld>
            <a:endParaRPr lang="en-US" dirty="0"/>
          </a:p>
        </p:txBody>
      </p:sp>
    </p:spTree>
    <p:extLst>
      <p:ext uri="{BB962C8B-B14F-4D97-AF65-F5344CB8AC3E}">
        <p14:creationId xmlns:p14="http://schemas.microsoft.com/office/powerpoint/2010/main" val="2318566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We’ve spent time today discussing what is happening in the markets, what could be causing the volatility, and what clients should be doing right now.  We understand that you may still have questions or concerns about the markets and</a:t>
            </a:r>
            <a:r>
              <a:rPr lang="en-US" baseline="0" dirty="0">
                <a:latin typeface="Arial"/>
                <a:cs typeface="Arial"/>
              </a:rPr>
              <a:t> your accounts.  S</a:t>
            </a:r>
            <a:r>
              <a:rPr lang="en-US" dirty="0">
                <a:latin typeface="Arial"/>
                <a:cs typeface="Arial"/>
              </a:rPr>
              <a:t>ince this is a public presentation</a:t>
            </a:r>
            <a:r>
              <a:rPr lang="en-US" baseline="0" dirty="0">
                <a:latin typeface="Arial"/>
                <a:cs typeface="Arial"/>
              </a:rPr>
              <a:t> and every client’s situation is different, </a:t>
            </a:r>
            <a:r>
              <a:rPr lang="en-US" dirty="0">
                <a:latin typeface="Arial"/>
                <a:cs typeface="Arial"/>
              </a:rPr>
              <a:t>we will not be taking questions about your personal situation</a:t>
            </a:r>
            <a:r>
              <a:rPr lang="en-US" baseline="0" dirty="0">
                <a:latin typeface="Arial"/>
                <a:cs typeface="Arial"/>
              </a:rPr>
              <a:t> at this time.  Please contact our office to schedule a time for us to connect so that we may answer your questions. </a:t>
            </a:r>
          </a:p>
          <a:p>
            <a:endParaRPr lang="en-US" baseline="0" dirty="0">
              <a:latin typeface="Arial"/>
              <a:cs typeface="Arial"/>
            </a:endParaRPr>
          </a:p>
          <a:p>
            <a:r>
              <a:rPr lang="en-US" baseline="0" dirty="0">
                <a:latin typeface="Arial"/>
                <a:cs typeface="Arial"/>
              </a:rPr>
              <a:t>If you are listening in but are not a current client, we understand that you may have questions about your situation, and may not be receiving the service and advice you need during challenging times.  We are offering complimentary consultations with our clients’ friends and family to help you navigate the volatility.  Please contact our office to schedule a time to discuss your questions with one of our advisors.</a:t>
            </a:r>
            <a:endParaRPr lang="en-US" dirty="0">
              <a:latin typeface="Arial"/>
              <a:cs typeface="Arial"/>
            </a:endParaRPr>
          </a:p>
          <a:p>
            <a:endParaRPr lang="en-US" dirty="0"/>
          </a:p>
          <a:p>
            <a:r>
              <a:rPr lang="en-US" dirty="0"/>
              <a:t>Thank you all so much for joining us.  Stay</a:t>
            </a:r>
            <a:r>
              <a:rPr lang="en-US" baseline="0" dirty="0"/>
              <a:t> calm, stay healthy, and stay well.</a:t>
            </a:r>
          </a:p>
          <a:p>
            <a:endParaRPr lang="en-US" dirty="0"/>
          </a:p>
          <a:p>
            <a:r>
              <a:rPr lang="en-US" dirty="0">
                <a:latin typeface="Arial"/>
                <a:cs typeface="Arial"/>
              </a:rPr>
              <a:t>Photo Source:</a:t>
            </a:r>
          </a:p>
        </p:txBody>
      </p:sp>
      <p:sp>
        <p:nvSpPr>
          <p:cNvPr id="4" name="Slide Number Placeholder 3"/>
          <p:cNvSpPr>
            <a:spLocks noGrp="1"/>
          </p:cNvSpPr>
          <p:nvPr>
            <p:ph type="sldNum" sz="quarter" idx="5"/>
          </p:nvPr>
        </p:nvSpPr>
        <p:spPr/>
        <p:txBody>
          <a:bodyPr/>
          <a:lstStyle/>
          <a:p>
            <a:fld id="{6C015D19-1A19-3940-AD3C-B0D2E6166548}" type="slidenum">
              <a:rPr lang="en-US" smtClean="0"/>
              <a:pPr/>
              <a:t>33</a:t>
            </a:fld>
            <a:endParaRPr lang="en-US" dirty="0"/>
          </a:p>
        </p:txBody>
      </p:sp>
    </p:spTree>
    <p:extLst>
      <p:ext uri="{BB962C8B-B14F-4D97-AF65-F5344CB8AC3E}">
        <p14:creationId xmlns:p14="http://schemas.microsoft.com/office/powerpoint/2010/main" val="1490204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B19FA42-5024-7C4A-A1E9-2BADC9AB4546}" type="slidenum">
              <a:rPr lang="en-US" smtClean="0"/>
              <a:t>34</a:t>
            </a:fld>
            <a:endParaRPr lang="en-US"/>
          </a:p>
        </p:txBody>
      </p:sp>
    </p:spTree>
    <p:extLst>
      <p:ext uri="{BB962C8B-B14F-4D97-AF65-F5344CB8AC3E}">
        <p14:creationId xmlns:p14="http://schemas.microsoft.com/office/powerpoint/2010/main" val="286524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Let’s start with what’s happening</a:t>
            </a:r>
            <a:r>
              <a:rPr lang="en-US" baseline="0" dirty="0">
                <a:cs typeface="Arial"/>
              </a:rPr>
              <a:t> in the markets and the U.S. economy.</a:t>
            </a:r>
            <a:endParaRPr lang="en-US" dirty="0">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5</a:t>
            </a:fld>
            <a:endParaRPr lang="en-US" dirty="0"/>
          </a:p>
        </p:txBody>
      </p:sp>
    </p:spTree>
    <p:extLst>
      <p:ext uri="{BB962C8B-B14F-4D97-AF65-F5344CB8AC3E}">
        <p14:creationId xmlns:p14="http://schemas.microsoft.com/office/powerpoint/2010/main" val="133035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Let’s start high-level with a quick recap about where the economy is. </a:t>
            </a: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210357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At the start of the year, the U.S. economy was firing on all cylinders. Our country had recovered from the pandemic downturn faster than anyone expected because it was supported by strong tailwinds. The first tailwind was fiscal stimulus. The Trump and Biden administrations spent more than $5 trillion during the pandemic. The money went to individuals and </a:t>
            </a:r>
            <a:r>
              <a:rPr lang="en-US" sz="1200" b="0" i="0" u="none" strike="noStrike" kern="1200" dirty="0">
                <a:solidFill>
                  <a:schemeClr val="tx1"/>
                </a:solidFill>
                <a:effectLst/>
                <a:latin typeface="Arial"/>
                <a:cs typeface="Arial"/>
              </a:rPr>
              <a:t>households ($1.8T), businesses ($1.7T), airlines ($80B), healthcare (~$500B), state and local governments ($745B), schools and other institutions that were affected by Covid-19. Fiscal</a:t>
            </a:r>
            <a:r>
              <a:rPr lang="en-US" dirty="0">
                <a:latin typeface="Arial"/>
                <a:cs typeface="Arial"/>
              </a:rPr>
              <a:t> stimulus</a:t>
            </a:r>
            <a:r>
              <a:rPr lang="en-US" sz="1200" b="0" i="0" u="none" strike="noStrike" kern="1200" dirty="0">
                <a:solidFill>
                  <a:schemeClr val="tx1"/>
                </a:solidFill>
                <a:effectLst/>
                <a:latin typeface="Arial"/>
                <a:cs typeface="Arial"/>
              </a:rPr>
              <a:t> kept people who were in trouble afloat. It also put money in the pockets of people whose finances remained stable during the pandemic</a:t>
            </a:r>
            <a:r>
              <a:rPr lang="en-US" dirty="0">
                <a:latin typeface="Arial"/>
                <a:cs typeface="Arial"/>
              </a:rPr>
              <a:t>.</a:t>
            </a:r>
            <a:r>
              <a:rPr lang="en-US" sz="1200" b="0" i="0" u="none" strike="noStrike" kern="1200" dirty="0">
                <a:solidFill>
                  <a:schemeClr val="tx1"/>
                </a:solidFill>
                <a:effectLst/>
                <a:latin typeface="Arial"/>
                <a:cs typeface="Arial"/>
              </a:rPr>
              <a:t> </a:t>
            </a:r>
            <a:r>
              <a:rPr lang="en-US" dirty="0">
                <a:latin typeface="Arial"/>
                <a:cs typeface="Arial"/>
              </a:rPr>
              <a:t>The second tailwind was monetary policy. The Federal Reserve kept interest rates near zero and started buying bonds – a policy that’s called quantitative easing. The Fed increased the nation’s money supply by 40 percent as it tried to support the economy through the pandemic. A third tailwind was the development of vaccines and treatments that helped slow the spread of </a:t>
            </a:r>
            <a:r>
              <a:rPr lang="en-US" sz="1200" b="0" i="0" u="none" strike="noStrike" kern="1200" dirty="0">
                <a:solidFill>
                  <a:schemeClr val="tx1"/>
                </a:solidFill>
                <a:effectLst/>
                <a:latin typeface="Arial"/>
                <a:cs typeface="Arial"/>
              </a:rPr>
              <a:t>Covid-19 and reopen the economy. </a:t>
            </a:r>
            <a:r>
              <a:rPr lang="en-US" dirty="0">
                <a:latin typeface="Arial"/>
                <a:cs typeface="Arial"/>
              </a:rPr>
              <a:t>The final tailwind was geopolitical stability. U.S.-China trade tensions were creating some rough waters and Russia was massing troops near Ukraine, but everyone was recovering from the pandemic and there was hope that trade issues would be resolved and Russia would back off. Together, these forces helped lift the economy out of recession in record time. </a:t>
            </a:r>
          </a:p>
          <a:p>
            <a:endParaRPr lang="en-US" dirty="0">
              <a:latin typeface="Arial"/>
              <a:cs typeface="Arial"/>
            </a:endParaRPr>
          </a:p>
          <a:p>
            <a:r>
              <a:rPr lang="en-US" dirty="0">
                <a:latin typeface="Arial"/>
                <a:cs typeface="Arial"/>
              </a:rPr>
              <a:t>Photo sources: </a:t>
            </a:r>
            <a:r>
              <a:rPr lang="en-US" dirty="0">
                <a:latin typeface="Calibri"/>
                <a:cs typeface="Calibri"/>
              </a:rPr>
              <a:t>: https://www.gettyimages.com/photos/federal-reserve-governors?assettype=image&amp;family=editorial&amp;phrase=federal%20reserve%20governors&amp;sort=mostpopular</a:t>
            </a:r>
            <a:r>
              <a:rPr lang="en-US" dirty="0">
                <a:latin typeface="Arial"/>
                <a:cs typeface="Arial"/>
              </a:rPr>
              <a:t>; https://www.gettyimages.com/photos/us-government?assettype=image&amp;family=editorial&amp;phrase=US%20government&amp;sort=mostpopular; https://www.gettyimages.com/photos/world-cooperation?assettype=image&amp;license=rf&amp;alloweduse=availableforalluses&amp;family=creative&amp;phrase=world%20cooperation&amp;sort=mostpopular; https://www.gettyimages.com/photos/supply-chain?assettype=image&amp;license=rf&amp;alloweduse=availableforalluses&amp;family=creative&amp;phrase=supply%20chain&amp;sort=mostpopular</a:t>
            </a:r>
          </a:p>
          <a:p>
            <a:r>
              <a:rPr lang="en-US" dirty="0">
                <a:latin typeface="Arial"/>
                <a:cs typeface="Arial"/>
              </a:rPr>
              <a:t>https://www.gettyimages.com/photos/pandemic-map?assettype=image&amp;phrase=pandemic%20map&amp;sort=mostpopular&amp;license=rf%2Crm</a:t>
            </a:r>
          </a:p>
          <a:p>
            <a:endParaRPr lang="en-US" dirty="0">
              <a:latin typeface="Arial"/>
              <a:cs typeface="Arial"/>
            </a:endParaRPr>
          </a:p>
          <a:p>
            <a:r>
              <a:rPr lang="en-US" dirty="0">
                <a:latin typeface="Arial"/>
                <a:cs typeface="Arial"/>
              </a:rPr>
              <a:t>Sources: https://www.nytimes.com/interactive/2022/03/11/us/how-covid-stimulus-money-was-spent.html</a:t>
            </a:r>
          </a:p>
          <a:p>
            <a:r>
              <a:rPr lang="en-US" dirty="0">
                <a:latin typeface="Arial"/>
                <a:cs typeface="Arial"/>
              </a:rPr>
              <a:t>https://www.washingtonpost.com/business/2022/02/06/federal-reserve-inflation-money-supply/</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41075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Things have changed. We no longer have geopolitical stability. Russia’s invasion of Ukraine disrupted global food and energy markets, damaging the world economy, and sanctions imposed by other nations created additional distress. China's zero-COVID policy led to lock downs of 45 cities – more than 400 million people. In some cases the cities were locked down for months. That meant supply chains were disrupted again, and supplies of many goods were cut off again. The lockdowns hurt China's economy and the global economy. China, like the United States, is one of the world's main economic engines. This year, the U.S. is expected to grow faster than China for the first time since 1976. Fiscal stimulus and monetary policy also became headwinds. Fiscal stimulus ended, although it had put additional money in the pockets of people who were eager to spend it. As a result, we saw high demand for goods at a time when supply was low and prices rose. To tame inflation, the Federal Reserve began to tighten monetary policy. </a:t>
            </a:r>
          </a:p>
          <a:p>
            <a:endParaRPr lang="en-US" dirty="0">
              <a:latin typeface="Arial"/>
              <a:cs typeface="Arial"/>
            </a:endParaRPr>
          </a:p>
          <a:p>
            <a:r>
              <a:rPr lang="en-US" dirty="0">
                <a:latin typeface="Arial"/>
                <a:cs typeface="Arial"/>
              </a:rPr>
              <a:t>Photo sources: </a:t>
            </a:r>
            <a:r>
              <a:rPr lang="en-US" dirty="0">
                <a:latin typeface="Calibri"/>
                <a:cs typeface="Calibri"/>
              </a:rPr>
              <a:t>: https://www.gettyimages.com/photos/federal-reserve-governors?assettype=image&amp;family=editorial&amp;phrase=federal%20reserve%20governors&amp;sort=mostpopular</a:t>
            </a:r>
            <a:r>
              <a:rPr lang="en-US" dirty="0">
                <a:latin typeface="Arial"/>
                <a:cs typeface="Arial"/>
              </a:rPr>
              <a:t>; https://www.gettyimages.com/photos/us-government?assettype=image&amp;family=editorial&amp;phrase=US%20government&amp;sort=mostpopular; https://www.gettyimages.com/photos/inflation?assettype=image&amp;license=rf&amp;alloweduse=availableforalluses&amp;family=creative&amp;phrase=inflation&amp;sort=mostpopular; https://www.gettyimages.com/photos/russia-ukraine-war?assettype=image&amp;license=rf&amp;alloweduse=availableforalluses&amp;family=creative&amp;phrase=Russia%20Ukraine%20war&amp;sort=mostpopular; https://www.gettyimages.com/photos/covid-19-china--lock-down?assettype=image&amp;license=rf&amp;alloweduse=availableforalluses&amp;family=creative&amp;phrase=covid-19%20China%20%20lock%20down&amp;sort=mostpopular&amp;suppressfamilycorrection=true&amp;clarifications=lock%20down%3A91419</a:t>
            </a:r>
          </a:p>
          <a:p>
            <a:endParaRPr lang="en-US" dirty="0">
              <a:latin typeface="Arial"/>
              <a:cs typeface="Arial"/>
            </a:endParaRPr>
          </a:p>
          <a:p>
            <a:r>
              <a:rPr lang="en-US" dirty="0">
                <a:latin typeface="Arial"/>
                <a:cs typeface="Arial"/>
              </a:rPr>
              <a:t>Sources: https://thedocs.worldbank.org/en/doc/18ad707266f7740bced755498ae0307a-0350012022/related/Global-Economic-Prospects-June-2022-Topical-Issue-2.pdf</a:t>
            </a:r>
          </a:p>
          <a:p>
            <a:r>
              <a:rPr lang="en-US" dirty="0">
                <a:latin typeface="Arial"/>
                <a:cs typeface="Arial"/>
              </a:rPr>
              <a:t>https://www.bloomberg.com/news/articles/2022-05-20/us-growth-seen-outpacing-china-s-for-first-time-since-1976#xj4y7vzkg</a:t>
            </a:r>
          </a:p>
          <a:p>
            <a:r>
              <a:rPr lang="en-US" dirty="0">
                <a:latin typeface="Arial"/>
                <a:cs typeface="Arial"/>
              </a:rPr>
              <a:t>https://www.npr.org/2022/04/19/1093620434/45-cities-in-china-are-in-some-sort-of-covid-lockdown-heres-the-toll-thats-takin</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378599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panose="020B0604020202020204" pitchFamily="34" charset="0"/>
              <a:ea typeface="+mn-ea"/>
              <a:cs typeface="+mn-cs"/>
            </a:endParaRPr>
          </a:p>
          <a:p>
            <a:pPr>
              <a:defRPr/>
            </a:pPr>
            <a:r>
              <a:rPr lang="en-US" dirty="0">
                <a:latin typeface="Arial"/>
                <a:cs typeface="Arial"/>
              </a:rPr>
              <a:t>Let’s talk a little about inflation – it’s an increase in the average price we pay for goods or services and it has been a thorn in the paw of U.S. consumers since last year.  Inflation is affected by supply and demand, as well as the money supply. It has been increasing because of fiscal and monetary stimulus. American households and businesses were flush with cash and credit was readily available. Also, demand for goods was booming but there weren’t enough goods available because of supply chain issues. High demand and low supply caused prices to rise. This year, inflation intensified after Russia invaded Ukraine, and China began locking cities down. </a:t>
            </a:r>
          </a:p>
          <a:p>
            <a:endParaRPr lang="en-US" sz="1200" b="0" i="0" u="none" strike="noStrike" kern="1200" dirty="0">
              <a:solidFill>
                <a:schemeClr val="tx1"/>
              </a:solidFill>
              <a:effectLst/>
              <a:latin typeface="Arial"/>
              <a:ea typeface="+mn-ea"/>
              <a:cs typeface="Arial"/>
            </a:endParaRPr>
          </a:p>
          <a:p>
            <a:r>
              <a:rPr lang="en-US" sz="1200" b="0" i="0" u="none" strike="noStrike" kern="1200" dirty="0">
                <a:solidFill>
                  <a:schemeClr val="tx1"/>
                </a:solidFill>
                <a:effectLst/>
                <a:latin typeface="Arial"/>
                <a:cs typeface="Arial"/>
              </a:rPr>
              <a:t>The table shows changes in the </a:t>
            </a:r>
            <a:r>
              <a:rPr lang="en-US" dirty="0">
                <a:latin typeface="Arial"/>
                <a:cs typeface="Arial"/>
              </a:rPr>
              <a:t>Personal Consumption Expenditures (PCE) </a:t>
            </a:r>
            <a:r>
              <a:rPr lang="en-US" sz="1200" b="0" i="0" u="none" strike="noStrike" kern="1200" dirty="0">
                <a:solidFill>
                  <a:schemeClr val="tx1"/>
                </a:solidFill>
                <a:effectLst/>
                <a:latin typeface="Arial"/>
                <a:cs typeface="Arial"/>
              </a:rPr>
              <a:t>Price Index</a:t>
            </a:r>
            <a:r>
              <a:rPr lang="en-US" dirty="0">
                <a:latin typeface="Arial"/>
                <a:cs typeface="Arial"/>
              </a:rPr>
              <a:t>. This is the Fed's preferred inflation measure because it offers a broader and more timely measure of consumer behavior than the Consumer Price Index, which only reflects price increases in cities. This chart</a:t>
            </a:r>
            <a:r>
              <a:rPr lang="en-US" sz="1200" b="0" i="0" u="none" strike="noStrike" kern="1200" dirty="0">
                <a:solidFill>
                  <a:schemeClr val="tx1"/>
                </a:solidFill>
                <a:effectLst/>
                <a:latin typeface="Arial"/>
                <a:cs typeface="Arial"/>
              </a:rPr>
              <a:t> also shows changes in </a:t>
            </a:r>
            <a:r>
              <a:rPr lang="en-US" sz="1200" b="0" i="0" kern="1200" dirty="0">
                <a:solidFill>
                  <a:schemeClr val="tx1"/>
                </a:solidFill>
                <a:effectLst/>
                <a:latin typeface="Arial"/>
                <a:cs typeface="Arial"/>
              </a:rPr>
              <a:t>core </a:t>
            </a:r>
            <a:r>
              <a:rPr lang="en-US" dirty="0">
                <a:latin typeface="Arial"/>
                <a:cs typeface="Arial"/>
              </a:rPr>
              <a:t>PCE</a:t>
            </a:r>
            <a:r>
              <a:rPr lang="en-US" sz="1200" b="0" i="0" kern="1200" dirty="0">
                <a:solidFill>
                  <a:schemeClr val="tx1"/>
                </a:solidFill>
                <a:effectLst/>
                <a:latin typeface="Arial"/>
                <a:cs typeface="Arial"/>
              </a:rPr>
              <a:t>, which excludes food and energy prices. The core </a:t>
            </a:r>
            <a:r>
              <a:rPr lang="en-US" dirty="0">
                <a:latin typeface="Arial"/>
                <a:cs typeface="Arial"/>
              </a:rPr>
              <a:t>PCE is</a:t>
            </a:r>
            <a:r>
              <a:rPr lang="en-US" sz="1200" b="0" i="0" kern="1200" dirty="0">
                <a:solidFill>
                  <a:schemeClr val="tx1"/>
                </a:solidFill>
                <a:effectLst/>
                <a:latin typeface="Arial"/>
                <a:cs typeface="Arial"/>
              </a:rPr>
              <a:t> important because food and energy prices are volatile and often change swiftly. As a result, they can distort long-term pricing trends. </a:t>
            </a:r>
            <a:r>
              <a:rPr lang="en-US" dirty="0">
                <a:latin typeface="Arial"/>
                <a:cs typeface="Arial"/>
              </a:rPr>
              <a:t>The PCE was</a:t>
            </a:r>
            <a:r>
              <a:rPr lang="en-US" sz="1200" b="0" i="0" kern="1200" dirty="0">
                <a:solidFill>
                  <a:schemeClr val="tx1"/>
                </a:solidFill>
                <a:effectLst/>
                <a:latin typeface="Arial"/>
                <a:cs typeface="Arial"/>
              </a:rPr>
              <a:t> </a:t>
            </a:r>
            <a:r>
              <a:rPr lang="en-US" dirty="0">
                <a:latin typeface="Arial"/>
                <a:cs typeface="Arial"/>
              </a:rPr>
              <a:t>6.3</a:t>
            </a:r>
            <a:r>
              <a:rPr lang="en-US" sz="1200" b="0" i="0" kern="1200" dirty="0">
                <a:solidFill>
                  <a:schemeClr val="tx1"/>
                </a:solidFill>
                <a:effectLst/>
                <a:latin typeface="Arial"/>
                <a:cs typeface="Arial"/>
              </a:rPr>
              <a:t> percent in May, </a:t>
            </a:r>
            <a:r>
              <a:rPr lang="en-US" dirty="0">
                <a:latin typeface="Arial"/>
                <a:cs typeface="Arial"/>
              </a:rPr>
              <a:t>while the</a:t>
            </a:r>
            <a:r>
              <a:rPr lang="en-US" sz="1200" b="0" i="0" kern="1200" dirty="0">
                <a:solidFill>
                  <a:schemeClr val="tx1"/>
                </a:solidFill>
                <a:effectLst/>
                <a:latin typeface="Arial"/>
                <a:cs typeface="Arial"/>
              </a:rPr>
              <a:t> Core </a:t>
            </a:r>
            <a:r>
              <a:rPr lang="en-US" dirty="0">
                <a:latin typeface="Arial"/>
                <a:cs typeface="Arial"/>
              </a:rPr>
              <a:t>PCE</a:t>
            </a:r>
            <a:r>
              <a:rPr lang="en-US" sz="1200" b="0" i="0" kern="1200" dirty="0">
                <a:solidFill>
                  <a:schemeClr val="tx1"/>
                </a:solidFill>
                <a:effectLst/>
                <a:latin typeface="Arial"/>
                <a:cs typeface="Arial"/>
              </a:rPr>
              <a:t> </a:t>
            </a:r>
            <a:r>
              <a:rPr lang="en-US" dirty="0">
                <a:latin typeface="Arial"/>
                <a:cs typeface="Arial"/>
              </a:rPr>
              <a:t>was 4.7 percent. The Fed's goal is to keep inflation around 2 percent. It considers many inflation measures and emphasizes core PCE.</a:t>
            </a:r>
          </a:p>
          <a:p>
            <a:endParaRPr lang="en-US" dirty="0">
              <a:latin typeface="Arial"/>
              <a:cs typeface="Arial"/>
            </a:endParaRPr>
          </a:p>
          <a:p>
            <a:r>
              <a:rPr lang="en-US" dirty="0">
                <a:latin typeface="Arial"/>
                <a:cs typeface="Arial"/>
              </a:rPr>
              <a:t>Rising prices have hurt consumer sentiment.</a:t>
            </a:r>
            <a:endParaRPr lang="en-US" dirty="0">
              <a:cs typeface="Aria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Sources: </a:t>
            </a:r>
            <a:r>
              <a:rPr lang="en-US" sz="1200" b="0" i="0" kern="1200" dirty="0">
                <a:solidFill>
                  <a:schemeClr val="tx1"/>
                </a:solidFill>
                <a:effectLst/>
                <a:latin typeface="Arial"/>
                <a:cs typeface="Arial"/>
              </a:rPr>
              <a:t>https://www.bls.gov/news.release/cpi.nr0.htm</a:t>
            </a:r>
            <a:endParaRPr lang="en-US" dirty="0">
              <a:latin typeface="Arial"/>
              <a:cs typeface="Arial"/>
            </a:endParaRPr>
          </a:p>
          <a:p>
            <a:r>
              <a:rPr lang="en-US" sz="1200" b="0" i="0" kern="1200" dirty="0">
                <a:solidFill>
                  <a:schemeClr val="tx1"/>
                </a:solidFill>
                <a:effectLst/>
                <a:latin typeface="Arial"/>
                <a:cs typeface="Arial"/>
              </a:rPr>
              <a:t>https://www.bls.gov/bls/news-release/cpi.htm#2022</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412306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https://www.washingtonpost.com/business/2022/06/09/inflation-worse-poll-americans/</a:t>
            </a:r>
          </a:p>
          <a:p>
            <a:endParaRPr lang="en-US" dirty="0"/>
          </a:p>
          <a:p>
            <a:pPr>
              <a:defRPr/>
            </a:pPr>
            <a:r>
              <a:rPr lang="en-US" dirty="0">
                <a:latin typeface="Arial"/>
                <a:cs typeface="Arial"/>
              </a:rPr>
              <a:t>Inflation changes the way people think and spend. A recent poll conducted in April and May by </a:t>
            </a:r>
            <a:r>
              <a:rPr lang="en-US" i="1" dirty="0">
                <a:latin typeface="Arial"/>
                <a:cs typeface="Arial"/>
              </a:rPr>
              <a:t>The Washington Post </a:t>
            </a:r>
            <a:r>
              <a:rPr lang="en-US" dirty="0">
                <a:latin typeface="Arial"/>
                <a:cs typeface="Arial"/>
              </a:rPr>
              <a:t>and George Mason University’s </a:t>
            </a:r>
            <a:r>
              <a:rPr lang="en-US" dirty="0" err="1">
                <a:latin typeface="Arial"/>
                <a:cs typeface="Arial"/>
              </a:rPr>
              <a:t>Schar</a:t>
            </a:r>
            <a:r>
              <a:rPr lang="en-US" dirty="0">
                <a:latin typeface="Arial"/>
                <a:cs typeface="Arial"/>
              </a:rPr>
              <a:t> School of Policy and Government found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87 percent of those surveyed were making a bigger effort to find the cheapest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74 percent were delaying planned purchases</a:t>
            </a:r>
          </a:p>
          <a:p>
            <a:pPr>
              <a:defRPr/>
            </a:pPr>
            <a:r>
              <a:rPr lang="en-US" dirty="0">
                <a:latin typeface="Arial"/>
                <a:cs typeface="Arial"/>
              </a:rPr>
              <a:t>59 percent were saving less </a:t>
            </a:r>
            <a:endParaRPr lang="en-US" dirty="0">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59 percent were driving less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52 percent were buying products in anticipation of prices going higher.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That last one may be the most important. It suggests that inflation psychology is beginning to take hold.</a:t>
            </a: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331654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6AD81-A505-3E48-936D-4D596C30620F}"/>
              </a:ext>
            </a:extLst>
          </p:cNvPr>
          <p:cNvSpPr/>
          <p:nvPr userDrawn="1"/>
        </p:nvSpPr>
        <p:spPr>
          <a:xfrm>
            <a:off x="0" y="0"/>
            <a:ext cx="12192000" cy="5905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FC362C-D72B-764A-8D1E-3A3A5713C97C}"/>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844F2E-AFE2-4448-A2C0-59B060C9A520}"/>
              </a:ext>
            </a:extLst>
          </p:cNvPr>
          <p:cNvSpPr>
            <a:spLocks noGrp="1"/>
          </p:cNvSpPr>
          <p:nvPr>
            <p:ph type="body" sz="quarter" idx="10"/>
          </p:nvPr>
        </p:nvSpPr>
        <p:spPr>
          <a:xfrm>
            <a:off x="941398" y="1355017"/>
            <a:ext cx="10286990" cy="1555298"/>
          </a:xfrm>
          <a:prstGeom prst="rect">
            <a:avLst/>
          </a:prstGeom>
        </p:spPr>
        <p:txBody>
          <a:bodyPr lIns="0" tIns="0" rIns="0" bIns="0" anchor="t"/>
          <a:lstStyle>
            <a:lvl1pPr marL="0" indent="0" algn="l">
              <a:lnSpc>
                <a:spcPct val="75000"/>
              </a:lnSpc>
              <a:spcBef>
                <a:spcPts val="0"/>
              </a:spcBef>
              <a:buNone/>
              <a:defRPr sz="7200" b="1" i="0">
                <a:solidFill>
                  <a:schemeClr val="tx1">
                    <a:lumMod val="75000"/>
                    <a:lumOff val="25000"/>
                  </a:schemeClr>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43960509-1856-884F-8AB6-E6817543BC39}"/>
              </a:ext>
            </a:extLst>
          </p:cNvPr>
          <p:cNvSpPr>
            <a:spLocks noGrp="1"/>
          </p:cNvSpPr>
          <p:nvPr>
            <p:ph type="body" sz="quarter" idx="11"/>
          </p:nvPr>
        </p:nvSpPr>
        <p:spPr>
          <a:xfrm>
            <a:off x="941397" y="3805465"/>
            <a:ext cx="10286975" cy="282757"/>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33" name="Straight Connector 32">
            <a:extLst>
              <a:ext uri="{FF2B5EF4-FFF2-40B4-BE49-F238E27FC236}">
                <a16:creationId xmlns:a16="http://schemas.microsoft.com/office/drawing/2014/main" id="{224F525C-A318-4D4D-A241-2CE3446F8A7B}"/>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77CE8A-420B-B848-96A1-7C53CDD50CA1}"/>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DF252B-B970-134B-B305-79C0F74050A9}"/>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669E1F-F050-6043-8BD1-3258D6FA6D03}"/>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E4A630-2602-2349-98E8-E775B0D65C64}"/>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A2CC6-7E70-D44E-9906-AFE041D0441D}"/>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C3EF463D-4B89-9528-B11B-2BDE6715D859}"/>
              </a:ext>
            </a:extLst>
          </p:cNvPr>
          <p:cNvSpPr>
            <a:spLocks noGrp="1"/>
          </p:cNvSpPr>
          <p:nvPr>
            <p:ph type="pic" sz="quarter" idx="12" hasCustomPrompt="1"/>
          </p:nvPr>
        </p:nvSpPr>
        <p:spPr>
          <a:xfrm>
            <a:off x="941388" y="4763293"/>
            <a:ext cx="2154237" cy="695325"/>
          </a:xfrm>
          <a:prstGeom prst="rect">
            <a:avLst/>
          </a:prstGeom>
        </p:spPr>
        <p:txBody>
          <a:bodyPr anchor="ctr"/>
          <a:lstStyle>
            <a:lvl1pPr marL="0" indent="0" algn="ctr">
              <a:buNone/>
              <a:defRPr sz="1800"/>
            </a:lvl1pPr>
          </a:lstStyle>
          <a:p>
            <a:r>
              <a:rPr lang="en-US" dirty="0"/>
              <a:t>Insert Logo</a:t>
            </a:r>
          </a:p>
        </p:txBody>
      </p:sp>
    </p:spTree>
    <p:extLst>
      <p:ext uri="{BB962C8B-B14F-4D97-AF65-F5344CB8AC3E}">
        <p14:creationId xmlns:p14="http://schemas.microsoft.com/office/powerpoint/2010/main" val="13072484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800100"/>
            <a:ext cx="1028223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0" rIns="0" bIns="0" anchor="ctr"/>
          <a:lstStyle>
            <a:lvl1pPr marL="0" indent="0">
              <a:lnSpc>
                <a:spcPct val="85000"/>
              </a:lnSpc>
              <a:spcBef>
                <a:spcPts val="0"/>
              </a:spcBef>
              <a:buNone/>
              <a:defRPr sz="5400" b="0"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631825"/>
            <a:ext cx="6757989" cy="622617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00101"/>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2513012"/>
            <a:ext cx="3235325" cy="3392487"/>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00100"/>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914400" tIns="182880" rIns="914400" bIns="0" anchor="ctr"/>
          <a:lstStyle>
            <a:lvl1pPr marL="0" indent="0" algn="ctr">
              <a:lnSpc>
                <a:spcPct val="85000"/>
              </a:lnSpc>
              <a:spcBef>
                <a:spcPts val="0"/>
              </a:spcBef>
              <a:buNone/>
              <a:defRPr sz="7200" b="0" i="0">
                <a:solidFill>
                  <a:schemeClr val="bg1"/>
                </a:solidFill>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472836"/>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75496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tion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8798787" y="3484890"/>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9770178" y="4390975"/>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7994650" y="42194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68554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00101"/>
            <a:ext cx="10286999" cy="435575"/>
          </a:xfrm>
          <a:prstGeom prst="rect">
            <a:avLst/>
          </a:prstGeom>
        </p:spPr>
        <p:txBody>
          <a:bodyPr lIns="0" tIns="0" rIns="0" bIns="0" anchor="t"/>
          <a:lstStyle>
            <a:lvl1pPr marL="0" indent="0">
              <a:lnSpc>
                <a:spcPct val="80000"/>
              </a:lnSpc>
              <a:spcBef>
                <a:spcPts val="0"/>
              </a:spcBef>
              <a:buNone/>
              <a:defRPr sz="44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1389" y="1971674"/>
            <a:ext cx="10286998" cy="3857625"/>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6FAB23B9-7F52-CA46-A0F9-FC365A9C9F32}"/>
              </a:ext>
            </a:extLst>
          </p:cNvPr>
          <p:cNvSpPr>
            <a:spLocks noGrp="1"/>
          </p:cNvSpPr>
          <p:nvPr>
            <p:ph type="body" sz="quarter" idx="10"/>
          </p:nvPr>
        </p:nvSpPr>
        <p:spPr>
          <a:xfrm>
            <a:off x="941388" y="800102"/>
            <a:ext cx="10286999" cy="423218"/>
          </a:xfrm>
          <a:prstGeom prst="rect">
            <a:avLst/>
          </a:prstGeom>
        </p:spPr>
        <p:txBody>
          <a:bodyPr lIns="0" tIns="0" rIns="0" bIns="0" anchor="t"/>
          <a:lstStyle>
            <a:lvl1pPr marL="0" indent="0">
              <a:lnSpc>
                <a:spcPct val="80000"/>
              </a:lnSpc>
              <a:spcBef>
                <a:spcPts val="0"/>
              </a:spcBef>
              <a:buNone/>
              <a:defRPr sz="44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13">
            <a:extLst>
              <a:ext uri="{FF2B5EF4-FFF2-40B4-BE49-F238E27FC236}">
                <a16:creationId xmlns:a16="http://schemas.microsoft.com/office/drawing/2014/main" id="{2070CACB-6BFF-D645-80EA-6675307090FF}"/>
              </a:ext>
            </a:extLst>
          </p:cNvPr>
          <p:cNvSpPr>
            <a:spLocks noGrp="1"/>
          </p:cNvSpPr>
          <p:nvPr>
            <p:ph type="body" sz="quarter" idx="11"/>
          </p:nvPr>
        </p:nvSpPr>
        <p:spPr>
          <a:xfrm>
            <a:off x="941389" y="1971674"/>
            <a:ext cx="10286998" cy="3933826"/>
          </a:xfrm>
          <a:prstGeom prst="rect">
            <a:avLst/>
          </a:prstGeom>
        </p:spPr>
        <p:txBody>
          <a:bodyPr lIns="0" tIns="0" rIns="0" bIns="0" numCol="2"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2"/>
            <a:ext cx="10286999" cy="429396"/>
          </a:xfrm>
          <a:prstGeom prst="rect">
            <a:avLst/>
          </a:prstGeom>
        </p:spPr>
        <p:txBody>
          <a:bodyPr lIns="0" tIns="0" rIns="0" bIns="0" anchor="t"/>
          <a:lstStyle>
            <a:lvl1pPr marL="0" indent="0">
              <a:lnSpc>
                <a:spcPct val="80000"/>
              </a:lnSpc>
              <a:spcBef>
                <a:spcPts val="0"/>
              </a:spcBef>
              <a:buNone/>
              <a:defRPr sz="44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89174"/>
            <a:ext cx="3235605"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13">
            <a:extLst>
              <a:ext uri="{FF2B5EF4-FFF2-40B4-BE49-F238E27FC236}">
                <a16:creationId xmlns:a16="http://schemas.microsoft.com/office/drawing/2014/main" id="{65F02547-8420-4742-A1ED-E5E934E2C465}"/>
              </a:ext>
            </a:extLst>
          </p:cNvPr>
          <p:cNvSpPr>
            <a:spLocks noGrp="1"/>
          </p:cNvSpPr>
          <p:nvPr>
            <p:ph type="body" sz="quarter" idx="12"/>
          </p:nvPr>
        </p:nvSpPr>
        <p:spPr>
          <a:xfrm>
            <a:off x="941389" y="1971675"/>
            <a:ext cx="5002211" cy="3857624"/>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dirty="0"/>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Pic Option 2">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07D727A0-72EF-564F-9C23-50D3C36879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13">
            <a:extLst>
              <a:ext uri="{FF2B5EF4-FFF2-40B4-BE49-F238E27FC236}">
                <a16:creationId xmlns:a16="http://schemas.microsoft.com/office/drawing/2014/main" id="{093441EB-927F-204E-A722-4E1D17717CE8}"/>
              </a:ext>
            </a:extLst>
          </p:cNvPr>
          <p:cNvSpPr>
            <a:spLocks noGrp="1"/>
          </p:cNvSpPr>
          <p:nvPr>
            <p:ph type="body" sz="quarter" idx="12"/>
          </p:nvPr>
        </p:nvSpPr>
        <p:spPr>
          <a:xfrm>
            <a:off x="941389" y="1971675"/>
            <a:ext cx="5002211" cy="3857624"/>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DEA463CE-1E86-1E40-8FB3-37A21D7D14CC}"/>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2DEEC19E-CFC5-6245-B85D-F3B2C58BC0F4}"/>
              </a:ext>
            </a:extLst>
          </p:cNvPr>
          <p:cNvSpPr>
            <a:spLocks noGrp="1"/>
          </p:cNvSpPr>
          <p:nvPr>
            <p:ph type="pic" sz="quarter" idx="13"/>
          </p:nvPr>
        </p:nvSpPr>
        <p:spPr>
          <a:xfrm>
            <a:off x="6409038" y="968679"/>
            <a:ext cx="3492779" cy="4605404"/>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dirty="0"/>
          </a:p>
        </p:txBody>
      </p:sp>
      <p:sp>
        <p:nvSpPr>
          <p:cNvPr id="9" name="Picture Placeholder 11">
            <a:extLst>
              <a:ext uri="{FF2B5EF4-FFF2-40B4-BE49-F238E27FC236}">
                <a16:creationId xmlns:a16="http://schemas.microsoft.com/office/drawing/2014/main" id="{279849C9-0132-A445-B03D-6A22EBC19707}"/>
              </a:ext>
            </a:extLst>
          </p:cNvPr>
          <p:cNvSpPr>
            <a:spLocks noGrp="1"/>
          </p:cNvSpPr>
          <p:nvPr>
            <p:ph type="pic" sz="quarter" idx="15"/>
          </p:nvPr>
        </p:nvSpPr>
        <p:spPr>
          <a:xfrm>
            <a:off x="8624170" y="641739"/>
            <a:ext cx="2604218" cy="2550831"/>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dirty="0"/>
          </a:p>
        </p:txBody>
      </p:sp>
      <p:sp>
        <p:nvSpPr>
          <p:cNvPr id="14" name="Picture Placeholder 11">
            <a:extLst>
              <a:ext uri="{FF2B5EF4-FFF2-40B4-BE49-F238E27FC236}">
                <a16:creationId xmlns:a16="http://schemas.microsoft.com/office/drawing/2014/main" id="{62BB3E86-18AC-174C-A0C4-D1E37D8E6A0C}"/>
              </a:ext>
            </a:extLst>
          </p:cNvPr>
          <p:cNvSpPr>
            <a:spLocks noGrp="1"/>
          </p:cNvSpPr>
          <p:nvPr>
            <p:ph type="pic" sz="quarter" idx="16"/>
          </p:nvPr>
        </p:nvSpPr>
        <p:spPr>
          <a:xfrm>
            <a:off x="8624170" y="3354668"/>
            <a:ext cx="2604218" cy="2550831"/>
          </a:xfrm>
          <a:prstGeom prst="rect">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dirty="0"/>
          </a:p>
        </p:txBody>
      </p:sp>
    </p:spTree>
    <p:extLst>
      <p:ext uri="{BB962C8B-B14F-4D97-AF65-F5344CB8AC3E}">
        <p14:creationId xmlns:p14="http://schemas.microsoft.com/office/powerpoint/2010/main" val="9300322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dirty="0"/>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dirty="0"/>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dirty="0"/>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dirty="0"/>
          </a:p>
        </p:txBody>
      </p: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13">
            <a:extLst>
              <a:ext uri="{FF2B5EF4-FFF2-40B4-BE49-F238E27FC236}">
                <a16:creationId xmlns:a16="http://schemas.microsoft.com/office/drawing/2014/main" id="{192A2442-E549-BF87-E4AC-829624EF0901}"/>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171481099"/>
      </p:ext>
    </p:extLst>
  </p:cSld>
  <p:clrMapOvr>
    <a:masterClrMapping/>
  </p:clrMapOvr>
  <p:transition spd="slow">
    <p:push dir="u"/>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15">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16"/>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80" r:id="rId4"/>
    <p:sldLayoutId id="2147483655" r:id="rId5"/>
    <p:sldLayoutId id="2147483753" r:id="rId6"/>
    <p:sldLayoutId id="2147483658" r:id="rId7"/>
    <p:sldLayoutId id="2147483676" r:id="rId8"/>
    <p:sldLayoutId id="2147483757" r:id="rId9"/>
    <p:sldLayoutId id="2147483719" r:id="rId10"/>
    <p:sldLayoutId id="2147483713" r:id="rId11"/>
    <p:sldLayoutId id="2147483730" r:id="rId12"/>
    <p:sldLayoutId id="2147483756" r:id="rId1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6AD12D-5480-CA48-B0BA-4C4E006B72F0}"/>
              </a:ext>
            </a:extLst>
          </p:cNvPr>
          <p:cNvSpPr>
            <a:spLocks noGrp="1"/>
          </p:cNvSpPr>
          <p:nvPr>
            <p:ph type="body" sz="quarter" idx="10"/>
          </p:nvPr>
        </p:nvSpPr>
        <p:spPr/>
        <p:txBody>
          <a:bodyPr/>
          <a:lstStyle/>
          <a:p>
            <a:r>
              <a:rPr lang="en-US" dirty="0"/>
              <a:t>Notes to Advisors</a:t>
            </a:r>
          </a:p>
        </p:txBody>
      </p:sp>
      <p:sp>
        <p:nvSpPr>
          <p:cNvPr id="3" name="Text Placeholder 2">
            <a:extLst>
              <a:ext uri="{FF2B5EF4-FFF2-40B4-BE49-F238E27FC236}">
                <a16:creationId xmlns:a16="http://schemas.microsoft.com/office/drawing/2014/main" id="{D892024D-907F-574D-9F61-2B2592805DB8}"/>
              </a:ext>
            </a:extLst>
          </p:cNvPr>
          <p:cNvSpPr>
            <a:spLocks noGrp="1"/>
          </p:cNvSpPr>
          <p:nvPr>
            <p:ph type="body" sz="quarter" idx="11"/>
          </p:nvPr>
        </p:nvSpPr>
        <p:spPr>
          <a:xfrm>
            <a:off x="941389" y="1971675"/>
            <a:ext cx="10286998" cy="3310744"/>
          </a:xfrm>
        </p:spPr>
        <p:txBody>
          <a:bodyPr numCol="2" spcCol="457200"/>
          <a:lstStyle/>
          <a:p>
            <a:pPr marL="285750" indent="-285750">
              <a:spcAft>
                <a:spcPts val="1200"/>
              </a:spcAft>
              <a:buFont typeface="Arial" panose="020B0604020202020204" pitchFamily="34" charset="0"/>
              <a:buChar char="•"/>
            </a:pPr>
            <a:r>
              <a:rPr lang="en-US" sz="1600" dirty="0"/>
              <a:t>Insert Your Logo into the Cover and Back Page</a:t>
            </a:r>
          </a:p>
          <a:p>
            <a:pPr marL="687388" indent="-339725">
              <a:spcAft>
                <a:spcPts val="1200"/>
              </a:spcAft>
              <a:buFont typeface="Courier New" panose="02070309020205020404" pitchFamily="49" charset="0"/>
              <a:buChar char="o"/>
            </a:pPr>
            <a:r>
              <a:rPr lang="en-US" sz="1600" dirty="0">
                <a:sym typeface="Calibri"/>
              </a:rPr>
              <a:t>Select the Insert Tab &gt; Picture &gt; find the location on your computer and select Insert.</a:t>
            </a:r>
          </a:p>
          <a:p>
            <a:pPr marL="687388" indent="-339725">
              <a:spcAft>
                <a:spcPts val="1200"/>
              </a:spcAft>
              <a:buFont typeface="Courier New" panose="02070309020205020404" pitchFamily="49" charset="0"/>
              <a:buChar char="o"/>
            </a:pPr>
            <a:r>
              <a:rPr lang="en-US" sz="1600" dirty="0">
                <a:sym typeface="Calibri"/>
              </a:rPr>
              <a:t>Resize logo by holding down the shift key and dragging one corner in (to make smaller) or out (to make larger). </a:t>
            </a:r>
          </a:p>
          <a:p>
            <a:pPr marL="687388" indent="-339725">
              <a:spcAft>
                <a:spcPts val="1200"/>
              </a:spcAft>
              <a:buFont typeface="Courier New" panose="02070309020205020404" pitchFamily="49" charset="0"/>
              <a:buChar char="o"/>
            </a:pPr>
            <a:r>
              <a:rPr lang="en-US" sz="1600" dirty="0">
                <a:sym typeface="Calibri"/>
              </a:rPr>
              <a:t>Note: holding the shift key while dragging will proportionally change the size of your logo and not skew it.</a:t>
            </a:r>
          </a:p>
          <a:p>
            <a:pPr marL="285750" indent="-285750">
              <a:spcAft>
                <a:spcPts val="1200"/>
              </a:spcAft>
              <a:buFont typeface="Arial" panose="020B0604020202020204" pitchFamily="34" charset="0"/>
              <a:buChar char="•"/>
            </a:pPr>
            <a:r>
              <a:rPr lang="en-US" sz="1600" dirty="0">
                <a:sym typeface="Calibri"/>
              </a:rPr>
              <a:t>Delete This Page</a:t>
            </a:r>
          </a:p>
          <a:p>
            <a:pPr marL="687388" indent="-339725">
              <a:spcAft>
                <a:spcPts val="1200"/>
              </a:spcAft>
              <a:buFont typeface="Courier New" panose="02070309020205020404" pitchFamily="49" charset="0"/>
              <a:buChar char="o"/>
            </a:pPr>
            <a:r>
              <a:rPr lang="en-US" sz="1600" u="sng" dirty="0">
                <a:sym typeface="Calibri"/>
              </a:rPr>
              <a:t>Delete this page from your presentation</a:t>
            </a:r>
            <a:r>
              <a:rPr lang="en-US" sz="1600" dirty="0"/>
              <a:t>.</a:t>
            </a:r>
          </a:p>
          <a:p>
            <a:pPr marL="285750" indent="-285750">
              <a:spcAft>
                <a:spcPts val="1200"/>
              </a:spcAft>
              <a:buFont typeface="Arial" panose="020B0604020202020204" pitchFamily="34" charset="0"/>
              <a:buChar char="•"/>
            </a:pPr>
            <a:r>
              <a:rPr lang="en-US" sz="1600" dirty="0">
                <a:sym typeface="Calibri"/>
              </a:rPr>
              <a:t>Note: this presentation makes assumptions that:</a:t>
            </a:r>
          </a:p>
          <a:p>
            <a:pPr marL="687388" indent="-339725">
              <a:spcAft>
                <a:spcPts val="1200"/>
              </a:spcAft>
              <a:buFont typeface="Arial" panose="020B0604020202020204" pitchFamily="34" charset="0"/>
              <a:buChar char="•"/>
            </a:pPr>
            <a:r>
              <a:rPr lang="en-US" sz="1600" dirty="0">
                <a:sym typeface="Calibri"/>
              </a:rPr>
              <a:t>Client portfolios are purposeful for their values and goals</a:t>
            </a:r>
          </a:p>
          <a:p>
            <a:pPr marL="687388" indent="-339725">
              <a:spcAft>
                <a:spcPts val="1200"/>
              </a:spcAft>
              <a:buFont typeface="Arial" panose="020B0604020202020204" pitchFamily="34" charset="0"/>
              <a:buChar char="•"/>
            </a:pPr>
            <a:r>
              <a:rPr lang="en-US" sz="1600" dirty="0">
                <a:sym typeface="Calibri"/>
              </a:rPr>
              <a:t>You offer some level of goals-based financial planning for clients</a:t>
            </a:r>
          </a:p>
          <a:p>
            <a:pPr marL="285750" indent="-285750">
              <a:spcAft>
                <a:spcPts val="1200"/>
              </a:spcAft>
              <a:buFont typeface="Arial" panose="020B0604020202020204" pitchFamily="34" charset="0"/>
              <a:buChar char="•"/>
            </a:pPr>
            <a:r>
              <a:rPr lang="en-US" sz="1600" dirty="0">
                <a:solidFill>
                  <a:srgbClr val="FF0000"/>
                </a:solidFill>
                <a:sym typeface="Calibri"/>
              </a:rPr>
              <a:t>This slide deck needs to be reviewed and approved by your compliance department before presenting to clients. </a:t>
            </a:r>
            <a:endParaRPr lang="en-US" sz="1600" dirty="0">
              <a:solidFill>
                <a:srgbClr val="FF0000"/>
              </a:solidFill>
            </a:endParaRPr>
          </a:p>
        </p:txBody>
      </p:sp>
    </p:spTree>
    <p:extLst>
      <p:ext uri="{BB962C8B-B14F-4D97-AF65-F5344CB8AC3E}">
        <p14:creationId xmlns:p14="http://schemas.microsoft.com/office/powerpoint/2010/main" val="172467695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2DCA2-CB2A-FE18-2E40-54AF96C71E63}"/>
              </a:ext>
            </a:extLst>
          </p:cNvPr>
          <p:cNvSpPr>
            <a:spLocks noGrp="1"/>
          </p:cNvSpPr>
          <p:nvPr>
            <p:ph type="body" sz="quarter" idx="10"/>
          </p:nvPr>
        </p:nvSpPr>
        <p:spPr/>
        <p:txBody>
          <a:bodyPr/>
          <a:lstStyle/>
          <a:p>
            <a:r>
              <a:rPr lang="en-US"/>
              <a:t>Inflation affects the way people think and spend</a:t>
            </a:r>
          </a:p>
        </p:txBody>
      </p:sp>
      <p:graphicFrame>
        <p:nvGraphicFramePr>
          <p:cNvPr id="3" name="Chart 2">
            <a:extLst>
              <a:ext uri="{FF2B5EF4-FFF2-40B4-BE49-F238E27FC236}">
                <a16:creationId xmlns:a16="http://schemas.microsoft.com/office/drawing/2014/main" id="{469402DA-C937-C78E-3C52-1C6482CC97B6}"/>
              </a:ext>
            </a:extLst>
          </p:cNvPr>
          <p:cNvGraphicFramePr/>
          <p:nvPr>
            <p:extLst>
              <p:ext uri="{D42A27DB-BD31-4B8C-83A1-F6EECF244321}">
                <p14:modId xmlns:p14="http://schemas.microsoft.com/office/powerpoint/2010/main" val="2574463263"/>
              </p:ext>
            </p:extLst>
          </p:nvPr>
        </p:nvGraphicFramePr>
        <p:xfrm>
          <a:off x="947057" y="2099194"/>
          <a:ext cx="10281329" cy="377019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B9DB7B4-4ACB-0032-D982-732C0D782DE7}"/>
              </a:ext>
            </a:extLst>
          </p:cNvPr>
          <p:cNvSpPr txBox="1"/>
          <p:nvPr/>
        </p:nvSpPr>
        <p:spPr>
          <a:xfrm>
            <a:off x="946150" y="6387726"/>
            <a:ext cx="10281329" cy="123111"/>
          </a:xfrm>
          <a:prstGeom prst="rect">
            <a:avLst/>
          </a:prstGeom>
          <a:noFill/>
        </p:spPr>
        <p:txBody>
          <a:bodyPr wrap="square" lIns="0" tIns="0" rIns="0" bIns="0" rtlCol="0">
            <a:spAutoFit/>
          </a:bodyPr>
          <a:lstStyle/>
          <a:p>
            <a:pPr algn="ctr"/>
            <a:r>
              <a:rPr lang="en-US" sz="800" dirty="0">
                <a:solidFill>
                  <a:schemeClr val="bg2"/>
                </a:solidFill>
              </a:rPr>
              <a:t>Source: April 21-May 12, 2022, Washington Post-</a:t>
            </a:r>
            <a:r>
              <a:rPr lang="en-US" sz="800" dirty="0" err="1">
                <a:solidFill>
                  <a:schemeClr val="bg2"/>
                </a:solidFill>
              </a:rPr>
              <a:t>Schar</a:t>
            </a:r>
            <a:r>
              <a:rPr lang="en-US" sz="800" dirty="0">
                <a:solidFill>
                  <a:schemeClr val="bg2"/>
                </a:solidFill>
              </a:rPr>
              <a:t> School poll of 1,055 U.S. adults with an error margin of +/- 4 percentage points.</a:t>
            </a:r>
          </a:p>
        </p:txBody>
      </p:sp>
    </p:spTree>
    <p:extLst>
      <p:ext uri="{BB962C8B-B14F-4D97-AF65-F5344CB8AC3E}">
        <p14:creationId xmlns:p14="http://schemas.microsoft.com/office/powerpoint/2010/main" val="261736068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96DD97-B338-B725-85D3-047C0C6934BB}"/>
              </a:ext>
            </a:extLst>
          </p:cNvPr>
          <p:cNvSpPr>
            <a:spLocks noGrp="1"/>
          </p:cNvSpPr>
          <p:nvPr>
            <p:ph type="body" sz="quarter" idx="10"/>
          </p:nvPr>
        </p:nvSpPr>
        <p:spPr/>
        <p:txBody>
          <a:bodyPr/>
          <a:lstStyle/>
          <a:p>
            <a:r>
              <a:rPr lang="en-US" sz="2400"/>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3" name="Text Placeholder 2">
            <a:extLst>
              <a:ext uri="{FF2B5EF4-FFF2-40B4-BE49-F238E27FC236}">
                <a16:creationId xmlns:a16="http://schemas.microsoft.com/office/drawing/2014/main" id="{DF5719F1-4A9F-CB28-1881-F84E3CBAA0D0}"/>
              </a:ext>
            </a:extLst>
          </p:cNvPr>
          <p:cNvSpPr>
            <a:spLocks noGrp="1"/>
          </p:cNvSpPr>
          <p:nvPr>
            <p:ph type="body" sz="quarter" idx="11"/>
          </p:nvPr>
        </p:nvSpPr>
        <p:spPr/>
        <p:txBody>
          <a:bodyPr/>
          <a:lstStyle/>
          <a:p>
            <a:r>
              <a:rPr lang="en-US" dirty="0"/>
              <a:t>Richard Curtin, Chief economist University of Michigan Surveys of Consumers, Barron’s, April 7, 2022</a:t>
            </a:r>
          </a:p>
        </p:txBody>
      </p:sp>
      <p:sp>
        <p:nvSpPr>
          <p:cNvPr id="12" name="TextBox 11">
            <a:extLst>
              <a:ext uri="{FF2B5EF4-FFF2-40B4-BE49-F238E27FC236}">
                <a16:creationId xmlns:a16="http://schemas.microsoft.com/office/drawing/2014/main" id="{CA90147B-6463-1116-C1C2-D515BEA3E980}"/>
              </a:ext>
            </a:extLst>
          </p:cNvPr>
          <p:cNvSpPr txBox="1"/>
          <p:nvPr/>
        </p:nvSpPr>
        <p:spPr>
          <a:xfrm>
            <a:off x="946150" y="6387726"/>
            <a:ext cx="10281329" cy="123111"/>
          </a:xfrm>
          <a:prstGeom prst="rect">
            <a:avLst/>
          </a:prstGeom>
          <a:noFill/>
        </p:spPr>
        <p:txBody>
          <a:bodyPr wrap="square" lIns="0" tIns="0" rIns="0" bIns="0" rtlCol="0">
            <a:spAutoFit/>
          </a:bodyPr>
          <a:lstStyle/>
          <a:p>
            <a:r>
              <a:rPr lang="en-US" sz="800" dirty="0">
                <a:solidFill>
                  <a:schemeClr val="bg2"/>
                </a:solidFill>
              </a:rPr>
              <a:t>Source: https://</a:t>
            </a:r>
            <a:r>
              <a:rPr lang="en-US" sz="800" dirty="0" err="1">
                <a:solidFill>
                  <a:schemeClr val="bg2"/>
                </a:solidFill>
              </a:rPr>
              <a:t>www.barrons.com</a:t>
            </a:r>
            <a:r>
              <a:rPr lang="en-US" sz="800" dirty="0">
                <a:solidFill>
                  <a:schemeClr val="bg2"/>
                </a:solidFill>
              </a:rPr>
              <a:t>/articles/inflation-consumer-prices-sentiment-51649268928?mod=</a:t>
            </a:r>
            <a:r>
              <a:rPr lang="en-US" sz="800" dirty="0" err="1">
                <a:solidFill>
                  <a:schemeClr val="bg2"/>
                </a:solidFill>
              </a:rPr>
              <a:t>Searchresults</a:t>
            </a:r>
            <a:endParaRPr lang="en-US" sz="800" dirty="0">
              <a:solidFill>
                <a:schemeClr val="bg2"/>
              </a:solidFill>
            </a:endParaRPr>
          </a:p>
        </p:txBody>
      </p:sp>
    </p:spTree>
    <p:extLst>
      <p:ext uri="{BB962C8B-B14F-4D97-AF65-F5344CB8AC3E}">
        <p14:creationId xmlns:p14="http://schemas.microsoft.com/office/powerpoint/2010/main" val="1693522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98CBCA-E28D-D116-70DD-8A7CD8C14E97}"/>
              </a:ext>
            </a:extLst>
          </p:cNvPr>
          <p:cNvSpPr>
            <a:spLocks noGrp="1"/>
          </p:cNvSpPr>
          <p:nvPr>
            <p:ph type="body" sz="quarter" idx="10"/>
          </p:nvPr>
        </p:nvSpPr>
        <p:spPr/>
        <p:txBody>
          <a:bodyPr/>
          <a:lstStyle/>
          <a:p>
            <a:r>
              <a:rPr lang="en-US"/>
              <a:t>The Fed is tightening monetary policy</a:t>
            </a:r>
          </a:p>
        </p:txBody>
      </p:sp>
      <p:sp>
        <p:nvSpPr>
          <p:cNvPr id="12" name="Text Placeholder 11">
            <a:extLst>
              <a:ext uri="{FF2B5EF4-FFF2-40B4-BE49-F238E27FC236}">
                <a16:creationId xmlns:a16="http://schemas.microsoft.com/office/drawing/2014/main" id="{6142AA87-08AB-6A4A-30B0-0B069C26FC27}"/>
              </a:ext>
            </a:extLst>
          </p:cNvPr>
          <p:cNvSpPr>
            <a:spLocks noGrp="1"/>
          </p:cNvSpPr>
          <p:nvPr>
            <p:ph type="body" sz="quarter" idx="11"/>
          </p:nvPr>
        </p:nvSpPr>
        <p:spPr/>
        <p:txBody>
          <a:bodyPr/>
          <a:lstStyle/>
          <a:p>
            <a:pPr marL="342900" indent="-342900">
              <a:buFont typeface="Arial" panose="020B0604020202020204" pitchFamily="34" charset="0"/>
              <a:buChar char="•"/>
            </a:pPr>
            <a:r>
              <a:rPr lang="en-US"/>
              <a:t>No more bond buying (quantitative easing)</a:t>
            </a:r>
          </a:p>
          <a:p>
            <a:pPr marL="342900" indent="-342900">
              <a:buFont typeface="Arial" panose="020B0604020202020204" pitchFamily="34" charset="0"/>
              <a:buChar char="•"/>
            </a:pPr>
            <a:r>
              <a:rPr lang="en-US"/>
              <a:t>Beginning to shrink its balance sheet (quantitative tightening)</a:t>
            </a:r>
          </a:p>
          <a:p>
            <a:pPr marL="342900" indent="-342900">
              <a:buFont typeface="Arial" panose="020B0604020202020204" pitchFamily="34" charset="0"/>
              <a:buChar char="•"/>
            </a:pPr>
            <a:r>
              <a:rPr lang="en-US"/>
              <a:t>Raising the federal funds rate  </a:t>
            </a:r>
          </a:p>
          <a:p>
            <a:pPr marL="342900" indent="-342900">
              <a:buFont typeface="Arial" panose="020B0604020202020204" pitchFamily="34" charset="0"/>
              <a:buChar char="•"/>
            </a:pPr>
            <a:endParaRPr lang="en-US"/>
          </a:p>
        </p:txBody>
      </p:sp>
      <p:graphicFrame>
        <p:nvGraphicFramePr>
          <p:cNvPr id="7" name="Chart 6">
            <a:extLst>
              <a:ext uri="{FF2B5EF4-FFF2-40B4-BE49-F238E27FC236}">
                <a16:creationId xmlns:a16="http://schemas.microsoft.com/office/drawing/2014/main" id="{9F3848D4-FF08-D6E9-CED9-7B4F49176395}"/>
              </a:ext>
            </a:extLst>
          </p:cNvPr>
          <p:cNvGraphicFramePr/>
          <p:nvPr>
            <p:extLst>
              <p:ext uri="{D42A27DB-BD31-4B8C-83A1-F6EECF244321}">
                <p14:modId xmlns:p14="http://schemas.microsoft.com/office/powerpoint/2010/main" val="3875606631"/>
              </p:ext>
            </p:extLst>
          </p:nvPr>
        </p:nvGraphicFramePr>
        <p:xfrm>
          <a:off x="4490357" y="892461"/>
          <a:ext cx="6755494" cy="4953805"/>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FD4F724-B5B8-C305-86BC-7E007AF60964}"/>
              </a:ext>
            </a:extLst>
          </p:cNvPr>
          <p:cNvSpPr txBox="1"/>
          <p:nvPr/>
        </p:nvSpPr>
        <p:spPr>
          <a:xfrm>
            <a:off x="4551447" y="6045200"/>
            <a:ext cx="1681078" cy="123111"/>
          </a:xfrm>
          <a:prstGeom prst="rect">
            <a:avLst/>
          </a:prstGeom>
          <a:noFill/>
        </p:spPr>
        <p:txBody>
          <a:bodyPr wrap="square" lIns="0" tIns="0" rIns="0" bIns="0" rtlCol="0">
            <a:spAutoFit/>
          </a:bodyPr>
          <a:lstStyle/>
          <a:p>
            <a:pPr algn="ctr"/>
            <a:r>
              <a:rPr lang="en-US" sz="800" dirty="0">
                <a:solidFill>
                  <a:schemeClr val="bg2"/>
                </a:solidFill>
              </a:rPr>
              <a:t>Federal Reserve Bank, CME Group</a:t>
            </a:r>
          </a:p>
        </p:txBody>
      </p:sp>
    </p:spTree>
    <p:extLst>
      <p:ext uri="{BB962C8B-B14F-4D97-AF65-F5344CB8AC3E}">
        <p14:creationId xmlns:p14="http://schemas.microsoft.com/office/powerpoint/2010/main" val="198976593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52B987-9810-D7D9-10E6-E2E02E30E587}"/>
              </a:ext>
            </a:extLst>
          </p:cNvPr>
          <p:cNvSpPr>
            <a:spLocks noGrp="1"/>
          </p:cNvSpPr>
          <p:nvPr>
            <p:ph type="body" sz="quarter" idx="11"/>
          </p:nvPr>
        </p:nvSpPr>
        <p:spPr>
          <a:xfrm>
            <a:off x="941389" y="2807404"/>
            <a:ext cx="3240086" cy="2803707"/>
          </a:xfrm>
        </p:spPr>
        <p:txBody>
          <a:bodyPr/>
          <a:lstStyle/>
          <a:p>
            <a:pPr marL="342900" indent="-342900">
              <a:spcAft>
                <a:spcPts val="1800"/>
              </a:spcAft>
              <a:buFont typeface="Arial" panose="020B0604020202020204" pitchFamily="34" charset="0"/>
              <a:buChar char="•"/>
            </a:pPr>
            <a:r>
              <a:rPr lang="en-US" sz="2800" dirty="0"/>
              <a:t>Economy slows</a:t>
            </a:r>
          </a:p>
          <a:p>
            <a:pPr marL="342900" indent="-342900">
              <a:spcAft>
                <a:spcPts val="1800"/>
              </a:spcAft>
              <a:buFont typeface="Arial" panose="020B0604020202020204" pitchFamily="34" charset="0"/>
              <a:buChar char="•"/>
            </a:pPr>
            <a:r>
              <a:rPr lang="en-US" sz="2800" dirty="0"/>
              <a:t>Inflation falls</a:t>
            </a:r>
          </a:p>
          <a:p>
            <a:pPr marL="342900" indent="-342900">
              <a:spcAft>
                <a:spcPts val="1800"/>
              </a:spcAft>
              <a:buFont typeface="Arial" panose="020B0604020202020204" pitchFamily="34" charset="0"/>
              <a:buChar char="•"/>
            </a:pPr>
            <a:r>
              <a:rPr lang="en-US" sz="2800" dirty="0"/>
              <a:t>No recession</a:t>
            </a:r>
          </a:p>
        </p:txBody>
      </p:sp>
      <p:sp>
        <p:nvSpPr>
          <p:cNvPr id="5" name="Text Placeholder 4">
            <a:extLst>
              <a:ext uri="{FF2B5EF4-FFF2-40B4-BE49-F238E27FC236}">
                <a16:creationId xmlns:a16="http://schemas.microsoft.com/office/drawing/2014/main" id="{A99F09D0-720E-DFE5-5283-04170746EB64}"/>
              </a:ext>
            </a:extLst>
          </p:cNvPr>
          <p:cNvSpPr>
            <a:spLocks noGrp="1"/>
          </p:cNvSpPr>
          <p:nvPr>
            <p:ph type="body" sz="quarter" idx="12"/>
          </p:nvPr>
        </p:nvSpPr>
        <p:spPr>
          <a:xfrm>
            <a:off x="4468019" y="2807404"/>
            <a:ext cx="3240086" cy="2803707"/>
          </a:xfrm>
        </p:spPr>
        <p:txBody>
          <a:bodyPr/>
          <a:lstStyle/>
          <a:p>
            <a:pPr marL="342900" indent="-342900">
              <a:spcAft>
                <a:spcPts val="1800"/>
              </a:spcAft>
              <a:buFont typeface="Arial" panose="020B0604020202020204" pitchFamily="34" charset="0"/>
              <a:buChar char="•"/>
            </a:pPr>
            <a:r>
              <a:rPr lang="en-US" sz="2800" dirty="0"/>
              <a:t>Economy slows or contracts</a:t>
            </a:r>
          </a:p>
          <a:p>
            <a:pPr marL="342900" indent="-342900">
              <a:spcAft>
                <a:spcPts val="1800"/>
              </a:spcAft>
              <a:buFont typeface="Arial" panose="020B0604020202020204" pitchFamily="34" charset="0"/>
              <a:buChar char="•"/>
            </a:pPr>
            <a:r>
              <a:rPr lang="en-US" sz="2800" dirty="0"/>
              <a:t>Inflation persists</a:t>
            </a:r>
          </a:p>
          <a:p>
            <a:pPr marL="342900" indent="-342900">
              <a:spcAft>
                <a:spcPts val="1800"/>
              </a:spcAft>
              <a:buFont typeface="Arial" panose="020B0604020202020204" pitchFamily="34" charset="0"/>
              <a:buChar char="•"/>
            </a:pPr>
            <a:endParaRPr lang="en-US" sz="2800" dirty="0"/>
          </a:p>
          <a:p>
            <a:pPr marL="342900" indent="-342900">
              <a:spcAft>
                <a:spcPts val="1800"/>
              </a:spcAft>
              <a:buFont typeface="Arial" panose="020B0604020202020204" pitchFamily="34" charset="0"/>
              <a:buChar char="•"/>
            </a:pPr>
            <a:endParaRPr lang="en-US" sz="2800" dirty="0"/>
          </a:p>
        </p:txBody>
      </p:sp>
      <p:sp>
        <p:nvSpPr>
          <p:cNvPr id="9" name="Text Placeholder 8">
            <a:extLst>
              <a:ext uri="{FF2B5EF4-FFF2-40B4-BE49-F238E27FC236}">
                <a16:creationId xmlns:a16="http://schemas.microsoft.com/office/drawing/2014/main" id="{D4743ED4-B2CA-5DA8-D4D2-57377EC8F6A9}"/>
              </a:ext>
            </a:extLst>
          </p:cNvPr>
          <p:cNvSpPr>
            <a:spLocks noGrp="1"/>
          </p:cNvSpPr>
          <p:nvPr>
            <p:ph type="body" sz="quarter" idx="13"/>
          </p:nvPr>
        </p:nvSpPr>
        <p:spPr>
          <a:xfrm>
            <a:off x="7994650" y="2807404"/>
            <a:ext cx="3240086" cy="2803707"/>
          </a:xfrm>
        </p:spPr>
        <p:txBody>
          <a:bodyPr/>
          <a:lstStyle/>
          <a:p>
            <a:pPr marL="342900" indent="-342900">
              <a:spcAft>
                <a:spcPts val="1800"/>
              </a:spcAft>
              <a:buFont typeface="Arial" panose="020B0604020202020204" pitchFamily="34" charset="0"/>
              <a:buChar char="•"/>
            </a:pPr>
            <a:r>
              <a:rPr lang="en-US" sz="2800" dirty="0"/>
              <a:t>Economy contracts</a:t>
            </a:r>
          </a:p>
          <a:p>
            <a:pPr marL="342900" indent="-342900">
              <a:spcAft>
                <a:spcPts val="1800"/>
              </a:spcAft>
              <a:buFont typeface="Arial" panose="020B0604020202020204" pitchFamily="34" charset="0"/>
              <a:buChar char="•"/>
            </a:pPr>
            <a:r>
              <a:rPr lang="en-US" sz="2800" dirty="0"/>
              <a:t>Inflation slows</a:t>
            </a:r>
          </a:p>
        </p:txBody>
      </p:sp>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t>The economic outlook</a:t>
            </a:r>
          </a:p>
        </p:txBody>
      </p:sp>
      <p:sp>
        <p:nvSpPr>
          <p:cNvPr id="10" name="Text Placeholder 9">
            <a:extLst>
              <a:ext uri="{FF2B5EF4-FFF2-40B4-BE49-F238E27FC236}">
                <a16:creationId xmlns:a16="http://schemas.microsoft.com/office/drawing/2014/main" id="{10F3955B-D335-E8CD-3A40-248C78D8FC9F}"/>
              </a:ext>
            </a:extLst>
          </p:cNvPr>
          <p:cNvSpPr>
            <a:spLocks noGrp="1"/>
          </p:cNvSpPr>
          <p:nvPr>
            <p:ph type="body" sz="quarter" idx="14"/>
          </p:nvPr>
        </p:nvSpPr>
        <p:spPr>
          <a:xfrm>
            <a:off x="946149" y="1991972"/>
            <a:ext cx="3235605" cy="537959"/>
          </a:xfrm>
        </p:spPr>
        <p:txBody>
          <a:bodyPr/>
          <a:lstStyle/>
          <a:p>
            <a:r>
              <a:rPr lang="en-US" dirty="0">
                <a:solidFill>
                  <a:schemeClr val="accent1">
                    <a:lumMod val="60000"/>
                    <a:lumOff val="40000"/>
                  </a:schemeClr>
                </a:solidFill>
              </a:rPr>
              <a:t>Soft landing</a:t>
            </a:r>
          </a:p>
        </p:txBody>
      </p:sp>
      <p:sp>
        <p:nvSpPr>
          <p:cNvPr id="11" name="Text Placeholder 10">
            <a:extLst>
              <a:ext uri="{FF2B5EF4-FFF2-40B4-BE49-F238E27FC236}">
                <a16:creationId xmlns:a16="http://schemas.microsoft.com/office/drawing/2014/main" id="{87EB9573-8A60-DC6D-2DC3-EA97AF523A90}"/>
              </a:ext>
            </a:extLst>
          </p:cNvPr>
          <p:cNvSpPr>
            <a:spLocks noGrp="1"/>
          </p:cNvSpPr>
          <p:nvPr>
            <p:ph type="body" sz="quarter" idx="15"/>
          </p:nvPr>
        </p:nvSpPr>
        <p:spPr>
          <a:xfrm>
            <a:off x="4475861" y="1991972"/>
            <a:ext cx="3229210" cy="537959"/>
          </a:xfrm>
        </p:spPr>
        <p:txBody>
          <a:bodyPr/>
          <a:lstStyle/>
          <a:p>
            <a:r>
              <a:rPr lang="en-US">
                <a:solidFill>
                  <a:schemeClr val="accent1">
                    <a:lumMod val="60000"/>
                    <a:lumOff val="40000"/>
                  </a:schemeClr>
                </a:solidFill>
              </a:rPr>
              <a:t>Stagflation</a:t>
            </a:r>
          </a:p>
        </p:txBody>
      </p:sp>
      <p:sp>
        <p:nvSpPr>
          <p:cNvPr id="12" name="Text Placeholder 11">
            <a:extLst>
              <a:ext uri="{FF2B5EF4-FFF2-40B4-BE49-F238E27FC236}">
                <a16:creationId xmlns:a16="http://schemas.microsoft.com/office/drawing/2014/main" id="{176C3584-627F-B6B0-CCDF-B94D6955425C}"/>
              </a:ext>
            </a:extLst>
          </p:cNvPr>
          <p:cNvSpPr>
            <a:spLocks noGrp="1"/>
          </p:cNvSpPr>
          <p:nvPr>
            <p:ph type="body" sz="quarter" idx="16"/>
          </p:nvPr>
        </p:nvSpPr>
        <p:spPr>
          <a:xfrm>
            <a:off x="7999178" y="1991972"/>
            <a:ext cx="3229210" cy="537959"/>
          </a:xfrm>
        </p:spPr>
        <p:txBody>
          <a:bodyPr/>
          <a:lstStyle/>
          <a:p>
            <a:r>
              <a:rPr lang="en-US">
                <a:solidFill>
                  <a:schemeClr val="accent1">
                    <a:lumMod val="60000"/>
                    <a:lumOff val="40000"/>
                  </a:schemeClr>
                </a:solidFill>
              </a:rPr>
              <a:t>Recession</a:t>
            </a:r>
          </a:p>
        </p:txBody>
      </p:sp>
    </p:spTree>
    <p:extLst>
      <p:ext uri="{BB962C8B-B14F-4D97-AF65-F5344CB8AC3E}">
        <p14:creationId xmlns:p14="http://schemas.microsoft.com/office/powerpoint/2010/main" val="27607612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Are we in a recession?</a:t>
            </a:r>
          </a:p>
        </p:txBody>
      </p:sp>
      <p:grpSp>
        <p:nvGrpSpPr>
          <p:cNvPr id="11" name="Group 10">
            <a:extLst>
              <a:ext uri="{FF2B5EF4-FFF2-40B4-BE49-F238E27FC236}">
                <a16:creationId xmlns:a16="http://schemas.microsoft.com/office/drawing/2014/main" id="{B665E820-6565-60BE-329F-9FE112106A8D}"/>
              </a:ext>
            </a:extLst>
          </p:cNvPr>
          <p:cNvGrpSpPr/>
          <p:nvPr/>
        </p:nvGrpSpPr>
        <p:grpSpPr>
          <a:xfrm>
            <a:off x="2181225" y="1390070"/>
            <a:ext cx="7829550" cy="4667829"/>
            <a:chOff x="2181225" y="1390070"/>
            <a:chExt cx="7829550" cy="4667829"/>
          </a:xfrm>
        </p:grpSpPr>
        <p:pic>
          <p:nvPicPr>
            <p:cNvPr id="5" name="Picture 4">
              <a:extLst>
                <a:ext uri="{FF2B5EF4-FFF2-40B4-BE49-F238E27FC236}">
                  <a16:creationId xmlns:a16="http://schemas.microsoft.com/office/drawing/2014/main" id="{481BD8C4-1DBE-A2DC-AFF1-13BA510B18A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81225" y="1390070"/>
              <a:ext cx="7829550" cy="4667829"/>
            </a:xfrm>
            <a:prstGeom prst="rect">
              <a:avLst/>
            </a:prstGeom>
            <a:noFill/>
            <a:effectLst>
              <a:outerShdw blurRad="63500" algn="ctr" rotWithShape="0">
                <a:prstClr val="black">
                  <a:alpha val="40000"/>
                </a:prstClr>
              </a:outerShdw>
            </a:effectLst>
          </p:spPr>
        </p:pic>
        <p:sp>
          <p:nvSpPr>
            <p:cNvPr id="10" name="Rectangle 9">
              <a:extLst>
                <a:ext uri="{FF2B5EF4-FFF2-40B4-BE49-F238E27FC236}">
                  <a16:creationId xmlns:a16="http://schemas.microsoft.com/office/drawing/2014/main" id="{222670F5-CB0B-FD21-127D-7F4B8E51AC24}"/>
                </a:ext>
              </a:extLst>
            </p:cNvPr>
            <p:cNvSpPr/>
            <p:nvPr/>
          </p:nvSpPr>
          <p:spPr>
            <a:xfrm>
              <a:off x="8299792" y="5664886"/>
              <a:ext cx="1670426" cy="35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31042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C6F8883-CA1C-4102-041C-A4DEDC831729}"/>
              </a:ext>
            </a:extLst>
          </p:cNvPr>
          <p:cNvSpPr>
            <a:spLocks noGrp="1"/>
          </p:cNvSpPr>
          <p:nvPr>
            <p:ph type="body" sz="quarter" idx="11"/>
          </p:nvPr>
        </p:nvSpPr>
        <p:spPr>
          <a:xfrm>
            <a:off x="946153" y="800100"/>
            <a:ext cx="4371435" cy="5105400"/>
          </a:xfrm>
        </p:spPr>
        <p:txBody>
          <a:bodyPr/>
          <a:lstStyle/>
          <a:p>
            <a:r>
              <a:rPr lang="en-US" sz="6000" dirty="0"/>
              <a:t>The </a:t>
            </a:r>
            <a:br>
              <a:rPr lang="en-US" sz="6000" dirty="0"/>
            </a:br>
            <a:r>
              <a:rPr lang="en-US" sz="6000" dirty="0"/>
              <a:t>Economic </a:t>
            </a:r>
            <a:br>
              <a:rPr lang="en-US" sz="6000" dirty="0"/>
            </a:br>
            <a:r>
              <a:rPr lang="en-US" sz="6000" dirty="0"/>
              <a:t>Cycle</a:t>
            </a:r>
          </a:p>
        </p:txBody>
      </p:sp>
      <p:grpSp>
        <p:nvGrpSpPr>
          <p:cNvPr id="12" name="Group 11">
            <a:extLst>
              <a:ext uri="{FF2B5EF4-FFF2-40B4-BE49-F238E27FC236}">
                <a16:creationId xmlns:a16="http://schemas.microsoft.com/office/drawing/2014/main" id="{0A4B52C0-92BB-56F1-9BBA-B2C304F7FFBA}"/>
              </a:ext>
            </a:extLst>
          </p:cNvPr>
          <p:cNvGrpSpPr/>
          <p:nvPr/>
        </p:nvGrpSpPr>
        <p:grpSpPr>
          <a:xfrm>
            <a:off x="5486826" y="1074411"/>
            <a:ext cx="4789357" cy="4709881"/>
            <a:chOff x="5902431" y="1483119"/>
            <a:chExt cx="3958146" cy="3892464"/>
          </a:xfrm>
        </p:grpSpPr>
        <p:sp>
          <p:nvSpPr>
            <p:cNvPr id="9" name="Oval 8">
              <a:extLst>
                <a:ext uri="{FF2B5EF4-FFF2-40B4-BE49-F238E27FC236}">
                  <a16:creationId xmlns:a16="http://schemas.microsoft.com/office/drawing/2014/main" id="{466D5FC5-5127-01E3-77FA-AC27051736D7}"/>
                </a:ext>
              </a:extLst>
            </p:cNvPr>
            <p:cNvSpPr/>
            <p:nvPr/>
          </p:nvSpPr>
          <p:spPr>
            <a:xfrm>
              <a:off x="6460856" y="2047361"/>
              <a:ext cx="2769137" cy="2769137"/>
            </a:xfrm>
            <a:prstGeom prst="ellipse">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Oval 2">
              <a:extLst>
                <a:ext uri="{FF2B5EF4-FFF2-40B4-BE49-F238E27FC236}">
                  <a16:creationId xmlns:a16="http://schemas.microsoft.com/office/drawing/2014/main" id="{209D0623-269E-3C9A-FAE9-D94AF7A42886}"/>
                </a:ext>
              </a:extLst>
            </p:cNvPr>
            <p:cNvSpPr/>
            <p:nvPr/>
          </p:nvSpPr>
          <p:spPr>
            <a:xfrm>
              <a:off x="7214839" y="1483119"/>
              <a:ext cx="1261169" cy="12618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a:t>Peak</a:t>
              </a:r>
            </a:p>
          </p:txBody>
        </p:sp>
        <p:sp>
          <p:nvSpPr>
            <p:cNvPr id="4" name="Oval 3">
              <a:extLst>
                <a:ext uri="{FF2B5EF4-FFF2-40B4-BE49-F238E27FC236}">
                  <a16:creationId xmlns:a16="http://schemas.microsoft.com/office/drawing/2014/main" id="{806FA523-34BA-19F6-4D7F-E76DBF0EA370}"/>
                </a:ext>
              </a:extLst>
            </p:cNvPr>
            <p:cNvSpPr/>
            <p:nvPr/>
          </p:nvSpPr>
          <p:spPr>
            <a:xfrm>
              <a:off x="8599408" y="2804862"/>
              <a:ext cx="1261169" cy="12618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a:t>Recession</a:t>
              </a:r>
            </a:p>
          </p:txBody>
        </p:sp>
        <p:sp>
          <p:nvSpPr>
            <p:cNvPr id="5" name="Oval 4">
              <a:extLst>
                <a:ext uri="{FF2B5EF4-FFF2-40B4-BE49-F238E27FC236}">
                  <a16:creationId xmlns:a16="http://schemas.microsoft.com/office/drawing/2014/main" id="{E14C7B80-F2D3-4952-0C7F-640F4DDE60F8}"/>
                </a:ext>
              </a:extLst>
            </p:cNvPr>
            <p:cNvSpPr/>
            <p:nvPr/>
          </p:nvSpPr>
          <p:spPr>
            <a:xfrm>
              <a:off x="7214840" y="4113711"/>
              <a:ext cx="1261169" cy="12618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a:t>Trough</a:t>
              </a:r>
            </a:p>
          </p:txBody>
        </p:sp>
        <p:sp>
          <p:nvSpPr>
            <p:cNvPr id="6" name="Oval 5">
              <a:extLst>
                <a:ext uri="{FF2B5EF4-FFF2-40B4-BE49-F238E27FC236}">
                  <a16:creationId xmlns:a16="http://schemas.microsoft.com/office/drawing/2014/main" id="{8D7171B7-486E-A441-CA17-B07FD810436C}"/>
                </a:ext>
              </a:extLst>
            </p:cNvPr>
            <p:cNvSpPr/>
            <p:nvPr/>
          </p:nvSpPr>
          <p:spPr>
            <a:xfrm>
              <a:off x="5902431" y="2804862"/>
              <a:ext cx="1261169" cy="12618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a:t>Expansion</a:t>
              </a:r>
            </a:p>
          </p:txBody>
        </p:sp>
      </p:grpSp>
    </p:spTree>
    <p:extLst>
      <p:ext uri="{BB962C8B-B14F-4D97-AF65-F5344CB8AC3E}">
        <p14:creationId xmlns:p14="http://schemas.microsoft.com/office/powerpoint/2010/main" val="411300859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dirty="0"/>
              <a:t>The Markets</a:t>
            </a:r>
          </a:p>
          <a:p>
            <a:r>
              <a:rPr lang="en-US" sz="5400" dirty="0"/>
              <a:t>Client Update:  2022 Bear Market</a:t>
            </a:r>
          </a:p>
        </p:txBody>
      </p:sp>
    </p:spTree>
    <p:extLst>
      <p:ext uri="{BB962C8B-B14F-4D97-AF65-F5344CB8AC3E}">
        <p14:creationId xmlns:p14="http://schemas.microsoft.com/office/powerpoint/2010/main" val="333010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dirty="0"/>
              <a:t>2022 YTD: A Rough Year for Investors</a:t>
            </a:r>
          </a:p>
        </p:txBody>
      </p:sp>
      <p:sp>
        <p:nvSpPr>
          <p:cNvPr id="9" name="Text Placeholder 8">
            <a:extLst>
              <a:ext uri="{FF2B5EF4-FFF2-40B4-BE49-F238E27FC236}">
                <a16:creationId xmlns:a16="http://schemas.microsoft.com/office/drawing/2014/main" id="{8BD309BE-3180-A049-877F-5FA286E5D0BB}"/>
              </a:ext>
            </a:extLst>
          </p:cNvPr>
          <p:cNvSpPr>
            <a:spLocks noGrp="1"/>
          </p:cNvSpPr>
          <p:nvPr>
            <p:ph type="body" sz="quarter" idx="4294967295"/>
          </p:nvPr>
        </p:nvSpPr>
        <p:spPr>
          <a:xfrm>
            <a:off x="953184" y="5679440"/>
            <a:ext cx="3957638" cy="127000"/>
          </a:xfrm>
          <a:prstGeom prst="rect">
            <a:avLst/>
          </a:prstGeom>
        </p:spPr>
        <p:txBody>
          <a:bodyPr lIns="0" tIns="0" rIns="0" bIns="0" anchor="ctr"/>
          <a:lstStyle/>
          <a:p>
            <a:pPr marL="0" indent="0">
              <a:buNone/>
            </a:pPr>
            <a:r>
              <a:rPr lang="en-US" sz="800" dirty="0">
                <a:solidFill>
                  <a:schemeClr val="bg2"/>
                </a:solidFill>
              </a:rPr>
              <a:t>Source: https://</a:t>
            </a:r>
            <a:r>
              <a:rPr lang="en-US" sz="800" dirty="0" err="1">
                <a:solidFill>
                  <a:schemeClr val="bg2"/>
                </a:solidFill>
              </a:rPr>
              <a:t>www.marketwatch.com</a:t>
            </a:r>
            <a:r>
              <a:rPr lang="en-US" sz="800" dirty="0">
                <a:solidFill>
                  <a:schemeClr val="bg2"/>
                </a:solidFill>
              </a:rPr>
              <a:t>/investing/index/</a:t>
            </a:r>
            <a:r>
              <a:rPr lang="en-US" sz="800" dirty="0" err="1">
                <a:solidFill>
                  <a:schemeClr val="bg2"/>
                </a:solidFill>
              </a:rPr>
              <a:t>spx</a:t>
            </a:r>
            <a:r>
              <a:rPr lang="en-US" sz="800" dirty="0">
                <a:solidFill>
                  <a:schemeClr val="bg2"/>
                </a:solidFill>
              </a:rPr>
              <a:t>/charts</a:t>
            </a:r>
          </a:p>
        </p:txBody>
      </p:sp>
      <p:grpSp>
        <p:nvGrpSpPr>
          <p:cNvPr id="5" name="Group 4">
            <a:extLst>
              <a:ext uri="{FF2B5EF4-FFF2-40B4-BE49-F238E27FC236}">
                <a16:creationId xmlns:a16="http://schemas.microsoft.com/office/drawing/2014/main" id="{BD65CDC6-86E7-15F4-8933-6828F603881B}"/>
              </a:ext>
            </a:extLst>
          </p:cNvPr>
          <p:cNvGrpSpPr/>
          <p:nvPr/>
        </p:nvGrpSpPr>
        <p:grpSpPr>
          <a:xfrm>
            <a:off x="952501" y="1633571"/>
            <a:ext cx="10286999" cy="3946218"/>
            <a:chOff x="983592" y="1658229"/>
            <a:chExt cx="10222719" cy="3921559"/>
          </a:xfrm>
        </p:grpSpPr>
        <p:pic>
          <p:nvPicPr>
            <p:cNvPr id="6" name="Picture 5">
              <a:extLst>
                <a:ext uri="{FF2B5EF4-FFF2-40B4-BE49-F238E27FC236}">
                  <a16:creationId xmlns:a16="http://schemas.microsoft.com/office/drawing/2014/main" id="{FAAE275E-AC9C-1EF0-F0B8-1A21A6434CB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3592" y="1658229"/>
              <a:ext cx="10222719" cy="3921559"/>
            </a:xfrm>
            <a:prstGeom prst="rect">
              <a:avLst/>
            </a:prstGeom>
            <a:noFill/>
            <a:effectLst>
              <a:outerShdw blurRad="63500" algn="ctr" rotWithShape="0">
                <a:prstClr val="black">
                  <a:alpha val="40000"/>
                </a:prstClr>
              </a:outerShdw>
            </a:effectLst>
          </p:spPr>
        </p:pic>
        <p:sp>
          <p:nvSpPr>
            <p:cNvPr id="4" name="Rectangle 3">
              <a:extLst>
                <a:ext uri="{FF2B5EF4-FFF2-40B4-BE49-F238E27FC236}">
                  <a16:creationId xmlns:a16="http://schemas.microsoft.com/office/drawing/2014/main" id="{E3AFFBF2-FFAC-353B-AE33-10244C3DD971}"/>
                </a:ext>
              </a:extLst>
            </p:cNvPr>
            <p:cNvSpPr/>
            <p:nvPr/>
          </p:nvSpPr>
          <p:spPr>
            <a:xfrm>
              <a:off x="9466263" y="5199771"/>
              <a:ext cx="1659988" cy="356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136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dirty="0"/>
              <a:t>Bonds  </a:t>
            </a:r>
          </a:p>
        </p:txBody>
      </p:sp>
      <p:grpSp>
        <p:nvGrpSpPr>
          <p:cNvPr id="4" name="Group 3">
            <a:extLst>
              <a:ext uri="{FF2B5EF4-FFF2-40B4-BE49-F238E27FC236}">
                <a16:creationId xmlns:a16="http://schemas.microsoft.com/office/drawing/2014/main" id="{D4E6D440-C298-DA65-93C6-CEFF9B8EE73B}"/>
              </a:ext>
            </a:extLst>
          </p:cNvPr>
          <p:cNvGrpSpPr/>
          <p:nvPr/>
        </p:nvGrpSpPr>
        <p:grpSpPr>
          <a:xfrm>
            <a:off x="903881" y="1644162"/>
            <a:ext cx="10384238" cy="3983890"/>
            <a:chOff x="903881" y="1644162"/>
            <a:chExt cx="10384238" cy="3983890"/>
          </a:xfrm>
        </p:grpSpPr>
        <p:pic>
          <p:nvPicPr>
            <p:cNvPr id="10" name="Picture 9">
              <a:extLst>
                <a:ext uri="{FF2B5EF4-FFF2-40B4-BE49-F238E27FC236}">
                  <a16:creationId xmlns:a16="http://schemas.microsoft.com/office/drawing/2014/main" id="{1F247A0E-0E01-AFE9-57D9-828EAD30944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3881" y="1644162"/>
              <a:ext cx="10384238" cy="3983890"/>
            </a:xfrm>
            <a:prstGeom prst="rect">
              <a:avLst/>
            </a:prstGeom>
            <a:noFill/>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88C2AA7C-8FD8-A765-DEFC-74982DD3B20B}"/>
                </a:ext>
              </a:extLst>
            </p:cNvPr>
            <p:cNvSpPr/>
            <p:nvPr/>
          </p:nvSpPr>
          <p:spPr>
            <a:xfrm>
              <a:off x="9585692" y="5219113"/>
              <a:ext cx="1659988" cy="37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028943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sz="4400" dirty="0"/>
              <a:t>Some weakness wasn’t surprising</a:t>
            </a:r>
          </a:p>
        </p:txBody>
      </p:sp>
      <p:grpSp>
        <p:nvGrpSpPr>
          <p:cNvPr id="5" name="Group 4">
            <a:extLst>
              <a:ext uri="{FF2B5EF4-FFF2-40B4-BE49-F238E27FC236}">
                <a16:creationId xmlns:a16="http://schemas.microsoft.com/office/drawing/2014/main" id="{093D78A6-C4F0-58F3-66B0-71E0632D3DCF}"/>
              </a:ext>
            </a:extLst>
          </p:cNvPr>
          <p:cNvGrpSpPr/>
          <p:nvPr/>
        </p:nvGrpSpPr>
        <p:grpSpPr>
          <a:xfrm>
            <a:off x="1799998" y="1714500"/>
            <a:ext cx="8592004" cy="4320206"/>
            <a:chOff x="1799998" y="1588557"/>
            <a:chExt cx="8592004" cy="4320206"/>
          </a:xfrm>
        </p:grpSpPr>
        <p:pic>
          <p:nvPicPr>
            <p:cNvPr id="6" name="Picture 5" descr="Chart, bar chart&#10;&#10;Description automatically generated">
              <a:extLst>
                <a:ext uri="{FF2B5EF4-FFF2-40B4-BE49-F238E27FC236}">
                  <a16:creationId xmlns:a16="http://schemas.microsoft.com/office/drawing/2014/main" id="{031C30AB-8AC5-41B0-3332-4B7C45172F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 r="-8" b="3135"/>
            <a:stretch/>
          </p:blipFill>
          <p:spPr bwMode="auto">
            <a:xfrm>
              <a:off x="1799998" y="1588557"/>
              <a:ext cx="8592004" cy="4316943"/>
            </a:xfrm>
            <a:prstGeom prst="rect">
              <a:avLst/>
            </a:prstGeom>
            <a:noFill/>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96043BC1-96C7-4349-64B7-24D5F4641FF6}"/>
                </a:ext>
              </a:extLst>
            </p:cNvPr>
            <p:cNvSpPr/>
            <p:nvPr/>
          </p:nvSpPr>
          <p:spPr>
            <a:xfrm>
              <a:off x="8671439" y="5528269"/>
              <a:ext cx="1659988" cy="38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94202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128FDA-211F-AF4F-93BB-46F7AC0A2B98}"/>
              </a:ext>
            </a:extLst>
          </p:cNvPr>
          <p:cNvSpPr>
            <a:spLocks noGrp="1"/>
          </p:cNvSpPr>
          <p:nvPr>
            <p:ph type="body" sz="quarter" idx="10"/>
          </p:nvPr>
        </p:nvSpPr>
        <p:spPr/>
        <p:txBody>
          <a:bodyPr/>
          <a:lstStyle/>
          <a:p>
            <a:pPr>
              <a:spcAft>
                <a:spcPts val="1200"/>
              </a:spcAft>
            </a:pPr>
            <a:r>
              <a:rPr lang="en-US" sz="11500" dirty="0">
                <a:solidFill>
                  <a:schemeClr val="tx1"/>
                </a:solidFill>
              </a:rPr>
              <a:t>Client Update</a:t>
            </a:r>
          </a:p>
          <a:p>
            <a:pPr>
              <a:spcAft>
                <a:spcPts val="1200"/>
              </a:spcAft>
            </a:pPr>
            <a:r>
              <a:rPr lang="en-US" dirty="0"/>
              <a:t>2022 Bear Market</a:t>
            </a:r>
          </a:p>
        </p:txBody>
      </p:sp>
      <p:sp>
        <p:nvSpPr>
          <p:cNvPr id="7" name="TextBox 6">
            <a:extLst>
              <a:ext uri="{FF2B5EF4-FFF2-40B4-BE49-F238E27FC236}">
                <a16:creationId xmlns:a16="http://schemas.microsoft.com/office/drawing/2014/main" id="{4D1BAAB5-FAFE-8B48-9F96-398654B84097}"/>
              </a:ext>
            </a:extLst>
          </p:cNvPr>
          <p:cNvSpPr txBox="1"/>
          <p:nvPr/>
        </p:nvSpPr>
        <p:spPr>
          <a:xfrm>
            <a:off x="8586910" y="4878365"/>
            <a:ext cx="2143526" cy="539794"/>
          </a:xfrm>
          <a:prstGeom prst="rect">
            <a:avLst/>
          </a:prstGeom>
          <a:solidFill>
            <a:srgbClr val="FF0000"/>
          </a:solidFill>
        </p:spPr>
        <p:txBody>
          <a:bodyPr wrap="square" rtlCol="0" anchor="ctr">
            <a:noAutofit/>
          </a:bodyPr>
          <a:lstStyle/>
          <a:p>
            <a:pPr algn="ctr"/>
            <a:r>
              <a:rPr lang="en-US" sz="1200" dirty="0">
                <a:solidFill>
                  <a:schemeClr val="bg1"/>
                </a:solidFill>
                <a:latin typeface="+mj-lt"/>
              </a:rPr>
              <a:t>Replace With Logo</a:t>
            </a:r>
          </a:p>
        </p:txBody>
      </p:sp>
    </p:spTree>
    <p:extLst>
      <p:ext uri="{BB962C8B-B14F-4D97-AF65-F5344CB8AC3E}">
        <p14:creationId xmlns:p14="http://schemas.microsoft.com/office/powerpoint/2010/main" val="1029773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056D6-023F-7546-B63E-CE828E6B5A72}"/>
              </a:ext>
            </a:extLst>
          </p:cNvPr>
          <p:cNvSpPr>
            <a:spLocks noGrp="1"/>
          </p:cNvSpPr>
          <p:nvPr>
            <p:ph type="body" sz="quarter" idx="10"/>
          </p:nvPr>
        </p:nvSpPr>
        <p:spPr/>
        <p:txBody>
          <a:bodyPr/>
          <a:lstStyle/>
          <a:p>
            <a:r>
              <a:rPr lang="en-US" dirty="0"/>
              <a:t>Where We’re Going</a:t>
            </a:r>
          </a:p>
        </p:txBody>
      </p:sp>
    </p:spTree>
    <p:extLst>
      <p:ext uri="{BB962C8B-B14F-4D97-AF65-F5344CB8AC3E}">
        <p14:creationId xmlns:p14="http://schemas.microsoft.com/office/powerpoint/2010/main" val="123068658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Looking back as we look ahead</a:t>
            </a:r>
          </a:p>
        </p:txBody>
      </p:sp>
      <p:pic>
        <p:nvPicPr>
          <p:cNvPr id="5" name="Picture 4">
            <a:extLst>
              <a:ext uri="{FF2B5EF4-FFF2-40B4-BE49-F238E27FC236}">
                <a16:creationId xmlns:a16="http://schemas.microsoft.com/office/drawing/2014/main" id="{D2690BD8-A35A-1A3E-C5F3-FBF0E033634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3613" y="1657631"/>
            <a:ext cx="10264774" cy="4393234"/>
          </a:xfrm>
          <a:prstGeom prst="rect">
            <a:avLst/>
          </a:prstGeom>
          <a:noFill/>
          <a:ln>
            <a:noFill/>
          </a:ln>
          <a:effectLst>
            <a:outerShdw blurRad="63500" algn="ctr" rotWithShape="0">
              <a:prstClr val="black">
                <a:alpha val="40000"/>
              </a:prstClr>
            </a:outerShdw>
          </a:effectLst>
        </p:spPr>
      </p:pic>
    </p:spTree>
    <p:extLst>
      <p:ext uri="{BB962C8B-B14F-4D97-AF65-F5344CB8AC3E}">
        <p14:creationId xmlns:p14="http://schemas.microsoft.com/office/powerpoint/2010/main" val="425839642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a:xfrm>
            <a:off x="941388" y="800101"/>
            <a:ext cx="11250612" cy="914399"/>
          </a:xfrm>
        </p:spPr>
        <p:txBody>
          <a:bodyPr/>
          <a:lstStyle/>
          <a:p>
            <a:r>
              <a:rPr lang="en-US" sz="4000" dirty="0"/>
              <a:t>Stocks tend to do well after bear markets</a:t>
            </a:r>
          </a:p>
        </p:txBody>
      </p:sp>
      <p:pic>
        <p:nvPicPr>
          <p:cNvPr id="6" name="Picture 5">
            <a:extLst>
              <a:ext uri="{FF2B5EF4-FFF2-40B4-BE49-F238E27FC236}">
                <a16:creationId xmlns:a16="http://schemas.microsoft.com/office/drawing/2014/main" id="{2A5F8347-6B37-E627-D029-23A5EC8C7CB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1387" y="1674053"/>
            <a:ext cx="10287001" cy="4369778"/>
          </a:xfrm>
          <a:prstGeom prst="rect">
            <a:avLst/>
          </a:prstGeom>
          <a:solidFill>
            <a:schemeClr val="bg1"/>
          </a:solidFill>
          <a:ln>
            <a:noFill/>
          </a:ln>
          <a:effectLst>
            <a:outerShdw blurRad="63500" algn="ctr" rotWithShape="0">
              <a:prstClr val="black">
                <a:alpha val="40000"/>
              </a:prstClr>
            </a:outerShdw>
          </a:effectLst>
        </p:spPr>
      </p:pic>
    </p:spTree>
    <p:extLst>
      <p:ext uri="{BB962C8B-B14F-4D97-AF65-F5344CB8AC3E}">
        <p14:creationId xmlns:p14="http://schemas.microsoft.com/office/powerpoint/2010/main" val="47450843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Looking back as we look ahead</a:t>
            </a:r>
          </a:p>
        </p:txBody>
      </p:sp>
      <p:grpSp>
        <p:nvGrpSpPr>
          <p:cNvPr id="3" name="Group 2">
            <a:extLst>
              <a:ext uri="{FF2B5EF4-FFF2-40B4-BE49-F238E27FC236}">
                <a16:creationId xmlns:a16="http://schemas.microsoft.com/office/drawing/2014/main" id="{5B05CC02-8DF6-E3C4-4635-AF4D1B7AC534}"/>
              </a:ext>
            </a:extLst>
          </p:cNvPr>
          <p:cNvGrpSpPr/>
          <p:nvPr/>
        </p:nvGrpSpPr>
        <p:grpSpPr>
          <a:xfrm>
            <a:off x="920057" y="1770963"/>
            <a:ext cx="10351886" cy="3967117"/>
            <a:chOff x="920057" y="1770963"/>
            <a:chExt cx="10351886" cy="3967117"/>
          </a:xfrm>
        </p:grpSpPr>
        <p:pic>
          <p:nvPicPr>
            <p:cNvPr id="7" name="Picture 6" descr="Chart, bar chart&#10;&#10;Description automatically generated">
              <a:extLst>
                <a:ext uri="{FF2B5EF4-FFF2-40B4-BE49-F238E27FC236}">
                  <a16:creationId xmlns:a16="http://schemas.microsoft.com/office/drawing/2014/main" id="{603F695B-9532-4CE5-2ADA-39C953CE80C5}"/>
                </a:ext>
              </a:extLst>
            </p:cNvPr>
            <p:cNvPicPr>
              <a:picLocks noChangeAspect="1"/>
            </p:cNvPicPr>
            <p:nvPr/>
          </p:nvPicPr>
          <p:blipFill>
            <a:blip r:embed="rId3"/>
            <a:stretch>
              <a:fillRect/>
            </a:stretch>
          </p:blipFill>
          <p:spPr>
            <a:xfrm>
              <a:off x="920057" y="1770963"/>
              <a:ext cx="10351886" cy="3967117"/>
            </a:xfrm>
            <a:prstGeom prst="rect">
              <a:avLst/>
            </a:prstGeom>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4A9581A1-FBC0-A330-F6E3-5B456DB83389}"/>
                </a:ext>
              </a:extLst>
            </p:cNvPr>
            <p:cNvSpPr/>
            <p:nvPr/>
          </p:nvSpPr>
          <p:spPr>
            <a:xfrm>
              <a:off x="9528885" y="5352757"/>
              <a:ext cx="165998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297289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The full presidential cycle</a:t>
            </a:r>
          </a:p>
        </p:txBody>
      </p:sp>
      <p:grpSp>
        <p:nvGrpSpPr>
          <p:cNvPr id="3" name="Group 2">
            <a:extLst>
              <a:ext uri="{FF2B5EF4-FFF2-40B4-BE49-F238E27FC236}">
                <a16:creationId xmlns:a16="http://schemas.microsoft.com/office/drawing/2014/main" id="{4C99AF0D-0402-DE0A-84D3-36A468107AE1}"/>
              </a:ext>
            </a:extLst>
          </p:cNvPr>
          <p:cNvGrpSpPr/>
          <p:nvPr/>
        </p:nvGrpSpPr>
        <p:grpSpPr>
          <a:xfrm>
            <a:off x="863657" y="1830310"/>
            <a:ext cx="10464687" cy="3949972"/>
            <a:chOff x="863657" y="1830310"/>
            <a:chExt cx="10464687" cy="3949972"/>
          </a:xfrm>
        </p:grpSpPr>
        <p:pic>
          <p:nvPicPr>
            <p:cNvPr id="7" name="Picture 6" descr="Chart&#10;&#10;Description automatically generated">
              <a:extLst>
                <a:ext uri="{FF2B5EF4-FFF2-40B4-BE49-F238E27FC236}">
                  <a16:creationId xmlns:a16="http://schemas.microsoft.com/office/drawing/2014/main" id="{51B06133-2B8D-25B9-03F1-69820F97093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3657" y="1830310"/>
              <a:ext cx="10464687" cy="3949972"/>
            </a:xfrm>
            <a:prstGeom prst="rect">
              <a:avLst/>
            </a:prstGeom>
            <a:noFill/>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8B0B0DEA-3193-71F0-D785-81EEA3234751}"/>
                </a:ext>
              </a:extLst>
            </p:cNvPr>
            <p:cNvSpPr/>
            <p:nvPr/>
          </p:nvSpPr>
          <p:spPr>
            <a:xfrm>
              <a:off x="9617638" y="5352757"/>
              <a:ext cx="1659988" cy="406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004243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Gains from lows</a:t>
            </a:r>
          </a:p>
        </p:txBody>
      </p:sp>
      <p:pic>
        <p:nvPicPr>
          <p:cNvPr id="6" name="Picture 5" descr="Chart, waterfall chart&#10;&#10;Description automatically generated">
            <a:extLst>
              <a:ext uri="{FF2B5EF4-FFF2-40B4-BE49-F238E27FC236}">
                <a16:creationId xmlns:a16="http://schemas.microsoft.com/office/drawing/2014/main" id="{F5521EBF-B219-3F06-BEAB-E8397630871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9416" y="1697086"/>
            <a:ext cx="10073167" cy="4215448"/>
          </a:xfrm>
          <a:prstGeom prst="rect">
            <a:avLst/>
          </a:prstGeom>
          <a:noFill/>
        </p:spPr>
      </p:pic>
    </p:spTree>
    <p:extLst>
      <p:ext uri="{BB962C8B-B14F-4D97-AF65-F5344CB8AC3E}">
        <p14:creationId xmlns:p14="http://schemas.microsoft.com/office/powerpoint/2010/main" val="228874755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What will the Fed do?</a:t>
            </a:r>
          </a:p>
        </p:txBody>
      </p:sp>
      <p:grpSp>
        <p:nvGrpSpPr>
          <p:cNvPr id="3" name="Group 2">
            <a:extLst>
              <a:ext uri="{FF2B5EF4-FFF2-40B4-BE49-F238E27FC236}">
                <a16:creationId xmlns:a16="http://schemas.microsoft.com/office/drawing/2014/main" id="{9A090B48-576F-0F2B-F9B2-796B9D3F1F17}"/>
              </a:ext>
            </a:extLst>
          </p:cNvPr>
          <p:cNvGrpSpPr/>
          <p:nvPr/>
        </p:nvGrpSpPr>
        <p:grpSpPr>
          <a:xfrm>
            <a:off x="1545774" y="1549277"/>
            <a:ext cx="9092293" cy="4697243"/>
            <a:chOff x="1545774" y="1549277"/>
            <a:chExt cx="9092293" cy="4697243"/>
          </a:xfrm>
        </p:grpSpPr>
        <p:pic>
          <p:nvPicPr>
            <p:cNvPr id="5" name="Picture 4">
              <a:extLst>
                <a:ext uri="{FF2B5EF4-FFF2-40B4-BE49-F238E27FC236}">
                  <a16:creationId xmlns:a16="http://schemas.microsoft.com/office/drawing/2014/main" id="{0746ADE9-303F-4D95-4E76-9158E58E06F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45774" y="1549277"/>
              <a:ext cx="9092293" cy="4697243"/>
            </a:xfrm>
            <a:prstGeom prst="rect">
              <a:avLst/>
            </a:prstGeom>
            <a:noFill/>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6F8262C8-0D9A-BD1F-6B31-F0E1587A9B0B}"/>
                </a:ext>
              </a:extLst>
            </p:cNvPr>
            <p:cNvSpPr/>
            <p:nvPr/>
          </p:nvSpPr>
          <p:spPr>
            <a:xfrm>
              <a:off x="8956977" y="5816991"/>
              <a:ext cx="1659988" cy="394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932185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Will inflation ever come back down?</a:t>
            </a:r>
          </a:p>
        </p:txBody>
      </p:sp>
      <p:grpSp>
        <p:nvGrpSpPr>
          <p:cNvPr id="3" name="Group 2">
            <a:extLst>
              <a:ext uri="{FF2B5EF4-FFF2-40B4-BE49-F238E27FC236}">
                <a16:creationId xmlns:a16="http://schemas.microsoft.com/office/drawing/2014/main" id="{B675B2F6-3BA3-5360-0EE0-36BBF0C32F9D}"/>
              </a:ext>
            </a:extLst>
          </p:cNvPr>
          <p:cNvGrpSpPr/>
          <p:nvPr/>
        </p:nvGrpSpPr>
        <p:grpSpPr>
          <a:xfrm>
            <a:off x="961610" y="1749670"/>
            <a:ext cx="10268779" cy="3918812"/>
            <a:chOff x="961610" y="1714500"/>
            <a:chExt cx="10268779" cy="3918812"/>
          </a:xfrm>
        </p:grpSpPr>
        <p:pic>
          <p:nvPicPr>
            <p:cNvPr id="7" name="Picture 6" descr="Graphical user interface, chart&#10;&#10;Description automatically generated">
              <a:extLst>
                <a:ext uri="{FF2B5EF4-FFF2-40B4-BE49-F238E27FC236}">
                  <a16:creationId xmlns:a16="http://schemas.microsoft.com/office/drawing/2014/main" id="{AF86B32C-FC9C-F496-759A-E6EAF7CEEEC9}"/>
                </a:ext>
              </a:extLst>
            </p:cNvPr>
            <p:cNvPicPr>
              <a:picLocks noChangeAspect="1"/>
            </p:cNvPicPr>
            <p:nvPr/>
          </p:nvPicPr>
          <p:blipFill>
            <a:blip r:embed="rId3"/>
            <a:stretch>
              <a:fillRect/>
            </a:stretch>
          </p:blipFill>
          <p:spPr>
            <a:xfrm>
              <a:off x="961610" y="1714500"/>
              <a:ext cx="10268779" cy="3918812"/>
            </a:xfrm>
            <a:prstGeom prst="rect">
              <a:avLst/>
            </a:prstGeom>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C2196D0E-9827-8860-5BCF-C8F1A33897DB}"/>
                </a:ext>
              </a:extLst>
            </p:cNvPr>
            <p:cNvSpPr/>
            <p:nvPr/>
          </p:nvSpPr>
          <p:spPr>
            <a:xfrm>
              <a:off x="9326880" y="5112807"/>
              <a:ext cx="1841574" cy="506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527389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dirty="0"/>
              <a:t>Used Car Prices Are Collapsing</a:t>
            </a:r>
          </a:p>
        </p:txBody>
      </p:sp>
      <p:grpSp>
        <p:nvGrpSpPr>
          <p:cNvPr id="3" name="Group 2">
            <a:extLst>
              <a:ext uri="{FF2B5EF4-FFF2-40B4-BE49-F238E27FC236}">
                <a16:creationId xmlns:a16="http://schemas.microsoft.com/office/drawing/2014/main" id="{E0EC57B7-694C-9E1D-040E-B92D5432ED03}"/>
              </a:ext>
            </a:extLst>
          </p:cNvPr>
          <p:cNvGrpSpPr/>
          <p:nvPr/>
        </p:nvGrpSpPr>
        <p:grpSpPr>
          <a:xfrm>
            <a:off x="1070883" y="1584094"/>
            <a:ext cx="10050235" cy="4466771"/>
            <a:chOff x="1070883" y="1598162"/>
            <a:chExt cx="10050235" cy="4466771"/>
          </a:xfrm>
        </p:grpSpPr>
        <p:pic>
          <p:nvPicPr>
            <p:cNvPr id="5" name="Picture 4">
              <a:extLst>
                <a:ext uri="{FF2B5EF4-FFF2-40B4-BE49-F238E27FC236}">
                  <a16:creationId xmlns:a16="http://schemas.microsoft.com/office/drawing/2014/main" id="{59202A28-E1A2-B992-603E-423C79E7D57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070883" y="1598162"/>
              <a:ext cx="10050235" cy="4466771"/>
            </a:xfrm>
            <a:prstGeom prst="rect">
              <a:avLst/>
            </a:prstGeom>
            <a:solidFill>
              <a:schemeClr val="bg1"/>
            </a:solidFill>
            <a:ln>
              <a:noFill/>
            </a:ln>
            <a:effectLst>
              <a:outerShdw blurRad="63500" algn="ctr" rotWithShape="0">
                <a:prstClr val="black">
                  <a:alpha val="40000"/>
                </a:prstClr>
              </a:outerShdw>
            </a:effectLst>
          </p:spPr>
        </p:pic>
        <p:sp>
          <p:nvSpPr>
            <p:cNvPr id="2" name="Rectangle 1">
              <a:extLst>
                <a:ext uri="{FF2B5EF4-FFF2-40B4-BE49-F238E27FC236}">
                  <a16:creationId xmlns:a16="http://schemas.microsoft.com/office/drawing/2014/main" id="{18F81397-340C-750E-270E-F6FD36CEAEF5}"/>
                </a:ext>
              </a:extLst>
            </p:cNvPr>
            <p:cNvSpPr/>
            <p:nvPr/>
          </p:nvSpPr>
          <p:spPr>
            <a:xfrm>
              <a:off x="8173329" y="5057335"/>
              <a:ext cx="1659988" cy="506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9991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056D6-023F-7546-B63E-CE828E6B5A72}"/>
              </a:ext>
            </a:extLst>
          </p:cNvPr>
          <p:cNvSpPr>
            <a:spLocks noGrp="1"/>
          </p:cNvSpPr>
          <p:nvPr>
            <p:ph type="body" sz="quarter" idx="10"/>
          </p:nvPr>
        </p:nvSpPr>
        <p:spPr/>
        <p:txBody>
          <a:bodyPr/>
          <a:lstStyle/>
          <a:p>
            <a:r>
              <a:rPr lang="en-US" dirty="0"/>
              <a:t>What to Do</a:t>
            </a:r>
          </a:p>
        </p:txBody>
      </p:sp>
    </p:spTree>
    <p:extLst>
      <p:ext uri="{BB962C8B-B14F-4D97-AF65-F5344CB8AC3E}">
        <p14:creationId xmlns:p14="http://schemas.microsoft.com/office/powerpoint/2010/main" val="26800962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0A7C9-A3D6-AE45-8730-E3D3FAE3FFA3}"/>
              </a:ext>
            </a:extLst>
          </p:cNvPr>
          <p:cNvSpPr>
            <a:spLocks noGrp="1"/>
          </p:cNvSpPr>
          <p:nvPr>
            <p:ph type="body" sz="quarter" idx="10"/>
          </p:nvPr>
        </p:nvSpPr>
        <p:spPr/>
        <p:txBody>
          <a:bodyPr/>
          <a:lstStyle/>
          <a:p>
            <a:r>
              <a:rPr lang="en-US" dirty="0"/>
              <a:t>Client Update </a:t>
            </a:r>
            <a:r>
              <a:rPr lang="en-US" dirty="0">
                <a:solidFill>
                  <a:schemeClr val="bg2"/>
                </a:solidFill>
              </a:rPr>
              <a:t>2022 Bear Market</a:t>
            </a:r>
          </a:p>
          <a:p>
            <a:endParaRPr lang="en-US" dirty="0"/>
          </a:p>
        </p:txBody>
      </p:sp>
      <p:sp>
        <p:nvSpPr>
          <p:cNvPr id="3" name="Text Placeholder 2">
            <a:extLst>
              <a:ext uri="{FF2B5EF4-FFF2-40B4-BE49-F238E27FC236}">
                <a16:creationId xmlns:a16="http://schemas.microsoft.com/office/drawing/2014/main" id="{2E2F3441-42E7-0049-B9FD-69C4359CD679}"/>
              </a:ext>
            </a:extLst>
          </p:cNvPr>
          <p:cNvSpPr>
            <a:spLocks noGrp="1"/>
          </p:cNvSpPr>
          <p:nvPr>
            <p:ph type="body" sz="quarter" idx="11"/>
          </p:nvPr>
        </p:nvSpPr>
        <p:spPr/>
        <p:txBody>
          <a:bodyPr/>
          <a:lstStyle/>
          <a:p>
            <a:r>
              <a:rPr lang="en-US" sz="2000" dirty="0"/>
              <a:t>The content and opinions voiced in this material are for general information only and are not intended to provide specific advice, an endorsement, or recommendations for any individual. All performance referenced is historical and past performance is no guarantee of future results. All indices are unmanaged and cannot be invested into directly. To determine which investment(s) may be appropriate for you, consult your financial advisor prior to investing.</a:t>
            </a:r>
            <a:br>
              <a:rPr lang="en-US" sz="2000" dirty="0"/>
            </a:br>
            <a:br>
              <a:rPr lang="en-US" sz="2000" dirty="0"/>
            </a:br>
            <a:br>
              <a:rPr lang="en-US" sz="2000" dirty="0"/>
            </a:br>
            <a:endParaRPr lang="en-US" sz="2000" dirty="0"/>
          </a:p>
          <a:p>
            <a:r>
              <a:rPr lang="en-US" sz="2000" b="1" dirty="0"/>
              <a:t>Risk Considerations</a:t>
            </a:r>
            <a:r>
              <a:rPr lang="en-US" sz="2000" dirty="0"/>
              <a:t>: The economic forecasts set forth in this presentation may not develop as predicted and there can be no guarantee strategies promoted will be successful or protect against loss.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p>
        </p:txBody>
      </p:sp>
    </p:spTree>
    <p:extLst>
      <p:ext uri="{BB962C8B-B14F-4D97-AF65-F5344CB8AC3E}">
        <p14:creationId xmlns:p14="http://schemas.microsoft.com/office/powerpoint/2010/main" val="393951868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1"/>
          </p:nvPr>
        </p:nvSpPr>
        <p:spPr/>
        <p:txBody>
          <a:bodyPr/>
          <a:lstStyle/>
          <a:p>
            <a:r>
              <a:rPr lang="en-US" dirty="0"/>
              <a:t>Your Financial Situation</a:t>
            </a:r>
          </a:p>
        </p:txBody>
      </p:sp>
      <p:sp>
        <p:nvSpPr>
          <p:cNvPr id="3" name="Text Placeholder 2">
            <a:extLst>
              <a:ext uri="{FF2B5EF4-FFF2-40B4-BE49-F238E27FC236}">
                <a16:creationId xmlns:a16="http://schemas.microsoft.com/office/drawing/2014/main" id="{6D623CF8-F796-1446-BB3B-4778D83B1373}"/>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Avoid fear-based decisions</a:t>
            </a:r>
          </a:p>
          <a:p>
            <a:pPr marL="342900" indent="-342900">
              <a:buFont typeface="Arial" panose="020B0604020202020204" pitchFamily="34" charset="0"/>
              <a:buChar char="•"/>
            </a:pPr>
            <a:r>
              <a:rPr lang="en-US" dirty="0"/>
              <a:t>Stay the course</a:t>
            </a:r>
          </a:p>
          <a:p>
            <a:pPr marL="342900" indent="-342900">
              <a:buFont typeface="Arial" panose="020B0604020202020204" pitchFamily="34" charset="0"/>
              <a:buChar char="•"/>
            </a:pPr>
            <a:r>
              <a:rPr lang="en-US" dirty="0"/>
              <a:t>Keep your eyes on the end goal</a:t>
            </a:r>
          </a:p>
          <a:p>
            <a:pPr marL="342900" indent="-342900">
              <a:buFont typeface="Arial" panose="020B0604020202020204" pitchFamily="34" charset="0"/>
              <a:buChar char="•"/>
            </a:pPr>
            <a:r>
              <a:rPr lang="en-US" dirty="0"/>
              <a:t>Trust the plan</a:t>
            </a:r>
          </a:p>
          <a:p>
            <a:pPr marL="342900" indent="-342900">
              <a:buFont typeface="Arial" panose="020B0604020202020204" pitchFamily="34" charset="0"/>
              <a:buChar char="•"/>
            </a:pPr>
            <a:r>
              <a:rPr lang="en-US" dirty="0"/>
              <a:t>Be mindful in spending</a:t>
            </a:r>
          </a:p>
        </p:txBody>
      </p:sp>
      <p:pic>
        <p:nvPicPr>
          <p:cNvPr id="13" name="Picture Placeholder 12">
            <a:extLst>
              <a:ext uri="{FF2B5EF4-FFF2-40B4-BE49-F238E27FC236}">
                <a16:creationId xmlns:a16="http://schemas.microsoft.com/office/drawing/2014/main" id="{80C9A5EC-3874-104C-9FB3-2773C574A7CC}"/>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96169054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1"/>
          </p:nvPr>
        </p:nvSpPr>
        <p:spPr/>
        <p:txBody>
          <a:bodyPr/>
          <a:lstStyle/>
          <a:p>
            <a:r>
              <a:rPr lang="en-US" dirty="0"/>
              <a:t>Your Wellbeing</a:t>
            </a:r>
          </a:p>
        </p:txBody>
      </p:sp>
      <p:sp>
        <p:nvSpPr>
          <p:cNvPr id="5" name="Text Placeholder 4">
            <a:extLst>
              <a:ext uri="{FF2B5EF4-FFF2-40B4-BE49-F238E27FC236}">
                <a16:creationId xmlns:a16="http://schemas.microsoft.com/office/drawing/2014/main" id="{4C716112-C7A3-F444-8FED-0D688D99F2B9}"/>
              </a:ext>
            </a:extLst>
          </p:cNvPr>
          <p:cNvSpPr>
            <a:spLocks noGrp="1"/>
          </p:cNvSpPr>
          <p:nvPr>
            <p:ph type="body" sz="quarter" idx="12"/>
          </p:nvPr>
        </p:nvSpPr>
        <p:spPr>
          <a:xfrm>
            <a:off x="941389" y="1714500"/>
            <a:ext cx="5002211" cy="4114799"/>
          </a:xfrm>
        </p:spPr>
        <p:txBody>
          <a:bodyPr/>
          <a:lstStyle/>
          <a:p>
            <a:pPr marL="342900" indent="-342900">
              <a:buFont typeface="Arial" panose="020B0604020202020204" pitchFamily="34" charset="0"/>
              <a:buChar char="•"/>
            </a:pPr>
            <a:r>
              <a:rPr lang="en-US" dirty="0"/>
              <a:t>Exercise</a:t>
            </a:r>
          </a:p>
          <a:p>
            <a:pPr marL="342900" indent="-342900">
              <a:buFont typeface="Arial" panose="020B0604020202020204" pitchFamily="34" charset="0"/>
              <a:buChar char="•"/>
            </a:pPr>
            <a:r>
              <a:rPr lang="en-US" dirty="0"/>
              <a:t>Get plenty of sleep</a:t>
            </a:r>
          </a:p>
          <a:p>
            <a:pPr marL="342900" indent="-342900">
              <a:buFont typeface="Arial" panose="020B0604020202020204" pitchFamily="34" charset="0"/>
              <a:buChar char="•"/>
            </a:pPr>
            <a:r>
              <a:rPr lang="en-US" dirty="0"/>
              <a:t>Try breathing exercises or meditation</a:t>
            </a:r>
          </a:p>
          <a:p>
            <a:pPr marL="342900" indent="-342900">
              <a:buFont typeface="Arial" panose="020B0604020202020204" pitchFamily="34" charset="0"/>
              <a:buChar char="•"/>
            </a:pPr>
            <a:r>
              <a:rPr lang="en-US" dirty="0"/>
              <a:t>Keep a gratitude journal</a:t>
            </a:r>
          </a:p>
          <a:p>
            <a:pPr marL="342900" indent="-342900">
              <a:buFont typeface="Arial" panose="020B0604020202020204" pitchFamily="34" charset="0"/>
              <a:buChar char="•"/>
            </a:pPr>
            <a:r>
              <a:rPr lang="en-US" dirty="0"/>
              <a:t>Get outside in nature</a:t>
            </a:r>
          </a:p>
          <a:p>
            <a:pPr marL="342900" indent="-342900">
              <a:buFont typeface="Arial" panose="020B0604020202020204" pitchFamily="34" charset="0"/>
              <a:buChar char="•"/>
            </a:pPr>
            <a:r>
              <a:rPr lang="en-US" dirty="0"/>
              <a:t>Listen to uplifting music</a:t>
            </a:r>
          </a:p>
          <a:p>
            <a:pPr marL="342900" indent="-342900">
              <a:buFont typeface="Arial" panose="020B0604020202020204" pitchFamily="34" charset="0"/>
              <a:buChar char="•"/>
            </a:pPr>
            <a:r>
              <a:rPr lang="en-US" dirty="0"/>
              <a:t>Laugh</a:t>
            </a:r>
          </a:p>
          <a:p>
            <a:pPr marL="342900" indent="-342900">
              <a:buFont typeface="Arial" panose="020B0604020202020204" pitchFamily="34" charset="0"/>
              <a:buChar char="•"/>
            </a:pPr>
            <a:r>
              <a:rPr lang="en-US" dirty="0"/>
              <a:t>Connect with friends and loved ones</a:t>
            </a:r>
          </a:p>
        </p:txBody>
      </p:sp>
      <p:pic>
        <p:nvPicPr>
          <p:cNvPr id="19" name="Picture Placeholder 18">
            <a:extLst>
              <a:ext uri="{FF2B5EF4-FFF2-40B4-BE49-F238E27FC236}">
                <a16:creationId xmlns:a16="http://schemas.microsoft.com/office/drawing/2014/main" id="{61DCF09D-A5CF-D747-9730-F8242EECBE1C}"/>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9379630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056D6-023F-7546-B63E-CE828E6B5A72}"/>
              </a:ext>
            </a:extLst>
          </p:cNvPr>
          <p:cNvSpPr>
            <a:spLocks noGrp="1"/>
          </p:cNvSpPr>
          <p:nvPr>
            <p:ph type="body" sz="quarter" idx="10"/>
          </p:nvPr>
        </p:nvSpPr>
        <p:spPr/>
        <p:txBody>
          <a:bodyPr/>
          <a:lstStyle/>
          <a:p>
            <a:pPr algn="ctr"/>
            <a:r>
              <a:rPr lang="en-US" dirty="0"/>
              <a:t>THANK YOU</a:t>
            </a:r>
          </a:p>
        </p:txBody>
      </p:sp>
    </p:spTree>
    <p:extLst>
      <p:ext uri="{BB962C8B-B14F-4D97-AF65-F5344CB8AC3E}">
        <p14:creationId xmlns:p14="http://schemas.microsoft.com/office/powerpoint/2010/main" val="216780990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8CE1D-389D-1145-A668-DE2A0E9A1887}"/>
              </a:ext>
            </a:extLst>
          </p:cNvPr>
          <p:cNvSpPr>
            <a:spLocks noGrp="1"/>
          </p:cNvSpPr>
          <p:nvPr>
            <p:ph type="body" sz="quarter" idx="11"/>
          </p:nvPr>
        </p:nvSpPr>
        <p:spPr/>
        <p:txBody>
          <a:bodyPr/>
          <a:lstStyle/>
          <a:p>
            <a:r>
              <a:rPr lang="en-US" sz="11500" dirty="0"/>
              <a:t>Questions?</a:t>
            </a:r>
          </a:p>
        </p:txBody>
      </p:sp>
    </p:spTree>
    <p:extLst>
      <p:ext uri="{BB962C8B-B14F-4D97-AF65-F5344CB8AC3E}">
        <p14:creationId xmlns:p14="http://schemas.microsoft.com/office/powerpoint/2010/main" val="2067372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128FDA-211F-AF4F-93BB-46F7AC0A2B98}"/>
              </a:ext>
            </a:extLst>
          </p:cNvPr>
          <p:cNvSpPr>
            <a:spLocks noGrp="1"/>
          </p:cNvSpPr>
          <p:nvPr>
            <p:ph type="body" sz="quarter" idx="10"/>
          </p:nvPr>
        </p:nvSpPr>
        <p:spPr/>
        <p:txBody>
          <a:bodyPr/>
          <a:lstStyle/>
          <a:p>
            <a:r>
              <a:rPr lang="en-US" sz="8800" dirty="0"/>
              <a:t>Thank you For Joining Us!</a:t>
            </a:r>
          </a:p>
        </p:txBody>
      </p:sp>
      <p:sp>
        <p:nvSpPr>
          <p:cNvPr id="5" name="Text Placeholder 4">
            <a:extLst>
              <a:ext uri="{FF2B5EF4-FFF2-40B4-BE49-F238E27FC236}">
                <a16:creationId xmlns:a16="http://schemas.microsoft.com/office/drawing/2014/main" id="{776C8D61-5649-6C41-B4EB-E7FB46617D21}"/>
              </a:ext>
            </a:extLst>
          </p:cNvPr>
          <p:cNvSpPr>
            <a:spLocks noGrp="1"/>
          </p:cNvSpPr>
          <p:nvPr>
            <p:ph type="body" sz="quarter" idx="11"/>
          </p:nvPr>
        </p:nvSpPr>
        <p:spPr/>
        <p:txBody>
          <a:bodyPr/>
          <a:lstStyle/>
          <a:p>
            <a:r>
              <a:rPr lang="en-US" dirty="0"/>
              <a:t>Phone: 000.000.0000</a:t>
            </a:r>
          </a:p>
        </p:txBody>
      </p:sp>
      <p:sp>
        <p:nvSpPr>
          <p:cNvPr id="12" name="Picture Placeholder 11">
            <a:extLst>
              <a:ext uri="{FF2B5EF4-FFF2-40B4-BE49-F238E27FC236}">
                <a16:creationId xmlns:a16="http://schemas.microsoft.com/office/drawing/2014/main" id="{AE3A3AA2-82B5-4D33-C440-18C2D8AE94DE}"/>
              </a:ext>
            </a:extLst>
          </p:cNvPr>
          <p:cNvSpPr>
            <a:spLocks noGrp="1"/>
          </p:cNvSpPr>
          <p:nvPr>
            <p:ph type="pic" sz="quarter" idx="12"/>
          </p:nvPr>
        </p:nvSpPr>
        <p:spPr/>
      </p:sp>
    </p:spTree>
    <p:extLst>
      <p:ext uri="{BB962C8B-B14F-4D97-AF65-F5344CB8AC3E}">
        <p14:creationId xmlns:p14="http://schemas.microsoft.com/office/powerpoint/2010/main" val="36993531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561A4736-968A-343C-3F74-85BF8DBD20A7}"/>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pic>
        <p:nvPicPr>
          <p:cNvPr id="26" name="Picture Placeholder 22">
            <a:extLst>
              <a:ext uri="{FF2B5EF4-FFF2-40B4-BE49-F238E27FC236}">
                <a16:creationId xmlns:a16="http://schemas.microsoft.com/office/drawing/2014/main" id="{17DF9261-FA09-0A1D-0FFE-BBB7ACF4F0D0}"/>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a:stretch/>
        </p:blipFill>
        <p:spPr/>
      </p:pic>
      <p:pic>
        <p:nvPicPr>
          <p:cNvPr id="43" name="Picture Placeholder 42">
            <a:extLst>
              <a:ext uri="{FF2B5EF4-FFF2-40B4-BE49-F238E27FC236}">
                <a16:creationId xmlns:a16="http://schemas.microsoft.com/office/drawing/2014/main" id="{FC47837F-68AB-40DC-2968-85DE6C21D12E}"/>
              </a:ext>
            </a:extLst>
          </p:cNvPr>
          <p:cNvPicPr>
            <a:picLocks noGrp="1" noChangeAspect="1"/>
          </p:cNvPicPr>
          <p:nvPr>
            <p:ph type="pic" sz="quarter" idx="16"/>
          </p:nvPr>
        </p:nvPicPr>
        <p:blipFill rotWithShape="1">
          <a:blip r:embed="rId5" cstate="hqprint">
            <a:extLst>
              <a:ext uri="{28A0092B-C50C-407E-A947-70E740481C1C}">
                <a14:useLocalDpi xmlns:a14="http://schemas.microsoft.com/office/drawing/2010/main"/>
              </a:ext>
            </a:extLst>
          </a:blip>
          <a:srcRect/>
          <a:stretch/>
        </p:blipFill>
        <p:spPr>
          <a:xfrm>
            <a:off x="8989400" y="2957388"/>
            <a:ext cx="3202600" cy="2616693"/>
          </a:xfrm>
        </p:spPr>
      </p:pic>
      <p:sp>
        <p:nvSpPr>
          <p:cNvPr id="3" name="Text Placeholder 2">
            <a:extLst>
              <a:ext uri="{FF2B5EF4-FFF2-40B4-BE49-F238E27FC236}">
                <a16:creationId xmlns:a16="http://schemas.microsoft.com/office/drawing/2014/main" id="{D836B034-39D6-5D40-A14F-691834A3AC9E}"/>
              </a:ext>
            </a:extLst>
          </p:cNvPr>
          <p:cNvSpPr>
            <a:spLocks noGrp="1"/>
          </p:cNvSpPr>
          <p:nvPr>
            <p:ph type="body" sz="quarter" idx="12"/>
          </p:nvPr>
        </p:nvSpPr>
        <p:spPr/>
        <p:txBody>
          <a:bodyPr/>
          <a:lstStyle/>
          <a:p>
            <a:pPr marL="342900" indent="-342900">
              <a:buFont typeface="Arial" panose="020B0604020202020204" pitchFamily="34" charset="0"/>
              <a:buChar char="•"/>
            </a:pPr>
            <a:r>
              <a:rPr lang="en-US" sz="3200" dirty="0"/>
              <a:t>What’s Happening</a:t>
            </a:r>
          </a:p>
          <a:p>
            <a:pPr marL="342900" indent="-342900">
              <a:buFont typeface="Arial" panose="020B0604020202020204" pitchFamily="34" charset="0"/>
              <a:buChar char="•"/>
            </a:pPr>
            <a:r>
              <a:rPr lang="en-US" sz="3200" dirty="0"/>
              <a:t>Where We’re Going</a:t>
            </a:r>
          </a:p>
          <a:p>
            <a:pPr marL="342900" indent="-342900">
              <a:buFont typeface="Arial" panose="020B0604020202020204" pitchFamily="34" charset="0"/>
              <a:buChar char="•"/>
            </a:pPr>
            <a:r>
              <a:rPr lang="en-US" sz="3200" dirty="0"/>
              <a:t>What to Do</a:t>
            </a:r>
          </a:p>
        </p:txBody>
      </p:sp>
      <p:sp>
        <p:nvSpPr>
          <p:cNvPr id="2" name="Text Placeholder 1">
            <a:extLst>
              <a:ext uri="{FF2B5EF4-FFF2-40B4-BE49-F238E27FC236}">
                <a16:creationId xmlns:a16="http://schemas.microsoft.com/office/drawing/2014/main" id="{918BD688-DCC9-E749-A7E8-C4D19211AB3B}"/>
              </a:ext>
            </a:extLst>
          </p:cNvPr>
          <p:cNvSpPr>
            <a:spLocks noGrp="1"/>
          </p:cNvSpPr>
          <p:nvPr>
            <p:ph type="body" sz="quarter" idx="11"/>
          </p:nvPr>
        </p:nvSpPr>
        <p:spPr>
          <a:xfrm>
            <a:off x="941388" y="800100"/>
            <a:ext cx="5002212" cy="914400"/>
          </a:xfrm>
        </p:spPr>
        <p:txBody>
          <a:bodyPr/>
          <a:lstStyle/>
          <a:p>
            <a:r>
              <a:rPr lang="en-US" dirty="0"/>
              <a:t>2022 Bear Market</a:t>
            </a:r>
          </a:p>
        </p:txBody>
      </p:sp>
      <p:pic>
        <p:nvPicPr>
          <p:cNvPr id="41" name="Picture Placeholder 40">
            <a:extLst>
              <a:ext uri="{FF2B5EF4-FFF2-40B4-BE49-F238E27FC236}">
                <a16:creationId xmlns:a16="http://schemas.microsoft.com/office/drawing/2014/main" id="{E9C9837F-B463-1C85-5DB3-2726363E9FC1}"/>
              </a:ext>
            </a:extLst>
          </p:cNvPr>
          <p:cNvPicPr>
            <a:picLocks noGrp="1" noChangeAspect="1"/>
          </p:cNvPicPr>
          <p:nvPr>
            <p:ph type="pic" sz="quarter" idx="13"/>
          </p:nvPr>
        </p:nvPicPr>
        <p:blipFill rotWithShape="1">
          <a:blip r:embed="rId6" cstate="hqprint">
            <a:extLst>
              <a:ext uri="{28A0092B-C50C-407E-A947-70E740481C1C}">
                <a14:useLocalDpi xmlns:a14="http://schemas.microsoft.com/office/drawing/2010/main"/>
              </a:ext>
            </a:extLst>
          </a:blip>
          <a:srcRect/>
          <a:stretch/>
        </p:blipFill>
        <p:spPr>
          <a:xfrm>
            <a:off x="6409039" y="631824"/>
            <a:ext cx="2409284" cy="2111375"/>
          </a:xfrm>
        </p:spPr>
      </p:pic>
    </p:spTree>
    <p:extLst>
      <p:ext uri="{BB962C8B-B14F-4D97-AF65-F5344CB8AC3E}">
        <p14:creationId xmlns:p14="http://schemas.microsoft.com/office/powerpoint/2010/main" val="70561144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056D6-023F-7546-B63E-CE828E6B5A72}"/>
              </a:ext>
            </a:extLst>
          </p:cNvPr>
          <p:cNvSpPr>
            <a:spLocks noGrp="1"/>
          </p:cNvSpPr>
          <p:nvPr>
            <p:ph type="body" sz="quarter" idx="10"/>
          </p:nvPr>
        </p:nvSpPr>
        <p:spPr/>
        <p:txBody>
          <a:bodyPr/>
          <a:lstStyle/>
          <a:p>
            <a:r>
              <a:rPr lang="en-US" dirty="0"/>
              <a:t>What’s Happening</a:t>
            </a:r>
          </a:p>
        </p:txBody>
      </p:sp>
    </p:spTree>
    <p:extLst>
      <p:ext uri="{BB962C8B-B14F-4D97-AF65-F5344CB8AC3E}">
        <p14:creationId xmlns:p14="http://schemas.microsoft.com/office/powerpoint/2010/main" val="285274698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dirty="0"/>
              <a:t>The Economy</a:t>
            </a:r>
          </a:p>
          <a:p>
            <a:r>
              <a:rPr lang="en-US" sz="5400" dirty="0"/>
              <a:t>Client Update:  2022 Bear Market</a:t>
            </a:r>
          </a:p>
        </p:txBody>
      </p:sp>
    </p:spTree>
    <p:extLst>
      <p:ext uri="{BB962C8B-B14F-4D97-AF65-F5344CB8AC3E}">
        <p14:creationId xmlns:p14="http://schemas.microsoft.com/office/powerpoint/2010/main" val="21115870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dirty="0"/>
              <a:t>Tailwinds supported rapid economic recovery in the United States </a:t>
            </a:r>
          </a:p>
        </p:txBody>
      </p:sp>
      <p:sp>
        <p:nvSpPr>
          <p:cNvPr id="3" name="Rectangle 2">
            <a:extLst>
              <a:ext uri="{FF2B5EF4-FFF2-40B4-BE49-F238E27FC236}">
                <a16:creationId xmlns:a16="http://schemas.microsoft.com/office/drawing/2014/main" id="{B37651C7-A84C-1EB1-4D83-3495FD7988B5}"/>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E07A69-1F91-531B-D37E-FB51F7662B90}"/>
              </a:ext>
            </a:extLst>
          </p:cNvPr>
          <p:cNvSpPr/>
          <p:nvPr/>
        </p:nvSpPr>
        <p:spPr>
          <a:xfrm>
            <a:off x="3608388"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00562D-DD8F-1B8B-1021-96C416F97204}"/>
              </a:ext>
            </a:extLst>
          </p:cNvPr>
          <p:cNvSpPr/>
          <p:nvPr/>
        </p:nvSpPr>
        <p:spPr>
          <a:xfrm>
            <a:off x="627538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49B7AE-E085-037E-AF7E-06FEB3263CC0}"/>
              </a:ext>
            </a:extLst>
          </p:cNvPr>
          <p:cNvSpPr/>
          <p:nvPr/>
        </p:nvSpPr>
        <p:spPr>
          <a:xfrm>
            <a:off x="8942387"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D13913-DFE7-8B29-3A18-E8C49A55716E}"/>
              </a:ext>
            </a:extLst>
          </p:cNvPr>
          <p:cNvSpPr/>
          <p:nvPr/>
        </p:nvSpPr>
        <p:spPr>
          <a:xfrm>
            <a:off x="1105544" y="2597302"/>
            <a:ext cx="1957688" cy="1663395"/>
          </a:xfrm>
          <a:prstGeom prst="rect">
            <a:avLst/>
          </a:prstGeom>
          <a:blipFill>
            <a:blip r:embed="rId3"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AC9B76AF-1822-44A8-118C-02351C0235FE}"/>
              </a:ext>
            </a:extLst>
          </p:cNvPr>
          <p:cNvSpPr/>
          <p:nvPr/>
        </p:nvSpPr>
        <p:spPr>
          <a:xfrm>
            <a:off x="3772544" y="2597302"/>
            <a:ext cx="1957688" cy="1663395"/>
          </a:xfrm>
          <a:prstGeom prst="rect">
            <a:avLst/>
          </a:prstGeom>
          <a:blipFill>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A42A1BC-D482-9A62-FB84-71E4F2907382}"/>
              </a:ext>
            </a:extLst>
          </p:cNvPr>
          <p:cNvSpPr/>
          <p:nvPr/>
        </p:nvSpPr>
        <p:spPr>
          <a:xfrm>
            <a:off x="6439544" y="2612769"/>
            <a:ext cx="1957688" cy="1663395"/>
          </a:xfrm>
          <a:prstGeom prst="rect">
            <a:avLst/>
          </a:prstGeom>
          <a:blipFill>
            <a:blip r:embed="rId5"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7AD18A7B-42D7-9DF1-2485-02B2C2E123B2}"/>
              </a:ext>
            </a:extLst>
          </p:cNvPr>
          <p:cNvSpPr/>
          <p:nvPr/>
        </p:nvSpPr>
        <p:spPr>
          <a:xfrm>
            <a:off x="9106543" y="2597302"/>
            <a:ext cx="1957688" cy="1663395"/>
          </a:xfrm>
          <a:prstGeom prst="rect">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78891ED6-A9F3-DB9D-6625-80E8A5491F69}"/>
              </a:ext>
            </a:extLst>
          </p:cNvPr>
          <p:cNvSpPr txBox="1"/>
          <p:nvPr/>
        </p:nvSpPr>
        <p:spPr>
          <a:xfrm>
            <a:off x="941388" y="4381164"/>
            <a:ext cx="2286000" cy="1107996"/>
          </a:xfrm>
          <a:prstGeom prst="rect">
            <a:avLst/>
          </a:prstGeom>
          <a:noFill/>
          <a:ln>
            <a:noFill/>
          </a:ln>
        </p:spPr>
        <p:txBody>
          <a:bodyPr wrap="square" rtlCol="0">
            <a:spAutoFit/>
          </a:bodyPr>
          <a:lstStyle/>
          <a:p>
            <a:pPr algn="ctr"/>
            <a:r>
              <a:rPr lang="en-US" sz="2000" b="1" dirty="0"/>
              <a:t>Fiscal stimulus</a:t>
            </a:r>
          </a:p>
          <a:p>
            <a:pPr algn="ctr"/>
            <a:endParaRPr lang="en-US" sz="1000" dirty="0"/>
          </a:p>
          <a:p>
            <a:pPr algn="ctr"/>
            <a:r>
              <a:rPr lang="en-US" dirty="0"/>
              <a:t>Congress: </a:t>
            </a:r>
            <a:br>
              <a:rPr lang="en-US" dirty="0"/>
            </a:br>
            <a:r>
              <a:rPr lang="en-US" dirty="0"/>
              <a:t>$5.7 trillion</a:t>
            </a:r>
          </a:p>
        </p:txBody>
      </p:sp>
      <p:sp>
        <p:nvSpPr>
          <p:cNvPr id="26" name="TextBox 25">
            <a:extLst>
              <a:ext uri="{FF2B5EF4-FFF2-40B4-BE49-F238E27FC236}">
                <a16:creationId xmlns:a16="http://schemas.microsoft.com/office/drawing/2014/main" id="{71C0EB89-7ABE-B409-A156-4FE1008DFDD8}"/>
              </a:ext>
            </a:extLst>
          </p:cNvPr>
          <p:cNvSpPr txBox="1"/>
          <p:nvPr/>
        </p:nvSpPr>
        <p:spPr>
          <a:xfrm>
            <a:off x="3608388" y="4381164"/>
            <a:ext cx="2286000" cy="1107996"/>
          </a:xfrm>
          <a:prstGeom prst="rect">
            <a:avLst/>
          </a:prstGeom>
          <a:noFill/>
          <a:ln>
            <a:noFill/>
          </a:ln>
        </p:spPr>
        <p:txBody>
          <a:bodyPr wrap="square" rtlCol="0">
            <a:spAutoFit/>
          </a:bodyPr>
          <a:lstStyle/>
          <a:p>
            <a:pPr algn="ctr"/>
            <a:r>
              <a:rPr lang="en-US" sz="2000" b="1" dirty="0"/>
              <a:t>Monetary policy</a:t>
            </a:r>
          </a:p>
          <a:p>
            <a:pPr algn="ctr"/>
            <a:endParaRPr lang="en-US" sz="1000" dirty="0"/>
          </a:p>
          <a:p>
            <a:pPr algn="ctr"/>
            <a:r>
              <a:rPr lang="en-US" dirty="0"/>
              <a:t>Fed: </a:t>
            </a:r>
            <a:br>
              <a:rPr lang="en-US" dirty="0"/>
            </a:br>
            <a:r>
              <a:rPr lang="en-US" dirty="0"/>
              <a:t>Money supply +40%</a:t>
            </a:r>
          </a:p>
        </p:txBody>
      </p:sp>
      <p:sp>
        <p:nvSpPr>
          <p:cNvPr id="27" name="TextBox 26">
            <a:extLst>
              <a:ext uri="{FF2B5EF4-FFF2-40B4-BE49-F238E27FC236}">
                <a16:creationId xmlns:a16="http://schemas.microsoft.com/office/drawing/2014/main" id="{10ABAA62-D65A-EF48-A8DB-E9082C9B4725}"/>
              </a:ext>
            </a:extLst>
          </p:cNvPr>
          <p:cNvSpPr txBox="1"/>
          <p:nvPr/>
        </p:nvSpPr>
        <p:spPr>
          <a:xfrm>
            <a:off x="6275388" y="4381164"/>
            <a:ext cx="2286000" cy="707886"/>
          </a:xfrm>
          <a:prstGeom prst="rect">
            <a:avLst/>
          </a:prstGeom>
          <a:noFill/>
          <a:ln>
            <a:noFill/>
          </a:ln>
        </p:spPr>
        <p:txBody>
          <a:bodyPr wrap="square" lIns="91440" tIns="45720" rIns="91440" bIns="45720" rtlCol="0" anchor="t">
            <a:spAutoFit/>
          </a:bodyPr>
          <a:lstStyle/>
          <a:p>
            <a:pPr algn="ctr"/>
            <a:r>
              <a:rPr lang="en-US" sz="2000" b="1"/>
              <a:t>COVID-19 cases slowed</a:t>
            </a:r>
          </a:p>
        </p:txBody>
      </p:sp>
      <p:sp>
        <p:nvSpPr>
          <p:cNvPr id="28" name="TextBox 27">
            <a:extLst>
              <a:ext uri="{FF2B5EF4-FFF2-40B4-BE49-F238E27FC236}">
                <a16:creationId xmlns:a16="http://schemas.microsoft.com/office/drawing/2014/main" id="{3C02EF61-9E29-7342-CE7D-44A2C1732876}"/>
              </a:ext>
            </a:extLst>
          </p:cNvPr>
          <p:cNvSpPr txBox="1"/>
          <p:nvPr/>
        </p:nvSpPr>
        <p:spPr>
          <a:xfrm>
            <a:off x="8942387" y="4381164"/>
            <a:ext cx="2286000" cy="707886"/>
          </a:xfrm>
          <a:prstGeom prst="rect">
            <a:avLst/>
          </a:prstGeom>
          <a:noFill/>
          <a:ln>
            <a:noFill/>
          </a:ln>
        </p:spPr>
        <p:txBody>
          <a:bodyPr wrap="square" rtlCol="0">
            <a:spAutoFit/>
          </a:bodyPr>
          <a:lstStyle/>
          <a:p>
            <a:pPr algn="ctr"/>
            <a:r>
              <a:rPr lang="en-US" sz="2000" b="1"/>
              <a:t>Geopolitical stability</a:t>
            </a:r>
          </a:p>
        </p:txBody>
      </p:sp>
    </p:spTree>
    <p:extLst>
      <p:ext uri="{BB962C8B-B14F-4D97-AF65-F5344CB8AC3E}">
        <p14:creationId xmlns:p14="http://schemas.microsoft.com/office/powerpoint/2010/main" val="289135963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dirty="0"/>
              <a:t>Tailwinds </a:t>
            </a:r>
            <a:r>
              <a:rPr lang="en-US" u="sng" dirty="0"/>
              <a:t>became headwinds</a:t>
            </a:r>
          </a:p>
        </p:txBody>
      </p:sp>
      <p:sp>
        <p:nvSpPr>
          <p:cNvPr id="5" name="Rectangle 4">
            <a:extLst>
              <a:ext uri="{FF2B5EF4-FFF2-40B4-BE49-F238E27FC236}">
                <a16:creationId xmlns:a16="http://schemas.microsoft.com/office/drawing/2014/main" id="{F0C4C71A-37B5-42F7-02D9-3EB7A69CDDE4}"/>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BC6C4-B42E-480B-AE95-854A433A2C02}"/>
              </a:ext>
            </a:extLst>
          </p:cNvPr>
          <p:cNvSpPr/>
          <p:nvPr/>
        </p:nvSpPr>
        <p:spPr>
          <a:xfrm>
            <a:off x="3610860"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F2008E-6D07-DA27-EDCF-5A9B86332CEB}"/>
              </a:ext>
            </a:extLst>
          </p:cNvPr>
          <p:cNvSpPr/>
          <p:nvPr/>
        </p:nvSpPr>
        <p:spPr>
          <a:xfrm>
            <a:off x="6280332"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6004E-A80E-8746-4714-8BBAECFE4667}"/>
              </a:ext>
            </a:extLst>
          </p:cNvPr>
          <p:cNvSpPr/>
          <p:nvPr/>
        </p:nvSpPr>
        <p:spPr>
          <a:xfrm>
            <a:off x="894980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56FAAC-6E56-2CBE-7DD2-E90DDE1D0A20}"/>
              </a:ext>
            </a:extLst>
          </p:cNvPr>
          <p:cNvSpPr/>
          <p:nvPr/>
        </p:nvSpPr>
        <p:spPr>
          <a:xfrm>
            <a:off x="1084845" y="2579714"/>
            <a:ext cx="1999085" cy="1698569"/>
          </a:xfrm>
          <a:prstGeom prst="rect">
            <a:avLst/>
          </a:prstGeom>
          <a:blipFill>
            <a:blip r:embed="rId3"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F5099060-1CDB-663F-8AAB-87EB8769BD57}"/>
              </a:ext>
            </a:extLst>
          </p:cNvPr>
          <p:cNvSpPr/>
          <p:nvPr/>
        </p:nvSpPr>
        <p:spPr>
          <a:xfrm>
            <a:off x="3754317" y="2579714"/>
            <a:ext cx="1999085" cy="1698569"/>
          </a:xfrm>
          <a:prstGeom prst="rect">
            <a:avLst/>
          </a:prstGeom>
          <a:blipFill>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259DBE5-3284-FB1F-8202-849E272A457E}"/>
              </a:ext>
            </a:extLst>
          </p:cNvPr>
          <p:cNvSpPr/>
          <p:nvPr/>
        </p:nvSpPr>
        <p:spPr>
          <a:xfrm>
            <a:off x="6423789" y="2579714"/>
            <a:ext cx="1999085" cy="1698569"/>
          </a:xfrm>
          <a:prstGeom prst="rect">
            <a:avLst/>
          </a:prstGeom>
          <a:blipFill>
            <a:blip r:embed="rId5"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15CDAF0F-350F-EBC9-A580-75FC93D86095}"/>
              </a:ext>
            </a:extLst>
          </p:cNvPr>
          <p:cNvSpPr/>
          <p:nvPr/>
        </p:nvSpPr>
        <p:spPr>
          <a:xfrm>
            <a:off x="9093262" y="2579714"/>
            <a:ext cx="1999085" cy="1698569"/>
          </a:xfrm>
          <a:prstGeom prst="rect">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796F91E8-7F98-5F24-C69C-FBA959C909F6}"/>
              </a:ext>
            </a:extLst>
          </p:cNvPr>
          <p:cNvSpPr txBox="1"/>
          <p:nvPr/>
        </p:nvSpPr>
        <p:spPr>
          <a:xfrm>
            <a:off x="941388" y="4381164"/>
            <a:ext cx="2286000" cy="707886"/>
          </a:xfrm>
          <a:prstGeom prst="rect">
            <a:avLst/>
          </a:prstGeom>
          <a:noFill/>
          <a:ln>
            <a:noFill/>
          </a:ln>
        </p:spPr>
        <p:txBody>
          <a:bodyPr wrap="square" rtlCol="0">
            <a:spAutoFit/>
          </a:bodyPr>
          <a:lstStyle/>
          <a:p>
            <a:pPr lvl="0" algn="ctr"/>
            <a:r>
              <a:rPr lang="en-US" sz="2000" b="1" dirty="0"/>
              <a:t>Geopolitical instability</a:t>
            </a:r>
          </a:p>
        </p:txBody>
      </p:sp>
      <p:sp>
        <p:nvSpPr>
          <p:cNvPr id="14" name="TextBox 13">
            <a:extLst>
              <a:ext uri="{FF2B5EF4-FFF2-40B4-BE49-F238E27FC236}">
                <a16:creationId xmlns:a16="http://schemas.microsoft.com/office/drawing/2014/main" id="{C4EA059E-2A16-7B4D-4C6A-8A48034B2DEA}"/>
              </a:ext>
            </a:extLst>
          </p:cNvPr>
          <p:cNvSpPr txBox="1"/>
          <p:nvPr/>
        </p:nvSpPr>
        <p:spPr>
          <a:xfrm>
            <a:off x="3610860" y="4381164"/>
            <a:ext cx="2286000" cy="707886"/>
          </a:xfrm>
          <a:prstGeom prst="rect">
            <a:avLst/>
          </a:prstGeom>
          <a:noFill/>
          <a:ln>
            <a:noFill/>
          </a:ln>
        </p:spPr>
        <p:txBody>
          <a:bodyPr wrap="square" rtlCol="0">
            <a:spAutoFit/>
          </a:bodyPr>
          <a:lstStyle/>
          <a:p>
            <a:pPr lvl="0" algn="ctr"/>
            <a:r>
              <a:rPr lang="en-US" sz="2000" b="1" dirty="0"/>
              <a:t>China</a:t>
            </a:r>
          </a:p>
          <a:p>
            <a:pPr lvl="0" algn="ctr"/>
            <a:r>
              <a:rPr lang="en-US" sz="2000" b="1" dirty="0"/>
              <a:t>lockdowns</a:t>
            </a:r>
          </a:p>
        </p:txBody>
      </p:sp>
      <p:sp>
        <p:nvSpPr>
          <p:cNvPr id="15" name="TextBox 14">
            <a:extLst>
              <a:ext uri="{FF2B5EF4-FFF2-40B4-BE49-F238E27FC236}">
                <a16:creationId xmlns:a16="http://schemas.microsoft.com/office/drawing/2014/main" id="{567B24C3-95AD-0563-BB8A-517F8E56A4FB}"/>
              </a:ext>
            </a:extLst>
          </p:cNvPr>
          <p:cNvSpPr txBox="1"/>
          <p:nvPr/>
        </p:nvSpPr>
        <p:spPr>
          <a:xfrm>
            <a:off x="6280332" y="4381164"/>
            <a:ext cx="2286000" cy="707886"/>
          </a:xfrm>
          <a:prstGeom prst="rect">
            <a:avLst/>
          </a:prstGeom>
          <a:noFill/>
          <a:ln>
            <a:noFill/>
          </a:ln>
        </p:spPr>
        <p:txBody>
          <a:bodyPr wrap="square" rtlCol="0">
            <a:spAutoFit/>
          </a:bodyPr>
          <a:lstStyle/>
          <a:p>
            <a:pPr lvl="0" algn="ctr"/>
            <a:r>
              <a:rPr lang="en-US" sz="2000" b="1" dirty="0"/>
              <a:t>Fiscal stimulus ends</a:t>
            </a:r>
            <a:endParaRPr lang="en-US" b="1" dirty="0"/>
          </a:p>
        </p:txBody>
      </p:sp>
      <p:sp>
        <p:nvSpPr>
          <p:cNvPr id="16" name="TextBox 15">
            <a:extLst>
              <a:ext uri="{FF2B5EF4-FFF2-40B4-BE49-F238E27FC236}">
                <a16:creationId xmlns:a16="http://schemas.microsoft.com/office/drawing/2014/main" id="{2930F47C-6F3A-3633-300A-514054937F39}"/>
              </a:ext>
            </a:extLst>
          </p:cNvPr>
          <p:cNvSpPr txBox="1"/>
          <p:nvPr/>
        </p:nvSpPr>
        <p:spPr>
          <a:xfrm>
            <a:off x="8949804" y="4381164"/>
            <a:ext cx="2286000" cy="400110"/>
          </a:xfrm>
          <a:prstGeom prst="rect">
            <a:avLst/>
          </a:prstGeom>
          <a:noFill/>
          <a:ln>
            <a:noFill/>
          </a:ln>
        </p:spPr>
        <p:txBody>
          <a:bodyPr wrap="square" rtlCol="0">
            <a:spAutoFit/>
          </a:bodyPr>
          <a:lstStyle/>
          <a:p>
            <a:pPr lvl="0" algn="ctr"/>
            <a:r>
              <a:rPr lang="en-US" sz="2000" b="1"/>
              <a:t>Fed tightens</a:t>
            </a:r>
          </a:p>
        </p:txBody>
      </p:sp>
    </p:spTree>
    <p:extLst>
      <p:ext uri="{BB962C8B-B14F-4D97-AF65-F5344CB8AC3E}">
        <p14:creationId xmlns:p14="http://schemas.microsoft.com/office/powerpoint/2010/main" val="36888272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06E50-C507-FD8E-4795-1821DDA60B96}"/>
              </a:ext>
            </a:extLst>
          </p:cNvPr>
          <p:cNvSpPr>
            <a:spLocks noGrp="1"/>
          </p:cNvSpPr>
          <p:nvPr>
            <p:ph type="body" sz="quarter" idx="10"/>
          </p:nvPr>
        </p:nvSpPr>
        <p:spPr/>
        <p:txBody>
          <a:bodyPr/>
          <a:lstStyle/>
          <a:p>
            <a:r>
              <a:rPr lang="en-US"/>
              <a:t>Inflation</a:t>
            </a:r>
          </a:p>
        </p:txBody>
      </p:sp>
      <p:sp>
        <p:nvSpPr>
          <p:cNvPr id="11" name="Text Placeholder 10">
            <a:extLst>
              <a:ext uri="{FF2B5EF4-FFF2-40B4-BE49-F238E27FC236}">
                <a16:creationId xmlns:a16="http://schemas.microsoft.com/office/drawing/2014/main" id="{55C263C0-78CA-690B-0989-92FDD6AB511A}"/>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An increase in the average price of goods and services</a:t>
            </a:r>
          </a:p>
          <a:p>
            <a:pPr marL="342900" indent="-342900">
              <a:buFont typeface="Arial" panose="020B0604020202020204" pitchFamily="34" charset="0"/>
              <a:buChar char="•"/>
            </a:pPr>
            <a:r>
              <a:rPr lang="en-US" dirty="0"/>
              <a:t>A function of supply and demand, as well as money supply</a:t>
            </a:r>
          </a:p>
          <a:p>
            <a:pPr marL="342900" indent="-342900">
              <a:buFont typeface="Arial" panose="020B0604020202020204" pitchFamily="34" charset="0"/>
              <a:buChar char="•"/>
            </a:pPr>
            <a:r>
              <a:rPr lang="en-US" dirty="0"/>
              <a:t>PCE is a broader index than CPI</a:t>
            </a:r>
          </a:p>
          <a:p>
            <a:pPr marL="342900" indent="-342900">
              <a:buFont typeface="Arial" panose="020B0604020202020204" pitchFamily="34" charset="0"/>
              <a:buChar char="•"/>
            </a:pPr>
            <a:endParaRPr lang="en-US" dirty="0"/>
          </a:p>
        </p:txBody>
      </p:sp>
      <p:graphicFrame>
        <p:nvGraphicFramePr>
          <p:cNvPr id="6" name="Table 6">
            <a:extLst>
              <a:ext uri="{FF2B5EF4-FFF2-40B4-BE49-F238E27FC236}">
                <a16:creationId xmlns:a16="http://schemas.microsoft.com/office/drawing/2014/main" id="{2A173C6B-5F22-274B-F31D-3EDBB620522D}"/>
              </a:ext>
            </a:extLst>
          </p:cNvPr>
          <p:cNvGraphicFramePr>
            <a:graphicFrameLocks noGrp="1"/>
          </p:cNvGraphicFramePr>
          <p:nvPr>
            <p:extLst>
              <p:ext uri="{D42A27DB-BD31-4B8C-83A1-F6EECF244321}">
                <p14:modId xmlns:p14="http://schemas.microsoft.com/office/powerpoint/2010/main" val="1500399307"/>
              </p:ext>
            </p:extLst>
          </p:nvPr>
        </p:nvGraphicFramePr>
        <p:xfrm>
          <a:off x="4669366" y="1582743"/>
          <a:ext cx="6352118" cy="3840344"/>
        </p:xfrm>
        <a:graphic>
          <a:graphicData uri="http://schemas.openxmlformats.org/drawingml/2006/table">
            <a:tbl>
              <a:tblPr firstRow="1" bandRow="1">
                <a:tableStyleId>{69012ECD-51FC-41F1-AA8D-1B2483CD663E}</a:tableStyleId>
              </a:tblPr>
              <a:tblGrid>
                <a:gridCol w="2452399">
                  <a:extLst>
                    <a:ext uri="{9D8B030D-6E8A-4147-A177-3AD203B41FA5}">
                      <a16:colId xmlns:a16="http://schemas.microsoft.com/office/drawing/2014/main" val="3446244692"/>
                    </a:ext>
                  </a:extLst>
                </a:gridCol>
                <a:gridCol w="1919393">
                  <a:extLst>
                    <a:ext uri="{9D8B030D-6E8A-4147-A177-3AD203B41FA5}">
                      <a16:colId xmlns:a16="http://schemas.microsoft.com/office/drawing/2014/main" val="1165549929"/>
                    </a:ext>
                  </a:extLst>
                </a:gridCol>
                <a:gridCol w="1980326">
                  <a:extLst>
                    <a:ext uri="{9D8B030D-6E8A-4147-A177-3AD203B41FA5}">
                      <a16:colId xmlns:a16="http://schemas.microsoft.com/office/drawing/2014/main" val="1050649766"/>
                    </a:ext>
                  </a:extLst>
                </a:gridCol>
              </a:tblGrid>
              <a:tr h="1304524">
                <a:tc>
                  <a:txBody>
                    <a:bodyPr/>
                    <a:lstStyle/>
                    <a:p>
                      <a:pPr algn="ctr"/>
                      <a:r>
                        <a:rPr lang="en-US" sz="1600" dirty="0"/>
                        <a:t>Inflation </a:t>
                      </a:r>
                      <a:br>
                        <a:rPr lang="en-US" sz="1600" dirty="0"/>
                      </a:br>
                      <a:r>
                        <a:rPr lang="en-US" sz="1600" b="0" dirty="0"/>
                        <a:t>2022, year-over-year</a:t>
                      </a:r>
                      <a:endParaRPr lang="en-US" sz="1600" dirty="0"/>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600" dirty="0"/>
                        <a:t>PCE Price Index</a:t>
                      </a:r>
                      <a:endParaRPr lang="en-US" sz="1600" b="0" dirty="0"/>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600" dirty="0"/>
                        <a:t>Core PCE </a:t>
                      </a:r>
                    </a:p>
                    <a:p>
                      <a:pPr lvl="0" algn="ctr">
                        <a:buNone/>
                      </a:pPr>
                      <a:r>
                        <a:rPr lang="en-US" sz="1600" b="0" dirty="0"/>
                        <a:t>(Excludes energy and food)</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09171809"/>
                  </a:ext>
                </a:extLst>
              </a:tr>
              <a:tr h="507164">
                <a:tc>
                  <a:txBody>
                    <a:bodyPr/>
                    <a:lstStyle/>
                    <a:p>
                      <a:pPr algn="ctr"/>
                      <a:r>
                        <a:rPr lang="en-US" sz="1400" dirty="0">
                          <a:solidFill>
                            <a:schemeClr val="accent1"/>
                          </a:solidFill>
                        </a:rPr>
                        <a:t>January</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a:solidFill>
                            <a:schemeClr val="accent1"/>
                          </a:solidFill>
                        </a:rPr>
                        <a:t>6.0%</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5.1%</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75360922"/>
                  </a:ext>
                </a:extLst>
              </a:tr>
              <a:tr h="507164">
                <a:tc>
                  <a:txBody>
                    <a:bodyPr/>
                    <a:lstStyle/>
                    <a:p>
                      <a:pPr algn="ctr"/>
                      <a:r>
                        <a:rPr lang="en-US" sz="1400" dirty="0">
                          <a:solidFill>
                            <a:schemeClr val="accent1"/>
                          </a:solidFill>
                        </a:rPr>
                        <a:t>February</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6.3%</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a:solidFill>
                            <a:schemeClr val="accent1"/>
                          </a:solidFill>
                        </a:rPr>
                        <a:t>5.3%</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66777096"/>
                  </a:ext>
                </a:extLst>
              </a:tr>
              <a:tr h="507164">
                <a:tc>
                  <a:txBody>
                    <a:bodyPr/>
                    <a:lstStyle/>
                    <a:p>
                      <a:pPr algn="ctr"/>
                      <a:r>
                        <a:rPr lang="en-US" sz="1400">
                          <a:solidFill>
                            <a:schemeClr val="accent1"/>
                          </a:solidFill>
                        </a:rPr>
                        <a:t>March</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6.6%</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5.2%</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09984753"/>
                  </a:ext>
                </a:extLst>
              </a:tr>
              <a:tr h="507164">
                <a:tc>
                  <a:txBody>
                    <a:bodyPr/>
                    <a:lstStyle/>
                    <a:p>
                      <a:pPr algn="ctr"/>
                      <a:r>
                        <a:rPr lang="en-US" sz="1400" dirty="0">
                          <a:solidFill>
                            <a:schemeClr val="accent1"/>
                          </a:solidFill>
                        </a:rPr>
                        <a:t>April</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a:solidFill>
                            <a:schemeClr val="accent1"/>
                          </a:solidFill>
                        </a:rPr>
                        <a:t>6.3%</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4.9%</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357270122"/>
                  </a:ext>
                </a:extLst>
              </a:tr>
              <a:tr h="507164">
                <a:tc>
                  <a:txBody>
                    <a:bodyPr/>
                    <a:lstStyle/>
                    <a:p>
                      <a:pPr algn="ctr"/>
                      <a:r>
                        <a:rPr lang="en-US" sz="1400" dirty="0">
                          <a:solidFill>
                            <a:schemeClr val="accent1"/>
                          </a:solidFill>
                        </a:rPr>
                        <a:t>May</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a:solidFill>
                            <a:schemeClr val="accent1"/>
                          </a:solidFill>
                        </a:rPr>
                        <a:t>6.3%</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sz="1400" b="1" dirty="0">
                          <a:solidFill>
                            <a:schemeClr val="accent1"/>
                          </a:solidFill>
                        </a:rPr>
                        <a:t>4.7%</a:t>
                      </a:r>
                    </a:p>
                  </a:txBody>
                  <a:tcPr marL="137160" marR="137160" marT="103050" marB="10305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243074103"/>
                  </a:ext>
                </a:extLst>
              </a:tr>
            </a:tbl>
          </a:graphicData>
        </a:graphic>
      </p:graphicFrame>
      <p:sp>
        <p:nvSpPr>
          <p:cNvPr id="16" name="TextBox 15">
            <a:extLst>
              <a:ext uri="{FF2B5EF4-FFF2-40B4-BE49-F238E27FC236}">
                <a16:creationId xmlns:a16="http://schemas.microsoft.com/office/drawing/2014/main" id="{63A94E29-9968-AC85-6202-AA01FA8431E5}"/>
              </a:ext>
            </a:extLst>
          </p:cNvPr>
          <p:cNvSpPr txBox="1"/>
          <p:nvPr/>
        </p:nvSpPr>
        <p:spPr>
          <a:xfrm>
            <a:off x="4613229" y="5494428"/>
            <a:ext cx="1681078" cy="123111"/>
          </a:xfrm>
          <a:prstGeom prst="rect">
            <a:avLst/>
          </a:prstGeom>
          <a:noFill/>
        </p:spPr>
        <p:txBody>
          <a:bodyPr wrap="square" lIns="0" tIns="0" rIns="0" bIns="0" rtlCol="0">
            <a:spAutoFit/>
          </a:bodyPr>
          <a:lstStyle/>
          <a:p>
            <a:pPr algn="ctr"/>
            <a:r>
              <a:rPr lang="en-US" sz="800" dirty="0">
                <a:solidFill>
                  <a:schemeClr val="bg2"/>
                </a:solidFill>
              </a:rPr>
              <a:t>U.S. Bureau of Economic Analysis</a:t>
            </a:r>
          </a:p>
        </p:txBody>
      </p:sp>
    </p:spTree>
    <p:extLst>
      <p:ext uri="{BB962C8B-B14F-4D97-AF65-F5344CB8AC3E}">
        <p14:creationId xmlns:p14="http://schemas.microsoft.com/office/powerpoint/2010/main" val="1485696545"/>
      </p:ext>
    </p:extLst>
  </p:cSld>
  <p:clrMapOvr>
    <a:masterClrMapping/>
  </p:clrMapOvr>
  <p:transition spd="slow">
    <p:push dir="u"/>
  </p:transition>
</p:sld>
</file>

<file path=ppt/theme/theme1.xml><?xml version="1.0" encoding="utf-8"?>
<a:theme xmlns:a="http://schemas.openxmlformats.org/drawingml/2006/main" name="Office Theme">
  <a:themeElements>
    <a:clrScheme name="Grayed">
      <a:dk1>
        <a:srgbClr val="1C1B1C"/>
      </a:dk1>
      <a:lt1>
        <a:srgbClr val="FFFFFF"/>
      </a:lt1>
      <a:dk2>
        <a:srgbClr val="646464"/>
      </a:dk2>
      <a:lt2>
        <a:srgbClr val="969696"/>
      </a:lt2>
      <a:accent1>
        <a:srgbClr val="282828"/>
      </a:accent1>
      <a:accent2>
        <a:srgbClr val="AFBDC7"/>
      </a:accent2>
      <a:accent3>
        <a:srgbClr val="08A0FF"/>
      </a:accent3>
      <a:accent4>
        <a:srgbClr val="73C9FF"/>
      </a:accent4>
      <a:accent5>
        <a:srgbClr val="D6B556"/>
      </a:accent5>
      <a:accent6>
        <a:srgbClr val="EBD38D"/>
      </a:accent6>
      <a:hlink>
        <a:srgbClr val="34DB86"/>
      </a:hlink>
      <a:folHlink>
        <a:srgbClr val="24AB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6333</TotalTime>
  <Words>4950</Words>
  <Application>Microsoft Office PowerPoint</Application>
  <PresentationFormat>Widescreen</PresentationFormat>
  <Paragraphs>302</Paragraphs>
  <Slides>34</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Sarah Cain</cp:lastModifiedBy>
  <cp:revision>1034</cp:revision>
  <cp:lastPrinted>2020-02-26T17:01:08Z</cp:lastPrinted>
  <dcterms:created xsi:type="dcterms:W3CDTF">2019-11-01T17:53:31Z</dcterms:created>
  <dcterms:modified xsi:type="dcterms:W3CDTF">2022-09-29T22:13:32Z</dcterms:modified>
</cp:coreProperties>
</file>